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c90baff6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c90baff6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c90baff6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c90baff6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c90baff6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c90baff6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c90baff6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c90baff6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c90baff6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c90baff6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fcf60ab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fcf60ab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08750" y="4871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Fashion Trend Intelligence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344450" y="38911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 et Prénom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Présentation du projet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fr-FR" b="1" dirty="0"/>
              <a:t>Fashion Trend Intelligence</a:t>
            </a:r>
            <a:r>
              <a:rPr lang="fr-FR" dirty="0"/>
              <a:t> est un projet de l’agence </a:t>
            </a:r>
            <a:r>
              <a:rPr lang="fr-FR" dirty="0" err="1"/>
              <a:t>ModeTrends</a:t>
            </a:r>
            <a:r>
              <a:rPr lang="fr-FR" dirty="0"/>
              <a:t> visant à automatiser l’analyse des tendances vestimentaires à partir d’images postées sur les réseaux sociaux.</a:t>
            </a:r>
            <a:br>
              <a:rPr lang="fr-FR" dirty="0"/>
            </a:br>
            <a:r>
              <a:rPr lang="fr-FR" dirty="0"/>
              <a:t>Il repose sur trois piliers :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Segmentation vestimentaire</a:t>
            </a:r>
            <a:r>
              <a:rPr lang="fr-FR" dirty="0"/>
              <a:t> (ta mission actuelle) : identifier chaque pièce dans une image.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Analyse stylistique</a:t>
            </a:r>
            <a:r>
              <a:rPr lang="fr-FR" dirty="0"/>
              <a:t> : classer les vêtements par type, couleur, style.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Agrégation de tendances</a:t>
            </a:r>
            <a:r>
              <a:rPr lang="fr-FR" dirty="0"/>
              <a:t> : détecter des motifs récurrents à grande échelle.</a:t>
            </a:r>
          </a:p>
          <a:p>
            <a:r>
              <a:rPr lang="fr-FR" dirty="0"/>
              <a:t>Objectif global : permettre aux marques clientes d’anticiper les modes émergentes avant qu’elles ne deviennent populaires.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Fonctionnement de Segformer</a:t>
            </a:r>
            <a:endParaRPr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Le modèle utilisé est Segformer-B2 </a:t>
            </a:r>
            <a:r>
              <a:rPr lang="fr-FR" dirty="0" err="1"/>
              <a:t>clothes</a:t>
            </a:r>
            <a:r>
              <a:rPr lang="fr-FR" dirty="0"/>
              <a:t>, hébergé sur </a:t>
            </a:r>
            <a:r>
              <a:rPr lang="fr-FR" dirty="0" err="1"/>
              <a:t>Hugging</a:t>
            </a:r>
            <a:r>
              <a:rPr lang="fr-FR" dirty="0"/>
              <a:t> </a:t>
            </a:r>
            <a:r>
              <a:rPr lang="fr-FR" dirty="0" err="1"/>
              <a:t>Face.C’est</a:t>
            </a:r>
            <a:r>
              <a:rPr lang="fr-FR" dirty="0"/>
              <a:t> un modèle de segmentation sémantique basé sur un backbone transformer, sans convolutions, ce qui le rend:</a:t>
            </a:r>
            <a:br>
              <a:rPr lang="fr-FR" dirty="0"/>
            </a:br>
            <a:r>
              <a:rPr lang="fr-FR" dirty="0"/>
              <a:t>léger,</a:t>
            </a:r>
            <a:br>
              <a:rPr lang="fr-FR" dirty="0"/>
            </a:br>
            <a:r>
              <a:rPr lang="fr-FR" dirty="0"/>
              <a:t>rapide à inférer,</a:t>
            </a:r>
            <a:br>
              <a:rPr lang="fr-FR" dirty="0"/>
            </a:br>
            <a:r>
              <a:rPr lang="fr-FR" dirty="0"/>
              <a:t>performant sur des images complexes.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Il prédit pour chaque pixel une classe vestimentaire parmi 18 catégories (haut, jupe, lunettes, chapeau, etc.).L’image est transformée via un pipeline (</a:t>
            </a:r>
            <a:r>
              <a:rPr lang="fr-FR" dirty="0" err="1"/>
              <a:t>SegformerImageProcessor</a:t>
            </a:r>
            <a:r>
              <a:rPr lang="fr-FR" dirty="0"/>
              <a:t>), puis le modèle renvoie un masque de prédictions.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Performances du modèle sur les 50 images 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FR" b="1" u="sng" dirty="0"/>
              <a:t>Performances globales</a:t>
            </a:r>
            <a:br>
              <a:rPr lang="fr-FR" dirty="0"/>
            </a:br>
            <a:r>
              <a:rPr lang="fr-FR" dirty="0" err="1"/>
              <a:t>Dice</a:t>
            </a:r>
            <a:r>
              <a:rPr lang="fr-FR" dirty="0"/>
              <a:t> Score moyen : 0.796 — très satisfaisant pour un modèle prêt à l’emploi sans fine-tuning.</a:t>
            </a:r>
            <a:br>
              <a:rPr lang="fr-FR" dirty="0"/>
            </a:br>
            <a:r>
              <a:rPr lang="fr-FR" dirty="0" err="1"/>
              <a:t>mIoU</a:t>
            </a:r>
            <a:r>
              <a:rPr lang="fr-FR" dirty="0"/>
              <a:t> globale : 0.688 — plutôt bon, mais perfectible.</a:t>
            </a:r>
            <a:br>
              <a:rPr lang="fr-FR" dirty="0"/>
            </a:br>
            <a:br>
              <a:rPr lang="fr-FR" dirty="0"/>
            </a:br>
            <a:r>
              <a:rPr lang="fr-FR" b="1" u="sng" dirty="0"/>
              <a:t>Catégories les mieux reconnues</a:t>
            </a:r>
            <a:br>
              <a:rPr lang="fr-FR" dirty="0"/>
            </a:br>
            <a:r>
              <a:rPr lang="fr-FR" dirty="0"/>
              <a:t>Background, </a:t>
            </a:r>
            <a:r>
              <a:rPr lang="fr-FR" dirty="0" err="1"/>
              <a:t>Upper-clothes</a:t>
            </a:r>
            <a:r>
              <a:rPr lang="fr-FR" dirty="0"/>
              <a:t>, Pants et </a:t>
            </a:r>
            <a:r>
              <a:rPr lang="fr-FR" dirty="0" err="1"/>
              <a:t>Dress</a:t>
            </a:r>
            <a:r>
              <a:rPr lang="fr-FR" dirty="0"/>
              <a:t> dépassent 0.85 en </a:t>
            </a:r>
            <a:r>
              <a:rPr lang="fr-FR" dirty="0" err="1"/>
              <a:t>IoU</a:t>
            </a:r>
            <a:r>
              <a:rPr lang="fr-FR" dirty="0"/>
              <a:t> et 0.9 en </a:t>
            </a:r>
            <a:r>
              <a:rPr lang="fr-FR" dirty="0" err="1"/>
              <a:t>Dice</a:t>
            </a:r>
            <a:r>
              <a:rPr lang="fr-FR" dirty="0"/>
              <a:t>, ce qui indique une segmentation très fiable.</a:t>
            </a:r>
            <a:br>
              <a:rPr lang="fr-FR" dirty="0"/>
            </a:br>
            <a:br>
              <a:rPr lang="fr-FR" dirty="0"/>
            </a:br>
            <a:r>
              <a:rPr lang="fr-FR" b="1" u="sng" dirty="0"/>
              <a:t>Catégories à faible performance</a:t>
            </a:r>
            <a:br>
              <a:rPr lang="fr-FR" dirty="0"/>
            </a:br>
            <a:r>
              <a:rPr lang="fr-FR" dirty="0" err="1"/>
              <a:t>Sunglasses</a:t>
            </a:r>
            <a:r>
              <a:rPr lang="fr-FR" dirty="0"/>
              <a:t>, Belt, </a:t>
            </a:r>
            <a:r>
              <a:rPr lang="fr-FR" dirty="0" err="1"/>
              <a:t>Left-shoe</a:t>
            </a:r>
            <a:r>
              <a:rPr lang="fr-FR" dirty="0"/>
              <a:t>, Hat, Right-</a:t>
            </a:r>
            <a:r>
              <a:rPr lang="fr-FR" dirty="0" err="1"/>
              <a:t>shoe</a:t>
            </a:r>
            <a:r>
              <a:rPr lang="fr-FR" dirty="0"/>
              <a:t> ont une </a:t>
            </a:r>
            <a:r>
              <a:rPr lang="fr-FR" dirty="0" err="1"/>
              <a:t>IoU</a:t>
            </a:r>
            <a:r>
              <a:rPr lang="fr-FR" dirty="0"/>
              <a:t> &lt; 0.55, avec </a:t>
            </a:r>
            <a:r>
              <a:rPr lang="fr-FR" dirty="0" err="1"/>
              <a:t>Sunglasses</a:t>
            </a:r>
            <a:r>
              <a:rPr lang="fr-FR" dirty="0"/>
              <a:t> tombant à 0.19 de </a:t>
            </a:r>
            <a:r>
              <a:rPr lang="fr-FR" dirty="0" err="1"/>
              <a:t>IoU</a:t>
            </a:r>
            <a:r>
              <a:rPr lang="fr-FR" dirty="0"/>
              <a:t> et 0.32 en </a:t>
            </a:r>
            <a:r>
              <a:rPr lang="fr-FR" dirty="0" err="1"/>
              <a:t>Dice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Ces classes sont probablement sous-représentées dans les images ou trop petites pour être bien captées à cette résolution.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Proposition d’une méthode de validation du modèle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>
              <a:buNone/>
            </a:pPr>
            <a:r>
              <a:rPr lang="fr-FR" dirty="0"/>
              <a:t>L'évaluation réalisée sur l'échantillon testé montre des </a:t>
            </a:r>
            <a:r>
              <a:rPr lang="fr-FR" b="1" dirty="0"/>
              <a:t>performances globales solides</a:t>
            </a:r>
            <a:r>
              <a:rPr lang="fr-FR" dirty="0"/>
              <a:t>, notamment sur les catégories principales de vêtements.</a:t>
            </a:r>
            <a:br>
              <a:rPr lang="fr-FR" dirty="0"/>
            </a:br>
            <a:r>
              <a:rPr lang="fr-FR" dirty="0"/>
              <a:t>Avec un </a:t>
            </a:r>
            <a:r>
              <a:rPr lang="fr-FR" b="1" dirty="0" err="1"/>
              <a:t>Dice</a:t>
            </a:r>
            <a:r>
              <a:rPr lang="fr-FR" b="1" dirty="0"/>
              <a:t> Score moyen de 0.796 et un </a:t>
            </a:r>
            <a:r>
              <a:rPr lang="fr-FR" b="1" dirty="0" err="1"/>
              <a:t>mIoU</a:t>
            </a:r>
            <a:r>
              <a:rPr lang="fr-FR" b="1" dirty="0"/>
              <a:t> de 0.688</a:t>
            </a:r>
            <a:r>
              <a:rPr lang="fr-FR" dirty="0"/>
              <a:t>, le modèle démontre une </a:t>
            </a:r>
            <a:r>
              <a:rPr lang="fr-FR" b="1" dirty="0"/>
              <a:t>capacité de segmentation satisfaisante pour une utilisation opérationnelle sans fine-tuning préalable</a:t>
            </a:r>
            <a:r>
              <a:rPr lang="fr-FR" dirty="0"/>
              <a:t>.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Les </a:t>
            </a:r>
            <a:r>
              <a:rPr lang="fr-FR" b="1" dirty="0"/>
              <a:t>catégories majeures comme "Background", "</a:t>
            </a:r>
            <a:r>
              <a:rPr lang="fr-FR" b="1" dirty="0" err="1"/>
              <a:t>Upper-clothes</a:t>
            </a:r>
            <a:r>
              <a:rPr lang="fr-FR" b="1" dirty="0"/>
              <a:t>", "Pants" et "</a:t>
            </a:r>
            <a:r>
              <a:rPr lang="fr-FR" b="1" dirty="0" err="1"/>
              <a:t>Dress</a:t>
            </a:r>
            <a:r>
              <a:rPr lang="fr-FR" b="1" dirty="0"/>
              <a:t>" sont particulièrement bien segmentées</a:t>
            </a:r>
            <a:r>
              <a:rPr lang="fr-FR" dirty="0"/>
              <a:t>, dépassant les 0.85 de </a:t>
            </a:r>
            <a:r>
              <a:rPr lang="fr-FR" dirty="0" err="1"/>
              <a:t>IoU</a:t>
            </a:r>
            <a:r>
              <a:rPr lang="fr-FR" dirty="0"/>
              <a:t> et les 0.9 en </a:t>
            </a:r>
            <a:r>
              <a:rPr lang="fr-FR" dirty="0" err="1"/>
              <a:t>Dice</a:t>
            </a:r>
            <a:r>
              <a:rPr lang="fr-FR" dirty="0"/>
              <a:t>, garantissant ainsi une bonne fiabilité pour les cas d'usage centrés sur ces éléments.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Cependant, des </a:t>
            </a:r>
            <a:r>
              <a:rPr lang="fr-FR" b="1" dirty="0"/>
              <a:t>limites sont identifiées sur certaines classes accessoires ou de petite taille</a:t>
            </a:r>
            <a:r>
              <a:rPr lang="fr-FR" dirty="0"/>
              <a:t>, telles que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Sunglasses</a:t>
            </a:r>
            <a:r>
              <a:rPr lang="fr-FR" dirty="0"/>
              <a:t>, </a:t>
            </a:r>
            <a:r>
              <a:rPr lang="fr-FR" b="1" dirty="0"/>
              <a:t>Belt</a:t>
            </a:r>
            <a:r>
              <a:rPr lang="fr-FR" dirty="0"/>
              <a:t>, </a:t>
            </a:r>
            <a:r>
              <a:rPr lang="fr-FR" b="1" dirty="0" err="1"/>
              <a:t>Left-shoe</a:t>
            </a:r>
            <a:r>
              <a:rPr lang="fr-FR" dirty="0"/>
              <a:t>, </a:t>
            </a:r>
            <a:r>
              <a:rPr lang="fr-FR" b="1" dirty="0"/>
              <a:t>Hat</a:t>
            </a:r>
            <a:r>
              <a:rPr lang="fr-FR" dirty="0"/>
              <a:t> et </a:t>
            </a:r>
            <a:r>
              <a:rPr lang="fr-FR" b="1" dirty="0"/>
              <a:t>Right-</a:t>
            </a:r>
            <a:r>
              <a:rPr lang="fr-FR" b="1" dirty="0" err="1"/>
              <a:t>shoe</a:t>
            </a:r>
            <a:r>
              <a:rPr lang="fr-FR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Pour lesquelles le </a:t>
            </a:r>
            <a:r>
              <a:rPr lang="fr-FR" b="1" dirty="0" err="1"/>
              <a:t>mIoU</a:t>
            </a:r>
            <a:r>
              <a:rPr lang="fr-FR" b="1" dirty="0"/>
              <a:t> reste inférieur à 0.55</a:t>
            </a:r>
            <a:r>
              <a:rPr lang="fr-FR" dirty="0"/>
              <a:t>, avec des </a:t>
            </a:r>
            <a:r>
              <a:rPr lang="fr-FR" b="1" dirty="0"/>
              <a:t>résultats particulièrement faibles sur "</a:t>
            </a:r>
            <a:r>
              <a:rPr lang="fr-FR" b="1" dirty="0" err="1"/>
              <a:t>Sunglasses</a:t>
            </a:r>
            <a:r>
              <a:rPr lang="fr-FR" b="1" dirty="0"/>
              <a:t>" (</a:t>
            </a:r>
            <a:r>
              <a:rPr lang="fr-FR" b="1" dirty="0" err="1"/>
              <a:t>IoU</a:t>
            </a:r>
            <a:r>
              <a:rPr lang="fr-FR" b="1" dirty="0"/>
              <a:t> de 0.19 et </a:t>
            </a:r>
            <a:r>
              <a:rPr lang="fr-FR" b="1" dirty="0" err="1"/>
              <a:t>Dice</a:t>
            </a:r>
            <a:r>
              <a:rPr lang="fr-FR" b="1" dirty="0"/>
              <a:t> de 0.32)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None/>
            </a:pPr>
            <a:r>
              <a:rPr lang="fr-FR" dirty="0"/>
              <a:t>Ces écarts peuvent être attribués à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Une sous-représentation probable de ces classes dans le </a:t>
            </a:r>
            <a:r>
              <a:rPr lang="fr-FR" b="1" dirty="0" err="1"/>
              <a:t>dataset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La difficulté du modèle à bien capturer les objets petits ou fins à la résolution actuelle (512x512)</a:t>
            </a:r>
            <a:r>
              <a:rPr lang="fr-F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Passage à l’échelle et coût d’utilisation</a:t>
            </a:r>
            <a:endParaRPr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fr-FR" sz="1100" b="1" u="sng" dirty="0"/>
              <a:t>Budget prévisionnel (fourchette)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100" b="1" dirty="0"/>
              <a:t>En mode API </a:t>
            </a:r>
            <a:r>
              <a:rPr lang="fr-FR" sz="1100" b="1" dirty="0" err="1"/>
              <a:t>Hugging</a:t>
            </a:r>
            <a:r>
              <a:rPr lang="fr-FR" sz="1100" b="1" dirty="0"/>
              <a:t> Face full cloud : ~500 $</a:t>
            </a:r>
            <a:endParaRPr lang="fr-F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100" b="1" dirty="0"/>
              <a:t>En mode self-</a:t>
            </a:r>
            <a:r>
              <a:rPr lang="fr-FR" sz="1100" b="1" dirty="0" err="1"/>
              <a:t>hosted</a:t>
            </a:r>
            <a:r>
              <a:rPr lang="fr-FR" sz="1100" b="1" dirty="0"/>
              <a:t> EC2 + S3 + orchestration : ~50–80 $</a:t>
            </a:r>
            <a:endParaRPr lang="fr-FR" sz="11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100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4BFD343-59AE-6823-B4ED-FF0D89BE0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34202"/>
              </p:ext>
            </p:extLst>
          </p:nvPr>
        </p:nvGraphicFramePr>
        <p:xfrm>
          <a:off x="1539688" y="2359959"/>
          <a:ext cx="6165477" cy="2615453"/>
        </p:xfrm>
        <a:graphic>
          <a:graphicData uri="http://schemas.openxmlformats.org/drawingml/2006/table">
            <a:tbl>
              <a:tblPr/>
              <a:tblGrid>
                <a:gridCol w="2055159">
                  <a:extLst>
                    <a:ext uri="{9D8B030D-6E8A-4147-A177-3AD203B41FA5}">
                      <a16:colId xmlns:a16="http://schemas.microsoft.com/office/drawing/2014/main" val="236560246"/>
                    </a:ext>
                  </a:extLst>
                </a:gridCol>
                <a:gridCol w="2055159">
                  <a:extLst>
                    <a:ext uri="{9D8B030D-6E8A-4147-A177-3AD203B41FA5}">
                      <a16:colId xmlns:a16="http://schemas.microsoft.com/office/drawing/2014/main" val="2813616194"/>
                    </a:ext>
                  </a:extLst>
                </a:gridCol>
                <a:gridCol w="2055159">
                  <a:extLst>
                    <a:ext uri="{9D8B030D-6E8A-4147-A177-3AD203B41FA5}">
                      <a16:colId xmlns:a16="http://schemas.microsoft.com/office/drawing/2014/main" val="1170532279"/>
                    </a:ext>
                  </a:extLst>
                </a:gridCol>
              </a:tblGrid>
              <a:tr h="276606">
                <a:tc>
                  <a:txBody>
                    <a:bodyPr/>
                    <a:lstStyle/>
                    <a:p>
                      <a:r>
                        <a:rPr lang="fr-FR" sz="9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Poste</a:t>
                      </a:r>
                      <a:endParaRPr lang="fr-FR" sz="9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Description rapide</a:t>
                      </a:r>
                      <a:endParaRPr lang="fr-FR" sz="9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Estimation brute</a:t>
                      </a:r>
                      <a:endParaRPr lang="fr-FR" sz="9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483230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r>
                        <a:rPr lang="fr-FR" sz="9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1. Inférence </a:t>
                      </a:r>
                      <a:r>
                        <a:rPr lang="fr-FR" sz="900" b="1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Hugging</a:t>
                      </a:r>
                      <a:r>
                        <a:rPr lang="fr-FR" sz="9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Face API</a:t>
                      </a:r>
                      <a:endParaRPr lang="fr-FR" sz="9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0,0007 $ / image (</a:t>
                      </a:r>
                      <a:r>
                        <a:rPr lang="fr-FR" sz="900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Inference</a:t>
                      </a:r>
                      <a:r>
                        <a:rPr lang="fr-FR" sz="9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API partagée)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~350 $</a:t>
                      </a:r>
                      <a:r>
                        <a:rPr lang="fr-FR" sz="90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(si API HuggingFace) </a:t>
                      </a:r>
                      <a:r>
                        <a:rPr lang="fr-FR" sz="9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ou ~15 $</a:t>
                      </a:r>
                      <a:r>
                        <a:rPr lang="fr-FR" sz="90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(en local via GPU EC2)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619245"/>
                  </a:ext>
                </a:extLst>
              </a:tr>
              <a:tr h="359823">
                <a:tc>
                  <a:txBody>
                    <a:bodyPr/>
                    <a:lstStyle/>
                    <a:p>
                      <a:r>
                        <a:rPr lang="en-US" sz="9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2. Stockage Cloud (AWS S3)</a:t>
                      </a:r>
                      <a:endParaRPr lang="en-US" sz="9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500 Go (images + masques)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~11,5 $ / mois</a:t>
                      </a:r>
                      <a:endParaRPr lang="fr-FR" sz="9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49327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r>
                        <a:rPr lang="fr-FR" sz="900" b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3. Batching / Conteneurisation (ECS ou EC2 GPU)</a:t>
                      </a:r>
                      <a:endParaRPr lang="fr-FR" sz="9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Traitement via container GPU (~20h)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~10 à 50 $</a:t>
                      </a:r>
                      <a:endParaRPr lang="fr-FR" sz="9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890754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r>
                        <a:rPr lang="fr-FR" sz="9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4. Transfert orchestration (SQS)</a:t>
                      </a:r>
                      <a:endParaRPr lang="fr-FR" sz="9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 million opérations (500k messages envoyés + reçus)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~0,40 $</a:t>
                      </a:r>
                      <a:endParaRPr lang="fr-FR" sz="9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50901"/>
                  </a:ext>
                </a:extLst>
              </a:tr>
              <a:tr h="494756">
                <a:tc>
                  <a:txBody>
                    <a:bodyPr/>
                    <a:lstStyle/>
                    <a:p>
                      <a:r>
                        <a:rPr lang="fr-FR" sz="9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5. Monitoring (</a:t>
                      </a:r>
                      <a:r>
                        <a:rPr lang="fr-FR" sz="900" b="1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Kibana</a:t>
                      </a:r>
                      <a:r>
                        <a:rPr lang="fr-FR" sz="9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 / </a:t>
                      </a:r>
                      <a:r>
                        <a:rPr lang="fr-FR" sz="900" b="1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OpenSearch</a:t>
                      </a:r>
                      <a:r>
                        <a:rPr lang="fr-FR" sz="9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)</a:t>
                      </a:r>
                      <a:endParaRPr lang="fr-FR" sz="9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Logs et dashboards (CloudWatch ou OpenSearch)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~10 à 100 $ / mois</a:t>
                      </a:r>
                      <a:endParaRPr lang="fr-FR" sz="9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1615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du projet réalisé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Résumez  : </a:t>
            </a:r>
            <a:endParaRPr dirty="0"/>
          </a:p>
          <a:p>
            <a:pPr>
              <a:buNone/>
            </a:pPr>
            <a:r>
              <a:rPr lang="fr-FR" b="1" dirty="0"/>
              <a:t>Les défis techniques rencontrés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Difficultés sur la segmentation des petites classes (accessoires).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Limitations dues à la résolution d'entrée (512x512).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Gestion de gros volumes (500k images) nécessitant optimisation du pipeline.</a:t>
            </a:r>
          </a:p>
          <a:p>
            <a:pPr>
              <a:buNone/>
            </a:pPr>
            <a:r>
              <a:rPr lang="fr-FR" b="1" dirty="0"/>
              <a:t>Vos idées pour améliorer le système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Augmenter la résolution d'entrée (768x768 ou plus).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Enrichir le </a:t>
            </a:r>
            <a:r>
              <a:rPr lang="fr-FR" dirty="0" err="1"/>
              <a:t>dataset</a:t>
            </a:r>
            <a:r>
              <a:rPr lang="fr-FR" dirty="0"/>
              <a:t> sur les classes faibles.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Implémenter un fine-tuning sur un jeu de données spécifique </a:t>
            </a:r>
            <a:r>
              <a:rPr lang="fr-FR" dirty="0" err="1"/>
              <a:t>ModeTrend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Optimiser l'orchestration et le monitoring (batch, SQS, </a:t>
            </a:r>
            <a:r>
              <a:rPr lang="fr-FR" dirty="0" err="1"/>
              <a:t>Kibana</a:t>
            </a:r>
            <a:r>
              <a:rPr lang="fr-FR" dirty="0"/>
              <a:t>).</a:t>
            </a:r>
          </a:p>
          <a:p>
            <a:pPr>
              <a:buNone/>
            </a:pPr>
            <a:r>
              <a:rPr lang="fr-FR" b="1" dirty="0"/>
              <a:t>Les applications potentielles pour les clients de </a:t>
            </a:r>
            <a:r>
              <a:rPr lang="fr-FR" b="1" dirty="0" err="1"/>
              <a:t>ModeTrend</a:t>
            </a:r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Identification automatique des vêtements portés par les influenceurs.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Analyse de tendances modes par catégorie.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Enrichissement des catalogues produits via reconnaissance automatisée.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Amélioration des recommandations personnalisées basées sur les tenues détectées.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798</Words>
  <Application>Microsoft Office PowerPoint</Application>
  <PresentationFormat>Affichage à l'écran (16:9)</PresentationFormat>
  <Paragraphs>62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Montserrat</vt:lpstr>
      <vt:lpstr>Lato</vt:lpstr>
      <vt:lpstr>Focus</vt:lpstr>
      <vt:lpstr>Fashion Trend Intelligence</vt:lpstr>
      <vt:lpstr>Présentation du projet</vt:lpstr>
      <vt:lpstr>Fonctionnement de Segformer</vt:lpstr>
      <vt:lpstr>Performances du modèle sur les 50 images </vt:lpstr>
      <vt:lpstr>Proposition d’une méthode de validation du modèle</vt:lpstr>
      <vt:lpstr>Passage à l’échelle et coût d’utilisation</vt:lpstr>
      <vt:lpstr>Bilan du projet réalisé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Jody Gs</dc:creator>
  <cp:lastModifiedBy>Jody Gs</cp:lastModifiedBy>
  <cp:revision>5</cp:revision>
  <dcterms:modified xsi:type="dcterms:W3CDTF">2025-05-16T12:00:45Z</dcterms:modified>
</cp:coreProperties>
</file>