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432" r:id="rId3"/>
    <p:sldId id="420" r:id="rId4"/>
    <p:sldId id="421" r:id="rId5"/>
    <p:sldId id="423" r:id="rId6"/>
    <p:sldId id="424" r:id="rId7"/>
    <p:sldId id="433" r:id="rId8"/>
    <p:sldId id="434" r:id="rId9"/>
    <p:sldId id="425" r:id="rId10"/>
    <p:sldId id="435" r:id="rId11"/>
    <p:sldId id="426" r:id="rId12"/>
    <p:sldId id="436" r:id="rId13"/>
    <p:sldId id="437" r:id="rId14"/>
    <p:sldId id="427" r:id="rId15"/>
    <p:sldId id="438" r:id="rId16"/>
    <p:sldId id="428" r:id="rId17"/>
    <p:sldId id="439" r:id="rId18"/>
    <p:sldId id="429" r:id="rId19"/>
    <p:sldId id="440" r:id="rId20"/>
    <p:sldId id="430" r:id="rId21"/>
    <p:sldId id="431" r:id="rId22"/>
    <p:sldId id="441" r:id="rId23"/>
    <p:sldId id="442" r:id="rId24"/>
    <p:sldId id="260" r:id="rId25"/>
    <p:sldId id="417" r:id="rId2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79651" autoAdjust="0"/>
  </p:normalViewPr>
  <p:slideViewPr>
    <p:cSldViewPr snapToGrid="0">
      <p:cViewPr varScale="1">
        <p:scale>
          <a:sx n="128" d="100"/>
          <a:sy n="128" d="100"/>
        </p:scale>
        <p:origin x="31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9019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07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45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12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525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08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40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9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5172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52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45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68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訊框中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欄位（或稱為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Payload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區、數據區）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主要的、代表應用程式實際資訊的部分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，其結構、內容和語義確實是由對應的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檔案定義的。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檔案描述了要傳輸的數據有哪些欄位、它們的型別、順序等。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的序列化規則會根據這個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定義，將應用程式的數據物件轉換成位元組序列，這些位元組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構成了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欄位的主要內容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</a:t>
            </a:r>
          </a:p>
          <a:p>
            <a:pPr algn="l"/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需要補充的關鍵點：</a:t>
            </a:r>
            <a:endParaRPr lang="zh-TW" alt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欄位可能還包含非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定義的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元數據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(Metadata)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：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為了實現 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的功能（如多幀傳輸、傳輸識別等），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傳輸層規範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通常會將一些額外的控制資訊也放在底層傳輸協定的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欄位中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，而這些資訊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並非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由應用程式的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檔案定義。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以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/CAN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為例：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CAN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訊框的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欄位（最多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8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位元組或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CAN FD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64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位元組）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最後一個位元組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被定義為「尾位元組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(Tail Byte)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」。這個尾位元組包含了傳輸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ID (Transfer-ID)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的一部分以及幀標記位（開始幀、結束幀、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Toggle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位）。這個尾位元組的內容和格式是由 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/CAN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傳輸規範定義的，而不是由您正在傳輸的具體訊息（如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Heartbeat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）的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檔案定義的。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DATA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欄位中尾位元組</a:t>
            </a:r>
            <a:r>
              <a:rPr lang="zh-TW" altLang="en-US" b="0" i="1" dirty="0">
                <a:solidFill>
                  <a:srgbClr val="E2E2E5"/>
                </a:solidFill>
                <a:effectLst/>
                <a:latin typeface="Google Sans Text"/>
              </a:rPr>
              <a:t>之前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的位元組才是由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定義並序列化後的應用數據。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以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/UDP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為例：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UDP Datagram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Payload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（數據部分）包含了一個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固定的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/UDP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標頭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（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24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位元組），後面才跟著由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定義並序列化後的應用數據。這個標頭包含了版本、優先級、節點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ID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、傳輸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ID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等資訊，其格式由 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/UDP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傳輸規範定義，與應用層的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DSDL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無關。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以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/Serial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為例：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與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UDP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類似，它也有一個在應用數據之前的 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/Serial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標頭。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22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0510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70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31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uavcan.node.Heartbeat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心跳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強制性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。這是判斷節點是否在線、基本健康狀況和運行模式的基礎，是構建可靠系統的必需品。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uavcan.node.GetInfo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節點資訊查詢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強烈建議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。獲取節點的身份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(Unique ID)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、軟體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硬體版本、名稱等。對於網路發現、診斷、版本管理、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PnP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和軟體更新流程都至關重要。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uavcan.register.Access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DM Mono"/>
              </a:rPr>
              <a:t>List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暫存器介面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非常常見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。這是標準的配置參數讀寫（例如設定端口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ID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、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PID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參數、校準值）和狀態監控方式。使得節點可配置、可觀測，極大方便了系統集成和調試。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uavcan.diagnostic.Record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診斷和事件記錄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非常常見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。標準的日誌輸出方式，用於報告錯誤、警告、狀態變更等。對於監控、除錯和事後分析非常有價值。</a:t>
            </a:r>
          </a:p>
          <a:p>
            <a:pPr algn="l"/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比較常見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許多系統會用到：</a:t>
            </a:r>
            <a:endParaRPr lang="zh-TW" alt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uavcan.time.Synchronization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網路時間同步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在需要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精確時間協同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的系統中非常普遍，例如需要進行傳感器融合、分佈式控制、精確事件定序的應用（常見於無人機、機器人等）。如果系統對時間精度要求不高，可能會省略。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uavcan.node.ExecuteCommand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通用節點指令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對於需要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遠程管理和控制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的節點很常見。如遠程重啟、觸發軟體更新、恢復出廠設置、保存配置等。簡單的、無需管理的節點可能不會實現。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solidFill>
                  <a:srgbClr val="E2E2E5"/>
                </a:solidFill>
                <a:effectLst/>
                <a:latin typeface="DM Mono"/>
              </a:rPr>
              <a:t>uavcan.node.port.List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匯流排資料流監控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對於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網路分析和診斷工具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非常有用。應用節點本身可能不直接依賴它來完成核心功能，但實現它有助於提高系統的可觀測性和可維護性。</a:t>
            </a:r>
          </a:p>
          <a:p>
            <a:pPr algn="l"/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相對不常見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特定場景使用：</a:t>
            </a:r>
            <a:endParaRPr lang="zh-TW" alt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solidFill>
                  <a:srgbClr val="E2E2E5"/>
                </a:solidFill>
                <a:effectLst/>
                <a:latin typeface="DM Mono"/>
              </a:rPr>
              <a:t>uavcan.file.*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遠端檔案系統介面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僅在需要遠程檔案操作時使用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。例如，需要通過網路下載韌體、上傳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下載日誌或大型數據文件。如果節點不處理遠程檔案，則不需要。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節點軟體更新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協議流程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其常見程度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取決於系統是否需要遠程更新能力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。它本身是一個協議，依賴於 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DM Mono"/>
              </a:rPr>
              <a:t>ExecuteCommand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和 </a:t>
            </a:r>
            <a:r>
              <a:rPr lang="en-US" altLang="zh-TW" b="0" i="0" dirty="0" err="1">
                <a:solidFill>
                  <a:srgbClr val="E2E2E5"/>
                </a:solidFill>
                <a:effectLst/>
                <a:latin typeface="DM Mono"/>
              </a:rPr>
              <a:t>file.Read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solidFill>
                  <a:srgbClr val="E2E2E5"/>
                </a:solidFill>
                <a:effectLst/>
                <a:latin typeface="DM Mono"/>
              </a:rPr>
              <a:t>uavcan.pnp.*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即插即用節點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僅在需要自動節點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ID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分配時使用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。在追求高確定性和安全性的系統中，通常會選擇靜態配置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ID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而避免使用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PnP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solidFill>
                  <a:srgbClr val="E2E2E5"/>
                </a:solidFill>
                <a:effectLst/>
                <a:latin typeface="DM Mono"/>
              </a:rPr>
              <a:t>uavcan.internet.udp.*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網際網路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/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區域網路轉發介面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僅在需要將 </a:t>
            </a:r>
            <a:r>
              <a:rPr lang="en-US" altLang="zh-TW" b="1" i="0" dirty="0" err="1">
                <a:solidFill>
                  <a:srgbClr val="E2E2E5"/>
                </a:solidFill>
                <a:effectLst/>
                <a:latin typeface="Google Sans Text"/>
              </a:rPr>
              <a:t>Cyphal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網路橋接到外部 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IP 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網路時使用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，屬於較為特殊的網關功能。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solidFill>
                  <a:srgbClr val="E2E2E5"/>
                </a:solidFill>
                <a:effectLst/>
                <a:latin typeface="DM Mono"/>
              </a:rPr>
              <a:t>uavcan.metatransport.*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元傳輸</a:t>
            </a:r>
            <a:r>
              <a:rPr lang="en-US" altLang="zh-TW" b="1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用於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特殊目的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，如記錄底層原始匯流排流量、網路的透明橋接、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HIL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仿真等。不涉及常規的應用層數據交換。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120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49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7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uptime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型別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uint32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表示節點從啟動到現在所經過的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秒數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這個計數器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不應溢出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（除非運行超過約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136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年）。當達到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uint32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的最大值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0xFFFFFFFF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)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後，它應保持在最大值，直到節點重新啟動。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其他節點可以通過監測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uptime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值的跳變（突然變小）來判斷一個遠程節點是否已經重新啟動。</a:t>
            </a: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health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型別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uavcan.node.Health.1.0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表示節點的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抽象健康狀態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。這是一個枚舉型別（基於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uint2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），定義了四種狀態：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NOMINAL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(0):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正常。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ADVISORY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(1):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建議性警告，節點遇到次要問題，但不影響核心功能。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CAUTION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(2):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警告，節點遇到主要故障，處於降級模式或超出設計限制。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WARNING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(3):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嚴重警告，節點發生致命故障，無法執行其預期功能。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如果節點執行多個任務或提供多個服務，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health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應反映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最差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的那個任務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服務的狀態。</a:t>
            </a:r>
          </a:p>
          <a:p>
            <a:pPr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mode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型別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uavcan.node.Mode.1.0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表示節點的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抽象操作模式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。這也是一個枚舉型別（基於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uint3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），定義了幾種標準模式：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OPERATIONAL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(0):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正常操作模式。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INITIALIZATION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(1):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節點正在初始化（通常在剛啟動後）。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MAINTENANCE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(2):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節點處於維護模式（例如，校準、自檢）。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SOFTWARE_UPDATE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(3):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節點正在進行軟體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/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韌體更新，或者其引導加載程序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(bootloader) 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正在運行。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其他值保留供未來使用。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這個欄位讓其他節點了解該節點當前的總體狀態，例如判斷它是否準備好接收操作指令。</a:t>
            </a:r>
          </a:p>
          <a:p>
            <a:pPr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E2E2E5"/>
                </a:solidFill>
                <a:effectLst/>
                <a:latin typeface="DM Mono"/>
              </a:rPr>
              <a:t>vendor_specific_status_code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型別 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DM Mono"/>
              </a:rPr>
              <a:t>uint8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一個</a:t>
            </a:r>
            <a:r>
              <a:rPr lang="zh-TW" altLang="en-US" b="1" i="0" dirty="0">
                <a:solidFill>
                  <a:srgbClr val="E2E2E5"/>
                </a:solidFill>
                <a:effectLst/>
                <a:latin typeface="Google Sans Text"/>
              </a:rPr>
              <a:t>可選的、由供應商定義的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狀態碼。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可以用於傳遞更詳細的、特定於應用的狀態資訊，例如特定的故障代碼、內部狀態標誌位等。如果未使用，應設為 </a:t>
            </a:r>
            <a:r>
              <a:rPr lang="en-US" altLang="zh-TW" b="0" i="0" dirty="0">
                <a:solidFill>
                  <a:srgbClr val="E2E2E5"/>
                </a:solidFill>
                <a:effectLst/>
                <a:latin typeface="Google Sans Text"/>
              </a:rPr>
              <a:t>0</a:t>
            </a:r>
            <a:r>
              <a:rPr lang="zh-TW" altLang="en-US" b="0" i="0" dirty="0">
                <a:solidFill>
                  <a:srgbClr val="E2E2E5"/>
                </a:solidFill>
                <a:effectLst/>
                <a:latin typeface="Google Sans Text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33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75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36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890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988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24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zh-TW" altLang="en-US"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19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32038" y="2528888"/>
            <a:ext cx="6126162" cy="138112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6666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6383338"/>
            <a:ext cx="9144000" cy="474662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619250" y="6453188"/>
            <a:ext cx="69850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Computational Intelligent Lab, Graduate Institute of Automation Technology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National Taipei University of Technology, Taipei, TAIWAN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79463" y="1995488"/>
            <a:ext cx="76787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4641851" y="2222500"/>
            <a:ext cx="6138862" cy="20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420688" y="225425"/>
            <a:ext cx="6138862" cy="60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68313" y="908050"/>
            <a:ext cx="8278812" cy="5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8313" y="908050"/>
            <a:ext cx="4062412" cy="5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Times New Roman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Times New Roman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83125" y="908050"/>
            <a:ext cx="4064000" cy="5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683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−"/>
              <a:defRPr sz="2000"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Times New Roman"/>
              <a:buChar char="o"/>
              <a:defRPr sz="1800"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Times New Roman"/>
              <a:buChar char="•"/>
              <a:defRPr sz="1800"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Times New Roman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Times New Roman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 sz="1800"/>
            </a:lvl3pPr>
            <a:lvl4pPr marL="1828800" lvl="3" indent="-3048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Times New Roman"/>
              <a:buChar char="o"/>
              <a:defRPr sz="1600"/>
            </a:lvl4pPr>
            <a:lvl5pPr marL="2286000" lvl="4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Times New Roman"/>
              <a:buChar char="•"/>
              <a:defRPr sz="1600"/>
            </a:lvl5pPr>
            <a:lvl6pPr marL="2743200" lvl="5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6pPr>
            <a:lvl7pPr marL="3200400" lvl="6" indent="-31496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7pPr>
            <a:lvl8pPr marL="3657600" lvl="7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8pPr>
            <a:lvl9pPr marL="4114800" lvl="8" indent="-314959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96239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Char char="−"/>
              <a:defRPr sz="24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Times New Roman"/>
              <a:buChar char="o"/>
              <a:defRPr sz="2000"/>
            </a:lvl4pPr>
            <a:lvl5pPr marL="2286000" lvl="4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  <a:defRPr sz="2000"/>
            </a:lvl5pPr>
            <a:lvl6pPr marL="2743200" lvl="5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6pPr>
            <a:lvl7pPr marL="3200400" lvl="6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7pPr>
            <a:lvl8pPr marL="3657600" lvl="7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8pPr>
            <a:lvl9pPr marL="4114800" lvl="8" indent="-3365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Times New Roman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Times New Roman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675"/>
              <a:buFont typeface="Times New Roman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Times New Roman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1897857" y="-521494"/>
            <a:ext cx="5419725" cy="82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5433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980"/>
              <a:buChar char="−"/>
              <a:defRPr/>
            </a:lvl3pPr>
            <a:lvl4pPr marL="1828800" lvl="3" indent="-31432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marL="2743200" lvl="5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marL="3200400" lvl="6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marL="3657600" lvl="7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marL="4114800" lvl="8" indent="-32575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83338"/>
            <a:ext cx="9144000" cy="474662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908050"/>
            <a:ext cx="8278812" cy="5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9250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o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8767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Times New Roman"/>
              <a:buChar char="•"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8767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Verdana"/>
              <a:buChar char="•"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767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Verdana"/>
              <a:buChar char="•"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767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Verdana"/>
              <a:buChar char="•"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767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Verdana"/>
              <a:buChar char="•"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765175"/>
            <a:ext cx="9144000" cy="69850"/>
          </a:xfrm>
          <a:prstGeom prst="rect">
            <a:avLst/>
          </a:prstGeom>
          <a:solidFill>
            <a:srgbClr val="9999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501090" y="6521450"/>
            <a:ext cx="642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6453188"/>
            <a:ext cx="69850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Intelligent Lab, Graduate Institute of Automation Technology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Technology, Taipei, TAIWAN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79463" y="1821002"/>
            <a:ext cx="76787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latin typeface="+mj-lt"/>
                <a:ea typeface="標楷體" panose="03000509000000000000" pitchFamily="65" charset="-120"/>
                <a:sym typeface="Times New Roman"/>
              </a:rPr>
              <a:t>研究內容報告</a:t>
            </a:r>
            <a:endParaRPr sz="4000" b="1" dirty="0">
              <a:latin typeface="+mj-lt"/>
              <a:ea typeface="標楷體" panose="03000509000000000000" pitchFamily="65" charset="-120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27523" y="4119641"/>
            <a:ext cx="350994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指導</a:t>
            </a: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：</a:t>
            </a:r>
            <a:r>
              <a:rPr lang="zh-TW" sz="2800" b="0" i="0" u="none" strike="noStrike" cap="none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蔡孟伸 教授</a:t>
            </a:r>
            <a:endParaRPr sz="2800" i="0" dirty="0">
              <a:solidFill>
                <a:schemeClr val="dk1"/>
              </a:solidFill>
              <a:latin typeface="+mj-lt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i="0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學生</a:t>
            </a:r>
            <a:r>
              <a:rPr lang="zh-TW" altLang="en-US" sz="2800" i="0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：</a:t>
            </a:r>
            <a:r>
              <a:rPr lang="zh-TW" altLang="en-US" sz="2800" dirty="0">
                <a:solidFill>
                  <a:schemeClr val="dk1"/>
                </a:solidFill>
                <a:latin typeface="+mj-lt"/>
                <a:ea typeface="標楷體" panose="03000509000000000000" pitchFamily="65" charset="-120"/>
                <a:cs typeface="Times New Roman"/>
                <a:sym typeface="Times New Roman"/>
              </a:rPr>
              <a:t>張詔宇</a:t>
            </a:r>
            <a:endParaRPr sz="2800" i="0" dirty="0">
              <a:solidFill>
                <a:schemeClr val="dk1"/>
              </a:solidFill>
              <a:latin typeface="+mj-lt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21407" y="5785153"/>
            <a:ext cx="32225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民國11</a:t>
            </a:r>
            <a:r>
              <a:rPr lang="en-US" altLang="zh-TW" sz="240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4</a:t>
            </a:r>
            <a:r>
              <a:rPr lang="zh-TW" sz="2400" i="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年</a:t>
            </a:r>
            <a:r>
              <a:rPr lang="en-US" altLang="zh-TW" sz="240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04</a:t>
            </a:r>
            <a:r>
              <a:rPr lang="zh-TW" sz="2400" i="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月</a:t>
            </a:r>
            <a:r>
              <a:rPr lang="en-US" altLang="zh-TW" sz="240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09</a:t>
            </a:r>
            <a:r>
              <a:rPr lang="zh-TW" sz="2400" i="0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Times New Roman"/>
              </a:rPr>
              <a:t>日</a:t>
            </a:r>
            <a:endParaRPr sz="2400" i="0" dirty="0">
              <a:solidFill>
                <a:schemeClr val="dk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通用節點指令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uavcan.node.ExecuteCommand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435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定義了一個標準框架，用於向遠程節點發送預定義的（標準或廠商特定的）控制指令，並接收執行的狀態和可選的輸出結果。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要執行的指令碼，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定義了一些通用指令碼，也可以自訂。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COMMAND_RESTART (65535):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重啟節點。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COMMAND_POWER_OFF (65534):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關閉節點電源（如果硬體支持）。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COMMAND_BEGIN_SOFTWARE_UPDATE (65533):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開始軟體更新流程（需要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提供檔案路徑）。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COMMAND_FACTORY_RESET (65532):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將節點配置恢復到出廠預設值（可能需要重啟）。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COMMAND_EMERGENCY_STOP (65531):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立即停止所有活動並進入安全狀態，直到重啟。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COMMAND_STORE_PERSISTENT_STATES (65530):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將當前易失性配置（例如通過暫存器介面修改的）保存到非揮發性存儲中。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COMMAND_IDENTIFY (65529):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讓節點通過物理方式標識自己（例如閃爍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、發出聲音）。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2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通用節點指令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執行結果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STATUS_SUCCESS (0):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指令成功啟動或執行完成。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STATUS_FAILURE (1):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無法啟動或期望的結果無法達成。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STATUS_NOT_AUTHORIZED (2):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客戶端沒有權限執行此指令。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STATUS_BAD_COMMAND (3):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伺服器不認識或不支援請求的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STATUS_BAD_PARAMETER (4):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對於所選的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無效。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STATUS_BAD_STATE (5):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伺服器當前的狀態不允許執行此指令（例如，在飛行中執行恢復出廠設定）。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STATUS_INTERNAL_ERROR (6):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操作本應成功，但發生了意外的內部錯誤。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節點軟體更新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uavcan.time.Synchronization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結合遠端檔案系統介面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uavcan.file.Read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與通用節點指令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uavcan.node.ExecuteCommand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通過組合通用的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ExecuteCommand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服務和標準的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uavcan.file.Read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服務，實現了標準化、的遠程韌體更新機制。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使用遠端檔案系統介面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uavcan.file.Read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服務來從檔案伺服器下載軟體映像檔。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使用通用節點指令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uavcan.node.ExecuteCommand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服務中的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COMMAND_BEGIN_SOFTWARE_UPDATE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指令來啟動和控制更新過程。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8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暫存器介面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uavcan.register.Access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uavcan.register.List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uavcan.register.Access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ID 384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uavcan.register.List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 ID 385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節點內部的一個具名的、可通過標準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服務遠程訪問的值。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讓客戶端能夠讀取和修改另一個特定節點（伺服器）內部存儲的值 「暫存器」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(Registers)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uavcan.register.Access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讀取或寫入單個指定名稱的暫存器。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讀取到的暫存器的當前值，如果寫入成功，這裡返回的是寫入後的新值。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列出伺服器節點上所有可用的暫存器的名稱。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讀取到的暫存器的當前值，如果寫入成功，這裡返回的是寫入後的新值。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4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診斷和事件記錄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uavcan.diagnostic.Record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8184 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訊息包含了時間戳、嚴重性級別和可讀的文本，允許節點以標準化的方式發布日誌信息，便於其他工具或節點進行監控、顯示和存檔。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Timestamp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事件發生的精確時間戳。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Severity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訊息的嚴重性級別。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嚴重性級別在下一頁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訊息文本，內容可以是任何描述性信息，例如錯誤消息、狀態變更通知、感測器讀數、用戶操作記錄等。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3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uavcan.diagnostic.Severity.1.0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定義了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個嚴重性級別（數值越小越不重要）：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TRACE (0):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追蹤訊息（通常在生產環境中禁用）。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 (1):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除錯訊息（通常在生產環境中禁用）。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INFO (2):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一般資訊（例如，狀態轉換、啟動完成）。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NOTICE (3):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值得注意的資訊（比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更重要）。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WARNING (4):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警告訊息（可能出現問題或異常）。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 (5):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錯誤訊息（功能受影響）。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CRITICAL (6):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嚴重錯誤（系統處於危險狀態）。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ALERT (7):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緊急警報（需要立即關注和處理）。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1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即插即用節點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(PnP)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uavcan.pnp.NodeIDAllocationData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          uavcan.pnp.cluster.*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uavcan.pnp.NodeIDAllocationData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ID 8165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                uavcan.pnp.cluster.*		           ID 8164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390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自動化的節點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分配，使節點在無需任何手動配置的情況下，連接到網路後能夠自動獲取一個在當前網路中唯一的節點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(Node ID)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。實現「即插即用」體驗。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uavcan.pnp.NodeIDAllocationData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待分配節點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發送分配節點請求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8165)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node_id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欄位中填寫期望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或最大值。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分配節點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收到請求後，查找或分配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 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，然後發送包含待分配者的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unique_id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和已分配的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的回應訊息。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3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uavcan.pnp.cluster.*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Discovery (ID 8164)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用於分配者互相發現彼此的存在和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 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。每個分配者啟動時會廣播此訊息。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RequestVote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(ID 391)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Raft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的領導者選舉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(Leader Election)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。當一個分配者認為當前的領導者失效時，它會向其他分配者發送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RequestVote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請求，請求它們投票給自己成為新的領導者。其他分配者會根據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Raft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規則決定是否投票給它，並通過回應告知結果。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AppendEntries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(ID 390) : 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日誌複製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主分配者分配了一個心節點的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node_id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後將其訊息傳送給所有分配節點，次分配者需要回覆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(Response)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確認它們是否成功添加了記錄。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心跳維持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定期通過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AppendEntries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類似心跳訊息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告知其他分配節點主分配者仍在線，節點分配功能正常。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2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網際網路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區域網路轉發介面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uavcan.internet.udp.OutgoingPacket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8174 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提供一個標準化的機制，允許本地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網路上的節點與外部的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網路（例如公司內部區域網路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或公共網際網路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Internet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）上的主機進行雙向的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本地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節點用它來請求數據機節點將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數據發送到外部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Payload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一個由發起節點生成的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，用於匹配可能的外部回應。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destination_port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端口。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destination_address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目標主機的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地址或域名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use_masquerading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布爾標誌。如果為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，則告知數據機節點需要建立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映射，因為本地節點期望收到回應。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payload: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要發送的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67158-0021-43EE-85E9-6F732295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DSDL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在訊息中的表現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A768CC-1D1A-4675-97AD-AD1EA3E8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" y="2196152"/>
            <a:ext cx="9144000" cy="8611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9E7486-3CEB-4494-87B3-825FF08A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371"/>
            <a:ext cx="9144000" cy="8759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D72209-D38D-430E-A96E-84DBED327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312" y="3317384"/>
            <a:ext cx="5915376" cy="275030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10F3B3-007C-4EED-BB16-8ABF3140AD64}"/>
              </a:ext>
            </a:extLst>
          </p:cNvPr>
          <p:cNvSpPr txBox="1"/>
          <p:nvPr/>
        </p:nvSpPr>
        <p:spPr>
          <a:xfrm>
            <a:off x="4143316" y="188234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B46554-72D9-4B33-B8B5-6764D11D6BF6}"/>
              </a:ext>
            </a:extLst>
          </p:cNvPr>
          <p:cNvSpPr txBox="1"/>
          <p:nvPr/>
        </p:nvSpPr>
        <p:spPr>
          <a:xfrm>
            <a:off x="4095747" y="306935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BA928-E374-48E3-BD3B-A4C28E9178A6}"/>
              </a:ext>
            </a:extLst>
          </p:cNvPr>
          <p:cNvSpPr txBox="1"/>
          <p:nvPr/>
        </p:nvSpPr>
        <p:spPr>
          <a:xfrm>
            <a:off x="4105647" y="600794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Frame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D4809D-854E-4415-94A4-71AD1B272527}"/>
              </a:ext>
            </a:extLst>
          </p:cNvPr>
          <p:cNvSpPr/>
          <p:nvPr/>
        </p:nvSpPr>
        <p:spPr>
          <a:xfrm>
            <a:off x="3607967" y="1178579"/>
            <a:ext cx="878310" cy="35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884AAC-BD30-49D1-8B35-9976171808AA}"/>
              </a:ext>
            </a:extLst>
          </p:cNvPr>
          <p:cNvSpPr/>
          <p:nvPr/>
        </p:nvSpPr>
        <p:spPr>
          <a:xfrm>
            <a:off x="4755728" y="2242665"/>
            <a:ext cx="916409" cy="43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96819-93B4-48DB-8F82-B1F18535A0D9}"/>
              </a:ext>
            </a:extLst>
          </p:cNvPr>
          <p:cNvSpPr/>
          <p:nvPr/>
        </p:nvSpPr>
        <p:spPr>
          <a:xfrm>
            <a:off x="1979191" y="3469342"/>
            <a:ext cx="3973933" cy="35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437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uavcan.internet.udp.OutgoingPacket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 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數據機節點用它來將從外部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網路收到的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數據轉發給本地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網路上的目標節點。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7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元傳輸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uavcan.metatransport.can.Frame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uavcan.metatransport.ethernet.Frame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uavcan.metatransport.serial.Fragment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uavcan.metatransport.udp.Frame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無固定主題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需自行設定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實現網路橋接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(Network Bridging)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或隧道傳輸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(Tunneling)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uavcan.metatransport.can.Frame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用於封裝一個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FD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幀。</a:t>
            </a:r>
          </a:p>
          <a:p>
            <a:pPr lvl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時間戳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SynchronizedTimestamp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：該幀被接收或發送的時間。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ID (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ArbitrationID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：包含標準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或擴展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數據負載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DataClassic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DataFD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幀的數據欄位內容（最多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字節）。</a:t>
            </a:r>
          </a:p>
          <a:p>
            <a:pPr lvl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標誌位：是否是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FD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幀、是否使用了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BRS (Bit Rate Switch)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、是否是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RTR (Remote Transmission Request)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幀、是否是錯誤幀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(Error)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28359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18109"/>
            <a:ext cx="8278812" cy="5419725"/>
          </a:xfrm>
        </p:spPr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uavcan.metatransport.ethernet.Frame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用於封裝一個 乙太網幀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(Ethernet Frame)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地址。</a:t>
            </a:r>
          </a:p>
          <a:p>
            <a:pPr lvl="1"/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EtherType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（例如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IPv4, IPv6, ARP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Payload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（乙太網幀的數據部分，最大約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9KB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Jumbo 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uavcan.metatransport.serial.Fragment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用於封裝通過串列埠（如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UART, RS-232/422/485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）接收或發送的一塊任意的二進制數據片段。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時間戳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SynchronizedTimestamp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數據片段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(uint8[&lt;=CAPACITY_BYTES])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uavcan.metatransport.udp.Frame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用於封裝一個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數據報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(Datagram)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時間戳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SynchronizedTimestamp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源端點信息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(Endpoint: IP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MAC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UDP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目標端點信息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(Endpoint)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UDP Payload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數據部分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9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uavcan.node.Heartbeat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心跳訊息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uavcan.node.GetInfo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節點資訊查詢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uavcan.register.Access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List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暫存器介面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uavcan.diagnostic.Record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診斷和事件記錄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uavcan.time.Synchronization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網路時間同步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	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uavcan.node.ExecuteCommand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通用節點指令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不常見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uavcan.file.*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遠端檔案系統介面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節點軟體更新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uavcan.pnp.*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即插即用節點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uavcan.internet.udp.*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網際網路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區域網路轉發介面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uavcan.metatransport.*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元傳輸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67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453744" y="2767300"/>
            <a:ext cx="22365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None/>
            </a:pPr>
            <a:r>
              <a:rPr lang="zh-TW" sz="40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報告完畢謝謝老師</a:t>
            </a:r>
            <a:endParaRPr sz="24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心跳訊息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uavcan.node.Heartbeat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7509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此訊息包含節點的運行時間、健康等級和操作模式，主要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用於網路監控和判斷節點是否離線或重啟。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Uptime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表示節點從啟動到現在所經過的秒數。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Health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表示節點的抽象健康狀態。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表示節點的抽象操作模式。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協議中唯一強制要求所有非匿名節點必須實現和發布的高階功能。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節點資訊查詢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uavcan.node.GetInfo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430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一個點對點服務，允許節點向特定的另一個節點請求其靜態身份和版本資訊（如名稱、唯一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軟體版本）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欄位為空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protocol_version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代表該伺服器節點所遵循的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Cyphal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協議版本。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hardware_version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(uavcan.node.Version.1.0)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代表該伺服器節點的硬體版本。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software_version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(uavcan.node.Version.1.0)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代表該伺服器節點當前運行的軟體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韌體版本。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6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節點資訊查詢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software_vcs_revision_id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(uint64)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軟體版本控制系統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(VCS)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的修訂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HASH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必選，但值為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表示未提供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unique_id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(uint8[16])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該伺服器節點的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位元全局唯一識別碼。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 (uint8[&lt;=50])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人類可讀的節點名稱（可變長度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UTF-8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字串）。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必選，且不能為空字串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software_image_crc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(uint64[&lt;=1])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軟體映像檔的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HASH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certificate_of_authenticity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(CoA) (uint8[&lt;=222])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真偽驗證證書。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71500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Classic CAN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訊框的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欄位無法包含所有節點資訊查詢的所有訊息內容，所以會使用多幀傳輸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(Multi-frame Transfer)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匯流排資料流監控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uavcan.node.port.List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7510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節點主動廣播一個列表，列出它們正在使用或提供的所有通訊端口（主題和服務）。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publishers (SubjectIDList.1.0)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節點正在發布的主題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列表。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subscribers (SubjectIDList.1.0)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節點正在訂閱的主題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列表。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clients (ServiceIDList.1.0)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節點作為客戶端正在使用的服務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列表。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servers (ServiceIDList.1.0)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節點作為伺服器正在提供的服務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訊息多以多幀傳輸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(Multi-frame Transfer)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來發送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網路時間同步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訊息全名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uavcan.time.Synchronization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固定主題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7168 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發布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訂閱模式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時間主節點定期廣播一條特殊訊息，從節點接收此訊息，利用第二次收到的訊息攜帶的第一次訊息的精確發送時間戳，結合兩次訊息的接收時間戳，來解算出時鐘偏差，校準自己的本地時鐘以對齊主節點。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Synchronization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訊息被傳送出去時的精確時間戳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75"/>
            <a:ext cx="8229600" cy="4770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遠端檔案系統介面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908050"/>
            <a:ext cx="8675687" cy="5419725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uavcan.file.GetInfo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	ID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405</a:t>
            </a: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uavcan.file.List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	ID 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406</a:t>
            </a: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uavcan.file.Modify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	ID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407</a:t>
            </a: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uavcan.file.Read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	ID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408</a:t>
            </a: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uavcan.file.Write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ID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409</a:t>
            </a: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回應模式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客戶端對伺服器上儲存的檔案和目錄進行創建、讀取、寫入、刪除、列出、移動、重命名等操作。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訊框內容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uavcan.file.GetInfo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一個檔案或目錄的路徑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回該路徑對應條目的元數據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檔案大小、最後修改時間、檔案類型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3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DA38-B813-445F-90E2-819DE07E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遠端檔案系統介面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9C108-AE4D-45FD-95A1-6EDB7FFE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uavcan.file.List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一個目錄的路徑與一個索引值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代表資料夾的第幾項檔案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請求索引的檔案名稱。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uavcan.file.Modify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對檔案執行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重新命名、複製、刪除 、創建空檔案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操作結果。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uavcan.file.Read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請求讀取檔案內容。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檔案數據。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uavcan.file.Write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向檔案寫入數據。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操作結果。</a:t>
            </a:r>
            <a:endParaRPr lang="en-US" altLang="zh-TW" dirty="0">
              <a:solidFill>
                <a:schemeClr val="accent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執行這些訊息時訊框容易超過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7byte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所以幾乎都是使用多幀傳輸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66931"/>
      </p:ext>
    </p:extLst>
  </p:cSld>
  <p:clrMapOvr>
    <a:masterClrMapping/>
  </p:clrMapOvr>
</p:sld>
</file>

<file path=ppt/theme/theme1.xml><?xml version="1.0" encoding="utf-8"?>
<a:theme xmlns:a="http://schemas.openxmlformats.org/drawingml/2006/main" name="CIL_佈景主題1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BF0B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30933</TotalTime>
  <Words>4232</Words>
  <Application>Microsoft Office PowerPoint</Application>
  <PresentationFormat>如螢幕大小 (4:3)</PresentationFormat>
  <Paragraphs>292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DM Mono</vt:lpstr>
      <vt:lpstr>Google Sans Text</vt:lpstr>
      <vt:lpstr>Noto Sans Symbols</vt:lpstr>
      <vt:lpstr>DFKai-SB</vt:lpstr>
      <vt:lpstr>DFKai-SB</vt:lpstr>
      <vt:lpstr>Arial</vt:lpstr>
      <vt:lpstr>Calibri</vt:lpstr>
      <vt:lpstr>Times New Roman</vt:lpstr>
      <vt:lpstr>Verdana</vt:lpstr>
      <vt:lpstr>CIL_佈景主題1</vt:lpstr>
      <vt:lpstr>研究內容報告</vt:lpstr>
      <vt:lpstr>DSDL 在訊息中的表現</vt:lpstr>
      <vt:lpstr>心跳訊息</vt:lpstr>
      <vt:lpstr>節點資訊查詢</vt:lpstr>
      <vt:lpstr>節點資訊查詢</vt:lpstr>
      <vt:lpstr>匯流排資料流監控</vt:lpstr>
      <vt:lpstr>網路時間同步</vt:lpstr>
      <vt:lpstr>遠端檔案系統介面</vt:lpstr>
      <vt:lpstr>遠端檔案系統介面</vt:lpstr>
      <vt:lpstr>通用節點指令</vt:lpstr>
      <vt:lpstr>通用節點指令</vt:lpstr>
      <vt:lpstr>節點軟體更新</vt:lpstr>
      <vt:lpstr>暫存器介面</vt:lpstr>
      <vt:lpstr>PowerPoint 簡報</vt:lpstr>
      <vt:lpstr>診斷和事件記錄</vt:lpstr>
      <vt:lpstr>PowerPoint 簡報</vt:lpstr>
      <vt:lpstr>即插即用節點 (PnP)</vt:lpstr>
      <vt:lpstr>PowerPoint 簡報</vt:lpstr>
      <vt:lpstr>網際網路/區域網路轉發介面</vt:lpstr>
      <vt:lpstr>PowerPoint 簡報</vt:lpstr>
      <vt:lpstr>元傳輸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研究內容報告</dc:title>
  <cp:lastModifiedBy>詔宇 張</cp:lastModifiedBy>
  <cp:revision>830</cp:revision>
  <dcterms:modified xsi:type="dcterms:W3CDTF">2025-04-07T01:43:54Z</dcterms:modified>
</cp:coreProperties>
</file>