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Economica" panose="02000506040000020004" pitchFamily="2" charset="77"/>
      <p:regular r:id="rId15"/>
      <p:bold r:id="rId16"/>
      <p:italic r:id="rId17"/>
      <p:boldItalic r:id="rId18"/>
    </p:embeddedFont>
    <p:embeddedFont>
      <p:font typeface="Open Sans" panose="020B0606030504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6"/>
  </p:normalViewPr>
  <p:slideViewPr>
    <p:cSldViewPr snapToGrid="0">
      <p:cViewPr varScale="1">
        <p:scale>
          <a:sx n="138" d="100"/>
          <a:sy n="138" d="100"/>
        </p:scale>
        <p:origin x="34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9839cfede3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9839cfede3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99f5fef681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99f5fef68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9d76eab51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9d76eab51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99f5fef681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99f5fef681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9839cfede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9839cfed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99f5fef68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99f5fef68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9839cfede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9839cfede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9839cfede3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9839cfede3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9839cfede3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9839cfede3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99f5fef68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99f5fef68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99f5fef681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99f5fef681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Joe-Bradley/S_K"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528400" y="1143150"/>
            <a:ext cx="4087200" cy="1537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endParaRPr/>
          </a:p>
          <a:p>
            <a:pPr marL="0" lvl="0" indent="0" algn="ctr" rtl="0">
              <a:spcBef>
                <a:spcPts val="0"/>
              </a:spcBef>
              <a:spcAft>
                <a:spcPts val="0"/>
              </a:spcAft>
              <a:buNone/>
            </a:pPr>
            <a:r>
              <a:rPr lang="zh-CN" sz="5311"/>
              <a:t>Defi options trading</a:t>
            </a:r>
            <a:endParaRPr sz="3533"/>
          </a:p>
        </p:txBody>
      </p:sp>
      <p:sp>
        <p:nvSpPr>
          <p:cNvPr id="63" name="Google Shape;63;p13"/>
          <p:cNvSpPr txBox="1">
            <a:spLocks noGrp="1"/>
          </p:cNvSpPr>
          <p:nvPr>
            <p:ph type="subTitle" idx="1"/>
          </p:nvPr>
        </p:nvSpPr>
        <p:spPr>
          <a:xfrm>
            <a:off x="3044700" y="3007980"/>
            <a:ext cx="3054600" cy="701400"/>
          </a:xfrm>
          <a:prstGeom prst="rect">
            <a:avLst/>
          </a:prstGeom>
        </p:spPr>
        <p:txBody>
          <a:bodyPr spcFirstLastPara="1" wrap="square" lIns="91425" tIns="91425" rIns="91425" bIns="91425" anchor="t" anchorCtr="0">
            <a:normAutofit fontScale="70000" lnSpcReduction="10000"/>
          </a:bodyPr>
          <a:lstStyle/>
          <a:p>
            <a:pPr marL="0" lvl="0" indent="0" algn="ctr" rtl="0">
              <a:spcBef>
                <a:spcPts val="0"/>
              </a:spcBef>
              <a:spcAft>
                <a:spcPts val="0"/>
              </a:spcAft>
              <a:buNone/>
            </a:pPr>
            <a:r>
              <a:rPr lang="zh-CN" sz="2700"/>
              <a:t> </a:t>
            </a:r>
            <a:r>
              <a:rPr lang="zh-CN" sz="2700" b="1"/>
              <a:t>S-K</a:t>
            </a:r>
            <a:endParaRPr sz="2700" b="1"/>
          </a:p>
          <a:p>
            <a:pPr marL="0" lvl="0" indent="0" algn="ctr" rtl="0">
              <a:spcBef>
                <a:spcPts val="0"/>
              </a:spcBef>
              <a:spcAft>
                <a:spcPts val="0"/>
              </a:spcAft>
              <a:buNone/>
            </a:pPr>
            <a:r>
              <a:rPr lang="zh-CN" sz="2700" b="1"/>
              <a:t>XIAO Li, Harsh Lakhani, DONG Wenyu</a:t>
            </a:r>
            <a:endParaRPr sz="27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body" idx="1"/>
          </p:nvPr>
        </p:nvSpPr>
        <p:spPr>
          <a:xfrm>
            <a:off x="197450" y="731625"/>
            <a:ext cx="8520600" cy="3776100"/>
          </a:xfrm>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AutoNum type="arabicPeriod"/>
            </a:pPr>
            <a:r>
              <a:rPr lang="zh-CN" dirty="0"/>
              <a:t>cMMD should be pegged to the USD</a:t>
            </a:r>
            <a:endParaRPr dirty="0"/>
          </a:p>
          <a:p>
            <a:pPr marL="457200" marR="0" lvl="0" indent="-342900" algn="l" rtl="0">
              <a:lnSpc>
                <a:spcPct val="150000"/>
              </a:lnSpc>
              <a:spcBef>
                <a:spcPts val="0"/>
              </a:spcBef>
              <a:spcAft>
                <a:spcPts val="0"/>
              </a:spcAft>
              <a:buSzPts val="1800"/>
              <a:buAutoNum type="arabicPeriod"/>
            </a:pPr>
            <a:r>
              <a:rPr lang="zh-CN" dirty="0"/>
              <a:t>Exchange rate between cMMD and MMD should be floating</a:t>
            </a:r>
            <a:endParaRPr dirty="0"/>
          </a:p>
          <a:p>
            <a:pPr marL="457200" marR="0" lvl="0" indent="-342900" algn="l" rtl="0">
              <a:lnSpc>
                <a:spcPct val="150000"/>
              </a:lnSpc>
              <a:spcBef>
                <a:spcPts val="0"/>
              </a:spcBef>
              <a:spcAft>
                <a:spcPts val="0"/>
              </a:spcAft>
              <a:buSzPts val="1800"/>
              <a:buAutoNum type="arabicPeriod"/>
            </a:pPr>
            <a:r>
              <a:rPr lang="zh-CN" dirty="0"/>
              <a:t>Implement a liquidity pool to allow buyers to decide the parameters of option they want to buy</a:t>
            </a:r>
            <a:endParaRPr dirty="0"/>
          </a:p>
          <a:p>
            <a:pPr marL="457200" marR="0" lvl="0" indent="-342900" algn="l" rtl="0">
              <a:lnSpc>
                <a:spcPct val="150000"/>
              </a:lnSpc>
              <a:spcBef>
                <a:spcPts val="0"/>
              </a:spcBef>
              <a:spcAft>
                <a:spcPts val="0"/>
              </a:spcAft>
              <a:buSzPts val="1800"/>
              <a:buAutoNum type="arabicPeriod"/>
            </a:pPr>
            <a:r>
              <a:rPr lang="zh-CN" dirty="0"/>
              <a:t>Implement pricing function of option under 3</a:t>
            </a:r>
            <a:endParaRPr dirty="0"/>
          </a:p>
          <a:p>
            <a:pPr marL="457200" marR="0" lvl="0" indent="-342900" algn="l" rtl="0">
              <a:lnSpc>
                <a:spcPct val="150000"/>
              </a:lnSpc>
              <a:spcBef>
                <a:spcPts val="0"/>
              </a:spcBef>
              <a:spcAft>
                <a:spcPts val="0"/>
              </a:spcAft>
              <a:buSzPts val="1800"/>
              <a:buAutoNum type="arabicPeriod"/>
            </a:pPr>
            <a:r>
              <a:rPr lang="zh-CN" dirty="0"/>
              <a:t>Logic for front-end interactions must be optimized, and quick feedback on errors must be provided.</a:t>
            </a:r>
            <a:endParaRPr dirty="0"/>
          </a:p>
          <a:p>
            <a:pPr marL="457200" marR="0" lvl="0" indent="-342900" algn="l" rtl="0">
              <a:lnSpc>
                <a:spcPct val="150000"/>
              </a:lnSpc>
              <a:spcBef>
                <a:spcPts val="0"/>
              </a:spcBef>
              <a:spcAft>
                <a:spcPts val="0"/>
              </a:spcAft>
              <a:buSzPts val="1800"/>
              <a:buAutoNum type="arabicPeriod"/>
            </a:pPr>
            <a:r>
              <a:rPr lang="zh-CN" dirty="0"/>
              <a:t>Support different MMDs with uniswap</a:t>
            </a:r>
            <a:endParaRPr sz="1050" dirty="0">
              <a:latin typeface="Arial"/>
              <a:ea typeface="Arial"/>
              <a:cs typeface="Arial"/>
              <a:sym typeface="Arial"/>
            </a:endParaRPr>
          </a:p>
          <a:p>
            <a:pPr marL="0" lvl="0" indent="0" algn="l" rtl="0">
              <a:lnSpc>
                <a:spcPct val="115000"/>
              </a:lnSpc>
              <a:spcBef>
                <a:spcPts val="1200"/>
              </a:spcBef>
              <a:spcAft>
                <a:spcPts val="0"/>
              </a:spcAft>
              <a:buNone/>
            </a:pPr>
            <a:endParaRPr sz="1695" dirty="0"/>
          </a:p>
          <a:p>
            <a:pPr marL="0" lvl="0" indent="0" algn="l" rtl="0">
              <a:lnSpc>
                <a:spcPct val="95000"/>
              </a:lnSpc>
              <a:spcBef>
                <a:spcPts val="1000"/>
              </a:spcBef>
              <a:spcAft>
                <a:spcPts val="1200"/>
              </a:spcAft>
              <a:buSzPts val="852"/>
              <a:buNone/>
            </a:pPr>
            <a:endParaRPr sz="159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23"/>
          <p:cNvPicPr preferRelativeResize="0"/>
          <p:nvPr/>
        </p:nvPicPr>
        <p:blipFill>
          <a:blip r:embed="rId3">
            <a:alphaModFix/>
          </a:blip>
          <a:stretch>
            <a:fillRect/>
          </a:stretch>
        </p:blipFill>
        <p:spPr>
          <a:xfrm>
            <a:off x="83300" y="78875"/>
            <a:ext cx="8839201" cy="2433650"/>
          </a:xfrm>
          <a:prstGeom prst="rect">
            <a:avLst/>
          </a:prstGeom>
          <a:noFill/>
          <a:ln>
            <a:noFill/>
          </a:ln>
        </p:spPr>
      </p:pic>
      <p:pic>
        <p:nvPicPr>
          <p:cNvPr id="129" name="Google Shape;129;p23"/>
          <p:cNvPicPr preferRelativeResize="0"/>
          <p:nvPr/>
        </p:nvPicPr>
        <p:blipFill>
          <a:blip r:embed="rId4">
            <a:alphaModFix/>
          </a:blip>
          <a:stretch>
            <a:fillRect/>
          </a:stretch>
        </p:blipFill>
        <p:spPr>
          <a:xfrm>
            <a:off x="4700500" y="2868925"/>
            <a:ext cx="4311925" cy="1603675"/>
          </a:xfrm>
          <a:prstGeom prst="rect">
            <a:avLst/>
          </a:prstGeom>
          <a:noFill/>
          <a:ln>
            <a:noFill/>
          </a:ln>
        </p:spPr>
      </p:pic>
      <p:pic>
        <p:nvPicPr>
          <p:cNvPr id="130" name="Google Shape;130;p23"/>
          <p:cNvPicPr preferRelativeResize="0"/>
          <p:nvPr/>
        </p:nvPicPr>
        <p:blipFill>
          <a:blip r:embed="rId5">
            <a:alphaModFix/>
          </a:blip>
          <a:stretch>
            <a:fillRect/>
          </a:stretch>
        </p:blipFill>
        <p:spPr>
          <a:xfrm>
            <a:off x="152425" y="2943377"/>
            <a:ext cx="4488699" cy="1454760"/>
          </a:xfrm>
          <a:prstGeom prst="rect">
            <a:avLst/>
          </a:prstGeom>
          <a:noFill/>
          <a:ln>
            <a:noFill/>
          </a:ln>
        </p:spPr>
      </p:pic>
      <p:sp>
        <p:nvSpPr>
          <p:cNvPr id="131" name="Google Shape;131;p23"/>
          <p:cNvSpPr txBox="1"/>
          <p:nvPr/>
        </p:nvSpPr>
        <p:spPr>
          <a:xfrm>
            <a:off x="1676025" y="4398125"/>
            <a:ext cx="144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latin typeface="Open Sans"/>
                <a:ea typeface="Open Sans"/>
                <a:cs typeface="Open Sans"/>
                <a:sym typeface="Open Sans"/>
              </a:rPr>
              <a:t>Sell Option</a:t>
            </a:r>
            <a:endParaRPr>
              <a:latin typeface="Open Sans"/>
              <a:ea typeface="Open Sans"/>
              <a:cs typeface="Open Sans"/>
              <a:sym typeface="Open Sans"/>
            </a:endParaRPr>
          </a:p>
        </p:txBody>
      </p:sp>
      <p:sp>
        <p:nvSpPr>
          <p:cNvPr id="132" name="Google Shape;132;p23"/>
          <p:cNvSpPr txBox="1"/>
          <p:nvPr/>
        </p:nvSpPr>
        <p:spPr>
          <a:xfrm>
            <a:off x="6241300" y="4398125"/>
            <a:ext cx="157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latin typeface="Open Sans"/>
                <a:ea typeface="Open Sans"/>
                <a:cs typeface="Open Sans"/>
                <a:sym typeface="Open Sans"/>
              </a:rPr>
              <a:t>Exercise Option</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fontScale="90000"/>
          </a:bodyPr>
          <a:lstStyle/>
          <a:p>
            <a:pPr marL="0" lvl="0" indent="0" algn="ctr" rtl="0">
              <a:lnSpc>
                <a:spcPct val="150000"/>
              </a:lnSpc>
              <a:spcBef>
                <a:spcPts val="0"/>
              </a:spcBef>
              <a:spcAft>
                <a:spcPts val="0"/>
              </a:spcAft>
              <a:buNone/>
            </a:pPr>
            <a:r>
              <a:rPr lang="zh-CN">
                <a:latin typeface="Open Sans"/>
                <a:ea typeface="Open Sans"/>
                <a:cs typeface="Open Sans"/>
                <a:sym typeface="Open Sans"/>
              </a:rPr>
              <a:t>Thanks</a:t>
            </a:r>
            <a:endParaRPr>
              <a:latin typeface="Open Sans"/>
              <a:ea typeface="Open Sans"/>
              <a:cs typeface="Open Sans"/>
              <a:sym typeface="Open Sans"/>
            </a:endParaRPr>
          </a:p>
          <a:p>
            <a:pPr marL="0" lvl="0" indent="0" algn="ctr" rtl="0">
              <a:lnSpc>
                <a:spcPct val="150000"/>
              </a:lnSpc>
              <a:spcBef>
                <a:spcPts val="0"/>
              </a:spcBef>
              <a:spcAft>
                <a:spcPts val="0"/>
              </a:spcAft>
              <a:buNone/>
            </a:pPr>
            <a:r>
              <a:rPr lang="zh-CN">
                <a:latin typeface="Open Sans"/>
                <a:ea typeface="Open Sans"/>
                <a:cs typeface="Open Sans"/>
                <a:sym typeface="Open Sans"/>
              </a:rPr>
              <a:t>Q &amp; A</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265500" y="104650"/>
            <a:ext cx="4045200" cy="1060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zh-CN"/>
              <a:t>Contents</a:t>
            </a:r>
            <a:endParaRPr/>
          </a:p>
        </p:txBody>
      </p:sp>
      <p:sp>
        <p:nvSpPr>
          <p:cNvPr id="69" name="Google Shape;69;p14"/>
          <p:cNvSpPr txBox="1">
            <a:spLocks noGrp="1"/>
          </p:cNvSpPr>
          <p:nvPr>
            <p:ph type="subTitle" idx="1"/>
          </p:nvPr>
        </p:nvSpPr>
        <p:spPr>
          <a:xfrm>
            <a:off x="265500" y="1526275"/>
            <a:ext cx="4045200" cy="2566800"/>
          </a:xfrm>
          <a:prstGeom prst="rect">
            <a:avLst/>
          </a:prstGeom>
        </p:spPr>
        <p:txBody>
          <a:bodyPr spcFirstLastPara="1" wrap="square" lIns="91425" tIns="91425" rIns="91425" bIns="91425" anchor="t" anchorCtr="0">
            <a:normAutofit/>
          </a:bodyPr>
          <a:lstStyle/>
          <a:p>
            <a:pPr marL="457200" lvl="0" indent="-393700" algn="ctr" rtl="0">
              <a:lnSpc>
                <a:spcPct val="200000"/>
              </a:lnSpc>
              <a:spcBef>
                <a:spcPts val="0"/>
              </a:spcBef>
              <a:spcAft>
                <a:spcPts val="0"/>
              </a:spcAft>
              <a:buSzPts val="2600"/>
              <a:buAutoNum type="romanUcPeriod"/>
            </a:pPr>
            <a:r>
              <a:rPr lang="zh-CN" sz="2600"/>
              <a:t>General Information</a:t>
            </a:r>
            <a:endParaRPr sz="2600"/>
          </a:p>
          <a:p>
            <a:pPr marL="457200" lvl="0" indent="-393700" algn="ctr" rtl="0">
              <a:lnSpc>
                <a:spcPct val="200000"/>
              </a:lnSpc>
              <a:spcBef>
                <a:spcPts val="0"/>
              </a:spcBef>
              <a:spcAft>
                <a:spcPts val="0"/>
              </a:spcAft>
              <a:buSzPts val="2600"/>
              <a:buAutoNum type="romanUcPeriod"/>
            </a:pPr>
            <a:r>
              <a:rPr lang="zh-CN" sz="2600"/>
              <a:t>Demo</a:t>
            </a:r>
            <a:endParaRPr sz="2600"/>
          </a:p>
          <a:p>
            <a:pPr marL="457200" lvl="0" indent="-393700" algn="ctr" rtl="0">
              <a:lnSpc>
                <a:spcPct val="200000"/>
              </a:lnSpc>
              <a:spcBef>
                <a:spcPts val="0"/>
              </a:spcBef>
              <a:spcAft>
                <a:spcPts val="0"/>
              </a:spcAft>
              <a:buSzPts val="2600"/>
              <a:buAutoNum type="romanUcPeriod"/>
            </a:pPr>
            <a:r>
              <a:rPr lang="zh-CN" sz="2600"/>
              <a:t>Future Enhancement Direction</a:t>
            </a:r>
            <a:endParaRPr sz="2600"/>
          </a:p>
        </p:txBody>
      </p:sp>
      <p:pic>
        <p:nvPicPr>
          <p:cNvPr id="70" name="Google Shape;70;p14"/>
          <p:cNvPicPr preferRelativeResize="0"/>
          <p:nvPr/>
        </p:nvPicPr>
        <p:blipFill>
          <a:blip r:embed="rId3">
            <a:alphaModFix/>
          </a:blip>
          <a:stretch>
            <a:fillRect/>
          </a:stretch>
        </p:blipFill>
        <p:spPr>
          <a:xfrm>
            <a:off x="5030850" y="2192221"/>
            <a:ext cx="3706300" cy="759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CN"/>
              <a:t>Background</a:t>
            </a:r>
            <a:endParaRPr/>
          </a:p>
        </p:txBody>
      </p:sp>
      <p:sp>
        <p:nvSpPr>
          <p:cNvPr id="76" name="Google Shape;76;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zh-CN" b="1"/>
              <a:t>DeFi options</a:t>
            </a:r>
            <a:r>
              <a:rPr lang="zh-CN"/>
              <a:t> are low-barrier borderless instruments that can be easily traded among peers on the platform without involving brokers or paying brokerage. </a:t>
            </a: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77" name="Google Shape;77;p15"/>
          <p:cNvPicPr preferRelativeResize="0"/>
          <p:nvPr/>
        </p:nvPicPr>
        <p:blipFill>
          <a:blip r:embed="rId3">
            <a:alphaModFix/>
          </a:blip>
          <a:stretch>
            <a:fillRect/>
          </a:stretch>
        </p:blipFill>
        <p:spPr>
          <a:xfrm>
            <a:off x="5967513" y="2334825"/>
            <a:ext cx="2657475" cy="1714500"/>
          </a:xfrm>
          <a:prstGeom prst="rect">
            <a:avLst/>
          </a:prstGeom>
          <a:noFill/>
          <a:ln>
            <a:noFill/>
          </a:ln>
        </p:spPr>
      </p:pic>
      <p:sp>
        <p:nvSpPr>
          <p:cNvPr id="78" name="Google Shape;78;p15"/>
          <p:cNvSpPr txBox="1"/>
          <p:nvPr/>
        </p:nvSpPr>
        <p:spPr>
          <a:xfrm>
            <a:off x="311700" y="1931025"/>
            <a:ext cx="71772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600" b="1">
                <a:latin typeface="Open Sans"/>
                <a:ea typeface="Open Sans"/>
                <a:cs typeface="Open Sans"/>
                <a:sym typeface="Open Sans"/>
              </a:rPr>
              <a:t>Pros</a:t>
            </a:r>
            <a:endParaRPr sz="1600" b="1">
              <a:latin typeface="Open Sans"/>
              <a:ea typeface="Open Sans"/>
              <a:cs typeface="Open Sans"/>
              <a:sym typeface="Open Sans"/>
            </a:endParaRPr>
          </a:p>
          <a:p>
            <a:pPr marL="457200" lvl="0" indent="-330200" algn="l" rtl="0">
              <a:spcBef>
                <a:spcPts val="0"/>
              </a:spcBef>
              <a:spcAft>
                <a:spcPts val="0"/>
              </a:spcAft>
              <a:buSzPts val="1600"/>
              <a:buFont typeface="Open Sans"/>
              <a:buChar char="●"/>
            </a:pPr>
            <a:r>
              <a:rPr lang="zh-CN" sz="1600">
                <a:latin typeface="Open Sans"/>
                <a:ea typeface="Open Sans"/>
                <a:cs typeface="Open Sans"/>
                <a:sym typeface="Open Sans"/>
              </a:rPr>
              <a:t>Reduce risk</a:t>
            </a:r>
            <a:endParaRPr sz="1600">
              <a:latin typeface="Open Sans"/>
              <a:ea typeface="Open Sans"/>
              <a:cs typeface="Open Sans"/>
              <a:sym typeface="Open Sans"/>
            </a:endParaRPr>
          </a:p>
          <a:p>
            <a:pPr marL="457200" lvl="0" indent="-330200" algn="l" rtl="0">
              <a:spcBef>
                <a:spcPts val="0"/>
              </a:spcBef>
              <a:spcAft>
                <a:spcPts val="0"/>
              </a:spcAft>
              <a:buSzPts val="1600"/>
              <a:buFont typeface="Open Sans"/>
              <a:buChar char="●"/>
            </a:pPr>
            <a:r>
              <a:rPr lang="zh-CN" sz="1600">
                <a:latin typeface="Open Sans"/>
                <a:ea typeface="Open Sans"/>
                <a:cs typeface="Open Sans"/>
                <a:sym typeface="Open Sans"/>
              </a:rPr>
              <a:t>High premiums for sellers</a:t>
            </a:r>
            <a:endParaRPr sz="1600">
              <a:latin typeface="Open Sans"/>
              <a:ea typeface="Open Sans"/>
              <a:cs typeface="Open Sans"/>
              <a:sym typeface="Open Sans"/>
            </a:endParaRPr>
          </a:p>
          <a:p>
            <a:pPr marL="457200" lvl="0" indent="-330200" algn="l" rtl="0">
              <a:spcBef>
                <a:spcPts val="0"/>
              </a:spcBef>
              <a:spcAft>
                <a:spcPts val="0"/>
              </a:spcAft>
              <a:buSzPts val="1600"/>
              <a:buFont typeface="Open Sans"/>
              <a:buChar char="●"/>
            </a:pPr>
            <a:r>
              <a:rPr lang="zh-CN" sz="1600">
                <a:latin typeface="Open Sans"/>
                <a:ea typeface="Open Sans"/>
                <a:cs typeface="Open Sans"/>
                <a:sym typeface="Open Sans"/>
              </a:rPr>
              <a:t>Cheaper portfolio diversification</a:t>
            </a:r>
            <a:endParaRPr sz="1600">
              <a:latin typeface="Open Sans"/>
              <a:ea typeface="Open Sans"/>
              <a:cs typeface="Open Sans"/>
              <a:sym typeface="Open Sans"/>
            </a:endParaRPr>
          </a:p>
          <a:p>
            <a:pPr marL="457200" lvl="0" indent="-330200" algn="l" rtl="0">
              <a:spcBef>
                <a:spcPts val="0"/>
              </a:spcBef>
              <a:spcAft>
                <a:spcPts val="0"/>
              </a:spcAft>
              <a:buSzPts val="1600"/>
              <a:buFont typeface="Open Sans"/>
              <a:buChar char="●"/>
            </a:pPr>
            <a:r>
              <a:rPr lang="zh-CN" sz="1600">
                <a:latin typeface="Open Sans"/>
                <a:ea typeface="Open Sans"/>
                <a:cs typeface="Open Sans"/>
                <a:sym typeface="Open Sans"/>
              </a:rPr>
              <a:t>Create users own customized options and vaults</a:t>
            </a:r>
            <a:endParaRPr sz="1600">
              <a:latin typeface="Open Sans"/>
              <a:ea typeface="Open Sans"/>
              <a:cs typeface="Open Sans"/>
              <a:sym typeface="Open Sans"/>
            </a:endParaRPr>
          </a:p>
        </p:txBody>
      </p:sp>
      <p:sp>
        <p:nvSpPr>
          <p:cNvPr id="79" name="Google Shape;79;p15"/>
          <p:cNvSpPr txBox="1"/>
          <p:nvPr/>
        </p:nvSpPr>
        <p:spPr>
          <a:xfrm>
            <a:off x="311700" y="3532525"/>
            <a:ext cx="72624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600" b="1">
                <a:latin typeface="Open Sans"/>
                <a:ea typeface="Open Sans"/>
                <a:cs typeface="Open Sans"/>
                <a:sym typeface="Open Sans"/>
              </a:rPr>
              <a:t>Cons</a:t>
            </a:r>
            <a:endParaRPr sz="1600" b="1">
              <a:latin typeface="Open Sans"/>
              <a:ea typeface="Open Sans"/>
              <a:cs typeface="Open Sans"/>
              <a:sym typeface="Open Sans"/>
            </a:endParaRPr>
          </a:p>
          <a:p>
            <a:pPr marL="457200" lvl="0" indent="-330200" algn="l" rtl="0">
              <a:spcBef>
                <a:spcPts val="0"/>
              </a:spcBef>
              <a:spcAft>
                <a:spcPts val="0"/>
              </a:spcAft>
              <a:buSzPts val="1600"/>
              <a:buFont typeface="Open Sans"/>
              <a:buChar char="●"/>
            </a:pPr>
            <a:r>
              <a:rPr lang="zh-CN" sz="1600">
                <a:latin typeface="Open Sans"/>
                <a:ea typeface="Open Sans"/>
                <a:cs typeface="Open Sans"/>
                <a:sym typeface="Open Sans"/>
              </a:rPr>
              <a:t>More sophisticated options are scarce</a:t>
            </a:r>
            <a:endParaRPr sz="1600">
              <a:latin typeface="Open Sans"/>
              <a:ea typeface="Open Sans"/>
              <a:cs typeface="Open Sans"/>
              <a:sym typeface="Open Sans"/>
            </a:endParaRPr>
          </a:p>
          <a:p>
            <a:pPr marL="457200" lvl="0" indent="-330200" algn="l" rtl="0">
              <a:spcBef>
                <a:spcPts val="0"/>
              </a:spcBef>
              <a:spcAft>
                <a:spcPts val="0"/>
              </a:spcAft>
              <a:buSzPts val="1600"/>
              <a:buFont typeface="Open Sans"/>
              <a:buChar char="●"/>
            </a:pPr>
            <a:r>
              <a:rPr lang="zh-CN" sz="1600">
                <a:latin typeface="Open Sans"/>
                <a:ea typeface="Open Sans"/>
                <a:cs typeface="Open Sans"/>
                <a:sym typeface="Open Sans"/>
              </a:rPr>
              <a:t>High volatility — Price forecasting is difficult</a:t>
            </a:r>
            <a:endParaRPr sz="1600">
              <a:latin typeface="Open Sans"/>
              <a:ea typeface="Open Sans"/>
              <a:cs typeface="Open Sans"/>
              <a:sym typeface="Open Sans"/>
            </a:endParaRPr>
          </a:p>
          <a:p>
            <a:pPr marL="457200" lvl="0" indent="-330200" algn="l" rtl="0">
              <a:spcBef>
                <a:spcPts val="0"/>
              </a:spcBef>
              <a:spcAft>
                <a:spcPts val="0"/>
              </a:spcAft>
              <a:buSzPts val="1600"/>
              <a:buFont typeface="Open Sans"/>
              <a:buChar char="●"/>
            </a:pPr>
            <a:r>
              <a:rPr lang="zh-CN" sz="1600">
                <a:latin typeface="Open Sans"/>
                <a:ea typeface="Open Sans"/>
                <a:cs typeface="Open Sans"/>
                <a:sym typeface="Open Sans"/>
              </a:rPr>
              <a:t>Leveraged transactions — magnify traders’ potential gains or losses</a:t>
            </a:r>
            <a:endParaRPr sz="16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CN"/>
              <a:t>Types</a:t>
            </a:r>
            <a:endParaRPr/>
          </a:p>
        </p:txBody>
      </p:sp>
      <p:sp>
        <p:nvSpPr>
          <p:cNvPr id="85" name="Google Shape;85;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Clr>
                <a:schemeClr val="dk1"/>
              </a:buClr>
              <a:buSzPts val="1100"/>
              <a:buFont typeface="Arial"/>
              <a:buNone/>
            </a:pPr>
            <a:endParaRPr/>
          </a:p>
        </p:txBody>
      </p:sp>
      <p:sp>
        <p:nvSpPr>
          <p:cNvPr id="86" name="Google Shape;86;p16"/>
          <p:cNvSpPr txBox="1"/>
          <p:nvPr/>
        </p:nvSpPr>
        <p:spPr>
          <a:xfrm>
            <a:off x="466000" y="1147225"/>
            <a:ext cx="3791100" cy="141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Clr>
                <a:schemeClr val="dk1"/>
              </a:buClr>
              <a:buSzPts val="1100"/>
              <a:buFont typeface="Arial"/>
              <a:buNone/>
            </a:pPr>
            <a:r>
              <a:rPr lang="zh-CN" sz="1800" b="1">
                <a:solidFill>
                  <a:schemeClr val="dk1"/>
                </a:solidFill>
                <a:latin typeface="Open Sans"/>
                <a:ea typeface="Open Sans"/>
                <a:cs typeface="Open Sans"/>
                <a:sym typeface="Open Sans"/>
              </a:rPr>
              <a:t>Call</a:t>
            </a:r>
            <a:r>
              <a:rPr lang="zh-CN" sz="1800">
                <a:solidFill>
                  <a:schemeClr val="dk1"/>
                </a:solidFill>
                <a:latin typeface="Open Sans"/>
                <a:ea typeface="Open Sans"/>
                <a:cs typeface="Open Sans"/>
                <a:sym typeface="Open Sans"/>
              </a:rPr>
              <a:t> options allow the owner to buy a specified amount of underlying asset at a fixed price within a specific period of time.</a:t>
            </a:r>
            <a:endParaRPr>
              <a:latin typeface="Open Sans"/>
              <a:ea typeface="Open Sans"/>
              <a:cs typeface="Open Sans"/>
              <a:sym typeface="Open Sans"/>
            </a:endParaRPr>
          </a:p>
        </p:txBody>
      </p:sp>
      <p:sp>
        <p:nvSpPr>
          <p:cNvPr id="87" name="Google Shape;87;p16"/>
          <p:cNvSpPr txBox="1"/>
          <p:nvPr/>
        </p:nvSpPr>
        <p:spPr>
          <a:xfrm>
            <a:off x="466000" y="2938025"/>
            <a:ext cx="3791100" cy="141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Clr>
                <a:schemeClr val="dk1"/>
              </a:buClr>
              <a:buSzPts val="1100"/>
              <a:buFont typeface="Arial"/>
              <a:buNone/>
            </a:pPr>
            <a:r>
              <a:rPr lang="zh-CN" sz="1800" b="1">
                <a:solidFill>
                  <a:schemeClr val="dk1"/>
                </a:solidFill>
                <a:latin typeface="Open Sans"/>
                <a:ea typeface="Open Sans"/>
                <a:cs typeface="Open Sans"/>
                <a:sym typeface="Open Sans"/>
              </a:rPr>
              <a:t>Put</a:t>
            </a:r>
            <a:r>
              <a:rPr lang="zh-CN" sz="1800">
                <a:solidFill>
                  <a:schemeClr val="dk1"/>
                </a:solidFill>
                <a:latin typeface="Open Sans"/>
                <a:ea typeface="Open Sans"/>
                <a:cs typeface="Open Sans"/>
                <a:sym typeface="Open Sans"/>
              </a:rPr>
              <a:t> options allow the holder to sell a specified amount of underlying asset at the strike price within a specific timeframe.</a:t>
            </a:r>
            <a:endParaRPr>
              <a:latin typeface="Open Sans"/>
              <a:ea typeface="Open Sans"/>
              <a:cs typeface="Open Sans"/>
              <a:sym typeface="Open Sans"/>
            </a:endParaRPr>
          </a:p>
        </p:txBody>
      </p:sp>
      <p:pic>
        <p:nvPicPr>
          <p:cNvPr id="88" name="Google Shape;88;p16"/>
          <p:cNvPicPr preferRelativeResize="0"/>
          <p:nvPr/>
        </p:nvPicPr>
        <p:blipFill>
          <a:blip r:embed="rId3">
            <a:alphaModFix/>
          </a:blip>
          <a:stretch>
            <a:fillRect/>
          </a:stretch>
        </p:blipFill>
        <p:spPr>
          <a:xfrm>
            <a:off x="4340903" y="1147225"/>
            <a:ext cx="4491399" cy="335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CN"/>
              <a:t>Target Market</a:t>
            </a:r>
            <a:endParaRPr/>
          </a:p>
        </p:txBody>
      </p:sp>
      <p:sp>
        <p:nvSpPr>
          <p:cNvPr id="94" name="Google Shape;94;p1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SzPts val="1018"/>
              <a:buNone/>
            </a:pPr>
            <a:r>
              <a:rPr lang="zh-CN" sz="1665"/>
              <a:t>The defi options market is vast, with an increasing trend in terms of quantity and quality of target users.</a:t>
            </a:r>
            <a:endParaRPr sz="1665"/>
          </a:p>
          <a:p>
            <a:pPr marL="457200" lvl="0" indent="-334327" algn="l" rtl="0">
              <a:lnSpc>
                <a:spcPct val="95000"/>
              </a:lnSpc>
              <a:spcBef>
                <a:spcPts val="1200"/>
              </a:spcBef>
              <a:spcAft>
                <a:spcPts val="0"/>
              </a:spcAft>
              <a:buSzPts val="1665"/>
              <a:buChar char="●"/>
            </a:pPr>
            <a:r>
              <a:rPr lang="zh-CN" sz="1665" b="1"/>
              <a:t>Hedger, </a:t>
            </a:r>
            <a:r>
              <a:rPr lang="zh-CN" sz="1665"/>
              <a:t>hedge against potential risk in crypto market (high volatility)</a:t>
            </a:r>
            <a:endParaRPr sz="1665"/>
          </a:p>
          <a:p>
            <a:pPr marL="914400" lvl="1" indent="-317500" algn="l" rtl="0">
              <a:lnSpc>
                <a:spcPct val="95000"/>
              </a:lnSpc>
              <a:spcBef>
                <a:spcPts val="0"/>
              </a:spcBef>
              <a:spcAft>
                <a:spcPts val="0"/>
              </a:spcAft>
              <a:buSzPts val="1400"/>
              <a:buChar char="○"/>
            </a:pPr>
            <a:r>
              <a:rPr lang="zh-CN"/>
              <a:t>provide 7-day put option for crypto buyer</a:t>
            </a:r>
            <a:endParaRPr/>
          </a:p>
          <a:p>
            <a:pPr marL="914400" lvl="1" indent="-317500" algn="l" rtl="0">
              <a:lnSpc>
                <a:spcPct val="95000"/>
              </a:lnSpc>
              <a:spcBef>
                <a:spcPts val="0"/>
              </a:spcBef>
              <a:spcAft>
                <a:spcPts val="0"/>
              </a:spcAft>
              <a:buSzPts val="1400"/>
              <a:buChar char="○"/>
            </a:pPr>
            <a:r>
              <a:rPr lang="zh-CN"/>
              <a:t>Each option is backed by the notional value held by the user, which eliminates counterparty risk and ensures that the option holder can always purchase or sell the underlying token in a pre-fixed price.</a:t>
            </a:r>
            <a:endParaRPr/>
          </a:p>
          <a:p>
            <a:pPr marL="914400" lvl="1" indent="-310832" algn="l" rtl="0">
              <a:lnSpc>
                <a:spcPct val="95000"/>
              </a:lnSpc>
              <a:spcBef>
                <a:spcPts val="0"/>
              </a:spcBef>
              <a:spcAft>
                <a:spcPts val="0"/>
              </a:spcAft>
              <a:buSzPts val="1295"/>
              <a:buChar char="○"/>
            </a:pPr>
            <a:r>
              <a:rPr lang="zh-CN"/>
              <a:t>Companies or funds with event risk hedging needs, such as high exposure with crypto.</a:t>
            </a:r>
            <a:endParaRPr/>
          </a:p>
          <a:p>
            <a:pPr marL="457200" lvl="0" indent="-334327" algn="l" rtl="0">
              <a:lnSpc>
                <a:spcPct val="95000"/>
              </a:lnSpc>
              <a:spcBef>
                <a:spcPts val="0"/>
              </a:spcBef>
              <a:spcAft>
                <a:spcPts val="0"/>
              </a:spcAft>
              <a:buSzPts val="1665"/>
              <a:buChar char="●"/>
            </a:pPr>
            <a:r>
              <a:rPr lang="zh-CN" sz="1665" b="1"/>
              <a:t>Speculators, </a:t>
            </a:r>
            <a:r>
              <a:rPr lang="zh-CN" sz="1665"/>
              <a:t>try to make a profit from a security's price change</a:t>
            </a:r>
            <a:endParaRPr sz="1665"/>
          </a:p>
          <a:p>
            <a:pPr marL="914400" lvl="1" indent="-317500" algn="l" rtl="0">
              <a:lnSpc>
                <a:spcPct val="95000"/>
              </a:lnSpc>
              <a:spcBef>
                <a:spcPts val="0"/>
              </a:spcBef>
              <a:spcAft>
                <a:spcPts val="0"/>
              </a:spcAft>
              <a:buSzPts val="1400"/>
              <a:buChar char="○"/>
            </a:pPr>
            <a:r>
              <a:rPr lang="zh-CN"/>
              <a:t>Directional speculators, who take small chances with options, and who .</a:t>
            </a:r>
            <a:endParaRPr/>
          </a:p>
          <a:p>
            <a:pPr marL="914400" lvl="1" indent="-317500" algn="l" rtl="0">
              <a:lnSpc>
                <a:spcPct val="95000"/>
              </a:lnSpc>
              <a:spcBef>
                <a:spcPts val="0"/>
              </a:spcBef>
              <a:spcAft>
                <a:spcPts val="0"/>
              </a:spcAft>
              <a:buSzPts val="1400"/>
              <a:buChar char="○"/>
            </a:pPr>
            <a:r>
              <a:rPr lang="zh-CN"/>
              <a:t>Volatility speculators</a:t>
            </a:r>
            <a:r>
              <a:rPr lang="zh-CN" b="1"/>
              <a:t>.</a:t>
            </a:r>
            <a:endParaRPr sz="1665" b="1"/>
          </a:p>
        </p:txBody>
      </p:sp>
      <p:sp>
        <p:nvSpPr>
          <p:cNvPr id="95" name="Google Shape;95;p17"/>
          <p:cNvSpPr txBox="1"/>
          <p:nvPr/>
        </p:nvSpPr>
        <p:spPr>
          <a:xfrm>
            <a:off x="554825" y="4179025"/>
            <a:ext cx="111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latin typeface="Open Sans"/>
                <a:ea typeface="Open Sans"/>
                <a:cs typeface="Open Sans"/>
                <a:sym typeface="Open Sans"/>
              </a:rPr>
              <a:t>Discord</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CN"/>
              <a:t>Solution</a:t>
            </a:r>
            <a:endParaRPr/>
          </a:p>
        </p:txBody>
      </p:sp>
      <p:sp>
        <p:nvSpPr>
          <p:cNvPr id="101" name="Google Shape;101;p18"/>
          <p:cNvSpPr txBox="1">
            <a:spLocks noGrp="1"/>
          </p:cNvSpPr>
          <p:nvPr>
            <p:ph type="body" idx="1"/>
          </p:nvPr>
        </p:nvSpPr>
        <p:spPr>
          <a:xfrm>
            <a:off x="183350" y="1087000"/>
            <a:ext cx="9237000" cy="37563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zh-CN" sz="1700" b="1" dirty="0"/>
              <a:t>An on-chain peer to peer option </a:t>
            </a:r>
            <a:r>
              <a:rPr lang="zh-CN" sz="1700" b="1"/>
              <a:t>trading protocol</a:t>
            </a:r>
            <a:endParaRPr lang="en-US" b="1" dirty="0"/>
          </a:p>
          <a:p>
            <a:pPr marL="457200" lvl="0" indent="-336550" algn="l" rtl="0">
              <a:lnSpc>
                <a:spcPct val="115000"/>
              </a:lnSpc>
              <a:spcBef>
                <a:spcPts val="1200"/>
              </a:spcBef>
              <a:spcAft>
                <a:spcPts val="0"/>
              </a:spcAft>
              <a:buSzPts val="1700"/>
              <a:buAutoNum type="romanUcPeriod"/>
            </a:pPr>
            <a:r>
              <a:rPr lang="en-US" altLang="zh-CN" sz="1700" b="1" dirty="0"/>
              <a:t>Create crypto</a:t>
            </a:r>
            <a:endParaRPr lang="en-US" sz="1700" b="1" dirty="0"/>
          </a:p>
          <a:p>
            <a:pPr marL="914400" lvl="0" indent="-336550" algn="l" rtl="0">
              <a:lnSpc>
                <a:spcPct val="100000"/>
              </a:lnSpc>
              <a:spcBef>
                <a:spcPts val="0"/>
              </a:spcBef>
              <a:spcAft>
                <a:spcPts val="0"/>
              </a:spcAft>
              <a:buSzPts val="1700"/>
              <a:buAutoNum type="arabicPeriod"/>
            </a:pPr>
            <a:r>
              <a:rPr lang="zh-CN" sz="1700" dirty="0"/>
              <a:t>stablecoin (cMMD,usd) </a:t>
            </a:r>
            <a:endParaRPr sz="1700" dirty="0"/>
          </a:p>
          <a:p>
            <a:pPr marL="0" lvl="0" indent="457200" algn="l" rtl="0">
              <a:lnSpc>
                <a:spcPct val="100000"/>
              </a:lnSpc>
              <a:spcBef>
                <a:spcPts val="1200"/>
              </a:spcBef>
              <a:spcAft>
                <a:spcPts val="0"/>
              </a:spcAft>
              <a:buNone/>
            </a:pPr>
            <a:r>
              <a:rPr lang="zh-CN" sz="1700" dirty="0"/>
              <a:t> 2. 	unstablecoin (MMD,stock)</a:t>
            </a:r>
            <a:endParaRPr sz="1700" dirty="0"/>
          </a:p>
          <a:p>
            <a:pPr marL="457200" lvl="0" indent="-336550" algn="l" rtl="0">
              <a:lnSpc>
                <a:spcPct val="115000"/>
              </a:lnSpc>
              <a:spcBef>
                <a:spcPts val="1200"/>
              </a:spcBef>
              <a:spcAft>
                <a:spcPts val="0"/>
              </a:spcAft>
              <a:buSzPts val="1700"/>
              <a:buAutoNum type="romanUcPeriod"/>
            </a:pPr>
            <a:r>
              <a:rPr lang="zh-CN" sz="1700" b="1" dirty="0"/>
              <a:t>Create option contract</a:t>
            </a:r>
            <a:endParaRPr sz="1700" b="1" dirty="0"/>
          </a:p>
          <a:p>
            <a:pPr marL="914400" lvl="0" indent="-330200" algn="l" rtl="0">
              <a:lnSpc>
                <a:spcPct val="150000"/>
              </a:lnSpc>
              <a:spcBef>
                <a:spcPts val="0"/>
              </a:spcBef>
              <a:spcAft>
                <a:spcPts val="0"/>
              </a:spcAft>
              <a:buSzPts val="1600"/>
              <a:buAutoNum type="arabicPeriod"/>
            </a:pPr>
            <a:r>
              <a:rPr lang="zh-CN" sz="1600" dirty="0"/>
              <a:t>Seller write option</a:t>
            </a:r>
            <a:endParaRPr sz="1600" dirty="0"/>
          </a:p>
          <a:p>
            <a:pPr marL="914400" lvl="0" indent="-330200" algn="l" rtl="0">
              <a:lnSpc>
                <a:spcPct val="150000"/>
              </a:lnSpc>
              <a:spcBef>
                <a:spcPts val="0"/>
              </a:spcBef>
              <a:spcAft>
                <a:spcPts val="0"/>
              </a:spcAft>
              <a:buSzPts val="1600"/>
              <a:buAutoNum type="arabicPeriod"/>
            </a:pPr>
            <a:r>
              <a:rPr lang="zh-CN" sz="1600" dirty="0"/>
              <a:t>Buy option</a:t>
            </a:r>
            <a:endParaRPr sz="1600" dirty="0"/>
          </a:p>
          <a:p>
            <a:pPr marL="914400" lvl="0" indent="-330200" algn="l" rtl="0">
              <a:lnSpc>
                <a:spcPct val="150000"/>
              </a:lnSpc>
              <a:spcBef>
                <a:spcPts val="0"/>
              </a:spcBef>
              <a:spcAft>
                <a:spcPts val="0"/>
              </a:spcAft>
              <a:buSzPts val="1600"/>
              <a:buAutoNum type="arabicPeriod"/>
            </a:pPr>
            <a:r>
              <a:rPr lang="zh-CN" sz="1600" dirty="0"/>
              <a:t>Exercise option</a:t>
            </a:r>
            <a:endParaRPr sz="1600" dirty="0"/>
          </a:p>
          <a:p>
            <a:pPr marL="914400" lvl="0" indent="-330200" algn="l" rtl="0">
              <a:lnSpc>
                <a:spcPct val="150000"/>
              </a:lnSpc>
              <a:spcBef>
                <a:spcPts val="0"/>
              </a:spcBef>
              <a:spcAft>
                <a:spcPts val="0"/>
              </a:spcAft>
              <a:buSzPts val="1600"/>
              <a:buAutoNum type="arabicPeriod"/>
            </a:pPr>
            <a:r>
              <a:rPr lang="zh-CN" sz="1600" dirty="0"/>
              <a:t>Seller cancel option</a:t>
            </a:r>
            <a:endParaRPr sz="1600" dirty="0"/>
          </a:p>
          <a:p>
            <a:pPr marL="914400" lvl="0" indent="-330200" algn="l" rtl="0">
              <a:lnSpc>
                <a:spcPct val="150000"/>
              </a:lnSpc>
              <a:spcBef>
                <a:spcPts val="0"/>
              </a:spcBef>
              <a:spcAft>
                <a:spcPts val="0"/>
              </a:spcAft>
              <a:buSzPts val="1600"/>
              <a:buAutoNum type="arabicPeriod"/>
            </a:pPr>
            <a:r>
              <a:rPr lang="zh-CN" sz="1600" dirty="0"/>
              <a:t>Retrieve funds</a:t>
            </a: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CN"/>
              <a:t>Innovation</a:t>
            </a:r>
            <a:endParaRPr/>
          </a:p>
        </p:txBody>
      </p:sp>
      <p:sp>
        <p:nvSpPr>
          <p:cNvPr id="107" name="Google Shape;107;p19"/>
          <p:cNvSpPr txBox="1">
            <a:spLocks noGrp="1"/>
          </p:cNvSpPr>
          <p:nvPr>
            <p:ph type="body" idx="1"/>
          </p:nvPr>
        </p:nvSpPr>
        <p:spPr>
          <a:xfrm>
            <a:off x="173475" y="1235100"/>
            <a:ext cx="8658900" cy="33540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zh-CN"/>
              <a:t>User interface is easy to operate, which is friendly to new trader</a:t>
            </a:r>
            <a:endParaRPr/>
          </a:p>
          <a:p>
            <a:pPr marL="457200" lvl="0" indent="-342900" algn="l" rtl="0">
              <a:lnSpc>
                <a:spcPct val="150000"/>
              </a:lnSpc>
              <a:spcBef>
                <a:spcPts val="0"/>
              </a:spcBef>
              <a:spcAft>
                <a:spcPts val="0"/>
              </a:spcAft>
              <a:buSzPts val="1800"/>
              <a:buChar char="●"/>
            </a:pPr>
            <a:r>
              <a:rPr lang="zh-CN"/>
              <a:t>Continuously expanding functions</a:t>
            </a:r>
            <a:endParaRPr/>
          </a:p>
          <a:p>
            <a:pPr marL="457200" lvl="0" indent="-342900" algn="l" rtl="0">
              <a:lnSpc>
                <a:spcPct val="150000"/>
              </a:lnSpc>
              <a:spcBef>
                <a:spcPts val="0"/>
              </a:spcBef>
              <a:spcAft>
                <a:spcPts val="0"/>
              </a:spcAft>
              <a:buSzPts val="1800"/>
              <a:buChar char="●"/>
            </a:pPr>
            <a:r>
              <a:rPr lang="zh-CN"/>
              <a:t>MMD acts as underlying assets, cMMD acts as currency</a:t>
            </a:r>
            <a:endParaRPr/>
          </a:p>
          <a:p>
            <a:pPr marL="457200" lvl="0" indent="-342900" algn="l" rtl="0">
              <a:lnSpc>
                <a:spcPct val="150000"/>
              </a:lnSpc>
              <a:spcBef>
                <a:spcPts val="0"/>
              </a:spcBef>
              <a:spcAft>
                <a:spcPts val="0"/>
              </a:spcAft>
              <a:buSzPts val="1800"/>
              <a:buChar char="●"/>
            </a:pPr>
            <a:r>
              <a:rPr lang="zh-CN"/>
              <a:t>Move traditional derivatives trading to the blockchain</a:t>
            </a:r>
            <a:endParaRPr/>
          </a:p>
          <a:p>
            <a:pPr marL="457200" lvl="0" indent="-342900" algn="l" rtl="0">
              <a:lnSpc>
                <a:spcPct val="150000"/>
              </a:lnSpc>
              <a:spcBef>
                <a:spcPts val="0"/>
              </a:spcBef>
              <a:spcAft>
                <a:spcPts val="0"/>
              </a:spcAft>
              <a:buSzPts val="1800"/>
              <a:buChar char="●"/>
            </a:pPr>
            <a:r>
              <a:rPr lang="zh-CN"/>
              <a:t>No middleman involved, overall lower fees than traditional trading systems</a:t>
            </a:r>
            <a:endParaRPr/>
          </a:p>
          <a:p>
            <a:pPr marL="457200" lvl="0" indent="-342900" algn="l" rtl="0">
              <a:lnSpc>
                <a:spcPct val="150000"/>
              </a:lnSpc>
              <a:spcBef>
                <a:spcPts val="0"/>
              </a:spcBef>
              <a:spcAft>
                <a:spcPts val="0"/>
              </a:spcAft>
              <a:buSzPts val="1800"/>
              <a:buChar char="●"/>
            </a:pPr>
            <a:r>
              <a:rPr lang="zh-CN"/>
              <a:t>Reduced counterparty risk, since the rule is protected by smart contracts</a:t>
            </a:r>
            <a:endParaRPr/>
          </a:p>
          <a:p>
            <a:pPr marL="457200" lvl="0" indent="-342900" algn="l" rtl="0">
              <a:lnSpc>
                <a:spcPct val="150000"/>
              </a:lnSpc>
              <a:spcBef>
                <a:spcPts val="0"/>
              </a:spcBef>
              <a:spcAft>
                <a:spcPts val="0"/>
              </a:spcAft>
              <a:buSzPts val="1800"/>
              <a:buChar char="●"/>
            </a:pPr>
            <a:r>
              <a:rPr lang="zh-CN"/>
              <a:t>Automated system because of the use of smart contracts (condition-based)</a:t>
            </a:r>
            <a:endParaRPr/>
          </a:p>
          <a:p>
            <a:pPr marL="457200" lvl="0" indent="0" algn="l" rtl="0">
              <a:lnSpc>
                <a:spcPct val="150000"/>
              </a:lnSpc>
              <a:spcBef>
                <a:spcPts val="1200"/>
              </a:spcBef>
              <a:spcAft>
                <a:spcPts val="1200"/>
              </a:spcAft>
              <a:buNone/>
            </a:pPr>
            <a:endParaRPr/>
          </a:p>
        </p:txBody>
      </p:sp>
      <p:pic>
        <p:nvPicPr>
          <p:cNvPr id="108" name="Google Shape;108;p19"/>
          <p:cNvPicPr preferRelativeResize="0"/>
          <p:nvPr/>
        </p:nvPicPr>
        <p:blipFill>
          <a:blip r:embed="rId3">
            <a:alphaModFix/>
          </a:blip>
          <a:stretch>
            <a:fillRect/>
          </a:stretch>
        </p:blipFill>
        <p:spPr>
          <a:xfrm>
            <a:off x="6093224" y="49375"/>
            <a:ext cx="2818125" cy="1277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zh-CN" sz="4500" dirty="0"/>
              <a:t>Demo</a:t>
            </a:r>
            <a:endParaRPr sz="4500" dirty="0"/>
          </a:p>
        </p:txBody>
      </p:sp>
      <p:sp>
        <p:nvSpPr>
          <p:cNvPr id="2" name="TextBox 1">
            <a:extLst>
              <a:ext uri="{FF2B5EF4-FFF2-40B4-BE49-F238E27FC236}">
                <a16:creationId xmlns:a16="http://schemas.microsoft.com/office/drawing/2014/main" id="{5A65D48C-1DA8-E2A1-27CD-1142425132BB}"/>
              </a:ext>
            </a:extLst>
          </p:cNvPr>
          <p:cNvSpPr txBox="1"/>
          <p:nvPr/>
        </p:nvSpPr>
        <p:spPr>
          <a:xfrm>
            <a:off x="2018145" y="3183161"/>
            <a:ext cx="5107709" cy="307777"/>
          </a:xfrm>
          <a:prstGeom prst="rect">
            <a:avLst/>
          </a:prstGeom>
          <a:noFill/>
        </p:spPr>
        <p:txBody>
          <a:bodyPr wrap="square" rtlCol="0">
            <a:spAutoFit/>
          </a:bodyPr>
          <a:lstStyle/>
          <a:p>
            <a:pPr algn="ctr"/>
            <a:r>
              <a:rPr lang="en-US" dirty="0">
                <a:hlinkClick r:id="rId3"/>
              </a:rPr>
              <a:t>https://</a:t>
            </a:r>
            <a:r>
              <a:rPr lang="en-US" dirty="0" err="1">
                <a:hlinkClick r:id="rId3"/>
              </a:rPr>
              <a:t>github.com</a:t>
            </a:r>
            <a:r>
              <a:rPr lang="en-US" dirty="0">
                <a:hlinkClick r:id="rId3"/>
              </a:rPr>
              <a:t>/Joe-Bradley/S_K</a:t>
            </a:r>
            <a:endParaRPr lang="en-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a:buNone/>
            </a:pPr>
            <a:r>
              <a:rPr lang="zh-CN"/>
              <a:t>Future Enhancement Direction</a:t>
            </a:r>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465</Words>
  <Application>Microsoft Macintosh PowerPoint</Application>
  <PresentationFormat>On-screen Show (16:9)</PresentationFormat>
  <Paragraphs>67</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Economica</vt:lpstr>
      <vt:lpstr>Open Sans</vt:lpstr>
      <vt:lpstr>Arial</vt:lpstr>
      <vt:lpstr>Luxe</vt:lpstr>
      <vt:lpstr> Defi options trading</vt:lpstr>
      <vt:lpstr>Contents</vt:lpstr>
      <vt:lpstr>Background</vt:lpstr>
      <vt:lpstr>Types</vt:lpstr>
      <vt:lpstr>Target Market</vt:lpstr>
      <vt:lpstr>Solution</vt:lpstr>
      <vt:lpstr>Innovation</vt:lpstr>
      <vt:lpstr>Demo</vt:lpstr>
      <vt:lpstr>Future Enhancement Direction</vt:lpstr>
      <vt:lpstr>PowerPoint Presentation</vt:lpstr>
      <vt:lpstr>PowerPoint Presentation</vt:lpstr>
      <vt:lpstr>Thanks 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Defi options trading</dc:title>
  <cp:lastModifiedBy>XIAO Li</cp:lastModifiedBy>
  <cp:revision>2</cp:revision>
  <dcterms:modified xsi:type="dcterms:W3CDTF">2022-12-01T09:05:26Z</dcterms:modified>
</cp:coreProperties>
</file>