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7" r:id="rId21"/>
    <p:sldId id="276" r:id="rId22"/>
    <p:sldId id="278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FB221-06D2-4329-9BC3-044023E9DECB}" type="datetimeFigureOut">
              <a:rPr lang="de-DE" smtClean="0"/>
              <a:t>24.09.2021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794AA-EF42-46AD-8B14-D540B2F14D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3497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890978-8AAA-4DBE-A5DE-F3D7E1A88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CAB00D-2773-4344-87C1-B6A14EE78B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7ED617-E3E4-42C8-BBB7-5B07B5AC5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8EDE-6FF4-48BD-8FC9-170355A44382}" type="datetime1">
              <a:rPr lang="de-DE" smtClean="0"/>
              <a:t>24.09.2021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D3417D-283B-4C2F-84F1-E3CCBD278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B3701-F754-49DF-B474-F5B4D178C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0423-EA58-4747-AB5F-36C97EEC94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389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620699-819F-46D4-B552-A44796BD4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184390E-B42F-4132-B272-25CF29417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EE636B-A119-4454-981A-990A2354E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F2F1-B6B8-43BC-9D62-F927DB9A0A10}" type="datetime1">
              <a:rPr lang="de-DE" smtClean="0"/>
              <a:t>24.09.2021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AFD79D-C79E-48AC-8B27-0A20E8A97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0AACFE-AACF-4718-9869-835DF65AF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0423-EA58-4747-AB5F-36C97EEC94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47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0C4CCDC-656B-444E-A72D-11C8CD0EB2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0D6FD0-E032-4665-A7C6-B7D4C9C11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38D959-03B8-44F9-86E6-B8EAA69D6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3D09-94D0-46C2-87C6-57B14913FD06}" type="datetime1">
              <a:rPr lang="de-DE" smtClean="0"/>
              <a:t>24.09.2021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6AF1BC-F9AF-4910-9E88-78F04A84E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130B12-25B4-4667-8F95-4A92E8F8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0423-EA58-4747-AB5F-36C97EEC94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6677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950360-28F8-4655-B521-8BC7B0D41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FD8158-0F70-41E8-8C16-C79735EE9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90E099-BC6B-44BC-99E2-F83BED900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4027-6039-4747-83E0-4F479BA0698C}" type="datetime1">
              <a:rPr lang="de-DE" smtClean="0"/>
              <a:t>24.09.2021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425E29-65C0-47F8-A0E1-6BA81D18F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1AC1AA-E861-43C7-9F8D-0EC8C8E8F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0423-EA58-4747-AB5F-36C97EEC94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5057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CEC07E-9F68-49BA-8859-C9143F996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AA9C85-2947-471D-914F-3C218123F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609605-0378-4A15-A5CA-2DF1B6D92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D952-D30E-4A25-9251-71250006554A}" type="datetime1">
              <a:rPr lang="de-DE" smtClean="0"/>
              <a:t>24.09.2021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A0C7D3-079E-42DD-8F2E-997024C51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65EA5E-1225-4F7E-836D-9A0918DF4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0423-EA58-4747-AB5F-36C97EEC94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3782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741796-6A0C-4D86-99BA-6E25249A5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257491-545E-4FE0-850C-2BC9324B84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686ADC2-5CA0-42B5-A379-695A6ACC4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33AE64C-C3AD-4F9B-9763-9544329A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8F7B1-CCF9-4782-B68B-1D28D725A9AD}" type="datetime1">
              <a:rPr lang="de-DE" smtClean="0"/>
              <a:t>24.09.2021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BD1874-005C-4936-9C53-BD4F9A056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E500B2-4271-4F3C-AEE6-DAEDD181E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0423-EA58-4747-AB5F-36C97EEC94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322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97AF3A-763F-4347-A9B5-A8CE3004A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DC3CF4-1F31-4650-9116-C8F8A6A28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54CACCA-6934-4BC9-B1E5-C65800C67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491F659-F29C-4A67-A943-20505E81F3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49BD8F0-DF62-4A59-9146-B02145BE5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DDD60F6-F3E9-4A20-B6C7-FD016C5C7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FDD3-528C-498C-9B51-1BB7BD90E717}" type="datetime1">
              <a:rPr lang="de-DE" smtClean="0"/>
              <a:t>24.09.2021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C5EE892-B5AA-4957-8F1D-09D2C654A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3670456-FEA1-46B1-9626-98BDC74DE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0423-EA58-4747-AB5F-36C97EEC94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1703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C83744-86D2-4ACD-92B1-20783E1C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AB28571-9CE5-4F12-80A3-4B515FAA0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8324-EC51-42A4-95D2-4E5475D607C9}" type="datetime1">
              <a:rPr lang="de-DE" smtClean="0"/>
              <a:t>24.09.2021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0007F70-5169-4CBE-9D97-71BCCF3F3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35408E-6A2C-4730-9AE2-AB352C8A8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0423-EA58-4747-AB5F-36C97EEC94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820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D4E07AB-96DD-4386-AACC-CD3240FF8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E6304-539C-4116-8B14-AF59A5A5C5D9}" type="datetime1">
              <a:rPr lang="de-DE" smtClean="0"/>
              <a:t>24.09.2021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60617F3-5BDA-4A66-B772-559AC4E7E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914028-6B3A-4D3F-90AB-40DC027B9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0423-EA58-4747-AB5F-36C97EEC94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55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C53B07-25E9-43AF-9473-71D874D30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DEB734-DB1D-4C52-94A8-0395B0556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F6B572-C43A-488B-A5E9-51C2DBBBC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9DD190-90AB-4F30-B256-B95F3C75D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5239E-6E31-43BC-824D-76E1DC91CB91}" type="datetime1">
              <a:rPr lang="de-DE" smtClean="0"/>
              <a:t>24.09.2021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2C1330-D160-446F-A446-222E401BA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87E5AFF-9782-4E7A-B55A-FA3C676F1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0423-EA58-4747-AB5F-36C97EEC94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9748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5972F9-7249-465A-9277-1805374B8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77C1A78-A795-4FAE-B620-CBB82AFA82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7AFDCCE-3A63-44F2-A2D4-E8581A842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B53D67-940A-4A13-B96A-EAA9C31C1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0BAB-D71F-4811-BE99-B8D964A0DDB7}" type="datetime1">
              <a:rPr lang="de-DE" smtClean="0"/>
              <a:t>24.09.2021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8A76FA1-D721-4930-9A64-13027EE2E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628ECB-251A-4C71-8B1E-FA48C9D80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0423-EA58-4747-AB5F-36C97EEC94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217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225224F-E9C1-4F7F-9852-D2A3B6D67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8ADC1F-5C1F-44D4-8F1B-A022F33B8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633952-7F15-4AF6-971A-87ACB58BDF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5E323-1AEF-4DC2-A99A-895D156BD4FF}" type="datetime1">
              <a:rPr lang="de-DE" smtClean="0"/>
              <a:t>24.09.2021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43DF60-CC41-46DC-BD44-3E15FE9AA7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AFED50-7BA4-4C97-9C15-B62D9145C1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A0423-EA58-4747-AB5F-36C97EEC94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491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hyperlink" Target="https://www.st.com/resource/en/user_manual/dm00493601-stm32g4-nucleo32-board-mb1430-stmicroelectronics.pdf" TargetMode="External"/><Relationship Id="rId7" Type="http://schemas.openxmlformats.org/officeDocument/2006/relationships/image" Target="../media/image27.png"/><Relationship Id="rId2" Type="http://schemas.openxmlformats.org/officeDocument/2006/relationships/hyperlink" Target="https://www.st.com/en/development-tools/stm32cubeide.html#document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playlist?list=PLnMKNibPkDnEuk2N1P42xbZWITuAkgZvr" TargetMode="External"/><Relationship Id="rId5" Type="http://schemas.openxmlformats.org/officeDocument/2006/relationships/hyperlink" Target="https://www.st.com/resource/en/reference_manual/dm00355726-stm32g4-series-advanced-armbased-32bit-mcus-stmicroelectronics.pdf" TargetMode="External"/><Relationship Id="rId4" Type="http://schemas.openxmlformats.org/officeDocument/2006/relationships/hyperlink" Target="https://www.st.com/en/microcontrollers-microprocessors/stm32g431kb.html#documentatio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.com/content/st_com/en/products/development-tools/software-development-tools/stm32-software-development-tools/stm32-ides/stm32cubeide.html#documenta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st.com/content/st_com/en/products/development-tools/software-development-tools/stm32-software-development-tools/stm32-ides/stm32cubeide.html#overvie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63990AF-3D7B-4B27-825E-4FB0C5304ED0}"/>
              </a:ext>
            </a:extLst>
          </p:cNvPr>
          <p:cNvSpPr txBox="1"/>
          <p:nvPr/>
        </p:nvSpPr>
        <p:spPr>
          <a:xfrm>
            <a:off x="1398917" y="733245"/>
            <a:ext cx="939416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dirty="0"/>
              <a:t>Kurzanleitung</a:t>
            </a:r>
          </a:p>
          <a:p>
            <a:pPr algn="ctr"/>
            <a:r>
              <a:rPr lang="de-DE" sz="5400" dirty="0"/>
              <a:t>STM32 </a:t>
            </a:r>
            <a:r>
              <a:rPr lang="de-DE" sz="5400" dirty="0" err="1"/>
              <a:t>CubeIDE</a:t>
            </a:r>
            <a:endParaRPr lang="de-DE" sz="5400" dirty="0"/>
          </a:p>
          <a:p>
            <a:pPr algn="ctr"/>
            <a:endParaRPr lang="de-DE" sz="5400" dirty="0"/>
          </a:p>
          <a:p>
            <a:pPr algn="ctr"/>
            <a:r>
              <a:rPr lang="de-DE" sz="4400" dirty="0"/>
              <a:t>(für </a:t>
            </a:r>
            <a:r>
              <a:rPr lang="de-DE" sz="4400" dirty="0" err="1"/>
              <a:t>Nucleo</a:t>
            </a:r>
            <a:r>
              <a:rPr lang="de-DE" sz="4400" dirty="0"/>
              <a:t> STM32G431KB)</a:t>
            </a:r>
          </a:p>
          <a:p>
            <a:pPr algn="ctr"/>
            <a:endParaRPr lang="de-DE" sz="4400" dirty="0"/>
          </a:p>
          <a:p>
            <a:pPr algn="ctr"/>
            <a:endParaRPr lang="de-DE" sz="4400" dirty="0"/>
          </a:p>
          <a:p>
            <a:r>
              <a:rPr lang="de-DE" sz="900" dirty="0"/>
              <a:t>Stand: 13.04.2021 (v02)</a:t>
            </a:r>
          </a:p>
          <a:p>
            <a:r>
              <a:rPr lang="de-DE" sz="900" dirty="0" err="1"/>
              <a:t>M.Kirchner</a:t>
            </a:r>
            <a:r>
              <a:rPr lang="de-DE" sz="900" dirty="0"/>
              <a:t> (kichner.mk.martin@gmail.com)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16673BA-485C-49B5-B913-0EA8754D3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963" y="1519458"/>
            <a:ext cx="2199761" cy="127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228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9815E-B180-480B-8321-75F3A3E58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1251"/>
          </a:xfrm>
        </p:spPr>
        <p:txBody>
          <a:bodyPr>
            <a:normAutofit fontScale="90000"/>
          </a:bodyPr>
          <a:lstStyle/>
          <a:p>
            <a:r>
              <a:rPr lang="de-DE" sz="2800" b="1" u="sng" dirty="0"/>
              <a:t>3. Erster Start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BEF40D-D8BD-48F2-B65A-1F6DDA3FF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8520"/>
            <a:ext cx="10515600" cy="5467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/>
              <a:t>Folgenden Dialog mit „Yes“ bestätigen: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dirty="0"/>
              <a:t>Nun sollte das Nachladen der benötigten Software-Pakte starten: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dirty="0"/>
              <a:t>Nach erfolgreichen Abschluss sollte sich das Projekt öffnen und ein Reiter des Konfigurations-Tools zu sehen sein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28F19D-8726-4121-B889-287CAD571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4027-6039-4747-83E0-4F479BA0698C}" type="datetime1">
              <a:rPr lang="de-DE" smtClean="0"/>
              <a:t>24.09.2021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480728-BF2D-4294-AC96-8B2A49605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0423-EA58-4747-AB5F-36C97EEC94F3}" type="slidenum">
              <a:rPr lang="de-DE" smtClean="0"/>
              <a:t>10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29C31F3-97DF-4AEF-92A0-49B026B0CF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68514"/>
            <a:ext cx="4553309" cy="142400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28DE869B-E167-49A8-8857-1F6AA2DCD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0"/>
            <a:ext cx="3772426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482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9815E-B180-480B-8321-75F3A3E58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1251"/>
          </a:xfrm>
        </p:spPr>
        <p:txBody>
          <a:bodyPr>
            <a:normAutofit fontScale="90000"/>
          </a:bodyPr>
          <a:lstStyle/>
          <a:p>
            <a:r>
              <a:rPr lang="de-DE" sz="2800" b="1" u="sng" dirty="0"/>
              <a:t>4. Anlegen und Konfigurieren eines neuen Projektes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BEF40D-D8BD-48F2-B65A-1F6DDA3FF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8521"/>
            <a:ext cx="10515600" cy="5467830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000" dirty="0"/>
              <a:t>Zum Anlegen kann wie unter „3. Erster Start“ vorgegangen werden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000" dirty="0"/>
              <a:t>Nach dem Anlagen öffnet sich das „Device </a:t>
            </a:r>
            <a:r>
              <a:rPr lang="de-DE" sz="2000" dirty="0" err="1"/>
              <a:t>Configuration</a:t>
            </a:r>
            <a:r>
              <a:rPr lang="de-DE" sz="2000" dirty="0"/>
              <a:t> Tool“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000" dirty="0"/>
              <a:t>Die Nutzung ist optional, allerdings empfiehlt sie sich da einem durch die enthaltene Code Generation einiges an Arbeit abgenommen wird und letztendlich Fehlerquellen durch Fehlkonfigurationen vermieden werden können.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000" dirty="0"/>
              <a:t>Der generierte Code kann dann nach belieben verändert werden, er dient so gesehen Vorlage für den Start der Programmierung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000" dirty="0"/>
              <a:t>Das Tool ist sehr umfangreich, daher wird im Folgendem nur ein winziger Einblick gegeben</a:t>
            </a:r>
          </a:p>
          <a:p>
            <a:pPr marL="0" indent="0">
              <a:buNone/>
            </a:pPr>
            <a:endParaRPr lang="de-DE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de-DE" sz="2000" u="sng" dirty="0">
                <a:solidFill>
                  <a:srgbClr val="FF0000"/>
                </a:solidFill>
              </a:rPr>
              <a:t>WICHTIG:</a:t>
            </a:r>
          </a:p>
          <a:p>
            <a:pPr marL="0" indent="0">
              <a:buNone/>
            </a:pPr>
            <a:r>
              <a:rPr lang="de-DE" sz="2000" dirty="0">
                <a:solidFill>
                  <a:srgbClr val="FF0000"/>
                </a:solidFill>
              </a:rPr>
              <a:t>Dieses Tool ist für den Projekt-Start gedacht.</a:t>
            </a:r>
            <a:endParaRPr lang="de-DE" sz="2000" dirty="0"/>
          </a:p>
          <a:p>
            <a:pPr marL="0" indent="0">
              <a:buNone/>
            </a:pPr>
            <a:r>
              <a:rPr lang="de-DE" sz="2000" dirty="0">
                <a:solidFill>
                  <a:srgbClr val="FF0000"/>
                </a:solidFill>
              </a:rPr>
              <a:t>Zum Abschluss der Konfiguration wird Code generiert. D.h. es wird gemäß der getätigten Einstellungen eine </a:t>
            </a:r>
            <a:r>
              <a:rPr lang="de-DE" sz="2000" dirty="0" err="1">
                <a:solidFill>
                  <a:srgbClr val="FF0000"/>
                </a:solidFill>
              </a:rPr>
              <a:t>main.c</a:t>
            </a:r>
            <a:r>
              <a:rPr lang="de-DE" sz="2000" dirty="0">
                <a:solidFill>
                  <a:srgbClr val="FF0000"/>
                </a:solidFill>
              </a:rPr>
              <a:t> erstellt. Diese </a:t>
            </a:r>
            <a:r>
              <a:rPr lang="de-DE" sz="2000" u="sng" dirty="0">
                <a:solidFill>
                  <a:srgbClr val="FF0000"/>
                </a:solidFill>
              </a:rPr>
              <a:t>überschreibt</a:t>
            </a:r>
            <a:r>
              <a:rPr lang="de-DE" sz="2000" dirty="0">
                <a:solidFill>
                  <a:srgbClr val="FF0000"/>
                </a:solidFill>
              </a:rPr>
              <a:t> die ggf. bereits bestehende Datei.</a:t>
            </a:r>
          </a:p>
          <a:p>
            <a:pPr marL="0" indent="0">
              <a:buNone/>
            </a:pPr>
            <a:r>
              <a:rPr lang="de-DE" sz="2000" dirty="0">
                <a:solidFill>
                  <a:srgbClr val="FF0000"/>
                </a:solidFill>
              </a:rPr>
              <a:t>Möchte man also Teile des Codes aus der bestehenden </a:t>
            </a:r>
            <a:r>
              <a:rPr lang="de-DE" sz="2000" dirty="0" err="1">
                <a:solidFill>
                  <a:srgbClr val="FF0000"/>
                </a:solidFill>
              </a:rPr>
              <a:t>main.c</a:t>
            </a:r>
            <a:r>
              <a:rPr lang="de-DE" sz="2000" dirty="0">
                <a:solidFill>
                  <a:srgbClr val="FF0000"/>
                </a:solidFill>
              </a:rPr>
              <a:t> behalten muss diese vorher gesichert werden!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28F19D-8726-4121-B889-287CAD571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4027-6039-4747-83E0-4F479BA0698C}" type="datetime1">
              <a:rPr lang="de-DE" smtClean="0"/>
              <a:t>24.09.2021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480728-BF2D-4294-AC96-8B2A49605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0423-EA58-4747-AB5F-36C97EEC94F3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2271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9815E-B180-480B-8321-75F3A3E58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1251"/>
          </a:xfrm>
        </p:spPr>
        <p:txBody>
          <a:bodyPr>
            <a:normAutofit fontScale="90000"/>
          </a:bodyPr>
          <a:lstStyle/>
          <a:p>
            <a:r>
              <a:rPr lang="de-DE" sz="2800" b="1" u="sng" dirty="0"/>
              <a:t>4. Anlegen und Konfigurieren eines neuen Projektes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BEF40D-D8BD-48F2-B65A-1F6DDA3FF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8521"/>
            <a:ext cx="10515600" cy="56043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/>
              <a:t>Im folgenden Beispiel soll die USART2 Schnittstelle konfiguriert werden: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u="sng" dirty="0"/>
              <a:t>Hinweis:</a:t>
            </a:r>
          </a:p>
          <a:p>
            <a:pPr marL="0" indent="0">
              <a:buNone/>
            </a:pPr>
            <a:r>
              <a:rPr lang="de-DE" sz="2000" dirty="0"/>
              <a:t>Aus dem Datenblatt kann entnommen werden, dass der USART2 mit dem ST-Link verbunden ist. Dies bedeutet das mit ihm eine Kommunikation über USB/COM-Port möglich ist (z.B. über einen Terminal). Der USART1 bietet diese Funktionalität nicht. Er kann „nur“ mittels der Pins angesteuert werden</a:t>
            </a:r>
          </a:p>
          <a:p>
            <a:pPr marL="0" indent="0">
              <a:buNone/>
            </a:pPr>
            <a:endParaRPr lang="de-DE" sz="20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28F19D-8726-4121-B889-287CAD571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4027-6039-4747-83E0-4F479BA0698C}" type="datetime1">
              <a:rPr lang="de-DE" smtClean="0"/>
              <a:t>24.09.2021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480728-BF2D-4294-AC96-8B2A49605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0423-EA58-4747-AB5F-36C97EEC94F3}" type="slidenum">
              <a:rPr lang="de-DE" smtClean="0"/>
              <a:t>12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5553D07-95AD-49DF-91E7-2E2DB2D76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268083"/>
            <a:ext cx="8012502" cy="354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53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9815E-B180-480B-8321-75F3A3E58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1251"/>
          </a:xfrm>
        </p:spPr>
        <p:txBody>
          <a:bodyPr>
            <a:normAutofit fontScale="90000"/>
          </a:bodyPr>
          <a:lstStyle/>
          <a:p>
            <a:r>
              <a:rPr lang="de-DE" sz="2800" b="1" u="sng" dirty="0"/>
              <a:t>4. Anlegen und Konfigurieren eines neuen Projektes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BEF40D-D8BD-48F2-B65A-1F6DDA3FF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8521"/>
            <a:ext cx="10515600" cy="5467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/>
              <a:t>Im nächsten Reiter „Clock </a:t>
            </a:r>
            <a:r>
              <a:rPr lang="de-DE" sz="2000" dirty="0" err="1"/>
              <a:t>Confuguration</a:t>
            </a:r>
            <a:r>
              <a:rPr lang="de-DE" sz="2000" dirty="0"/>
              <a:t>“ können Einstellungen an den Taktzahlen  der einzelnen Hardware Komponenten vorgenommen werden.</a:t>
            </a:r>
          </a:p>
          <a:p>
            <a:pPr marL="0" indent="0">
              <a:buNone/>
            </a:pPr>
            <a:r>
              <a:rPr lang="de-DE" sz="2000" dirty="0"/>
              <a:t>Je nach Einstellung kann dies Auswirkungen auf den Energieverbrauch haben.</a:t>
            </a:r>
          </a:p>
          <a:p>
            <a:pPr marL="0" indent="0">
              <a:buNone/>
            </a:pPr>
            <a:r>
              <a:rPr lang="de-DE" sz="2000" dirty="0"/>
              <a:t>Veränderungen sind mit Bedacht zu tätigen, da oftmals mehrere Komponenten betroffen sind.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dirty="0"/>
              <a:t>Abgeschlossen wird die Konfiguration durch den Klick auf folgenden Button: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dirty="0"/>
              <a:t>Der Nachfolgende Dialog ist idealerweise mit „Yes“ zu bestätigen.</a:t>
            </a:r>
          </a:p>
          <a:p>
            <a:pPr marL="0" indent="0">
              <a:buNone/>
            </a:pPr>
            <a:r>
              <a:rPr lang="de-DE" sz="2000" dirty="0"/>
              <a:t>Nun sollte die „</a:t>
            </a:r>
            <a:r>
              <a:rPr lang="de-DE" sz="2000" dirty="0" err="1"/>
              <a:t>main.c</a:t>
            </a:r>
            <a:r>
              <a:rPr lang="de-DE" sz="2000" dirty="0"/>
              <a:t>“ mit dem vorbereiteten Code zu sehen sein.</a:t>
            </a:r>
          </a:p>
          <a:p>
            <a:pPr marL="0" indent="0">
              <a:buNone/>
            </a:pPr>
            <a:r>
              <a:rPr lang="de-DE" sz="2000" dirty="0"/>
              <a:t>Die geöffnete .</a:t>
            </a:r>
            <a:r>
              <a:rPr lang="de-DE" sz="2000" dirty="0" err="1"/>
              <a:t>ioc</a:t>
            </a:r>
            <a:r>
              <a:rPr lang="de-DE" sz="2000" dirty="0"/>
              <a:t>-Datei schließen und bestenfalls nicht mehr anfassen ;-).</a:t>
            </a:r>
          </a:p>
          <a:p>
            <a:pPr marL="0" indent="0">
              <a:buNone/>
            </a:pPr>
            <a:endParaRPr lang="de-DE" sz="20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28F19D-8726-4121-B889-287CAD571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4027-6039-4747-83E0-4F479BA0698C}" type="datetime1">
              <a:rPr lang="de-DE" smtClean="0"/>
              <a:t>24.09.2021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480728-BF2D-4294-AC96-8B2A49605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0423-EA58-4747-AB5F-36C97EEC94F3}" type="slidenum">
              <a:rPr lang="de-DE" smtClean="0"/>
              <a:t>13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841995A-51B6-47D1-B856-82FF830E5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58835"/>
            <a:ext cx="4345156" cy="69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864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9815E-B180-480B-8321-75F3A3E58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1251"/>
          </a:xfrm>
        </p:spPr>
        <p:txBody>
          <a:bodyPr>
            <a:normAutofit fontScale="90000"/>
          </a:bodyPr>
          <a:lstStyle/>
          <a:p>
            <a:r>
              <a:rPr lang="de-DE" sz="2800" b="1" u="sng" dirty="0"/>
              <a:t>5. Einblick in die IDE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BEF40D-D8BD-48F2-B65A-1F6DDA3FF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5984" y="1406046"/>
            <a:ext cx="8550215" cy="4950304"/>
          </a:xfrm>
        </p:spPr>
        <p:txBody>
          <a:bodyPr>
            <a:normAutofit/>
          </a:bodyPr>
          <a:lstStyle/>
          <a:p>
            <a:r>
              <a:rPr lang="de-DE" sz="2000" dirty="0"/>
              <a:t>Im Ordner „Core“ befindet sich jeglicher Quellcode</a:t>
            </a:r>
          </a:p>
          <a:p>
            <a:pPr lvl="1"/>
            <a:r>
              <a:rPr lang="de-DE" sz="1600" dirty="0"/>
              <a:t>in „</a:t>
            </a:r>
            <a:r>
              <a:rPr lang="de-DE" sz="1600" dirty="0" err="1"/>
              <a:t>Inc</a:t>
            </a:r>
            <a:r>
              <a:rPr lang="de-DE" sz="1600" dirty="0"/>
              <a:t>“ die Header-Files</a:t>
            </a:r>
          </a:p>
          <a:p>
            <a:pPr lvl="1"/>
            <a:r>
              <a:rPr lang="de-DE" sz="1600" dirty="0"/>
              <a:t>in „</a:t>
            </a:r>
            <a:r>
              <a:rPr lang="de-DE" sz="1600" dirty="0" err="1"/>
              <a:t>Src</a:t>
            </a:r>
            <a:r>
              <a:rPr lang="de-DE" sz="1600" dirty="0"/>
              <a:t>“ die C-Files</a:t>
            </a:r>
          </a:p>
          <a:p>
            <a:endParaRPr lang="de-DE" sz="2000" dirty="0"/>
          </a:p>
          <a:p>
            <a:r>
              <a:rPr lang="de-DE" sz="2000" dirty="0"/>
              <a:t>Bei Verwendung von HAL-Komponenten werden diese automatisch eingebunden</a:t>
            </a:r>
          </a:p>
          <a:p>
            <a:pPr lvl="1"/>
            <a:r>
              <a:rPr lang="de-DE" sz="1600" dirty="0"/>
              <a:t>HAL -&gt; „Hardware </a:t>
            </a:r>
            <a:r>
              <a:rPr lang="de-DE" sz="1600" dirty="0" err="1"/>
              <a:t>Abstraction</a:t>
            </a:r>
            <a:r>
              <a:rPr lang="de-DE" sz="1600" dirty="0"/>
              <a:t> Layer“</a:t>
            </a:r>
          </a:p>
          <a:p>
            <a:pPr lvl="1"/>
            <a:r>
              <a:rPr lang="de-DE" sz="1600" dirty="0"/>
              <a:t>In der </a:t>
            </a:r>
            <a:r>
              <a:rPr lang="de-DE" sz="1600" dirty="0" err="1"/>
              <a:t>CubeIDE</a:t>
            </a:r>
            <a:r>
              <a:rPr lang="de-DE" sz="1600" dirty="0"/>
              <a:t> ist die Nutzung der </a:t>
            </a:r>
            <a:r>
              <a:rPr lang="de-DE" altLang="de-DE" sz="1600" dirty="0"/>
              <a:t>HAL Libraries möglich</a:t>
            </a:r>
          </a:p>
          <a:p>
            <a:pPr lvl="2"/>
            <a:r>
              <a:rPr lang="de-DE" altLang="de-DE" sz="1200" dirty="0"/>
              <a:t>Hierfür gibt es </a:t>
            </a:r>
          </a:p>
          <a:p>
            <a:pPr lvl="1"/>
            <a:r>
              <a:rPr lang="de-DE" altLang="de-DE" sz="1600" dirty="0"/>
              <a:t>Allerdings kann man bei Bedarf alles im </a:t>
            </a:r>
            <a:r>
              <a:rPr lang="de-DE" altLang="de-DE" sz="1600" dirty="0" err="1"/>
              <a:t>LowLevel</a:t>
            </a:r>
            <a:r>
              <a:rPr lang="de-DE" altLang="de-DE" sz="1600" dirty="0"/>
              <a:t> selbst neu programmieren</a:t>
            </a:r>
          </a:p>
          <a:p>
            <a:pPr lvl="1"/>
            <a:endParaRPr lang="de-DE" altLang="de-DE" sz="1600" dirty="0"/>
          </a:p>
          <a:p>
            <a:r>
              <a:rPr lang="de-DE" altLang="de-DE" sz="2000" dirty="0"/>
              <a:t>Im Ordner </a:t>
            </a:r>
            <a:r>
              <a:rPr lang="de-DE" altLang="de-DE" sz="2000" dirty="0" err="1"/>
              <a:t>Debug</a:t>
            </a:r>
            <a:r>
              <a:rPr lang="de-DE" altLang="de-DE" sz="2000" dirty="0"/>
              <a:t> befinden sich unter Anderem:</a:t>
            </a:r>
          </a:p>
          <a:p>
            <a:pPr lvl="1"/>
            <a:r>
              <a:rPr lang="de-DE" altLang="de-DE" sz="1600" dirty="0"/>
              <a:t>Die </a:t>
            </a:r>
            <a:r>
              <a:rPr lang="de-DE" altLang="de-DE" sz="1600" dirty="0" err="1"/>
              <a:t>makefile</a:t>
            </a:r>
            <a:endParaRPr lang="de-DE" altLang="de-DE" sz="1600" dirty="0"/>
          </a:p>
          <a:p>
            <a:pPr lvl="1"/>
            <a:r>
              <a:rPr lang="de-DE" altLang="de-DE" sz="1600" dirty="0"/>
              <a:t>Die Binary, welche über den ST-Link </a:t>
            </a:r>
            <a:r>
              <a:rPr lang="de-DE" altLang="de-DE" sz="1600" dirty="0" err="1"/>
              <a:t>geflasht</a:t>
            </a:r>
            <a:r>
              <a:rPr lang="de-DE" altLang="de-DE" sz="1600" dirty="0"/>
              <a:t> wird</a:t>
            </a:r>
          </a:p>
          <a:p>
            <a:pPr lvl="1"/>
            <a:endParaRPr lang="de-DE" altLang="de-DE" sz="1600" dirty="0"/>
          </a:p>
          <a:p>
            <a:pPr lvl="1"/>
            <a:endParaRPr lang="de-DE" altLang="de-DE" sz="1600" dirty="0"/>
          </a:p>
          <a:p>
            <a:endParaRPr lang="de-DE" altLang="de-DE" sz="2000" dirty="0"/>
          </a:p>
          <a:p>
            <a:pPr lvl="1"/>
            <a:endParaRPr lang="de-DE" sz="1600" dirty="0"/>
          </a:p>
          <a:p>
            <a:pPr lvl="1"/>
            <a:endParaRPr lang="de-DE" sz="16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28F19D-8726-4121-B889-287CAD571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4027-6039-4747-83E0-4F479BA0698C}" type="datetime1">
              <a:rPr lang="de-DE" smtClean="0"/>
              <a:t>24.09.2021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480728-BF2D-4294-AC96-8B2A49605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0423-EA58-4747-AB5F-36C97EEC94F3}" type="slidenum">
              <a:rPr lang="de-DE" smtClean="0"/>
              <a:t>14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6F0BC56-EA81-4F77-A97C-1D4C6D02B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424" y="1406046"/>
            <a:ext cx="1910161" cy="4827634"/>
          </a:xfrm>
          <a:prstGeom prst="rect">
            <a:avLst/>
          </a:prstGeom>
        </p:spPr>
      </p:pic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81D555F0-8574-4879-9F32-6CD50C5617C0}"/>
              </a:ext>
            </a:extLst>
          </p:cNvPr>
          <p:cNvSpPr txBox="1">
            <a:spLocks/>
          </p:cNvSpPr>
          <p:nvPr/>
        </p:nvSpPr>
        <p:spPr>
          <a:xfrm>
            <a:off x="990600" y="1040921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u="sng"/>
              <a:t>5.1 Project Explorer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177786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9815E-B180-480B-8321-75F3A3E58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1251"/>
          </a:xfrm>
        </p:spPr>
        <p:txBody>
          <a:bodyPr>
            <a:normAutofit fontScale="90000"/>
          </a:bodyPr>
          <a:lstStyle/>
          <a:p>
            <a:r>
              <a:rPr lang="de-DE" sz="2800" b="1" u="sng" dirty="0"/>
              <a:t>5. Einblick in die IDE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28F19D-8726-4121-B889-287CAD571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4027-6039-4747-83E0-4F479BA0698C}" type="datetime1">
              <a:rPr lang="de-DE" smtClean="0"/>
              <a:t>24.09.2021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480728-BF2D-4294-AC96-8B2A49605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0423-EA58-4747-AB5F-36C97EEC94F3}" type="slidenum">
              <a:rPr lang="de-DE" smtClean="0"/>
              <a:t>15</a:t>
            </a:fld>
            <a:endParaRPr lang="de-DE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81D555F0-8574-4879-9F32-6CD50C5617C0}"/>
              </a:ext>
            </a:extLst>
          </p:cNvPr>
          <p:cNvSpPr txBox="1">
            <a:spLocks/>
          </p:cNvSpPr>
          <p:nvPr/>
        </p:nvSpPr>
        <p:spPr>
          <a:xfrm>
            <a:off x="990600" y="1040921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u="sng" dirty="0"/>
              <a:t>5.2 </a:t>
            </a:r>
            <a:r>
              <a:rPr lang="de-DE" sz="2000" u="sng" dirty="0" err="1"/>
              <a:t>Menüband</a:t>
            </a:r>
            <a:endParaRPr lang="de-DE" sz="2000" u="sng" dirty="0"/>
          </a:p>
          <a:p>
            <a:pPr marL="0" indent="0">
              <a:buFont typeface="Arial" panose="020B0604020202020204" pitchFamily="34" charset="0"/>
              <a:buNone/>
            </a:pPr>
            <a:endParaRPr lang="de-DE" sz="2000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2375F233-5C17-4972-A83F-E4E809B6F4C6}"/>
              </a:ext>
            </a:extLst>
          </p:cNvPr>
          <p:cNvSpPr txBox="1">
            <a:spLocks/>
          </p:cNvSpPr>
          <p:nvPr/>
        </p:nvSpPr>
        <p:spPr>
          <a:xfrm>
            <a:off x="990600" y="2446205"/>
            <a:ext cx="10515600" cy="3280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de-DE" sz="2000" dirty="0"/>
              <a:t>New -&gt; Neues Projekt oder neue Quellcode-Dateien erstellen</a:t>
            </a:r>
          </a:p>
          <a:p>
            <a:pPr marL="457200" lvl="1" indent="0">
              <a:buNone/>
            </a:pPr>
            <a:r>
              <a:rPr lang="de-DE" sz="1600" dirty="0"/>
              <a:t>Hinweis: 	.</a:t>
            </a:r>
            <a:r>
              <a:rPr lang="de-DE" sz="1600" dirty="0" err="1"/>
              <a:t>c.Files</a:t>
            </a:r>
            <a:r>
              <a:rPr lang="de-DE" sz="1600" dirty="0"/>
              <a:t> -&gt; in Ordner </a:t>
            </a:r>
            <a:r>
              <a:rPr lang="de-DE" sz="1600" dirty="0" err="1"/>
              <a:t>Src</a:t>
            </a:r>
            <a:r>
              <a:rPr lang="de-DE" sz="1600" dirty="0"/>
              <a:t> speichern und Name muss auf .c enden</a:t>
            </a:r>
          </a:p>
          <a:p>
            <a:pPr marL="457200" lvl="1" indent="0">
              <a:buNone/>
            </a:pPr>
            <a:r>
              <a:rPr lang="de-DE" sz="1600" dirty="0"/>
              <a:t>		.h-Files -&gt; in Ordner </a:t>
            </a:r>
            <a:r>
              <a:rPr lang="de-DE" sz="1600" dirty="0" err="1"/>
              <a:t>Inc</a:t>
            </a:r>
            <a:r>
              <a:rPr lang="de-DE" sz="1600" dirty="0"/>
              <a:t> speichern und Name muss auf .h enden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err="1"/>
              <a:t>Build</a:t>
            </a:r>
            <a:r>
              <a:rPr lang="de-DE" sz="2000" dirty="0"/>
              <a:t> All -&gt; Kompilieren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/>
              <a:t>Startet den Debugger (kompiliert -&gt; </a:t>
            </a:r>
            <a:r>
              <a:rPr lang="de-DE" sz="2000" dirty="0" err="1"/>
              <a:t>flasht</a:t>
            </a:r>
            <a:r>
              <a:rPr lang="de-DE" sz="2000" dirty="0"/>
              <a:t> -&gt; Wechselt in </a:t>
            </a:r>
            <a:r>
              <a:rPr lang="de-DE" sz="2000" dirty="0" err="1"/>
              <a:t>Debug</a:t>
            </a:r>
            <a:r>
              <a:rPr lang="de-DE" sz="2000" dirty="0"/>
              <a:t>…)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/>
              <a:t>Starten ohne </a:t>
            </a:r>
            <a:r>
              <a:rPr lang="de-DE" sz="2000" dirty="0" err="1"/>
              <a:t>Debug</a:t>
            </a:r>
            <a:r>
              <a:rPr lang="de-DE" sz="2000" dirty="0"/>
              <a:t> (kompiliert -&gt; </a:t>
            </a:r>
            <a:r>
              <a:rPr lang="de-DE" sz="2000" dirty="0" err="1"/>
              <a:t>flasht</a:t>
            </a:r>
            <a:r>
              <a:rPr lang="de-DE" sz="2000" dirty="0"/>
              <a:t> -&gt; Programm läuft…)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/>
              <a:t>Code Generieren (</a:t>
            </a:r>
            <a:r>
              <a:rPr lang="de-DE" sz="2000" dirty="0">
                <a:solidFill>
                  <a:srgbClr val="FF0000"/>
                </a:solidFill>
              </a:rPr>
              <a:t>Vorsicht „</a:t>
            </a:r>
            <a:r>
              <a:rPr lang="de-DE" sz="2000" dirty="0" err="1">
                <a:solidFill>
                  <a:srgbClr val="FF0000"/>
                </a:solidFill>
              </a:rPr>
              <a:t>main.c</a:t>
            </a:r>
            <a:r>
              <a:rPr lang="de-DE" sz="2000" dirty="0">
                <a:solidFill>
                  <a:srgbClr val="FF0000"/>
                </a:solidFill>
              </a:rPr>
              <a:t>“ wird überschrieben!</a:t>
            </a:r>
            <a:r>
              <a:rPr lang="de-DE" sz="2000" dirty="0"/>
              <a:t>)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5B7AEFC-F248-4D4D-8AB9-A4620FBD7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06046"/>
            <a:ext cx="8864178" cy="85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247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9815E-B180-480B-8321-75F3A3E58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1251"/>
          </a:xfrm>
        </p:spPr>
        <p:txBody>
          <a:bodyPr>
            <a:normAutofit fontScale="90000"/>
          </a:bodyPr>
          <a:lstStyle/>
          <a:p>
            <a:r>
              <a:rPr lang="de-DE" sz="2800" b="1" u="sng" dirty="0"/>
              <a:t>5. Einblick in die IDE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28F19D-8726-4121-B889-287CAD571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4027-6039-4747-83E0-4F479BA0698C}" type="datetime1">
              <a:rPr lang="de-DE" smtClean="0"/>
              <a:t>24.09.2021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480728-BF2D-4294-AC96-8B2A49605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0423-EA58-4747-AB5F-36C97EEC94F3}" type="slidenum">
              <a:rPr lang="de-DE" smtClean="0"/>
              <a:t>16</a:t>
            </a:fld>
            <a:endParaRPr lang="de-DE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81D555F0-8574-4879-9F32-6CD50C5617C0}"/>
              </a:ext>
            </a:extLst>
          </p:cNvPr>
          <p:cNvSpPr txBox="1">
            <a:spLocks/>
          </p:cNvSpPr>
          <p:nvPr/>
        </p:nvSpPr>
        <p:spPr>
          <a:xfrm>
            <a:off x="990600" y="1040921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u="sng" dirty="0"/>
              <a:t>5.2 </a:t>
            </a:r>
            <a:r>
              <a:rPr lang="de-DE" sz="2000" u="sng" dirty="0" err="1"/>
              <a:t>Menüband</a:t>
            </a:r>
            <a:r>
              <a:rPr lang="de-DE" sz="2000" u="sng" dirty="0"/>
              <a:t> im </a:t>
            </a:r>
            <a:r>
              <a:rPr lang="de-DE" sz="2000" u="sng" dirty="0" err="1"/>
              <a:t>Debug</a:t>
            </a:r>
            <a:endParaRPr lang="de-DE" sz="2000" u="sng" dirty="0"/>
          </a:p>
          <a:p>
            <a:pPr marL="0" indent="0">
              <a:buFont typeface="Arial" panose="020B0604020202020204" pitchFamily="34" charset="0"/>
              <a:buNone/>
            </a:pPr>
            <a:endParaRPr lang="de-DE" sz="2000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2375F233-5C17-4972-A83F-E4E809B6F4C6}"/>
              </a:ext>
            </a:extLst>
          </p:cNvPr>
          <p:cNvSpPr txBox="1">
            <a:spLocks/>
          </p:cNvSpPr>
          <p:nvPr/>
        </p:nvSpPr>
        <p:spPr>
          <a:xfrm>
            <a:off x="990600" y="2446204"/>
            <a:ext cx="10515600" cy="3910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de-DE" sz="2000" dirty="0"/>
              <a:t>Beenden und Neustarten des Debuggens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/>
              <a:t>Weiter bis zum nächsten Breakpoint oder bis 3. Anhalten gedrückt wird</a:t>
            </a:r>
          </a:p>
          <a:p>
            <a:pPr marL="457200" lvl="1" indent="0">
              <a:buNone/>
            </a:pPr>
            <a:r>
              <a:rPr lang="de-DE" sz="1600" dirty="0"/>
              <a:t>Breakpoint können durch einen Doppelklick Links neben der Zeilennummerierung im Code Editor oder durch Rechtsklick und eine entsprechende Auswahl gesetzt werden </a:t>
            </a:r>
          </a:p>
          <a:p>
            <a:pPr marL="457200" indent="-457200">
              <a:buFont typeface="+mj-lt"/>
              <a:buAutoNum type="arabicPeriod"/>
            </a:pPr>
            <a:endParaRPr lang="de-DE" sz="2000" dirty="0"/>
          </a:p>
          <a:p>
            <a:pPr marL="457200" indent="-457200">
              <a:buFont typeface="+mj-lt"/>
              <a:buAutoNum type="arabicPeriod"/>
            </a:pPr>
            <a:endParaRPr lang="de-DE" sz="2000" dirty="0"/>
          </a:p>
          <a:p>
            <a:pPr marL="457200" indent="-457200">
              <a:buFont typeface="+mj-lt"/>
              <a:buAutoNum type="arabicPeriod"/>
            </a:pPr>
            <a:r>
              <a:rPr lang="de-DE" sz="2000" dirty="0"/>
              <a:t>Anhalten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/>
              <a:t>Beenden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/>
              <a:t>Einzelschritt (</a:t>
            </a:r>
            <a:r>
              <a:rPr lang="de-DE" sz="2000" dirty="0" err="1"/>
              <a:t>Step</a:t>
            </a:r>
            <a:r>
              <a:rPr lang="de-DE" sz="2000" dirty="0"/>
              <a:t> </a:t>
            </a:r>
            <a:r>
              <a:rPr lang="de-DE" sz="2000" dirty="0" err="1"/>
              <a:t>into</a:t>
            </a:r>
            <a:r>
              <a:rPr lang="de-DE" sz="2000" dirty="0"/>
              <a:t>) -&gt; Hält in Funktionen an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/>
              <a:t>Einzelschritt (</a:t>
            </a:r>
            <a:r>
              <a:rPr lang="de-DE" sz="2000" dirty="0" err="1"/>
              <a:t>Step</a:t>
            </a:r>
            <a:r>
              <a:rPr lang="de-DE" sz="2000" dirty="0"/>
              <a:t> </a:t>
            </a:r>
            <a:r>
              <a:rPr lang="de-DE" sz="2000" dirty="0" err="1"/>
              <a:t>over</a:t>
            </a:r>
            <a:r>
              <a:rPr lang="de-DE" sz="2000" dirty="0"/>
              <a:t>) -&gt; Hält nach Funktionen an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C8267FE-1739-4D39-B96A-4D65E20CE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497213"/>
            <a:ext cx="5080222" cy="85782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ECD7A8A-7221-4D83-9F70-907C4AC8B4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67" y="3667554"/>
            <a:ext cx="3687666" cy="733722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1100D177-742E-4979-B3B6-CC91958558B5}"/>
              </a:ext>
            </a:extLst>
          </p:cNvPr>
          <p:cNvSpPr txBox="1"/>
          <p:nvPr/>
        </p:nvSpPr>
        <p:spPr>
          <a:xfrm>
            <a:off x="4800600" y="3795202"/>
            <a:ext cx="2713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Blauer Pfeil = aktuelle Zeile</a:t>
            </a:r>
          </a:p>
          <a:p>
            <a:r>
              <a:rPr lang="de-DE" dirty="0"/>
              <a:t>Blauer Kreis = Breakpoint</a:t>
            </a:r>
          </a:p>
        </p:txBody>
      </p:sp>
    </p:spTree>
    <p:extLst>
      <p:ext uri="{BB962C8B-B14F-4D97-AF65-F5344CB8AC3E}">
        <p14:creationId xmlns:p14="http://schemas.microsoft.com/office/powerpoint/2010/main" val="2416645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9815E-B180-480B-8321-75F3A3E58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1251"/>
          </a:xfrm>
        </p:spPr>
        <p:txBody>
          <a:bodyPr>
            <a:normAutofit fontScale="90000"/>
          </a:bodyPr>
          <a:lstStyle/>
          <a:p>
            <a:r>
              <a:rPr lang="de-DE" sz="2800" b="1" u="sng" dirty="0"/>
              <a:t>5. Einblick in die IDE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28F19D-8726-4121-B889-287CAD571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4027-6039-4747-83E0-4F479BA0698C}" type="datetime1">
              <a:rPr lang="de-DE" smtClean="0"/>
              <a:t>24.09.2021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480728-BF2D-4294-AC96-8B2A49605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0423-EA58-4747-AB5F-36C97EEC94F3}" type="slidenum">
              <a:rPr lang="de-DE" smtClean="0"/>
              <a:t>17</a:t>
            </a:fld>
            <a:endParaRPr lang="de-DE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81D555F0-8574-4879-9F32-6CD50C5617C0}"/>
              </a:ext>
            </a:extLst>
          </p:cNvPr>
          <p:cNvSpPr txBox="1">
            <a:spLocks/>
          </p:cNvSpPr>
          <p:nvPr/>
        </p:nvSpPr>
        <p:spPr>
          <a:xfrm>
            <a:off x="990600" y="1040921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u="sng" dirty="0"/>
              <a:t>5.3 Ansichten im </a:t>
            </a:r>
            <a:r>
              <a:rPr lang="de-DE" sz="2000" u="sng" dirty="0" err="1"/>
              <a:t>Debug</a:t>
            </a:r>
            <a:endParaRPr lang="de-DE" sz="2000" u="sng" dirty="0"/>
          </a:p>
          <a:p>
            <a:pPr marL="0" indent="0">
              <a:buFont typeface="Arial" panose="020B0604020202020204" pitchFamily="34" charset="0"/>
              <a:buNone/>
            </a:pPr>
            <a:endParaRPr lang="de-DE" sz="2000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2375F233-5C17-4972-A83F-E4E809B6F4C6}"/>
              </a:ext>
            </a:extLst>
          </p:cNvPr>
          <p:cNvSpPr txBox="1">
            <a:spLocks/>
          </p:cNvSpPr>
          <p:nvPr/>
        </p:nvSpPr>
        <p:spPr>
          <a:xfrm>
            <a:off x="4841428" y="1473927"/>
            <a:ext cx="6664772" cy="4780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/>
              <a:t>In diesem Menu werden eine Vielzahl von Ansichten angeboten.</a:t>
            </a:r>
          </a:p>
          <a:p>
            <a:pPr marL="0" indent="0">
              <a:buNone/>
            </a:pPr>
            <a:r>
              <a:rPr lang="de-DE" sz="2000" dirty="0"/>
              <a:t>Besonders praktisch zum debuggen ist die Variablen Ansicht: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dirty="0"/>
              <a:t>(via Rechtsklick auf den Wert kann das Darstellungsformat geändert werden)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dirty="0"/>
              <a:t>Unter Registers und SFRs können Registerinhalte betrachtet und zum Teil manipuliert werden.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dirty="0"/>
              <a:t>Die </a:t>
            </a:r>
            <a:r>
              <a:rPr lang="de-DE" sz="2000" dirty="0" err="1"/>
              <a:t>Console</a:t>
            </a:r>
            <a:r>
              <a:rPr lang="de-DE" sz="2000" dirty="0"/>
              <a:t>, die „Problems“-Ansicht und der Error Log liefern im Fehlerfall ebenfalls nützliche Hinweise.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5A4CDE8-E9A2-41D9-AF0D-A9FF09077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6045"/>
            <a:ext cx="3869096" cy="484810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270E0BC-260A-4632-98FC-915B054570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428" y="2486885"/>
            <a:ext cx="4963218" cy="895475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4EF60696-2975-4881-B20C-65DD9BF016C8}"/>
              </a:ext>
            </a:extLst>
          </p:cNvPr>
          <p:cNvSpPr txBox="1"/>
          <p:nvPr/>
        </p:nvSpPr>
        <p:spPr>
          <a:xfrm>
            <a:off x="6937075" y="4138130"/>
            <a:ext cx="3045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(SFRs = Special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Function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Registers)</a:t>
            </a:r>
          </a:p>
        </p:txBody>
      </p:sp>
    </p:spTree>
    <p:extLst>
      <p:ext uri="{BB962C8B-B14F-4D97-AF65-F5344CB8AC3E}">
        <p14:creationId xmlns:p14="http://schemas.microsoft.com/office/powerpoint/2010/main" val="3510479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9815E-B180-480B-8321-75F3A3E58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1251"/>
          </a:xfrm>
        </p:spPr>
        <p:txBody>
          <a:bodyPr>
            <a:normAutofit fontScale="90000"/>
          </a:bodyPr>
          <a:lstStyle/>
          <a:p>
            <a:r>
              <a:rPr lang="de-DE" sz="2800" b="1" u="sng" dirty="0"/>
              <a:t>6. Exportieren eines Projektes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BEF40D-D8BD-48F2-B65A-1F6DDA3FF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0294" y="845389"/>
            <a:ext cx="7273506" cy="1104181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000" dirty="0"/>
              <a:t>Im Project Explorer Rechtsklick auf das Projekt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000" dirty="0"/>
              <a:t>„Export…“ anklicken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28F19D-8726-4121-B889-287CAD571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4027-6039-4747-83E0-4F479BA0698C}" type="datetime1">
              <a:rPr lang="de-DE" smtClean="0"/>
              <a:t>24.09.2021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480728-BF2D-4294-AC96-8B2A49605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0423-EA58-4747-AB5F-36C97EEC94F3}" type="slidenum">
              <a:rPr lang="de-DE" smtClean="0"/>
              <a:t>18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0C56C4A-F15D-46D4-83FF-92319A561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45389"/>
            <a:ext cx="3104072" cy="260520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DE98B9E-23E3-491D-BFC6-BF7F2D4644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309" y="2315197"/>
            <a:ext cx="3952336" cy="4041153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F424C781-E7A4-4AD3-8050-C1A2CD3CC04C}"/>
              </a:ext>
            </a:extLst>
          </p:cNvPr>
          <p:cNvSpPr txBox="1"/>
          <p:nvPr/>
        </p:nvSpPr>
        <p:spPr>
          <a:xfrm>
            <a:off x="3528202" y="3017749"/>
            <a:ext cx="336432" cy="411251"/>
          </a:xfrm>
          <a:prstGeom prst="round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C18CB74-9742-4CC4-B854-49F9C21FE2B2}"/>
              </a:ext>
            </a:extLst>
          </p:cNvPr>
          <p:cNvSpPr txBox="1"/>
          <p:nvPr/>
        </p:nvSpPr>
        <p:spPr>
          <a:xfrm>
            <a:off x="10357448" y="3741708"/>
            <a:ext cx="336432" cy="411251"/>
          </a:xfrm>
          <a:prstGeom prst="round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7E488209-DC60-4A25-B3A1-96A853776A9D}"/>
              </a:ext>
            </a:extLst>
          </p:cNvPr>
          <p:cNvSpPr txBox="1">
            <a:spLocks/>
          </p:cNvSpPr>
          <p:nvPr/>
        </p:nvSpPr>
        <p:spPr>
          <a:xfrm>
            <a:off x="2101969" y="5069355"/>
            <a:ext cx="5178725" cy="110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ymbol" panose="05050102010706020507" pitchFamily="18" charset="2"/>
              <a:buChar char="-"/>
            </a:pPr>
            <a:r>
              <a:rPr lang="de-DE" sz="2000" dirty="0"/>
              <a:t>Im Export-Dialog unter General „Archive File“ auswählen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000" dirty="0"/>
              <a:t>Mit „Next &gt;“ bestätigen</a:t>
            </a:r>
          </a:p>
        </p:txBody>
      </p:sp>
    </p:spTree>
    <p:extLst>
      <p:ext uri="{BB962C8B-B14F-4D97-AF65-F5344CB8AC3E}">
        <p14:creationId xmlns:p14="http://schemas.microsoft.com/office/powerpoint/2010/main" val="2922533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9815E-B180-480B-8321-75F3A3E58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1251"/>
          </a:xfrm>
        </p:spPr>
        <p:txBody>
          <a:bodyPr>
            <a:normAutofit fontScale="90000"/>
          </a:bodyPr>
          <a:lstStyle/>
          <a:p>
            <a:r>
              <a:rPr lang="de-DE" sz="2800" b="1" u="sng" dirty="0"/>
              <a:t>6. Exportieren eines Projektes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BEF40D-D8BD-48F2-B65A-1F6DDA3FF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9289" y="825158"/>
            <a:ext cx="6213896" cy="2603842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000" dirty="0"/>
              <a:t>Mittels „Browse…“ den gewünschten Speicherort wählen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000" dirty="0"/>
              <a:t>Die Voreinstellungen können übernommen werden (wir wollen alles exportieren)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000" dirty="0"/>
              <a:t>Mit „Finish“ abschließen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28F19D-8726-4121-B889-287CAD571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4027-6039-4747-83E0-4F479BA0698C}" type="datetime1">
              <a:rPr lang="de-DE" smtClean="0"/>
              <a:t>24.09.2021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480728-BF2D-4294-AC96-8B2A49605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0423-EA58-4747-AB5F-36C97EEC94F3}" type="slidenum">
              <a:rPr lang="de-DE" smtClean="0"/>
              <a:t>19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DB76A81-CA05-43B3-AE07-328413167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823823"/>
            <a:ext cx="3909608" cy="364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553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9815E-B180-480B-8321-75F3A3E58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1251"/>
          </a:xfrm>
        </p:spPr>
        <p:txBody>
          <a:bodyPr>
            <a:normAutofit fontScale="90000"/>
          </a:bodyPr>
          <a:lstStyle/>
          <a:p>
            <a:r>
              <a:rPr lang="de-DE" sz="2800" b="1" u="sng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BEF40D-D8BD-48F2-B65A-1F6DDA3FF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8521"/>
            <a:ext cx="10515600" cy="528844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000" dirty="0"/>
              <a:t>Einleitung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/>
              <a:t>Installation der STM32 </a:t>
            </a:r>
            <a:r>
              <a:rPr lang="de-DE" sz="2000" dirty="0" err="1"/>
              <a:t>CubeIDE</a:t>
            </a:r>
            <a:endParaRPr lang="de-DE" sz="2000" dirty="0"/>
          </a:p>
          <a:p>
            <a:pPr marL="457200" indent="-457200">
              <a:buFont typeface="+mj-lt"/>
              <a:buAutoNum type="arabicPeriod"/>
            </a:pPr>
            <a:r>
              <a:rPr lang="de-DE" sz="2000" dirty="0"/>
              <a:t>Erster Start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/>
              <a:t>Anlegen und Konfigurieren eines neuen Projektes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/>
              <a:t>Einblick in die DIE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/>
              <a:t>Exportieren eines Projektes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/>
              <a:t>Importieren eines Projektes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/>
              <a:t>Verweise auf die Herstellerdokumentation</a:t>
            </a:r>
          </a:p>
          <a:p>
            <a:pPr marL="457200" indent="-457200">
              <a:buFont typeface="+mj-lt"/>
              <a:buAutoNum type="arabicPeriod"/>
            </a:pPr>
            <a:endParaRPr lang="de-DE" sz="20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28F19D-8726-4121-B889-287CAD571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4027-6039-4747-83E0-4F479BA0698C}" type="datetime1">
              <a:rPr lang="de-DE" smtClean="0"/>
              <a:t>24.09.2021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480728-BF2D-4294-AC96-8B2A49605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0423-EA58-4747-AB5F-36C97EEC94F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58610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9815E-B180-480B-8321-75F3A3E58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1251"/>
          </a:xfrm>
        </p:spPr>
        <p:txBody>
          <a:bodyPr>
            <a:normAutofit fontScale="90000"/>
          </a:bodyPr>
          <a:lstStyle/>
          <a:p>
            <a:r>
              <a:rPr lang="de-DE" sz="2800" b="1" u="sng" dirty="0"/>
              <a:t>7. Importieren eines Projektes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28F19D-8726-4121-B889-287CAD571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4027-6039-4747-83E0-4F479BA0698C}" type="datetime1">
              <a:rPr lang="de-DE" smtClean="0"/>
              <a:t>24.09.2021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480728-BF2D-4294-AC96-8B2A49605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0423-EA58-4747-AB5F-36C97EEC94F3}" type="slidenum">
              <a:rPr lang="de-DE" smtClean="0"/>
              <a:t>20</a:t>
            </a:fld>
            <a:endParaRPr lang="de-DE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0C6C8DEE-96A9-4793-AEC1-6F9877D0A413}"/>
              </a:ext>
            </a:extLst>
          </p:cNvPr>
          <p:cNvSpPr txBox="1">
            <a:spLocks/>
          </p:cNvSpPr>
          <p:nvPr/>
        </p:nvSpPr>
        <p:spPr>
          <a:xfrm>
            <a:off x="838199" y="903535"/>
            <a:ext cx="10738449" cy="1339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/>
              <a:t>Es gibt mehrere Möglichkeiten ein Projekt zu importieren. Die folgend dargestellte ist nur eine davon:</a:t>
            </a:r>
          </a:p>
          <a:p>
            <a:pPr marL="457200" indent="-457200">
              <a:buAutoNum type="arabicPeriod"/>
            </a:pPr>
            <a:r>
              <a:rPr lang="de-DE" sz="2000" dirty="0"/>
              <a:t>Den Importieren Dialog öffnen (über File -&gt; Import…)</a:t>
            </a:r>
          </a:p>
          <a:p>
            <a:pPr marL="457200" indent="-457200">
              <a:buAutoNum type="arabicPeriod"/>
            </a:pPr>
            <a:r>
              <a:rPr lang="de-DE" sz="2000" dirty="0"/>
              <a:t>Folgende Auswahl treffen und mit „Next &gt;“ bestätigen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34C2DBC3-3482-47B5-9A9D-8EAA25577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289" y="2056527"/>
            <a:ext cx="3562710" cy="429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022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9815E-B180-480B-8321-75F3A3E58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1251"/>
          </a:xfrm>
        </p:spPr>
        <p:txBody>
          <a:bodyPr>
            <a:normAutofit fontScale="90000"/>
          </a:bodyPr>
          <a:lstStyle/>
          <a:p>
            <a:r>
              <a:rPr lang="de-DE" sz="2800" b="1" u="sng" dirty="0"/>
              <a:t>7. Importieren eines Projektes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BEF40D-D8BD-48F2-B65A-1F6DDA3FF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1011" y="825158"/>
            <a:ext cx="6392174" cy="5531192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000" dirty="0"/>
              <a:t>„Select </a:t>
            </a:r>
            <a:r>
              <a:rPr lang="de-DE" sz="2000" dirty="0" err="1"/>
              <a:t>archive</a:t>
            </a:r>
            <a:r>
              <a:rPr lang="de-DE" sz="2000" dirty="0"/>
              <a:t> </a:t>
            </a:r>
            <a:r>
              <a:rPr lang="de-DE" sz="2000" dirty="0" err="1"/>
              <a:t>file</a:t>
            </a:r>
            <a:r>
              <a:rPr lang="de-DE" sz="2000" dirty="0"/>
              <a:t>“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/>
              <a:t>Die zuvor beim Export erstellte Archiv-Datei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/>
              <a:t>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/>
              <a:t>Mit „Finish“ abschließen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/>
              <a:t>Wird statt dem Project Explorer der Willkommens-</a:t>
            </a:r>
            <a:r>
              <a:rPr lang="de-DE" sz="2000" dirty="0" err="1"/>
              <a:t>bildschirm</a:t>
            </a:r>
            <a:r>
              <a:rPr lang="de-DE" sz="2000" dirty="0"/>
              <a:t> angezeigt ist dieser zu schließen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/>
              <a:t>Testweise empfiehlt es sich das Projekt anzuwählen und zu kompilieren (STRG + B)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de-DE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600" dirty="0"/>
              <a:t>Falls mir dem </a:t>
            </a:r>
            <a:r>
              <a:rPr lang="de-DE" sz="1600" dirty="0" err="1"/>
              <a:t>Proj</a:t>
            </a:r>
            <a:r>
              <a:rPr lang="de-DE" sz="1600" dirty="0"/>
              <a:t>. vorher alles </a:t>
            </a:r>
            <a:r>
              <a:rPr lang="de-DE" sz="1600" dirty="0" err="1"/>
              <a:t>i.O</a:t>
            </a:r>
            <a:r>
              <a:rPr lang="de-DE" sz="1600" dirty="0"/>
              <a:t>. war (s. </a:t>
            </a:r>
            <a:r>
              <a:rPr lang="de-DE" sz="1600" dirty="0" err="1"/>
              <a:t>Console</a:t>
            </a:r>
            <a:r>
              <a:rPr lang="de-DE" sz="1600" dirty="0"/>
              <a:t>):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u="sng" dirty="0"/>
              <a:t>Hinweis:</a:t>
            </a:r>
          </a:p>
          <a:p>
            <a:pPr marL="0" indent="0">
              <a:buNone/>
            </a:pPr>
            <a:r>
              <a:rPr lang="de-DE" sz="2000" dirty="0"/>
              <a:t>Sollte man aus dem selben Workspace exportieren und wieder importieren ist zu beachten, dass das Projekt schon existiert.</a:t>
            </a:r>
          </a:p>
          <a:p>
            <a:pPr marL="0" indent="0">
              <a:buNone/>
            </a:pPr>
            <a:r>
              <a:rPr lang="de-DE" sz="2000" dirty="0"/>
              <a:t>Im gezeigten Beispiel wurde das exportierte Projekt zuvor aus dem Workspace gelöscht.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28F19D-8726-4121-B889-287CAD571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4027-6039-4747-83E0-4F479BA0698C}" type="datetime1">
              <a:rPr lang="de-DE" smtClean="0"/>
              <a:t>24.09.2021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480728-BF2D-4294-AC96-8B2A49605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0423-EA58-4747-AB5F-36C97EEC94F3}" type="slidenum">
              <a:rPr lang="de-DE" smtClean="0"/>
              <a:t>21</a:t>
            </a:fld>
            <a:endParaRPr lang="de-DE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5E020021-B333-4112-AB08-E1FB2602E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825158"/>
            <a:ext cx="3673415" cy="5565541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135A5927-2FF0-4982-833D-9E47472D44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924" y="3274410"/>
            <a:ext cx="2563261" cy="400212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706AD577-CE3A-450E-B2F5-6266F8C6E3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789" y="4003543"/>
            <a:ext cx="4172532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038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9815E-B180-480B-8321-75F3A3E58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1251"/>
          </a:xfrm>
        </p:spPr>
        <p:txBody>
          <a:bodyPr>
            <a:normAutofit fontScale="90000"/>
          </a:bodyPr>
          <a:lstStyle/>
          <a:p>
            <a:r>
              <a:rPr lang="de-DE" sz="2800" b="1" u="sng" dirty="0"/>
              <a:t>8. Verweise auf die Herstellerdokumentation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BEF40D-D8BD-48F2-B65A-1F6DDA3FF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8521"/>
            <a:ext cx="10515600" cy="5467830"/>
          </a:xfrm>
        </p:spPr>
        <p:txBody>
          <a:bodyPr>
            <a:normAutofit lnSpcReduction="10000"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000" dirty="0" err="1"/>
              <a:t>CubeIDE</a:t>
            </a:r>
            <a:r>
              <a:rPr lang="de-DE" sz="2000" dirty="0"/>
              <a:t>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1600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https://www.st.com/en/development-tools/stm32cubeide.html#documentation</a:t>
            </a:r>
            <a:endParaRPr lang="de-DE" sz="1600" dirty="0">
              <a:solidFill>
                <a:srgbClr val="0563C1"/>
              </a:solidFill>
            </a:endParaRPr>
          </a:p>
          <a:p>
            <a:pPr lvl="1">
              <a:buFont typeface="Symbol" panose="05050102010706020507" pitchFamily="18" charset="2"/>
              <a:buChar char="-"/>
            </a:pPr>
            <a:r>
              <a:rPr lang="de-DE" sz="1600" dirty="0"/>
              <a:t>Z.B.:</a:t>
            </a:r>
          </a:p>
          <a:p>
            <a:pPr lvl="1">
              <a:buFont typeface="Symbol" panose="05050102010706020507" pitchFamily="18" charset="2"/>
              <a:buChar char="-"/>
            </a:pPr>
            <a:endParaRPr lang="de-DE" sz="1600" dirty="0"/>
          </a:p>
          <a:p>
            <a:pPr>
              <a:buFont typeface="Symbol" panose="05050102010706020507" pitchFamily="18" charset="2"/>
              <a:buChar char="-"/>
            </a:pPr>
            <a:r>
              <a:rPr lang="de-DE" sz="2000" dirty="0" err="1"/>
              <a:t>Nucleo</a:t>
            </a:r>
            <a:r>
              <a:rPr lang="de-DE" sz="2000" dirty="0"/>
              <a:t> Boards allgemein: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1600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https://www.st.com/en/development-tools/stm32cubeide.html#documentation</a:t>
            </a:r>
            <a:endParaRPr lang="de-DE" sz="1600" dirty="0">
              <a:solidFill>
                <a:srgbClr val="0563C1"/>
              </a:solidFill>
            </a:endParaRPr>
          </a:p>
          <a:p>
            <a:pPr lvl="1">
              <a:buFont typeface="Symbol" panose="05050102010706020507" pitchFamily="18" charset="2"/>
              <a:buChar char="-"/>
            </a:pPr>
            <a:endParaRPr lang="de-DE" sz="1600" dirty="0"/>
          </a:p>
          <a:p>
            <a:pPr>
              <a:buFont typeface="Symbol" panose="05050102010706020507" pitchFamily="18" charset="2"/>
              <a:buChar char="-"/>
            </a:pPr>
            <a:r>
              <a:rPr lang="de-DE" sz="2000" dirty="0"/>
              <a:t>Nucelo-32 STM32G431KBT6: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1600" dirty="0">
                <a:hlinkClick r:id="rId3"/>
              </a:rPr>
              <a:t>https://www.st.com/resource/en/user_manual/dm00493601-stm32g4-nucleo32-board-mb1430-stmicroelectronics.pdf</a:t>
            </a:r>
            <a:endParaRPr lang="de-DE" sz="1600" dirty="0"/>
          </a:p>
          <a:p>
            <a:pPr lvl="1">
              <a:buFont typeface="Symbol" panose="05050102010706020507" pitchFamily="18" charset="2"/>
              <a:buChar char="-"/>
            </a:pPr>
            <a:endParaRPr lang="de-DE" sz="1600" dirty="0"/>
          </a:p>
          <a:p>
            <a:pPr>
              <a:buFont typeface="Symbol" panose="05050102010706020507" pitchFamily="18" charset="2"/>
              <a:buChar char="-"/>
            </a:pPr>
            <a:r>
              <a:rPr lang="de-DE" sz="2000" dirty="0"/>
              <a:t>STM32G431KB: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1600" dirty="0">
                <a:hlinkClick r:id="rId4"/>
              </a:rPr>
              <a:t>https://www.st.com/en/microcontrollers-microprocessors/stm32g431kb.html#documentation</a:t>
            </a:r>
            <a:endParaRPr lang="de-DE" sz="1600" dirty="0"/>
          </a:p>
          <a:p>
            <a:pPr lvl="1">
              <a:buFont typeface="Symbol" panose="05050102010706020507" pitchFamily="18" charset="2"/>
              <a:buChar char="-"/>
            </a:pPr>
            <a:r>
              <a:rPr lang="de-DE" sz="1600" dirty="0"/>
              <a:t>Reference Manual: 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sz="1200" dirty="0">
                <a:hlinkClick r:id="rId5"/>
              </a:rPr>
              <a:t>https://www.st.com/resource/en/reference_manual/dm00355726-stm32g4-series-advanced-armbased-32bit-mcus-stmicroelectronics.pdf</a:t>
            </a:r>
            <a:endParaRPr lang="de-DE" sz="1200" dirty="0"/>
          </a:p>
          <a:p>
            <a:pPr lvl="1">
              <a:buFont typeface="Symbol" panose="05050102010706020507" pitchFamily="18" charset="2"/>
              <a:buChar char="-"/>
            </a:pPr>
            <a:endParaRPr lang="de-DE" sz="1600" dirty="0"/>
          </a:p>
          <a:p>
            <a:pPr>
              <a:buFont typeface="Symbol" panose="05050102010706020507" pitchFamily="18" charset="2"/>
              <a:buChar char="-"/>
            </a:pPr>
            <a:endParaRPr lang="de-DE" sz="2000" dirty="0"/>
          </a:p>
          <a:p>
            <a:pPr>
              <a:buFont typeface="Symbol" panose="05050102010706020507" pitchFamily="18" charset="2"/>
              <a:buChar char="-"/>
            </a:pPr>
            <a:r>
              <a:rPr lang="de-DE" sz="2000" dirty="0"/>
              <a:t>YouTube-Playlist zum STM32G4: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1600" dirty="0">
                <a:hlinkClick r:id="rId6"/>
              </a:rPr>
              <a:t>https://www.youtube.com/playlist?list=PLnMKNibPkDnEuk2N1P42xbZWITuAkgZvr</a:t>
            </a:r>
            <a:endParaRPr lang="de-DE" sz="1600" dirty="0"/>
          </a:p>
          <a:p>
            <a:pPr lvl="1">
              <a:buFont typeface="Symbol" panose="05050102010706020507" pitchFamily="18" charset="2"/>
              <a:buChar char="-"/>
            </a:pPr>
            <a:endParaRPr lang="de-DE" sz="1600" dirty="0"/>
          </a:p>
          <a:p>
            <a:pPr>
              <a:buFont typeface="Symbol" panose="05050102010706020507" pitchFamily="18" charset="2"/>
              <a:buChar char="-"/>
            </a:pPr>
            <a:endParaRPr lang="de-DE" sz="20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28F19D-8726-4121-B889-287CAD571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4027-6039-4747-83E0-4F479BA0698C}" type="datetime1">
              <a:rPr lang="de-DE" smtClean="0"/>
              <a:t>24.09.2021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480728-BF2D-4294-AC96-8B2A49605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0423-EA58-4747-AB5F-36C97EEC94F3}" type="slidenum">
              <a:rPr lang="de-DE" smtClean="0"/>
              <a:t>22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A497955-6E3B-4C8B-B892-53173E445AE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-1" r="68131" b="-9479"/>
          <a:stretch/>
        </p:blipFill>
        <p:spPr>
          <a:xfrm>
            <a:off x="1991325" y="1528334"/>
            <a:ext cx="2261497" cy="28265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265095B-C338-4FF7-A878-2FA058E3B94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56" r="7597"/>
          <a:stretch/>
        </p:blipFill>
        <p:spPr>
          <a:xfrm>
            <a:off x="1574287" y="5047014"/>
            <a:ext cx="9198699" cy="593906"/>
          </a:xfrm>
          <a:prstGeom prst="rect">
            <a:avLst/>
          </a:prstGeom>
        </p:spPr>
      </p:pic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7DCD99AC-60F4-469B-AD04-8E9171980EBE}"/>
              </a:ext>
            </a:extLst>
          </p:cNvPr>
          <p:cNvSpPr/>
          <p:nvPr/>
        </p:nvSpPr>
        <p:spPr>
          <a:xfrm>
            <a:off x="372374" y="5973972"/>
            <a:ext cx="465826" cy="39681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F624FA52-DF53-4306-9C34-5C21A2FE27BA}"/>
              </a:ext>
            </a:extLst>
          </p:cNvPr>
          <p:cNvSpPr/>
          <p:nvPr/>
        </p:nvSpPr>
        <p:spPr>
          <a:xfrm>
            <a:off x="372374" y="4746147"/>
            <a:ext cx="465826" cy="39681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9989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9815E-B180-480B-8321-75F3A3E58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1251"/>
          </a:xfrm>
        </p:spPr>
        <p:txBody>
          <a:bodyPr>
            <a:normAutofit fontScale="90000"/>
          </a:bodyPr>
          <a:lstStyle/>
          <a:p>
            <a:r>
              <a:rPr lang="de-DE" sz="2800" b="1" u="sng" dirty="0"/>
              <a:t>1. 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BEF40D-D8BD-48F2-B65A-1F6DDA3FF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8521"/>
            <a:ext cx="10515600" cy="52884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/>
              <a:t>Was ist die STM32CubeIDE?</a:t>
            </a:r>
          </a:p>
          <a:p>
            <a:pPr>
              <a:buFontTx/>
              <a:buChar char="-"/>
            </a:pPr>
            <a:r>
              <a:rPr lang="de-DE" sz="2000" dirty="0"/>
              <a:t>Eine Entwicklungsumgebung für STM32 MCUs</a:t>
            </a:r>
          </a:p>
          <a:p>
            <a:pPr>
              <a:buFontTx/>
              <a:buChar char="-"/>
            </a:pPr>
            <a:r>
              <a:rPr lang="de-DE" sz="2000" dirty="0"/>
              <a:t>Basiert auf </a:t>
            </a:r>
            <a:r>
              <a:rPr lang="de-DE" sz="2000" dirty="0" err="1"/>
              <a:t>Eclipse</a:t>
            </a:r>
            <a:endParaRPr lang="de-DE" sz="2000" dirty="0"/>
          </a:p>
          <a:p>
            <a:pPr>
              <a:buFontTx/>
              <a:buChar char="-"/>
            </a:pPr>
            <a:r>
              <a:rPr lang="de-DE" sz="2000" dirty="0"/>
              <a:t>Bietet Support für ST-LINK (STMicroelectronics)</a:t>
            </a:r>
          </a:p>
          <a:p>
            <a:pPr lvl="1">
              <a:buFontTx/>
              <a:buChar char="-"/>
            </a:pPr>
            <a:r>
              <a:rPr lang="de-DE" sz="1600" dirty="0"/>
              <a:t>Nötig zum: programmieren (</a:t>
            </a:r>
            <a:r>
              <a:rPr lang="de-DE" sz="1600" dirty="0" err="1"/>
              <a:t>flashen</a:t>
            </a:r>
            <a:r>
              <a:rPr lang="de-DE" sz="1600" dirty="0"/>
              <a:t>), debuggen und </a:t>
            </a:r>
            <a:r>
              <a:rPr lang="de-DE" sz="1600" dirty="0" err="1"/>
              <a:t>u.A.</a:t>
            </a:r>
            <a:r>
              <a:rPr lang="de-DE" sz="1600" dirty="0"/>
              <a:t> die Kommunikation zwischen UART über USB</a:t>
            </a:r>
            <a:endParaRPr lang="de-DE" sz="2000" dirty="0"/>
          </a:p>
          <a:p>
            <a:pPr>
              <a:buFontTx/>
              <a:buChar char="-"/>
            </a:pPr>
            <a:r>
              <a:rPr lang="de-DE" sz="2000" dirty="0"/>
              <a:t>Beinhaltet alle Tools die man für die Entwicklung auf einem STM32 MCU benötigt</a:t>
            </a:r>
          </a:p>
          <a:p>
            <a:pPr>
              <a:buFontTx/>
              <a:buChar char="-"/>
            </a:pPr>
            <a:endParaRPr lang="de-DE" sz="2000" dirty="0"/>
          </a:p>
          <a:p>
            <a:pPr>
              <a:buFontTx/>
              <a:buChar char="-"/>
            </a:pPr>
            <a:r>
              <a:rPr lang="de-DE" sz="2000" dirty="0"/>
              <a:t>Weitere Infos auf der Herstellerseite: </a:t>
            </a:r>
            <a:r>
              <a:rPr lang="de-DE" sz="2000" dirty="0">
                <a:hlinkClick r:id="rId2"/>
              </a:rPr>
              <a:t>-&gt; Link &lt;-</a:t>
            </a:r>
            <a:endParaRPr lang="de-DE" sz="2000" dirty="0"/>
          </a:p>
          <a:p>
            <a:pPr>
              <a:buFontTx/>
              <a:buChar char="-"/>
            </a:pPr>
            <a:endParaRPr lang="de-DE" sz="2000" dirty="0"/>
          </a:p>
          <a:p>
            <a:pPr>
              <a:buFontTx/>
              <a:buChar char="-"/>
            </a:pPr>
            <a:r>
              <a:rPr lang="de-DE" sz="2000" dirty="0"/>
              <a:t>Auf weiterführende Funktionalitäten wie beispielsweise die Einrichtung einer Versionsverwaltung wird nicht eingegangen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28F19D-8726-4121-B889-287CAD571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4027-6039-4747-83E0-4F479BA0698C}" type="datetime1">
              <a:rPr lang="de-DE" smtClean="0"/>
              <a:t>24.09.2021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480728-BF2D-4294-AC96-8B2A49605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0423-EA58-4747-AB5F-36C97EEC94F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796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9815E-B180-480B-8321-75F3A3E58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1251"/>
          </a:xfrm>
        </p:spPr>
        <p:txBody>
          <a:bodyPr>
            <a:normAutofit fontScale="90000"/>
          </a:bodyPr>
          <a:lstStyle/>
          <a:p>
            <a:r>
              <a:rPr lang="de-DE" sz="2800" b="1" u="sng" dirty="0"/>
              <a:t>2. Installation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BEF40D-D8BD-48F2-B65A-1F6DDA3FF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8521"/>
            <a:ext cx="10515600" cy="52884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u="sng" dirty="0"/>
              <a:t>2.1 Download</a:t>
            </a:r>
          </a:p>
          <a:p>
            <a:pPr marL="0" indent="0">
              <a:buNone/>
            </a:pPr>
            <a:r>
              <a:rPr lang="de-DE" sz="2000" dirty="0"/>
              <a:t>Download unter: </a:t>
            </a:r>
            <a:r>
              <a:rPr lang="de-DE" sz="2000" dirty="0">
                <a:hlinkClick r:id="rId2"/>
              </a:rPr>
              <a:t>-&gt; Link &lt;-</a:t>
            </a: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dirty="0"/>
              <a:t>Für den Download ist es nötig sich mittels Namen und Mail-Adresse zu registrieren. Der Download-Link wird dann an die angegebene Mail versendet.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28F19D-8726-4121-B889-287CAD571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4027-6039-4747-83E0-4F479BA0698C}" type="datetime1">
              <a:rPr lang="de-DE" smtClean="0"/>
              <a:t>24.09.2021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480728-BF2D-4294-AC96-8B2A49605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0423-EA58-4747-AB5F-36C97EEC94F3}" type="slidenum">
              <a:rPr lang="de-DE" smtClean="0"/>
              <a:t>4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6A8DD4E-232C-43B6-9E3D-B5CC198296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29"/>
          <a:stretch/>
        </p:blipFill>
        <p:spPr>
          <a:xfrm>
            <a:off x="836142" y="1691543"/>
            <a:ext cx="8204341" cy="44184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E3D1D25-BC41-4242-8DCA-A41CAC5579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42" y="3048553"/>
            <a:ext cx="3481826" cy="256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654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9815E-B180-480B-8321-75F3A3E58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1251"/>
          </a:xfrm>
        </p:spPr>
        <p:txBody>
          <a:bodyPr>
            <a:normAutofit fontScale="90000"/>
          </a:bodyPr>
          <a:lstStyle/>
          <a:p>
            <a:r>
              <a:rPr lang="de-DE" sz="2800" b="1" u="sng" dirty="0"/>
              <a:t>2. Installation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BEF40D-D8BD-48F2-B65A-1F6DDA3FF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8521"/>
            <a:ext cx="10515600" cy="52884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u="sng" dirty="0"/>
              <a:t>2.2 Entpacken &amp; Installieren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000" dirty="0"/>
              <a:t>Nach dem Entpacken die Installationsanwendung (.exe) aufführen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000" dirty="0"/>
              <a:t>Die Voreinstellungen können so belassen werden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000" dirty="0"/>
              <a:t>Während des Vorgangs wird gefragt ob ein Gerätetreiber installiert werden soll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1600" dirty="0"/>
              <a:t>Dieser für das </a:t>
            </a:r>
            <a:r>
              <a:rPr lang="de-DE" sz="1600" dirty="0" err="1"/>
              <a:t>flashen</a:t>
            </a:r>
            <a:r>
              <a:rPr lang="de-DE" sz="1600" dirty="0"/>
              <a:t> und debuggen zwingend notwendig! -&gt; installieren…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28F19D-8726-4121-B889-287CAD571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4027-6039-4747-83E0-4F479BA0698C}" type="datetime1">
              <a:rPr lang="de-DE" smtClean="0"/>
              <a:t>24.09.2021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480728-BF2D-4294-AC96-8B2A49605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0423-EA58-4747-AB5F-36C97EEC94F3}" type="slidenum">
              <a:rPr lang="de-DE" smtClean="0"/>
              <a:t>5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7BEB408-17D2-4F6C-9CC6-2A3C683E3C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" t="766"/>
          <a:stretch/>
        </p:blipFill>
        <p:spPr>
          <a:xfrm>
            <a:off x="838200" y="3030154"/>
            <a:ext cx="3864634" cy="300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940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9815E-B180-480B-8321-75F3A3E58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1251"/>
          </a:xfrm>
        </p:spPr>
        <p:txBody>
          <a:bodyPr>
            <a:normAutofit fontScale="90000"/>
          </a:bodyPr>
          <a:lstStyle/>
          <a:p>
            <a:r>
              <a:rPr lang="de-DE" sz="2800" b="1" u="sng" dirty="0"/>
              <a:t>3. Erster Start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BEF40D-D8BD-48F2-B65A-1F6DDA3FF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8520"/>
            <a:ext cx="10515600" cy="54678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u="sng" dirty="0"/>
              <a:t>3.1 Starten der Anwendung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u="sng" dirty="0"/>
              <a:t>3.2 Festlegen des </a:t>
            </a:r>
            <a:r>
              <a:rPr lang="de-DE" sz="2000" u="sng" dirty="0" err="1"/>
              <a:t>Arbeitsverzeichnises</a:t>
            </a:r>
            <a:r>
              <a:rPr lang="de-DE" sz="2000" u="sng" dirty="0"/>
              <a:t> (Workspace)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dirty="0"/>
              <a:t>In diesem Verzeichnis werden die Projekte abgelegt (</a:t>
            </a:r>
            <a:r>
              <a:rPr lang="de-DE" sz="2000" dirty="0" err="1"/>
              <a:t>u.A.</a:t>
            </a:r>
            <a:r>
              <a:rPr lang="de-DE" sz="2000" dirty="0"/>
              <a:t>: Quellcode, Konfigurationsdateien, </a:t>
            </a:r>
            <a:r>
              <a:rPr lang="de-DE" sz="2000" dirty="0" err="1"/>
              <a:t>Binaries</a:t>
            </a:r>
            <a:r>
              <a:rPr lang="de-DE" sz="2000" dirty="0"/>
              <a:t> (.elf), etc.).</a:t>
            </a:r>
          </a:p>
          <a:p>
            <a:pPr marL="0" indent="0">
              <a:buNone/>
            </a:pPr>
            <a:r>
              <a:rPr lang="de-DE" sz="2000" dirty="0"/>
              <a:t>Eine sinnvolle Auswahl vermeidet ggf. Frust beim späteren Suchen und Handtieren mit mehreren Projekten.</a:t>
            </a:r>
          </a:p>
          <a:p>
            <a:pPr marL="0" indent="0">
              <a:buNone/>
            </a:pPr>
            <a:endParaRPr lang="de-DE" sz="20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28F19D-8726-4121-B889-287CAD571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4027-6039-4747-83E0-4F479BA0698C}" type="datetime1">
              <a:rPr lang="de-DE" smtClean="0"/>
              <a:t>24.09.2021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480728-BF2D-4294-AC96-8B2A49605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0423-EA58-4747-AB5F-36C97EEC94F3}" type="slidenum">
              <a:rPr lang="de-DE" smtClean="0"/>
              <a:t>6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0F30873-245E-46E9-A217-510AC6739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39930"/>
            <a:ext cx="2000529" cy="71447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3FEF322-4E48-4065-85DE-3C2B05B28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29929"/>
            <a:ext cx="5257800" cy="237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203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9815E-B180-480B-8321-75F3A3E58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1251"/>
          </a:xfrm>
        </p:spPr>
        <p:txBody>
          <a:bodyPr>
            <a:normAutofit fontScale="90000"/>
          </a:bodyPr>
          <a:lstStyle/>
          <a:p>
            <a:r>
              <a:rPr lang="de-DE" sz="2800" b="1" u="sng" dirty="0"/>
              <a:t>3. Erster Start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BEF40D-D8BD-48F2-B65A-1F6DDA3FF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8521"/>
            <a:ext cx="10515600" cy="52884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u="sng" dirty="0"/>
              <a:t>3.3 Erstes Projekt</a:t>
            </a:r>
          </a:p>
          <a:p>
            <a:pPr marL="0" indent="0">
              <a:buNone/>
            </a:pPr>
            <a:r>
              <a:rPr lang="de-DE" sz="2000" dirty="0"/>
              <a:t>Für jeden MCU-Typ muss die IDE einmalig ein paar Dateien nachladen. Deshalb bietet es sich für uns an ein erstes Projekt anzulegen um die Einrichtung abzuschließen.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000" dirty="0"/>
          </a:p>
          <a:p>
            <a:pPr marL="0" indent="0">
              <a:buNone/>
            </a:pPr>
            <a:r>
              <a:rPr lang="de-DE" sz="2000" dirty="0"/>
              <a:t>Projekt anlegen: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000" dirty="0"/>
          </a:p>
          <a:p>
            <a:pPr>
              <a:buFont typeface="Symbol" panose="05050102010706020507" pitchFamily="18" charset="2"/>
              <a:buChar char="-"/>
            </a:pPr>
            <a:endParaRPr lang="de-DE" sz="2000" dirty="0"/>
          </a:p>
          <a:p>
            <a:pPr>
              <a:buFont typeface="Symbol" panose="05050102010706020507" pitchFamily="18" charset="2"/>
              <a:buChar char="-"/>
            </a:pPr>
            <a:endParaRPr lang="de-DE" sz="2000" dirty="0"/>
          </a:p>
          <a:p>
            <a:pPr>
              <a:buFont typeface="Symbol" panose="05050102010706020507" pitchFamily="18" charset="2"/>
              <a:buChar char="-"/>
            </a:pPr>
            <a:endParaRPr lang="de-DE" sz="2000" dirty="0"/>
          </a:p>
          <a:p>
            <a:pPr marL="0" indent="0">
              <a:buNone/>
            </a:pPr>
            <a:r>
              <a:rPr lang="de-DE" sz="2000" dirty="0"/>
              <a:t>(nach dem Klicken dauert es einen kurzen Moment, da ggf. Daten heruntergeladen/nachgeladen werden)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28F19D-8726-4121-B889-287CAD571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4027-6039-4747-83E0-4F479BA0698C}" type="datetime1">
              <a:rPr lang="de-DE" smtClean="0"/>
              <a:t>24.09.2021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480728-BF2D-4294-AC96-8B2A49605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0423-EA58-4747-AB5F-36C97EEC94F3}" type="slidenum">
              <a:rPr lang="de-DE" smtClean="0"/>
              <a:t>7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3BB227A-90BA-4E95-BA9E-58C99B5E1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17" y="2685790"/>
            <a:ext cx="9704971" cy="151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82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9815E-B180-480B-8321-75F3A3E58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1251"/>
          </a:xfrm>
        </p:spPr>
        <p:txBody>
          <a:bodyPr>
            <a:normAutofit fontScale="90000"/>
          </a:bodyPr>
          <a:lstStyle/>
          <a:p>
            <a:r>
              <a:rPr lang="de-DE" sz="2800" b="1" u="sng" dirty="0"/>
              <a:t>3. Erster Start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BEF40D-D8BD-48F2-B65A-1F6DDA3FF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8521"/>
            <a:ext cx="10515600" cy="52884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/>
              <a:t>Für unser </a:t>
            </a:r>
            <a:r>
              <a:rPr lang="de-DE" sz="2000" dirty="0" err="1"/>
              <a:t>Nucleo</a:t>
            </a:r>
            <a:r>
              <a:rPr lang="de-DE" sz="2000" dirty="0"/>
              <a:t>-Board treffen wir folgende Auswahl: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dirty="0"/>
              <a:t>…und bestätigen mit „Next &gt;“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28F19D-8726-4121-B889-287CAD571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4027-6039-4747-83E0-4F479BA0698C}" type="datetime1">
              <a:rPr lang="de-DE" smtClean="0"/>
              <a:t>24.09.2021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480728-BF2D-4294-AC96-8B2A49605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0423-EA58-4747-AB5F-36C97EEC94F3}" type="slidenum">
              <a:rPr lang="de-DE" smtClean="0"/>
              <a:t>8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86922FB-AA16-46C3-8401-6E9F1D25D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2859"/>
            <a:ext cx="9717722" cy="303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637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9815E-B180-480B-8321-75F3A3E58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1251"/>
          </a:xfrm>
        </p:spPr>
        <p:txBody>
          <a:bodyPr>
            <a:normAutofit fontScale="90000"/>
          </a:bodyPr>
          <a:lstStyle/>
          <a:p>
            <a:r>
              <a:rPr lang="de-DE" sz="2800" b="1" u="sng" dirty="0"/>
              <a:t>3. Erster Start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BEF40D-D8BD-48F2-B65A-1F6DDA3FF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8521"/>
            <a:ext cx="10515600" cy="52884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/>
              <a:t>Wir vergeben einen Projektnamen: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dirty="0"/>
              <a:t>Die Voreinstellungen können/sollten unverändert bleiben.</a:t>
            </a:r>
          </a:p>
          <a:p>
            <a:pPr marL="0" indent="0">
              <a:buNone/>
            </a:pPr>
            <a:r>
              <a:rPr lang="de-DE" sz="2000" dirty="0"/>
              <a:t>Anschließend bestätigen mit „Finish“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28F19D-8726-4121-B889-287CAD571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4027-6039-4747-83E0-4F479BA0698C}" type="datetime1">
              <a:rPr lang="de-DE" smtClean="0"/>
              <a:t>24.09.2021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480728-BF2D-4294-AC96-8B2A49605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0423-EA58-4747-AB5F-36C97EEC94F3}" type="slidenum">
              <a:rPr lang="de-DE" smtClean="0"/>
              <a:t>9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BE90063-6F40-491E-A6C7-B98379D3E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74471"/>
            <a:ext cx="3552645" cy="316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282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1451</Words>
  <Application>Microsoft Office PowerPoint</Application>
  <PresentationFormat>Breitbild</PresentationFormat>
  <Paragraphs>280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Symbol</vt:lpstr>
      <vt:lpstr>Wingdings</vt:lpstr>
      <vt:lpstr>Office</vt:lpstr>
      <vt:lpstr>PowerPoint-Präsentation</vt:lpstr>
      <vt:lpstr>Inhalt</vt:lpstr>
      <vt:lpstr>1. Einleitung</vt:lpstr>
      <vt:lpstr>2. Installation</vt:lpstr>
      <vt:lpstr>2. Installation</vt:lpstr>
      <vt:lpstr>3. Erster Start</vt:lpstr>
      <vt:lpstr>3. Erster Start</vt:lpstr>
      <vt:lpstr>3. Erster Start</vt:lpstr>
      <vt:lpstr>3. Erster Start</vt:lpstr>
      <vt:lpstr>3. Erster Start</vt:lpstr>
      <vt:lpstr>4. Anlegen und Konfigurieren eines neuen Projektes</vt:lpstr>
      <vt:lpstr>4. Anlegen und Konfigurieren eines neuen Projektes</vt:lpstr>
      <vt:lpstr>4. Anlegen und Konfigurieren eines neuen Projektes</vt:lpstr>
      <vt:lpstr>5. Einblick in die IDE</vt:lpstr>
      <vt:lpstr>5. Einblick in die IDE</vt:lpstr>
      <vt:lpstr>5. Einblick in die IDE</vt:lpstr>
      <vt:lpstr>5. Einblick in die IDE</vt:lpstr>
      <vt:lpstr>6. Exportieren eines Projektes</vt:lpstr>
      <vt:lpstr>6. Exportieren eines Projektes</vt:lpstr>
      <vt:lpstr>7. Importieren eines Projektes</vt:lpstr>
      <vt:lpstr>7. Importieren eines Projektes</vt:lpstr>
      <vt:lpstr>8. Verweise auf die Herstellerdokumentation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</dc:creator>
  <cp:lastModifiedBy>Grabow</cp:lastModifiedBy>
  <cp:revision>37</cp:revision>
  <dcterms:created xsi:type="dcterms:W3CDTF">2021-04-11T08:09:41Z</dcterms:created>
  <dcterms:modified xsi:type="dcterms:W3CDTF">2021-09-24T13:20:01Z</dcterms:modified>
</cp:coreProperties>
</file>