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269" r:id="rId4"/>
    <p:sldId id="308" r:id="rId5"/>
    <p:sldId id="309" r:id="rId6"/>
    <p:sldId id="503" r:id="rId7"/>
    <p:sldId id="515" r:id="rId8"/>
    <p:sldId id="504" r:id="rId9"/>
    <p:sldId id="516" r:id="rId10"/>
    <p:sldId id="517" r:id="rId11"/>
    <p:sldId id="311" r:id="rId12"/>
    <p:sldId id="518" r:id="rId13"/>
    <p:sldId id="519" r:id="rId14"/>
    <p:sldId id="520" r:id="rId15"/>
    <p:sldId id="270" r:id="rId16"/>
    <p:sldId id="314" r:id="rId17"/>
    <p:sldId id="505" r:id="rId18"/>
    <p:sldId id="523" r:id="rId19"/>
    <p:sldId id="524" r:id="rId20"/>
    <p:sldId id="409" r:id="rId21"/>
    <p:sldId id="526" r:id="rId22"/>
    <p:sldId id="316" r:id="rId23"/>
    <p:sldId id="506" r:id="rId24"/>
    <p:sldId id="271" r:id="rId25"/>
    <p:sldId id="318" r:id="rId26"/>
    <p:sldId id="531" r:id="rId27"/>
    <p:sldId id="320" r:id="rId28"/>
    <p:sldId id="527" r:id="rId29"/>
    <p:sldId id="532" r:id="rId30"/>
    <p:sldId id="529" r:id="rId31"/>
    <p:sldId id="533" r:id="rId32"/>
    <p:sldId id="534" r:id="rId33"/>
    <p:sldId id="536" r:id="rId34"/>
    <p:sldId id="535" r:id="rId35"/>
    <p:sldId id="537" r:id="rId36"/>
    <p:sldId id="538" r:id="rId37"/>
    <p:sldId id="539" r:id="rId38"/>
    <p:sldId id="530" r:id="rId39"/>
    <p:sldId id="540" r:id="rId40"/>
    <p:sldId id="544" r:id="rId41"/>
    <p:sldId id="545" r:id="rId42"/>
    <p:sldId id="546" r:id="rId43"/>
    <p:sldId id="541" r:id="rId44"/>
    <p:sldId id="272" r:id="rId45"/>
    <p:sldId id="415" r:id="rId46"/>
    <p:sldId id="548" r:id="rId47"/>
    <p:sldId id="549" r:id="rId48"/>
    <p:sldId id="550" r:id="rId49"/>
    <p:sldId id="551" r:id="rId50"/>
    <p:sldId id="556" r:id="rId51"/>
    <p:sldId id="555" r:id="rId52"/>
    <p:sldId id="552" r:id="rId53"/>
    <p:sldId id="557" r:id="rId54"/>
    <p:sldId id="273" r:id="rId55"/>
    <p:sldId id="325" r:id="rId56"/>
    <p:sldId id="558" r:id="rId57"/>
    <p:sldId id="326" r:id="rId58"/>
    <p:sldId id="565" r:id="rId59"/>
    <p:sldId id="559" r:id="rId60"/>
    <p:sldId id="560" r:id="rId61"/>
    <p:sldId id="566" r:id="rId62"/>
    <p:sldId id="561" r:id="rId63"/>
    <p:sldId id="567" r:id="rId64"/>
    <p:sldId id="562" r:id="rId65"/>
    <p:sldId id="563" r:id="rId66"/>
    <p:sldId id="568" r:id="rId67"/>
    <p:sldId id="572" r:id="rId68"/>
    <p:sldId id="564" r:id="rId69"/>
    <p:sldId id="573" r:id="rId70"/>
    <p:sldId id="575" r:id="rId71"/>
    <p:sldId id="576" r:id="rId72"/>
    <p:sldId id="579" r:id="rId73"/>
    <p:sldId id="577" r:id="rId74"/>
    <p:sldId id="328" r:id="rId75"/>
    <p:sldId id="574" r:id="rId76"/>
    <p:sldId id="580" r:id="rId77"/>
    <p:sldId id="581" r:id="rId78"/>
    <p:sldId id="578" r:id="rId79"/>
    <p:sldId id="512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SciPy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2.9 Matplotlib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762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使用入门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NumPy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Pandas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8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9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3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4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5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6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7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使用入门（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83697" y="1032504"/>
            <a:ext cx="11424606" cy="366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2.39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从文件中读入数据示例。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ex_39.py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pd.read_csv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("data2_38_2.csv",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usecols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=range(1,5))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("data2_38_3.xlsx", "Sheet2",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usecols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=range(1,5))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("data2_38_6.xlsx")  #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读第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个表单有表头数据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("data2_38_6.xlsx", "Sheet2", header=None)  #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无表头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4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2.5.2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数据的一些预处理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ADC9D41-7EEA-4345-AFB4-8A751A4E5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952122"/>
              </p:ext>
            </p:extLst>
          </p:nvPr>
        </p:nvGraphicFramePr>
        <p:xfrm>
          <a:off x="592138" y="2184400"/>
          <a:ext cx="10329862" cy="540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138" y="2184400"/>
                        <a:ext cx="10329862" cy="540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6DF2D19-F294-4346-B42D-CAD2395ECF55}"/>
              </a:ext>
            </a:extLst>
          </p:cNvPr>
          <p:cNvSpPr txBox="1"/>
          <p:nvPr/>
        </p:nvSpPr>
        <p:spPr>
          <a:xfrm>
            <a:off x="601158" y="1463772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拆分、合并和分组计算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5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2.40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数据的拆分、合并和分组计算示例。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ex2_40.py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(1,6,(10,4)), columns=list("ABCD"))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d1=d[:4]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获取前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d2=d[4:]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获取第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行以后的数据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pd.concat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([d1,d2])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数据行合并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d.groupby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('A').mean()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数据分组求均值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d.groupby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('A').apply(sum)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数据分组求和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92578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1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数据的选取与清洗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68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529096" y="734587"/>
            <a:ext cx="11424606" cy="625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2.41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数据操作示例。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(1,6,(5,3)),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index=['a', 'b', 'c', 'd', 'e'],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columns=['one', 'two', 'three'])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a.loc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['a', 'one']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np.nan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修改第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a.iloc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[1:3, 0:2].values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行，第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a['four'] = 'bar'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增加第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a.reindex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(['a', 'b', 'c', 'd', 'e', 'f'])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a3 = a2.dropna()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删除有不确定值的行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2.6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199527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2.6.1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文件操作基本知识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EF089B8-6879-4E36-BD9D-557AE0A04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723504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9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586782"/>
              </p:ext>
            </p:extLst>
          </p:nvPr>
        </p:nvGraphicFramePr>
        <p:xfrm>
          <a:off x="684283" y="1643987"/>
          <a:ext cx="11209337" cy="562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6" name="Document" r:id="rId3" imgW="11419671" imgH="5757443" progId="Word.Document.12">
                  <p:embed/>
                </p:oleObj>
              </mc:Choice>
              <mc:Fallback>
                <p:oleObj name="Document" r:id="rId3" imgW="11419671" imgH="57574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43987"/>
                        <a:ext cx="11209337" cy="562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内置函数</a:t>
            </a: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open()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4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85549"/>
              </p:ext>
            </p:extLst>
          </p:nvPr>
        </p:nvGraphicFramePr>
        <p:xfrm>
          <a:off x="736600" y="949325"/>
          <a:ext cx="10718800" cy="590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2" name="Document" r:id="rId3" imgW="10724113" imgH="5542935" progId="Word.Document.12">
                  <p:embed/>
                </p:oleObj>
              </mc:Choice>
              <mc:Fallback>
                <p:oleObj name="Document" r:id="rId3" imgW="10724113" imgH="554293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0" y="949325"/>
                        <a:ext cx="10718800" cy="590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6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735734"/>
              </p:ext>
            </p:extLst>
          </p:nvPr>
        </p:nvGraphicFramePr>
        <p:xfrm>
          <a:off x="677863" y="1760538"/>
          <a:ext cx="11158537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6" name="Document" r:id="rId3" imgW="11419671" imgH="5766095" progId="Word.Document.12">
                  <p:embed/>
                </p:oleObj>
              </mc:Choice>
              <mc:Fallback>
                <p:oleObj name="Document" r:id="rId3" imgW="11419671" imgH="576609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760538"/>
                        <a:ext cx="11158537" cy="562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文件对象常用方法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3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2.6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文件操作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0C4E19-C146-4C32-B896-FF709C207942}"/>
              </a:ext>
            </a:extLst>
          </p:cNvPr>
          <p:cNvSpPr txBox="1"/>
          <p:nvPr/>
        </p:nvSpPr>
        <p:spPr>
          <a:xfrm>
            <a:off x="6199440" y="3395644"/>
            <a:ext cx="5472608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2.7 SciPy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5E2B4B-C4DD-48EA-AECF-D9DDDBBBCE4C}"/>
              </a:ext>
            </a:extLst>
          </p:cNvPr>
          <p:cNvSpPr txBox="1"/>
          <p:nvPr/>
        </p:nvSpPr>
        <p:spPr>
          <a:xfrm>
            <a:off x="6199439" y="4234704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2.8 </a:t>
            </a:r>
            <a:r>
              <a:rPr lang="en-US" altLang="zh-CN" sz="3800" b="1" dirty="0" err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SymPy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91C8B1-4F1F-4BA0-A7B5-78CAE18B59E4}"/>
              </a:ext>
            </a:extLst>
          </p:cNvPr>
          <p:cNvSpPr txBox="1"/>
          <p:nvPr/>
        </p:nvSpPr>
        <p:spPr>
          <a:xfrm>
            <a:off x="6199439" y="5053549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2.9 Matplotlib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2.5 Pandas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535697"/>
              </p:ext>
            </p:extLst>
          </p:nvPr>
        </p:nvGraphicFramePr>
        <p:xfrm>
          <a:off x="693738" y="1084263"/>
          <a:ext cx="11566525" cy="572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Document" r:id="rId3" imgW="11575838" imgH="5747709" progId="Word.Document.12">
                  <p:embed/>
                </p:oleObj>
              </mc:Choice>
              <mc:Fallback>
                <p:oleObj name="Document" r:id="rId3" imgW="11575838" imgH="574770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1566525" cy="572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1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42137"/>
              </p:ext>
            </p:extLst>
          </p:nvPr>
        </p:nvGraphicFramePr>
        <p:xfrm>
          <a:off x="684283" y="1660785"/>
          <a:ext cx="11158537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0" name="Document" r:id="rId3" imgW="11419671" imgH="5774026" progId="Word.Document.12">
                  <p:embed/>
                </p:oleObj>
              </mc:Choice>
              <mc:Fallback>
                <p:oleObj name="Document" r:id="rId3" imgW="11419671" imgH="577402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60785"/>
                        <a:ext cx="11158537" cy="562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上下文管理语句</a:t>
            </a: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2.6.2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文本文件操作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0F9891-397E-469B-A566-00167331888E}"/>
              </a:ext>
            </a:extLst>
          </p:cNvPr>
          <p:cNvSpPr txBox="1"/>
          <p:nvPr/>
        </p:nvSpPr>
        <p:spPr>
          <a:xfrm>
            <a:off x="634407" y="1439562"/>
            <a:ext cx="11424606" cy="527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2.42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遍历文件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data2_2.txt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中的所有行，统计每一行中字符的个数。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open('data2_2.txt')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L1=[]; L2=[];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line in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L1.append(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(line))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L2.append(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line.strip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去掉换行符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 = [str(num)+'\t' for num in L2]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转换为字符串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print(L1); print(L2)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open('data2_42.txt', 'w') as fp2: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fp2.writelines(data)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2.44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随机产生一个数据矩阵，把它存入具有不同分隔符格式的文本文件中，再把数据从文本文件中提取出来。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(6,8)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6×8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[0,1)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上均匀分布的随机数矩阵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("data2_43_1.txt", a)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存成以制表符分隔的文本文件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("data2_43_2.csv", a, delimiter=',')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存成以逗号分隔的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("data2_43_1.txt")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加载空格分隔的文本文件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("data2_43_2.csv", delimiter=',')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加载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2.7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SciPy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995313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2.7.1 SciPy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5E880AF-D8E6-408F-9CD1-E448A10E8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133381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8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57488"/>
              </p:ext>
            </p:extLst>
          </p:nvPr>
        </p:nvGraphicFramePr>
        <p:xfrm>
          <a:off x="690563" y="1087438"/>
          <a:ext cx="10577512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0" name="Document" r:id="rId3" imgW="10724113" imgH="5476601" progId="Word.Document.12">
                  <p:embed/>
                </p:oleObj>
              </mc:Choice>
              <mc:Fallback>
                <p:oleObj name="Document" r:id="rId3" imgW="10724113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563" y="1087438"/>
                        <a:ext cx="10577512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4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2.7.2 SciPy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基本操作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A6F5256-D0B5-44B1-9488-702AB6FF0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19921"/>
              </p:ext>
            </p:extLst>
          </p:nvPr>
        </p:nvGraphicFramePr>
        <p:xfrm>
          <a:off x="627988" y="219262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5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988" y="219262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D78555-8F19-4612-B32B-C67395938C4C}"/>
              </a:ext>
            </a:extLst>
          </p:cNvPr>
          <p:cNvSpPr txBox="1"/>
          <p:nvPr/>
        </p:nvSpPr>
        <p:spPr>
          <a:xfrm>
            <a:off x="634408" y="148039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求解非线性方程（组）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9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04217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1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root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(x): return x**980-5.01*x**979+7.398*x**978\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-3.388*x**977-x**3+5.01*x**2-7.398*x+3.388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1.5,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maxfev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=4000)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函数调用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4000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x2 = root(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1.5)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print(x1,'\n','-------------'); print(x2)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CC230C1-EB78-47E4-A57E-BCB1B9A8E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06068"/>
              </p:ext>
            </p:extLst>
          </p:nvPr>
        </p:nvGraphicFramePr>
        <p:xfrm>
          <a:off x="612223" y="4944341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223" y="4944341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6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2.5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0643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root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(x): return [x[0]**2+x[1]**2-1, x[0]-x[1]]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[1,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 = root(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[1,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print(s1,'\n','--------------'); print(s2)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0296"/>
              </p:ext>
            </p:extLst>
          </p:nvPr>
        </p:nvGraphicFramePr>
        <p:xfrm>
          <a:off x="677863" y="1693863"/>
          <a:ext cx="104806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2" name="Document" r:id="rId3" imgW="10724113" imgH="5548343" progId="Word.Document.12">
                  <p:embed/>
                </p:oleObj>
              </mc:Choice>
              <mc:Fallback>
                <p:oleObj name="Document" r:id="rId3" imgW="10724113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4806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积分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0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380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BEE2714-99E2-44E8-885A-AFCF9223D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706114"/>
              </p:ext>
            </p:extLst>
          </p:nvPr>
        </p:nvGraphicFramePr>
        <p:xfrm>
          <a:off x="693738" y="2709863"/>
          <a:ext cx="105664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6" name="Document" r:id="rId5" imgW="10567945" imgH="5484892" progId="Word.Document.12">
                  <p:embed/>
                </p:oleObj>
              </mc:Choice>
              <mc:Fallback>
                <p:oleObj name="Document" r:id="rId5" imgW="10567945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2709863"/>
                        <a:ext cx="10566400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1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767394" y="967344"/>
            <a:ext cx="11424606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scipy.integrate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quad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fun46(x, a, b):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a*x**2+b*x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I1 = quad(fun46, 0, 1,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=(2, 1))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I2 = quad(fun46, 0, 1,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=(2, 10))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print(I1); print(I2)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19970"/>
              </p:ext>
            </p:extLst>
          </p:nvPr>
        </p:nvGraphicFramePr>
        <p:xfrm>
          <a:off x="542131" y="1439863"/>
          <a:ext cx="111077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4" name="Document" r:id="rId3" imgW="11316039" imgH="5549425" progId="Word.Document.12">
                  <p:embed/>
                </p:oleObj>
              </mc:Choice>
              <mc:Fallback>
                <p:oleObj name="Document" r:id="rId3" imgW="11316039" imgH="554942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1439863"/>
                        <a:ext cx="111077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77863" y="798757"/>
            <a:ext cx="6926899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最小二乘解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7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0678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9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900439"/>
              </p:ext>
            </p:extLst>
          </p:nvPr>
        </p:nvGraphicFramePr>
        <p:xfrm>
          <a:off x="693738" y="1084263"/>
          <a:ext cx="10718800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6" name="Document" r:id="rId3" imgW="10724113" imgH="5476601" progId="Word.Document.12">
                  <p:embed/>
                </p:oleObj>
              </mc:Choice>
              <mc:Fallback>
                <p:oleObj name="Document" r:id="rId3" imgW="10724113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718800" cy="545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8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71266"/>
              </p:ext>
            </p:extLst>
          </p:nvPr>
        </p:nvGraphicFramePr>
        <p:xfrm>
          <a:off x="694784" y="1037359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37359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6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8268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9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878231" y="1017220"/>
            <a:ext cx="10967554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库是在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库基础上开发的一种数据分析工具。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28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least_squares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('data2_47.txt')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x0=a[0]; y0=a[1]; d=a[2]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(x): return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((x0-x[0])**2+(y0-x[1])**2)-d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least_squares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print(s, '\n', '------------', '\n',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466197"/>
              </p:ext>
            </p:extLst>
          </p:nvPr>
        </p:nvGraphicFramePr>
        <p:xfrm>
          <a:off x="68428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6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最大模特征值及对应的特征向量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39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ex2_48.py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scipy.sparse.linalg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eigs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2, 3], [2, 1, 3], [3, 3, 6]],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=float)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必须加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否则出错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b, 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d, e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eigs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1)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最大模特征值为：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d)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对应的特征向量为：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01267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2.8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SymPy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108016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2314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5777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12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7320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71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93192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70774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CBB31F-06C4-443E-B602-D11A2E7C6441}"/>
              </a:ext>
            </a:extLst>
          </p:cNvPr>
          <p:cNvSpPr txBox="1"/>
          <p:nvPr/>
        </p:nvSpPr>
        <p:spPr>
          <a:xfrm>
            <a:off x="1224446" y="2563387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ex2_49.py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 b, c, 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sp.symbols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a,b,c,x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(a*x**2+b*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x+c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x)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4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2.5.1 Pandas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基本操作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FC1B691-E2F4-47FB-8CC0-D28969B85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29897"/>
              </p:ext>
            </p:extLst>
          </p:nvPr>
        </p:nvGraphicFramePr>
        <p:xfrm>
          <a:off x="642938" y="1625600"/>
          <a:ext cx="10566400" cy="545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0566400" cy="545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51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96996"/>
              </p:ext>
            </p:extLst>
          </p:nvPr>
        </p:nvGraphicFramePr>
        <p:xfrm>
          <a:off x="693738" y="1084263"/>
          <a:ext cx="105664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3" name="Document" r:id="rId3" imgW="10567945" imgH="5484892" progId="Word.Document.12">
                  <p:embed/>
                </p:oleObj>
              </mc:Choice>
              <mc:Fallback>
                <p:oleObj name="Document" r:id="rId3" imgW="10567945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566400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CBB31F-06C4-443E-B602-D11A2E7C6441}"/>
              </a:ext>
            </a:extLst>
          </p:cNvPr>
          <p:cNvSpPr txBox="1"/>
          <p:nvPr/>
        </p:nvSpPr>
        <p:spPr>
          <a:xfrm>
            <a:off x="693738" y="3429000"/>
            <a:ext cx="10967554" cy="375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ex2_50_1.py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x1,x2=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('x1,x2')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([x1**2+x2**2-1,x1-x2],[x1,x2])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16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或者使用符号数组，编写如下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程序：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ex2_50_2.py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('x:2')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定义符号数组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([x[0]**2+x[1]**2-1,x[0]-x[1]], x)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0258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6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8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sp.Matrix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([[0,0,0,1],[0,0,1,0],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[0,1,0,0],[1,0,0,0]])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a.eigenvals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特征向量为：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a.eigenvects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0F6C904-1CEB-4C98-A0EE-CEB43A551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628220"/>
              </p:ext>
            </p:extLst>
          </p:nvPr>
        </p:nvGraphicFramePr>
        <p:xfrm>
          <a:off x="612223" y="4595206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223" y="4595206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3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2.9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Matplotlib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1542113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18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扩展库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依赖于扩展库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和标准库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Tkinter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，可以绘制多种形式的图形，包括折线图、散点图、饼状图、柱状图、雷达图等。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扩展库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包括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等绘图模块以及大量用于字体、颜色、图例等图形元素的管理与控制的模块。其中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模块提供了类似于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的绘图接口，支持线条样式、字体属性、轴属性以及其他属性的管理和控制，可以使用非常简洁的代码绘制出优美的各种图案。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59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6059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24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2.9.1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二维绘图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55B9947-2246-4035-A32E-99D618939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55750"/>
              </p:ext>
            </p:extLst>
          </p:nvPr>
        </p:nvGraphicFramePr>
        <p:xfrm>
          <a:off x="609600" y="2166938"/>
          <a:ext cx="10329863" cy="54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166938"/>
                        <a:ext cx="10329863" cy="54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AF55F40-65C3-4E9C-94CE-36DE4D559101}"/>
              </a:ext>
            </a:extLst>
          </p:cNvPr>
          <p:cNvSpPr txBox="1"/>
          <p:nvPr/>
        </p:nvSpPr>
        <p:spPr>
          <a:xfrm>
            <a:off x="617783" y="1447142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折线图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6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2712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61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2106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4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282735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4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生成二维数组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F7CCD8-9578-4693-8035-42C1840EE614}"/>
              </a:ext>
            </a:extLst>
          </p:cNvPr>
          <p:cNvSpPr txBox="1"/>
          <p:nvPr/>
        </p:nvSpPr>
        <p:spPr>
          <a:xfrm>
            <a:off x="677863" y="2976421"/>
            <a:ext cx="11424606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dates=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pd.date_range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(start='20191101',end='20191124',freq='D')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(24,4), index=dates, columns=list('ABCD'))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59890"/>
              </p:ext>
            </p:extLst>
          </p:nvPr>
        </p:nvGraphicFramePr>
        <p:xfrm>
          <a:off x="736601" y="901384"/>
          <a:ext cx="9138920" cy="714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2" name="Document" r:id="rId3" imgW="10724113" imgH="8543511" progId="Word.Document.12">
                  <p:embed/>
                </p:oleObj>
              </mc:Choice>
              <mc:Fallback>
                <p:oleObj name="Document" r:id="rId3" imgW="10724113" imgH="854351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1" y="901384"/>
                        <a:ext cx="9138920" cy="714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10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71953"/>
              </p:ext>
            </p:extLst>
          </p:nvPr>
        </p:nvGraphicFramePr>
        <p:xfrm>
          <a:off x="560735" y="884757"/>
          <a:ext cx="10718800" cy="851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6" name="Document" r:id="rId3" imgW="10724113" imgH="8543511" progId="Word.Document.12">
                  <p:embed/>
                </p:oleObj>
              </mc:Choice>
              <mc:Fallback>
                <p:oleObj name="Document" r:id="rId3" imgW="10724113" imgH="854351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735" y="884757"/>
                        <a:ext cx="10718800" cy="851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4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670713"/>
              </p:ext>
            </p:extLst>
          </p:nvPr>
        </p:nvGraphicFramePr>
        <p:xfrm>
          <a:off x="693738" y="1084263"/>
          <a:ext cx="10718800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0" name="Document" r:id="rId3" imgW="10724113" imgH="5476601" progId="Word.Document.12">
                  <p:embed/>
                </p:oleObj>
              </mc:Choice>
              <mc:Fallback>
                <p:oleObj name="Document" r:id="rId3" imgW="10724113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718800" cy="545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1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font',family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SimHei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用来正常显示中文标签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font',size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=16)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设置显示字体大小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("data2_52.xlsx", header=None)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提取其中的数据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x=b[0]; y=b[1:]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[0],'-*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b',label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钻石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[1],'--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',label='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铂金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plt.xlabel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月份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每月销量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(loc='upper left');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plt.grid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47699"/>
              </p:ext>
            </p:extLst>
          </p:nvPr>
        </p:nvGraphicFramePr>
        <p:xfrm>
          <a:off x="693738" y="931863"/>
          <a:ext cx="10566400" cy="592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4" name="Document" r:id="rId3" imgW="10567945" imgH="5949958" progId="Word.Document.12">
                  <p:embed/>
                </p:oleObj>
              </mc:Choice>
              <mc:Fallback>
                <p:oleObj name="Document" r:id="rId3" imgW="10567945" imgH="594995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931863"/>
                        <a:ext cx="10566400" cy="592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7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74134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8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5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25338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2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2.Pandas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进行数据可视化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63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2.53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（续例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2.52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画出表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销售数据的柱状图。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font',family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SimHei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用来正常显示中文标签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font',size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=16)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设置显示字体大小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("data2_52.xlsx",header=None)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(kind='bar');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钻石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铂金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plt.xticks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(range(6), b[0], rotation=0)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99234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6" name="Document" r:id="rId3" imgW="10567945" imgH="5679211" progId="Word.Document.12">
                  <p:embed/>
                </p:oleObj>
              </mc:Choice>
              <mc:Fallback>
                <p:oleObj name="Document" r:id="rId3" imgW="10567945" imgH="567921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0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80050"/>
              </p:ext>
            </p:extLst>
          </p:nvPr>
        </p:nvGraphicFramePr>
        <p:xfrm>
          <a:off x="677863" y="1693863"/>
          <a:ext cx="103282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0" name="Document" r:id="rId3" imgW="10567945" imgH="5556275" progId="Word.Document.12">
                  <p:embed/>
                </p:oleObj>
              </mc:Choice>
              <mc:Fallback>
                <p:oleObj name="Document" r:id="rId3" imgW="10567945" imgH="555627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7786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子图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4F4A5F-1CAF-4D6B-95A2-D0B0C772050B}"/>
              </a:ext>
            </a:extLst>
          </p:cNvPr>
          <p:cNvSpPr txBox="1"/>
          <p:nvPr/>
        </p:nvSpPr>
        <p:spPr>
          <a:xfrm>
            <a:off x="3060700" y="3362867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在进行数据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928505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8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读写文件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01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1295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5180"/>
              </p:ext>
            </p:extLst>
          </p:nvPr>
        </p:nvGraphicFramePr>
        <p:xfrm>
          <a:off x="812800" y="107061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08" name="Document" r:id="rId3" imgW="10567945" imgH="5753837" progId="Word.Document.12">
                  <p:embed/>
                </p:oleObj>
              </mc:Choice>
              <mc:Fallback>
                <p:oleObj name="Document" r:id="rId3" imgW="10567945" imgH="5753837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07061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92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tex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字库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y1=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(2, 5, 6);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y1=y1/sum(y1);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(2, 2, 1);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str=['Apple', 'grape', 'peach', 'pear', 'banana', 'pineapple']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plt.barh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(str,y1)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水平条形图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(222);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plt.pie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(y1, labels=str)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饼图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(212)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(0.01, 10, 100); y2=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(10*x2)/x2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(x2,y2);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plt.xlabel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('$x$')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('$\\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mathrm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{sin}(10x)/x$');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468985"/>
              </p:ext>
            </p:extLst>
          </p:nvPr>
        </p:nvGraphicFramePr>
        <p:xfrm>
          <a:off x="693738" y="1089025"/>
          <a:ext cx="10504487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3" name="Document" r:id="rId3" imgW="10602419" imgH="5472705" progId="Word.Document.12">
                  <p:embed/>
                </p:oleObj>
              </mc:Choice>
              <mc:Fallback>
                <p:oleObj name="Document" r:id="rId3" imgW="10602419" imgH="547270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9025"/>
                        <a:ext cx="10504487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3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2.9.2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三维绘图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F9F620-51A2-4998-B437-AB62144D2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12289"/>
              </p:ext>
            </p:extLst>
          </p:nvPr>
        </p:nvGraphicFramePr>
        <p:xfrm>
          <a:off x="627063" y="2100263"/>
          <a:ext cx="1117600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name="Document" r:id="rId3" imgW="11437302" imgH="5532120" progId="Word.Document.12">
                  <p:embed/>
                </p:oleObj>
              </mc:Choice>
              <mc:Fallback>
                <p:oleObj name="Document" r:id="rId3" imgW="11437302" imgH="553212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2100263"/>
                        <a:ext cx="11176000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B443F63-A6D5-447C-A376-B96D3ADC3711}"/>
              </a:ext>
            </a:extLst>
          </p:cNvPr>
          <p:cNvSpPr txBox="1"/>
          <p:nvPr/>
        </p:nvSpPr>
        <p:spPr>
          <a:xfrm>
            <a:off x="634408" y="1380643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三维曲线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1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plt.axes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(projection='3d')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设置三维图形模式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(-50, 50, 1000)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x=z**2*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(z); y=z**2*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(z)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y, z, 'k');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52699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6" name="Document" r:id="rId3" imgW="10567945" imgH="5814765" progId="Word.Document.12">
                  <p:embed/>
                </p:oleObj>
              </mc:Choice>
              <mc:Fallback>
                <p:oleObj name="Document" r:id="rId3" imgW="10567945" imgH="581476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三维曲面图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(-4,4,100);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np.meshgrid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z=50*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plt.axes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(projection='3d')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ax.plot_surface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y, z, color='y')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91450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0" name="Document" r:id="rId3" imgW="10567945" imgH="5876413" progId="Word.Document.12">
                  <p:embed/>
                </p:oleObj>
              </mc:Choice>
              <mc:Fallback>
                <p:oleObj name="Document" r:id="rId3" imgW="10567945" imgH="587641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3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8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ex2_57.py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plt.axes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(projection='3d')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(-6, 6, 0.25)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(-6, 6, 0.25)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 Y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np.meshgrid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Y)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(X**2 + Y**2))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surf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ax.plot_surface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Y, Z,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cmap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coolwarm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plt.colorbar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(surf);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83697" y="733246"/>
            <a:ext cx="114246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2.38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数据写入文件示例。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ex2_38_1.py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dates=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pd.date_range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(start='20191101', end='20191124',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freq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='D')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(24,4), index=dates, columns=list('ABCD'))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a1.to_excel('data2_38_1.xlsx')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a2.to_csv('data2_38_2.csv')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('data2_38_3.xlsx')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创建文件对象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a1.to_excel(f,"Sheet1")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a2.to_excel(f,"Sheet2")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写入另一个表单中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f.close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83697" y="733246"/>
            <a:ext cx="1142460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如果写入数据时，不包含行索引，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ex2_38_2.py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dates=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pd.date_range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(start='20191101',  end='20191124',  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freq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='D')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a1=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(24,4), index=dates, columns=list('ABCD'))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a2=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(24,4))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a1.to_excel('data2_38_4.xlsx', index=False)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不包括行索引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a2.to_csv('data2_38_5.csv', index=False) 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不包括行索引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('data2_38_6.xlsx')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创建文件对象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a1.to_excel(f,"Sheet1", index=False)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a2.to_excel(f,"Sheet2", index=False)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写入另一个表单中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f.close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2678</Words>
  <Application>Microsoft Office PowerPoint</Application>
  <PresentationFormat>宽屏</PresentationFormat>
  <Paragraphs>309</Paragraphs>
  <Slides>79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86" baseType="lpstr">
      <vt:lpstr>微软雅黑</vt:lpstr>
      <vt:lpstr>Arial</vt:lpstr>
      <vt:lpstr>Calibri</vt:lpstr>
      <vt:lpstr>Times New Roman</vt:lpstr>
      <vt:lpstr>Office 主题</vt:lpstr>
      <vt:lpstr>Microsoft Word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端木 孤莱</cp:lastModifiedBy>
  <cp:revision>73</cp:revision>
  <dcterms:created xsi:type="dcterms:W3CDTF">2020-12-25T07:26:00Z</dcterms:created>
  <dcterms:modified xsi:type="dcterms:W3CDTF">2023-07-10T11:34:33Z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