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269" r:id="rId5"/>
    <p:sldId id="522" r:id="rId6"/>
    <p:sldId id="524" r:id="rId7"/>
    <p:sldId id="536" r:id="rId8"/>
    <p:sldId id="537" r:id="rId9"/>
    <p:sldId id="538" r:id="rId10"/>
    <p:sldId id="543" r:id="rId11"/>
    <p:sldId id="539" r:id="rId12"/>
    <p:sldId id="540" r:id="rId13"/>
    <p:sldId id="544" r:id="rId14"/>
    <p:sldId id="545" r:id="rId15"/>
    <p:sldId id="542" r:id="rId16"/>
    <p:sldId id="526" r:id="rId17"/>
    <p:sldId id="527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64" r:id="rId32"/>
    <p:sldId id="528" r:id="rId33"/>
    <p:sldId id="529" r:id="rId34"/>
    <p:sldId id="565" r:id="rId35"/>
    <p:sldId id="566" r:id="rId36"/>
    <p:sldId id="530" r:id="rId37"/>
    <p:sldId id="567" r:id="rId38"/>
    <p:sldId id="568" r:id="rId39"/>
    <p:sldId id="569" r:id="rId40"/>
    <p:sldId id="570" r:id="rId41"/>
    <p:sldId id="571" r:id="rId42"/>
    <p:sldId id="572" r:id="rId43"/>
    <p:sldId id="559" r:id="rId44"/>
    <p:sldId id="560" r:id="rId45"/>
    <p:sldId id="561" r:id="rId46"/>
    <p:sldId id="581" r:id="rId47"/>
    <p:sldId id="531" r:id="rId48"/>
    <p:sldId id="576" r:id="rId49"/>
    <p:sldId id="577" r:id="rId50"/>
    <p:sldId id="578" r:id="rId51"/>
    <p:sldId id="579" r:id="rId52"/>
    <p:sldId id="580" r:id="rId53"/>
    <p:sldId id="562" r:id="rId54"/>
    <p:sldId id="573" r:id="rId55"/>
    <p:sldId id="574" r:id="rId56"/>
    <p:sldId id="575" r:id="rId57"/>
    <p:sldId id="582" r:id="rId58"/>
    <p:sldId id="523" r:id="rId59"/>
    <p:sldId id="532" r:id="rId60"/>
    <p:sldId id="583" r:id="rId61"/>
    <p:sldId id="584" r:id="rId62"/>
    <p:sldId id="585" r:id="rId63"/>
    <p:sldId id="586" r:id="rId64"/>
    <p:sldId id="587" r:id="rId65"/>
    <p:sldId id="588" r:id="rId66"/>
    <p:sldId id="589" r:id="rId67"/>
    <p:sldId id="590" r:id="rId68"/>
    <p:sldId id="594" r:id="rId69"/>
    <p:sldId id="533" r:id="rId70"/>
    <p:sldId id="591" r:id="rId71"/>
    <p:sldId id="534" r:id="rId72"/>
    <p:sldId id="592" r:id="rId73"/>
    <p:sldId id="595" r:id="rId74"/>
    <p:sldId id="535" r:id="rId75"/>
    <p:sldId id="596" r:id="rId76"/>
    <p:sldId id="597" r:id="rId77"/>
    <p:sldId id="598" r:id="rId78"/>
    <p:sldId id="599" r:id="rId79"/>
    <p:sldId id="600" r:id="rId80"/>
    <p:sldId id="601" r:id="rId81"/>
    <p:sldId id="602" r:id="rId82"/>
    <p:sldId id="603" r:id="rId83"/>
    <p:sldId id="605" r:id="rId84"/>
    <p:sldId id="606" r:id="rId85"/>
    <p:sldId id="604" r:id="rId86"/>
    <p:sldId id="607" r:id="rId87"/>
    <p:sldId id="608" r:id="rId88"/>
    <p:sldId id="609" r:id="rId89"/>
    <p:sldId id="610" r:id="rId90"/>
    <p:sldId id="611" r:id="rId91"/>
    <p:sldId id="612" r:id="rId92"/>
    <p:sldId id="613" r:id="rId93"/>
    <p:sldId id="617" r:id="rId94"/>
    <p:sldId id="618" r:id="rId95"/>
    <p:sldId id="614" r:id="rId96"/>
    <p:sldId id="615" r:id="rId97"/>
    <p:sldId id="616" r:id="rId98"/>
    <p:sldId id="619" r:id="rId99"/>
    <p:sldId id="620" r:id="rId100"/>
    <p:sldId id="621" r:id="rId101"/>
    <p:sldId id="622" r:id="rId102"/>
    <p:sldId id="623" r:id="rId103"/>
    <p:sldId id="625" r:id="rId104"/>
    <p:sldId id="626" r:id="rId105"/>
    <p:sldId id="627" r:id="rId10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矩阵的奇异值分解及应用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矩阵的奇异值分解及应用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矩阵的奇异值分解及应用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FB4058EB-4953-4A6B-BE8B-10DAADE4E8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矩阵的奇异值分解及应用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022552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52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矩阵的奇异值分解及应用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线性代数模型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特征值与特征向量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特征值与特征向量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特征值与特征向量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966567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60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特征值与特征向量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6" r:id="rId12"/>
    <p:sldLayoutId id="2147483669" r:id="rId13"/>
    <p:sldLayoutId id="21474836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93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94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95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9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2.emf"/><Relationship Id="rId5" Type="http://schemas.openxmlformats.org/officeDocument/2006/relationships/package" Target="../embeddings/Microsoft_Word_Document47.docx"/><Relationship Id="rId4" Type="http://schemas.openxmlformats.org/officeDocument/2006/relationships/image" Target="../media/image5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5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9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0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2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3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4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6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7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8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9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70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1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72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73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7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76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77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78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79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80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81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82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83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8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10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85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8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87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88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89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90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91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9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线性代数模型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03C1C0-348E-4813-AEDF-95F9748F6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20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ex3_1_1.py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sympy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as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sp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cs typeface="Times New Roman" panose="02020603050405020304" pitchFamily="18" charset="0"/>
              </a:rPr>
              <a:t>k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sp.var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k',positive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=True, integer=True)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a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sp.Matrix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([[0, 1], [1, 1]])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val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a.eigenvals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()   #</a:t>
            </a:r>
            <a:r>
              <a:rPr lang="zh-CN" altLang="zh-CN" sz="2000" b="1" kern="100" dirty="0">
                <a:effectLst/>
                <a:cs typeface="Times New Roman" panose="02020603050405020304" pitchFamily="18" charset="0"/>
              </a:rPr>
              <a:t>求特征值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vec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a.eigenvects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()  #</a:t>
            </a:r>
            <a:r>
              <a:rPr lang="zh-CN" altLang="zh-CN" sz="2000" b="1" kern="100" dirty="0">
                <a:effectLst/>
                <a:cs typeface="Times New Roman" panose="02020603050405020304" pitchFamily="18" charset="0"/>
              </a:rPr>
              <a:t>求特征向量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P, D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a.diagonalize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()  #</a:t>
            </a:r>
            <a:r>
              <a:rPr lang="zh-CN" altLang="zh-CN" sz="2000" b="1" kern="100" dirty="0">
                <a:effectLst/>
                <a:cs typeface="Times New Roman" panose="02020603050405020304" pitchFamily="18" charset="0"/>
              </a:rPr>
              <a:t>把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a</a:t>
            </a:r>
            <a:r>
              <a:rPr lang="zh-CN" altLang="zh-CN" sz="2000" b="1" kern="100" dirty="0">
                <a:effectLst/>
                <a:cs typeface="Times New Roman" panose="02020603050405020304" pitchFamily="18" charset="0"/>
              </a:rPr>
              <a:t>相似对角化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ak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= P @ (D ** k) @ (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P.inv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())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F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ak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@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sp.Matrix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([1, 1])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s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sp.simplify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(F[0])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print(s);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sm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= []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for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in range(20):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sm.append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s.subs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(k,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).n())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print(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sm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857924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755748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2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499146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6" name="Document" r:id="rId3" imgW="11157352" imgH="5356909" progId="Word.Document.12">
                  <p:embed/>
                </p:oleObj>
              </mc:Choice>
              <mc:Fallback>
                <p:oleObj name="Document" r:id="rId3" imgW="11157352" imgH="5356909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53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94636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40" name="Document" r:id="rId3" imgW="11157352" imgH="5541493" progId="Word.Document.12">
                  <p:embed/>
                </p:oleObj>
              </mc:Choice>
              <mc:Fallback>
                <p:oleObj name="Document" r:id="rId3" imgW="11157352" imgH="5541493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9DC31C-2BE7-4144-82B3-C4A23127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计算的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ex3_7.py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linalg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LA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from PIL import Image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加载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Matplotlib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的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Pylab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接口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('font', size=13)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('font', family='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SimHei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Image.open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("Lena.bmp")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返回一个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PIL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图像对象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if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a.mode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!= 'L':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a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a.convert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("L")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转换为灰度图像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(a).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astype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(float)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把图像对象转换为数组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[p, d, q]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LA.svd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(b)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m,n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b.shape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R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LA.matrix_rank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(b)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图像矩阵的秩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604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9DC31C-2BE7-4144-82B3-C4A23127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plt.figure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(0)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(1,len(d)+1),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d,'k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.')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plt.ylabel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奇异值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');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plt.xlabel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序号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plt.title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图像矩阵的奇异值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CR=[]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for K in range(1,int(R/4),10):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plt.figure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(K)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plt.subplot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(121)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plt.title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原图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plt.imshow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(b,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cmap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='gray')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I = p[:,:K+1] @ 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np.diag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(d[:K+1])) @ (q[:K+1,:])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plt.subplot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(122)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plt.title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图像矩阵的秩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='+str(K))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plt.imshow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(I,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cmap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='gray')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src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=m*n; compress=K*(m+n+1)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ratio=(1-compress/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src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)*100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计算压缩比率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5345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9DC31C-2BE7-4144-82B3-C4A23127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print("Rank=%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d:K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=%d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个：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ratio=%5.2f"%(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R,K,ratio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plt.figure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();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(range(1,int(R/4),10),CR,'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ob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-');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plt.title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("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奇异值个数与压缩比率的关系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");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plt.xlabel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("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奇异值个数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")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</a:rPr>
              <a:t>     </a:t>
            </a:r>
            <a:r>
              <a:rPr lang="en-US" altLang="zh-CN" sz="1800" b="1" dirty="0" err="1">
                <a:effectLst/>
              </a:rPr>
              <a:t>plt.ylabel</a:t>
            </a:r>
            <a:r>
              <a:rPr lang="en-US" altLang="zh-CN" sz="1800" b="1" dirty="0">
                <a:effectLst/>
              </a:rPr>
              <a:t>("</a:t>
            </a:r>
            <a:r>
              <a:rPr lang="zh-CN" altLang="zh-CN" sz="1800" b="1" dirty="0">
                <a:effectLst/>
                <a:cs typeface="Times New Roman" panose="02020603050405020304" pitchFamily="18" charset="0"/>
              </a:rPr>
              <a:t>压缩比率</a:t>
            </a:r>
            <a:r>
              <a:rPr lang="en-US" altLang="zh-CN" sz="1800" b="1" dirty="0">
                <a:effectLst/>
              </a:rPr>
              <a:t>"); </a:t>
            </a:r>
            <a:r>
              <a:rPr lang="en-US" altLang="zh-CN" sz="1800" b="1" dirty="0" err="1">
                <a:effectLst/>
              </a:rPr>
              <a:t>plt.show</a:t>
            </a:r>
            <a:r>
              <a:rPr lang="en-US" altLang="zh-CN" sz="1800" b="1" dirty="0">
                <a:effectLst/>
              </a:rPr>
              <a:t>()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396A506-3B2A-455F-9703-55B10F172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279656"/>
              </p:ext>
            </p:extLst>
          </p:nvPr>
        </p:nvGraphicFramePr>
        <p:xfrm>
          <a:off x="354012" y="2912139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7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012" y="2912139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59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647099"/>
              </p:ext>
            </p:extLst>
          </p:nvPr>
        </p:nvGraphicFramePr>
        <p:xfrm>
          <a:off x="542131" y="783332"/>
          <a:ext cx="11107738" cy="58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9" name="Document" r:id="rId3" imgW="11106616" imgH="6349050" progId="Word.Document.12">
                  <p:embed/>
                </p:oleObj>
              </mc:Choice>
              <mc:Fallback>
                <p:oleObj name="Document" r:id="rId3" imgW="11106616" imgH="634905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783332"/>
                        <a:ext cx="11107738" cy="58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82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4696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8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03C1C0-348E-4813-AEDF-95F9748F6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ex3_1_2.py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t, c1, c2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('t, c1, c2')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t0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sp.solve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(t**2-t-1)  #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求解特征方程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eq1 = c1 + c2 - 1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eq2 = c1 * t0[0] + c2 * t0[1] - 1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sp.solve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([eq1, eq2])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print('c1=', s[c1]); print('c2=', s[c2])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03C1C0-348E-4813-AEDF-95F9748F6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解法三：直接利用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软件求解。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#</a:t>
            </a:r>
            <a:r>
              <a:rPr lang="zh-CN" altLang="zh-CN" b="1" kern="100" dirty="0">
                <a:effectLst/>
                <a:latin typeface="+mj-lt"/>
                <a:cs typeface="Times New Roman" panose="02020603050405020304" pitchFamily="18" charset="0"/>
              </a:rPr>
              <a:t>程序文件</a:t>
            </a:r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ex3_1_3.py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effectLst/>
                <a:latin typeface="+mj-lt"/>
                <a:cs typeface="Times New Roman" panose="02020603050405020304" pitchFamily="18" charset="0"/>
              </a:rPr>
              <a:t>sympy</a:t>
            </a:r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 as </a:t>
            </a:r>
            <a:r>
              <a:rPr lang="en-US" altLang="zh-CN" b="1" kern="100" dirty="0" err="1">
                <a:effectLst/>
                <a:latin typeface="+mj-lt"/>
                <a:cs typeface="Times New Roman" panose="02020603050405020304" pitchFamily="18" charset="0"/>
              </a:rPr>
              <a:t>sp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altLang="zh-CN" b="1" kern="100" dirty="0" err="1">
                <a:effectLst/>
                <a:latin typeface="+mj-lt"/>
                <a:cs typeface="Times New Roman" panose="02020603050405020304" pitchFamily="18" charset="0"/>
              </a:rPr>
              <a:t>sp.var</a:t>
            </a:r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('k’)</a:t>
            </a:r>
          </a:p>
          <a:p>
            <a:pPr indent="266700" algn="just"/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y = </a:t>
            </a:r>
            <a:r>
              <a:rPr lang="en-US" altLang="zh-CN" b="1" kern="100" dirty="0" err="1">
                <a:effectLst/>
                <a:latin typeface="+mj-lt"/>
                <a:cs typeface="Times New Roman" panose="02020603050405020304" pitchFamily="18" charset="0"/>
              </a:rPr>
              <a:t>sp.Function</a:t>
            </a:r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('y')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f = y(k+2)-y(k+1)-y(k)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s = </a:t>
            </a:r>
            <a:r>
              <a:rPr lang="en-US" altLang="zh-CN" b="1" kern="100" dirty="0" err="1">
                <a:effectLst/>
                <a:latin typeface="+mj-lt"/>
                <a:cs typeface="Times New Roman" panose="02020603050405020304" pitchFamily="18" charset="0"/>
              </a:rPr>
              <a:t>sp.rsolve</a:t>
            </a:r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(f, y(k),{y(0):1,y(1):1})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print(s)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3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88450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17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zh-CN" dirty="0"/>
              <a:t>莱斯利（</a:t>
            </a:r>
            <a:r>
              <a:rPr lang="en-US" altLang="zh-CN" dirty="0"/>
              <a:t>Leslie</a:t>
            </a:r>
            <a:r>
              <a:rPr lang="zh-CN" altLang="zh-CN" dirty="0"/>
              <a:t>）种群模型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52622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2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280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3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96676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5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6887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0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5565213" cy="143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3.2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矩阵的奇异值分解及应用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2963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3363D26-6DEB-4B60-A169-3DB81F41E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035650"/>
              </p:ext>
            </p:extLst>
          </p:nvPr>
        </p:nvGraphicFramePr>
        <p:xfrm>
          <a:off x="709439" y="4123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7" name="Document" r:id="rId5" imgW="11106616" imgH="5484892" progId="Word.Document.12">
                  <p:embed/>
                </p:oleObj>
              </mc:Choice>
              <mc:Fallback>
                <p:oleObj name="Document" r:id="rId5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9" y="4123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6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31984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7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8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10383"/>
              </p:ext>
            </p:extLst>
          </p:nvPr>
        </p:nvGraphicFramePr>
        <p:xfrm>
          <a:off x="541337" y="99383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99383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63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576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95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3976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96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90483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3" name="Document" r:id="rId3" imgW="11106616" imgH="5555193" progId="Word.Document.12">
                  <p:embed/>
                </p:oleObj>
              </mc:Choice>
              <mc:Fallback>
                <p:oleObj name="Document" r:id="rId3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8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635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9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48796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47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67664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48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19326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6" name="Document" r:id="rId3" imgW="11106616" imgH="5555193" progId="Word.Document.12">
                  <p:embed/>
                </p:oleObj>
              </mc:Choice>
              <mc:Fallback>
                <p:oleObj name="Document" r:id="rId3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2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62CFEB-8BBE-45B8-9ED3-3F34C50F3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/>
              <a:t>线性代数是处理矩阵和向量空间的数学分支，在很多实际领域都有应用。本章主要结合斐波那契数列、莱斯利模型和</a:t>
            </a:r>
            <a:r>
              <a:rPr lang="en-US" altLang="zh-CN" b="1" dirty="0"/>
              <a:t>PageRank</a:t>
            </a:r>
            <a:r>
              <a:rPr lang="zh-CN" altLang="zh-CN" b="1" dirty="0"/>
              <a:t>算法，介绍特征值和特征向量的应用。最后给出奇异值分解在推荐算法和图像压缩中的应用。</a:t>
            </a:r>
          </a:p>
          <a:p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77020"/>
              </p:ext>
            </p:extLst>
          </p:nvPr>
        </p:nvGraphicFramePr>
        <p:xfrm>
          <a:off x="698500" y="1109663"/>
          <a:ext cx="11260138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0" name="Document" r:id="rId3" imgW="10793853" imgH="5186998" progId="Word.Document.12">
                  <p:embed/>
                </p:oleObj>
              </mc:Choice>
              <mc:Fallback>
                <p:oleObj name="Document" r:id="rId3" imgW="10793853" imgH="518699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500" y="1109663"/>
                        <a:ext cx="11260138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711F47-F6BA-4B08-936F-412CA7D4E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60945"/>
            <a:ext cx="11236325" cy="5446713"/>
          </a:xfrm>
        </p:spPr>
        <p:txBody>
          <a:bodyPr/>
          <a:lstStyle/>
          <a:p>
            <a:pPr indent="266700" algn="just"/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计算的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ex3_2.py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X0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([500, 1000, 500])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 4, 3], [0.5, 0, 0], [0, 0.25, 0]])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 = L @ X0; X2 = L @ X1  #@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表示矩阵乘法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X3 = L @ X2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Ls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sp.Matrix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 4, 3], [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sp.Rational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(1,2), 0, 0],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[0,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sp.Rational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(1,4), 0]])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符号矩阵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amda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定义符号变量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Ls.charpoly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计算特征多项式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w1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sp.roots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(p)   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计算特征值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w2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Ls.eigenvals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直接计算特征值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Ls.eigenvects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直接计算特征向量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",w2)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特征向量为：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n",v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P, D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Ls.diagonalize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相似对角化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Pinv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P.inv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求逆阵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Pinv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sp.simplify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Pinv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cc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Pinv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@ X0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print('P=\n', P)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     print('c=', cc[0])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1134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3.1.3  PageRank</a:t>
            </a:r>
            <a:r>
              <a:rPr lang="zh-CN" altLang="zh-CN" dirty="0"/>
              <a:t>算法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254962"/>
              </p:ext>
            </p:extLst>
          </p:nvPr>
        </p:nvGraphicFramePr>
        <p:xfrm>
          <a:off x="642938" y="1625600"/>
          <a:ext cx="1116012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3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44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A13CFD-DAEA-4D42-89A9-580F0B7F34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PageRank</a:t>
            </a:r>
            <a:r>
              <a:rPr lang="zh-CN" altLang="en-US" dirty="0"/>
              <a:t>原理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8111B30-F443-42AC-A8B1-268524FD6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692134"/>
              </p:ext>
            </p:extLst>
          </p:nvPr>
        </p:nvGraphicFramePr>
        <p:xfrm>
          <a:off x="541337" y="159204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59204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9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279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6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4815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A13CFD-DAEA-4D42-89A9-580F0B7F34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zh-CN" dirty="0"/>
              <a:t>基础的</a:t>
            </a:r>
            <a:r>
              <a:rPr lang="en-US" altLang="zh-CN" dirty="0"/>
              <a:t>PageRank</a:t>
            </a:r>
            <a:r>
              <a:rPr lang="zh-CN" altLang="zh-CN" dirty="0"/>
              <a:t>算法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6B531F5-790A-49E9-81B2-9E88DD7EF8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691784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18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78061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6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9607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0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412622"/>
              </p:ext>
            </p:extLst>
          </p:nvPr>
        </p:nvGraphicFramePr>
        <p:xfrm>
          <a:off x="677950" y="733454"/>
          <a:ext cx="11107738" cy="598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8" name="Document" r:id="rId3" imgW="11106616" imgH="6395917" progId="Word.Document.12">
                  <p:embed/>
                </p:oleObj>
              </mc:Choice>
              <mc:Fallback>
                <p:oleObj name="Document" r:id="rId3" imgW="11106616" imgH="639591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950" y="733454"/>
                        <a:ext cx="11107738" cy="598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3.1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5565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7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17695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6" name="Document" r:id="rId3" imgW="11106616" imgH="5695794" progId="Word.Document.12">
                  <p:embed/>
                </p:oleObj>
              </mc:Choice>
              <mc:Fallback>
                <p:oleObj name="Document" r:id="rId3" imgW="11106616" imgH="569579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4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197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3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5635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3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2102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8" name="Document" r:id="rId3" imgW="11106616" imgH="5660103" progId="Word.Document.12">
                  <p:embed/>
                </p:oleObj>
              </mc:Choice>
              <mc:Fallback>
                <p:oleObj name="Document" r:id="rId3" imgW="11106616" imgH="566010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19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43702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9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5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03C877-FC97-4E2C-8AD2-2453F756D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540" y="738893"/>
            <a:ext cx="11236325" cy="5446713"/>
          </a:xfrm>
        </p:spPr>
        <p:txBody>
          <a:bodyPr/>
          <a:lstStyle/>
          <a:p>
            <a:pPr indent="276225" algn="just"/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计算的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ex3_3.py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scipy.sparse.linalg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eigs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L = [(1,2),(2,3),(2,4),(3,4),(3,5),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(3,6),(4,1),(5,6),(6,1)]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w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((6,6))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邻接矩阵初始化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(L)):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w[L[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][1]-1] = 1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r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np.sum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w,axis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=1,keepdims=True)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 = w / r        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这里利用矩阵广播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vec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eigs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(P.T,1); V=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vec.real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V=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V.flatten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();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展开成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(n,)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形式的数组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V=V/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V.sum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(); print("V=",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(V,4))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plt.bar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(range(1,len(w)+1), V, width=0.6, color='b')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752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A13CFD-DAEA-4D42-89A9-580F0B7F34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随机冲浪模型的</a:t>
            </a:r>
            <a:r>
              <a:rPr lang="en-US" altLang="zh-CN" dirty="0"/>
              <a:t>PageRank</a:t>
            </a:r>
            <a:r>
              <a:rPr lang="zh-CN" altLang="zh-CN" dirty="0"/>
              <a:t>值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7F80772-06C6-47A7-933C-B35938C84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30221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1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86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9318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86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3613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4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3.1.1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差分方程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414875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5" name="Document" r:id="rId3" imgW="11178524" imgH="4701582" progId="Word.Document.12">
                  <p:embed/>
                </p:oleObj>
              </mc:Choice>
              <mc:Fallback>
                <p:oleObj name="Document" r:id="rId3" imgW="11178524" imgH="470158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FC1B691-E2F4-47FB-8CC0-D28969B85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D8AC70-484A-4C23-BEE8-BCCD86E3F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115890"/>
              </p:ext>
            </p:extLst>
          </p:nvPr>
        </p:nvGraphicFramePr>
        <p:xfrm>
          <a:off x="693738" y="4123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6" name="Document" r:id="rId5" imgW="11106616" imgH="5484892" progId="Word.Document.12">
                  <p:embed/>
                </p:oleObj>
              </mc:Choice>
              <mc:Fallback>
                <p:oleObj name="Document" r:id="rId5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738" y="4123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8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2675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51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83326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2890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09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980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951FF1A-76DE-4DEA-8F54-D451FB1C6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86876"/>
              </p:ext>
            </p:extLst>
          </p:nvPr>
        </p:nvGraphicFramePr>
        <p:xfrm>
          <a:off x="541337" y="250951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2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337" y="250951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707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8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5943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8" name="Document" r:id="rId3" imgW="11106616" imgH="5936619" progId="Word.Document.12">
                  <p:embed/>
                </p:oleObj>
              </mc:Choice>
              <mc:Fallback>
                <p:oleObj name="Document" r:id="rId3" imgW="11106616" imgH="593661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4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4131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11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70F161-C32C-4AA9-A76E-6412C45D1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927446"/>
            <a:ext cx="11236325" cy="5446713"/>
          </a:xfrm>
        </p:spPr>
        <p:txBody>
          <a:bodyPr/>
          <a:lstStyle/>
          <a:p>
            <a:pPr indent="276225" algn="just"/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计算的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ex3_4.py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scipy.sparse.linalg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eigs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L=[(1,2),(2,3),(2,4),(3,4),(3,5),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(3,6),(4,1),(5,6),(6,1)]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w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((6,6))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(L)):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w[L[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][1]-1]=1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r=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np.sum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w,axis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=1,keepdims=True)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 = (1-0.85)/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w.shape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[0]+0.85*w/r 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这里利用矩阵广播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vec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eigs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(P.T, 1); V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vec.real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V=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V.flatten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();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展开成</a:t>
            </a:r>
            <a:r>
              <a:rPr lang="en-US" altLang="zh-CN" sz="1800" b="1" kern="100">
                <a:effectLst/>
                <a:cs typeface="Times New Roman" panose="02020603050405020304" pitchFamily="18" charset="0"/>
              </a:rPr>
              <a:t>(n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,)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形式的数组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V=V/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V.sum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(); print("V=",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(V,4))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plt.bar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(range(1,len(w)+1),V, width=0.6, color='b’)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</a:rPr>
              <a:t>     </a:t>
            </a:r>
            <a:r>
              <a:rPr lang="en-US" altLang="zh-CN" sz="1800" b="1" dirty="0" err="1">
                <a:effectLst/>
              </a:rPr>
              <a:t>plt.show</a:t>
            </a:r>
            <a:r>
              <a:rPr lang="en-US" altLang="zh-CN" sz="1800" b="1" dirty="0">
                <a:effectLst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872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3.2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矩阵的奇异值分解及应用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1A0786-C45D-449C-8965-AE9DC9F0A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矩阵的奇异值分解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F9627F9-B87C-4B41-9144-DCF32D2B9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699294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7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0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71684"/>
              </p:ext>
            </p:extLst>
          </p:nvPr>
        </p:nvGraphicFramePr>
        <p:xfrm>
          <a:off x="677950" y="863600"/>
          <a:ext cx="11107738" cy="59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4" name="Document" r:id="rId3" imgW="11106616" imgH="6013409" progId="Word.Document.12">
                  <p:embed/>
                </p:oleObj>
              </mc:Choice>
              <mc:Fallback>
                <p:oleObj name="Document" r:id="rId3" imgW="11106616" imgH="6013409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950" y="863600"/>
                        <a:ext cx="11107738" cy="599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744480"/>
              </p:ext>
            </p:extLst>
          </p:nvPr>
        </p:nvGraphicFramePr>
        <p:xfrm>
          <a:off x="642938" y="1135063"/>
          <a:ext cx="111601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8" name="Document" r:id="rId3" imgW="11157352" imgH="5356909" progId="Word.Document.12">
                  <p:embed/>
                </p:oleObj>
              </mc:Choice>
              <mc:Fallback>
                <p:oleObj name="Document" r:id="rId3" imgW="11157352" imgH="535690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2C98D20-53CD-4814-A9D7-020995AE9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135063"/>
                        <a:ext cx="111601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25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494898"/>
              </p:ext>
            </p:extLst>
          </p:nvPr>
        </p:nvGraphicFramePr>
        <p:xfrm>
          <a:off x="642938" y="1135063"/>
          <a:ext cx="111601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2" name="Document" r:id="rId3" imgW="11178524" imgH="5353600" progId="Word.Document.12">
                  <p:embed/>
                </p:oleObj>
              </mc:Choice>
              <mc:Fallback>
                <p:oleObj name="Document" r:id="rId3" imgW="11178524" imgH="5353600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135063"/>
                        <a:ext cx="111601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17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004516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6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7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339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0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75219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4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0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537813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8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6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2917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22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8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25464"/>
              </p:ext>
            </p:extLst>
          </p:nvPr>
        </p:nvGraphicFramePr>
        <p:xfrm>
          <a:off x="692815" y="918933"/>
          <a:ext cx="11160125" cy="593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46" name="Document" r:id="rId3" imgW="11157352" imgH="6329942" progId="Word.Document.12">
                  <p:embed/>
                </p:oleObj>
              </mc:Choice>
              <mc:Fallback>
                <p:oleObj name="Document" r:id="rId3" imgW="11157352" imgH="632994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815" y="918933"/>
                        <a:ext cx="11160125" cy="5939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5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D918FD-7C5F-4322-BA58-ECEA51865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zh-CN" altLang="zh-CN" b="1" kern="100" dirty="0">
                <a:effectLst/>
                <a:cs typeface="Times New Roman" panose="02020603050405020304" pitchFamily="18" charset="0"/>
              </a:rPr>
              <a:t>数值计算的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ex3_5.py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from 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numpy.linalg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 import 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svd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a = 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np.array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([[1, 0, 1], [0, 1, 1], [0, 0, 0]])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u,s,vt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svd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(a)  #a=u@np.diag(s)@vt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print(u); print(s); print(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vt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)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840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1A0786-C45D-449C-8965-AE9DC9F0A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奇异值分解应用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F9627F9-B87C-4B41-9144-DCF32D2B9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70914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61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F9627F9-B87C-4B41-9144-DCF32D2B9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27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94293"/>
              </p:ext>
            </p:extLst>
          </p:nvPr>
        </p:nvGraphicFramePr>
        <p:xfrm>
          <a:off x="542131" y="744538"/>
          <a:ext cx="11107738" cy="611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7" name="Document" r:id="rId3" imgW="11106616" imgH="6135624" progId="Word.Document.12">
                  <p:embed/>
                </p:oleObj>
              </mc:Choice>
              <mc:Fallback>
                <p:oleObj name="Document" r:id="rId3" imgW="11106616" imgH="61356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744538"/>
                        <a:ext cx="11107738" cy="611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25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72347"/>
              </p:ext>
            </p:extLst>
          </p:nvPr>
        </p:nvGraphicFramePr>
        <p:xfrm>
          <a:off x="1784949" y="819437"/>
          <a:ext cx="8323327" cy="631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70" name="Document" r:id="rId3" imgW="11604985" imgH="7786427" progId="Word.Document.12">
                  <p:embed/>
                </p:oleObj>
              </mc:Choice>
              <mc:Fallback>
                <p:oleObj name="Document" r:id="rId3" imgW="11604985" imgH="7786427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4949" y="819437"/>
                        <a:ext cx="8323327" cy="6316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3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97903-8536-4305-86FD-7FCC54C3F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问题分析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2C98D20-53CD-4814-A9D7-020995AE9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94637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5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F9627F9-B87C-4B41-9144-DCF32D2B9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2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9092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4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60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224664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8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97903-8536-4305-86FD-7FCC54C3F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zh-CN" dirty="0"/>
              <a:t>非压缩数据的模型一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2C98D20-53CD-4814-A9D7-020995AE9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000851"/>
              </p:ext>
            </p:extLst>
          </p:nvPr>
        </p:nvGraphicFramePr>
        <p:xfrm>
          <a:off x="627769" y="1648027"/>
          <a:ext cx="11160125" cy="505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9" name="Document" r:id="rId3" imgW="11157352" imgH="5918954" progId="Word.Document.12">
                  <p:embed/>
                </p:oleObj>
              </mc:Choice>
              <mc:Fallback>
                <p:oleObj name="Document" r:id="rId3" imgW="11157352" imgH="591895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2C98D20-53CD-4814-A9D7-020995AE9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769" y="1648027"/>
                        <a:ext cx="11160125" cy="505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8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522408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2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13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23864"/>
              </p:ext>
            </p:extLst>
          </p:nvPr>
        </p:nvGraphicFramePr>
        <p:xfrm>
          <a:off x="642938" y="1135063"/>
          <a:ext cx="113125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6" name="Document" r:id="rId3" imgW="11313520" imgH="5281201" progId="Word.Document.12">
                  <p:embed/>
                </p:oleObj>
              </mc:Choice>
              <mc:Fallback>
                <p:oleObj name="Document" r:id="rId3" imgW="11313520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135063"/>
                        <a:ext cx="113125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48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07519"/>
              </p:ext>
            </p:extLst>
          </p:nvPr>
        </p:nvGraphicFramePr>
        <p:xfrm>
          <a:off x="515937" y="885682"/>
          <a:ext cx="11160125" cy="609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0" name="Document" r:id="rId3" imgW="11157352" imgH="6495419" progId="Word.Document.12">
                  <p:embed/>
                </p:oleObj>
              </mc:Choice>
              <mc:Fallback>
                <p:oleObj name="Document" r:id="rId3" imgW="11157352" imgH="6495419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37" y="885682"/>
                        <a:ext cx="11160125" cy="609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5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427224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4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8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141607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38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136331"/>
              </p:ext>
            </p:extLst>
          </p:nvPr>
        </p:nvGraphicFramePr>
        <p:xfrm>
          <a:off x="727825" y="966210"/>
          <a:ext cx="111077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1" name="Document" r:id="rId3" imgW="11106616" imgH="5753837" progId="Word.Document.12">
                  <p:embed/>
                </p:oleObj>
              </mc:Choice>
              <mc:Fallback>
                <p:oleObj name="Document" r:id="rId3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825" y="966210"/>
                        <a:ext cx="111077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031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305974"/>
              </p:ext>
            </p:extLst>
          </p:nvPr>
        </p:nvGraphicFramePr>
        <p:xfrm>
          <a:off x="642938" y="1135063"/>
          <a:ext cx="113125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62" name="Document" r:id="rId3" imgW="11313520" imgH="5281201" progId="Word.Document.12">
                  <p:embed/>
                </p:oleObj>
              </mc:Choice>
              <mc:Fallback>
                <p:oleObj name="Document" r:id="rId3" imgW="11313520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135063"/>
                        <a:ext cx="113125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2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09824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6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36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4319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10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4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A3D72F-59B7-4137-BF29-23C86E8E95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计算的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ex3_6_1.py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import pandas as pd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a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np.loadtxt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('data3_6_1.txt')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b = 0.5 *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np.corrcoef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a.T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) + 0.5 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求归一化的相似度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c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pd.DataFrame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(b)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c.to_excel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('data3_6_2.xlsx', index=False)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print('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请输入人员编号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1-18')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user = int(input())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n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a.shape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[1] 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变量的个数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no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np.where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(a[user-1, :]==0)[0]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未评分编号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= set(range(n)) - set(no) 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已评分编号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= list(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ys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= a[user-1,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] 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已评分分数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sc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np.zeros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(no)) 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初始化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for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in range(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(no)):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   sim = b[no[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],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]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sc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[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]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ys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@ sim / sum(sim)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print('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未评分项的编号为：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', no+1)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effectLst/>
              </a:rPr>
              <a:t>            print('</a:t>
            </a:r>
            <a:r>
              <a:rPr lang="zh-CN" altLang="zh-CN" sz="1200" b="1" dirty="0">
                <a:effectLst/>
                <a:cs typeface="Times New Roman" panose="02020603050405020304" pitchFamily="18" charset="0"/>
              </a:rPr>
              <a:t>未评分项的分数为：</a:t>
            </a:r>
            <a:r>
              <a:rPr lang="en-US" altLang="zh-CN" sz="1200" b="1" dirty="0">
                <a:effectLst/>
              </a:rPr>
              <a:t>', </a:t>
            </a:r>
            <a:r>
              <a:rPr lang="en-US" altLang="zh-CN" sz="1200" b="1" dirty="0" err="1">
                <a:effectLst/>
              </a:rPr>
              <a:t>np.round</a:t>
            </a:r>
            <a:r>
              <a:rPr lang="en-US" altLang="zh-CN" sz="1200" b="1" dirty="0">
                <a:effectLst/>
              </a:rPr>
              <a:t>(</a:t>
            </a:r>
            <a:r>
              <a:rPr lang="en-US" altLang="zh-CN" sz="1200" b="1" dirty="0" err="1">
                <a:effectLst/>
              </a:rPr>
              <a:t>sc</a:t>
            </a:r>
            <a:r>
              <a:rPr lang="en-US" altLang="zh-CN" sz="1200" b="1" dirty="0">
                <a:effectLst/>
              </a:rPr>
              <a:t>, 4))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53843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97903-8536-4305-86FD-7FCC54C3F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zh-CN" dirty="0"/>
              <a:t>基于奇异值分解压缩数据的模型二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2C98D20-53CD-4814-A9D7-020995AE9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624419"/>
              </p:ext>
            </p:extLst>
          </p:nvPr>
        </p:nvGraphicFramePr>
        <p:xfrm>
          <a:off x="627063" y="1643063"/>
          <a:ext cx="11158537" cy="590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0" name="Document" r:id="rId3" imgW="11157352" imgH="5926525" progId="Word.Document.12">
                  <p:embed/>
                </p:oleObj>
              </mc:Choice>
              <mc:Fallback>
                <p:oleObj name="Document" r:id="rId3" imgW="11157352" imgH="592652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2C98D20-53CD-4814-A9D7-020995AE9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063" y="1643063"/>
                        <a:ext cx="11158537" cy="590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4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34940"/>
              </p:ext>
            </p:extLst>
          </p:nvPr>
        </p:nvGraphicFramePr>
        <p:xfrm>
          <a:off x="515937" y="931863"/>
          <a:ext cx="11160125" cy="592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4" name="Document" r:id="rId3" imgW="11157352" imgH="5944911" progId="Word.Document.12">
                  <p:embed/>
                </p:oleObj>
              </mc:Choice>
              <mc:Fallback>
                <p:oleObj name="Document" r:id="rId3" imgW="11157352" imgH="594491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37" y="931863"/>
                        <a:ext cx="11160125" cy="592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7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09036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4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5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144630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8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14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479683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2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34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82353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6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0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85097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1993D96-71B9-4031-A38E-39DD254A3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863732"/>
              </p:ext>
            </p:extLst>
          </p:nvPr>
        </p:nvGraphicFramePr>
        <p:xfrm>
          <a:off x="711200" y="34369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9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200" y="34369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87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802784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0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8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384117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24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8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839426"/>
              </p:ext>
            </p:extLst>
          </p:nvPr>
        </p:nvGraphicFramePr>
        <p:xfrm>
          <a:off x="642938" y="1135063"/>
          <a:ext cx="113125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8" name="Document" r:id="rId3" imgW="11313520" imgH="5281201" progId="Word.Document.12">
                  <p:embed/>
                </p:oleObj>
              </mc:Choice>
              <mc:Fallback>
                <p:oleObj name="Document" r:id="rId3" imgW="11313520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135063"/>
                        <a:ext cx="113125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8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A95B85-FE05-41AB-B673-CA28244A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288" y="960697"/>
            <a:ext cx="11236325" cy="5446713"/>
          </a:xfrm>
        </p:spPr>
        <p:txBody>
          <a:bodyPr/>
          <a:lstStyle/>
          <a:p>
            <a:pPr indent="266700" algn="just"/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计算的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ex3_6_2.py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import pandas as pd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a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np.loadtxt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('data3_6_1.txt')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u, sigma,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vt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np.linalg.svd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(a)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print(sigma)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cs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np.cumsum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(sigma**2)  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rate = cs / cs[-1]  #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计算信息累积贡献率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ind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np.where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(rate&gt;=0.9)[0][0]+1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#ind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为奇异值的个数，满足信息提出率达到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90%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b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np.diag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(sigma[: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ind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]) @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u.T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[: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ind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, :] @ a  #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得到降维数据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c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np.linalg.norm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(b, axis=0,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keepdims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=True)  #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逐列求范数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d = 0.5 *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b.T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 @ b / (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c.T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 @ c) + 0.5  #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求相似度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#d = 0.5 *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np.corrcoef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b.T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) + 0.5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dd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pd.DataFrame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(d)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dd.to_excel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('data3_6_3.xlsx', index=False)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45177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A95B85-FE05-41AB-B673-CA28244A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请输入人员编号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1-18')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user = int(input())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n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a.shape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[1]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变量的个数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no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np.where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(a[user-1, :]==0)[0]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未评分编号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= set(range(n)) - set(no)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已评分编号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= list(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= a[user-1,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已评分分数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(no))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初始化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(no)):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sim = d[no[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@ sim / sum(sim)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未评分项的编号为：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', no+1)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</a:rPr>
              <a:t>     print('</a:t>
            </a:r>
            <a:r>
              <a:rPr lang="zh-CN" altLang="zh-CN" sz="1800" b="1" dirty="0">
                <a:effectLst/>
                <a:cs typeface="Times New Roman" panose="02020603050405020304" pitchFamily="18" charset="0"/>
              </a:rPr>
              <a:t>未评分项的分数为：</a:t>
            </a:r>
            <a:r>
              <a:rPr lang="en-US" altLang="zh-CN" sz="1800" b="1" dirty="0">
                <a:effectLst/>
              </a:rPr>
              <a:t>', </a:t>
            </a:r>
            <a:r>
              <a:rPr lang="en-US" altLang="zh-CN" sz="1800" b="1" dirty="0" err="1">
                <a:effectLst/>
              </a:rPr>
              <a:t>np.round</a:t>
            </a:r>
            <a:r>
              <a:rPr lang="en-US" altLang="zh-CN" sz="1800" b="1" dirty="0">
                <a:effectLst/>
              </a:rPr>
              <a:t>(sc,4))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7369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494799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2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4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09839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6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4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44257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0" name="Document" r:id="rId3" imgW="11197631" imgH="5275876" progId="Word.Document.12">
                  <p:embed/>
                </p:oleObj>
              </mc:Choice>
              <mc:Fallback>
                <p:oleObj name="Document" r:id="rId3" imgW="11197631" imgH="5275876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2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10664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4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1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79327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8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59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2188</Words>
  <Application>Microsoft Office PowerPoint</Application>
  <PresentationFormat>宽屏</PresentationFormat>
  <Paragraphs>209</Paragraphs>
  <Slides>105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105</vt:i4>
      </vt:variant>
    </vt:vector>
  </HeadingPairs>
  <TitlesOfParts>
    <vt:vector size="113" baseType="lpstr">
      <vt:lpstr>等线</vt:lpstr>
      <vt:lpstr>微软雅黑</vt:lpstr>
      <vt:lpstr>Arial</vt:lpstr>
      <vt:lpstr>Calibri</vt:lpstr>
      <vt:lpstr>Times New Roman</vt:lpstr>
      <vt:lpstr>Office 主题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端木 孤莱</cp:lastModifiedBy>
  <cp:revision>81</cp:revision>
  <dcterms:created xsi:type="dcterms:W3CDTF">2020-12-25T07:26:00Z</dcterms:created>
  <dcterms:modified xsi:type="dcterms:W3CDTF">2023-07-11T07:13:37Z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