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sldIdLst>
    <p:sldId id="258" r:id="rId2"/>
    <p:sldId id="265" r:id="rId3"/>
    <p:sldId id="521" r:id="rId4"/>
    <p:sldId id="546" r:id="rId5"/>
    <p:sldId id="567" r:id="rId6"/>
    <p:sldId id="269" r:id="rId7"/>
    <p:sldId id="522" r:id="rId8"/>
    <p:sldId id="524" r:id="rId9"/>
    <p:sldId id="547" r:id="rId10"/>
    <p:sldId id="568" r:id="rId11"/>
    <p:sldId id="569" r:id="rId12"/>
    <p:sldId id="549" r:id="rId13"/>
    <p:sldId id="570" r:id="rId14"/>
    <p:sldId id="571" r:id="rId15"/>
    <p:sldId id="572" r:id="rId16"/>
    <p:sldId id="573" r:id="rId17"/>
    <p:sldId id="574" r:id="rId18"/>
    <p:sldId id="575" r:id="rId19"/>
    <p:sldId id="548" r:id="rId20"/>
    <p:sldId id="576" r:id="rId21"/>
    <p:sldId id="551" r:id="rId22"/>
    <p:sldId id="577" r:id="rId23"/>
    <p:sldId id="526" r:id="rId24"/>
    <p:sldId id="578" r:id="rId25"/>
    <p:sldId id="579" r:id="rId26"/>
    <p:sldId id="580" r:id="rId27"/>
    <p:sldId id="581" r:id="rId28"/>
    <p:sldId id="582" r:id="rId29"/>
    <p:sldId id="523" r:id="rId30"/>
    <p:sldId id="531" r:id="rId31"/>
    <p:sldId id="554" r:id="rId32"/>
    <p:sldId id="532" r:id="rId33"/>
    <p:sldId id="583" r:id="rId34"/>
    <p:sldId id="584" r:id="rId35"/>
    <p:sldId id="585" r:id="rId36"/>
    <p:sldId id="586" r:id="rId37"/>
    <p:sldId id="555" r:id="rId38"/>
    <p:sldId id="587" r:id="rId39"/>
    <p:sldId id="588" r:id="rId40"/>
    <p:sldId id="589" r:id="rId41"/>
    <p:sldId id="553" r:id="rId42"/>
    <p:sldId id="556" r:id="rId43"/>
    <p:sldId id="590" r:id="rId44"/>
    <p:sldId id="557" r:id="rId45"/>
    <p:sldId id="533" r:id="rId46"/>
    <p:sldId id="591" r:id="rId47"/>
    <p:sldId id="592" r:id="rId48"/>
    <p:sldId id="593" r:id="rId49"/>
    <p:sldId id="594" r:id="rId50"/>
    <p:sldId id="595" r:id="rId51"/>
    <p:sldId id="600" r:id="rId52"/>
    <p:sldId id="601" r:id="rId53"/>
    <p:sldId id="527" r:id="rId54"/>
    <p:sldId id="536" r:id="rId55"/>
    <p:sldId id="602" r:id="rId56"/>
    <p:sldId id="603" r:id="rId57"/>
    <p:sldId id="604" r:id="rId58"/>
    <p:sldId id="612" r:id="rId59"/>
    <p:sldId id="673" r:id="rId60"/>
    <p:sldId id="674" r:id="rId61"/>
    <p:sldId id="675" r:id="rId62"/>
    <p:sldId id="605" r:id="rId63"/>
    <p:sldId id="606" r:id="rId64"/>
    <p:sldId id="607" r:id="rId65"/>
    <p:sldId id="608" r:id="rId66"/>
    <p:sldId id="613" r:id="rId67"/>
    <p:sldId id="676" r:id="rId68"/>
    <p:sldId id="609" r:id="rId69"/>
    <p:sldId id="610" r:id="rId70"/>
    <p:sldId id="611" r:id="rId71"/>
    <p:sldId id="614" r:id="rId72"/>
    <p:sldId id="615" r:id="rId73"/>
    <p:sldId id="616" r:id="rId74"/>
    <p:sldId id="617" r:id="rId75"/>
    <p:sldId id="618" r:id="rId76"/>
    <p:sldId id="620" r:id="rId77"/>
    <p:sldId id="621" r:id="rId78"/>
    <p:sldId id="623" r:id="rId79"/>
    <p:sldId id="624" r:id="rId80"/>
    <p:sldId id="677" r:id="rId81"/>
    <p:sldId id="678" r:id="rId82"/>
    <p:sldId id="528" r:id="rId83"/>
    <p:sldId id="537" r:id="rId84"/>
    <p:sldId id="625" r:id="rId85"/>
    <p:sldId id="626" r:id="rId86"/>
    <p:sldId id="631" r:id="rId87"/>
    <p:sldId id="632" r:id="rId88"/>
    <p:sldId id="559" r:id="rId89"/>
    <p:sldId id="633" r:id="rId90"/>
    <p:sldId id="634" r:id="rId91"/>
    <p:sldId id="561" r:id="rId92"/>
    <p:sldId id="636" r:id="rId93"/>
    <p:sldId id="635" r:id="rId94"/>
    <p:sldId id="627" r:id="rId95"/>
    <p:sldId id="628" r:id="rId96"/>
    <p:sldId id="637" r:id="rId97"/>
    <p:sldId id="529" r:id="rId98"/>
    <p:sldId id="638" r:id="rId99"/>
    <p:sldId id="639" r:id="rId100"/>
    <p:sldId id="645" r:id="rId101"/>
    <p:sldId id="646" r:id="rId102"/>
    <p:sldId id="538" r:id="rId103"/>
    <p:sldId id="640" r:id="rId104"/>
    <p:sldId id="641" r:id="rId105"/>
    <p:sldId id="642" r:id="rId106"/>
    <p:sldId id="643" r:id="rId107"/>
    <p:sldId id="644" r:id="rId108"/>
    <p:sldId id="539" r:id="rId109"/>
    <p:sldId id="647" r:id="rId110"/>
    <p:sldId id="650" r:id="rId111"/>
    <p:sldId id="648" r:id="rId112"/>
    <p:sldId id="649" r:id="rId113"/>
    <p:sldId id="651" r:id="rId114"/>
    <p:sldId id="652" r:id="rId115"/>
    <p:sldId id="540" r:id="rId116"/>
    <p:sldId id="653" r:id="rId117"/>
    <p:sldId id="654" r:id="rId118"/>
    <p:sldId id="655" r:id="rId119"/>
    <p:sldId id="656" r:id="rId120"/>
    <p:sldId id="541" r:id="rId121"/>
    <p:sldId id="662" r:id="rId122"/>
    <p:sldId id="663" r:id="rId123"/>
    <p:sldId id="542" r:id="rId124"/>
    <p:sldId id="657" r:id="rId125"/>
    <p:sldId id="658" r:id="rId126"/>
    <p:sldId id="659" r:id="rId127"/>
    <p:sldId id="664" r:id="rId128"/>
    <p:sldId id="544" r:id="rId129"/>
    <p:sldId id="660" r:id="rId130"/>
    <p:sldId id="661" r:id="rId131"/>
    <p:sldId id="543" r:id="rId132"/>
    <p:sldId id="545" r:id="rId133"/>
    <p:sldId id="564" r:id="rId134"/>
    <p:sldId id="665" r:id="rId135"/>
    <p:sldId id="666" r:id="rId136"/>
    <p:sldId id="667" r:id="rId137"/>
    <p:sldId id="669" r:id="rId138"/>
    <p:sldId id="668" r:id="rId139"/>
    <p:sldId id="565" r:id="rId140"/>
    <p:sldId id="566" r:id="rId141"/>
    <p:sldId id="670" r:id="rId142"/>
    <p:sldId id="671" r:id="rId143"/>
    <p:sldId id="672" r:id="rId1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B87"/>
    <a:srgbClr val="0087FA"/>
    <a:srgbClr val="0000D2"/>
    <a:srgbClr val="CE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多元线性回归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6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E0493A-0838-4092-A30F-67FAF2304C19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多元线性回归</a:t>
            </a:r>
          </a:p>
        </p:txBody>
      </p:sp>
    </p:spTree>
    <p:extLst>
      <p:ext uri="{BB962C8B-B14F-4D97-AF65-F5344CB8AC3E}">
        <p14:creationId xmlns:p14="http://schemas.microsoft.com/office/powerpoint/2010/main" val="210249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6CA931-CF27-499A-BD39-3CAE76300033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多元线性回归</a:t>
            </a:r>
          </a:p>
        </p:txBody>
      </p:sp>
    </p:spTree>
    <p:extLst>
      <p:ext uri="{BB962C8B-B14F-4D97-AF65-F5344CB8AC3E}">
        <p14:creationId xmlns:p14="http://schemas.microsoft.com/office/powerpoint/2010/main" val="211046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67A755-B94C-41C8-80DC-BD1F0DBC7896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多元线性回归</a:t>
            </a:r>
          </a:p>
        </p:txBody>
      </p:sp>
    </p:spTree>
    <p:extLst>
      <p:ext uri="{BB962C8B-B14F-4D97-AF65-F5344CB8AC3E}">
        <p14:creationId xmlns:p14="http://schemas.microsoft.com/office/powerpoint/2010/main" val="168684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74583B-C83A-42BC-9DFA-86857D5F82EC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多元线性回归</a:t>
            </a:r>
          </a:p>
        </p:txBody>
      </p:sp>
    </p:spTree>
    <p:extLst>
      <p:ext uri="{BB962C8B-B14F-4D97-AF65-F5344CB8AC3E}">
        <p14:creationId xmlns:p14="http://schemas.microsoft.com/office/powerpoint/2010/main" val="270884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多项式回归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33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C779AC-DA04-4327-9843-09C6B04A2B1C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多项式回归</a:t>
            </a:r>
          </a:p>
        </p:txBody>
      </p:sp>
    </p:spTree>
    <p:extLst>
      <p:ext uri="{BB962C8B-B14F-4D97-AF65-F5344CB8AC3E}">
        <p14:creationId xmlns:p14="http://schemas.microsoft.com/office/powerpoint/2010/main" val="252609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956BF0-DF13-4263-84EC-95676A7A739F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多项式回归</a:t>
            </a:r>
          </a:p>
        </p:txBody>
      </p:sp>
    </p:spTree>
    <p:extLst>
      <p:ext uri="{BB962C8B-B14F-4D97-AF65-F5344CB8AC3E}">
        <p14:creationId xmlns:p14="http://schemas.microsoft.com/office/powerpoint/2010/main" val="385335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C5E49B-53B9-4784-9E2A-B781190D6C1E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多项式回归</a:t>
            </a:r>
          </a:p>
        </p:txBody>
      </p:sp>
    </p:spTree>
    <p:extLst>
      <p:ext uri="{BB962C8B-B14F-4D97-AF65-F5344CB8AC3E}">
        <p14:creationId xmlns:p14="http://schemas.microsoft.com/office/powerpoint/2010/main" val="187300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EDDBD2-EB78-4C6F-BDE0-53B7C9A249E5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多项式回归</a:t>
            </a:r>
          </a:p>
        </p:txBody>
      </p:sp>
    </p:spTree>
    <p:extLst>
      <p:ext uri="{BB962C8B-B14F-4D97-AF65-F5344CB8AC3E}">
        <p14:creationId xmlns:p14="http://schemas.microsoft.com/office/powerpoint/2010/main" val="398680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552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72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逐步回归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8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945C06-467D-4607-93AD-269EF2988617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逐步回归</a:t>
            </a:r>
          </a:p>
        </p:txBody>
      </p:sp>
    </p:spTree>
    <p:extLst>
      <p:ext uri="{BB962C8B-B14F-4D97-AF65-F5344CB8AC3E}">
        <p14:creationId xmlns:p14="http://schemas.microsoft.com/office/powerpoint/2010/main" val="360869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2D996B-98E8-42E1-AD9D-4FF25ED9339D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逐步回归</a:t>
            </a:r>
          </a:p>
        </p:txBody>
      </p:sp>
    </p:spTree>
    <p:extLst>
      <p:ext uri="{BB962C8B-B14F-4D97-AF65-F5344CB8AC3E}">
        <p14:creationId xmlns:p14="http://schemas.microsoft.com/office/powerpoint/2010/main" val="36249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05737E-9D55-497A-BB59-A959E40927C7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逐步回归</a:t>
            </a:r>
          </a:p>
        </p:txBody>
      </p:sp>
    </p:spTree>
    <p:extLst>
      <p:ext uri="{BB962C8B-B14F-4D97-AF65-F5344CB8AC3E}">
        <p14:creationId xmlns:p14="http://schemas.microsoft.com/office/powerpoint/2010/main" val="17721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B6EE90-0E92-41F3-90A3-92C54045B23C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逐步回归</a:t>
            </a:r>
          </a:p>
        </p:txBody>
      </p:sp>
    </p:spTree>
    <p:extLst>
      <p:ext uri="{BB962C8B-B14F-4D97-AF65-F5344CB8AC3E}">
        <p14:creationId xmlns:p14="http://schemas.microsoft.com/office/powerpoint/2010/main" val="8419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10.5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广义线性回归模型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29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649F62-B256-4479-AD85-EF0F8FBDB732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10.5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广义线性回归模型</a:t>
            </a:r>
          </a:p>
        </p:txBody>
      </p:sp>
    </p:spTree>
    <p:extLst>
      <p:ext uri="{BB962C8B-B14F-4D97-AF65-F5344CB8AC3E}">
        <p14:creationId xmlns:p14="http://schemas.microsoft.com/office/powerpoint/2010/main" val="231271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F1BB82-CE2A-493C-B9EB-DD032D3675B6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10.5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广义线性回归模型</a:t>
            </a:r>
          </a:p>
        </p:txBody>
      </p:sp>
    </p:spTree>
    <p:extLst>
      <p:ext uri="{BB962C8B-B14F-4D97-AF65-F5344CB8AC3E}">
        <p14:creationId xmlns:p14="http://schemas.microsoft.com/office/powerpoint/2010/main" val="31859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19CA15-CFD5-4B7D-AD57-5FCB096B269D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10.5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广义线性回归模型</a:t>
            </a:r>
          </a:p>
        </p:txBody>
      </p:sp>
    </p:spTree>
    <p:extLst>
      <p:ext uri="{BB962C8B-B14F-4D97-AF65-F5344CB8AC3E}">
        <p14:creationId xmlns:p14="http://schemas.microsoft.com/office/powerpoint/2010/main" val="286605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EAD73C-479B-4E2A-9AFF-953B2EF7B7F1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10.5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广义线性回归模型</a:t>
            </a:r>
          </a:p>
        </p:txBody>
      </p:sp>
    </p:spTree>
    <p:extLst>
      <p:ext uri="{BB962C8B-B14F-4D97-AF65-F5344CB8AC3E}">
        <p14:creationId xmlns:p14="http://schemas.microsoft.com/office/powerpoint/2010/main" val="14580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35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5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  回归分析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485980-B781-45A3-9DAF-6B3DCD71D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7907" y="1129068"/>
            <a:ext cx="10992011" cy="52903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68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38D94C-350E-4DE4-958D-C489BE252BE2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一元线性回归模型</a:t>
            </a:r>
          </a:p>
        </p:txBody>
      </p:sp>
    </p:spTree>
    <p:extLst>
      <p:ext uri="{BB962C8B-B14F-4D97-AF65-F5344CB8AC3E}">
        <p14:creationId xmlns:p14="http://schemas.microsoft.com/office/powerpoint/2010/main" val="170066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E82978-FB24-4D45-A161-63655390698B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一元线性回归模型</a:t>
            </a:r>
          </a:p>
        </p:txBody>
      </p:sp>
    </p:spTree>
    <p:extLst>
      <p:ext uri="{BB962C8B-B14F-4D97-AF65-F5344CB8AC3E}">
        <p14:creationId xmlns:p14="http://schemas.microsoft.com/office/powerpoint/2010/main" val="90174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66705F-37D0-4376-8C48-87B6F8CFD9C8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一元线性回归模型</a:t>
            </a:r>
          </a:p>
        </p:txBody>
      </p:sp>
    </p:spTree>
    <p:extLst>
      <p:ext uri="{BB962C8B-B14F-4D97-AF65-F5344CB8AC3E}">
        <p14:creationId xmlns:p14="http://schemas.microsoft.com/office/powerpoint/2010/main" val="221493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181" y="912236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E2364D-8C90-471A-930A-5BC3BA4CDE6C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一元线性回归模型</a:t>
            </a:r>
          </a:p>
        </p:txBody>
      </p:sp>
    </p:spTree>
    <p:extLst>
      <p:ext uri="{BB962C8B-B14F-4D97-AF65-F5344CB8AC3E}">
        <p14:creationId xmlns:p14="http://schemas.microsoft.com/office/powerpoint/2010/main" val="53784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7996D8A-0A14-420B-8E3A-AFDBCA355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C037EF-0553-49F6-A85A-B4842BCE9BEC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一元线性回归模型</a:t>
            </a:r>
          </a:p>
        </p:txBody>
      </p:sp>
    </p:spTree>
    <p:extLst>
      <p:ext uri="{BB962C8B-B14F-4D97-AF65-F5344CB8AC3E}">
        <p14:creationId xmlns:p14="http://schemas.microsoft.com/office/powerpoint/2010/main" val="103037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g11">
            <a:extLst>
              <a:ext uri="{FF2B5EF4-FFF2-40B4-BE49-F238E27FC236}">
                <a16:creationId xmlns:a16="http://schemas.microsoft.com/office/drawing/2014/main" id="{5C2C3422-9BC7-4844-97B0-9F101D81E520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 descr="标题栏bg">
            <a:extLst>
              <a:ext uri="{FF2B5EF4-FFF2-40B4-BE49-F238E27FC236}">
                <a16:creationId xmlns:a16="http://schemas.microsoft.com/office/drawing/2014/main" id="{86D17F04-9E1E-4417-9DAC-037AF7B485BD}"/>
              </a:ext>
            </a:extLst>
          </p:cNvPr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916942A7-7E20-4E9E-96AC-EFFC7C714462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50D6422-12DF-40ED-ADA8-A2D34A129801}"/>
              </a:ext>
            </a:extLst>
          </p:cNvPr>
          <p:cNvPicPr>
            <a:picLocks noChangeAspect="1"/>
          </p:cNvPicPr>
          <p:nvPr userDrawn="1"/>
        </p:nvPicPr>
        <p:blipFill>
          <a:blip r:embed="rId33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61" r:id="rId4"/>
    <p:sldLayoutId id="2147483664" r:id="rId5"/>
    <p:sldLayoutId id="2147483662" r:id="rId6"/>
    <p:sldLayoutId id="2147483663" r:id="rId7"/>
    <p:sldLayoutId id="2147483668" r:id="rId8"/>
    <p:sldLayoutId id="2147483656" r:id="rId9"/>
    <p:sldLayoutId id="2147483652" r:id="rId10"/>
    <p:sldLayoutId id="2147483665" r:id="rId11"/>
    <p:sldLayoutId id="2147483669" r:id="rId12"/>
    <p:sldLayoutId id="2147483666" r:id="rId13"/>
    <p:sldLayoutId id="2147483667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package" Target="../embeddings/Microsoft_Word_Document76.docx"/><Relationship Id="rId1" Type="http://schemas.openxmlformats.org/officeDocument/2006/relationships/slideLayout" Target="../slideLayouts/slideLayout25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package" Target="../embeddings/Microsoft_Word_Document77.docx"/><Relationship Id="rId1" Type="http://schemas.openxmlformats.org/officeDocument/2006/relationships/slideLayout" Target="../slideLayouts/slideLayout25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package" Target="../embeddings/Microsoft_Word_Document78.docx"/><Relationship Id="rId1" Type="http://schemas.openxmlformats.org/officeDocument/2006/relationships/slideLayout" Target="../slideLayouts/slideLayout26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package" Target="../embeddings/Microsoft_Word_Document79.docx"/><Relationship Id="rId1" Type="http://schemas.openxmlformats.org/officeDocument/2006/relationships/slideLayout" Target="../slideLayouts/slideLayout25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package" Target="../embeddings/Microsoft_Word_Document80.docx"/><Relationship Id="rId1" Type="http://schemas.openxmlformats.org/officeDocument/2006/relationships/slideLayout" Target="../slideLayouts/slideLayout25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package" Target="../embeddings/Microsoft_Word_Document81.docx"/><Relationship Id="rId1" Type="http://schemas.openxmlformats.org/officeDocument/2006/relationships/slideLayout" Target="../slideLayouts/slideLayout2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package" Target="../embeddings/Microsoft_Word_Document82.docx"/><Relationship Id="rId1" Type="http://schemas.openxmlformats.org/officeDocument/2006/relationships/slideLayout" Target="../slideLayouts/slideLayout25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package" Target="../embeddings/Microsoft_Word_Document83.docx"/><Relationship Id="rId1" Type="http://schemas.openxmlformats.org/officeDocument/2006/relationships/slideLayout" Target="../slideLayouts/slideLayout25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package" Target="../embeddings/Microsoft_Word_Document84.docx"/><Relationship Id="rId1" Type="http://schemas.openxmlformats.org/officeDocument/2006/relationships/slideLayout" Target="../slideLayouts/slideLayout25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package" Target="../embeddings/Microsoft_Word_Document85.docx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package" Target="../embeddings/Microsoft_Word_Document86.docx"/><Relationship Id="rId1" Type="http://schemas.openxmlformats.org/officeDocument/2006/relationships/slideLayout" Target="../slideLayouts/slideLayout25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package" Target="../embeddings/Microsoft_Word_Document87.docx"/><Relationship Id="rId1" Type="http://schemas.openxmlformats.org/officeDocument/2006/relationships/slideLayout" Target="../slideLayouts/slideLayout2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package" Target="../embeddings/Microsoft_Word_Document88.docx"/><Relationship Id="rId1" Type="http://schemas.openxmlformats.org/officeDocument/2006/relationships/slideLayout" Target="../slideLayouts/slideLayout25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package" Target="../embeddings/Microsoft_Word_Document89.docx"/><Relationship Id="rId1" Type="http://schemas.openxmlformats.org/officeDocument/2006/relationships/slideLayout" Target="../slideLayouts/slideLayout26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package" Target="../embeddings/Microsoft_Word_Document90.docx"/><Relationship Id="rId1" Type="http://schemas.openxmlformats.org/officeDocument/2006/relationships/slideLayout" Target="../slideLayouts/slideLayout25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package" Target="../embeddings/Microsoft_Word_Document91.docx"/><Relationship Id="rId1" Type="http://schemas.openxmlformats.org/officeDocument/2006/relationships/slideLayout" Target="../slideLayouts/slideLayout25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package" Target="../embeddings/Microsoft_Word_Document92.docx"/><Relationship Id="rId1" Type="http://schemas.openxmlformats.org/officeDocument/2006/relationships/slideLayout" Target="../slideLayouts/slideLayout25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package" Target="../embeddings/Microsoft_Word_Document93.docx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Word_Document7.docx"/><Relationship Id="rId1" Type="http://schemas.openxmlformats.org/officeDocument/2006/relationships/slideLayout" Target="../slideLayouts/slideLayout8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package" Target="../embeddings/Microsoft_Word_Document94.docx"/><Relationship Id="rId1" Type="http://schemas.openxmlformats.org/officeDocument/2006/relationships/slideLayout" Target="../slideLayouts/slideLayout2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package" Target="../embeddings/Microsoft_Word_Document95.docx"/><Relationship Id="rId1" Type="http://schemas.openxmlformats.org/officeDocument/2006/relationships/slideLayout" Target="../slideLayouts/slideLayout26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package" Target="../embeddings/Microsoft_Word_Document96.docx"/><Relationship Id="rId1" Type="http://schemas.openxmlformats.org/officeDocument/2006/relationships/slideLayout" Target="../slideLayouts/slideLayout25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package" Target="../embeddings/Microsoft_Word_Document97.docx"/><Relationship Id="rId1" Type="http://schemas.openxmlformats.org/officeDocument/2006/relationships/slideLayout" Target="../slideLayouts/slideLayout25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package" Target="../embeddings/Microsoft_Word_Document98.docx"/><Relationship Id="rId1" Type="http://schemas.openxmlformats.org/officeDocument/2006/relationships/slideLayout" Target="../slideLayouts/slideLayout2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package" Target="../embeddings/Microsoft_Word_Document99.docx"/><Relationship Id="rId1" Type="http://schemas.openxmlformats.org/officeDocument/2006/relationships/slideLayout" Target="../slideLayouts/slideLayout2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package" Target="../embeddings/Microsoft_Word_Document100.docx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Word_Document8.docx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package" Target="../embeddings/Microsoft_Word_Document101.docx"/><Relationship Id="rId1" Type="http://schemas.openxmlformats.org/officeDocument/2006/relationships/slideLayout" Target="../slideLayouts/slideLayout25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package" Target="../embeddings/Microsoft_Word_Document102.docx"/><Relationship Id="rId1" Type="http://schemas.openxmlformats.org/officeDocument/2006/relationships/slideLayout" Target="../slideLayouts/slideLayout25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package" Target="../embeddings/Microsoft_Word_Document103.docx"/><Relationship Id="rId1" Type="http://schemas.openxmlformats.org/officeDocument/2006/relationships/slideLayout" Target="../slideLayouts/slideLayout25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package" Target="../embeddings/Microsoft_Word_Document104.docx"/><Relationship Id="rId1" Type="http://schemas.openxmlformats.org/officeDocument/2006/relationships/slideLayout" Target="../slideLayouts/slideLayout25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package" Target="../embeddings/Microsoft_Word_Document105.docx"/><Relationship Id="rId1" Type="http://schemas.openxmlformats.org/officeDocument/2006/relationships/slideLayout" Target="../slideLayouts/slideLayout25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package" Target="../embeddings/Microsoft_Word_Document106.docx"/><Relationship Id="rId1" Type="http://schemas.openxmlformats.org/officeDocument/2006/relationships/slideLayout" Target="../slideLayouts/slideLayout25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package" Target="../embeddings/Microsoft_Word_Document107.docx"/><Relationship Id="rId1" Type="http://schemas.openxmlformats.org/officeDocument/2006/relationships/slideLayout" Target="../slideLayouts/slideLayout25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package" Target="../embeddings/Microsoft_Word_Document108.docx"/><Relationship Id="rId1" Type="http://schemas.openxmlformats.org/officeDocument/2006/relationships/slideLayout" Target="../slideLayouts/slideLayout25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package" Target="../embeddings/Microsoft_Word_Document109.docx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Word_Document9.docx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package" Target="../embeddings/Microsoft_Word_Document110.docx"/><Relationship Id="rId1" Type="http://schemas.openxmlformats.org/officeDocument/2006/relationships/slideLayout" Target="../slideLayouts/slideLayout25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package" Target="../embeddings/Microsoft_Word_Document111.docx"/><Relationship Id="rId1" Type="http://schemas.openxmlformats.org/officeDocument/2006/relationships/slideLayout" Target="../slideLayouts/slideLayout25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package" Target="../embeddings/Microsoft_Word_Document112.docx"/><Relationship Id="rId1" Type="http://schemas.openxmlformats.org/officeDocument/2006/relationships/slideLayout" Target="../slideLayouts/slideLayout25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package" Target="../embeddings/Microsoft_Word_Document113.docx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Word_Document10.docx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Word_Document11.docx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Word_Document12.docx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Word_Document13.docx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Microsoft_Word_Document14.docx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Word_Document15.docx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Word_Document16.docx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package" Target="../embeddings/Microsoft_Word_Document17.docx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package" Target="../embeddings/Microsoft_Word_Document18.docx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package" Target="../embeddings/Microsoft_Word_Document19.docx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package" Target="../embeddings/Microsoft_Word_Document20.docx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package" Target="../embeddings/Microsoft_Word_Document21.docx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package" Target="../embeddings/Microsoft_Word_Document22.docx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package" Target="../embeddings/Microsoft_Word_Document23.docx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package" Target="../embeddings/Microsoft_Word_Document24.docx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package" Target="../embeddings/Microsoft_Word_Document25.docx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package" Target="../embeddings/Microsoft_Word_Document26.docx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package" Target="../embeddings/Microsoft_Word_Document27.docx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package" Target="../embeddings/Microsoft_Word_Document28.docx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package" Target="../embeddings/Microsoft_Word_Document29.docx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package" Target="../embeddings/Microsoft_Word_Document30.docx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package" Target="../embeddings/Microsoft_Word_Document31.docx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package" Target="../embeddings/Microsoft_Word_Document32.docx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package" Target="../embeddings/Microsoft_Word_Document33.docx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package" Target="../embeddings/Microsoft_Word_Document34.docx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package" Target="../embeddings/Microsoft_Word_Document35.docx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package" Target="../embeddings/Microsoft_Word_Document36.docx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package" Target="../embeddings/Microsoft_Word_Document37.docx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package" Target="../embeddings/Microsoft_Word_Document38.docx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package" Target="../embeddings/Microsoft_Word_Document39.docx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package" Target="../embeddings/Microsoft_Word_Document40.docx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package" Target="../embeddings/Microsoft_Word_Document41.docx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package" Target="../embeddings/Microsoft_Word_Document42.docx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package" Target="../embeddings/Microsoft_Word_Document43.docx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package" Target="../embeddings/Microsoft_Word_Document44.docx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package" Target="../embeddings/Microsoft_Word_Document45.docx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package" Target="../embeddings/Microsoft_Word_Document46.docx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package" Target="../embeddings/Microsoft_Word_Document47.docx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package" Target="../embeddings/Microsoft_Word_Document48.docx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package" Target="../embeddings/Microsoft_Word_Document49.docx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package" Target="../embeddings/Microsoft_Word_Document50.docx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package" Target="../embeddings/Microsoft_Word_Document51.docx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package" Target="../embeddings/Microsoft_Word_Document52.docx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package" Target="../embeddings/Microsoft_Word_Document53.docx"/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package" Target="../embeddings/Microsoft_Word_Document54.docx"/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package" Target="../embeddings/Microsoft_Word_Document55.docx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package" Target="../embeddings/Microsoft_Word_Document56.docx"/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package" Target="../embeddings/Microsoft_Word_Document57.docx"/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package" Target="../embeddings/Microsoft_Word_Document58.docx"/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package" Target="../embeddings/Microsoft_Word_Document59.docx"/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package" Target="../embeddings/Microsoft_Word_Document60.docx"/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package" Target="../embeddings/Microsoft_Word_Document61.docx"/><Relationship Id="rId1" Type="http://schemas.openxmlformats.org/officeDocument/2006/relationships/slideLayout" Target="../slideLayouts/slideLayout20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package" Target="../embeddings/Microsoft_Word_Document62.docx"/><Relationship Id="rId1" Type="http://schemas.openxmlformats.org/officeDocument/2006/relationships/slideLayout" Target="../slideLayouts/slideLayout20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package" Target="../embeddings/Microsoft_Word_Document63.docx"/><Relationship Id="rId1" Type="http://schemas.openxmlformats.org/officeDocument/2006/relationships/slideLayout" Target="../slideLayouts/slideLayout20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package" Target="../embeddings/Microsoft_Word_Document64.docx"/><Relationship Id="rId1" Type="http://schemas.openxmlformats.org/officeDocument/2006/relationships/slideLayout" Target="../slideLayouts/slideLayout20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package" Target="../embeddings/Microsoft_Word_Document65.docx"/><Relationship Id="rId1" Type="http://schemas.openxmlformats.org/officeDocument/2006/relationships/slideLayout" Target="../slideLayouts/slideLayout20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package" Target="../embeddings/Microsoft_Word_Document66.docx"/><Relationship Id="rId1" Type="http://schemas.openxmlformats.org/officeDocument/2006/relationships/slideLayout" Target="../slideLayouts/slideLayout2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package" Target="../embeddings/Microsoft_Word_Document67.docx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8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package" Target="../embeddings/Microsoft_Word_Document68.docx"/><Relationship Id="rId1" Type="http://schemas.openxmlformats.org/officeDocument/2006/relationships/slideLayout" Target="../slideLayouts/slideLayout2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package" Target="../embeddings/Microsoft_Word_Document69.docx"/><Relationship Id="rId1" Type="http://schemas.openxmlformats.org/officeDocument/2006/relationships/slideLayout" Target="../slideLayouts/slideLayout2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package" Target="../embeddings/Microsoft_Word_Document70.docx"/><Relationship Id="rId1" Type="http://schemas.openxmlformats.org/officeDocument/2006/relationships/slideLayout" Target="../slideLayouts/slideLayout2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package" Target="../embeddings/Microsoft_Word_Document71.docx"/><Relationship Id="rId1" Type="http://schemas.openxmlformats.org/officeDocument/2006/relationships/slideLayout" Target="../slideLayouts/slideLayout20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package" Target="../embeddings/Microsoft_Word_Document72.docx"/><Relationship Id="rId1" Type="http://schemas.openxmlformats.org/officeDocument/2006/relationships/slideLayout" Target="../slideLayouts/slideLayout20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package" Target="../embeddings/Microsoft_Word_Document73.docx"/><Relationship Id="rId1" Type="http://schemas.openxmlformats.org/officeDocument/2006/relationships/slideLayout" Target="../slideLayouts/slideLayout20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package" Target="../embeddings/Microsoft_Word_Document74.docx"/><Relationship Id="rId1" Type="http://schemas.openxmlformats.org/officeDocument/2006/relationships/slideLayout" Target="../slideLayouts/slideLayout25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package" Target="../embeddings/Microsoft_Word_Document75.docx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938654"/>
            <a:ext cx="8141677" cy="2950845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3130060" y="2249695"/>
            <a:ext cx="4889793" cy="171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</a:t>
            </a:r>
            <a:endParaRPr lang="en-US" altLang="zh-CN" sz="4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回归分析</a:t>
            </a:r>
          </a:p>
        </p:txBody>
      </p:sp>
      <p:cxnSp>
        <p:nvCxnSpPr>
          <p:cNvPr id="10" name="直接连接符 9"/>
          <p:cNvCxnSpPr>
            <a:cxnSpLocks/>
          </p:cNvCxnSpPr>
          <p:nvPr userDrawn="1"/>
        </p:nvCxnSpPr>
        <p:spPr>
          <a:xfrm>
            <a:off x="423545" y="2172970"/>
            <a:ext cx="0" cy="25069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5091B64A-8987-4FC9-BF53-2D4BE359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0" y="2249695"/>
            <a:ext cx="1654953" cy="2358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971314"/>
              </p:ext>
            </p:extLst>
          </p:nvPr>
        </p:nvGraphicFramePr>
        <p:xfrm>
          <a:off x="711200" y="1049338"/>
          <a:ext cx="111077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883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449872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439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36610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952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9D8DA-3BB6-4DEB-9717-F9D1454C4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10.5.1  </a:t>
            </a:r>
            <a:r>
              <a:rPr lang="zh-CN" altLang="zh-CN" dirty="0"/>
              <a:t>分组数据的</a:t>
            </a:r>
            <a:r>
              <a:rPr lang="en-US" altLang="zh-CN" dirty="0"/>
              <a:t>Logistic</a:t>
            </a:r>
            <a:r>
              <a:rPr lang="zh-CN" altLang="zh-CN" dirty="0"/>
              <a:t>回归模型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74ED04D-869C-40C4-8BBB-47443E6FB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887339"/>
              </p:ext>
            </p:extLst>
          </p:nvPr>
        </p:nvGraphicFramePr>
        <p:xfrm>
          <a:off x="642938" y="1625600"/>
          <a:ext cx="11160125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57352" imgH="4704014" progId="Word.Document.12">
                  <p:embed/>
                </p:oleObj>
              </mc:Choice>
              <mc:Fallback>
                <p:oleObj name="Document" r:id="rId2" imgW="11157352" imgH="4704014" progId="Word.Documen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74ED04D-869C-40C4-8BBB-47443E6FB1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675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82653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991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49448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40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255104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082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993764"/>
              </p:ext>
            </p:extLst>
          </p:nvPr>
        </p:nvGraphicFramePr>
        <p:xfrm>
          <a:off x="709613" y="1039813"/>
          <a:ext cx="11029950" cy="544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27691" imgH="5495141" progId="Word.Document.12">
                  <p:embed/>
                </p:oleObj>
              </mc:Choice>
              <mc:Fallback>
                <p:oleObj name="Document" r:id="rId2" imgW="11127691" imgH="549514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613" y="1039813"/>
                        <a:ext cx="11029950" cy="544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040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3644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600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36680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08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45144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92824" progId="Word.Document.12">
                  <p:embed/>
                </p:oleObj>
              </mc:Choice>
              <mc:Fallback>
                <p:oleObj name="Document" r:id="rId2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280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72765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385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9A0CB15-FA38-4669-BC7B-8DC06EA1AF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ex10_7_1.py</a:t>
            </a:r>
            <a:endParaRPr lang="zh-CN" altLang="zh-CN" sz="22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2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statsmodels.api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</a:t>
            </a:r>
            <a:endParaRPr lang="zh-CN" altLang="zh-CN" sz="22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2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('data10_7_1.txt')</a:t>
            </a:r>
            <a:endParaRPr lang="zh-CN" altLang="zh-CN" sz="22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a[:,0]; pi = a[:,2]/a[:,1]</a:t>
            </a:r>
            <a:endParaRPr lang="zh-CN" altLang="zh-CN" sz="22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sm.add_constant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(x);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=np.log(pi/(1-pi))</a:t>
            </a:r>
            <a:endParaRPr lang="zh-CN" altLang="zh-CN" sz="22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sm.OLS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X).fit()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构建并拟合模型</a:t>
            </a:r>
            <a:endParaRPr lang="zh-CN" altLang="zh-CN" sz="22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md.summary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输出模型的所有结果</a:t>
            </a:r>
            <a:endParaRPr lang="zh-CN" altLang="zh-CN" sz="22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p0=1/(1+np.exp(-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md.predict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([1,9])))</a:t>
            </a:r>
            <a:endParaRPr lang="zh-CN" altLang="zh-CN" sz="22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md.params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提出回归系数</a:t>
            </a:r>
            <a:endParaRPr lang="zh-CN" altLang="zh-CN" sz="22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所求比例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p0=%.4f"%p0)</a:t>
            </a:r>
            <a:endParaRPr lang="zh-CN" altLang="zh-CN" sz="22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2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np.savetxt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("data10_7_2.txt", b)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0347484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79664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818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34941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01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3B9A8B4-0B0A-4AB8-AB40-196B309644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ex10_7_2.py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statsmodels.api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('data10_7_1.txt')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a[:,0]; y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np.vstack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([a[:,2], a[:,1]-a[:,2]]).T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{'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x':x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'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y':y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}  #y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列为成功的次数，第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列为失败次数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sm.formula.glm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y~x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',d, family=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sm.families.Binomial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()).fit()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md.summary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344539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38901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31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9D8DA-3BB6-4DEB-9717-F9D1454C4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10.5.2  </a:t>
            </a:r>
            <a:r>
              <a:rPr lang="zh-CN" altLang="zh-CN" dirty="0"/>
              <a:t>未分组数据的</a:t>
            </a:r>
            <a:r>
              <a:rPr lang="en-US" altLang="zh-CN" dirty="0"/>
              <a:t>Logistic</a:t>
            </a:r>
            <a:r>
              <a:rPr lang="zh-CN" altLang="zh-CN" dirty="0"/>
              <a:t>回归模型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74ED04D-869C-40C4-8BBB-47443E6FB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344226"/>
              </p:ext>
            </p:extLst>
          </p:nvPr>
        </p:nvGraphicFramePr>
        <p:xfrm>
          <a:off x="642938" y="1625600"/>
          <a:ext cx="11160125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57352" imgH="4704014" progId="Word.Document.12">
                  <p:embed/>
                </p:oleObj>
              </mc:Choice>
              <mc:Fallback>
                <p:oleObj name="Document" r:id="rId2" imgW="11157352" imgH="4704014" progId="Word.Documen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74ED04D-869C-40C4-8BBB-47443E6FB1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085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601130"/>
              </p:ext>
            </p:extLst>
          </p:nvPr>
        </p:nvGraphicFramePr>
        <p:xfrm>
          <a:off x="542131" y="812800"/>
          <a:ext cx="11107738" cy="604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6058113" progId="Word.Document.12">
                  <p:embed/>
                </p:oleObj>
              </mc:Choice>
              <mc:Fallback>
                <p:oleObj name="Document" r:id="rId2" imgW="11106616" imgH="605811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2131" y="812800"/>
                        <a:ext cx="11107738" cy="604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704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62858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4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23319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646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7433"/>
              </p:ext>
            </p:extLst>
          </p:nvPr>
        </p:nvGraphicFramePr>
        <p:xfrm>
          <a:off x="711200" y="1049338"/>
          <a:ext cx="11260138" cy="619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830627" progId="Word.Document.12">
                  <p:embed/>
                </p:oleObj>
              </mc:Choice>
              <mc:Fallback>
                <p:oleObj name="Document" r:id="rId2" imgW="11262783" imgH="5830627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619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577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778810"/>
              </p:ext>
            </p:extLst>
          </p:nvPr>
        </p:nvGraphicFramePr>
        <p:xfrm>
          <a:off x="338138" y="1389063"/>
          <a:ext cx="11566525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561805" imgH="5484892" progId="Word.Document.12">
                  <p:embed/>
                </p:oleObj>
              </mc:Choice>
              <mc:Fallback>
                <p:oleObj name="Document" r:id="rId2" imgW="11561805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8138" y="1389063"/>
                        <a:ext cx="11566525" cy="546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66EBC-0219-4B3C-AC60-52EC7F99F4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181" y="912236"/>
            <a:ext cx="11401888" cy="625475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zh-CN" dirty="0"/>
              <a:t>相关性检验，判定系数（拟合优度）和剩余标准差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87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89701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333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CC5A0A-24DD-42C2-AB9B-1CCAED3AA5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ex10_8_1.py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statsmodels.api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('data10_8.txt')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np.vstack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([a[:, 1:4], a[:, 6:-1]])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([a[:, 4], a[:, 9]])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d={'x1': x[:,0], 'x2':x[:,1], 'x3':x[:,2], '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y':y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sm.formula.logit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('y~x1+x2+x3', d).fit()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md.summary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md2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sm.formula.logit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('y~x1+x3', d).fit()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print(md2.summary())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242017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CC5A0A-24DD-42C2-AB9B-1CCAED3AA5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zh-CN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或者使用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glm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函数拟合模型。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ex10_8_2.py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statsmodels.api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('data10_8.txt')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np.vstack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([a[:, 1:4], a[:, 6:-1]])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([a[:, 4], a[:, 9]])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d={'x1': x[:,0], 'x2':x[:,1], 'x3':x[:,2], '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y':y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md1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sm.formula.glm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('y~x1+x2+x3', d, family=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sm.families.Binomial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()).fit()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print(md1.summary())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md2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sm.formula.glm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('y~x1+x3', d, family=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sm.families.Binomial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()).fit()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print(md2.summary())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890043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9D8DA-3BB6-4DEB-9717-F9D1454C4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10.5.3  </a:t>
            </a:r>
            <a:r>
              <a:rPr lang="en-US" altLang="zh-CN" dirty="0" err="1"/>
              <a:t>Probit</a:t>
            </a:r>
            <a:r>
              <a:rPr lang="zh-CN" altLang="zh-CN" dirty="0"/>
              <a:t>回归模型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74ED04D-869C-40C4-8BBB-47443E6FB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070651"/>
              </p:ext>
            </p:extLst>
          </p:nvPr>
        </p:nvGraphicFramePr>
        <p:xfrm>
          <a:off x="642938" y="1625600"/>
          <a:ext cx="11160125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57352" imgH="4704014" progId="Word.Document.12">
                  <p:embed/>
                </p:oleObj>
              </mc:Choice>
              <mc:Fallback>
                <p:oleObj name="Document" r:id="rId2" imgW="11157352" imgH="4704014" progId="Word.Documen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74ED04D-869C-40C4-8BBB-47443E6FB1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950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98107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757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17210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021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295890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8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C465B3E-2021-4AA1-A280-1435343409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ex10_9.py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statsmodels.api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scipy.stats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norm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("data10_7_1.txt")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a[:,0]; pi = a[:,2]/a[:,1];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norm.ppf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(pi)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sm.add_constant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sm.OLS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X).fit()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构建并拟合模型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md.summary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输出模型的所有结果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p0=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norm.cdf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md.predict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([1, 9]))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print("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所求比例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p0=%.4f"%p0)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45318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9D8DA-3BB6-4DEB-9717-F9D1454C4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10.5.4  Logistic</a:t>
            </a:r>
            <a:r>
              <a:rPr lang="zh-CN" altLang="zh-CN" dirty="0"/>
              <a:t>回归模型的应用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8F671F-8694-49EF-BC2E-26ECC55DB6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612958"/>
            <a:ext cx="5945188" cy="6254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dirty="0"/>
              <a:t>Logistic</a:t>
            </a:r>
            <a:r>
              <a:rPr lang="zh-CN" altLang="zh-CN" dirty="0"/>
              <a:t>模型的参数解释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74ED04D-869C-40C4-8BBB-47443E6FB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632532"/>
              </p:ext>
            </p:extLst>
          </p:nvPr>
        </p:nvGraphicFramePr>
        <p:xfrm>
          <a:off x="508000" y="2235200"/>
          <a:ext cx="11158538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57352" imgH="4704014" progId="Word.Document.12">
                  <p:embed/>
                </p:oleObj>
              </mc:Choice>
              <mc:Fallback>
                <p:oleObj name="Document" r:id="rId2" imgW="11157352" imgH="4704014" progId="Word.Documen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74ED04D-869C-40C4-8BBB-47443E6FB1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8000" y="2235200"/>
                        <a:ext cx="11158538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54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6669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106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52219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14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43324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709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81822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283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00812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46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74430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123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97507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061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01059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64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32898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429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2092923-E3F2-4C4D-9F0C-BCF8368DB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ex10_10.py</a:t>
            </a:r>
            <a:endParaRPr lang="zh-CN" altLang="zh-CN" sz="24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("data10_7_2.txt")</a:t>
            </a:r>
            <a:endParaRPr lang="zh-CN" altLang="zh-CN" sz="24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odds9=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np.exp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(b@[1,9])</a:t>
            </a:r>
            <a:endParaRPr lang="zh-CN" altLang="zh-CN" sz="24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odds9vs8=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np.exp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(b@[1,9])/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np.exp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(b@[1,8])</a:t>
            </a:r>
            <a:endParaRPr lang="zh-CN" altLang="zh-CN" sz="24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print("odds9=%.4f,odds9vs8=%.4f"%(odds9,odds9vs8))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920955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340770"/>
              </p:ext>
            </p:extLst>
          </p:nvPr>
        </p:nvGraphicFramePr>
        <p:xfrm>
          <a:off x="542131" y="700204"/>
          <a:ext cx="11107738" cy="648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6505514" progId="Word.Document.12">
                  <p:embed/>
                </p:oleObj>
              </mc:Choice>
              <mc:Fallback>
                <p:oleObj name="Document" r:id="rId2" imgW="11106616" imgH="650551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2131" y="700204"/>
                        <a:ext cx="11107738" cy="648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199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430161"/>
              </p:ext>
            </p:extLst>
          </p:nvPr>
        </p:nvGraphicFramePr>
        <p:xfrm>
          <a:off x="526564" y="1359584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6564" y="1359584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4B2EBC1-DC5F-4635-B18B-7E98D48525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Logistic</a:t>
            </a:r>
            <a:r>
              <a:rPr lang="zh-CN" altLang="zh-CN" dirty="0"/>
              <a:t>回归模型实例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72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093617"/>
              </p:ext>
            </p:extLst>
          </p:nvPr>
        </p:nvGraphicFramePr>
        <p:xfrm>
          <a:off x="542131" y="846138"/>
          <a:ext cx="11107738" cy="601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6028551" progId="Word.Document.12">
                  <p:embed/>
                </p:oleObj>
              </mc:Choice>
              <mc:Fallback>
                <p:oleObj name="Document" r:id="rId2" imgW="11106616" imgH="602855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2131" y="846138"/>
                        <a:ext cx="11107738" cy="6011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756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458608"/>
              </p:ext>
            </p:extLst>
          </p:nvPr>
        </p:nvGraphicFramePr>
        <p:xfrm>
          <a:off x="744451" y="799956"/>
          <a:ext cx="11260138" cy="5717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7710358" progId="Word.Document.12">
                  <p:embed/>
                </p:oleObj>
              </mc:Choice>
              <mc:Fallback>
                <p:oleObj name="Document" r:id="rId2" imgW="11262783" imgH="7710358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4451" y="799956"/>
                        <a:ext cx="11260138" cy="5717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280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22257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28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95110"/>
              </p:ext>
            </p:extLst>
          </p:nvPr>
        </p:nvGraphicFramePr>
        <p:xfrm>
          <a:off x="711200" y="1049338"/>
          <a:ext cx="111077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7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14073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774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61842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483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90622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341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55388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766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32353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654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43623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1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E08A58-E3C8-4B09-A914-AED3F6FBD522}"/>
              </a:ext>
            </a:extLst>
          </p:cNvPr>
          <p:cNvSpPr/>
          <p:nvPr/>
        </p:nvSpPr>
        <p:spPr>
          <a:xfrm>
            <a:off x="5697415" y="482322"/>
            <a:ext cx="6272684" cy="6039058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86E508A-B811-4E51-997F-FAB687B3108E}"/>
              </a:ext>
            </a:extLst>
          </p:cNvPr>
          <p:cNvCxnSpPr>
            <a:cxnSpLocks/>
          </p:cNvCxnSpPr>
          <p:nvPr/>
        </p:nvCxnSpPr>
        <p:spPr>
          <a:xfrm>
            <a:off x="6923315" y="1507252"/>
            <a:ext cx="41414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36C35E4-E8F5-4EDA-8DA3-FE58B3B34613}"/>
              </a:ext>
            </a:extLst>
          </p:cNvPr>
          <p:cNvSpPr txBox="1"/>
          <p:nvPr/>
        </p:nvSpPr>
        <p:spPr>
          <a:xfrm>
            <a:off x="6388860" y="559892"/>
            <a:ext cx="488979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DAB999-60B9-4DD1-A96C-21CEA8EE61DE}"/>
              </a:ext>
            </a:extLst>
          </p:cNvPr>
          <p:cNvSpPr txBox="1"/>
          <p:nvPr/>
        </p:nvSpPr>
        <p:spPr>
          <a:xfrm>
            <a:off x="6199439" y="2639090"/>
            <a:ext cx="5565213" cy="73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10.2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多元线性回归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2206C7-6925-4150-9A27-00DA1484E75D}"/>
              </a:ext>
            </a:extLst>
          </p:cNvPr>
          <p:cNvSpPr txBox="1"/>
          <p:nvPr/>
        </p:nvSpPr>
        <p:spPr>
          <a:xfrm>
            <a:off x="6199439" y="1862388"/>
            <a:ext cx="6926899" cy="73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10.1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一元线性回归分析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419F2F-1760-44C6-A465-377F5FAEE0AF}"/>
              </a:ext>
            </a:extLst>
          </p:cNvPr>
          <p:cNvSpPr txBox="1"/>
          <p:nvPr/>
        </p:nvSpPr>
        <p:spPr>
          <a:xfrm>
            <a:off x="6211425" y="3373137"/>
            <a:ext cx="5565213" cy="73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10.3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多项式回归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E7BC3E-D644-44BE-8034-54EFD883A5BB}"/>
              </a:ext>
            </a:extLst>
          </p:cNvPr>
          <p:cNvSpPr txBox="1"/>
          <p:nvPr/>
        </p:nvSpPr>
        <p:spPr>
          <a:xfrm>
            <a:off x="6258139" y="4107184"/>
            <a:ext cx="5565213" cy="73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10.4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逐步回归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8D5681-ED17-4BC3-A0D3-C7D304263B70}"/>
              </a:ext>
            </a:extLst>
          </p:cNvPr>
          <p:cNvSpPr txBox="1"/>
          <p:nvPr/>
        </p:nvSpPr>
        <p:spPr>
          <a:xfrm>
            <a:off x="6281359" y="4888373"/>
            <a:ext cx="5565213" cy="73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10.5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广义线性回归模型</a:t>
            </a:r>
          </a:p>
        </p:txBody>
      </p:sp>
    </p:spTree>
    <p:extLst>
      <p:ext uri="{BB962C8B-B14F-4D97-AF65-F5344CB8AC3E}">
        <p14:creationId xmlns:p14="http://schemas.microsoft.com/office/powerpoint/2010/main" val="28346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/>
      <p:bldP spid="8" grpId="0"/>
      <p:bldP spid="12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40163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362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325166"/>
              </p:ext>
            </p:extLst>
          </p:nvPr>
        </p:nvGraphicFramePr>
        <p:xfrm>
          <a:off x="338138" y="1389063"/>
          <a:ext cx="11566525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561805" imgH="5484892" progId="Word.Document.12">
                  <p:embed/>
                </p:oleObj>
              </mc:Choice>
              <mc:Fallback>
                <p:oleObj name="Document" r:id="rId2" imgW="11561805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8138" y="1389063"/>
                        <a:ext cx="11566525" cy="546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66EBC-0219-4B3C-AC60-52EC7F99F4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181" y="912236"/>
            <a:ext cx="11401888" cy="625475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zh-CN" dirty="0"/>
              <a:t>回归方程的显著性检验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77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92846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788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9D8DA-3BB6-4DEB-9717-F9D1454C4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10.1.2  </a:t>
            </a:r>
            <a:r>
              <a:rPr lang="zh-CN" altLang="zh-CN" dirty="0"/>
              <a:t>一元线性回归应用举例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74ED04D-869C-40C4-8BBB-47443E6FB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965149"/>
              </p:ext>
            </p:extLst>
          </p:nvPr>
        </p:nvGraphicFramePr>
        <p:xfrm>
          <a:off x="642938" y="1625600"/>
          <a:ext cx="11312525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313520" imgH="4704014" progId="Word.Document.12">
                  <p:embed/>
                </p:oleObj>
              </mc:Choice>
              <mc:Fallback>
                <p:oleObj name="Document" r:id="rId2" imgW="11313520" imgH="4704014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DDC69A-BBDC-4DB1-B73E-F2ADF51132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312525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966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43421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894078" progId="Word.Document.12">
                  <p:embed/>
                </p:oleObj>
              </mc:Choice>
              <mc:Fallback>
                <p:oleObj name="Document" r:id="rId2" imgW="11106616" imgH="5894078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303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045067"/>
              </p:ext>
            </p:extLst>
          </p:nvPr>
        </p:nvGraphicFramePr>
        <p:xfrm>
          <a:off x="457200" y="931863"/>
          <a:ext cx="11260138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931863"/>
                        <a:ext cx="11260138" cy="546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97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35060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705528" progId="Word.Document.12">
                  <p:embed/>
                </p:oleObj>
              </mc:Choice>
              <mc:Fallback>
                <p:oleObj name="Document" r:id="rId2" imgW="11106616" imgH="5705528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47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5ADD11A-1C11-49E9-BD37-2CE72C78F4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8289" y="705643"/>
            <a:ext cx="11236325" cy="5446713"/>
          </a:xfrm>
        </p:spPr>
        <p:txBody>
          <a:bodyPr/>
          <a:lstStyle/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ex10_1.py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statsmodels.api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def check(d):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x0 = d[0]; y0 = d[1]; d ={'x':x0, 'y':y0}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re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sm.formula.ols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y~x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d).fit()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拟合线性回归模型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print(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re.summary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print(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re.outlier_test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输出已知数据的野值检验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残差的方差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re.mse_resid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pre=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re.get_prediction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(d)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df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pre.summary_frame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(alpha=0.05)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dfv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df.values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 low,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upp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dfv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[:,4:].T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置信下限上限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r = 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upp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-low)/2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置信半径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num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(x0)+1)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plt.errorbar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(num,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re.resid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r,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fmt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='o')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746086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5ADD11A-1C11-49E9-BD37-2CE72C78F4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8289" y="1187781"/>
            <a:ext cx="11236325" cy="5446713"/>
          </a:xfrm>
        </p:spPr>
        <p:txBody>
          <a:bodyPr/>
          <a:lstStyle/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('data10_1.txt')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('font', size=15);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(a[0], a[1], 'o')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plt.figure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(); check(a)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a2 = a; a2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np.delete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(a2, 8, axis=1)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删除第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check(a2); a3 = a2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a3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np.delete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(a3, 4, axis=1); check(a3)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48339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10.2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多元线性回归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95144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F62CFEB-8BBE-45B8-9ED3-3F34C50F3F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94" y="912937"/>
            <a:ext cx="10992011" cy="5290393"/>
          </a:xfrm>
        </p:spPr>
        <p:txBody>
          <a:bodyPr/>
          <a:lstStyle/>
          <a:p>
            <a:r>
              <a:rPr lang="en-US" altLang="zh-CN" b="1" dirty="0"/>
              <a:t>        </a:t>
            </a:r>
            <a:r>
              <a:rPr lang="zh-CN" altLang="zh-CN" b="1" dirty="0"/>
              <a:t>曲线拟合问题的特点是，根据得到的若干有关变量的一组数据，寻求因变量与自变量之间的函数关系，使这个函数对该组数据拟合得最好。通常函数的形式可以由经验、先验知识或对数据的直观观察决定，要作的工作就是由数据用最小二乘法计算函数中的待定系数。</a:t>
            </a:r>
            <a:endParaRPr lang="en-US" altLang="zh-CN" b="1" dirty="0"/>
          </a:p>
          <a:p>
            <a:r>
              <a:rPr lang="en-US" altLang="zh-CN" b="1" dirty="0"/>
              <a:t>        </a:t>
            </a:r>
            <a:r>
              <a:rPr lang="zh-CN" altLang="zh-CN" b="1" dirty="0"/>
              <a:t>从数理统计的观点看，最小二乘曲线或函数拟合方法，是根据一个样本的观测值建立拟合函数，并估计拟合函数中的参数。参数估计的结果可以视为一个统计意义上的点估计。如果考虑到观测结果受随机因素的影响，实际进行参数估计时应该给出相应的区间估计。如果置信区间太大，甚至包含了零点，那么参数的估计值就没有多大意义了。在统计学中，研究随机变量之间的关联关系的方法就是回归分析方法。简单地说，回归分析就是对拟合问题作的统计分析。</a:t>
            </a:r>
          </a:p>
          <a:p>
            <a:endParaRPr lang="zh-CN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654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9D8DA-3BB6-4DEB-9717-F9D1454C4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10.2.1  </a:t>
            </a:r>
            <a:r>
              <a:rPr lang="zh-CN" altLang="zh-CN" dirty="0"/>
              <a:t>多元线性回归理论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74ED04D-869C-40C4-8BBB-47443E6FB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971882"/>
              </p:ext>
            </p:extLst>
          </p:nvPr>
        </p:nvGraphicFramePr>
        <p:xfrm>
          <a:off x="642938" y="1625600"/>
          <a:ext cx="11160125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57352" imgH="4704014" progId="Word.Document.12">
                  <p:embed/>
                </p:oleObj>
              </mc:Choice>
              <mc:Fallback>
                <p:oleObj name="Document" r:id="rId2" imgW="11157352" imgH="4704014" progId="Word.Documen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74ED04D-869C-40C4-8BBB-47443E6FB1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15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813001"/>
              </p:ext>
            </p:extLst>
          </p:nvPr>
        </p:nvGraphicFramePr>
        <p:xfrm>
          <a:off x="576439" y="134295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6439" y="134295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EFA4BBC-3281-40D7-817E-B9925B48C0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回归系数的最小二乘估计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79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857779"/>
              </p:ext>
            </p:extLst>
          </p:nvPr>
        </p:nvGraphicFramePr>
        <p:xfrm>
          <a:off x="711200" y="982663"/>
          <a:ext cx="11107738" cy="572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747709" progId="Word.Document.12">
                  <p:embed/>
                </p:oleObj>
              </mc:Choice>
              <mc:Fallback>
                <p:oleObj name="Document" r:id="rId2" imgW="11106616" imgH="5747709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982663"/>
                        <a:ext cx="11107738" cy="572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860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74658"/>
              </p:ext>
            </p:extLst>
          </p:nvPr>
        </p:nvGraphicFramePr>
        <p:xfrm>
          <a:off x="541338" y="947738"/>
          <a:ext cx="11109325" cy="613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6150405" progId="Word.Document.12">
                  <p:embed/>
                </p:oleObj>
              </mc:Choice>
              <mc:Fallback>
                <p:oleObj name="Document" r:id="rId2" imgW="11106616" imgH="6150405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8" y="947738"/>
                        <a:ext cx="11109325" cy="613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03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03317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870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60535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24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27732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662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016287"/>
              </p:ext>
            </p:extLst>
          </p:nvPr>
        </p:nvGraphicFramePr>
        <p:xfrm>
          <a:off x="576439" y="134295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6439" y="134295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EFA4BBC-3281-40D7-817E-B9925B48C0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回归方程和回归系数的检验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02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44501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657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26149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657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8B054F6-57CB-4898-963C-C319B716C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78430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355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52298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708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2499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072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93728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750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33189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587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14998"/>
              </p:ext>
            </p:extLst>
          </p:nvPr>
        </p:nvGraphicFramePr>
        <p:xfrm>
          <a:off x="541337" y="1518343"/>
          <a:ext cx="11109325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518343"/>
                        <a:ext cx="11109325" cy="546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EFA4BBC-3281-40D7-817E-B9925B48C0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zh-CN" dirty="0"/>
              <a:t>回归方程的预测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44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9D8DA-3BB6-4DEB-9717-F9D1454C4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10.2.2  </a:t>
            </a:r>
            <a:r>
              <a:rPr lang="zh-CN" altLang="zh-CN" dirty="0"/>
              <a:t>多元线性回归</a:t>
            </a:r>
            <a:r>
              <a:rPr lang="zh-CN" altLang="en-US" dirty="0"/>
              <a:t>应用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74ED04D-869C-40C4-8BBB-47443E6FB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975566"/>
              </p:ext>
            </p:extLst>
          </p:nvPr>
        </p:nvGraphicFramePr>
        <p:xfrm>
          <a:off x="660400" y="1625600"/>
          <a:ext cx="11158538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57352" imgH="4704014" progId="Word.Document.12">
                  <p:embed/>
                </p:oleObj>
              </mc:Choice>
              <mc:Fallback>
                <p:oleObj name="Document" r:id="rId2" imgW="11157352" imgH="4704014" progId="Word.Documen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74ED04D-869C-40C4-8BBB-47443E6FB1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0400" y="1625600"/>
                        <a:ext cx="11158538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223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68420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663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241366"/>
              </p:ext>
            </p:extLst>
          </p:nvPr>
        </p:nvGraphicFramePr>
        <p:xfrm>
          <a:off x="711200" y="1049338"/>
          <a:ext cx="11260138" cy="601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6011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98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70158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007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538749"/>
              </p:ext>
            </p:extLst>
          </p:nvPr>
        </p:nvGraphicFramePr>
        <p:xfrm>
          <a:off x="711200" y="1049338"/>
          <a:ext cx="11107738" cy="552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539330" progId="Word.Document.12">
                  <p:embed/>
                </p:oleObj>
              </mc:Choice>
              <mc:Fallback>
                <p:oleObj name="Document" r:id="rId2" imgW="11106616" imgH="5539330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52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070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8B054F6-57CB-4898-963C-C319B716C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0588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8B054F6-57CB-4898-963C-C319B716C3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30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409455"/>
              </p:ext>
            </p:extLst>
          </p:nvPr>
        </p:nvGraphicFramePr>
        <p:xfrm>
          <a:off x="711200" y="1049338"/>
          <a:ext cx="11260138" cy="575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774747" progId="Word.Document.12">
                  <p:embed/>
                </p:oleObj>
              </mc:Choice>
              <mc:Fallback>
                <p:oleObj name="Document" r:id="rId2" imgW="11262783" imgH="5774747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75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772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3399D34-F8C3-463C-8951-547355BF92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ex10_2_1.py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statsmodels.api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('data10_2.txt')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('text',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usetex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=True);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('font', size=16)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(a[0], a[2], '*', label='$x_1$')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(a[1], a[2], 'o', label='$x_2$')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plt.legend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(loc='upper left')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{'x1': a[0], 'x2': a[1], 'y': a[2]}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sm.formula.ols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('y~x1+x2', d).fit()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re.summary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yh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re.predict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({'x1': [9, 10], 'x2': [10, 9]})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残差的方差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re.mse_resid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预测值：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yh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8134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3399D34-F8C3-463C-8951-547355BF92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1539" y="894195"/>
            <a:ext cx="11236325" cy="5446713"/>
          </a:xfrm>
        </p:spPr>
        <p:txBody>
          <a:bodyPr/>
          <a:lstStyle/>
          <a:p>
            <a:pPr algn="just"/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基于数组求解的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程序如下：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ex10_2_2.py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statsmodels.api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('data10_2.txt')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('text',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usetex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=True);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('font', size=16)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(a[0], a[2], '*', label='$x_1$')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(a[1], a[2], 'o', label='$x_2$')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plt.legend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(loc='upper left')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sm.add_constant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(a[:2].T)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sm.OLS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(a[2], X).fit()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re.summary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yh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re.predict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([[1,9,10],[1,10,9]]))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残差的方差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re.mse_resid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print('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预测值：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', 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yh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); 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plt.show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1812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10.3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多项式回归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807253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15674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289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729205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734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72702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804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49344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759966" progId="Word.Document.12">
                  <p:embed/>
                </p:oleObj>
              </mc:Choice>
              <mc:Fallback>
                <p:oleObj name="Document" r:id="rId2" imgW="11106616" imgH="5759966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80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A4F2EA8-3BF4-4329-8B02-4B5123B632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ex10_3_1.py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statsmodels.formula.api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smf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(17, 30, 2); a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('data10_3.txt')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('text',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usetex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=True);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('font', size=16)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(x, a[0], '*', label='$y_1$')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(x, a[1], 'o', label='$y_2$')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([x, x]); d = {'y':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a.flatten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(), 'x': x}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smf.ols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y~x+I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(x**2)', d).fit()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re.summary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()); print('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残差的方差：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re.mse_resid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plt.legend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();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5487460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A4F2EA8-3BF4-4329-8B02-4B5123B632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en-US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 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ex10_3_2.py</a:t>
            </a: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en-US" altLang="zh-CN" sz="2200" b="1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indent="266700" algn="just"/>
            <a:endParaRPr lang="en-US" altLang="zh-CN" sz="2200" b="1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(17, 30, 2)</a:t>
            </a: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('data10_3.txt')</a:t>
            </a:r>
          </a:p>
          <a:p>
            <a:pPr indent="266700" algn="just"/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('text',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usetex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=True)</a:t>
            </a:r>
          </a:p>
          <a:p>
            <a:pPr indent="266700" algn="just"/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('font', size=16)</a:t>
            </a:r>
          </a:p>
          <a:p>
            <a:pPr indent="266700" algn="just"/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(x, a[0], '*', label='$y_1$')</a:t>
            </a:r>
          </a:p>
          <a:p>
            <a:pPr indent="266700" algn="just"/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(x, a[1], 'o', label='$y_2$')</a:t>
            </a: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([x, x])</a:t>
            </a: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a.flatten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np.polyfit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(x, y, 2)</a:t>
            </a: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2303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10.1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389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一元线性回归模型</a:t>
            </a:r>
          </a:p>
        </p:txBody>
      </p:sp>
    </p:spTree>
    <p:extLst>
      <p:ext uri="{BB962C8B-B14F-4D97-AF65-F5344CB8AC3E}">
        <p14:creationId xmlns:p14="http://schemas.microsoft.com/office/powerpoint/2010/main" val="23049674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A4F2EA8-3BF4-4329-8B02-4B5123B632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en-US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 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ex10_3_3.py</a:t>
            </a: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en-US" altLang="zh-CN" sz="2200" b="1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sklearn.preprocessing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PolynomialFeatures</a:t>
            </a:r>
            <a:endParaRPr lang="en-US" altLang="zh-CN" sz="2200" b="1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sklearn.linear_model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LinearRegression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LR</a:t>
            </a:r>
          </a:p>
          <a:p>
            <a:pPr indent="266700" algn="just"/>
            <a:endParaRPr lang="en-US" altLang="zh-CN" sz="2200" b="1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(17, 30, 2)</a:t>
            </a: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('data10_3.txt')</a:t>
            </a:r>
          </a:p>
          <a:p>
            <a:pPr indent="266700" algn="just"/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('text',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usetex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=True)</a:t>
            </a:r>
          </a:p>
          <a:p>
            <a:pPr indent="266700" algn="just"/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('font', size=16)</a:t>
            </a:r>
          </a:p>
          <a:p>
            <a:pPr indent="266700" algn="just"/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(x, a[0], '*', label='$y_1$')</a:t>
            </a:r>
          </a:p>
          <a:p>
            <a:pPr indent="266700" algn="just"/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(x, a[1], 'o', label='$y_2$')</a:t>
            </a: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([x, x]).reshape(-1, 1)</a:t>
            </a:r>
          </a:p>
        </p:txBody>
      </p:sp>
    </p:spTree>
    <p:extLst>
      <p:ext uri="{BB962C8B-B14F-4D97-AF65-F5344CB8AC3E}">
        <p14:creationId xmlns:p14="http://schemas.microsoft.com/office/powerpoint/2010/main" val="17220158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A4F2EA8-3BF4-4329-8B02-4B5123B632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a.flatten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PolynomialFeatures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(2)</a:t>
            </a: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xx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p.fit_transform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</a:t>
            </a: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 = LR().fit(xx, y)</a:t>
            </a: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md.coef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_)  # </a:t>
            </a:r>
            <a:r>
              <a:rPr lang="zh-CN" altLang="en-US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输出变量的系数</a:t>
            </a:r>
          </a:p>
          <a:p>
            <a:pPr indent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md.intercept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_)  # </a:t>
            </a:r>
            <a:r>
              <a:rPr lang="zh-CN" altLang="en-US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输出常数项</a:t>
            </a:r>
            <a:endParaRPr lang="en-US" altLang="zh-CN" sz="2200" b="1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3516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716561"/>
              </p:ext>
            </p:extLst>
          </p:nvPr>
        </p:nvGraphicFramePr>
        <p:xfrm>
          <a:off x="711200" y="1049338"/>
          <a:ext cx="11260138" cy="602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602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480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75636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36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06291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712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99583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053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AA6B2CF-E469-4115-8EB3-78F5F9355B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822021"/>
            <a:ext cx="11236325" cy="5446713"/>
          </a:xfrm>
        </p:spPr>
        <p:txBody>
          <a:bodyPr/>
          <a:lstStyle/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ex10_4_1.py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statsmodels.formula.api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smf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a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('data10_4.txt'); x1 = a[0]; x2 = a[1]; y = a[2]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('text',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usetex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=True);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('font', size=16)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(x1, y, '*', label='$x_1$');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(x2, y, 'o', label='$x_2$')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{'y': y, 'x1': x1, 'x2': x2}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re1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smf.ols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('y~x1+x2', d).fit()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线性回归的残差方差：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re1.mse_resid)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re2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smf.ols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('y~x1+x2+I(x1**2)+I(x2**2)', d).fit()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纯二次的残差方差：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re2.mse_resid)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re3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smf.ols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('y~x1*x2', d).fit()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交叉二次的残差方差：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re3.mse_resid)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re4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smf.ols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('y~x1*x2+I(x1**2)+I(x2**2)', d).fit()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完全二次的残差方差：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re4.mse_resid)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预测值：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re2.predict({'x1': 170, 'x2': 160}))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print(re2.summary()); 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plt.legend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(); 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plt.show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786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AA6B2CF-E469-4115-8EB3-78F5F9355B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822021"/>
            <a:ext cx="11236325" cy="5446713"/>
          </a:xfrm>
        </p:spPr>
        <p:txBody>
          <a:bodyPr/>
          <a:lstStyle/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 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ex10_4_2.py</a:t>
            </a: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en-US" altLang="zh-CN" sz="1800" b="1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sklearn.preprocessing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PolynomialFeatures</a:t>
            </a:r>
            <a:endParaRPr lang="en-US" altLang="zh-CN" sz="1800" b="1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sklearn.linear_model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LinearRegression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LR</a:t>
            </a:r>
          </a:p>
          <a:p>
            <a:pPr algn="just"/>
            <a:endParaRPr lang="en-US" altLang="zh-CN" sz="1800" b="1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('data10_4.txt')</a:t>
            </a: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x1 = a[0]</a:t>
            </a: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x2 = a[1]</a:t>
            </a: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 = a[2]</a:t>
            </a: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('text',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usetex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=True)</a:t>
            </a: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('font', size=16)</a:t>
            </a: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(x1, y, '*', label='$x_1$')</a:t>
            </a: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(x2, y, 'o', label='$x_2$')</a:t>
            </a: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PolynomialFeatures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(2)</a:t>
            </a: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xx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p.fit_transform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(a[:2].T)</a:t>
            </a: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 = LR().fit(xx, y)</a:t>
            </a: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yh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md.predict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p.fit_transform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([[160, 170]]))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67915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3587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05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974573"/>
              </p:ext>
            </p:extLst>
          </p:nvPr>
        </p:nvGraphicFramePr>
        <p:xfrm>
          <a:off x="611448" y="660400"/>
          <a:ext cx="11260138" cy="619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6223229" progId="Word.Document.12">
                  <p:embed/>
                </p:oleObj>
              </mc:Choice>
              <mc:Fallback>
                <p:oleObj name="Document" r:id="rId2" imgW="11262783" imgH="6223229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448" y="660400"/>
                        <a:ext cx="11260138" cy="619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43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B410E-84EF-4A91-850E-AA3F43CC6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10.1.1 </a:t>
            </a:r>
            <a:r>
              <a:rPr lang="zh-CN" altLang="zh-CN" dirty="0"/>
              <a:t>一元线性回归分析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0461615-9E1B-4E18-B180-E8C22462B8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672138"/>
            <a:ext cx="5945188" cy="6254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一元线性回归模型的一般形式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3DDC69A-BBDC-4DB1-B73E-F2ADF5113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253761"/>
              </p:ext>
            </p:extLst>
          </p:nvPr>
        </p:nvGraphicFramePr>
        <p:xfrm>
          <a:off x="508000" y="2184400"/>
          <a:ext cx="11158538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57352" imgH="4704014" progId="Word.Document.12">
                  <p:embed/>
                </p:oleObj>
              </mc:Choice>
              <mc:Fallback>
                <p:oleObj name="Document" r:id="rId2" imgW="11157352" imgH="4704014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FC1B691-E2F4-47FB-8CC0-D28969B853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8000" y="2184400"/>
                        <a:ext cx="11158538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81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845230"/>
              </p:ext>
            </p:extLst>
          </p:nvPr>
        </p:nvGraphicFramePr>
        <p:xfrm>
          <a:off x="541337" y="109358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09358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598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47332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255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928517"/>
              </p:ext>
            </p:extLst>
          </p:nvPr>
        </p:nvGraphicFramePr>
        <p:xfrm>
          <a:off x="694574" y="902855"/>
          <a:ext cx="11107738" cy="589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905615" progId="Word.Document.12">
                  <p:embed/>
                </p:oleObj>
              </mc:Choice>
              <mc:Fallback>
                <p:oleObj name="Document" r:id="rId2" imgW="11106616" imgH="5905615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4574" y="902855"/>
                        <a:ext cx="11107738" cy="589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939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662086"/>
              </p:ext>
            </p:extLst>
          </p:nvPr>
        </p:nvGraphicFramePr>
        <p:xfrm>
          <a:off x="711200" y="1049338"/>
          <a:ext cx="11107738" cy="5434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6480277" progId="Word.Document.12">
                  <p:embed/>
                </p:oleObj>
              </mc:Choice>
              <mc:Fallback>
                <p:oleObj name="Document" r:id="rId2" imgW="11106616" imgH="6480277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434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32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75285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548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381327"/>
              </p:ext>
            </p:extLst>
          </p:nvPr>
        </p:nvGraphicFramePr>
        <p:xfrm>
          <a:off x="542131" y="783331"/>
          <a:ext cx="11107738" cy="575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769340" progId="Word.Document.12">
                  <p:embed/>
                </p:oleObj>
              </mc:Choice>
              <mc:Fallback>
                <p:oleObj name="Document" r:id="rId2" imgW="11106616" imgH="5769340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2131" y="783331"/>
                        <a:ext cx="11107738" cy="575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624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41663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539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29962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578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F82EDB-A4E8-4186-8439-284C9DA2E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4914" y="910821"/>
            <a:ext cx="11236325" cy="5446713"/>
          </a:xfrm>
        </p:spPr>
        <p:txBody>
          <a:bodyPr/>
          <a:lstStyle/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ex10_5_1.py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scipy.stats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t, f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statsmodels.api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pd.read_excel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('data10_5.xlsx', header=None)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a.values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 Y=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([b[:,1],b[:-1,6]])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np.vstack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([b[:,2:5],b[:-1,7:]])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XX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((25,1)),X])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cs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np.linalg.pinv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(XX) @ Y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最小二乘法拟合参数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拟合的参数为：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(cs,4))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yb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Y.mean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的观测值的平均值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yh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XX @ cs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的估计值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q = sum((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yh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-Y)**2)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计算残差平方和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 = sum((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yh-yb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)**2)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计算回归平方和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 =3; n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(Y)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变量个数和样本容量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8045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F82EDB-A4E8-4186-8439-284C9DA2E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4914" y="910821"/>
            <a:ext cx="11236325" cy="5446713"/>
          </a:xfrm>
        </p:spPr>
        <p:txBody>
          <a:bodyPr/>
          <a:lstStyle/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 = u/m/(q/(n-m-1))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统计量的值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print('F=', round(F,4))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fw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f.ppf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(0.95, m, n-m-1)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计算上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alpha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分位数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print('F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分布的上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alpha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分位数：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round(fw,4))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np.diag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np.linalg.inv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(XX.T @ XX)) 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cs/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np.sqrt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(c)/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np.sqrt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(q/(n-m-1))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统计量的值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tw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t.ppf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(0.975, n-m-1)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计算上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alpha/2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分位数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print('t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统计量值为：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(ts,4))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print('t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分布的上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alpha/2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分位数：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round(tw,4))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XD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np.delete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(XX,1,axis=1)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删除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x1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的观测值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cs2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np.linalg.pinv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(XD) @ Y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重新拟合参数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print('x2,x3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模型的参数值：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(cs2,4))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{'y':Y,'x1':X[:,0],'x2':X[:,1],'x3':X[:,2]}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sm.formula.ols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('y~x1*x2+x1*x3+x2*x3+I(x1**2)+\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     I(x2**2)+I(x3**2)',d).fit()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print('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完全二次式的系数为：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', 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md.params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33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61668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DDC69A-BBDC-4DB1-B73E-F2ADF51132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25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F82EDB-A4E8-4186-8439-284C9DA2E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4914" y="910821"/>
            <a:ext cx="11236325" cy="5446713"/>
          </a:xfrm>
        </p:spPr>
        <p:txBody>
          <a:bodyPr/>
          <a:lstStyle/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 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ex10_5_2.py</a:t>
            </a: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statsmodels.api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</a:t>
            </a:r>
            <a:endParaRPr lang="en-US" altLang="zh-CN" sz="1800" b="1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sklearn.preprocessing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PolynomialFeatures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PF</a:t>
            </a: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sklearn.linear_model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LinearRegression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LR</a:t>
            </a:r>
          </a:p>
          <a:p>
            <a:pPr algn="just"/>
            <a:endParaRPr lang="en-US" altLang="zh-CN" sz="1800" b="1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pd.read_excel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('data10_5.xlsx', header=None)</a:t>
            </a: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a.values</a:t>
            </a:r>
            <a:endParaRPr lang="en-US" altLang="zh-CN" sz="1800" b="1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([b[:, 1], b[:-1, 6]])</a:t>
            </a: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np.vstack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([b[:, 2:5], b[:-1, 7:]])</a:t>
            </a: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XX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((25, 1)), X])</a:t>
            </a: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md1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sm.OLS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(Y, XX).fit()</a:t>
            </a: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print(md1.summary())</a:t>
            </a: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XX2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XX.copy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XX2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np.delete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(XX2, 1, axis=1)</a:t>
            </a:r>
          </a:p>
        </p:txBody>
      </p:sp>
    </p:spTree>
    <p:extLst>
      <p:ext uri="{BB962C8B-B14F-4D97-AF65-F5344CB8AC3E}">
        <p14:creationId xmlns:p14="http://schemas.microsoft.com/office/powerpoint/2010/main" val="22466724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F82EDB-A4E8-4186-8439-284C9DA2E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4914" y="910821"/>
            <a:ext cx="11236325" cy="5446713"/>
          </a:xfrm>
        </p:spPr>
        <p:txBody>
          <a:bodyPr/>
          <a:lstStyle/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md2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sm.OLS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(Y, XX2).fit()</a:t>
            </a: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print(md2.summary())</a:t>
            </a: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 = PF(2)</a:t>
            </a: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xp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p.fit_transform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</a:t>
            </a: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 = LR().fit(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xp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Y)  # </a:t>
            </a: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拟合完全二次式模型</a:t>
            </a: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md.coef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_)  # </a:t>
            </a: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输出变量系数，二次项系数按照字典排序法排列</a:t>
            </a: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md.intercept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_)  # </a:t>
            </a: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输出常数项</a:t>
            </a:r>
          </a:p>
          <a:p>
            <a:pPr algn="just"/>
            <a:endParaRPr lang="en-US" altLang="zh-CN" sz="1800" b="1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5001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10.4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逐步回归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6684129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45613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94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71420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48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8827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36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10313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800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35347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655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119156"/>
              </p:ext>
            </p:extLst>
          </p:nvPr>
        </p:nvGraphicFramePr>
        <p:xfrm>
          <a:off x="509939" y="13429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9939" y="13429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8A3CFC9-B044-4013-A218-BD1F7C3974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前进法</a:t>
            </a:r>
          </a:p>
        </p:txBody>
      </p:sp>
    </p:spTree>
    <p:extLst>
      <p:ext uri="{BB962C8B-B14F-4D97-AF65-F5344CB8AC3E}">
        <p14:creationId xmlns:p14="http://schemas.microsoft.com/office/powerpoint/2010/main" val="198902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16015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466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522891"/>
              </p:ext>
            </p:extLst>
          </p:nvPr>
        </p:nvGraphicFramePr>
        <p:xfrm>
          <a:off x="338138" y="1389063"/>
          <a:ext cx="11566525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561805" imgH="5484892" progId="Word.Document.12">
                  <p:embed/>
                </p:oleObj>
              </mc:Choice>
              <mc:Fallback>
                <p:oleObj name="Document" r:id="rId2" imgW="11561805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8138" y="1389063"/>
                        <a:ext cx="11566525" cy="546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66EBC-0219-4B3C-AC60-52EC7F99F4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参数</a:t>
            </a:r>
            <a:r>
              <a:rPr lang="en-US" altLang="zh-CN" i="1" dirty="0"/>
              <a:t>β</a:t>
            </a:r>
            <a:r>
              <a:rPr lang="en-US" altLang="zh-CN" baseline="-25000" dirty="0"/>
              <a:t>0</a:t>
            </a:r>
            <a:r>
              <a:rPr lang="zh-CN" altLang="en-US" dirty="0"/>
              <a:t>和</a:t>
            </a:r>
            <a:r>
              <a:rPr lang="en-US" altLang="zh-CN" i="1" dirty="0"/>
              <a:t>β</a:t>
            </a:r>
            <a:r>
              <a:rPr lang="en-US" altLang="zh-CN" baseline="-25000" dirty="0"/>
              <a:t>1</a:t>
            </a:r>
            <a:r>
              <a:rPr lang="zh-CN" altLang="en-US" dirty="0"/>
              <a:t>的最小二乘估计</a:t>
            </a:r>
          </a:p>
        </p:txBody>
      </p:sp>
    </p:spTree>
    <p:extLst>
      <p:ext uri="{BB962C8B-B14F-4D97-AF65-F5344CB8AC3E}">
        <p14:creationId xmlns:p14="http://schemas.microsoft.com/office/powerpoint/2010/main" val="390861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98234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387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516253"/>
              </p:ext>
            </p:extLst>
          </p:nvPr>
        </p:nvGraphicFramePr>
        <p:xfrm>
          <a:off x="509939" y="13429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9939" y="13429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8A3CFC9-B044-4013-A218-BD1F7C3974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后退法</a:t>
            </a:r>
          </a:p>
        </p:txBody>
      </p:sp>
    </p:spTree>
    <p:extLst>
      <p:ext uri="{BB962C8B-B14F-4D97-AF65-F5344CB8AC3E}">
        <p14:creationId xmlns:p14="http://schemas.microsoft.com/office/powerpoint/2010/main" val="1683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292018"/>
              </p:ext>
            </p:extLst>
          </p:nvPr>
        </p:nvGraphicFramePr>
        <p:xfrm>
          <a:off x="509939" y="13429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92824" progId="Word.Document.12">
                  <p:embed/>
                </p:oleObj>
              </mc:Choice>
              <mc:Fallback>
                <p:oleObj name="Document" r:id="rId2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9939" y="13429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8A3CFC9-B044-4013-A218-BD1F7C3974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逐步回顾法</a:t>
            </a:r>
          </a:p>
        </p:txBody>
      </p:sp>
    </p:spTree>
    <p:extLst>
      <p:ext uri="{BB962C8B-B14F-4D97-AF65-F5344CB8AC3E}">
        <p14:creationId xmlns:p14="http://schemas.microsoft.com/office/powerpoint/2010/main" val="151208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71784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41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5023"/>
              </p:ext>
            </p:extLst>
          </p:nvPr>
        </p:nvGraphicFramePr>
        <p:xfrm>
          <a:off x="296068" y="883084"/>
          <a:ext cx="11599863" cy="6448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599947" imgH="7104331" progId="Word.Document.12">
                  <p:embed/>
                </p:oleObj>
              </mc:Choice>
              <mc:Fallback>
                <p:oleObj name="Document" r:id="rId2" imgW="11599947" imgH="710433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6068" y="883084"/>
                        <a:ext cx="11599863" cy="6448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168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115037"/>
              </p:ext>
            </p:extLst>
          </p:nvPr>
        </p:nvGraphicFramePr>
        <p:xfrm>
          <a:off x="709439" y="993833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993833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669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12F8B6C-FD01-4996-9293-5FFD78317D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860945"/>
            <a:ext cx="11236325" cy="5446713"/>
          </a:xfrm>
        </p:spPr>
        <p:txBody>
          <a:bodyPr/>
          <a:lstStyle/>
          <a:p>
            <a:pPr marL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ex10_6.py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statsmodels.api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('data10_6.txt')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{'x1':a[:,0], 'x2':a[:,1], 'x3':a[:,2],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'x4':a[:,3], '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y':a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[:,4]}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md1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sm.formula.ols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('y~x1+x2+x3+x4',d).fit()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print(md1.summary())  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md2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sm.formula.ols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('y~x1+x2+x4',d).fit()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print(md2.summary())  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md3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sm.formula.ols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('y~x1+x2', d).fit()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print(md3.summary())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    print('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残差方差：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', md3.mse_resid)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686486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10.5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广义线性回归模型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96692789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73490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326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515745"/>
              </p:ext>
            </p:extLst>
          </p:nvPr>
        </p:nvGraphicFramePr>
        <p:xfrm>
          <a:off x="709613" y="1039813"/>
          <a:ext cx="11029950" cy="544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27691" imgH="5495141" progId="Word.Document.12">
                  <p:embed/>
                </p:oleObj>
              </mc:Choice>
              <mc:Fallback>
                <p:oleObj name="Document" r:id="rId2" imgW="11127691" imgH="549514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613" y="1039813"/>
                        <a:ext cx="11029950" cy="544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208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3478</Words>
  <Application>Microsoft Office PowerPoint</Application>
  <PresentationFormat>宽屏</PresentationFormat>
  <Paragraphs>314</Paragraphs>
  <Slides>143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143</vt:i4>
      </vt:variant>
    </vt:vector>
  </HeadingPairs>
  <TitlesOfParts>
    <vt:vector size="151" baseType="lpstr">
      <vt:lpstr>等线</vt:lpstr>
      <vt:lpstr>微软雅黑</vt:lpstr>
      <vt:lpstr>Arial</vt:lpstr>
      <vt:lpstr>Calibri</vt:lpstr>
      <vt:lpstr>Times New Roman</vt:lpstr>
      <vt:lpstr>Office 主题</vt:lpstr>
      <vt:lpstr>Document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孤莱 端木</cp:lastModifiedBy>
  <cp:revision>77</cp:revision>
  <dcterms:created xsi:type="dcterms:W3CDTF">2020-12-25T07:26:00Z</dcterms:created>
  <dcterms:modified xsi:type="dcterms:W3CDTF">2023-09-06T14:01:08Z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