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593" r:id="rId5"/>
    <p:sldId id="594" r:id="rId6"/>
    <p:sldId id="595" r:id="rId7"/>
    <p:sldId id="269" r:id="rId8"/>
    <p:sldId id="539" r:id="rId9"/>
    <p:sldId id="556" r:id="rId10"/>
    <p:sldId id="558" r:id="rId11"/>
    <p:sldId id="560" r:id="rId12"/>
    <p:sldId id="599" r:id="rId13"/>
    <p:sldId id="540" r:id="rId14"/>
    <p:sldId id="538" r:id="rId15"/>
    <p:sldId id="562" r:id="rId16"/>
    <p:sldId id="596" r:id="rId17"/>
    <p:sldId id="597" r:id="rId18"/>
    <p:sldId id="564" r:id="rId19"/>
    <p:sldId id="598" r:id="rId20"/>
    <p:sldId id="600" r:id="rId21"/>
    <p:sldId id="557" r:id="rId22"/>
    <p:sldId id="542" r:id="rId23"/>
    <p:sldId id="566" r:id="rId24"/>
    <p:sldId id="559" r:id="rId25"/>
    <p:sldId id="561" r:id="rId26"/>
    <p:sldId id="541" r:id="rId27"/>
    <p:sldId id="568" r:id="rId28"/>
    <p:sldId id="570" r:id="rId29"/>
    <p:sldId id="544" r:id="rId30"/>
    <p:sldId id="563" r:id="rId31"/>
    <p:sldId id="565" r:id="rId32"/>
    <p:sldId id="567" r:id="rId33"/>
    <p:sldId id="571" r:id="rId34"/>
    <p:sldId id="601" r:id="rId35"/>
    <p:sldId id="602" r:id="rId36"/>
    <p:sldId id="603" r:id="rId37"/>
    <p:sldId id="604" r:id="rId38"/>
    <p:sldId id="605" r:id="rId39"/>
    <p:sldId id="569" r:id="rId40"/>
    <p:sldId id="543" r:id="rId41"/>
    <p:sldId id="575" r:id="rId42"/>
    <p:sldId id="606" r:id="rId43"/>
    <p:sldId id="607" r:id="rId44"/>
    <p:sldId id="572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6" r:id="rId53"/>
    <p:sldId id="573" r:id="rId54"/>
    <p:sldId id="617" r:id="rId55"/>
    <p:sldId id="618" r:id="rId56"/>
    <p:sldId id="623" r:id="rId57"/>
    <p:sldId id="574" r:id="rId58"/>
    <p:sldId id="619" r:id="rId59"/>
    <p:sldId id="546" r:id="rId60"/>
    <p:sldId id="620" r:id="rId61"/>
    <p:sldId id="624" r:id="rId62"/>
    <p:sldId id="625" r:id="rId63"/>
    <p:sldId id="626" r:id="rId64"/>
    <p:sldId id="627" r:id="rId65"/>
    <p:sldId id="628" r:id="rId66"/>
    <p:sldId id="621" r:id="rId67"/>
    <p:sldId id="576" r:id="rId68"/>
    <p:sldId id="545" r:id="rId69"/>
    <p:sldId id="629" r:id="rId70"/>
    <p:sldId id="547" r:id="rId71"/>
    <p:sldId id="630" r:id="rId72"/>
    <p:sldId id="577" r:id="rId73"/>
    <p:sldId id="578" r:id="rId74"/>
    <p:sldId id="631" r:id="rId75"/>
    <p:sldId id="635" r:id="rId76"/>
    <p:sldId id="632" r:id="rId77"/>
    <p:sldId id="633" r:id="rId78"/>
    <p:sldId id="634" r:id="rId79"/>
    <p:sldId id="580" r:id="rId80"/>
    <p:sldId id="641" r:id="rId81"/>
    <p:sldId id="548" r:id="rId82"/>
    <p:sldId id="581" r:id="rId83"/>
    <p:sldId id="636" r:id="rId84"/>
    <p:sldId id="637" r:id="rId85"/>
    <p:sldId id="583" r:id="rId86"/>
    <p:sldId id="638" r:id="rId87"/>
    <p:sldId id="639" r:id="rId88"/>
    <p:sldId id="640" r:id="rId89"/>
    <p:sldId id="549" r:id="rId90"/>
    <p:sldId id="642" r:id="rId91"/>
    <p:sldId id="647" r:id="rId92"/>
    <p:sldId id="523" r:id="rId93"/>
    <p:sldId id="531" r:id="rId94"/>
    <p:sldId id="550" r:id="rId95"/>
    <p:sldId id="585" r:id="rId96"/>
    <p:sldId id="648" r:id="rId97"/>
    <p:sldId id="649" r:id="rId98"/>
    <p:sldId id="650" r:id="rId99"/>
    <p:sldId id="551" r:id="rId100"/>
    <p:sldId id="587" r:id="rId101"/>
    <p:sldId id="586" r:id="rId102"/>
    <p:sldId id="651" r:id="rId103"/>
    <p:sldId id="652" r:id="rId104"/>
    <p:sldId id="653" r:id="rId105"/>
    <p:sldId id="654" r:id="rId106"/>
    <p:sldId id="588" r:id="rId107"/>
    <p:sldId id="655" r:id="rId108"/>
    <p:sldId id="662" r:id="rId109"/>
    <p:sldId id="656" r:id="rId110"/>
    <p:sldId id="657" r:id="rId111"/>
    <p:sldId id="658" r:id="rId112"/>
    <p:sldId id="663" r:id="rId113"/>
    <p:sldId id="664" r:id="rId114"/>
    <p:sldId id="552" r:id="rId115"/>
    <p:sldId id="659" r:id="rId116"/>
    <p:sldId id="660" r:id="rId117"/>
    <p:sldId id="661" r:id="rId118"/>
    <p:sldId id="553" r:id="rId119"/>
    <p:sldId id="665" r:id="rId120"/>
    <p:sldId id="666" r:id="rId121"/>
    <p:sldId id="667" r:id="rId122"/>
    <p:sldId id="670" r:id="rId123"/>
    <p:sldId id="669" r:id="rId124"/>
    <p:sldId id="554" r:id="rId125"/>
    <p:sldId id="589" r:id="rId126"/>
    <p:sldId id="668" r:id="rId127"/>
    <p:sldId id="591" r:id="rId128"/>
    <p:sldId id="555" r:id="rId129"/>
    <p:sldId id="590" r:id="rId130"/>
    <p:sldId id="592" r:id="rId131"/>
    <p:sldId id="671" r:id="rId132"/>
    <p:sldId id="676" r:id="rId1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8EB90F-95D9-4610-9229-71BF4DEFF484}"/>
              </a:ext>
            </a:extLst>
          </p:cNvPr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798509-C920-478B-B049-75A8EF06EBE7}"/>
              </a:ext>
            </a:extLst>
          </p:cNvPr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DCF7B-139B-4E30-ACFC-DC1276F23C4F}"/>
              </a:ext>
            </a:extLst>
          </p:cNvPr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AB9EBC-8DB2-462F-8995-9AC5554B3406}"/>
              </a:ext>
            </a:extLst>
          </p:cNvPr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54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聚类分析与判别分析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C29165-42C0-47D0-AEC2-B7B5D91823FD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23E446-F077-4986-8407-012ECA863CBD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997F0E-5008-4521-AED6-64909C8348EA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EEC5-8501-401F-B2CF-ABBBF2F3CB36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package" Target="../embeddings/Microsoft_Word_Document94.docx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package" Target="../embeddings/Microsoft_Word_Document95.docx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package" Target="../embeddings/Microsoft_Word_Document96.docx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package" Target="../embeddings/Microsoft_Word_Document97.docx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package" Target="../embeddings/Microsoft_Word_Document98.docx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package" Target="../embeddings/Microsoft_Word_Document99.docx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package" Target="../embeddings/Microsoft_Word_Document100.docx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package" Target="../embeddings/Microsoft_Word_Document101.docx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package" Target="../embeddings/Microsoft_Word_Document102.docx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package" Target="../embeddings/Microsoft_Word_Document103.docx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package" Target="../embeddings/Microsoft_Word_Document104.docx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package" Target="../embeddings/Microsoft_Word_Document105.docx"/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package" Target="../embeddings/Microsoft_Word_Document106.docx"/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package" Target="../embeddings/Microsoft_Word_Document107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3.emf"/><Relationship Id="rId4" Type="http://schemas.openxmlformats.org/officeDocument/2006/relationships/package" Target="../embeddings/Microsoft_Word_Document108.docx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package" Target="../embeddings/Microsoft_Word_Document109.docx"/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package" Target="../embeddings/Microsoft_Word_Document110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6.emf"/><Relationship Id="rId4" Type="http://schemas.openxmlformats.org/officeDocument/2006/relationships/package" Target="../embeddings/Microsoft_Word_Document111.docx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package" Target="../embeddings/Microsoft_Word_Document112.docx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package" Target="../embeddings/Microsoft_Word_Document113.docx"/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package" Target="../embeddings/Microsoft_Word_Document114.docx"/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package" Target="../embeddings/Microsoft_Word_Document115.docx"/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package" Target="../embeddings/Microsoft_Word_Document116.docx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package" Target="../embeddings/Microsoft_Word_Document117.docx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package" Target="../embeddings/Microsoft_Word_Document118.docx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package" Target="../embeddings/Microsoft_Word_Document119.docx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package" Target="../embeddings/Microsoft_Word_Document120.docx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package" Target="../embeddings/Microsoft_Word_Document121.docx"/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package" Target="../embeddings/Microsoft_Word_Document122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8.emf"/><Relationship Id="rId4" Type="http://schemas.openxmlformats.org/officeDocument/2006/relationships/package" Target="../embeddings/Microsoft_Word_Document123.docx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0.docx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2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package" Target="../embeddings/Microsoft_Word_Document59.docx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62.docx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63.docx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64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5.docx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66.docx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67.docx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package" Target="../embeddings/Microsoft_Word_Document68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69.docx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package" Target="../embeddings/Microsoft_Word_Document70.docx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package" Target="../embeddings/Microsoft_Word_Document71.docx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package" Target="../embeddings/Microsoft_Word_Document72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3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package" Target="../embeddings/Microsoft_Word_Document74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package" Target="../embeddings/Microsoft_Word_Document76.docx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package" Target="../embeddings/Microsoft_Word_Document77.docx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package" Target="../embeddings/Microsoft_Word_Document78.docx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package" Target="../embeddings/Microsoft_Word_Document79.docx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package" Target="../embeddings/Microsoft_Word_Document80.docx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1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package" Target="../embeddings/Microsoft_Word_Document82.docx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package" Target="../embeddings/Microsoft_Word_Document83.docx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package" Target="../embeddings/Microsoft_Word_Document84.docx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package" Target="../embeddings/Microsoft_Word_Document85.docx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package" Target="../embeddings/Microsoft_Word_Document86.docx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package" Target="../embeddings/Microsoft_Word_Document87.docx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package" Target="../embeddings/Microsoft_Word_Document88.docx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package" Target="../embeddings/Microsoft_Word_Document89.docx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package" Target="../embeddings/Microsoft_Word_Document90.docx"/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package" Target="../embeddings/Microsoft_Word_Document91.docx"/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package" Target="../embeddings/Microsoft_Word_Document92.docx"/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package" Target="../embeddings/Microsoft_Word_Document93.docx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聚类分析与判别分析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14858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规格化变换</a:t>
            </a:r>
          </a:p>
        </p:txBody>
      </p:sp>
    </p:spTree>
    <p:extLst>
      <p:ext uri="{BB962C8B-B14F-4D97-AF65-F5344CB8AC3E}">
        <p14:creationId xmlns:p14="http://schemas.microsoft.com/office/powerpoint/2010/main" val="27568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036280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2B192F-3A24-45FA-BFA5-FEC17517AD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多</a:t>
            </a:r>
            <a:r>
              <a:rPr lang="zh-CN" altLang="zh-CN" dirty="0"/>
              <a:t>个总体的情形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4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915725"/>
              </p:ext>
            </p:extLst>
          </p:nvPr>
        </p:nvGraphicFramePr>
        <p:xfrm>
          <a:off x="723900" y="1028700"/>
          <a:ext cx="105537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900" y="1028700"/>
                        <a:ext cx="105537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5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9169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0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868522"/>
              </p:ext>
            </p:extLst>
          </p:nvPr>
        </p:nvGraphicFramePr>
        <p:xfrm>
          <a:off x="542131" y="999462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48704" progId="Word.Document.12">
                  <p:embed/>
                </p:oleObj>
              </mc:Choice>
              <mc:Fallback>
                <p:oleObj name="Document" r:id="rId2" imgW="11106616" imgH="554870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999462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2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31302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0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3843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93360"/>
              </p:ext>
            </p:extLst>
          </p:nvPr>
        </p:nvGraphicFramePr>
        <p:xfrm>
          <a:off x="381000" y="1252538"/>
          <a:ext cx="11430000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426508" imgH="5629459" progId="Word.Document.12">
                  <p:embed/>
                </p:oleObj>
              </mc:Choice>
              <mc:Fallback>
                <p:oleObj name="Document" r:id="rId2" imgW="11426508" imgH="562945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252538"/>
                        <a:ext cx="11430000" cy="560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6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8653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BBD1E7-0CD8-4C2C-8E46-2FA0DB9AE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289" y="705643"/>
            <a:ext cx="11236325" cy="5977790"/>
          </a:xfrm>
        </p:spPr>
        <p:txBody>
          <a:bodyPr/>
          <a:lstStyle/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ex11_9.py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numpy.linalg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inv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open('data11_9.txt'); d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f.readlines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[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e.split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for e in d[:2]]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Af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字符串数据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([list(map(eval, e)) for e in a])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[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e.split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for e in d[2:]]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Apf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字符串数据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([list(map(eval, e)) for e in b])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a.mean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keepdims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s1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b.mean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keepdims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s2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x1, x2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('x1, x2’); X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sp.Matrix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([x1, x2]) #X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为列向量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(X-mu1).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T@inv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(s1)@(X-mu1); d1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sp.expand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d2 = (X-mu2).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T@inv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(s2)@(X-mu2); d2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sp.expand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sp.lambdify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('x1,x2', d1-d2, '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sol = W(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([1.24,1.28,1.40]),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([1.80,1.84,2.04]))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check1 = W(a[0], a[1]); check2 = W (b[0], b[1])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(sol,4))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个判别函数值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8709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86653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15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30624"/>
              </p:ext>
            </p:extLst>
          </p:nvPr>
        </p:nvGraphicFramePr>
        <p:xfrm>
          <a:off x="541338" y="1389063"/>
          <a:ext cx="111093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1093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标准化变换</a:t>
            </a:r>
          </a:p>
        </p:txBody>
      </p:sp>
    </p:spTree>
    <p:extLst>
      <p:ext uri="{BB962C8B-B14F-4D97-AF65-F5344CB8AC3E}">
        <p14:creationId xmlns:p14="http://schemas.microsoft.com/office/powerpoint/2010/main" val="1304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16842"/>
              </p:ext>
            </p:extLst>
          </p:nvPr>
        </p:nvGraphicFramePr>
        <p:xfrm>
          <a:off x="711200" y="334444"/>
          <a:ext cx="11260138" cy="65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7594272" progId="Word.Document.12">
                  <p:embed/>
                </p:oleObj>
              </mc:Choice>
              <mc:Fallback>
                <p:oleObj name="Document" r:id="rId2" imgW="11262783" imgH="759427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334444"/>
                        <a:ext cx="11260138" cy="65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0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8926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5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7CDF01-8349-4A74-AFC1-4B93C6211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77322"/>
            <a:ext cx="11236325" cy="5446713"/>
          </a:xfrm>
        </p:spPr>
        <p:txBody>
          <a:bodyPr/>
          <a:lstStyle/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ex11_10.py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numpy.linalg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inv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('data11_10.xlsx',header=None)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x0=b[:-2,:-1].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y0=b[:-2,-1].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x=b[-2:,:-1].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提取待判样本点的观察值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 = x0[:10, :]; A2 = x0[10:, :]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mu1 = A1.mean(axis=0); mu2 = A2.mean(axis=0)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(A1.T,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=1); s2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(A2.T,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[]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存放待判样本点的马氏距离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x: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((i-mu1)@inv(s1)@(i-mu1))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((i-mu2)@inv(s2)@(i-mu2))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D.append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([d1, d2])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834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7CDF01-8349-4A74-AFC1-4B93C6211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77322"/>
            <a:ext cx="11236325" cy="5446713"/>
          </a:xfrm>
        </p:spPr>
        <p:txBody>
          <a:bodyPr/>
          <a:lstStyle/>
          <a:p>
            <a:pPr indent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np.argmin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(D, axis=1)+1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 =[]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存放已知样本点的马氏距离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x0: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((i-mu1)@inv(s1)@(i-mu1))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((i-mu2)@inv(s2)@(i-mu2))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check.append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([d1, d2])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np.argmin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(check, axis=1)+1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rate = sum(y0-ind2)/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(y0)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计算误判率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待判样本的分类：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输出待判类别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已知样本的检验：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ind2)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20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55167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C79AE8-9850-402C-A998-6A0260550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11.2.2  </a:t>
            </a:r>
            <a:r>
              <a:rPr lang="zh-CN" altLang="zh-CN" dirty="0"/>
              <a:t> </a:t>
            </a:r>
            <a:r>
              <a:rPr lang="en-US" altLang="zh-CN" dirty="0"/>
              <a:t>Fisher</a:t>
            </a:r>
            <a:r>
              <a:rPr lang="zh-CN" altLang="zh-CN" dirty="0"/>
              <a:t>判别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9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19598"/>
              </p:ext>
            </p:extLst>
          </p:nvPr>
        </p:nvGraphicFramePr>
        <p:xfrm>
          <a:off x="711200" y="1049338"/>
          <a:ext cx="11107738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13820" progId="Word.Document.12">
                  <p:embed/>
                </p:oleObj>
              </mc:Choice>
              <mc:Fallback>
                <p:oleObj name="Document" r:id="rId2" imgW="11106616" imgH="571382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68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7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586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AA79BE-2847-4524-B88F-8016A3D59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34106"/>
              </p:ext>
            </p:extLst>
          </p:nvPr>
        </p:nvGraphicFramePr>
        <p:xfrm>
          <a:off x="709439" y="2193636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9" y="2193636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82948"/>
              </p:ext>
            </p:extLst>
          </p:nvPr>
        </p:nvGraphicFramePr>
        <p:xfrm>
          <a:off x="727826" y="812800"/>
          <a:ext cx="11107738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062800" progId="Word.Document.12">
                  <p:embed/>
                </p:oleObj>
              </mc:Choice>
              <mc:Fallback>
                <p:oleObj name="Document" r:id="rId2" imgW="11106616" imgH="606280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7826" y="812800"/>
                        <a:ext cx="11107738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7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35787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A8CC35E-7938-4713-951A-06C0C1721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4777"/>
              </p:ext>
            </p:extLst>
          </p:nvPr>
        </p:nvGraphicFramePr>
        <p:xfrm>
          <a:off x="709439" y="307982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9" y="307982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40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84209"/>
              </p:ext>
            </p:extLst>
          </p:nvPr>
        </p:nvGraphicFramePr>
        <p:xfrm>
          <a:off x="711200" y="1049338"/>
          <a:ext cx="11260138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6058113" progId="Word.Document.12">
                  <p:embed/>
                </p:oleObj>
              </mc:Choice>
              <mc:Fallback>
                <p:oleObj name="Document" r:id="rId2" imgW="11262783" imgH="605811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3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75571"/>
              </p:ext>
            </p:extLst>
          </p:nvPr>
        </p:nvGraphicFramePr>
        <p:xfrm>
          <a:off x="541337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6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381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3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6322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4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78770-CC5B-45ED-AC1C-653C27477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numpy.linalg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inv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sklearn.discriminant_analysis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LinearDiscriminantAnalysis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LDA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('data11_11.txt')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 = a[:5, :]; a2 = a[5:10, :]; x = a[10:, :]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(a1.T,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</a:t>
            </a: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(a2.T,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</a:t>
            </a: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 = (4*V1 + 4*V2)/8  # </a:t>
            </a:r>
            <a:r>
              <a:rPr lang="zh-CN" altLang="en-US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计算协方差阵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VI = inv(V)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计算协方差阵的逆阵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mu1 = a1.mean(axis=0); mu2 = a2.mean(axis=0)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 = VI @ (mu1-mu2)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判别函数系数向量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-(mu1+mu2) @ VI @ (mu1-mu2)/2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判别函数常数项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 @ k + b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计算判别函数的值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判别函数的值：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{0:'B', 1:'A'}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直接计算结果：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',[d[e&gt;0] for e in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输出判别结果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5853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78770-CC5B-45ED-AC1C-653C27477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(5),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(5)])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LDA().fit(a[:10, :], y0)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直接使用库函数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md.coef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_; b2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md.intercept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b2/b; check = k * c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验证直接计算和库函数调用等价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库函数结果：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',[d[e] for e in val2])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print('k=',k, ',b=',b);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print('k2=',k2, ',b2=',b2); 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比例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c=', c)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已知样本误判率为：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1-md.score(a[:10, :], y0))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86252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99531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C79AE8-9850-402C-A998-6A0260550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11.2.3  </a:t>
            </a:r>
            <a:r>
              <a:rPr lang="zh-CN" altLang="zh-CN" dirty="0"/>
              <a:t>判别准则的评价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0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975381"/>
              </p:ext>
            </p:extLst>
          </p:nvPr>
        </p:nvGraphicFramePr>
        <p:xfrm>
          <a:off x="541338" y="1389063"/>
          <a:ext cx="11109325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109325" cy="584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2B192F-3A24-45FA-BFA5-FEC17517AD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回代误判率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8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92649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6863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2B192F-3A24-45FA-BFA5-FEC17517AD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交叉误判率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4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437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2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9912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58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94776"/>
              </p:ext>
            </p:extLst>
          </p:nvPr>
        </p:nvGraphicFramePr>
        <p:xfrm>
          <a:off x="419806" y="148881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48881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11.1.2 </a:t>
            </a:r>
            <a:r>
              <a:rPr lang="zh-CN" altLang="zh-CN" dirty="0"/>
              <a:t>样本（或指标）间亲疏程度的测度计算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40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73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7981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4B2461-204E-4072-A1B3-4241F5CFF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6528"/>
              </p:ext>
            </p:extLst>
          </p:nvPr>
        </p:nvGraphicFramePr>
        <p:xfrm>
          <a:off x="709439" y="240976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9" y="240976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0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65269-B80C-4668-828A-30FA57ACE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26952"/>
            <a:ext cx="11887200" cy="5446713"/>
          </a:xfrm>
        </p:spPr>
        <p:txBody>
          <a:bodyPr/>
          <a:lstStyle/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ex11_12.py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sklearn.discriminant_analysis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LinearDiscriminantAnalysis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LDA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sklearn.model_selection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cross_val_score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("data11_10.xlsx",header=None)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x0=b[:-2,:-1].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y0=b[:-2,-1].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LDA(); print(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cross_val_score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(md, x0, y0,cv=2))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59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84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2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79240"/>
              </p:ext>
            </p:extLst>
          </p:nvPr>
        </p:nvGraphicFramePr>
        <p:xfrm>
          <a:off x="541338" y="1389063"/>
          <a:ext cx="111093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1093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常用距离的计算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5878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852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4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96555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相似系数的计算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2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95615"/>
              </p:ext>
            </p:extLst>
          </p:nvPr>
        </p:nvGraphicFramePr>
        <p:xfrm>
          <a:off x="711200" y="1049338"/>
          <a:ext cx="1110773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10850" progId="Word.Document.12">
                  <p:embed/>
                </p:oleObj>
              </mc:Choice>
              <mc:Fallback>
                <p:oleObj name="Document" r:id="rId2" imgW="11106616" imgH="551085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12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096000" y="2685986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11.2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判别分析</a:t>
            </a:r>
            <a:endParaRPr lang="zh-CN" altLang="en-US" sz="38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096000" y="1994089"/>
            <a:ext cx="6926899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11.1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210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8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719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90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14600"/>
              </p:ext>
            </p:extLst>
          </p:nvPr>
        </p:nvGraphicFramePr>
        <p:xfrm>
          <a:off x="419806" y="148881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48881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11.1.3 </a:t>
            </a:r>
            <a:r>
              <a:rPr lang="en-US" altLang="zh-CN" dirty="0" err="1"/>
              <a:t>scipy.cluster.hierarchy</a:t>
            </a:r>
            <a:r>
              <a:rPr lang="zh-CN" altLang="zh-CN" dirty="0"/>
              <a:t>模块的系统聚类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31517"/>
              </p:ext>
            </p:extLst>
          </p:nvPr>
        </p:nvGraphicFramePr>
        <p:xfrm>
          <a:off x="439838" y="1389063"/>
          <a:ext cx="11549062" cy="612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549211" imgH="6138148" progId="Word.Document.12">
                  <p:embed/>
                </p:oleObj>
              </mc:Choice>
              <mc:Fallback>
                <p:oleObj name="Document" r:id="rId2" imgW="11549211" imgH="613814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9838" y="1389063"/>
                        <a:ext cx="11549062" cy="612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dirty="0"/>
              <a:t>linkage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0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005522"/>
              </p:ext>
            </p:extLst>
          </p:nvPr>
        </p:nvGraphicFramePr>
        <p:xfrm>
          <a:off x="711200" y="1049338"/>
          <a:ext cx="1126013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940224" progId="Word.Document.12">
                  <p:embed/>
                </p:oleObj>
              </mc:Choice>
              <mc:Fallback>
                <p:oleObj name="Document" r:id="rId2" imgW="11262783" imgH="59402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7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2797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0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5674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4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550406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fcluster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0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34682"/>
              </p:ext>
            </p:extLst>
          </p:nvPr>
        </p:nvGraphicFramePr>
        <p:xfrm>
          <a:off x="541337" y="153771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53771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H</a:t>
            </a:r>
            <a:r>
              <a:rPr lang="zh-CN" altLang="zh-CN" dirty="0"/>
              <a:t>＝</a:t>
            </a:r>
            <a:r>
              <a:rPr lang="en-US" altLang="zh-CN" dirty="0"/>
              <a:t>dendrogram(Z, p)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806" y="148881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76601" progId="Word.Document.12">
                  <p:embed/>
                </p:oleObj>
              </mc:Choice>
              <mc:Fallback>
                <p:oleObj name="Document" r:id="rId2" imgW="11106616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48881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11.1.4  </a:t>
            </a:r>
            <a:r>
              <a:rPr lang="zh-CN" altLang="zh-CN" dirty="0"/>
              <a:t>基于类间距离的系统聚类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9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1A46A-F2C8-40DE-91FC-18905AA5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93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9266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1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9827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62465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7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04526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最短距离法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7138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1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232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21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9206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C86467-1123-49E1-AE13-843E1C325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47176"/>
              </p:ext>
            </p:extLst>
          </p:nvPr>
        </p:nvGraphicFramePr>
        <p:xfrm>
          <a:off x="711200" y="2455863"/>
          <a:ext cx="11260138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262783" imgH="5492824" progId="Word.Document.12">
                  <p:embed/>
                </p:oleObj>
              </mc:Choice>
              <mc:Fallback>
                <p:oleObj name="Document" r:id="rId4" imgW="11262783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200" y="2455863"/>
                        <a:ext cx="11260138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5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496953"/>
              </p:ext>
            </p:extLst>
          </p:nvPr>
        </p:nvGraphicFramePr>
        <p:xfrm>
          <a:off x="711200" y="1049338"/>
          <a:ext cx="112601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756361" progId="Word.Document.12">
                  <p:embed/>
                </p:oleObj>
              </mc:Choice>
              <mc:Fallback>
                <p:oleObj name="Document" r:id="rId2" imgW="11262783" imgH="575636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1448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1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994759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7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1A46A-F2C8-40DE-91FC-18905AA5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96090"/>
              </p:ext>
            </p:extLst>
          </p:nvPr>
        </p:nvGraphicFramePr>
        <p:xfrm>
          <a:off x="709439" y="99383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150405" progId="Word.Document.12">
                  <p:embed/>
                </p:oleObj>
              </mc:Choice>
              <mc:Fallback>
                <p:oleObj name="Document" r:id="rId2" imgW="11106616" imgH="615040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8B1A46A-F2C8-40DE-91FC-18905AA5A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99383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5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6618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50679" progId="Word.Document.12">
                  <p:embed/>
                </p:oleObj>
              </mc:Choice>
              <mc:Fallback>
                <p:oleObj name="Document" r:id="rId2" imgW="11106616" imgH="595067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99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396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5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E80A9C-6178-4526-8888-64C992862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ex11_1_1.py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([[2, 3, 3.5, 7, 9]]).T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s=['$\\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omega_'+str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(i+1)+'$'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range(5)]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sch.dendrogram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labels=s);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235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E80A9C-6178-4526-8888-64C992862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使用距离聚类的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a=[2, 3, 3.5, 7, 9]; n=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[abs(a[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]-a[j]) 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range(n-1) for j in range(i+1,n)]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s=['$\\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omega_'+str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(i+1)+'$' 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sch.dendrogram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labels=s);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7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8049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6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416661"/>
              </p:ext>
            </p:extLst>
          </p:nvPr>
        </p:nvGraphicFramePr>
        <p:xfrm>
          <a:off x="457200" y="998538"/>
          <a:ext cx="11260138" cy="585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876413" progId="Word.Document.12">
                  <p:embed/>
                </p:oleObj>
              </mc:Choice>
              <mc:Fallback>
                <p:oleObj name="Document" r:id="rId2" imgW="11262783" imgH="587641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998538"/>
                        <a:ext cx="11260138" cy="585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1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4803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1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8947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0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0173"/>
              </p:ext>
            </p:extLst>
          </p:nvPr>
        </p:nvGraphicFramePr>
        <p:xfrm>
          <a:off x="389731" y="899709"/>
          <a:ext cx="11412538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409595" imgH="6256757" progId="Word.Document.12">
                  <p:embed/>
                </p:oleObj>
              </mc:Choice>
              <mc:Fallback>
                <p:oleObj name="Document" r:id="rId2" imgW="11409595" imgH="625675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9731" y="899709"/>
                        <a:ext cx="11412538" cy="624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268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4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1A46A-F2C8-40DE-91FC-18905AA5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8750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8B1A46A-F2C8-40DE-91FC-18905AA5A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2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888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47983" progId="Word.Document.12">
                  <p:embed/>
                </p:oleObj>
              </mc:Choice>
              <mc:Fallback>
                <p:oleObj name="Document" r:id="rId2" imgW="11106616" imgH="554798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75334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6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7F0EC8-3DE2-4C8C-962E-357263E83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ex11_2.py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('data11_2.txt'); n=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b=(a-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(axis=0))/(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s=['$\\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omega_'+str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(i+1)+'$'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sch.dendrogram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(z, labels=s);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6842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最长距离法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39086F3-4F9B-48C1-8E32-F20DD494D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43493"/>
              </p:ext>
            </p:extLst>
          </p:nvPr>
        </p:nvGraphicFramePr>
        <p:xfrm>
          <a:off x="659706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706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1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917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1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89651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E27668-65C7-49FD-A5BE-94744E213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093374"/>
              </p:ext>
            </p:extLst>
          </p:nvPr>
        </p:nvGraphicFramePr>
        <p:xfrm>
          <a:off x="709439" y="239314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9" y="239314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349A43-6EE3-4720-9573-D24F9AE73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705643"/>
            <a:ext cx="11236325" cy="5446713"/>
          </a:xfrm>
        </p:spPr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ex11_3.py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([[2, 3, 3.5, 7, 9]]).T; n=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'complete', 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mahalanobis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s=['$\\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omega_'+str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(i+1)+'$'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sch.dendrogram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labels=s);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n0=eval(input('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请输入聚类的类数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n0:\n'))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cluster=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sch.fcluster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t=n0, criterion='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maxclust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聚类的结果为：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',cluster)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034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70529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其他系统聚类方法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67D694-0AD5-42C6-8063-346A835A1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871826"/>
              </p:ext>
            </p:extLst>
          </p:nvPr>
        </p:nvGraphicFramePr>
        <p:xfrm>
          <a:off x="659706" y="385240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706" y="385240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7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6211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06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85906"/>
              </p:ext>
            </p:extLst>
          </p:nvPr>
        </p:nvGraphicFramePr>
        <p:xfrm>
          <a:off x="419806" y="21538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21538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11.1.5  </a:t>
            </a:r>
            <a:r>
              <a:rPr lang="zh-CN" altLang="zh-CN" dirty="0"/>
              <a:t>动态聚类法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B6A1CB-7271-4B2B-B2DD-014A3CE615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5613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 i="1" dirty="0"/>
              <a:t>K</a:t>
            </a:r>
            <a:r>
              <a:rPr lang="zh-CN" altLang="en-US" dirty="0"/>
              <a:t>均值聚类</a:t>
            </a:r>
          </a:p>
        </p:txBody>
      </p:sp>
    </p:spTree>
    <p:extLst>
      <p:ext uri="{BB962C8B-B14F-4D97-AF65-F5344CB8AC3E}">
        <p14:creationId xmlns:p14="http://schemas.microsoft.com/office/powerpoint/2010/main" val="4144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1A46A-F2C8-40DE-91FC-18905AA5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60221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8B1A46A-F2C8-40DE-91FC-18905AA5A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25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47011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4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1482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4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220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8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855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3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505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06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6735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6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7524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8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114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21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6020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2EB4FA-15B2-4CEC-ABA8-919BBFF87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ex11_4.py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3],[1.5, 3.2],[1.3, 2.8],[3, 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(2).fit(a)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聚类模型并求解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labels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md.labels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提取聚类标签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centers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md.cluster_centers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每一行是一个聚类中心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print(labels, '\n-----------\n', centers)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17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11.1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73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9970109-1B38-4D2E-9C29-5CD1B7059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9994"/>
              </p:ext>
            </p:extLst>
          </p:nvPr>
        </p:nvGraphicFramePr>
        <p:xfrm>
          <a:off x="709439" y="235989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9" y="235989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9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4C12A1-6296-4C29-9F88-F7C8D5A3D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ex11_5.py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([[2,3,3.5,7,9]]).T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(2).fit(a)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构造并求解模型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labels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md.labels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提取聚类标签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centers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md.cluster_centers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每一行是一个聚类中心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print(labels,'\n-----------\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n',centers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5867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72537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/>
              <a:t>K</a:t>
            </a:r>
            <a:r>
              <a:rPr lang="zh-CN" altLang="zh-CN" dirty="0"/>
              <a:t>均值聚类法最佳簇数</a:t>
            </a:r>
            <a:r>
              <a:rPr lang="en-US" altLang="zh-CN" i="1" dirty="0"/>
              <a:t>k</a:t>
            </a:r>
            <a:r>
              <a:rPr lang="zh-CN" altLang="zh-CN" dirty="0"/>
              <a:t>值的确定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7040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5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585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278F84-0788-473C-82FD-D6C7B7B95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75222"/>
              </p:ext>
            </p:extLst>
          </p:nvPr>
        </p:nvGraphicFramePr>
        <p:xfrm>
          <a:off x="709438" y="1711498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8" y="1711498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4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6C97B6-E426-462B-8A2B-D46BC62D1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ex11_6.py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('data11_2.txt')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b=(a-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(axis=0))/(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SSE = []; K = range(2,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(a)+1)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K: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).fit(b)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SSE.append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md.inertia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plt.plot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(K, SSE,'*-');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36637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410461"/>
              </p:ext>
            </p:extLst>
          </p:nvPr>
        </p:nvGraphicFramePr>
        <p:xfrm>
          <a:off x="779463" y="931863"/>
          <a:ext cx="11107737" cy="582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837838" progId="Word.Document.12">
                  <p:embed/>
                </p:oleObj>
              </mc:Choice>
              <mc:Fallback>
                <p:oleObj name="Document" r:id="rId2" imgW="11106616" imgH="583783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463" y="931863"/>
                        <a:ext cx="11107737" cy="582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3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3686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8783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75622C7-5BA4-4181-BA21-A37F384E2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33340"/>
              </p:ext>
            </p:extLst>
          </p:nvPr>
        </p:nvGraphicFramePr>
        <p:xfrm>
          <a:off x="709438" y="285865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8" y="285865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96207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0EFCF4D-5F8B-43DB-9835-80A6AC60F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12390"/>
              </p:ext>
            </p:extLst>
          </p:nvPr>
        </p:nvGraphicFramePr>
        <p:xfrm>
          <a:off x="709439" y="1827876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9" y="1827876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1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11.1.1 </a:t>
            </a:r>
            <a:r>
              <a:rPr lang="zh-CN" altLang="en-US" dirty="0"/>
              <a:t>数据变换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A77859A-E09D-4F7F-BA80-79E49387F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973424"/>
              </p:ext>
            </p:extLst>
          </p:nvPr>
        </p:nvGraphicFramePr>
        <p:xfrm>
          <a:off x="262644" y="1623365"/>
          <a:ext cx="11768137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764751" imgH="5476601" progId="Word.Document.12">
                  <p:embed/>
                </p:oleObj>
              </mc:Choice>
              <mc:Fallback>
                <p:oleObj name="Document" r:id="rId2" imgW="11764751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644" y="1623365"/>
                        <a:ext cx="11768137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92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64DDEF-1DCD-49E3-B945-34E3894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ex11_7.py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sklearn.metrics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silhouette_score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('data11_2.txt')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b=(a-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(axis=0))/(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[]; K = range(2,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K: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).fit(b)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labels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md.labels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silhouette_score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(b, labels))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(K, S,'*-');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090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34137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11.1.6  R</a:t>
            </a:r>
            <a:r>
              <a:rPr lang="zh-CN" altLang="zh-CN" dirty="0"/>
              <a:t>型聚类法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1875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变量相似性度量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8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0900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0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78084"/>
              </p:ext>
            </p:extLst>
          </p:nvPr>
        </p:nvGraphicFramePr>
        <p:xfrm>
          <a:off x="228600" y="750080"/>
          <a:ext cx="11734800" cy="658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731286" imgH="6595643" progId="Word.Document.12">
                  <p:embed/>
                </p:oleObj>
              </mc:Choice>
              <mc:Fallback>
                <p:oleObj name="Document" r:id="rId2" imgW="11731286" imgH="659564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750080"/>
                        <a:ext cx="11734800" cy="658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67621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变量聚类法</a:t>
            </a:r>
          </a:p>
          <a:p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9265755-2BD0-455D-B52E-B2EC3BEC8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339088"/>
              </p:ext>
            </p:extLst>
          </p:nvPr>
        </p:nvGraphicFramePr>
        <p:xfrm>
          <a:off x="659706" y="321129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706" y="321129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61721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8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708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220814"/>
              </p:ext>
            </p:extLst>
          </p:nvPr>
        </p:nvGraphicFramePr>
        <p:xfrm>
          <a:off x="711200" y="1049338"/>
          <a:ext cx="11260138" cy="565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8372266" progId="Word.Document.12">
                  <p:embed/>
                </p:oleObj>
              </mc:Choice>
              <mc:Fallback>
                <p:oleObj name="Document" r:id="rId2" imgW="11262783" imgH="83722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65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7926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1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42998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中心化处理</a:t>
            </a:r>
          </a:p>
        </p:txBody>
      </p:sp>
    </p:spTree>
    <p:extLst>
      <p:ext uri="{BB962C8B-B14F-4D97-AF65-F5344CB8AC3E}">
        <p14:creationId xmlns:p14="http://schemas.microsoft.com/office/powerpoint/2010/main" val="23704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04523"/>
              </p:ext>
            </p:extLst>
          </p:nvPr>
        </p:nvGraphicFramePr>
        <p:xfrm>
          <a:off x="711200" y="1049338"/>
          <a:ext cx="11107738" cy="550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12652" progId="Word.Document.12">
                  <p:embed/>
                </p:oleObj>
              </mc:Choice>
              <mc:Fallback>
                <p:oleObj name="Document" r:id="rId2" imgW="11106616" imgH="551265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0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0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015C9E-1C38-4F3D-9202-6E74E16D2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ex11_8.py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('data11_8.xlsx', header=None)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a.values.T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b =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np.triu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(b, k=1)  #</a:t>
            </a:r>
            <a:r>
              <a:rPr lang="zh-CN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取对角线上方元素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b[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(b)]; d = 1 - abs(r)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d,'complete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’)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sch.dendrogram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z,labels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=range(1,15));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7118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11.2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586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4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40907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C79AE8-9850-402C-A998-6A0260550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11.2.1  </a:t>
            </a:r>
            <a:r>
              <a:rPr lang="zh-CN" altLang="zh-CN" dirty="0"/>
              <a:t>距离判别法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65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83377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2B192F-3A24-45FA-BFA5-FEC17517AD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两个总体的情形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064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1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0595"/>
              </p:ext>
            </p:extLst>
          </p:nvPr>
        </p:nvGraphicFramePr>
        <p:xfrm>
          <a:off x="711200" y="1049338"/>
          <a:ext cx="11107738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83760" progId="Word.Document.12">
                  <p:embed/>
                </p:oleObj>
              </mc:Choice>
              <mc:Fallback>
                <p:oleObj name="Document" r:id="rId2" imgW="11106616" imgH="578376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8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125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6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398301"/>
              </p:ext>
            </p:extLst>
          </p:nvPr>
        </p:nvGraphicFramePr>
        <p:xfrm>
          <a:off x="542131" y="749157"/>
          <a:ext cx="11107738" cy="636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377891" progId="Word.Document.12">
                  <p:embed/>
                </p:oleObj>
              </mc:Choice>
              <mc:Fallback>
                <p:oleObj name="Document" r:id="rId2" imgW="11106616" imgH="637789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749157"/>
                        <a:ext cx="11107738" cy="636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7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2270</Words>
  <Application>Microsoft Office PowerPoint</Application>
  <PresentationFormat>宽屏</PresentationFormat>
  <Paragraphs>216</Paragraphs>
  <Slides>132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132</vt:i4>
      </vt:variant>
    </vt:vector>
  </HeadingPairs>
  <TitlesOfParts>
    <vt:vector size="139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孤莱 端木</cp:lastModifiedBy>
  <cp:revision>75</cp:revision>
  <dcterms:created xsi:type="dcterms:W3CDTF">2020-12-25T07:26:00Z</dcterms:created>
  <dcterms:modified xsi:type="dcterms:W3CDTF">2024-01-21T09:36:09Z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