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22" r:id="rId6"/>
    <p:sldId id="524" r:id="rId7"/>
    <p:sldId id="544" r:id="rId8"/>
    <p:sldId id="545" r:id="rId9"/>
    <p:sldId id="532" r:id="rId10"/>
    <p:sldId id="546" r:id="rId11"/>
    <p:sldId id="547" r:id="rId12"/>
    <p:sldId id="548" r:id="rId13"/>
    <p:sldId id="549" r:id="rId14"/>
    <p:sldId id="550" r:id="rId15"/>
    <p:sldId id="534" r:id="rId16"/>
    <p:sldId id="551" r:id="rId17"/>
    <p:sldId id="552" r:id="rId18"/>
    <p:sldId id="553" r:id="rId19"/>
    <p:sldId id="533" r:id="rId20"/>
    <p:sldId id="535" r:id="rId21"/>
    <p:sldId id="554" r:id="rId22"/>
    <p:sldId id="561" r:id="rId23"/>
    <p:sldId id="555" r:id="rId24"/>
    <p:sldId id="536" r:id="rId25"/>
    <p:sldId id="556" r:id="rId26"/>
    <p:sldId id="557" r:id="rId27"/>
    <p:sldId id="558" r:id="rId28"/>
    <p:sldId id="559" r:id="rId29"/>
    <p:sldId id="560" r:id="rId30"/>
    <p:sldId id="562" r:id="rId31"/>
    <p:sldId id="567" r:id="rId32"/>
    <p:sldId id="568" r:id="rId33"/>
    <p:sldId id="538" r:id="rId34"/>
    <p:sldId id="563" r:id="rId35"/>
    <p:sldId id="564" r:id="rId36"/>
    <p:sldId id="565" r:id="rId37"/>
    <p:sldId id="566" r:id="rId38"/>
    <p:sldId id="537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23" r:id="rId54"/>
    <p:sldId id="528" r:id="rId55"/>
    <p:sldId id="529" r:id="rId56"/>
    <p:sldId id="583" r:id="rId57"/>
    <p:sldId id="584" r:id="rId58"/>
    <p:sldId id="585" r:id="rId59"/>
    <p:sldId id="586" r:id="rId60"/>
    <p:sldId id="587" r:id="rId61"/>
    <p:sldId id="588" r:id="rId62"/>
    <p:sldId id="589" r:id="rId63"/>
    <p:sldId id="594" r:id="rId64"/>
    <p:sldId id="540" r:id="rId65"/>
    <p:sldId id="590" r:id="rId66"/>
    <p:sldId id="591" r:id="rId67"/>
    <p:sldId id="592" r:id="rId68"/>
    <p:sldId id="542" r:id="rId69"/>
    <p:sldId id="593" r:id="rId70"/>
    <p:sldId id="541" r:id="rId71"/>
    <p:sldId id="530" r:id="rId72"/>
    <p:sldId id="543" r:id="rId73"/>
    <p:sldId id="595" r:id="rId74"/>
    <p:sldId id="596" r:id="rId75"/>
    <p:sldId id="597" r:id="rId76"/>
    <p:sldId id="598" r:id="rId77"/>
    <p:sldId id="599" r:id="rId78"/>
    <p:sldId id="531" r:id="rId79"/>
    <p:sldId id="600" r:id="rId80"/>
    <p:sldId id="601" r:id="rId81"/>
    <p:sldId id="602" r:id="rId82"/>
    <p:sldId id="609" r:id="rId83"/>
    <p:sldId id="610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F67691-5594-433E-BF46-7E7BB88990BC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1A322-A939-40AE-9136-FBABE8E14288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F78180-5967-4D9B-A06C-F4C91460E786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26DBB-6EFC-48D6-9471-114F98471FB9}"/>
              </a:ext>
            </a:extLst>
          </p:cNvPr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54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</a:t>
            </a:r>
            <a:r>
              <a:rPr lang="zh-CN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主成分分析与因子分析</a:t>
            </a:r>
            <a:endParaRPr lang="zh-CN" altLang="en-US" sz="24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A0F674-A1B3-47C6-B6A1-8233B57FB947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AD8EE-228B-41D2-8606-DCBEED31F2BB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B9AD58-C2E5-46F6-9D12-6D63D696A58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84519-1EDB-45BD-8459-26F252865529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package" Target="../embeddings/Microsoft_Word_Document56.docx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package" Target="../embeddings/Microsoft_Word_Document59.docx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1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62.docx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64.docx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65.docx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66.docx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67.docx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68.docx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69.docx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主成分分析与因子分析</a:t>
            </a:r>
            <a:endParaRPr lang="zh-CN" altLang="en-US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68734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65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79829"/>
              </p:ext>
            </p:extLst>
          </p:nvPr>
        </p:nvGraphicFramePr>
        <p:xfrm>
          <a:off x="709613" y="1042988"/>
          <a:ext cx="110236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27691" imgH="5482421" progId="Word.Document.12">
                  <p:embed/>
                </p:oleObj>
              </mc:Choice>
              <mc:Fallback>
                <p:oleObj name="Document" r:id="rId2" imgW="11127691" imgH="54824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613" y="1042988"/>
                        <a:ext cx="11023600" cy="544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3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2607"/>
              </p:ext>
            </p:extLst>
          </p:nvPr>
        </p:nvGraphicFramePr>
        <p:xfrm>
          <a:off x="374160" y="816581"/>
          <a:ext cx="11701462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39487" imgH="5886873" progId="Word.Document.12">
                  <p:embed/>
                </p:oleObj>
              </mc:Choice>
              <mc:Fallback>
                <p:oleObj name="Document" r:id="rId2" imgW="11739487" imgH="588687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160" y="816581"/>
                        <a:ext cx="11701462" cy="58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8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5786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2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59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12.1.2  </a:t>
            </a:r>
            <a:r>
              <a:rPr lang="zh-CN" altLang="zh-CN" dirty="0"/>
              <a:t>主成分分析的应用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B1B874-0887-4EB6-8D05-FF9B2EF88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3" y="1623365"/>
            <a:ext cx="8681852" cy="62547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sklearn.decomposition</a:t>
            </a:r>
            <a:r>
              <a:rPr lang="zh-CN" altLang="zh-CN" dirty="0"/>
              <a:t>模块的</a:t>
            </a:r>
            <a:r>
              <a:rPr lang="en-US" altLang="zh-CN" dirty="0"/>
              <a:t>PCA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79391"/>
              </p:ext>
            </p:extLst>
          </p:nvPr>
        </p:nvGraphicFramePr>
        <p:xfrm>
          <a:off x="508000" y="2100263"/>
          <a:ext cx="11158538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" y="2100263"/>
                        <a:ext cx="11158538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5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162255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555193" progId="Word.Document.12">
                  <p:embed/>
                </p:oleObj>
              </mc:Choice>
              <mc:Fallback>
                <p:oleObj name="Document" r:id="rId2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1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62397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6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8895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84155" imgH="5482421" progId="Word.Document.12">
                  <p:embed/>
                </p:oleObj>
              </mc:Choice>
              <mc:Fallback>
                <p:oleObj name="Document" r:id="rId2" imgW="11284155" imgH="54824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0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65871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341477" imgH="5472705" progId="Word.Document.12">
                  <p:embed/>
                </p:oleObj>
              </mc:Choice>
              <mc:Fallback>
                <p:oleObj name="Document" r:id="rId2" imgW="11341477" imgH="547270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因子分析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73175"/>
              </p:ext>
            </p:extLst>
          </p:nvPr>
        </p:nvGraphicFramePr>
        <p:xfrm>
          <a:off x="508000" y="799956"/>
          <a:ext cx="11684000" cy="653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721821" imgH="6556523" progId="Word.Document.12">
                  <p:embed/>
                </p:oleObj>
              </mc:Choice>
              <mc:Fallback>
                <p:oleObj name="Document" r:id="rId2" imgW="11721821" imgH="655652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" y="799956"/>
                        <a:ext cx="11684000" cy="653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267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3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6589B-82D6-4011-AE78-01A20090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44671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ex12_1.py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PCA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('data12_1.txt')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md=PCA().fit(b)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md.explained_variance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md.explained_variance_ratio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xs1=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md.components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print(‘</a:t>
            </a:r>
            <a:r>
              <a:rPr lang="zh-CN" altLang="zh-CN" sz="2200" b="1" kern="10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各主成分系数</a:t>
            </a:r>
            <a:r>
              <a:rPr lang="zh-CN" altLang="en-US" sz="22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kern="10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n',xs1)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check=xs1.sum(axis=1,keepdims=True)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计算各个主成分系数的和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xs2=xs1*</a:t>
            </a:r>
            <a:r>
              <a:rPr lang="en-US" altLang="zh-CN" sz="22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np.sign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(check)  #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调整主成分系数，和为负时乘以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调整后的主成分系数：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 xs2)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268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6112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3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08827"/>
              </p:ext>
            </p:extLst>
          </p:nvPr>
        </p:nvGraphicFramePr>
        <p:xfrm>
          <a:off x="418810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8810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主成分回归分析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6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4522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27221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4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188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7514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8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92824" progId="Word.Document.12">
                  <p:embed/>
                </p:oleObj>
              </mc:Choice>
              <mc:Fallback>
                <p:oleObj name="Document" r:id="rId2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zh-CN" altLang="zh-CN" b="1" dirty="0"/>
              <a:t>主成分分析是一种通过降维技术将多个变量化为少数几个主成分（即综合变量，通常表示为原始变量的某种线性组合）的统计分析方法。在数学建模中通常可以用来做数据压缩（降维）、系统评估、回归 、加权分析等。</a:t>
            </a:r>
          </a:p>
          <a:p>
            <a:r>
              <a:rPr lang="en-US" altLang="zh-CN" b="1" dirty="0"/>
              <a:t>        </a:t>
            </a:r>
            <a:r>
              <a:rPr lang="zh-CN" altLang="zh-CN" b="1" dirty="0"/>
              <a:t>因子分析可以视为主成分分析的推广，它是统计分析中常用的一种降维方法。因子分析有确定的统计模型，观察数据在模型中被分解为公共因子、特殊因子和误差三个部分。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941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2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9CB61-6B32-4363-8535-918F1B373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ex12_2.py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numpy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as np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sklearn.decomposition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import PCA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statsmodels.api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 as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np.loadtxt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('data12_2.txt')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mu=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a.mean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(axis=0)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逐列求均值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a.std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(axis=0,ddof=1)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逐列求标准差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b=(a-mu)/s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r=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np.corrcoef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(b[:,:-1].T)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计算相关系数矩阵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md1=PCA().fit(b[:,:-1])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md1.explained_variance_)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md1.explained_variance_ratio_)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=md1.components_  #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\n',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np.round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(xs,4))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np.cumsum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(md1.explained_variance_ratio_))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9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9CB61-6B32-4363-8535-918F1B373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77570"/>
            <a:ext cx="11236325" cy="5446713"/>
          </a:xfrm>
        </p:spPr>
        <p:txBody>
          <a:bodyPr/>
          <a:lstStyle/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n=3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选定主成分的个数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f=b[:,:-1]@(xs[:n,:].T)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主成分的得分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d2={'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y':a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[:,-1],'x': a[:,:-1]}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md2=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sm.formula.ols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('y~x',d2).fit()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原始数据线性回归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d3={'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y':a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[:,-1], '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z':f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md3=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sm.formula.ols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('y~z',d3).fit()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对主成分的回归方程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xs3=md3.params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提取主成分回归方程的系数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xs40=xs3[0]-sum(xs3[1:]@xs[:n,:]*mu[:-1]/s[:-1])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常数项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xs4=xs3[1:]@xs[:n,:]/s[:-1]  #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原始变量回归方程的其他系数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回归方程的常数项：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',round(xs40,4))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回归方程的其他系数：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np.round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(xs4,4))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直接回归的残差方差：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',md2.mse_resid)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/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主成分回归的残差方差：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宋体" panose="02010600030101010101" pitchFamily="2" charset="-122"/>
              </a:rPr>
              <a:t>',md3.mse_resid)</a:t>
            </a:r>
            <a:endParaRPr lang="zh-CN" altLang="zh-CN" sz="24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82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727083"/>
              </p:ext>
            </p:extLst>
          </p:nvPr>
        </p:nvGraphicFramePr>
        <p:xfrm>
          <a:off x="418810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8810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0" y="912236"/>
            <a:ext cx="11922819" cy="625475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基于核主成分分析的高校科技创新能力评价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9815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27691" imgH="5482421" progId="Word.Document.12">
                  <p:embed/>
                </p:oleObj>
              </mc:Choice>
              <mc:Fallback>
                <p:oleObj name="Document" r:id="rId2" imgW="11127691" imgH="548242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8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367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7196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4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69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3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2919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16107"/>
              </p:ext>
            </p:extLst>
          </p:nvPr>
        </p:nvGraphicFramePr>
        <p:xfrm>
          <a:off x="711200" y="1049338"/>
          <a:ext cx="11107738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634507" progId="Word.Document.12">
                  <p:embed/>
                </p:oleObj>
              </mc:Choice>
              <mc:Fallback>
                <p:oleObj name="Document" r:id="rId2" imgW="11106616" imgH="563450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1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12.1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939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302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7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72437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2924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78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217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47253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1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686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3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0074"/>
              </p:ext>
            </p:extLst>
          </p:nvPr>
        </p:nvGraphicFramePr>
        <p:xfrm>
          <a:off x="542131" y="1088217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1088217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1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80552"/>
              </p:ext>
            </p:extLst>
          </p:nvPr>
        </p:nvGraphicFramePr>
        <p:xfrm>
          <a:off x="644698" y="916335"/>
          <a:ext cx="11260138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6174920" progId="Word.Document.12">
                  <p:embed/>
                </p:oleObj>
              </mc:Choice>
              <mc:Fallback>
                <p:oleObj name="Document" r:id="rId2" imgW="11262783" imgH="617492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698" y="916335"/>
                        <a:ext cx="11260138" cy="61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3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12.1.1  </a:t>
            </a:r>
            <a:r>
              <a:rPr lang="zh-CN" altLang="zh-CN" dirty="0"/>
              <a:t>主成分分析的基本原理和步骤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B1B874-0887-4EB6-8D05-FF9B2EF88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3" y="1623365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主成分分析的基本原理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15634"/>
              </p:ext>
            </p:extLst>
          </p:nvPr>
        </p:nvGraphicFramePr>
        <p:xfrm>
          <a:off x="262642" y="2061223"/>
          <a:ext cx="11480800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482641" imgH="5103827" progId="Word.Document.12">
                  <p:embed/>
                </p:oleObj>
              </mc:Choice>
              <mc:Fallback>
                <p:oleObj name="Document" r:id="rId2" imgW="11482641" imgH="510382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642" y="2061223"/>
                        <a:ext cx="11480800" cy="509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4407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ex12_3.py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sklearn.decomposition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PCA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('data12_3.xlsx',header=None)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b,ddof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md1=PCA().fit(c)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构造并拟合模型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md1.explained_variance_)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r1=md1.explained_variance_ratio_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提取各主成分的贡献率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xs1=md1.components_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提出各主成分系数，每行是一个主成分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(xs1,4))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n1=4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选取主成分的个数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8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df1=c@(xs1[:n1,:].T)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计算主成分得分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g1=df1@r1[:n1]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主成分评价得分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(g1,4))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(-g1)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计算从大到小的地址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ind11=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(15); ind11[ind1]=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排序结果：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',ind11); print('---------------')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b.shape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[0]; K=(1+c@(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c.T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))**3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))/n; Kw=K-K@J-J@K+J@K@J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(Kw)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/sum(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提取各主成分的贡献率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各主成分贡献率：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r2)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主成分系数：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(vec,4))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累积贡献率：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29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A021B4-CE55-48E8-B671-F149CC41B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n2=2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选取主成分的个数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m1=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求每列的最大值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vec.min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求每列的最小值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sgn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=(-1)*(abs(m2)&gt;m1)+(abs(m2)&lt;=m1)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±1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sgn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修改特征向量的符号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df2=Kw@(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[:,:n2])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计算主成分得分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g2=df2@r2[:n2]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计算综合评价得分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核主成分评价得分：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(-g2)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计算从大到小的地址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ind22=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(15); ind22[ind2]=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排序结果：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',ind22)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98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12.2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12.2.1  </a:t>
            </a:r>
            <a:r>
              <a:rPr lang="zh-CN" altLang="zh-CN" dirty="0"/>
              <a:t>因子分析的数学理论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A4F620-151C-4AA3-98B2-C6789ED370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22263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因子分析模型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63356"/>
              </p:ext>
            </p:extLst>
          </p:nvPr>
        </p:nvGraphicFramePr>
        <p:xfrm>
          <a:off x="508000" y="2032000"/>
          <a:ext cx="11158538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" y="2032000"/>
                        <a:ext cx="11158538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7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081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5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0328"/>
              </p:ext>
            </p:extLst>
          </p:nvPr>
        </p:nvGraphicFramePr>
        <p:xfrm>
          <a:off x="542131" y="700204"/>
          <a:ext cx="11107738" cy="633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561754" progId="Word.Document.12">
                  <p:embed/>
                </p:oleObj>
              </mc:Choice>
              <mc:Fallback>
                <p:oleObj name="Document" r:id="rId2" imgW="11106616" imgH="656175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700204"/>
                        <a:ext cx="11107738" cy="633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1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052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0261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39539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3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716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921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9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3637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56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8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E9F674-8E21-42C2-9FB4-CF7A0F1A77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3" y="844319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1/5, -1/5],[1/5, 1, -2/5],[-1/5, -2/5, 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求相关系数阵的特征值和特征向量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A0=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利用矩阵广播求载荷矩阵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,'\n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载荷矩阵：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\n',A0,'\n----------')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num=int(input("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请输入选择公共因子的个数：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A=A0[:,:num]           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个因子的载荷矩阵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axis=0)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逐列元素求和，求信息贡献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axis=1)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逐行元素求和，求共同度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的贡献为：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",Ac)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print("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共同度为：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",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Ar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667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68531"/>
              </p:ext>
            </p:extLst>
          </p:nvPr>
        </p:nvGraphicFramePr>
        <p:xfrm>
          <a:off x="541337" y="123885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23885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74E46-818B-48FB-8C09-1B1133BBC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因子旋转</a:t>
            </a:r>
          </a:p>
        </p:txBody>
      </p:sp>
    </p:spTree>
    <p:extLst>
      <p:ext uri="{BB962C8B-B14F-4D97-AF65-F5344CB8AC3E}">
        <p14:creationId xmlns:p14="http://schemas.microsoft.com/office/powerpoint/2010/main" val="42501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786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252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3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863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3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0805"/>
              </p:ext>
            </p:extLst>
          </p:nvPr>
        </p:nvGraphicFramePr>
        <p:xfrm>
          <a:off x="541337" y="123885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37" y="123885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B74E46-818B-48FB-8C09-1B1133BBC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因子得分</a:t>
            </a:r>
          </a:p>
        </p:txBody>
      </p:sp>
    </p:spTree>
    <p:extLst>
      <p:ext uri="{BB962C8B-B14F-4D97-AF65-F5344CB8AC3E}">
        <p14:creationId xmlns:p14="http://schemas.microsoft.com/office/powerpoint/2010/main" val="38261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9924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1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7425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9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689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0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12.2.2  </a:t>
            </a:r>
            <a:r>
              <a:rPr lang="zh-CN" altLang="zh-CN" dirty="0"/>
              <a:t>因子分析的</a:t>
            </a:r>
            <a:r>
              <a:rPr lang="zh-CN" altLang="en-US" dirty="0"/>
              <a:t>应用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45558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57352" imgH="4704014" progId="Word.Document.12">
                  <p:embed/>
                </p:oleObj>
              </mc:Choice>
              <mc:Fallback>
                <p:oleObj name="Document" r:id="rId2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9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444201"/>
              </p:ext>
            </p:extLst>
          </p:nvPr>
        </p:nvGraphicFramePr>
        <p:xfrm>
          <a:off x="744451" y="766705"/>
          <a:ext cx="11260138" cy="636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6461531" progId="Word.Document.12">
                  <p:embed/>
                </p:oleObj>
              </mc:Choice>
              <mc:Fallback>
                <p:oleObj name="Document" r:id="rId2" imgW="11262783" imgH="646153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4451" y="766705"/>
                        <a:ext cx="11260138" cy="636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7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6860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E910182-8A0C-46F3-A393-B643FE31D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231696"/>
              </p:ext>
            </p:extLst>
          </p:nvPr>
        </p:nvGraphicFramePr>
        <p:xfrm>
          <a:off x="845213" y="28586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1106616" imgH="5492824" progId="Word.Document.12">
                  <p:embed/>
                </p:oleObj>
              </mc:Choice>
              <mc:Fallback>
                <p:oleObj name="Document" r:id="rId4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213" y="28586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8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22611"/>
              </p:ext>
            </p:extLst>
          </p:nvPr>
        </p:nvGraphicFramePr>
        <p:xfrm>
          <a:off x="711200" y="914400"/>
          <a:ext cx="11107738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955366" progId="Word.Document.12">
                  <p:embed/>
                </p:oleObj>
              </mc:Choice>
              <mc:Fallback>
                <p:oleObj name="Document" r:id="rId2" imgW="11106616" imgH="59553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914400"/>
                        <a:ext cx="11107738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7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6617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672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0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4574"/>
              </p:ext>
            </p:extLst>
          </p:nvPr>
        </p:nvGraphicFramePr>
        <p:xfrm>
          <a:off x="542131" y="883083"/>
          <a:ext cx="11107738" cy="616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6187178" progId="Word.Document.12">
                  <p:embed/>
                </p:oleObj>
              </mc:Choice>
              <mc:Fallback>
                <p:oleObj name="Document" r:id="rId2" imgW="11106616" imgH="618717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31" y="883083"/>
                        <a:ext cx="11107738" cy="616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6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35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0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9287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9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651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185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7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09481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262783" imgH="5484892" progId="Word.Document.12">
                  <p:embed/>
                </p:oleObj>
              </mc:Choice>
              <mc:Fallback>
                <p:oleObj name="Document" r:id="rId2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7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A72943-5D57-4E25-90AD-7AE112346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790" y="844319"/>
            <a:ext cx="11236325" cy="5446713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ex12_5_1.py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factor_analyzer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FactorAnalyzer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FA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scipy.stats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('data12_5_1.txt')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zscore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c,ddof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np.corrcoef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求相关系数矩阵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val,vec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np.cumsum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求特征值的累加和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/cs[-1]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求贡献率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srate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=sorted(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rate,reverse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,'\n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贡献率为：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srate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 = FA(3,rotation='varimax')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构建模型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fa.fit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求解方差最大的模型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fa.loadings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提取载荷矩阵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(A**2, axis=0)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计算信息贡献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00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A72943-5D57-4E25-90AD-7AE112346D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705643"/>
            <a:ext cx="11236325" cy="5961164"/>
          </a:xfrm>
        </p:spPr>
        <p:txBody>
          <a:bodyPr/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s2=1-np.sum(A**2, axis=1)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计算特殊方差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ss@A@np.linalg.inv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A.T@ss@A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计算因子得分函数系数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d@f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计算因子得分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df@gx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/sum(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计算评价值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载荷矩阵为：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特殊方差为：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各因子的方差贡献：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(gx,4))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评价值为：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ind0=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np.argsort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从大到小的排名地址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(17);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[ind0]=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(1,18)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排名次序为：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('data12_5_2.xlsx')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(df).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(F,'Sheet2',index=False)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pj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to_excel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(F,'Sheet3',index=False)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F.close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3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62860"/>
              </p:ext>
            </p:extLst>
          </p:nvPr>
        </p:nvGraphicFramePr>
        <p:xfrm>
          <a:off x="402184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06616" imgH="5484892" progId="Word.Document.12">
                  <p:embed/>
                </p:oleObj>
              </mc:Choice>
              <mc:Fallback>
                <p:oleObj name="Document" r:id="rId2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184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6D2B33-D46E-473D-A6B7-DA9037E29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主成分分析的基本步骤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7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1852</Words>
  <Application>Microsoft Office PowerPoint</Application>
  <PresentationFormat>宽屏</PresentationFormat>
  <Paragraphs>158</Paragraphs>
  <Slides>83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等线</vt:lpstr>
      <vt:lpstr>宋体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孤莱 端木</cp:lastModifiedBy>
  <cp:revision>79</cp:revision>
  <dcterms:created xsi:type="dcterms:W3CDTF">2020-12-25T07:26:00Z</dcterms:created>
  <dcterms:modified xsi:type="dcterms:W3CDTF">2024-01-22T12:53:29Z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