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265" r:id="rId3"/>
    <p:sldId id="521" r:id="rId4"/>
    <p:sldId id="269" r:id="rId5"/>
    <p:sldId id="546" r:id="rId6"/>
    <p:sldId id="524" r:id="rId7"/>
    <p:sldId id="548" r:id="rId8"/>
    <p:sldId id="547" r:id="rId9"/>
    <p:sldId id="598" r:id="rId10"/>
    <p:sldId id="599" r:id="rId11"/>
    <p:sldId id="523" r:id="rId12"/>
    <p:sldId id="531" r:id="rId13"/>
    <p:sldId id="550" r:id="rId14"/>
    <p:sldId id="551" r:id="rId15"/>
    <p:sldId id="600" r:id="rId16"/>
    <p:sldId id="601" r:id="rId17"/>
    <p:sldId id="602" r:id="rId18"/>
    <p:sldId id="603" r:id="rId19"/>
    <p:sldId id="552" r:id="rId20"/>
    <p:sldId id="604" r:id="rId21"/>
    <p:sldId id="605" r:id="rId22"/>
    <p:sldId id="606" r:id="rId23"/>
    <p:sldId id="607" r:id="rId24"/>
    <p:sldId id="608" r:id="rId25"/>
    <p:sldId id="554" r:id="rId26"/>
    <p:sldId id="609" r:id="rId27"/>
    <p:sldId id="553" r:id="rId28"/>
    <p:sldId id="556" r:id="rId29"/>
    <p:sldId id="555" r:id="rId30"/>
    <p:sldId id="610" r:id="rId31"/>
    <p:sldId id="611" r:id="rId32"/>
    <p:sldId id="612" r:id="rId33"/>
    <p:sldId id="613" r:id="rId34"/>
    <p:sldId id="615" r:id="rId35"/>
    <p:sldId id="527" r:id="rId36"/>
    <p:sldId id="558" r:id="rId37"/>
    <p:sldId id="526" r:id="rId38"/>
    <p:sldId id="535" r:id="rId39"/>
    <p:sldId id="616" r:id="rId40"/>
    <p:sldId id="536" r:id="rId41"/>
    <p:sldId id="617" r:id="rId42"/>
    <p:sldId id="618" r:id="rId43"/>
    <p:sldId id="619" r:id="rId44"/>
    <p:sldId id="538" r:id="rId45"/>
    <p:sldId id="620" r:id="rId46"/>
    <p:sldId id="621" r:id="rId47"/>
    <p:sldId id="622" r:id="rId48"/>
    <p:sldId id="540" r:id="rId49"/>
    <p:sldId id="539" r:id="rId50"/>
    <p:sldId id="623" r:id="rId51"/>
    <p:sldId id="624" r:id="rId52"/>
    <p:sldId id="542" r:id="rId53"/>
    <p:sldId id="625" r:id="rId54"/>
    <p:sldId id="626" r:id="rId55"/>
    <p:sldId id="541" r:id="rId56"/>
    <p:sldId id="543" r:id="rId57"/>
    <p:sldId id="545" r:id="rId58"/>
    <p:sldId id="544" r:id="rId59"/>
    <p:sldId id="559" r:id="rId60"/>
    <p:sldId id="627" r:id="rId61"/>
    <p:sldId id="561" r:id="rId62"/>
    <p:sldId id="563" r:id="rId63"/>
    <p:sldId id="628" r:id="rId64"/>
    <p:sldId id="629" r:id="rId65"/>
    <p:sldId id="565" r:id="rId66"/>
    <p:sldId id="630" r:id="rId67"/>
    <p:sldId id="631" r:id="rId68"/>
    <p:sldId id="633" r:id="rId69"/>
    <p:sldId id="634" r:id="rId70"/>
    <p:sldId id="528" r:id="rId71"/>
    <p:sldId id="532" r:id="rId72"/>
    <p:sldId id="567" r:id="rId73"/>
    <p:sldId id="635" r:id="rId74"/>
    <p:sldId id="637" r:id="rId75"/>
    <p:sldId id="638" r:id="rId76"/>
    <p:sldId id="569" r:id="rId77"/>
    <p:sldId id="639" r:id="rId78"/>
    <p:sldId id="640" r:id="rId79"/>
    <p:sldId id="641" r:id="rId80"/>
    <p:sldId id="642" r:id="rId81"/>
    <p:sldId id="570" r:id="rId82"/>
    <p:sldId id="643" r:id="rId83"/>
    <p:sldId id="644" r:id="rId84"/>
    <p:sldId id="645" r:id="rId85"/>
    <p:sldId id="646" r:id="rId86"/>
    <p:sldId id="647" r:id="rId87"/>
    <p:sldId id="648" r:id="rId88"/>
    <p:sldId id="649" r:id="rId89"/>
    <p:sldId id="568" r:id="rId90"/>
    <p:sldId id="650" r:id="rId91"/>
    <p:sldId id="529" r:id="rId92"/>
    <p:sldId id="652" r:id="rId93"/>
    <p:sldId id="572" r:id="rId94"/>
    <p:sldId id="533" r:id="rId95"/>
    <p:sldId id="651" r:id="rId96"/>
    <p:sldId id="573" r:id="rId97"/>
    <p:sldId id="653" r:id="rId98"/>
    <p:sldId id="575" r:id="rId99"/>
    <p:sldId id="654" r:id="rId100"/>
    <p:sldId id="655" r:id="rId101"/>
    <p:sldId id="656" r:id="rId102"/>
    <p:sldId id="576" r:id="rId103"/>
    <p:sldId id="657" r:id="rId104"/>
    <p:sldId id="658" r:id="rId105"/>
    <p:sldId id="659" r:id="rId106"/>
    <p:sldId id="660" r:id="rId107"/>
    <p:sldId id="530" r:id="rId108"/>
    <p:sldId id="534" r:id="rId109"/>
    <p:sldId id="578" r:id="rId110"/>
    <p:sldId id="579" r:id="rId111"/>
    <p:sldId id="661" r:id="rId112"/>
    <p:sldId id="662" r:id="rId113"/>
    <p:sldId id="663" r:id="rId114"/>
    <p:sldId id="664" r:id="rId115"/>
    <p:sldId id="665" r:id="rId116"/>
    <p:sldId id="580" r:id="rId117"/>
    <p:sldId id="666" r:id="rId118"/>
    <p:sldId id="667" r:id="rId119"/>
    <p:sldId id="582" r:id="rId120"/>
    <p:sldId id="584" r:id="rId121"/>
    <p:sldId id="586" r:id="rId122"/>
    <p:sldId id="669" r:id="rId123"/>
    <p:sldId id="670" r:id="rId124"/>
    <p:sldId id="581" r:id="rId125"/>
    <p:sldId id="583" r:id="rId126"/>
    <p:sldId id="588" r:id="rId127"/>
    <p:sldId id="585" r:id="rId128"/>
    <p:sldId id="671" r:id="rId129"/>
    <p:sldId id="587" r:id="rId130"/>
    <p:sldId id="677" r:id="rId131"/>
    <p:sldId id="678" r:id="rId132"/>
    <p:sldId id="592" r:id="rId133"/>
    <p:sldId id="672" r:id="rId134"/>
    <p:sldId id="673" r:id="rId135"/>
    <p:sldId id="679" r:id="rId136"/>
    <p:sldId id="680" r:id="rId137"/>
    <p:sldId id="681" r:id="rId138"/>
    <p:sldId id="682" r:id="rId139"/>
    <p:sldId id="674" r:id="rId140"/>
    <p:sldId id="675" r:id="rId141"/>
    <p:sldId id="589" r:id="rId142"/>
    <p:sldId id="591" r:id="rId143"/>
    <p:sldId id="683" r:id="rId144"/>
    <p:sldId id="684" r:id="rId145"/>
    <p:sldId id="685" r:id="rId146"/>
    <p:sldId id="594" r:id="rId147"/>
    <p:sldId id="595" r:id="rId148"/>
    <p:sldId id="686" r:id="rId149"/>
    <p:sldId id="687" r:id="rId150"/>
    <p:sldId id="688" r:id="rId151"/>
    <p:sldId id="689" r:id="rId152"/>
    <p:sldId id="690" r:id="rId153"/>
    <p:sldId id="691" r:id="rId154"/>
    <p:sldId id="692" r:id="rId155"/>
    <p:sldId id="693" r:id="rId156"/>
    <p:sldId id="694" r:id="rId157"/>
    <p:sldId id="695" r:id="rId158"/>
    <p:sldId id="696" r:id="rId159"/>
    <p:sldId id="697" r:id="rId160"/>
    <p:sldId id="698" r:id="rId161"/>
    <p:sldId id="596" r:id="rId1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综合评价数据处理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347266-72CC-449E-AFE9-46E3E105B69E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综合评价数据处理</a:t>
            </a:r>
          </a:p>
        </p:txBody>
      </p:sp>
    </p:spTree>
    <p:extLst>
      <p:ext uri="{BB962C8B-B14F-4D97-AF65-F5344CB8AC3E}">
        <p14:creationId xmlns:p14="http://schemas.microsoft.com/office/powerpoint/2010/main" val="210249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8312CD-DF0E-4ACB-B0D3-FDA00AE0726E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综合评价数据处理</a:t>
            </a:r>
          </a:p>
        </p:txBody>
      </p:sp>
    </p:spTree>
    <p:extLst>
      <p:ext uri="{BB962C8B-B14F-4D97-AF65-F5344CB8AC3E}">
        <p14:creationId xmlns:p14="http://schemas.microsoft.com/office/powerpoint/2010/main" val="21104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DC9B73-B16E-4BDB-997D-8735277CAF4E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综合评价数据处理</a:t>
            </a:r>
          </a:p>
        </p:txBody>
      </p:sp>
    </p:spTree>
    <p:extLst>
      <p:ext uri="{BB962C8B-B14F-4D97-AF65-F5344CB8AC3E}">
        <p14:creationId xmlns:p14="http://schemas.microsoft.com/office/powerpoint/2010/main" val="1686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F77B88-EE41-4818-B16D-2134AF44BA7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综合评价数据处理</a:t>
            </a:r>
          </a:p>
        </p:txBody>
      </p:sp>
    </p:spTree>
    <p:extLst>
      <p:ext uri="{BB962C8B-B14F-4D97-AF65-F5344CB8AC3E}">
        <p14:creationId xmlns:p14="http://schemas.microsoft.com/office/powerpoint/2010/main" val="27088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7" y="143251"/>
            <a:ext cx="430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常用的综合评价数学模型</a:t>
            </a:r>
          </a:p>
        </p:txBody>
      </p:sp>
    </p:spTree>
    <p:extLst>
      <p:ext uri="{BB962C8B-B14F-4D97-AF65-F5344CB8AC3E}">
        <p14:creationId xmlns:p14="http://schemas.microsoft.com/office/powerpoint/2010/main" val="1320140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86519F-9B20-402D-B798-453214701697}"/>
              </a:ext>
            </a:extLst>
          </p:cNvPr>
          <p:cNvSpPr txBox="1"/>
          <p:nvPr userDrawn="1"/>
        </p:nvSpPr>
        <p:spPr>
          <a:xfrm>
            <a:off x="601097" y="143251"/>
            <a:ext cx="430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常用的综合评价数学模型</a:t>
            </a:r>
          </a:p>
        </p:txBody>
      </p:sp>
    </p:spTree>
    <p:extLst>
      <p:ext uri="{BB962C8B-B14F-4D97-AF65-F5344CB8AC3E}">
        <p14:creationId xmlns:p14="http://schemas.microsoft.com/office/powerpoint/2010/main" val="164671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D42843-0DB8-4B07-838D-EB63A7D8DAEC}"/>
              </a:ext>
            </a:extLst>
          </p:cNvPr>
          <p:cNvSpPr txBox="1"/>
          <p:nvPr userDrawn="1"/>
        </p:nvSpPr>
        <p:spPr>
          <a:xfrm>
            <a:off x="601097" y="143251"/>
            <a:ext cx="430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常用的综合评价数学模型</a:t>
            </a:r>
          </a:p>
        </p:txBody>
      </p:sp>
    </p:spTree>
    <p:extLst>
      <p:ext uri="{BB962C8B-B14F-4D97-AF65-F5344CB8AC3E}">
        <p14:creationId xmlns:p14="http://schemas.microsoft.com/office/powerpoint/2010/main" val="14050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041A0B-B89F-45FD-A93D-8A151A6ABD1B}"/>
              </a:ext>
            </a:extLst>
          </p:cNvPr>
          <p:cNvSpPr txBox="1"/>
          <p:nvPr userDrawn="1"/>
        </p:nvSpPr>
        <p:spPr>
          <a:xfrm>
            <a:off x="601097" y="143251"/>
            <a:ext cx="430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常用的综合评价数学模型</a:t>
            </a:r>
          </a:p>
        </p:txBody>
      </p:sp>
    </p:spTree>
    <p:extLst>
      <p:ext uri="{BB962C8B-B14F-4D97-AF65-F5344CB8AC3E}">
        <p14:creationId xmlns:p14="http://schemas.microsoft.com/office/powerpoint/2010/main" val="372543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E610C6-48E3-4E6C-8F0A-8B0B588AA60F}"/>
              </a:ext>
            </a:extLst>
          </p:cNvPr>
          <p:cNvSpPr txBox="1"/>
          <p:nvPr userDrawn="1"/>
        </p:nvSpPr>
        <p:spPr>
          <a:xfrm>
            <a:off x="601097" y="143251"/>
            <a:ext cx="430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常用的综合评价数学模型</a:t>
            </a:r>
          </a:p>
        </p:txBody>
      </p:sp>
    </p:spTree>
    <p:extLst>
      <p:ext uri="{BB962C8B-B14F-4D97-AF65-F5344CB8AC3E}">
        <p14:creationId xmlns:p14="http://schemas.microsoft.com/office/powerpoint/2010/main" val="412191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55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模糊数学方法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4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50D8D7-8F7B-4190-A082-561E1221D7C6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模糊数学方法</a:t>
            </a:r>
          </a:p>
        </p:txBody>
      </p:sp>
    </p:spTree>
    <p:extLst>
      <p:ext uri="{BB962C8B-B14F-4D97-AF65-F5344CB8AC3E}">
        <p14:creationId xmlns:p14="http://schemas.microsoft.com/office/powerpoint/2010/main" val="94510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40360A-8393-4B12-8A6B-DE7903F22D3E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模糊数学方法</a:t>
            </a:r>
          </a:p>
        </p:txBody>
      </p:sp>
    </p:spTree>
    <p:extLst>
      <p:ext uri="{BB962C8B-B14F-4D97-AF65-F5344CB8AC3E}">
        <p14:creationId xmlns:p14="http://schemas.microsoft.com/office/powerpoint/2010/main" val="194173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47DE71-069C-4B0B-B7C7-408D94CEDCD1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模糊数学方法</a:t>
            </a:r>
          </a:p>
        </p:txBody>
      </p:sp>
    </p:spTree>
    <p:extLst>
      <p:ext uri="{BB962C8B-B14F-4D97-AF65-F5344CB8AC3E}">
        <p14:creationId xmlns:p14="http://schemas.microsoft.com/office/powerpoint/2010/main" val="185679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C1612-004A-4D67-9239-D9412CCAF5A3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模糊数学方法</a:t>
            </a:r>
          </a:p>
        </p:txBody>
      </p:sp>
    </p:spTree>
    <p:extLst>
      <p:ext uri="{BB962C8B-B14F-4D97-AF65-F5344CB8AC3E}">
        <p14:creationId xmlns:p14="http://schemas.microsoft.com/office/powerpoint/2010/main" val="36945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数据包络分析</a:t>
            </a:r>
          </a:p>
        </p:txBody>
      </p:sp>
    </p:spTree>
    <p:extLst>
      <p:ext uri="{BB962C8B-B14F-4D97-AF65-F5344CB8AC3E}">
        <p14:creationId xmlns:p14="http://schemas.microsoft.com/office/powerpoint/2010/main" val="4109848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F57FAD-B2FD-48E3-A21F-82D862444861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数据包络分析</a:t>
            </a:r>
          </a:p>
        </p:txBody>
      </p:sp>
    </p:spTree>
    <p:extLst>
      <p:ext uri="{BB962C8B-B14F-4D97-AF65-F5344CB8AC3E}">
        <p14:creationId xmlns:p14="http://schemas.microsoft.com/office/powerpoint/2010/main" val="194136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019D7D-45D6-45D4-BD96-B18345E262DC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数据包络分析</a:t>
            </a:r>
          </a:p>
        </p:txBody>
      </p:sp>
    </p:spTree>
    <p:extLst>
      <p:ext uri="{BB962C8B-B14F-4D97-AF65-F5344CB8AC3E}">
        <p14:creationId xmlns:p14="http://schemas.microsoft.com/office/powerpoint/2010/main" val="137478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F039B-A88D-4530-8A4F-35AB2DE304A8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数据包络分析</a:t>
            </a:r>
          </a:p>
        </p:txBody>
      </p:sp>
    </p:spTree>
    <p:extLst>
      <p:ext uri="{BB962C8B-B14F-4D97-AF65-F5344CB8AC3E}">
        <p14:creationId xmlns:p14="http://schemas.microsoft.com/office/powerpoint/2010/main" val="33239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FB76CE-B93E-45F1-B740-E886FBA46537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数据包络分析</a:t>
            </a:r>
          </a:p>
        </p:txBody>
      </p:sp>
    </p:spTree>
    <p:extLst>
      <p:ext uri="{BB962C8B-B14F-4D97-AF65-F5344CB8AC3E}">
        <p14:creationId xmlns:p14="http://schemas.microsoft.com/office/powerpoint/2010/main" val="279921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招聘公务员问题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9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6DFC1B-20DE-447C-A121-2E93B39C402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招聘公务员问题</a:t>
            </a:r>
          </a:p>
        </p:txBody>
      </p:sp>
    </p:spTree>
    <p:extLst>
      <p:ext uri="{BB962C8B-B14F-4D97-AF65-F5344CB8AC3E}">
        <p14:creationId xmlns:p14="http://schemas.microsoft.com/office/powerpoint/2010/main" val="103869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A5B080-8CBA-49F9-8B02-95900F8535A4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招聘公务员问题</a:t>
            </a:r>
          </a:p>
        </p:txBody>
      </p:sp>
    </p:spTree>
    <p:extLst>
      <p:ext uri="{BB962C8B-B14F-4D97-AF65-F5344CB8AC3E}">
        <p14:creationId xmlns:p14="http://schemas.microsoft.com/office/powerpoint/2010/main" val="58380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82FB00-C2A6-4668-8CD4-C846922EA695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招聘公务员问题</a:t>
            </a:r>
          </a:p>
        </p:txBody>
      </p:sp>
    </p:spTree>
    <p:extLst>
      <p:ext uri="{BB962C8B-B14F-4D97-AF65-F5344CB8AC3E}">
        <p14:creationId xmlns:p14="http://schemas.microsoft.com/office/powerpoint/2010/main" val="172328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517D64-FC03-47D2-9612-23445651D4D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招聘公务员问题</a:t>
            </a:r>
          </a:p>
        </p:txBody>
      </p:sp>
    </p:spTree>
    <p:extLst>
      <p:ext uri="{BB962C8B-B14F-4D97-AF65-F5344CB8AC3E}">
        <p14:creationId xmlns:p14="http://schemas.microsoft.com/office/powerpoint/2010/main" val="59782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 综合评价方法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85980-B781-45A3-9DAF-6B3DCD71D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907" y="1129068"/>
            <a:ext cx="10992011" cy="52903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综合评价指标体系</a:t>
            </a:r>
          </a:p>
        </p:txBody>
      </p:sp>
    </p:spTree>
    <p:extLst>
      <p:ext uri="{BB962C8B-B14F-4D97-AF65-F5344CB8AC3E}">
        <p14:creationId xmlns:p14="http://schemas.microsoft.com/office/powerpoint/2010/main" val="170066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DB8C11-AB44-4E74-829E-B2456396874D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综合评价指标体系</a:t>
            </a:r>
          </a:p>
        </p:txBody>
      </p:sp>
    </p:spTree>
    <p:extLst>
      <p:ext uri="{BB962C8B-B14F-4D97-AF65-F5344CB8AC3E}">
        <p14:creationId xmlns:p14="http://schemas.microsoft.com/office/powerpoint/2010/main" val="9017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09C19A-9CD7-454A-A19F-05A89A5C434F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综合评价指标体系</a:t>
            </a:r>
          </a:p>
        </p:txBody>
      </p:sp>
    </p:spTree>
    <p:extLst>
      <p:ext uri="{BB962C8B-B14F-4D97-AF65-F5344CB8AC3E}">
        <p14:creationId xmlns:p14="http://schemas.microsoft.com/office/powerpoint/2010/main" val="22149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159814-C3C9-40A6-B1C1-53E6934D5EAF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综合评价指标体系</a:t>
            </a:r>
          </a:p>
        </p:txBody>
      </p:sp>
    </p:spTree>
    <p:extLst>
      <p:ext uri="{BB962C8B-B14F-4D97-AF65-F5344CB8AC3E}">
        <p14:creationId xmlns:p14="http://schemas.microsoft.com/office/powerpoint/2010/main" val="5378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E5AEB4-50CB-4429-97A8-C3B6AFB298C9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综合评价指标体系</a:t>
            </a:r>
          </a:p>
        </p:txBody>
      </p:sp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64" r:id="rId5"/>
    <p:sldLayoutId id="2147483662" r:id="rId6"/>
    <p:sldLayoutId id="2147483663" r:id="rId7"/>
    <p:sldLayoutId id="2147483668" r:id="rId8"/>
    <p:sldLayoutId id="2147483656" r:id="rId9"/>
    <p:sldLayoutId id="2147483652" r:id="rId10"/>
    <p:sldLayoutId id="2147483665" r:id="rId11"/>
    <p:sldLayoutId id="2147483669" r:id="rId12"/>
    <p:sldLayoutId id="2147483666" r:id="rId13"/>
    <p:sldLayoutId id="2147483667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package" Target="../embeddings/Microsoft_Word_Document91.docx"/><Relationship Id="rId1" Type="http://schemas.openxmlformats.org/officeDocument/2006/relationships/slideLayout" Target="../slideLayouts/slideLayout25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package" Target="../embeddings/Microsoft_Word_Document92.docx"/><Relationship Id="rId1" Type="http://schemas.openxmlformats.org/officeDocument/2006/relationships/slideLayout" Target="../slideLayouts/slideLayout25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package" Target="../embeddings/Microsoft_Word_Document93.docx"/><Relationship Id="rId1" Type="http://schemas.openxmlformats.org/officeDocument/2006/relationships/slideLayout" Target="../slideLayouts/slideLayout28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package" Target="../embeddings/Microsoft_Word_Document94.docx"/><Relationship Id="rId1" Type="http://schemas.openxmlformats.org/officeDocument/2006/relationships/slideLayout" Target="../slideLayouts/slideLayout2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package" Target="../embeddings/Microsoft_Word_Document95.docx"/><Relationship Id="rId1" Type="http://schemas.openxmlformats.org/officeDocument/2006/relationships/slideLayout" Target="../slideLayouts/slideLayout2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package" Target="../embeddings/Microsoft_Word_Document96.docx"/><Relationship Id="rId1" Type="http://schemas.openxmlformats.org/officeDocument/2006/relationships/slideLayout" Target="../slideLayouts/slideLayout2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package" Target="../embeddings/Microsoft_Word_Document97.docx"/><Relationship Id="rId1" Type="http://schemas.openxmlformats.org/officeDocument/2006/relationships/slideLayout" Target="../slideLayouts/slideLayout30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package" Target="../embeddings/Microsoft_Word_Document98.docx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package" Target="../embeddings/Microsoft_Word_Document99.docx"/><Relationship Id="rId1" Type="http://schemas.openxmlformats.org/officeDocument/2006/relationships/slideLayout" Target="../slideLayouts/slideLayout3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package" Target="../embeddings/Microsoft_Word_Document100.docx"/><Relationship Id="rId1" Type="http://schemas.openxmlformats.org/officeDocument/2006/relationships/slideLayout" Target="../slideLayouts/slideLayout3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package" Target="../embeddings/Microsoft_Word_Document101.docx"/><Relationship Id="rId1" Type="http://schemas.openxmlformats.org/officeDocument/2006/relationships/slideLayout" Target="../slideLayouts/slideLayout30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package" Target="../embeddings/Microsoft_Word_Document102.docx"/><Relationship Id="rId1" Type="http://schemas.openxmlformats.org/officeDocument/2006/relationships/slideLayout" Target="../slideLayouts/slideLayout30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package" Target="../embeddings/Microsoft_Word_Document103.docx"/><Relationship Id="rId1" Type="http://schemas.openxmlformats.org/officeDocument/2006/relationships/slideLayout" Target="../slideLayouts/slideLayout30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package" Target="../embeddings/Microsoft_Word_Document104.docx"/><Relationship Id="rId1" Type="http://schemas.openxmlformats.org/officeDocument/2006/relationships/slideLayout" Target="../slideLayouts/slideLayout30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package" Target="../embeddings/Microsoft_Word_Document105.docx"/><Relationship Id="rId1" Type="http://schemas.openxmlformats.org/officeDocument/2006/relationships/slideLayout" Target="../slideLayouts/slideLayout3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package" Target="../embeddings/Microsoft_Word_Document106.docx"/><Relationship Id="rId1" Type="http://schemas.openxmlformats.org/officeDocument/2006/relationships/slideLayout" Target="../slideLayouts/slideLayout30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package" Target="../embeddings/Microsoft_Word_Document107.docx"/><Relationship Id="rId1" Type="http://schemas.openxmlformats.org/officeDocument/2006/relationships/slideLayout" Target="../slideLayouts/slideLayout30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package" Target="../embeddings/Microsoft_Word_Document108.docx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10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package" Target="../embeddings/Microsoft_Word_Document109.docx"/><Relationship Id="rId1" Type="http://schemas.openxmlformats.org/officeDocument/2006/relationships/slideLayout" Target="../slideLayouts/slideLayout3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package" Target="../embeddings/Microsoft_Word_Document110.docx"/><Relationship Id="rId1" Type="http://schemas.openxmlformats.org/officeDocument/2006/relationships/slideLayout" Target="../slideLayouts/slideLayout3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package" Target="../embeddings/Microsoft_Word_Document111.docx"/><Relationship Id="rId1" Type="http://schemas.openxmlformats.org/officeDocument/2006/relationships/slideLayout" Target="../slideLayouts/slideLayout30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package" Target="../embeddings/Microsoft_Word_Document112.docx"/><Relationship Id="rId1" Type="http://schemas.openxmlformats.org/officeDocument/2006/relationships/slideLayout" Target="../slideLayouts/slideLayout30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package" Target="../embeddings/Microsoft_Word_Document113.docx"/><Relationship Id="rId1" Type="http://schemas.openxmlformats.org/officeDocument/2006/relationships/slideLayout" Target="../slideLayouts/slideLayout30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package" Target="../embeddings/Microsoft_Word_Document114.docx"/><Relationship Id="rId1" Type="http://schemas.openxmlformats.org/officeDocument/2006/relationships/slideLayout" Target="../slideLayouts/slideLayout30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package" Target="../embeddings/Microsoft_Word_Document115.docx"/><Relationship Id="rId1" Type="http://schemas.openxmlformats.org/officeDocument/2006/relationships/slideLayout" Target="../slideLayouts/slideLayout3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package" Target="../embeddings/Microsoft_Word_Document116.docx"/><Relationship Id="rId1" Type="http://schemas.openxmlformats.org/officeDocument/2006/relationships/slideLayout" Target="../slideLayouts/slideLayout30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package" Target="../embeddings/Microsoft_Word_Document117.docx"/><Relationship Id="rId1" Type="http://schemas.openxmlformats.org/officeDocument/2006/relationships/slideLayout" Target="../slideLayouts/slideLayout3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package" Target="../embeddings/Microsoft_Word_Document118.docx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package" Target="../embeddings/Microsoft_Word_Document119.docx"/><Relationship Id="rId1" Type="http://schemas.openxmlformats.org/officeDocument/2006/relationships/slideLayout" Target="../slideLayouts/slideLayout3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package" Target="../embeddings/Microsoft_Word_Document120.docx"/><Relationship Id="rId1" Type="http://schemas.openxmlformats.org/officeDocument/2006/relationships/slideLayout" Target="../slideLayouts/slideLayout30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package" Target="../embeddings/Microsoft_Word_Document121.docx"/><Relationship Id="rId1" Type="http://schemas.openxmlformats.org/officeDocument/2006/relationships/slideLayout" Target="../slideLayouts/slideLayout30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package" Target="../embeddings/Microsoft_Word_Document122.docx"/><Relationship Id="rId1" Type="http://schemas.openxmlformats.org/officeDocument/2006/relationships/slideLayout" Target="../slideLayouts/slideLayout30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package" Target="../embeddings/Microsoft_Word_Document123.docx"/><Relationship Id="rId1" Type="http://schemas.openxmlformats.org/officeDocument/2006/relationships/slideLayout" Target="../slideLayouts/slideLayout30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package" Target="../embeddings/Microsoft_Word_Document124.docx"/><Relationship Id="rId1" Type="http://schemas.openxmlformats.org/officeDocument/2006/relationships/slideLayout" Target="../slideLayouts/slideLayout30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package" Target="../embeddings/Microsoft_Word_Document125.docx"/><Relationship Id="rId1" Type="http://schemas.openxmlformats.org/officeDocument/2006/relationships/slideLayout" Target="../slideLayouts/slideLayout30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package" Target="../embeddings/Microsoft_Word_Document126.docx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10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package" Target="../embeddings/Microsoft_Word_Document127.docx"/><Relationship Id="rId1" Type="http://schemas.openxmlformats.org/officeDocument/2006/relationships/slideLayout" Target="../slideLayouts/slideLayout30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package" Target="../embeddings/Microsoft_Word_Document128.docx"/><Relationship Id="rId1" Type="http://schemas.openxmlformats.org/officeDocument/2006/relationships/slideLayout" Target="../slideLayouts/slideLayout30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package" Target="../embeddings/Microsoft_Word_Document129.docx"/><Relationship Id="rId1" Type="http://schemas.openxmlformats.org/officeDocument/2006/relationships/slideLayout" Target="../slideLayouts/slideLayout30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package" Target="../embeddings/Microsoft_Word_Document130.docx"/><Relationship Id="rId1" Type="http://schemas.openxmlformats.org/officeDocument/2006/relationships/slideLayout" Target="../slideLayouts/slideLayout3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package" Target="../embeddings/Microsoft_Word_Document131.docx"/><Relationship Id="rId1" Type="http://schemas.openxmlformats.org/officeDocument/2006/relationships/slideLayout" Target="../slideLayouts/slideLayout30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package" Target="../embeddings/Microsoft_Word_Document132.docx"/><Relationship Id="rId1" Type="http://schemas.openxmlformats.org/officeDocument/2006/relationships/slideLayout" Target="../slideLayouts/slideLayout30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package" Target="../embeddings/Microsoft_Word_Document133.docx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10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package" Target="../embeddings/Microsoft_Word_Document134.docx"/><Relationship Id="rId1" Type="http://schemas.openxmlformats.org/officeDocument/2006/relationships/slideLayout" Target="../slideLayouts/slideLayout30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package" Target="../embeddings/Microsoft_Word_Document135.docx"/><Relationship Id="rId1" Type="http://schemas.openxmlformats.org/officeDocument/2006/relationships/slideLayout" Target="../slideLayouts/slideLayout30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package" Target="../embeddings/Microsoft_Word_Document136.docx"/><Relationship Id="rId1" Type="http://schemas.openxmlformats.org/officeDocument/2006/relationships/slideLayout" Target="../slideLayouts/slideLayout30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package" Target="../embeddings/Microsoft_Word_Document137.docx"/><Relationship Id="rId1" Type="http://schemas.openxmlformats.org/officeDocument/2006/relationships/slideLayout" Target="../slideLayouts/slideLayout30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package" Target="../embeddings/Microsoft_Word_Document138.docx"/><Relationship Id="rId1" Type="http://schemas.openxmlformats.org/officeDocument/2006/relationships/slideLayout" Target="../slideLayouts/slideLayout30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emf"/><Relationship Id="rId2" Type="http://schemas.openxmlformats.org/officeDocument/2006/relationships/package" Target="../embeddings/Microsoft_Word_Document139.docx"/><Relationship Id="rId1" Type="http://schemas.openxmlformats.org/officeDocument/2006/relationships/slideLayout" Target="../slideLayouts/slideLayout30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package" Target="../embeddings/Microsoft_Word_Document140.docx"/><Relationship Id="rId1" Type="http://schemas.openxmlformats.org/officeDocument/2006/relationships/slideLayout" Target="../slideLayouts/slideLayout30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package" Target="../embeddings/Microsoft_Word_Document141.docx"/><Relationship Id="rId1" Type="http://schemas.openxmlformats.org/officeDocument/2006/relationships/slideLayout" Target="../slideLayouts/slideLayout30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package" Target="../embeddings/Microsoft_Word_Document142.docx"/><Relationship Id="rId1" Type="http://schemas.openxmlformats.org/officeDocument/2006/relationships/slideLayout" Target="../slideLayouts/slideLayout30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1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package" Target="../embeddings/Microsoft_Word_Document143.docx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7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Word_Document27.docx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Word_Document29.docx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Word_Document31.docx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Word_Document32.docx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package" Target="../embeddings/Microsoft_Word_Document33.docx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Word_Document34.docx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package" Target="../embeddings/Microsoft_Word_Document35.docx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package" Target="../embeddings/Microsoft_Word_Document36.docx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package" Target="../embeddings/Microsoft_Word_Document37.docx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package" Target="../embeddings/Microsoft_Word_Document38.docx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package" Target="../embeddings/Microsoft_Word_Document39.docx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package" Target="../embeddings/Microsoft_Word_Document40.docx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1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package" Target="../embeddings/Microsoft_Word_Document42.docx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package" Target="../embeddings/Microsoft_Word_Document43.docx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package" Target="../embeddings/Microsoft_Word_Document44.docx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package" Target="../embeddings/Microsoft_Word_Document45.docx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package" Target="../embeddings/Microsoft_Word_Document46.docx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package" Target="../embeddings/Microsoft_Word_Document47.docx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package" Target="../embeddings/Microsoft_Word_Document48.docx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49.docx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package" Target="../embeddings/Microsoft_Word_Document50.docx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package" Target="../embeddings/Microsoft_Word_Document51.docx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package" Target="../embeddings/Microsoft_Word_Document52.docx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package" Target="../embeddings/Microsoft_Word_Document53.docx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4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package" Target="../embeddings/Microsoft_Word_Document55.docx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package" Target="../embeddings/Microsoft_Word_Document56.docx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package" Target="../embeddings/Microsoft_Word_Document57.docx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package" Target="../embeddings/Microsoft_Word_Document58.docx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package" Target="../embeddings/Microsoft_Word_Document59.docx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package" Target="../embeddings/Microsoft_Word_Document60.docx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package" Target="../embeddings/Microsoft_Word_Document61.docx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package" Target="../embeddings/Microsoft_Word_Document62.docx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package" Target="../embeddings/Microsoft_Word_Document63.docx"/><Relationship Id="rId1" Type="http://schemas.openxmlformats.org/officeDocument/2006/relationships/slideLayout" Target="../slideLayouts/slideLayout2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package" Target="../embeddings/Microsoft_Word_Document64.docx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5.docx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package" Target="../embeddings/Microsoft_Word_Document66.docx"/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package" Target="../embeddings/Microsoft_Word_Document67.docx"/><Relationship Id="rId1" Type="http://schemas.openxmlformats.org/officeDocument/2006/relationships/slideLayout" Target="../slideLayouts/slideLayout2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package" Target="../embeddings/Microsoft_Word_Document68.docx"/><Relationship Id="rId1" Type="http://schemas.openxmlformats.org/officeDocument/2006/relationships/slideLayout" Target="../slideLayouts/slideLayout2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package" Target="../embeddings/Microsoft_Word_Document69.docx"/><Relationship Id="rId1" Type="http://schemas.openxmlformats.org/officeDocument/2006/relationships/slideLayout" Target="../slideLayouts/slideLayout2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package" Target="../embeddings/Microsoft_Word_Document70.docx"/><Relationship Id="rId1" Type="http://schemas.openxmlformats.org/officeDocument/2006/relationships/slideLayout" Target="../slideLayouts/slideLayout2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package" Target="../embeddings/Microsoft_Word_Document71.docx"/><Relationship Id="rId1" Type="http://schemas.openxmlformats.org/officeDocument/2006/relationships/slideLayout" Target="../slideLayouts/slideLayout2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package" Target="../embeddings/Microsoft_Word_Document72.docx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8.emf"/><Relationship Id="rId4" Type="http://schemas.openxmlformats.org/officeDocument/2006/relationships/package" Target="../embeddings/Microsoft_Word_Document73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package" Target="../embeddings/Microsoft_Word_Document74.docx"/><Relationship Id="rId1" Type="http://schemas.openxmlformats.org/officeDocument/2006/relationships/slideLayout" Target="../slideLayouts/slideLayout2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package" Target="../embeddings/Microsoft_Word_Document75.docx"/><Relationship Id="rId1" Type="http://schemas.openxmlformats.org/officeDocument/2006/relationships/slideLayout" Target="../slideLayouts/slideLayout2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package" Target="../embeddings/Microsoft_Word_Document76.docx"/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package" Target="../embeddings/Microsoft_Word_Document77.docx"/><Relationship Id="rId1" Type="http://schemas.openxmlformats.org/officeDocument/2006/relationships/slideLayout" Target="../slideLayouts/slideLayout2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package" Target="../embeddings/Microsoft_Word_Document78.docx"/><Relationship Id="rId1" Type="http://schemas.openxmlformats.org/officeDocument/2006/relationships/slideLayout" Target="../slideLayouts/slideLayout2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package" Target="../embeddings/Microsoft_Word_Document79.docx"/><Relationship Id="rId1" Type="http://schemas.openxmlformats.org/officeDocument/2006/relationships/slideLayout" Target="../slideLayouts/slideLayout2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package" Target="../embeddings/Microsoft_Word_Document80.docx"/><Relationship Id="rId1" Type="http://schemas.openxmlformats.org/officeDocument/2006/relationships/slideLayout" Target="../slideLayouts/slideLayout2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package" Target="../embeddings/Microsoft_Word_Document81.docx"/><Relationship Id="rId1" Type="http://schemas.openxmlformats.org/officeDocument/2006/relationships/slideLayout" Target="../slideLayouts/slideLayout2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package" Target="../embeddings/Microsoft_Word_Document82.docx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package" Target="../embeddings/Microsoft_Word_Document83.docx"/><Relationship Id="rId1" Type="http://schemas.openxmlformats.org/officeDocument/2006/relationships/slideLayout" Target="../slideLayouts/slideLayout2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package" Target="../embeddings/Microsoft_Word_Document84.docx"/><Relationship Id="rId1" Type="http://schemas.openxmlformats.org/officeDocument/2006/relationships/slideLayout" Target="../slideLayouts/slideLayout2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package" Target="../embeddings/Microsoft_Word_Document85.docx"/><Relationship Id="rId1" Type="http://schemas.openxmlformats.org/officeDocument/2006/relationships/slideLayout" Target="../slideLayouts/slideLayout2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package" Target="../embeddings/Microsoft_Word_Document86.docx"/><Relationship Id="rId1" Type="http://schemas.openxmlformats.org/officeDocument/2006/relationships/slideLayout" Target="../slideLayouts/slideLayout2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package" Target="../embeddings/Microsoft_Word_Document87.docx"/><Relationship Id="rId1" Type="http://schemas.openxmlformats.org/officeDocument/2006/relationships/slideLayout" Target="../slideLayouts/slideLayout2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package" Target="../embeddings/Microsoft_Word_Document88.docx"/><Relationship Id="rId1" Type="http://schemas.openxmlformats.org/officeDocument/2006/relationships/slideLayout" Target="../slideLayouts/slideLayout2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package" Target="../embeddings/Microsoft_Word_Document89.docx"/><Relationship Id="rId1" Type="http://schemas.openxmlformats.org/officeDocument/2006/relationships/slideLayout" Target="../slideLayouts/slideLayout2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package" Target="../embeddings/Microsoft_Word_Document90.docx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130060" y="2249695"/>
            <a:ext cx="4889793" cy="17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14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综合评价方法</a:t>
            </a: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69395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76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516683"/>
              </p:ext>
            </p:extLst>
          </p:nvPr>
        </p:nvGraphicFramePr>
        <p:xfrm>
          <a:off x="542131" y="930275"/>
          <a:ext cx="11107738" cy="592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952121" progId="Word.Document.12">
                  <p:embed/>
                </p:oleObj>
              </mc:Choice>
              <mc:Fallback>
                <p:oleObj name="Document" r:id="rId2" imgW="11106616" imgH="595212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930275"/>
                        <a:ext cx="11107738" cy="592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1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69693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81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917924"/>
              </p:ext>
            </p:extLst>
          </p:nvPr>
        </p:nvGraphicFramePr>
        <p:xfrm>
          <a:off x="410181" y="1324723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181" y="1324723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0253FF0-D0C7-4009-ADF3-C7DE05C43B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40381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464722"/>
              </p:ext>
            </p:extLst>
          </p:nvPr>
        </p:nvGraphicFramePr>
        <p:xfrm>
          <a:off x="711200" y="1049338"/>
          <a:ext cx="11260138" cy="585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85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0091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19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843198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7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2B398F-ADDE-4104-A147-8D40642F6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790" y="877570"/>
            <a:ext cx="11236325" cy="5446713"/>
          </a:xfrm>
        </p:spPr>
        <p:txBody>
          <a:bodyPr/>
          <a:lstStyle/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ex14_5.py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('data14_5.txt')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d[:,:3]; b = d[:,3:]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(3, pos=True); v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(2, pos=True)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j in range(10):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con = [ a @ u &gt;= b @ v, a[j] @ u ==1]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obj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cp.Maximize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(b[j]@v)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prob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',str(j+1),'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个对象最优值：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',round(prob.value,4))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最优解：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(u.value,4),'\n',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(v.value,4))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005336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14.6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招聘公务员问题</a:t>
            </a:r>
          </a:p>
        </p:txBody>
      </p:sp>
    </p:spTree>
    <p:extLst>
      <p:ext uri="{BB962C8B-B14F-4D97-AF65-F5344CB8AC3E}">
        <p14:creationId xmlns:p14="http://schemas.microsoft.com/office/powerpoint/2010/main" val="1023876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774441"/>
              </p:ext>
            </p:extLst>
          </p:nvPr>
        </p:nvGraphicFramePr>
        <p:xfrm>
          <a:off x="541337" y="943956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943956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97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829343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E6BDDE-525C-4B21-A656-4DCAFACCA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14.6.1 </a:t>
            </a:r>
            <a:r>
              <a:rPr lang="zh-CN" altLang="en-US" dirty="0"/>
              <a:t>问题提出</a:t>
            </a:r>
          </a:p>
        </p:txBody>
      </p:sp>
    </p:spTree>
    <p:extLst>
      <p:ext uri="{BB962C8B-B14F-4D97-AF65-F5344CB8AC3E}">
        <p14:creationId xmlns:p14="http://schemas.microsoft.com/office/powerpoint/2010/main" val="5090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14.2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综合评价数据处理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5144501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13020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19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06853"/>
              </p:ext>
            </p:extLst>
          </p:nvPr>
        </p:nvGraphicFramePr>
        <p:xfrm>
          <a:off x="711200" y="727075"/>
          <a:ext cx="11260138" cy="613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6148242" progId="Word.Document.12">
                  <p:embed/>
                </p:oleObj>
              </mc:Choice>
              <mc:Fallback>
                <p:oleObj name="Document" r:id="rId2" imgW="11262783" imgH="614824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727075"/>
                        <a:ext cx="11260138" cy="613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69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746024"/>
              </p:ext>
            </p:extLst>
          </p:nvPr>
        </p:nvGraphicFramePr>
        <p:xfrm>
          <a:off x="541337" y="927287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927287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57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024416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5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47416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6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61031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69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420393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E6BDDE-525C-4B21-A656-4DCAFACCA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14.6.2 </a:t>
            </a:r>
            <a:r>
              <a:rPr lang="zh-CN" altLang="en-US" dirty="0"/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84096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77129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65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91794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5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645299"/>
              </p:ext>
            </p:extLst>
          </p:nvPr>
        </p:nvGraphicFramePr>
        <p:xfrm>
          <a:off x="419806" y="218437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218437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E6BDDE-525C-4B21-A656-4DCAFACCA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14.6.3  </a:t>
            </a:r>
            <a:r>
              <a:rPr lang="zh-CN" altLang="zh-CN" dirty="0"/>
              <a:t>模型假设与符号说明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E0B5E-1941-4D52-8C18-C3B96460C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72138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模型假设</a:t>
            </a:r>
          </a:p>
        </p:txBody>
      </p:sp>
    </p:spTree>
    <p:extLst>
      <p:ext uri="{BB962C8B-B14F-4D97-AF65-F5344CB8AC3E}">
        <p14:creationId xmlns:p14="http://schemas.microsoft.com/office/powerpoint/2010/main" val="222484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47630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686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992647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FFA13C-59F7-4CCA-986A-9A31716D66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符号说明</a:t>
            </a:r>
          </a:p>
        </p:txBody>
      </p:sp>
    </p:spTree>
    <p:extLst>
      <p:ext uri="{BB962C8B-B14F-4D97-AF65-F5344CB8AC3E}">
        <p14:creationId xmlns:p14="http://schemas.microsoft.com/office/powerpoint/2010/main" val="151653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505286"/>
              </p:ext>
            </p:extLst>
          </p:nvPr>
        </p:nvGraphicFramePr>
        <p:xfrm>
          <a:off x="653169" y="2297613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3169" y="2297613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E6BDDE-525C-4B21-A656-4DCAFACCA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14.6.4 </a:t>
            </a:r>
            <a:r>
              <a:rPr lang="zh-CN" altLang="en-US" dirty="0"/>
              <a:t>模型准备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E0B5E-1941-4D52-8C18-C3B96460C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72138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应聘者复试成绩量化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89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97769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786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16216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91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95340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49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136774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76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081568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FFA13C-59F7-4CCA-986A-9A31716D66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初试分数与复试分数的规范化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03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96769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99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405482"/>
              </p:ext>
            </p:extLst>
          </p:nvPr>
        </p:nvGraphicFramePr>
        <p:xfrm>
          <a:off x="541337" y="1518343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92824" progId="Word.Document.12">
                  <p:embed/>
                </p:oleObj>
              </mc:Choice>
              <mc:Fallback>
                <p:oleObj name="Document" r:id="rId2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518343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FFA13C-59F7-4CCA-986A-9A31716D66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确定应聘人员的综合分数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19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940560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3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058017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92824" progId="Word.Document.12">
                  <p:embed/>
                </p:oleObj>
              </mc:Choice>
              <mc:Fallback>
                <p:oleObj name="Document" r:id="rId2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7E503B-F3C3-4DEC-8803-F4F77F38AC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定量指标的一致化处理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58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C652651-B03B-4760-AF1B-612E516D5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anli14_1_1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scipy.optimize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f1 = lambda t: [1/(1+t[0]/(1-t[1])**2)-0.01,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1/(1+t[0]/(3-t[1])**2)-0.8]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(f1, [0.5,0.5])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待定参数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alpha,beta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f2 = lambda t: [t[0]*np.log(3)+t[1]-0.8, t[0]*np.log(5)+t[1]-1]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(f2, [0.5, 0.5])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待定参数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a,b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lambda x: (1/(1+c1[0]/(x-c1[1])**2) * ((x&gt;=1)&amp;(x&lt;=3))+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(c2[0]*np.log(x)+c2[1]) * ((x&gt;3) &amp; (x&lt;=5)))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 5, 100);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f2 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(2); f4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(4)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04222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C652651-B03B-4760-AF1B-612E516D5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76225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d0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('anli14_1_1.txt')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 = d0[:,0]; d2 = d0[:,3:]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e20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(d2); e21 = e20.mean(1)    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逐行求均值得到综合复试成绩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e2 =  (e21-min(e21))/(max(e21)-min(e21))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复试成绩标准化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e1 = (d1-min(d1))/(max(d1)-min(d1))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初始成绩标准化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(e1 + e2) /2                   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计算综合得分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np.argsort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(-f)               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从大到小排序的地址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(1,len(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)+1) 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综合得分排序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综合得分：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f); 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综合得分排序：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np.savetxt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('anli14_1_2.txt', f);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33137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593778"/>
              </p:ext>
            </p:extLst>
          </p:nvPr>
        </p:nvGraphicFramePr>
        <p:xfrm>
          <a:off x="419806" y="218437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218437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E6BDDE-525C-4B21-A656-4DCAFACCA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14.6.5  </a:t>
            </a:r>
            <a:r>
              <a:rPr lang="zh-CN" altLang="zh-CN" dirty="0"/>
              <a:t>模型的建立与求解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E0B5E-1941-4D52-8C18-C3B96460C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72138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问题（</a:t>
            </a:r>
            <a:r>
              <a:rPr lang="en-US" altLang="zh-CN" dirty="0"/>
              <a:t>1</a:t>
            </a:r>
            <a:r>
              <a:rPr lang="zh-CN" altLang="zh-CN" dirty="0"/>
              <a:t>）的模型建立与求解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86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47233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48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720090"/>
              </p:ext>
            </p:extLst>
          </p:nvPr>
        </p:nvGraphicFramePr>
        <p:xfrm>
          <a:off x="711200" y="1049338"/>
          <a:ext cx="11107738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555193" progId="Word.Document.12">
                  <p:embed/>
                </p:oleObj>
              </mc:Choice>
              <mc:Fallback>
                <p:oleObj name="Document" r:id="rId2" imgW="11106616" imgH="555519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013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587625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14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238092"/>
              </p:ext>
            </p:extLst>
          </p:nvPr>
        </p:nvGraphicFramePr>
        <p:xfrm>
          <a:off x="660400" y="660400"/>
          <a:ext cx="11107738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0400" y="660400"/>
                        <a:ext cx="11107738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7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187905"/>
              </p:ext>
            </p:extLst>
          </p:nvPr>
        </p:nvGraphicFramePr>
        <p:xfrm>
          <a:off x="711200" y="1049338"/>
          <a:ext cx="11107738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753837" progId="Word.Document.12">
                  <p:embed/>
                </p:oleObj>
              </mc:Choice>
              <mc:Fallback>
                <p:oleObj name="Document" r:id="rId2" imgW="11106616" imgH="575383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6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042969"/>
              </p:ext>
            </p:extLst>
          </p:nvPr>
        </p:nvGraphicFramePr>
        <p:xfrm>
          <a:off x="541337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65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2449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397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984729"/>
              </p:ext>
            </p:extLst>
          </p:nvPr>
        </p:nvGraphicFramePr>
        <p:xfrm>
          <a:off x="542131" y="914400"/>
          <a:ext cx="11107738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958611" progId="Word.Document.12">
                  <p:embed/>
                </p:oleObj>
              </mc:Choice>
              <mc:Fallback>
                <p:oleObj name="Document" r:id="rId2" imgW="11106616" imgH="595861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914400"/>
                        <a:ext cx="11107738" cy="594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7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30679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3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432583"/>
              </p:ext>
            </p:extLst>
          </p:nvPr>
        </p:nvGraphicFramePr>
        <p:xfrm>
          <a:off x="711200" y="1049338"/>
          <a:ext cx="11107738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753837" progId="Word.Document.12">
                  <p:embed/>
                </p:oleObj>
              </mc:Choice>
              <mc:Fallback>
                <p:oleObj name="Document" r:id="rId2" imgW="11106616" imgH="575383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4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39047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74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6C6BAA-1B5B-4ED4-BE7C-183508A9A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914" y="910821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anli14_1_2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scipy.optimize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f1 = lambda t: [1/(1+t[0]/(1-t[1])**2)-0.01,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1/(1+t[0]/(4-t[1])**2)-0.8]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(f1, [0.5,0.5])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待定参数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alpha,beta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f2 = lambda t: [t[0]*np.log(4)+t[1]-0.8, t[0]*np.log(7)+t[1]-1]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(f2, [0.5, 0.5])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待定参数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a,b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lambda x: (1/(1+c1[0]/(x-c1[1])**2) * ((x&gt;=1)&amp;(x&lt;=4))+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(c2[0]*np.log(x)+c2[1]) * ((x&gt;4) &amp; (x&lt;=7)))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f17 = f(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(1,8))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计算对应的函数值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('anli14_1_1.txt'); d2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('anli14_1_3.txt')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d1[:, 3:]; b = d2[:, 6:]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 = lambda x: (4*(x==0)+5*(x==-1)+6*(x==-2)+7*(x==-3)+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3*(x==1)+2*(x==2)+(x&gt;=3))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50903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6C6BAA-1B5B-4ED4-BE7C-183508A9A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1540" y="860944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b.shape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[0]; n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a.shape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[0]; s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((n, m))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range(n):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j in range(m):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t1 = g(b[j,:]-a[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,:]); t2 = f(t1)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s[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 = t2.mean()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计算用人部门对应聘者的评分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('anli14_1_2.txt')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((n, m), integer=True)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cp.Maximize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cp.multiply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 +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cp.multiply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(s, x)))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 = 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(x)==8,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=1)&lt;=1,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=0)&gt;=1,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=0)&lt;=2, x&gt;=0, x&lt;=1]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15498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6C6BAA-1B5B-4ED4-BE7C-183508A9A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1540" y="860944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j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pf0 = s *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pf = pf0[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(pf0)]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提取非零评分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out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([j+1, i+1, d[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], pf])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fid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pd.ExcelWriter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('anli14_1_4.xlsx')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(s).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(fid, index=None)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(out).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(fid, 'Sheet2', index=None)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fid.save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68101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803225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FFA13C-59F7-4CCA-986A-9A31716D66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问题（</a:t>
            </a:r>
            <a:r>
              <a:rPr lang="en-US" altLang="zh-CN" dirty="0"/>
              <a:t>2</a:t>
            </a:r>
            <a:r>
              <a:rPr lang="zh-CN" altLang="zh-CN" dirty="0"/>
              <a:t>）的模型建立与求解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6016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67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06110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2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74321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9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32061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63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378269"/>
              </p:ext>
            </p:extLst>
          </p:nvPr>
        </p:nvGraphicFramePr>
        <p:xfrm>
          <a:off x="711200" y="1049338"/>
          <a:ext cx="11107738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555193" progId="Word.Document.12">
                  <p:embed/>
                </p:oleObj>
              </mc:Choice>
              <mc:Fallback>
                <p:oleObj name="Document" r:id="rId2" imgW="11106616" imgH="555519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6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52557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86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752703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63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71875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8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77470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5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11243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11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3655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22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293626"/>
              </p:ext>
            </p:extLst>
          </p:nvPr>
        </p:nvGraphicFramePr>
        <p:xfrm>
          <a:off x="542131" y="849832"/>
          <a:ext cx="11107738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753837" progId="Word.Document.12">
                  <p:embed/>
                </p:oleObj>
              </mc:Choice>
              <mc:Fallback>
                <p:oleObj name="Document" r:id="rId2" imgW="11106616" imgH="575383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849832"/>
                        <a:ext cx="11107738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75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406946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97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AD2A20-5887-4FA1-A631-32BF22EE20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anli14_1_3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lambda x: np.log(4-x)/np.log(3)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(1,4))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计算权重向量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('anli14_1_1.txt'); d2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('anli14_1_3.txt')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d1[:,[1,2]]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志愿类别数据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下面匿名函数把工作类别映射到部门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 = lambda x: (0*(x==1)+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([1,2])*(x==2)+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([3,4])*(x==3)+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([5,6])*(x==4))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((16,7))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权重矩阵初始化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range(16):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i,g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(a[i,0])]=1;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i,g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(a[i,1])]=w[1]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d2[:,1:6]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提出部门客观评分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83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26964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9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AD2A20-5887-4FA1-A631-32BF22EE20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* 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tj.mean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(axis=1))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计算对部门的满意度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('anli14_1_4.xlsx').values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(s*t)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计算相互满意度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((16, 7), integer=True)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cp.Maximize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cp.multiply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(r, x)))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 = 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(x)==8,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=1)&lt;=1,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=0)&gt;=1,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=0)&lt;=2, x&gt;=0, x&lt;=1]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xx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xx)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j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(xx)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fc0 = r * xx; fc = fc0[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(fc0)]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提取满意度数据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out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([j+1, i+1, fc])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np.argsort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(j); out = out[:,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部门序号从小到大排序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(out).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('anli14_1_5.xlsx', index=None)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07564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373504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92824" progId="Word.Document.12">
                  <p:embed/>
                </p:oleObj>
              </mc:Choice>
              <mc:Fallback>
                <p:oleObj name="Document" r:id="rId2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FFA13C-59F7-4CCA-986A-9A31716D66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问题（</a:t>
            </a:r>
            <a:r>
              <a:rPr lang="en-US" altLang="zh-CN" dirty="0"/>
              <a:t>3</a:t>
            </a:r>
            <a:r>
              <a:rPr lang="zh-CN" altLang="zh-CN"/>
              <a:t>）的求解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6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900586"/>
              </p:ext>
            </p:extLst>
          </p:nvPr>
        </p:nvGraphicFramePr>
        <p:xfrm>
          <a:off x="542131" y="700203"/>
          <a:ext cx="11107738" cy="5883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6436655" progId="Word.Document.12">
                  <p:embed/>
                </p:oleObj>
              </mc:Choice>
              <mc:Fallback>
                <p:oleObj name="Document" r:id="rId2" imgW="11106616" imgH="643665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700203"/>
                        <a:ext cx="11107738" cy="5883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12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98405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134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971549"/>
              </p:ext>
            </p:extLst>
          </p:nvPr>
        </p:nvGraphicFramePr>
        <p:xfrm>
          <a:off x="541338" y="1385888"/>
          <a:ext cx="11109325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92824" progId="Word.Document.12">
                  <p:embed/>
                </p:oleObj>
              </mc:Choice>
              <mc:Fallback>
                <p:oleObj name="Document" r:id="rId2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8" y="1385888"/>
                        <a:ext cx="11109325" cy="547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7E503B-F3C3-4DEC-8803-F4F77F38AC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定量指标值的无量纲化处理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2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199439" y="2489465"/>
            <a:ext cx="5565213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14.2 </a:t>
            </a:r>
            <a:r>
              <a:rPr lang="zh-CN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综合评价数据处理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206C7-6925-4150-9A27-00DA1484E75D}"/>
              </a:ext>
            </a:extLst>
          </p:cNvPr>
          <p:cNvSpPr txBox="1"/>
          <p:nvPr/>
        </p:nvSpPr>
        <p:spPr>
          <a:xfrm>
            <a:off x="6199439" y="1712763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14.1 </a:t>
            </a:r>
            <a:r>
              <a:rPr lang="zh-CN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综合评价指标体系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9B0A65-7494-4152-8B32-2E88A07E2986}"/>
              </a:ext>
            </a:extLst>
          </p:cNvPr>
          <p:cNvSpPr txBox="1"/>
          <p:nvPr/>
        </p:nvSpPr>
        <p:spPr>
          <a:xfrm>
            <a:off x="6202214" y="3988523"/>
            <a:ext cx="5565213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14.4 </a:t>
            </a:r>
            <a:r>
              <a:rPr lang="zh-CN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模糊数学方法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EE1EF1-BDED-4DF0-8313-23981E042ECF}"/>
              </a:ext>
            </a:extLst>
          </p:cNvPr>
          <p:cNvSpPr txBox="1"/>
          <p:nvPr/>
        </p:nvSpPr>
        <p:spPr>
          <a:xfrm>
            <a:off x="6202214" y="3211821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14.3 </a:t>
            </a:r>
            <a:r>
              <a:rPr lang="zh-CN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常用的综合评价数学模型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18CDB2-456C-472B-B849-B4BDBC75007D}"/>
              </a:ext>
            </a:extLst>
          </p:cNvPr>
          <p:cNvSpPr txBox="1"/>
          <p:nvPr/>
        </p:nvSpPr>
        <p:spPr>
          <a:xfrm>
            <a:off x="6218839" y="5451565"/>
            <a:ext cx="5565213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14.6 </a:t>
            </a:r>
            <a:r>
              <a:rPr lang="zh-CN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招聘公务员问题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1E0744-CF70-4C7B-B563-7AFE00CD9DF5}"/>
              </a:ext>
            </a:extLst>
          </p:cNvPr>
          <p:cNvSpPr txBox="1"/>
          <p:nvPr/>
        </p:nvSpPr>
        <p:spPr>
          <a:xfrm>
            <a:off x="6218839" y="4674863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14.5 </a:t>
            </a:r>
            <a:r>
              <a:rPr lang="zh-CN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数据包络分析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46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12" grpId="0"/>
      <p:bldP spid="9" grpId="0"/>
      <p:bldP spid="10" grpId="0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46926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06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949497"/>
              </p:ext>
            </p:extLst>
          </p:nvPr>
        </p:nvGraphicFramePr>
        <p:xfrm>
          <a:off x="711200" y="9985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9985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909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576413"/>
              </p:ext>
            </p:extLst>
          </p:nvPr>
        </p:nvGraphicFramePr>
        <p:xfrm>
          <a:off x="707852" y="6945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7852" y="6945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B479AD9-E316-4556-B05E-B67B233D9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296604"/>
              </p:ext>
            </p:extLst>
          </p:nvPr>
        </p:nvGraphicFramePr>
        <p:xfrm>
          <a:off x="709439" y="181872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39" y="181872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06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099048"/>
              </p:ext>
            </p:extLst>
          </p:nvPr>
        </p:nvGraphicFramePr>
        <p:xfrm>
          <a:off x="661324" y="799956"/>
          <a:ext cx="11107738" cy="55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597373" progId="Word.Document.12">
                  <p:embed/>
                </p:oleObj>
              </mc:Choice>
              <mc:Fallback>
                <p:oleObj name="Document" r:id="rId2" imgW="11106616" imgH="559737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1324" y="799956"/>
                        <a:ext cx="11107738" cy="55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107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089639"/>
              </p:ext>
            </p:extLst>
          </p:nvPr>
        </p:nvGraphicFramePr>
        <p:xfrm>
          <a:off x="542131" y="849833"/>
          <a:ext cx="11107738" cy="565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675966" progId="Word.Document.12">
                  <p:embed/>
                </p:oleObj>
              </mc:Choice>
              <mc:Fallback>
                <p:oleObj name="Document" r:id="rId2" imgW="11106616" imgH="567596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849833"/>
                        <a:ext cx="11107738" cy="565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9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53809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92824" progId="Word.Document.12">
                  <p:embed/>
                </p:oleObj>
              </mc:Choice>
              <mc:Fallback>
                <p:oleObj name="Document" r:id="rId2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7E503B-F3C3-4DEC-8803-F4F77F38AC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定性指标的定量化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78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436859"/>
              </p:ext>
            </p:extLst>
          </p:nvPr>
        </p:nvGraphicFramePr>
        <p:xfrm>
          <a:off x="711200" y="1049338"/>
          <a:ext cx="11260138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95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257036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7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240488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92824" progId="Word.Document.12">
                  <p:embed/>
                </p:oleObj>
              </mc:Choice>
              <mc:Fallback>
                <p:oleObj name="Document" r:id="rId2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7E503B-F3C3-4DEC-8803-F4F77F38AC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zh-CN" dirty="0"/>
              <a:t>评价指标预处理示例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66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070618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94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F62CFEB-8BBE-45B8-9ED3-3F34C50F3F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         </a:t>
            </a:r>
            <a:r>
              <a:rPr lang="zh-CN" altLang="zh-CN" b="1" dirty="0"/>
              <a:t>评价方法大体上可分为两类，其主要区别在确定权重的方法上。一类是主观赋权法，多数采取综合咨询评分确定权重，如综合指数法、模糊综合评判法、层次分析法、功效系数法等。另一类是客观赋权，根据各指标间相关关系或各指标值变异程度来确定权数，如主成分分析法、因子分析法、理想解法（也称</a:t>
            </a:r>
            <a:r>
              <a:rPr lang="en-US" altLang="zh-CN" b="1" dirty="0"/>
              <a:t>TOPSIS</a:t>
            </a:r>
            <a:r>
              <a:rPr lang="zh-CN" altLang="zh-CN" b="1" dirty="0"/>
              <a:t>法）等。目前国内外综合评价方法有数十种之多，其中主要使用的评价方法有主成分分析法、因子分析、</a:t>
            </a:r>
            <a:r>
              <a:rPr lang="en-US" altLang="zh-CN" b="1" dirty="0"/>
              <a:t>TOPSIS</a:t>
            </a:r>
            <a:r>
              <a:rPr lang="zh-CN" altLang="zh-CN" b="1" dirty="0"/>
              <a:t>、秩和比法、灰色关联法、熵权法、</a:t>
            </a:r>
            <a:r>
              <a:rPr lang="en-US" altLang="zh-CN" b="1" dirty="0"/>
              <a:t>PageRank</a:t>
            </a:r>
            <a:r>
              <a:rPr lang="zh-CN" altLang="zh-CN" b="1" dirty="0"/>
              <a:t>法、层次分析法、模糊评价法、物元分析法、聚类分析法、价值工程法、神经网络法等。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654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292093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23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37811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471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539874"/>
              </p:ext>
            </p:extLst>
          </p:nvPr>
        </p:nvGraphicFramePr>
        <p:xfrm>
          <a:off x="661324" y="799956"/>
          <a:ext cx="11107738" cy="633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6349050" progId="Word.Document.12">
                  <p:embed/>
                </p:oleObj>
              </mc:Choice>
              <mc:Fallback>
                <p:oleObj name="Document" r:id="rId2" imgW="11106616" imgH="634905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1324" y="799956"/>
                        <a:ext cx="11107738" cy="633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98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866016"/>
              </p:ext>
            </p:extLst>
          </p:nvPr>
        </p:nvGraphicFramePr>
        <p:xfrm>
          <a:off x="384405" y="11434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405" y="11434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0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778669D-A9C2-48C1-8623-AB4A2EB5D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855272"/>
            <a:ext cx="11236325" cy="5446713"/>
          </a:xfrm>
        </p:spPr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ex14_1.py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('data14_1_1.txt')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np.linalg.norm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=0)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逐列求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a.max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逐列求最大值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a.min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逐列求最小值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R1 = a / b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全部列向量归一化处理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R2 = a / m1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全部列向量比例变换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R3 = (a-m2) / (m1-m2)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全部列向量极差变换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R1[:,3] = 1 - a[:,3] / b[3]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列特殊处理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R2[:,3] = m2[3] / a[:,3]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列特殊处理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R3[:,3] = (m1[3]-a[:,3]) / (m1[3]-m2[3])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np.savetxt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('data14_1_2.txt', R1,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fmt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='%.4f')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pd.ExcelWriter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('data14_1_3.xlsx')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(R1).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 index=None)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写入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文件方便做表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(R2).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 'Sheet2', index=None)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pd.DataFrame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(R3).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to_excel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(f, 'Sheet3', index=None); 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en-US" altLang="zh-CN" sz="1800" b="1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  <a:r>
              <a:rPr lang="en-US" altLang="zh-CN" sz="1800" b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close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656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14.3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常用的综合评价数学模型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655396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47418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5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14.3.1 </a:t>
            </a:r>
            <a:r>
              <a:rPr lang="zh-CN" altLang="zh-CN" dirty="0"/>
              <a:t>线性加权综合评价法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478067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57352" imgH="4704014" progId="Word.Document.12">
                  <p:embed/>
                </p:oleObj>
              </mc:Choice>
              <mc:Fallback>
                <p:oleObj name="Document" r:id="rId2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94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68440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5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35641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75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14.1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综合评价指标体系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304967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14.3.2 TOPSIS</a:t>
            </a:r>
            <a:r>
              <a:rPr lang="zh-CN" altLang="en-US" dirty="0"/>
              <a:t>法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740961"/>
              </p:ext>
            </p:extLst>
          </p:nvPr>
        </p:nvGraphicFramePr>
        <p:xfrm>
          <a:off x="642938" y="1625600"/>
          <a:ext cx="11160125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57352" imgH="4704014" progId="Word.Document.12">
                  <p:embed/>
                </p:oleObj>
              </mc:Choice>
              <mc:Fallback>
                <p:oleObj name="Document" r:id="rId2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4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79705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45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047470"/>
              </p:ext>
            </p:extLst>
          </p:nvPr>
        </p:nvGraphicFramePr>
        <p:xfrm>
          <a:off x="542131" y="810029"/>
          <a:ext cx="11107738" cy="582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841443" progId="Word.Document.12">
                  <p:embed/>
                </p:oleObj>
              </mc:Choice>
              <mc:Fallback>
                <p:oleObj name="Document" r:id="rId2" imgW="11106616" imgH="584144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810029"/>
                        <a:ext cx="11107738" cy="582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89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327016"/>
              </p:ext>
            </p:extLst>
          </p:nvPr>
        </p:nvGraphicFramePr>
        <p:xfrm>
          <a:off x="709439" y="109358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9358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146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14.3.3 </a:t>
            </a:r>
            <a:r>
              <a:rPr lang="zh-CN" altLang="zh-CN" dirty="0"/>
              <a:t>灰色关联度分析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517860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57352" imgH="4704014" progId="Word.Document.12">
                  <p:embed/>
                </p:oleObj>
              </mc:Choice>
              <mc:Fallback>
                <p:oleObj name="Document" r:id="rId2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59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08602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19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23428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32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50615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C97E529-0D38-4F7F-8C77-E1947D973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128680"/>
              </p:ext>
            </p:extLst>
          </p:nvPr>
        </p:nvGraphicFramePr>
        <p:xfrm>
          <a:off x="709438" y="41235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84892" progId="Word.Document.12">
                  <p:embed/>
                </p:oleObj>
              </mc:Choice>
              <mc:Fallback>
                <p:oleObj name="Document" r:id="rId4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38" y="41235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03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14.3.4 </a:t>
            </a:r>
            <a:r>
              <a:rPr lang="zh-CN" altLang="zh-CN" dirty="0"/>
              <a:t>熵值法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339823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57352" imgH="4704014" progId="Word.Document.12">
                  <p:embed/>
                </p:oleObj>
              </mc:Choice>
              <mc:Fallback>
                <p:oleObj name="Document" r:id="rId2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1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43770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6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324773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BB8CD47-74AB-4F3A-B66D-401DAD0DF5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综合评价指标体系的概念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24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94920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98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84873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12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14.3.5  </a:t>
            </a:r>
            <a:r>
              <a:rPr lang="zh-CN" altLang="zh-CN" dirty="0"/>
              <a:t>秩和比法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027782"/>
              </p:ext>
            </p:extLst>
          </p:nvPr>
        </p:nvGraphicFramePr>
        <p:xfrm>
          <a:off x="642938" y="1625600"/>
          <a:ext cx="11160125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57352" imgH="4704014" progId="Word.Document.12">
                  <p:embed/>
                </p:oleObj>
              </mc:Choice>
              <mc:Fallback>
                <p:oleObj name="Document" r:id="rId2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65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711437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71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7332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36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08848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44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354607"/>
              </p:ext>
            </p:extLst>
          </p:nvPr>
        </p:nvGraphicFramePr>
        <p:xfrm>
          <a:off x="711200" y="1049338"/>
          <a:ext cx="11107738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555193" progId="Word.Document.12">
                  <p:embed/>
                </p:oleObj>
              </mc:Choice>
              <mc:Fallback>
                <p:oleObj name="Document" r:id="rId2" imgW="11106616" imgH="555519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2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27662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055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14.3.6 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dirty="0"/>
              <a:t>综合评价示例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684511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57352" imgH="4704014" progId="Word.Document.12">
                  <p:embed/>
                </p:oleObj>
              </mc:Choice>
              <mc:Fallback>
                <p:oleObj name="Document" r:id="rId2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940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376554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6CEA8F4-DD27-47BB-8459-369DBCB021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利用</a:t>
            </a:r>
            <a:r>
              <a:rPr lang="en-US" altLang="zh-CN" dirty="0"/>
              <a:t>TOPSIS</a:t>
            </a:r>
            <a:r>
              <a:rPr lang="zh-CN" altLang="zh-CN" dirty="0"/>
              <a:t>法进行综合评价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03F1EE0-998B-4186-BFA7-33ED7927DD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495888"/>
              </p:ext>
            </p:extLst>
          </p:nvPr>
        </p:nvGraphicFramePr>
        <p:xfrm>
          <a:off x="1082675" y="321129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84892" progId="Word.Document.12">
                  <p:embed/>
                </p:oleObj>
              </mc:Choice>
              <mc:Fallback>
                <p:oleObj name="Document" r:id="rId4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2675" y="321129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9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41067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3277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92824" progId="Word.Document.12">
                  <p:embed/>
                </p:oleObj>
              </mc:Choice>
              <mc:Fallback>
                <p:oleObj name="Document" r:id="rId2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67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533786"/>
              </p:ext>
            </p:extLst>
          </p:nvPr>
        </p:nvGraphicFramePr>
        <p:xfrm>
          <a:off x="541338" y="1389063"/>
          <a:ext cx="112617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8" y="1389063"/>
                        <a:ext cx="11261725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6CEA8F4-DD27-47BB-8459-369DBCB021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灰色关联度评价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03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633151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6CEA8F4-DD27-47BB-8459-369DBCB021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熵值法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466398"/>
              </p:ext>
            </p:extLst>
          </p:nvPr>
        </p:nvGraphicFramePr>
        <p:xfrm>
          <a:off x="709439" y="96058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96058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17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395677"/>
              </p:ext>
            </p:extLst>
          </p:nvPr>
        </p:nvGraphicFramePr>
        <p:xfrm>
          <a:off x="677112" y="727075"/>
          <a:ext cx="11109325" cy="613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6150405" progId="Word.Document.12">
                  <p:embed/>
                </p:oleObj>
              </mc:Choice>
              <mc:Fallback>
                <p:oleObj name="Document" r:id="rId2" imgW="11106616" imgH="615040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7112" y="727075"/>
                        <a:ext cx="11109325" cy="613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79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752881"/>
              </p:ext>
            </p:extLst>
          </p:nvPr>
        </p:nvGraphicFramePr>
        <p:xfrm>
          <a:off x="541338" y="1389063"/>
          <a:ext cx="112617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8" y="1389063"/>
                        <a:ext cx="11261725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6CEA8F4-DD27-47BB-8459-369DBCB021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zh-CN" dirty="0"/>
              <a:t> 秩和比法评价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68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79154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9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46930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78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95E1E0-3B1B-4750-B44B-7D163B622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ex14_2.py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scipy.stats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rankdata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('data14_1_2.txt')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bp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a.max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求正理想解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bm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a.min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求负理想解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np.linalg.norm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(a-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bp,axis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求到正理想解的距离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np.linalg.norm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(a-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bm,axis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求到负理想解的距离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f1 = d2 / (d1+d2); print('TOPSIS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评价值：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f1)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bp - a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计算参考序列与每个序列的差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c.max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(); m2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c.min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计算最大差和最小差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 = 0.5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分辨系数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(m2+r*m1)/(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c+r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*m1)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计算灰色关联系数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xs.mean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(axis=1)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求灰色关联度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灰色关联度：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(f2,4))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2680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95E1E0-3B1B-4750-B44B-7D163B622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a.shape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[0]; s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逐列求和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a / s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求特征比重矩阵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 = -(P*np.log(P)).sum(axis=0)/np.log(n)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计算熵值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 = 1- e; w = g / sum(g)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计算差异系数和权重系数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f3 = P @ w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计算各对象的评价值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评价值：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(f3,4))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rankdata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axis=0)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逐列编秩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RSR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R.mean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(axis=1) / n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计算秩和比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秩和比：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(RSR,4))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51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401302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BB8CD47-74AB-4F3A-B66D-401DAD0DF5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综合评价指标体系的设置原则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32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14.4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模糊数学方法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6238027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435162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946A9E0-9555-4C3E-9AE2-C8984DDEC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14.4.1  </a:t>
            </a:r>
            <a:r>
              <a:rPr lang="zh-CN" altLang="zh-CN" dirty="0"/>
              <a:t>模糊数学基本概念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80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281905"/>
              </p:ext>
            </p:extLst>
          </p:nvPr>
        </p:nvGraphicFramePr>
        <p:xfrm>
          <a:off x="676188" y="6945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6188" y="6945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7384D1A-FBD9-4AD1-BCA2-90A9B22D4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011677"/>
              </p:ext>
            </p:extLst>
          </p:nvPr>
        </p:nvGraphicFramePr>
        <p:xfrm>
          <a:off x="541337" y="3689926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337" y="3689926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587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6505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28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220272"/>
              </p:ext>
            </p:extLst>
          </p:nvPr>
        </p:nvGraphicFramePr>
        <p:xfrm>
          <a:off x="1430713" y="815456"/>
          <a:ext cx="9330574" cy="604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50189" imgH="7302615" progId="Word.Document.12">
                  <p:embed/>
                </p:oleObj>
              </mc:Choice>
              <mc:Fallback>
                <p:oleObj name="Document" r:id="rId2" imgW="11250189" imgH="730261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30713" y="815456"/>
                        <a:ext cx="9330574" cy="6042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76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78268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27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411001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946A9E0-9555-4C3E-9AE2-C8984DDEC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14.4.2  </a:t>
            </a:r>
            <a:r>
              <a:rPr lang="zh-CN" altLang="zh-CN" dirty="0"/>
              <a:t>模糊贴近度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34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6518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28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33515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63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84940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E86C4F3-9644-4F19-AA3B-9E778ABDE0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663927"/>
              </p:ext>
            </p:extLst>
          </p:nvPr>
        </p:nvGraphicFramePr>
        <p:xfrm>
          <a:off x="861839" y="307982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1839" y="307982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99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5481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645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95BA320-981E-499C-BFD4-323096BFD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1027198"/>
            <a:ext cx="11236325" cy="5446713"/>
          </a:xfrm>
        </p:spPr>
        <p:txBody>
          <a:bodyPr/>
          <a:lstStyle/>
          <a:p>
            <a:pPr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ex14_3.py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([[0.4,0.3,0.5,0.3],[0.3,0.3,0.4,0.4],[0.2,0.3,0.3,0.3]])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([0.2,0.3,0.4,0.3]); n =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a.shape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[0]; N=[]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e in a: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N.append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(1-sum(abs(e-b))/n)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print("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贴近度为：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",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np.round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(N,4))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230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718628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946A9E0-9555-4C3E-9AE2-C8984DDEC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14.4.3  </a:t>
            </a:r>
            <a:r>
              <a:rPr lang="zh-CN" altLang="zh-CN" dirty="0"/>
              <a:t>模糊</a:t>
            </a:r>
            <a:r>
              <a:rPr lang="zh-CN" altLang="en-US" dirty="0"/>
              <a:t>综合评价</a:t>
            </a:r>
          </a:p>
        </p:txBody>
      </p:sp>
    </p:spTree>
    <p:extLst>
      <p:ext uri="{BB962C8B-B14F-4D97-AF65-F5344CB8AC3E}">
        <p14:creationId xmlns:p14="http://schemas.microsoft.com/office/powerpoint/2010/main" val="297669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63447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59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67471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10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75958"/>
              </p:ext>
            </p:extLst>
          </p:nvPr>
        </p:nvGraphicFramePr>
        <p:xfrm>
          <a:off x="694575" y="947738"/>
          <a:ext cx="11107738" cy="591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929409" progId="Word.Document.12">
                  <p:embed/>
                </p:oleObj>
              </mc:Choice>
              <mc:Fallback>
                <p:oleObj name="Document" r:id="rId2" imgW="11106616" imgH="592940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4575" y="947738"/>
                        <a:ext cx="11107738" cy="591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769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758059"/>
              </p:ext>
            </p:extLst>
          </p:nvPr>
        </p:nvGraphicFramePr>
        <p:xfrm>
          <a:off x="661324" y="849833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1324" y="849833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4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34217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7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41505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44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04116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3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37149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4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06855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952121" progId="Word.Document.12">
                  <p:embed/>
                </p:oleObj>
              </mc:Choice>
              <mc:Fallback>
                <p:oleObj name="Document" r:id="rId2" imgW="11106616" imgH="595212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58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7CA72AC-A65A-4807-8CBC-CD87F74A9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ex14_4.py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('data14_4.txt')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f1 = lambda x: x/8800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f2 = lambda x: 1-x/8000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f3 = lambda x: (x&lt;=5.5)+(8-x)/(8-5.5)*((x&gt;5.5) &amp; (x&lt;8))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f4 = lambda x: 1-x/200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f5 = lambda x: (x-50)/(1500-50)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 = []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s = '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f'+str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(i+1)+'(a['+str(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)+'])';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R.append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(eval(s))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([0.25, 0.2, 0.2, 0.1, 0.25])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w @ R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计算综合评价值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print('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评价值：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 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np.round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(B,4))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0187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14.5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数据包络分析</a:t>
            </a:r>
          </a:p>
        </p:txBody>
      </p:sp>
    </p:spTree>
    <p:extLst>
      <p:ext uri="{BB962C8B-B14F-4D97-AF65-F5344CB8AC3E}">
        <p14:creationId xmlns:p14="http://schemas.microsoft.com/office/powerpoint/2010/main" val="7073126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6392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83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111936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17ABA-DF21-419E-9FB0-B6D634ED2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14.5.1  </a:t>
            </a:r>
            <a:r>
              <a:rPr lang="zh-CN" altLang="zh-CN" dirty="0"/>
              <a:t>数据包络分析的</a:t>
            </a:r>
            <a:r>
              <a:rPr lang="en-US" altLang="zh-CN" dirty="0"/>
              <a:t>C</a:t>
            </a:r>
            <a:r>
              <a:rPr lang="en-US" altLang="zh-CN" baseline="30000" dirty="0"/>
              <a:t>2</a:t>
            </a:r>
            <a:r>
              <a:rPr lang="en-US" altLang="zh-CN" dirty="0"/>
              <a:t>R</a:t>
            </a:r>
            <a:r>
              <a:rPr lang="zh-CN" altLang="zh-CN" dirty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21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05204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85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929932"/>
              </p:ext>
            </p:extLst>
          </p:nvPr>
        </p:nvGraphicFramePr>
        <p:xfrm>
          <a:off x="709439" y="993833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993833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94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3534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1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93158"/>
              </p:ext>
            </p:extLst>
          </p:nvPr>
        </p:nvGraphicFramePr>
        <p:xfrm>
          <a:off x="542131" y="1031875"/>
          <a:ext cx="11107738" cy="582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838559" progId="Word.Document.12">
                  <p:embed/>
                </p:oleObj>
              </mc:Choice>
              <mc:Fallback>
                <p:oleObj name="Document" r:id="rId2" imgW="11106616" imgH="583855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1031875"/>
                        <a:ext cx="11107738" cy="582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67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266739"/>
              </p:ext>
            </p:extLst>
          </p:nvPr>
        </p:nvGraphicFramePr>
        <p:xfrm>
          <a:off x="419806" y="2055627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2055627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17ABA-DF21-419E-9FB0-B6D634ED2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14.5.1  </a:t>
            </a:r>
            <a:r>
              <a:rPr lang="zh-CN" altLang="zh-CN" dirty="0"/>
              <a:t>数据包络分析的</a:t>
            </a:r>
            <a:r>
              <a:rPr lang="en-US" altLang="zh-CN" dirty="0"/>
              <a:t>C</a:t>
            </a:r>
            <a:r>
              <a:rPr lang="en-US" altLang="zh-CN" baseline="30000" dirty="0"/>
              <a:t>2</a:t>
            </a:r>
            <a:r>
              <a:rPr lang="en-US" altLang="zh-CN" dirty="0"/>
              <a:t>R</a:t>
            </a:r>
            <a:r>
              <a:rPr lang="zh-CN" altLang="zh-CN" dirty="0"/>
              <a:t>模型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5BE3B0-96BB-44CA-A4B5-F1AB59C6D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38888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导言</a:t>
            </a:r>
          </a:p>
        </p:txBody>
      </p:sp>
    </p:spTree>
    <p:extLst>
      <p:ext uri="{BB962C8B-B14F-4D97-AF65-F5344CB8AC3E}">
        <p14:creationId xmlns:p14="http://schemas.microsoft.com/office/powerpoint/2010/main" val="2515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100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029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2912</Words>
  <Application>Microsoft Office PowerPoint</Application>
  <PresentationFormat>宽屏</PresentationFormat>
  <Paragraphs>239</Paragraphs>
  <Slides>161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161</vt:i4>
      </vt:variant>
    </vt:vector>
  </HeadingPairs>
  <TitlesOfParts>
    <vt:vector size="168" baseType="lpstr">
      <vt:lpstr>等线</vt:lpstr>
      <vt:lpstr>微软雅黑</vt:lpstr>
      <vt:lpstr>Arial</vt:lpstr>
      <vt:lpstr>Calibri</vt:lpstr>
      <vt:lpstr>Times New Roman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孤莱 端木</cp:lastModifiedBy>
  <cp:revision>78</cp:revision>
  <dcterms:created xsi:type="dcterms:W3CDTF">2020-12-25T07:26:00Z</dcterms:created>
  <dcterms:modified xsi:type="dcterms:W3CDTF">2024-01-22T15:43:15Z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