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269" r:id="rId5"/>
    <p:sldId id="531" r:id="rId6"/>
    <p:sldId id="532" r:id="rId7"/>
    <p:sldId id="533" r:id="rId8"/>
    <p:sldId id="563" r:id="rId9"/>
    <p:sldId id="564" r:id="rId10"/>
    <p:sldId id="535" r:id="rId11"/>
    <p:sldId id="565" r:id="rId12"/>
    <p:sldId id="566" r:id="rId13"/>
    <p:sldId id="567" r:id="rId14"/>
    <p:sldId id="568" r:id="rId15"/>
    <p:sldId id="569" r:id="rId16"/>
    <p:sldId id="537" r:id="rId17"/>
    <p:sldId id="570" r:id="rId18"/>
    <p:sldId id="571" r:id="rId19"/>
    <p:sldId id="534" r:id="rId20"/>
    <p:sldId id="536" r:id="rId21"/>
    <p:sldId id="572" r:id="rId22"/>
    <p:sldId id="573" r:id="rId23"/>
    <p:sldId id="577" r:id="rId24"/>
    <p:sldId id="526" r:id="rId25"/>
    <p:sldId id="539" r:id="rId26"/>
    <p:sldId id="575" r:id="rId27"/>
    <p:sldId id="576" r:id="rId28"/>
    <p:sldId id="538" r:id="rId29"/>
    <p:sldId id="524" r:id="rId30"/>
    <p:sldId id="540" r:id="rId31"/>
    <p:sldId id="578" r:id="rId32"/>
    <p:sldId id="588" r:id="rId33"/>
    <p:sldId id="589" r:id="rId34"/>
    <p:sldId id="541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90" r:id="rId43"/>
    <p:sldId id="543" r:id="rId44"/>
    <p:sldId id="586" r:id="rId45"/>
    <p:sldId id="587" r:id="rId46"/>
    <p:sldId id="542" r:id="rId47"/>
    <p:sldId id="544" r:id="rId48"/>
    <p:sldId id="591" r:id="rId49"/>
    <p:sldId id="592" r:id="rId50"/>
    <p:sldId id="593" r:id="rId51"/>
    <p:sldId id="596" r:id="rId52"/>
    <p:sldId id="523" r:id="rId53"/>
    <p:sldId id="545" r:id="rId54"/>
    <p:sldId id="546" r:id="rId55"/>
    <p:sldId id="597" r:id="rId56"/>
    <p:sldId id="598" r:id="rId57"/>
    <p:sldId id="547" r:id="rId58"/>
    <p:sldId id="599" r:id="rId59"/>
    <p:sldId id="600" r:id="rId60"/>
    <p:sldId id="601" r:id="rId61"/>
    <p:sldId id="602" r:id="rId62"/>
    <p:sldId id="605" r:id="rId63"/>
    <p:sldId id="603" r:id="rId64"/>
    <p:sldId id="604" r:id="rId65"/>
    <p:sldId id="548" r:id="rId66"/>
    <p:sldId id="606" r:id="rId67"/>
    <p:sldId id="607" r:id="rId68"/>
    <p:sldId id="608" r:id="rId69"/>
    <p:sldId id="609" r:id="rId70"/>
    <p:sldId id="610" r:id="rId71"/>
    <p:sldId id="614" r:id="rId72"/>
    <p:sldId id="549" r:id="rId73"/>
    <p:sldId id="611" r:id="rId74"/>
    <p:sldId id="612" r:id="rId75"/>
    <p:sldId id="613" r:id="rId76"/>
    <p:sldId id="615" r:id="rId77"/>
    <p:sldId id="616" r:id="rId78"/>
    <p:sldId id="620" r:id="rId79"/>
    <p:sldId id="617" r:id="rId80"/>
    <p:sldId id="618" r:id="rId81"/>
    <p:sldId id="621" r:id="rId82"/>
    <p:sldId id="622" r:id="rId83"/>
    <p:sldId id="623" r:id="rId84"/>
    <p:sldId id="624" r:id="rId85"/>
    <p:sldId id="626" r:id="rId86"/>
    <p:sldId id="527" r:id="rId87"/>
    <p:sldId id="551" r:id="rId88"/>
    <p:sldId id="530" r:id="rId89"/>
    <p:sldId id="627" r:id="rId90"/>
    <p:sldId id="628" r:id="rId91"/>
    <p:sldId id="629" r:id="rId92"/>
    <p:sldId id="630" r:id="rId93"/>
    <p:sldId id="553" r:id="rId94"/>
    <p:sldId id="552" r:id="rId95"/>
    <p:sldId id="554" r:id="rId96"/>
    <p:sldId id="631" r:id="rId97"/>
    <p:sldId id="557" r:id="rId98"/>
    <p:sldId id="555" r:id="rId99"/>
    <p:sldId id="632" r:id="rId100"/>
    <p:sldId id="633" r:id="rId101"/>
    <p:sldId id="634" r:id="rId102"/>
    <p:sldId id="635" r:id="rId103"/>
    <p:sldId id="636" r:id="rId104"/>
    <p:sldId id="651" r:id="rId105"/>
    <p:sldId id="637" r:id="rId106"/>
    <p:sldId id="638" r:id="rId107"/>
    <p:sldId id="639" r:id="rId108"/>
    <p:sldId id="640" r:id="rId109"/>
    <p:sldId id="559" r:id="rId110"/>
    <p:sldId id="641" r:id="rId111"/>
    <p:sldId id="642" r:id="rId112"/>
    <p:sldId id="561" r:id="rId113"/>
    <p:sldId id="643" r:id="rId114"/>
    <p:sldId id="644" r:id="rId115"/>
    <p:sldId id="645" r:id="rId116"/>
    <p:sldId id="652" r:id="rId117"/>
    <p:sldId id="646" r:id="rId118"/>
    <p:sldId id="647" r:id="rId119"/>
    <p:sldId id="648" r:id="rId120"/>
    <p:sldId id="649" r:id="rId121"/>
    <p:sldId id="653" r:id="rId122"/>
    <p:sldId id="654" r:id="rId1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DB45FB-E62C-4560-B9D3-CBB7FC58C27B}">
          <p14:sldIdLst>
            <p14:sldId id="258"/>
            <p14:sldId id="265"/>
            <p14:sldId id="521"/>
            <p14:sldId id="269"/>
            <p14:sldId id="531"/>
            <p14:sldId id="532"/>
            <p14:sldId id="533"/>
            <p14:sldId id="563"/>
            <p14:sldId id="564"/>
            <p14:sldId id="535"/>
            <p14:sldId id="565"/>
            <p14:sldId id="566"/>
            <p14:sldId id="567"/>
            <p14:sldId id="568"/>
            <p14:sldId id="569"/>
            <p14:sldId id="537"/>
            <p14:sldId id="570"/>
            <p14:sldId id="571"/>
            <p14:sldId id="534"/>
            <p14:sldId id="536"/>
            <p14:sldId id="572"/>
            <p14:sldId id="573"/>
            <p14:sldId id="577"/>
            <p14:sldId id="526"/>
            <p14:sldId id="539"/>
            <p14:sldId id="575"/>
            <p14:sldId id="576"/>
            <p14:sldId id="538"/>
            <p14:sldId id="524"/>
            <p14:sldId id="540"/>
            <p14:sldId id="578"/>
            <p14:sldId id="588"/>
            <p14:sldId id="589"/>
            <p14:sldId id="541"/>
            <p14:sldId id="579"/>
            <p14:sldId id="580"/>
            <p14:sldId id="581"/>
            <p14:sldId id="582"/>
            <p14:sldId id="583"/>
            <p14:sldId id="584"/>
            <p14:sldId id="585"/>
            <p14:sldId id="590"/>
            <p14:sldId id="543"/>
            <p14:sldId id="586"/>
            <p14:sldId id="587"/>
            <p14:sldId id="542"/>
            <p14:sldId id="544"/>
            <p14:sldId id="591"/>
            <p14:sldId id="592"/>
            <p14:sldId id="593"/>
            <p14:sldId id="596"/>
            <p14:sldId id="523"/>
            <p14:sldId id="545"/>
            <p14:sldId id="546"/>
            <p14:sldId id="597"/>
            <p14:sldId id="598"/>
            <p14:sldId id="547"/>
            <p14:sldId id="599"/>
            <p14:sldId id="600"/>
            <p14:sldId id="601"/>
            <p14:sldId id="602"/>
            <p14:sldId id="605"/>
            <p14:sldId id="603"/>
            <p14:sldId id="604"/>
            <p14:sldId id="548"/>
            <p14:sldId id="606"/>
            <p14:sldId id="607"/>
            <p14:sldId id="608"/>
            <p14:sldId id="609"/>
            <p14:sldId id="610"/>
            <p14:sldId id="614"/>
            <p14:sldId id="549"/>
            <p14:sldId id="611"/>
            <p14:sldId id="612"/>
            <p14:sldId id="613"/>
            <p14:sldId id="615"/>
            <p14:sldId id="616"/>
            <p14:sldId id="620"/>
            <p14:sldId id="617"/>
            <p14:sldId id="618"/>
            <p14:sldId id="621"/>
            <p14:sldId id="622"/>
            <p14:sldId id="623"/>
            <p14:sldId id="624"/>
            <p14:sldId id="626"/>
            <p14:sldId id="527"/>
            <p14:sldId id="551"/>
            <p14:sldId id="530"/>
            <p14:sldId id="627"/>
            <p14:sldId id="628"/>
            <p14:sldId id="629"/>
            <p14:sldId id="630"/>
            <p14:sldId id="553"/>
            <p14:sldId id="552"/>
            <p14:sldId id="554"/>
            <p14:sldId id="631"/>
            <p14:sldId id="557"/>
            <p14:sldId id="555"/>
            <p14:sldId id="632"/>
            <p14:sldId id="633"/>
            <p14:sldId id="634"/>
            <p14:sldId id="635"/>
            <p14:sldId id="636"/>
            <p14:sldId id="651"/>
            <p14:sldId id="637"/>
            <p14:sldId id="638"/>
            <p14:sldId id="639"/>
            <p14:sldId id="640"/>
            <p14:sldId id="559"/>
            <p14:sldId id="641"/>
            <p14:sldId id="642"/>
            <p14:sldId id="561"/>
            <p14:sldId id="643"/>
            <p14:sldId id="644"/>
            <p14:sldId id="645"/>
            <p14:sldId id="652"/>
            <p14:sldId id="646"/>
            <p14:sldId id="647"/>
            <p14:sldId id="648"/>
            <p14:sldId id="649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CA0C2-DBAD-4F90-A6F5-57401855B2D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57A577-9C0B-4137-92E7-01A21DA10BD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DDC82C-05D6-4AB3-A4C8-B50E2CDFCB9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63995-010E-41F8-A4B4-33BB363B7FA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马尔科夫预测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8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2270D8-748D-4AE8-96A3-FB438A4E2391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42889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8FBA55-BFC5-494F-94E8-40B5D3078420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16187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E3D3BE-391A-4898-BA20-BF5669213A3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76342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E55468-89E3-4649-A546-657B9754D80B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10989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预测方法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3F7E8C-3411-418E-A545-6C2CA9272C7F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495183-AF8A-4BAD-9B6F-2F7C087CFF13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F8C505-CDA5-43C6-AF35-4E78A1466A36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48C667-3232-4F65-BDF3-E7D967E8CBC4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515247-B7BA-46E1-95DF-8010AAA06051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package" Target="../embeddings/Microsoft_Word_Document89.docx"/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package" Target="../embeddings/Microsoft_Word_Document90.docx"/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package" Target="../embeddings/Microsoft_Word_Document91.docx"/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package" Target="../embeddings/Microsoft_Word_Document92.docx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package" Target="../embeddings/Microsoft_Word_Document93.docx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package" Target="../embeddings/Microsoft_Word_Document94.docx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package" Target="../embeddings/Microsoft_Word_Document95.docx"/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package" Target="../embeddings/Microsoft_Word_Document96.docx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package" Target="../embeddings/Microsoft_Word_Document97.docx"/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package" Target="../embeddings/Microsoft_Word_Document98.docx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package" Target="../embeddings/Microsoft_Word_Document99.docx"/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package" Target="../embeddings/Microsoft_Word_Document100.docx"/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package" Target="../embeddings/Microsoft_Word_Document101.docx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package" Target="../embeddings/Microsoft_Word_Document102.docx"/><Relationship Id="rId1" Type="http://schemas.openxmlformats.org/officeDocument/2006/relationships/slideLayout" Target="../slideLayouts/slideLayout1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package" Target="../embeddings/Microsoft_Word_Document103.docx"/><Relationship Id="rId1" Type="http://schemas.openxmlformats.org/officeDocument/2006/relationships/slideLayout" Target="../slideLayouts/slideLayout1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package" Target="../embeddings/Microsoft_Word_Document104.docx"/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package" Target="../embeddings/Microsoft_Word_Document105.docx"/><Relationship Id="rId1" Type="http://schemas.openxmlformats.org/officeDocument/2006/relationships/slideLayout" Target="../slideLayouts/slideLayout1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package" Target="../embeddings/Microsoft_Word_Document106.docx"/><Relationship Id="rId1" Type="http://schemas.openxmlformats.org/officeDocument/2006/relationships/slideLayout" Target="../slideLayouts/slideLayout15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package" Target="../embeddings/Microsoft_Word_Document107.docx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package" Target="../embeddings/Microsoft_Word_Document108.docx"/><Relationship Id="rId1" Type="http://schemas.openxmlformats.org/officeDocument/2006/relationships/slideLayout" Target="../slideLayouts/slideLayout1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2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4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2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50.docx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52.docx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2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54.docx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package" Target="../embeddings/Microsoft_Word_Document56.docx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9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61.docx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package" Target="../embeddings/Microsoft_Word_Document62.docx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package" Target="../embeddings/Microsoft_Word_Document63.docx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64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5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66.docx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67.docx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package" Target="../embeddings/Microsoft_Word_Document68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69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package" Target="../embeddings/Microsoft_Word_Document70.docx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package" Target="../embeddings/Microsoft_Word_Document71.docx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package" Target="../embeddings/Microsoft_Word_Document72.docx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package" Target="../embeddings/Microsoft_Word_Document73.docx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package" Target="../embeddings/Microsoft_Word_Document74.docx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package" Target="../embeddings/Microsoft_Word_Document75.docx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package" Target="../embeddings/Microsoft_Word_Document76.docx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package" Target="../embeddings/Microsoft_Word_Document77.docx"/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package" Target="../embeddings/Microsoft_Word_Document78.docx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package" Target="../embeddings/Microsoft_Word_Document79.docx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package" Target="../embeddings/Microsoft_Word_Document80.docx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package" Target="../embeddings/Microsoft_Word_Document81.docx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package" Target="../embeddings/Microsoft_Word_Document82.docx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package" Target="../embeddings/Microsoft_Word_Document83.docx"/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package" Target="../embeddings/Microsoft_Word_Document84.docx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package" Target="../embeddings/Microsoft_Word_Document85.docx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package" Target="../embeddings/Microsoft_Word_Document86.docx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package" Target="../embeddings/Microsoft_Word_Document87.docx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package" Target="../embeddings/Microsoft_Word_Document88.docx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15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预测方法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598249"/>
              </p:ext>
            </p:extLst>
          </p:nvPr>
        </p:nvGraphicFramePr>
        <p:xfrm>
          <a:off x="424962" y="14056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962" y="14056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GM(1,1)</a:t>
            </a:r>
            <a:r>
              <a:rPr lang="zh-CN" altLang="zh-CN" dirty="0"/>
              <a:t>模型预测</a:t>
            </a:r>
            <a:r>
              <a:rPr lang="zh-CN" altLang="en-US" dirty="0"/>
              <a:t>步骤</a:t>
            </a:r>
          </a:p>
        </p:txBody>
      </p:sp>
    </p:spTree>
    <p:extLst>
      <p:ext uri="{BB962C8B-B14F-4D97-AF65-F5344CB8AC3E}">
        <p14:creationId xmlns:p14="http://schemas.microsoft.com/office/powerpoint/2010/main" val="5538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671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678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1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685791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1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300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3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48700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CD9614-A97E-4997-BF43-084F1E162A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RBF</a:t>
            </a:r>
            <a:r>
              <a:rPr lang="zh-CN" altLang="en-US" dirty="0"/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41340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9408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2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156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7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458356"/>
              </p:ext>
            </p:extLst>
          </p:nvPr>
        </p:nvGraphicFramePr>
        <p:xfrm>
          <a:off x="711200" y="1049338"/>
          <a:ext cx="11107738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92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30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5125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1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43430"/>
              </p:ext>
            </p:extLst>
          </p:nvPr>
        </p:nvGraphicFramePr>
        <p:xfrm>
          <a:off x="419806" y="224884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224884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C39CAD-E38D-4043-81AA-C48490A2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15.3.3  </a:t>
            </a:r>
            <a:r>
              <a:rPr lang="zh-CN" altLang="zh-CN" dirty="0"/>
              <a:t>神经网络的应用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A3CF9-8BA4-4FD2-AB74-3501A2B4E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23365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41554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128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2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09755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17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26016"/>
              </p:ext>
            </p:extLst>
          </p:nvPr>
        </p:nvGraphicFramePr>
        <p:xfrm>
          <a:off x="542131" y="947738"/>
          <a:ext cx="11107738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29409" progId="Word.Document.12">
                  <p:embed/>
                </p:oleObj>
              </mc:Choice>
              <mc:Fallback>
                <p:oleObj name="Document" r:id="rId2" imgW="11106616" imgH="592940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947738"/>
                        <a:ext cx="11107738" cy="591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74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248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CD9614-A97E-4997-BF43-084F1E162A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/>
              <a:t>应用举例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7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7500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1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4732"/>
              </p:ext>
            </p:extLst>
          </p:nvPr>
        </p:nvGraphicFramePr>
        <p:xfrm>
          <a:off x="674341" y="100667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4341" y="100667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6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49490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3C872B-906F-4381-9F55-A3E95AA19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ex15_11.py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sklearn.neural_network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MLPClassifier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('data15_11.txt')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a[:10,:]; x = a[10:,:]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提出训练样本和待判样本数据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 = x0.max(axis=0); m2 = x0.min(axis=0)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计算逐列最大值和最小值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bx0 = (x0-m2)/(m1-m2)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bx0[:,1] = (m1[1]-x0[:,1])/(m1[1]-m2[1])   #x2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值特殊处理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(5),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(5)])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标号值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MLPClassifier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lbfgs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',activation='logistic',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hidden_layer_sizes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=30).fit(bx0, y0)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 = (x-m2) / (m1-m2)  #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待判样本数据标准化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bx[:,1] = (m1[1]-x[:,1])/(m1[1]-m2[1])   #x2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值特殊处理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(bx); 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待判样本类别：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,',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属于各个类别的概率：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md.predict_proba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(bx))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训练样本的回代准确率：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md.score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(bx0, y0))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0910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20235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06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31212"/>
              </p:ext>
            </p:extLst>
          </p:nvPr>
        </p:nvGraphicFramePr>
        <p:xfrm>
          <a:off x="711200" y="1049338"/>
          <a:ext cx="11260138" cy="533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8811735" progId="Word.Document.12">
                  <p:embed/>
                </p:oleObj>
              </mc:Choice>
              <mc:Fallback>
                <p:oleObj name="Document" r:id="rId2" imgW="11262783" imgH="881173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33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4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51159"/>
              </p:ext>
            </p:extLst>
          </p:nvPr>
        </p:nvGraphicFramePr>
        <p:xfrm>
          <a:off x="692814" y="9273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2814" y="9273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2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029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65696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53837" progId="Word.Document.12">
                  <p:embed/>
                </p:oleObj>
              </mc:Choice>
              <mc:Fallback>
                <p:oleObj name="Document" r:id="rId2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97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0FE746-CDDD-424B-9311-AC26549DF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60945"/>
            <a:ext cx="11236325" cy="5446713"/>
          </a:xfrm>
        </p:spPr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ex15_12.py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sklearn.neural_network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MLPRegressor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('data15_12.txt')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a[:,:3]; y0 = a[:,3]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提出训练样本数据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 = x0.max(axis=0); m2 = x0.min(axis=0)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计算逐列最大值和最小值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bx0 = 2*(x0-m2)/(m1-m2)-1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MLPRegressor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lbfgs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',activation='identity',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hidden_layer_sizes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=10).fit(bx0, y0)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([[73.39,75.55],[3.9635,4.0975],[0.9880,1.0268]]).T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33059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0FE746-CDDD-424B-9311-AC26549DF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1010574"/>
            <a:ext cx="11236325" cy="5446713"/>
          </a:xfrm>
        </p:spPr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bx = 2*(x-m2) / (m1-m2)-1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(bx); 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预测值为</a:t>
            </a:r>
            <a:r>
              <a:rPr lang="en-US" altLang="zh-CN" sz="24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(yh,4))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yh0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(bx0); delta = abs(yh0-y0)/y0*100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已知数据预测的相对误差：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(delta,4))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(1990, 2010)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size=15);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family='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SimHei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y0, '--o', label='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原始数据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yh0, '-*', label='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预测数据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plt.xticks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rotation=55);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214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056845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4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509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2386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7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43184"/>
              </p:ext>
            </p:extLst>
          </p:nvPr>
        </p:nvGraphicFramePr>
        <p:xfrm>
          <a:off x="423863" y="1404938"/>
          <a:ext cx="11260137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863" y="1404938"/>
                        <a:ext cx="11260137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dirty="0"/>
              <a:t>GM(1,1)</a:t>
            </a:r>
            <a:r>
              <a:rPr lang="zh-CN" altLang="zh-CN" dirty="0"/>
              <a:t>模型预测实例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97545"/>
              </p:ext>
            </p:extLst>
          </p:nvPr>
        </p:nvGraphicFramePr>
        <p:xfrm>
          <a:off x="541337" y="102708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02708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63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35686"/>
              </p:ext>
            </p:extLst>
          </p:nvPr>
        </p:nvGraphicFramePr>
        <p:xfrm>
          <a:off x="711200" y="1049338"/>
          <a:ext cx="1110773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93768" progId="Word.Document.12">
                  <p:embed/>
                </p:oleObj>
              </mc:Choice>
              <mc:Fallback>
                <p:oleObj name="Document" r:id="rId2" imgW="11106616" imgH="559376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1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04116"/>
              </p:ext>
            </p:extLst>
          </p:nvPr>
        </p:nvGraphicFramePr>
        <p:xfrm>
          <a:off x="542131" y="949585"/>
          <a:ext cx="11107738" cy="606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074697" progId="Word.Document.12">
                  <p:embed/>
                </p:oleObj>
              </mc:Choice>
              <mc:Fallback>
                <p:oleObj name="Document" r:id="rId2" imgW="11106616" imgH="607469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949585"/>
                        <a:ext cx="11107738" cy="606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1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15.2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马尔科夫预测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15.1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灰色预测模型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772DBF-7E29-49F5-97B6-94DD1818E42C}"/>
              </a:ext>
            </a:extLst>
          </p:cNvPr>
          <p:cNvSpPr txBox="1"/>
          <p:nvPr/>
        </p:nvSpPr>
        <p:spPr>
          <a:xfrm>
            <a:off x="6211425" y="3373137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15.3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神经元网络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7483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6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50480"/>
              </p:ext>
            </p:extLst>
          </p:nvPr>
        </p:nvGraphicFramePr>
        <p:xfrm>
          <a:off x="693738" y="998538"/>
          <a:ext cx="11261725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738" y="998538"/>
                        <a:ext cx="11261725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E234F24-24D7-44A1-B601-1D3B75E72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7794"/>
              </p:ext>
            </p:extLst>
          </p:nvPr>
        </p:nvGraphicFramePr>
        <p:xfrm>
          <a:off x="541337" y="549933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337" y="549933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0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0104A-06DD-4185-B962-9B2559314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921774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([71.1, 72.4, 72.4, 72.1, 71.4, 72.0, 71.6])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x0[:-1]/x0[1:]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计算级比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b1 = [min(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max(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计算级比取值范围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b2 = 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(-2/(n+1)),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(2/(n+1))]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计算级比容许范围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求累加序列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(x1[:-1]+x1[1:]) / 2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求均值生成序列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([-z,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(n-1)]).T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 @ x0[1:]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最小二乘法拟合参数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('t’); 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sp.Function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定义符号变量和函数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 = x(t).diff(t)+u[0]*x(t)-u[1]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定义符号微分方程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1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0104A-06DD-4185-B962-9B2559314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921774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sp.dsolve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(eq,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ics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={x(0):x0[0]})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求解符号微分方程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xt0 = xt0.args[1]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提取方程中的符号解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sp.lambdify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xt0, 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转换为匿名函数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(n+1);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x0h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([x0[0],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)])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还原数据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x1993 = x0h[-1]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1993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年的预测值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 = x0 - x0h[:-1]; delta = abs(cha/x0) * 100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计算相对误差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rho = abs(1 - (1-0.5*u[0])/(1+0.5*u[0])*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print('1993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年预测值：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round(x1993,4))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02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15.1.2  </a:t>
            </a:r>
            <a:r>
              <a:rPr lang="zh-CN" altLang="zh-CN" dirty="0"/>
              <a:t> </a:t>
            </a:r>
            <a:r>
              <a:rPr lang="en-US" altLang="zh-CN" dirty="0"/>
              <a:t>GM(2,1)</a:t>
            </a:r>
            <a:r>
              <a:rPr lang="zh-CN" altLang="zh-CN" dirty="0"/>
              <a:t>、</a:t>
            </a:r>
            <a:r>
              <a:rPr lang="en-US" altLang="zh-CN" dirty="0"/>
              <a:t>DGM</a:t>
            </a:r>
            <a:r>
              <a:rPr lang="zh-CN" altLang="zh-CN" dirty="0"/>
              <a:t>和</a:t>
            </a:r>
            <a:r>
              <a:rPr lang="en-US" altLang="zh-CN" dirty="0"/>
              <a:t>Verhulst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487392-A346-4525-BBB4-B77C22D2C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862249"/>
              </p:ext>
            </p:extLst>
          </p:nvPr>
        </p:nvGraphicFramePr>
        <p:xfrm>
          <a:off x="341224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224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63972"/>
              </p:ext>
            </p:extLst>
          </p:nvPr>
        </p:nvGraphicFramePr>
        <p:xfrm>
          <a:off x="423863" y="1404938"/>
          <a:ext cx="11107737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863" y="1404938"/>
                        <a:ext cx="11107737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GM(2,1)</a:t>
            </a:r>
            <a:r>
              <a:rPr lang="zh-CN" altLang="zh-CN" dirty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6113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05CD697-FE4F-406D-BD2B-DD37C8464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10372"/>
              </p:ext>
            </p:extLst>
          </p:nvPr>
        </p:nvGraphicFramePr>
        <p:xfrm>
          <a:off x="709438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84892" progId="Word.Document.12">
                  <p:embed/>
                </p:oleObj>
              </mc:Choice>
              <mc:Fallback>
                <p:oleObj name="Document" r:id="rId4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8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9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62475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42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014710"/>
              </p:ext>
            </p:extLst>
          </p:nvPr>
        </p:nvGraphicFramePr>
        <p:xfrm>
          <a:off x="677949" y="799956"/>
          <a:ext cx="11107738" cy="576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388706" progId="Word.Document.12">
                  <p:embed/>
                </p:oleObj>
              </mc:Choice>
              <mc:Fallback>
                <p:oleObj name="Document" r:id="rId2" imgW="11106616" imgH="638870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949" y="799956"/>
                        <a:ext cx="11107738" cy="576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3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50617"/>
              </p:ext>
            </p:extLst>
          </p:nvPr>
        </p:nvGraphicFramePr>
        <p:xfrm>
          <a:off x="711200" y="750080"/>
          <a:ext cx="11107738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85923" progId="Word.Document.12">
                  <p:embed/>
                </p:oleObj>
              </mc:Choice>
              <mc:Fallback>
                <p:oleObj name="Document" r:id="rId2" imgW="11106616" imgH="578592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750080"/>
                        <a:ext cx="11107738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94" y="996064"/>
            <a:ext cx="10992011" cy="5290393"/>
          </a:xfrm>
        </p:spPr>
        <p:txBody>
          <a:bodyPr/>
          <a:lstStyle/>
          <a:p>
            <a:r>
              <a:rPr lang="en-US" altLang="zh-CN" b="1" dirty="0"/>
              <a:t>        </a:t>
            </a:r>
            <a:r>
              <a:rPr lang="zh-CN" altLang="zh-CN" b="1" dirty="0"/>
              <a:t>预测的方法种类繁多，从经典的单耗法、弹性系数法、统计分析法、微分方程法，到灰色预测法、专家系统法和模糊数学法，甚至神经网络法和小波分析等方法都可以用于预测。据有关资料统计，预测方法多达</a:t>
            </a:r>
            <a:r>
              <a:rPr lang="en-US" altLang="zh-CN" b="1" dirty="0"/>
              <a:t>200</a:t>
            </a:r>
            <a:r>
              <a:rPr lang="zh-CN" altLang="zh-CN" b="1" dirty="0"/>
              <a:t>余种。因此在使用这些方法建立预测模型时，往往难以正确地判断该用哪种方法，从而不能准确地建立模型，达到要求的效果。虽然预测的方法很多，但各种方法都有各自的优缺点和适用范围。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zh-CN" altLang="zh-CN" b="1" dirty="0"/>
              <a:t>本章介绍灰色预测、马尔科夫预测和神经元网络。</a:t>
            </a:r>
          </a:p>
          <a:p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214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4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9901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0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B4A04D-537C-452C-98D6-3BDEB3806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10821"/>
            <a:ext cx="11236325" cy="5446713"/>
          </a:xfrm>
        </p:spPr>
        <p:txBody>
          <a:bodyPr/>
          <a:lstStyle/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([41,49,61,78,96,104])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(x0); x1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次累加序列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次累减序列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(x1[1:]+x1[:-1])/2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计算均值生成序列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([-x0[1:], -z,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(n-1)]).T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 @ ax0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('t’); x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cls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sp.Function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定义符号变量和函数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 = x(t).diff(t,2)+u[0]*x(t).diff(t)+u[1]*x(t)-u[2]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6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B4A04D-537C-452C-98D6-3BDEB3806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10821"/>
            <a:ext cx="11236325" cy="5446713"/>
          </a:xfrm>
        </p:spPr>
        <p:txBody>
          <a:bodyPr/>
          <a:lstStyle/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sp.dsolve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(eq,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ics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={x(0):x1[0], x(5):x1[-1]})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求微分方程符号解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s.args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提取解的符号表达式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sp.lambdify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'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转换为匿名函数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xh1 = x(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([x0[0],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(xh1)])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还原数据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x0 - xh0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计算预测的残差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er = abs(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)/x0*100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计算相对误差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 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(u,4))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850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072524"/>
              </p:ext>
            </p:extLst>
          </p:nvPr>
        </p:nvGraphicFramePr>
        <p:xfrm>
          <a:off x="424962" y="14056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962" y="14056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DGM(2,1)</a:t>
            </a:r>
            <a:r>
              <a:rPr lang="zh-CN" altLang="zh-CN" dirty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6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938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5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901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4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03700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0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981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9781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324F2C8-B762-4CFA-8902-535440BDD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39684"/>
              </p:ext>
            </p:extLst>
          </p:nvPr>
        </p:nvGraphicFramePr>
        <p:xfrm>
          <a:off x="709438" y="269240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8" y="269240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2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15.1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灰色预测模型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38173"/>
              </p:ext>
            </p:extLst>
          </p:nvPr>
        </p:nvGraphicFramePr>
        <p:xfrm>
          <a:off x="659562" y="87745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562" y="87745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57308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2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38B6B-67BC-4322-BF40-CA8D91827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ex15_3.py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([2.874,3.278,3.39,3.679,3.77,3.8])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(x0); ax0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次累减序列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([-x0[1:],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(n-1)]).T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 @ ax0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最小二乘法拟合参数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('t’); x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cls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sp.Function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定义符号变量和函数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 = x(t).diff(t,2)+u[0]*x(t).diff(t)-u[1]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sp.dsolve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(eq,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ics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={x(0):x0[0], x(t).diff(t).subs(t,0):x0[0]})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s.args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提取解的符号表达式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sp.lambdify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'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转换为匿名函数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xh1 = x(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([x0[0],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(xh1)])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还原数据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x0 - xh0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计算预测的残差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er = abs(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)/x0*100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计算相对误差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887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876919"/>
              </p:ext>
            </p:extLst>
          </p:nvPr>
        </p:nvGraphicFramePr>
        <p:xfrm>
          <a:off x="424962" y="14056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962" y="14056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灰色</a:t>
            </a:r>
            <a:r>
              <a:rPr lang="en-US" altLang="zh-CN" dirty="0"/>
              <a:t>Verhulst</a:t>
            </a:r>
            <a:r>
              <a:rPr lang="zh-CN" altLang="zh-CN" dirty="0"/>
              <a:t>预测模型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415277"/>
              </p:ext>
            </p:extLst>
          </p:nvPr>
        </p:nvGraphicFramePr>
        <p:xfrm>
          <a:off x="542131" y="766705"/>
          <a:ext cx="11107738" cy="580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819812" progId="Word.Document.12">
                  <p:embed/>
                </p:oleObj>
              </mc:Choice>
              <mc:Fallback>
                <p:oleObj name="Document" r:id="rId2" imgW="11106616" imgH="581981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766705"/>
                        <a:ext cx="11107738" cy="580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8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1838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6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893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87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472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27E22F4-9977-4407-93E3-7884EB748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633470"/>
              </p:ext>
            </p:extLst>
          </p:nvPr>
        </p:nvGraphicFramePr>
        <p:xfrm>
          <a:off x="709438" y="282540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8" y="282540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48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261927"/>
              </p:ext>
            </p:extLst>
          </p:nvPr>
        </p:nvGraphicFramePr>
        <p:xfrm>
          <a:off x="711200" y="1049338"/>
          <a:ext cx="11107738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00842" progId="Word.Document.12">
                  <p:embed/>
                </p:oleObj>
              </mc:Choice>
              <mc:Fallback>
                <p:oleObj name="Document" r:id="rId2" imgW="11106616" imgH="570084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68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3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4116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5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15.1.1 </a:t>
            </a:r>
            <a:r>
              <a:rPr lang="en-US" altLang="zh-CN" dirty="0"/>
              <a:t>GM(1,1)</a:t>
            </a:r>
            <a:r>
              <a:rPr lang="zh-CN" altLang="zh-CN" dirty="0"/>
              <a:t>预测模型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07009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6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487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67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36862B-1EA6-4674-B415-802DBFA90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ex15_4.py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([4.93, 2.33, 3.87, 4.35, 6.63, 7.15, 5.37, 6.39, 7.81, 8.35])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(x0); x1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求累加序列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(x1[1:]+x1[:-1]) / 2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求均值生成序列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([-z, z**2]).T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 @ x0[1:]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最小二乘法拟合参数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下面直接利用解的表达式写出对应的匿名函数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lambda t: u[0]*x0[0]/(u[1]*x0[0]+(u[0]-u[1]*x0[0])*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(u[0]*t))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xh1 = x(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求预测值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xh0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([x0[0],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np.diff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(xh1)])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还原数据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x0 - xh0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计算预测的残差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er = abs(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)/x0*100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计算相对误差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638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15.2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马尔科夫预测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82260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EA6196-D4AD-4ABE-9C9A-F0465402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15.2.1</a:t>
            </a:r>
            <a:r>
              <a:rPr lang="zh-CN" altLang="zh-CN" dirty="0"/>
              <a:t>马尔可夫链的定义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8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823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6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794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9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096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5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58903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EA6196-D4AD-4ABE-9C9A-F0465402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15.2.2  </a:t>
            </a:r>
            <a:r>
              <a:rPr lang="zh-CN" altLang="zh-CN" dirty="0"/>
              <a:t>转移概率矩阵及柯尔莫哥洛夫定理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016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1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07594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7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317831"/>
              </p:ext>
            </p:extLst>
          </p:nvPr>
        </p:nvGraphicFramePr>
        <p:xfrm>
          <a:off x="541337" y="86082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86082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3EA0095-BBA9-48BB-80FF-0CA6660D6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80967"/>
              </p:ext>
            </p:extLst>
          </p:nvPr>
        </p:nvGraphicFramePr>
        <p:xfrm>
          <a:off x="1082675" y="518621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675" y="518621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4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156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140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8387C-62EE-453B-9DB8-7BBF5D0436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ex15_5.py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open('data15_5.txt') as f: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s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f.read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().replace('\n','')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((2,2))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统计数据初始化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mfind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s,c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[x for x in range(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s.find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(c),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(s)) if s[x:x+2] == c]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range(2):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 in range(2):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mfind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s,str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)+str(j)))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统计数据矩阵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a:\n', a); print('a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的行和：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59846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11010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9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1958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3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8403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2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054AF96-7B0E-431D-974E-BEEE1C689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ex15_6.py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open('data15_6.txt') as f: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s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f.read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().replace(' ','').replace('\n','')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((4,4))  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统计数据初始化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mfind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s,c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[x for x in range(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s.find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(c),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(s)) if s[x:x+2] == c]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range(1,5):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 in range(1,5):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a[i-1,j-1]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mfind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s,str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)+str(j)))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统计数据矩阵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a:\n', a); print('a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的行和：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a.sum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3607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3110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DE84E9B-512A-43E7-A16C-1979F24F4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48352"/>
              </p:ext>
            </p:extLst>
          </p:nvPr>
        </p:nvGraphicFramePr>
        <p:xfrm>
          <a:off x="541337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84892" progId="Word.Document.12">
                  <p:embed/>
                </p:oleObj>
              </mc:Choice>
              <mc:Fallback>
                <p:oleObj name="Document" r:id="rId4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337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51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5148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1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7996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8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80584"/>
              </p:ext>
            </p:extLst>
          </p:nvPr>
        </p:nvGraphicFramePr>
        <p:xfrm>
          <a:off x="424962" y="14056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962" y="14056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D895E2-7E04-42C1-B386-B623B113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GM(1,1)</a:t>
            </a:r>
            <a:r>
              <a:rPr lang="zh-CN" altLang="zh-CN" dirty="0"/>
              <a:t>模型预测方法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9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1744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27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FEB154-78E3-41E1-9267-EECF35312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ex15_7.py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P1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np.mat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([0.2, 0.4, 0.4])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np.mat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([[0.8, 0.1, 0.1],[0.5, 0.1, 0.4],[0.5, 0.3, 0.2]])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P4 = P1 @ P ** 3  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print('P4:', P4)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112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109775"/>
              </p:ext>
            </p:extLst>
          </p:nvPr>
        </p:nvGraphicFramePr>
        <p:xfrm>
          <a:off x="423863" y="1625600"/>
          <a:ext cx="11107737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863" y="1625600"/>
                        <a:ext cx="11107737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EA6196-D4AD-4ABE-9C9A-F0465402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15.2.3</a:t>
            </a:r>
            <a:r>
              <a:rPr lang="zh-CN" altLang="en-US" dirty="0"/>
              <a:t>  </a:t>
            </a:r>
            <a:r>
              <a:rPr lang="zh-CN" altLang="zh-CN" dirty="0"/>
              <a:t>转移概率的渐近性质</a:t>
            </a:r>
            <a:r>
              <a:rPr lang="en-US" altLang="zh-CN" dirty="0"/>
              <a:t>—</a:t>
            </a:r>
            <a:r>
              <a:rPr lang="zh-CN" altLang="zh-CN" dirty="0"/>
              <a:t>极限概率分布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9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43796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D4DC0C1-BB59-44A6-AFA2-64E0806E5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72296"/>
              </p:ext>
            </p:extLst>
          </p:nvPr>
        </p:nvGraphicFramePr>
        <p:xfrm>
          <a:off x="709439" y="23432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39" y="23432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3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590116"/>
              </p:ext>
            </p:extLst>
          </p:nvPr>
        </p:nvGraphicFramePr>
        <p:xfrm>
          <a:off x="375084" y="1016000"/>
          <a:ext cx="11495491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2205906" imgH="5849735" progId="Word.Document.12">
                  <p:embed/>
                </p:oleObj>
              </mc:Choice>
              <mc:Fallback>
                <p:oleObj name="Document" r:id="rId2" imgW="12205906" imgH="584973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084" y="1016000"/>
                        <a:ext cx="11495491" cy="584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3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7793"/>
              </p:ext>
            </p:extLst>
          </p:nvPr>
        </p:nvGraphicFramePr>
        <p:xfrm>
          <a:off x="542131" y="982836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55193" progId="Word.Document.12">
                  <p:embed/>
                </p:oleObj>
              </mc:Choice>
              <mc:Fallback>
                <p:oleObj name="Document" r:id="rId2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982836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8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52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12A57FA-B6AB-4ACE-8221-E4B1F6E63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85676"/>
              </p:ext>
            </p:extLst>
          </p:nvPr>
        </p:nvGraphicFramePr>
        <p:xfrm>
          <a:off x="828588" y="245964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588" y="245964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3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560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A64DCB-C4D8-4F81-99E8-9EC4C8BF8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ex15_8_1.py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([[0.8, 0.1, 0.1],[0.5, 0.1, 0.4],[0.5, 0.3, 0.2]])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p.T-np.eye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(3),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(3)])  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构造方程组系数矩阵</a:t>
            </a:r>
            <a:r>
              <a:rPr lang="zh-CN" altLang="zh-CN" sz="2400" b="1" kern="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(3),1])            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构造方程组常数项列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@ b                #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求线性方程组的数值解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解为：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(x,4))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48733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4207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1">
            <a:extLst>
              <a:ext uri="{FF2B5EF4-FFF2-40B4-BE49-F238E27FC236}">
                <a16:creationId xmlns:a16="http://schemas.microsoft.com/office/drawing/2014/main" id="{53D30DAC-A6E0-497F-BDD9-869C036877F6}"/>
              </a:ext>
            </a:extLst>
          </p:cNvPr>
          <p:cNvSpPr txBox="1">
            <a:spLocks/>
          </p:cNvSpPr>
          <p:nvPr/>
        </p:nvSpPr>
        <p:spPr>
          <a:xfrm>
            <a:off x="834420" y="2456988"/>
            <a:ext cx="11236325" cy="54467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ex15_8_2.py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([[0.8, 0.1, 0.1],[0.5, 0.1, 0.4],[0.5, 0.3, 0.2]])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p.T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[:,0] / sum(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[:,0])  #</a:t>
            </a:r>
            <a:r>
              <a:rPr lang="zh-CN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最大特征值对应的特征向量归一化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求得特征向量为：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(s,4))</a:t>
            </a:r>
            <a:endParaRPr lang="zh-CN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4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119362"/>
              </p:ext>
            </p:extLst>
          </p:nvPr>
        </p:nvGraphicFramePr>
        <p:xfrm>
          <a:off x="711200" y="1049338"/>
          <a:ext cx="11107738" cy="641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437376" progId="Word.Document.12">
                  <p:embed/>
                </p:oleObj>
              </mc:Choice>
              <mc:Fallback>
                <p:oleObj name="Document" r:id="rId2" imgW="11106616" imgH="643737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641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7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365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03396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83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71358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8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775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4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6256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3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FCA6A3-2A7D-47CD-9D58-767ECAD74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ex15_9.py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([[0.2, 0.8, 0],[0.8, 0, 0.2],[0.1, 0.3, 0.6]])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p.T-np.eye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((1,3))])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构造方程组系数矩阵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(3),1])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构造方程组常数项列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 @ b    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求线性方程组的数值解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解为：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(x,4))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58844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15.3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神经元网络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791861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92741"/>
              </p:ext>
            </p:extLst>
          </p:nvPr>
        </p:nvGraphicFramePr>
        <p:xfrm>
          <a:off x="408337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337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D18464-1CFE-4BCF-9A0B-A36C9C95C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15.3.1  </a:t>
            </a:r>
            <a:r>
              <a:rPr lang="zh-CN" altLang="en-US" dirty="0"/>
              <a:t>人工神经网络概述</a:t>
            </a:r>
          </a:p>
        </p:txBody>
      </p:sp>
    </p:spTree>
    <p:extLst>
      <p:ext uri="{BB962C8B-B14F-4D97-AF65-F5344CB8AC3E}">
        <p14:creationId xmlns:p14="http://schemas.microsoft.com/office/powerpoint/2010/main" val="19548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8902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2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760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23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400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48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8472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300672"/>
              </p:ext>
            </p:extLst>
          </p:nvPr>
        </p:nvGraphicFramePr>
        <p:xfrm>
          <a:off x="542131" y="916334"/>
          <a:ext cx="11107738" cy="567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693631" progId="Word.Document.12">
                  <p:embed/>
                </p:oleObj>
              </mc:Choice>
              <mc:Fallback>
                <p:oleObj name="Document" r:id="rId2" imgW="11106616" imgH="569363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916334"/>
                        <a:ext cx="11107738" cy="567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6645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30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5075"/>
              </p:ext>
            </p:extLst>
          </p:nvPr>
        </p:nvGraphicFramePr>
        <p:xfrm>
          <a:off x="419806" y="224884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06" y="224884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C39CAD-E38D-4043-81AA-C48490A2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15.3.2  </a:t>
            </a:r>
            <a:r>
              <a:rPr lang="zh-CN" altLang="en-US" dirty="0"/>
              <a:t>神经网络的基本模型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A3CF9-8BA4-4FD2-AB74-3501A2B4E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23365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感知器</a:t>
            </a:r>
          </a:p>
        </p:txBody>
      </p:sp>
    </p:spTree>
    <p:extLst>
      <p:ext uri="{BB962C8B-B14F-4D97-AF65-F5344CB8AC3E}">
        <p14:creationId xmlns:p14="http://schemas.microsoft.com/office/powerpoint/2010/main" val="282371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805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32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0380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3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04B05A-C25D-426A-B83B-A29CDBA00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ex15_10.py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sklearn.linear_model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Perceptron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x0=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([[-0.5,-0.5,0.3,0.0],[-0.5,0.5,-0.5,1.0]]).T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y0=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([1,1,0,0])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Perceptron().fit(x0,y0)   #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模型系数和常数项分别为：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md.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coef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_,',',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md.intercept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 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模型精度：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md.score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(x0,y0))   #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模型检验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预测值为：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([[-0.5,0.2]]))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37540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90085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CD9614-A97E-4997-BF43-084F1E162A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BP</a:t>
            </a:r>
            <a:r>
              <a:rPr lang="zh-CN" altLang="en-US" dirty="0"/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22610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334381"/>
              </p:ext>
            </p:extLst>
          </p:nvPr>
        </p:nvGraphicFramePr>
        <p:xfrm>
          <a:off x="541337" y="108980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08980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36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604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7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2683</Words>
  <Application>Microsoft Office PowerPoint</Application>
  <PresentationFormat>宽屏</PresentationFormat>
  <Paragraphs>211</Paragraphs>
  <Slides>122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29" baseType="lpstr">
      <vt:lpstr>等线</vt:lpstr>
      <vt:lpstr>微软雅黑</vt:lpstr>
      <vt:lpstr>Arial</vt:lpstr>
      <vt:lpstr>Calibri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孤莱 端木</cp:lastModifiedBy>
  <cp:revision>79</cp:revision>
  <dcterms:created xsi:type="dcterms:W3CDTF">2020-12-25T07:26:00Z</dcterms:created>
  <dcterms:modified xsi:type="dcterms:W3CDTF">2024-01-27T06:46:13Z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