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sldIdLst>
    <p:sldId id="258" r:id="rId2"/>
    <p:sldId id="265" r:id="rId3"/>
    <p:sldId id="521" r:id="rId4"/>
    <p:sldId id="530" r:id="rId5"/>
    <p:sldId id="531" r:id="rId6"/>
    <p:sldId id="532" r:id="rId7"/>
    <p:sldId id="269" r:id="rId8"/>
    <p:sldId id="524" r:id="rId9"/>
    <p:sldId id="533" r:id="rId10"/>
    <p:sldId id="535" r:id="rId11"/>
    <p:sldId id="537" r:id="rId12"/>
    <p:sldId id="534" r:id="rId13"/>
    <p:sldId id="536" r:id="rId14"/>
    <p:sldId id="538" r:id="rId15"/>
    <p:sldId id="569" r:id="rId16"/>
    <p:sldId id="570" r:id="rId17"/>
    <p:sldId id="540" r:id="rId18"/>
    <p:sldId id="571" r:id="rId19"/>
    <p:sldId id="542" r:id="rId20"/>
    <p:sldId id="572" r:id="rId21"/>
    <p:sldId id="544" r:id="rId22"/>
    <p:sldId id="546" r:id="rId23"/>
    <p:sldId id="548" r:id="rId24"/>
    <p:sldId id="550" r:id="rId25"/>
    <p:sldId id="552" r:id="rId26"/>
    <p:sldId id="573" r:id="rId27"/>
    <p:sldId id="523" r:id="rId28"/>
    <p:sldId id="528" r:id="rId29"/>
    <p:sldId id="574" r:id="rId30"/>
    <p:sldId id="575" r:id="rId31"/>
    <p:sldId id="576" r:id="rId32"/>
    <p:sldId id="577" r:id="rId33"/>
    <p:sldId id="578" r:id="rId34"/>
    <p:sldId id="579" r:id="rId35"/>
    <p:sldId id="580" r:id="rId36"/>
    <p:sldId id="584" r:id="rId37"/>
    <p:sldId id="585" r:id="rId38"/>
    <p:sldId id="586" r:id="rId39"/>
    <p:sldId id="587" r:id="rId40"/>
    <p:sldId id="588" r:id="rId41"/>
    <p:sldId id="527" r:id="rId42"/>
    <p:sldId id="553" r:id="rId43"/>
    <p:sldId id="529" r:id="rId44"/>
    <p:sldId id="589" r:id="rId45"/>
    <p:sldId id="590" r:id="rId46"/>
    <p:sldId id="592" r:id="rId47"/>
    <p:sldId id="593" r:id="rId48"/>
    <p:sldId id="594" r:id="rId49"/>
    <p:sldId id="595" r:id="rId50"/>
    <p:sldId id="591" r:id="rId51"/>
    <p:sldId id="554" r:id="rId52"/>
    <p:sldId id="596" r:id="rId53"/>
    <p:sldId id="555" r:id="rId54"/>
    <p:sldId id="597" r:id="rId55"/>
    <p:sldId id="598" r:id="rId56"/>
    <p:sldId id="599" r:id="rId57"/>
    <p:sldId id="600" r:id="rId58"/>
    <p:sldId id="601" r:id="rId59"/>
    <p:sldId id="602" r:id="rId60"/>
    <p:sldId id="603" r:id="rId61"/>
    <p:sldId id="606" r:id="rId62"/>
    <p:sldId id="558" r:id="rId63"/>
    <p:sldId id="604" r:id="rId64"/>
    <p:sldId id="605" r:id="rId65"/>
    <p:sldId id="556" r:id="rId66"/>
    <p:sldId id="607" r:id="rId67"/>
    <p:sldId id="557" r:id="rId68"/>
    <p:sldId id="608" r:id="rId69"/>
    <p:sldId id="609" r:id="rId70"/>
    <p:sldId id="613" r:id="rId71"/>
    <p:sldId id="559" r:id="rId72"/>
    <p:sldId id="560" r:id="rId73"/>
    <p:sldId id="614" r:id="rId74"/>
    <p:sldId id="561" r:id="rId75"/>
    <p:sldId id="615" r:id="rId76"/>
    <p:sldId id="616" r:id="rId77"/>
    <p:sldId id="617" r:id="rId78"/>
    <p:sldId id="618" r:id="rId79"/>
    <p:sldId id="619" r:id="rId80"/>
    <p:sldId id="562" r:id="rId81"/>
    <p:sldId id="620" r:id="rId82"/>
    <p:sldId id="621" r:id="rId83"/>
    <p:sldId id="563" r:id="rId84"/>
    <p:sldId id="565" r:id="rId85"/>
    <p:sldId id="622" r:id="rId86"/>
    <p:sldId id="623" r:id="rId87"/>
    <p:sldId id="624" r:id="rId88"/>
    <p:sldId id="567" r:id="rId89"/>
    <p:sldId id="564" r:id="rId90"/>
    <p:sldId id="625" r:id="rId91"/>
    <p:sldId id="626" r:id="rId92"/>
    <p:sldId id="627" r:id="rId93"/>
    <p:sldId id="628" r:id="rId94"/>
    <p:sldId id="629" r:id="rId95"/>
    <p:sldId id="630" r:id="rId96"/>
    <p:sldId id="632" r:id="rId9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B87"/>
    <a:srgbClr val="0087FA"/>
    <a:srgbClr val="0000D2"/>
    <a:srgbClr val="CEE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6" autoAdjust="0"/>
    <p:restoredTop sz="94660"/>
  </p:normalViewPr>
  <p:slideViewPr>
    <p:cSldViewPr snapToGrid="0">
      <p:cViewPr varScale="1">
        <p:scale>
          <a:sx n="96" d="100"/>
          <a:sy n="96" d="100"/>
        </p:scale>
        <p:origin x="15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零和博弈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6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0FCF5B5E-E339-4564-904D-751521C24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79A46A-8247-4A19-BBA6-40EFBE141507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零和博弈</a:t>
            </a:r>
          </a:p>
        </p:txBody>
      </p:sp>
    </p:spTree>
    <p:extLst>
      <p:ext uri="{BB962C8B-B14F-4D97-AF65-F5344CB8AC3E}">
        <p14:creationId xmlns:p14="http://schemas.microsoft.com/office/powerpoint/2010/main" val="210249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FA1F609-33FA-4325-BAD3-49BF9689EF78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零和博弈</a:t>
            </a:r>
          </a:p>
        </p:txBody>
      </p:sp>
    </p:spTree>
    <p:extLst>
      <p:ext uri="{BB962C8B-B14F-4D97-AF65-F5344CB8AC3E}">
        <p14:creationId xmlns:p14="http://schemas.microsoft.com/office/powerpoint/2010/main" val="211046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D740451A-2097-4E8A-AEB5-4572F200E3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50" y="89286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DA4333-ACF4-4CFC-B911-29C2B16D0C5E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零和博弈</a:t>
            </a:r>
          </a:p>
        </p:txBody>
      </p:sp>
    </p:spTree>
    <p:extLst>
      <p:ext uri="{BB962C8B-B14F-4D97-AF65-F5344CB8AC3E}">
        <p14:creationId xmlns:p14="http://schemas.microsoft.com/office/powerpoint/2010/main" val="168684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15">
            <a:extLst>
              <a:ext uri="{FF2B5EF4-FFF2-40B4-BE49-F238E27FC236}">
                <a16:creationId xmlns:a16="http://schemas.microsoft.com/office/drawing/2014/main" id="{21620495-73D5-4B1F-AA50-4AD3C8430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C54756-6B8F-47DC-B26B-1BC8C3643083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零和博弈</a:t>
            </a:r>
          </a:p>
        </p:txBody>
      </p:sp>
    </p:spTree>
    <p:extLst>
      <p:ext uri="{BB962C8B-B14F-4D97-AF65-F5344CB8AC3E}">
        <p14:creationId xmlns:p14="http://schemas.microsoft.com/office/powerpoint/2010/main" val="270884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38D94C-350E-4DE4-958D-C489BE252BE2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零和博弈的混合策略</a:t>
            </a:r>
          </a:p>
        </p:txBody>
      </p:sp>
    </p:spTree>
    <p:extLst>
      <p:ext uri="{BB962C8B-B14F-4D97-AF65-F5344CB8AC3E}">
        <p14:creationId xmlns:p14="http://schemas.microsoft.com/office/powerpoint/2010/main" val="216465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315835-9426-485C-8DBC-7497453E00AC}"/>
              </a:ext>
            </a:extLst>
          </p:cNvPr>
          <p:cNvSpPr txBox="1"/>
          <p:nvPr userDrawn="1"/>
        </p:nvSpPr>
        <p:spPr>
          <a:xfrm>
            <a:off x="601098" y="143251"/>
            <a:ext cx="3570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16.3 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零和博弈的混合策略</a:t>
            </a:r>
          </a:p>
        </p:txBody>
      </p:sp>
    </p:spTree>
    <p:extLst>
      <p:ext uri="{BB962C8B-B14F-4D97-AF65-F5344CB8AC3E}">
        <p14:creationId xmlns:p14="http://schemas.microsoft.com/office/powerpoint/2010/main" val="409116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7B4A37-893F-4D6D-8A2B-7B5E73A96227}"/>
              </a:ext>
            </a:extLst>
          </p:cNvPr>
          <p:cNvSpPr txBox="1"/>
          <p:nvPr userDrawn="1"/>
        </p:nvSpPr>
        <p:spPr>
          <a:xfrm>
            <a:off x="601098" y="143251"/>
            <a:ext cx="378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16.3 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零和博弈的混合策略</a:t>
            </a:r>
          </a:p>
        </p:txBody>
      </p:sp>
    </p:spTree>
    <p:extLst>
      <p:ext uri="{BB962C8B-B14F-4D97-AF65-F5344CB8AC3E}">
        <p14:creationId xmlns:p14="http://schemas.microsoft.com/office/powerpoint/2010/main" val="402503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181" y="912236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6BD71A-02E3-4B3D-BE07-1E3139A1F3E4}"/>
              </a:ext>
            </a:extLst>
          </p:cNvPr>
          <p:cNvSpPr txBox="1"/>
          <p:nvPr userDrawn="1"/>
        </p:nvSpPr>
        <p:spPr>
          <a:xfrm>
            <a:off x="601097" y="143251"/>
            <a:ext cx="395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16.3 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零和博弈的混合策略</a:t>
            </a:r>
          </a:p>
        </p:txBody>
      </p:sp>
    </p:spTree>
    <p:extLst>
      <p:ext uri="{BB962C8B-B14F-4D97-AF65-F5344CB8AC3E}">
        <p14:creationId xmlns:p14="http://schemas.microsoft.com/office/powerpoint/2010/main" val="27113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7996D8A-0A14-420B-8E3A-AFDBCA355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06A475-750B-4EBC-8DAF-EF3F77684C09}"/>
              </a:ext>
            </a:extLst>
          </p:cNvPr>
          <p:cNvSpPr txBox="1"/>
          <p:nvPr userDrawn="1"/>
        </p:nvSpPr>
        <p:spPr>
          <a:xfrm>
            <a:off x="601097" y="143251"/>
            <a:ext cx="3887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16.3 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零和博弈的混合策略</a:t>
            </a:r>
          </a:p>
        </p:txBody>
      </p:sp>
    </p:spTree>
    <p:extLst>
      <p:ext uri="{BB962C8B-B14F-4D97-AF65-F5344CB8AC3E}">
        <p14:creationId xmlns:p14="http://schemas.microsoft.com/office/powerpoint/2010/main" val="304478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552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726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38D94C-350E-4DE4-958D-C489BE252BE2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双矩阵博弈模型</a:t>
            </a:r>
          </a:p>
        </p:txBody>
      </p:sp>
    </p:spTree>
    <p:extLst>
      <p:ext uri="{BB962C8B-B14F-4D97-AF65-F5344CB8AC3E}">
        <p14:creationId xmlns:p14="http://schemas.microsoft.com/office/powerpoint/2010/main" val="2428420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315835-9426-485C-8DBC-7497453E00AC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双矩阵博弈模型</a:t>
            </a:r>
          </a:p>
        </p:txBody>
      </p:sp>
    </p:spTree>
    <p:extLst>
      <p:ext uri="{BB962C8B-B14F-4D97-AF65-F5344CB8AC3E}">
        <p14:creationId xmlns:p14="http://schemas.microsoft.com/office/powerpoint/2010/main" val="307115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7B4A37-893F-4D6D-8A2B-7B5E73A96227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双矩阵博弈模型</a:t>
            </a:r>
          </a:p>
        </p:txBody>
      </p:sp>
    </p:spTree>
    <p:extLst>
      <p:ext uri="{BB962C8B-B14F-4D97-AF65-F5344CB8AC3E}">
        <p14:creationId xmlns:p14="http://schemas.microsoft.com/office/powerpoint/2010/main" val="284128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181" y="912236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6BD71A-02E3-4B3D-BE07-1E3139A1F3E4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双矩阵博弈模型</a:t>
            </a:r>
          </a:p>
        </p:txBody>
      </p:sp>
    </p:spTree>
    <p:extLst>
      <p:ext uri="{BB962C8B-B14F-4D97-AF65-F5344CB8AC3E}">
        <p14:creationId xmlns:p14="http://schemas.microsoft.com/office/powerpoint/2010/main" val="120085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7996D8A-0A14-420B-8E3A-AFDBCA355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06A475-750B-4EBC-8DAF-EF3F77684C09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双矩阵博弈模型</a:t>
            </a:r>
          </a:p>
        </p:txBody>
      </p:sp>
    </p:spTree>
    <p:extLst>
      <p:ext uri="{BB962C8B-B14F-4D97-AF65-F5344CB8AC3E}">
        <p14:creationId xmlns:p14="http://schemas.microsoft.com/office/powerpoint/2010/main" val="403129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355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5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  博弈论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485980-B781-45A3-9DAF-6B3DCD71DB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7907" y="1129068"/>
            <a:ext cx="10992011" cy="52903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668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38D94C-350E-4DE4-958D-C489BE252BE2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170066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F1357D-07C5-4E6B-AFA6-274CAB97F42F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90174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86AD31-5328-4A6F-859F-81629933F56E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221493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181" y="912236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7AE8B0-6400-41FA-8EE8-1490FCD766F2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53784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7996D8A-0A14-420B-8E3A-AFDBCA355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3C009F-72FC-429D-B533-E008EDE2A5C9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103037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g11">
            <a:extLst>
              <a:ext uri="{FF2B5EF4-FFF2-40B4-BE49-F238E27FC236}">
                <a16:creationId xmlns:a16="http://schemas.microsoft.com/office/drawing/2014/main" id="{5C2C3422-9BC7-4844-97B0-9F101D81E520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 descr="标题栏bg">
            <a:extLst>
              <a:ext uri="{FF2B5EF4-FFF2-40B4-BE49-F238E27FC236}">
                <a16:creationId xmlns:a16="http://schemas.microsoft.com/office/drawing/2014/main" id="{86D17F04-9E1E-4417-9DAC-037AF7B485BD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916942A7-7E20-4E9E-96AC-EFFC7C714462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50D6422-12DF-40ED-ADA8-A2D34A129801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61" r:id="rId4"/>
    <p:sldLayoutId id="2147483664" r:id="rId5"/>
    <p:sldLayoutId id="2147483662" r:id="rId6"/>
    <p:sldLayoutId id="2147483663" r:id="rId7"/>
    <p:sldLayoutId id="2147483668" r:id="rId8"/>
    <p:sldLayoutId id="2147483656" r:id="rId9"/>
    <p:sldLayoutId id="2147483652" r:id="rId10"/>
    <p:sldLayoutId id="2147483665" r:id="rId11"/>
    <p:sldLayoutId id="2147483669" r:id="rId12"/>
    <p:sldLayoutId id="2147483666" r:id="rId13"/>
    <p:sldLayoutId id="2147483667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Word_Document6.docx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Word_Document7.docx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package" Target="../embeddings/Microsoft_Word_Document8.docx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Word_Document9.docx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Word_Document10.docx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package" Target="../embeddings/Microsoft_Word_Document11.docx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package" Target="../embeddings/Microsoft_Word_Document12.docx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package" Target="../embeddings/Microsoft_Word_Document13.docx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package" Target="../embeddings/Microsoft_Word_Document14.docx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package" Target="../embeddings/Microsoft_Word_Document15.docx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package" Target="../embeddings/Microsoft_Word_Document16.docx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package" Target="../embeddings/Microsoft_Word_Document17.docx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package" Target="../embeddings/Microsoft_Word_Document18.docx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package" Target="../embeddings/Microsoft_Word_Document19.docx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package" Target="../embeddings/Microsoft_Word_Document20.docx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package" Target="../embeddings/Microsoft_Word_Document21.docx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package" Target="../embeddings/Microsoft_Word_Document22.docx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package" Target="../embeddings/Microsoft_Word_Document23.docx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package" Target="../embeddings/Microsoft_Word_Document24.docx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package" Target="../embeddings/Microsoft_Word_Document25.docx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package" Target="../embeddings/Microsoft_Word_Document26.docx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package" Target="../embeddings/Microsoft_Word_Document27.docx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package" Target="../embeddings/Microsoft_Word_Document28.docx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29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package" Target="../embeddings/Microsoft_Word_Document30.docx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package" Target="../embeddings/Microsoft_Word_Document31.docx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package" Target="../embeddings/Microsoft_Word_Document32.docx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3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package" Target="../embeddings/Microsoft_Word_Document34.docx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package" Target="../embeddings/Microsoft_Word_Document35.docx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package" Target="../embeddings/Microsoft_Word_Document36.docx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package" Target="../embeddings/Microsoft_Word_Document37.docx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package" Target="../embeddings/Microsoft_Word_Document38.docx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package" Target="../embeddings/Microsoft_Word_Document39.docx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package" Target="../embeddings/Microsoft_Word_Document40.docx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package" Target="../embeddings/Microsoft_Word_Document41.docx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package" Target="../embeddings/Microsoft_Word_Document42.docx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package" Target="../embeddings/Microsoft_Word_Document43.docx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package" Target="../embeddings/Microsoft_Word_Document44.docx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package" Target="../embeddings/Microsoft_Word_Document45.docx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package" Target="../embeddings/Microsoft_Word_Document46.docx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package" Target="../embeddings/Microsoft_Word_Document47.docx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package" Target="../embeddings/Microsoft_Word_Document48.docx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package" Target="../embeddings/Microsoft_Word_Document49.docx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package" Target="../embeddings/Microsoft_Word_Document50.docx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package" Target="../embeddings/Microsoft_Word_Document51.docx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7.emf"/><Relationship Id="rId4" Type="http://schemas.openxmlformats.org/officeDocument/2006/relationships/package" Target="../embeddings/Microsoft_Word_Document52.docx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package" Target="../embeddings/Microsoft_Word_Document53.docx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package" Target="../embeddings/Microsoft_Word_Document54.docx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package" Target="../embeddings/Microsoft_Word_Document55.docx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package" Target="../embeddings/Microsoft_Word_Document56.docx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package" Target="../embeddings/Microsoft_Word_Document57.docx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package" Target="../embeddings/Microsoft_Word_Document58.docx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package" Target="../embeddings/Microsoft_Word_Document59.docx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package" Target="../embeddings/Microsoft_Word_Document60.docx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package" Target="../embeddings/Microsoft_Word_Document61.docx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7.emf"/><Relationship Id="rId4" Type="http://schemas.openxmlformats.org/officeDocument/2006/relationships/package" Target="../embeddings/Microsoft_Word_Document62.docx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package" Target="../embeddings/Microsoft_Word_Document63.docx"/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package" Target="../embeddings/Microsoft_Word_Document64.docx"/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package" Target="../embeddings/Microsoft_Word_Document65.docx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package" Target="../embeddings/Microsoft_Word_Document66.docx"/><Relationship Id="rId1" Type="http://schemas.openxmlformats.org/officeDocument/2006/relationships/slideLayout" Target="../slideLayouts/slideLayout2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package" Target="../embeddings/Microsoft_Word_Document67.docx"/><Relationship Id="rId1" Type="http://schemas.openxmlformats.org/officeDocument/2006/relationships/slideLayout" Target="../slideLayouts/slideLayout2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package" Target="../embeddings/Microsoft_Word_Document68.docx"/><Relationship Id="rId1" Type="http://schemas.openxmlformats.org/officeDocument/2006/relationships/slideLayout" Target="../slideLayouts/slideLayout2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package" Target="../embeddings/Microsoft_Word_Document69.docx"/><Relationship Id="rId1" Type="http://schemas.openxmlformats.org/officeDocument/2006/relationships/slideLayout" Target="../slideLayouts/slideLayout20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package" Target="../embeddings/Microsoft_Word_Document70.docx"/><Relationship Id="rId1" Type="http://schemas.openxmlformats.org/officeDocument/2006/relationships/slideLayout" Target="../slideLayouts/slideLayout20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package" Target="../embeddings/Microsoft_Word_Document71.docx"/><Relationship Id="rId1" Type="http://schemas.openxmlformats.org/officeDocument/2006/relationships/slideLayout" Target="../slideLayouts/slideLayout20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package" Target="../embeddings/Microsoft_Word_Document72.docx"/><Relationship Id="rId1" Type="http://schemas.openxmlformats.org/officeDocument/2006/relationships/slideLayout" Target="../slideLayouts/slideLayout20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package" Target="../embeddings/Microsoft_Word_Document73.docx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package" Target="../embeddings/Microsoft_Word_Document74.docx"/><Relationship Id="rId1" Type="http://schemas.openxmlformats.org/officeDocument/2006/relationships/slideLayout" Target="../slideLayouts/slideLayout2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package" Target="../embeddings/Microsoft_Word_Document75.docx"/><Relationship Id="rId1" Type="http://schemas.openxmlformats.org/officeDocument/2006/relationships/slideLayout" Target="../slideLayouts/slideLayout20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package" Target="../embeddings/Microsoft_Word_Document76.docx"/><Relationship Id="rId1" Type="http://schemas.openxmlformats.org/officeDocument/2006/relationships/slideLayout" Target="../slideLayouts/slideLayout2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package" Target="../embeddings/Microsoft_Word_Document77.docx"/><Relationship Id="rId1" Type="http://schemas.openxmlformats.org/officeDocument/2006/relationships/slideLayout" Target="../slideLayouts/slideLayout2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package" Target="../embeddings/Microsoft_Word_Document78.docx"/><Relationship Id="rId1" Type="http://schemas.openxmlformats.org/officeDocument/2006/relationships/slideLayout" Target="../slideLayouts/slideLayout2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package" Target="../embeddings/Microsoft_Word_Document79.docx"/><Relationship Id="rId1" Type="http://schemas.openxmlformats.org/officeDocument/2006/relationships/slideLayout" Target="../slideLayouts/slideLayout20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package" Target="../embeddings/Microsoft_Word_Document80.docx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6.emf"/><Relationship Id="rId4" Type="http://schemas.openxmlformats.org/officeDocument/2006/relationships/package" Target="../embeddings/Microsoft_Word_Document81.docx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package" Target="../embeddings/Microsoft_Word_Document82.docx"/><Relationship Id="rId1" Type="http://schemas.openxmlformats.org/officeDocument/2006/relationships/slideLayout" Target="../slideLayouts/slideLayout20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package" Target="../embeddings/Microsoft_Word_Document83.docx"/><Relationship Id="rId1" Type="http://schemas.openxmlformats.org/officeDocument/2006/relationships/slideLayout" Target="../slideLayouts/slideLayout2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package" Target="../embeddings/Microsoft_Word_Document84.docx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Word_Document5.docx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package" Target="../embeddings/Microsoft_Word_Document85.docx"/><Relationship Id="rId1" Type="http://schemas.openxmlformats.org/officeDocument/2006/relationships/slideLayout" Target="../slideLayouts/slideLayout20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package" Target="../embeddings/Microsoft_Word_Document86.docx"/><Relationship Id="rId1" Type="http://schemas.openxmlformats.org/officeDocument/2006/relationships/slideLayout" Target="../slideLayouts/slideLayout20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package" Target="../embeddings/Microsoft_Word_Document87.docx"/><Relationship Id="rId1" Type="http://schemas.openxmlformats.org/officeDocument/2006/relationships/slideLayout" Target="../slideLayouts/slideLayout20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package" Target="../embeddings/Microsoft_Word_Document88.docx"/><Relationship Id="rId1" Type="http://schemas.openxmlformats.org/officeDocument/2006/relationships/slideLayout" Target="../slideLayouts/slideLayout20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package" Target="../embeddings/Microsoft_Word_Document89.docx"/><Relationship Id="rId1" Type="http://schemas.openxmlformats.org/officeDocument/2006/relationships/slideLayout" Target="../slideLayouts/slideLayout20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package" Target="../embeddings/Microsoft_Word_Document90.docx"/><Relationship Id="rId1" Type="http://schemas.openxmlformats.org/officeDocument/2006/relationships/slideLayout" Target="../slideLayouts/slideLayout20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1938654"/>
            <a:ext cx="8141677" cy="2950845"/>
          </a:xfrm>
          <a:prstGeom prst="rect">
            <a:avLst/>
          </a:prstGeom>
          <a:solidFill>
            <a:srgbClr val="1D8DFF">
              <a:alpha val="60000"/>
            </a:srgbClr>
          </a:solidFill>
          <a:ln>
            <a:noFill/>
          </a:ln>
          <a:effectLst>
            <a:outerShdw blurRad="38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3130060" y="2249695"/>
            <a:ext cx="4889793" cy="1719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</a:t>
            </a: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</a:t>
            </a:r>
            <a:endParaRPr lang="en-US" altLang="zh-CN" sz="4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博弈论</a:t>
            </a:r>
          </a:p>
        </p:txBody>
      </p:sp>
      <p:cxnSp>
        <p:nvCxnSpPr>
          <p:cNvPr id="10" name="直接连接符 9"/>
          <p:cNvCxnSpPr>
            <a:cxnSpLocks/>
          </p:cNvCxnSpPr>
          <p:nvPr userDrawn="1"/>
        </p:nvCxnSpPr>
        <p:spPr>
          <a:xfrm>
            <a:off x="423545" y="2172970"/>
            <a:ext cx="0" cy="25069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5091B64A-8987-4FC9-BF53-2D4BE3595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0" y="2249695"/>
            <a:ext cx="1654953" cy="2358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266396"/>
              </p:ext>
            </p:extLst>
          </p:nvPr>
        </p:nvGraphicFramePr>
        <p:xfrm>
          <a:off x="410181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0181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3A13C26-4D22-46B7-B7D2-9ECA04A1C9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相同点</a:t>
            </a:r>
          </a:p>
        </p:txBody>
      </p:sp>
    </p:spTree>
    <p:extLst>
      <p:ext uri="{BB962C8B-B14F-4D97-AF65-F5344CB8AC3E}">
        <p14:creationId xmlns:p14="http://schemas.microsoft.com/office/powerpoint/2010/main" val="172536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817155"/>
              </p:ext>
            </p:extLst>
          </p:nvPr>
        </p:nvGraphicFramePr>
        <p:xfrm>
          <a:off x="338931" y="1224973"/>
          <a:ext cx="11514138" cy="601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511068" imgH="6019538" progId="Word.Document.12">
                  <p:embed/>
                </p:oleObj>
              </mc:Choice>
              <mc:Fallback>
                <p:oleObj name="Document" r:id="rId2" imgW="11511068" imgH="6019538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8931" y="1224973"/>
                        <a:ext cx="11514138" cy="601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3A13C26-4D22-46B7-B7D2-9ECA04A1C9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不同点</a:t>
            </a:r>
          </a:p>
        </p:txBody>
      </p:sp>
    </p:spTree>
    <p:extLst>
      <p:ext uri="{BB962C8B-B14F-4D97-AF65-F5344CB8AC3E}">
        <p14:creationId xmlns:p14="http://schemas.microsoft.com/office/powerpoint/2010/main" val="332149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93237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057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33151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742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947402"/>
              </p:ext>
            </p:extLst>
          </p:nvPr>
        </p:nvGraphicFramePr>
        <p:xfrm>
          <a:off x="403181" y="2081678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3181" y="2081678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55756CC-1C7F-4044-8AB4-4FA3BD8AEA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16.1.2  </a:t>
            </a:r>
            <a:r>
              <a:rPr lang="zh-CN" altLang="en-US" dirty="0"/>
              <a:t>博弈论中的经典案例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533148-5A1B-4851-9361-9FF0CC09BB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652566"/>
            <a:ext cx="5945188" cy="62547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囚徒困境</a:t>
            </a:r>
          </a:p>
        </p:txBody>
      </p:sp>
    </p:spTree>
    <p:extLst>
      <p:ext uri="{BB962C8B-B14F-4D97-AF65-F5344CB8AC3E}">
        <p14:creationId xmlns:p14="http://schemas.microsoft.com/office/powerpoint/2010/main" val="318928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13813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329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81603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288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27528"/>
              </p:ext>
            </p:extLst>
          </p:nvPr>
        </p:nvGraphicFramePr>
        <p:xfrm>
          <a:off x="410181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0181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408FF3-9A33-45E9-9CB1-676E986190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智猪博弈</a:t>
            </a:r>
          </a:p>
        </p:txBody>
      </p:sp>
    </p:spTree>
    <p:extLst>
      <p:ext uri="{BB962C8B-B14F-4D97-AF65-F5344CB8AC3E}">
        <p14:creationId xmlns:p14="http://schemas.microsoft.com/office/powerpoint/2010/main" val="325041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52755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87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240331"/>
              </p:ext>
            </p:extLst>
          </p:nvPr>
        </p:nvGraphicFramePr>
        <p:xfrm>
          <a:off x="410181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0181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408FF3-9A33-45E9-9CB1-676E986190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斗鸡博弈</a:t>
            </a:r>
          </a:p>
        </p:txBody>
      </p:sp>
    </p:spTree>
    <p:extLst>
      <p:ext uri="{BB962C8B-B14F-4D97-AF65-F5344CB8AC3E}">
        <p14:creationId xmlns:p14="http://schemas.microsoft.com/office/powerpoint/2010/main" val="391524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EE08A58-E3C8-4B09-A914-AED3F6FBD522}"/>
              </a:ext>
            </a:extLst>
          </p:cNvPr>
          <p:cNvSpPr/>
          <p:nvPr/>
        </p:nvSpPr>
        <p:spPr>
          <a:xfrm>
            <a:off x="5697415" y="482322"/>
            <a:ext cx="6272684" cy="6039058"/>
          </a:xfrm>
          <a:prstGeom prst="rect">
            <a:avLst/>
          </a:prstGeom>
          <a:solidFill>
            <a:srgbClr val="1D8DFF">
              <a:alpha val="60000"/>
            </a:srgbClr>
          </a:solidFill>
          <a:ln>
            <a:noFill/>
          </a:ln>
          <a:effectLst>
            <a:outerShdw blurRad="38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86E508A-B811-4E51-997F-FAB687B3108E}"/>
              </a:ext>
            </a:extLst>
          </p:cNvPr>
          <p:cNvCxnSpPr>
            <a:cxnSpLocks/>
          </p:cNvCxnSpPr>
          <p:nvPr/>
        </p:nvCxnSpPr>
        <p:spPr>
          <a:xfrm>
            <a:off x="6923315" y="1507252"/>
            <a:ext cx="41414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36C35E4-E8F5-4EDA-8DA3-FE58B3B34613}"/>
              </a:ext>
            </a:extLst>
          </p:cNvPr>
          <p:cNvSpPr txBox="1"/>
          <p:nvPr/>
        </p:nvSpPr>
        <p:spPr>
          <a:xfrm>
            <a:off x="6388860" y="559892"/>
            <a:ext cx="488979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DAB999-60B9-4DD1-A96C-21CEA8EE61DE}"/>
              </a:ext>
            </a:extLst>
          </p:cNvPr>
          <p:cNvSpPr txBox="1"/>
          <p:nvPr/>
        </p:nvSpPr>
        <p:spPr>
          <a:xfrm>
            <a:off x="6199439" y="2639090"/>
            <a:ext cx="5565213" cy="73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16.2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零和博弈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2206C7-6925-4150-9A27-00DA1484E75D}"/>
              </a:ext>
            </a:extLst>
          </p:cNvPr>
          <p:cNvSpPr txBox="1"/>
          <p:nvPr/>
        </p:nvSpPr>
        <p:spPr>
          <a:xfrm>
            <a:off x="6199439" y="1862388"/>
            <a:ext cx="6926899" cy="73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16.1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基本概念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3A1C37-88E2-41D8-B176-7BA6495419BE}"/>
              </a:ext>
            </a:extLst>
          </p:cNvPr>
          <p:cNvSpPr txBox="1"/>
          <p:nvPr/>
        </p:nvSpPr>
        <p:spPr>
          <a:xfrm>
            <a:off x="6204575" y="3429000"/>
            <a:ext cx="5565213" cy="73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16.3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零和博弈的混合策略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B42CA9-00B6-4984-92DA-964B35F5A938}"/>
              </a:ext>
            </a:extLst>
          </p:cNvPr>
          <p:cNvSpPr txBox="1"/>
          <p:nvPr/>
        </p:nvSpPr>
        <p:spPr>
          <a:xfrm>
            <a:off x="6199438" y="4151896"/>
            <a:ext cx="5565213" cy="73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16.4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双矩阵博弈模型</a:t>
            </a:r>
          </a:p>
        </p:txBody>
      </p:sp>
    </p:spTree>
    <p:extLst>
      <p:ext uri="{BB962C8B-B14F-4D97-AF65-F5344CB8AC3E}">
        <p14:creationId xmlns:p14="http://schemas.microsoft.com/office/powerpoint/2010/main" val="283461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1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/>
      <p:bldP spid="8" grpId="0"/>
      <p:bldP spid="12" grpId="0"/>
      <p:bldP spid="9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35618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522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08175"/>
              </p:ext>
            </p:extLst>
          </p:nvPr>
        </p:nvGraphicFramePr>
        <p:xfrm>
          <a:off x="341224" y="162336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1224" y="162336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2E02A0D-C835-4E34-A94C-7EAE28EF46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16.1.3  </a:t>
            </a:r>
            <a:r>
              <a:rPr lang="zh-CN" altLang="zh-CN" dirty="0"/>
              <a:t>博弈的一般概念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02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884333"/>
              </p:ext>
            </p:extLst>
          </p:nvPr>
        </p:nvGraphicFramePr>
        <p:xfrm>
          <a:off x="410181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0181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408FF3-9A33-45E9-9CB1-676E986190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局中人（</a:t>
            </a:r>
            <a:r>
              <a:rPr lang="en-US" altLang="zh-CN" dirty="0"/>
              <a:t>Player</a:t>
            </a:r>
            <a:r>
              <a:rPr lang="zh-CN" altLang="zh-CN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11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421964"/>
              </p:ext>
            </p:extLst>
          </p:nvPr>
        </p:nvGraphicFramePr>
        <p:xfrm>
          <a:off x="410181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0181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408FF3-9A33-45E9-9CB1-676E986190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zh-CN" dirty="0"/>
              <a:t>策略集（</a:t>
            </a:r>
            <a:r>
              <a:rPr lang="en-US" altLang="zh-CN" dirty="0"/>
              <a:t>Strategies</a:t>
            </a:r>
            <a:r>
              <a:rPr lang="zh-CN" altLang="zh-CN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88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68142"/>
              </p:ext>
            </p:extLst>
          </p:nvPr>
        </p:nvGraphicFramePr>
        <p:xfrm>
          <a:off x="410181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0181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408FF3-9A33-45E9-9CB1-676E986190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181" y="912236"/>
            <a:ext cx="9573088" cy="625475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zh-CN" dirty="0"/>
              <a:t>赢得函数（支付函数）（</a:t>
            </a:r>
            <a:r>
              <a:rPr lang="en-US" altLang="zh-CN" dirty="0"/>
              <a:t>Payoff Function</a:t>
            </a:r>
            <a:r>
              <a:rPr lang="zh-CN" altLang="zh-CN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77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179910"/>
              </p:ext>
            </p:extLst>
          </p:nvPr>
        </p:nvGraphicFramePr>
        <p:xfrm>
          <a:off x="410181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0181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408FF3-9A33-45E9-9CB1-676E986190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181" y="912236"/>
            <a:ext cx="9573088" cy="625475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zh-CN" dirty="0"/>
              <a:t>博弈问题的分类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717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86348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603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16.2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3788935" y="4617348"/>
            <a:ext cx="473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零和博弈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951445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23543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78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84213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659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0ACCDF8-4EFB-4B66-9957-B7BB3C5942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97862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865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34973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129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99523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402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67421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17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86785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4BF4107-C3B1-4072-B2CA-72FB8C05E1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792402"/>
              </p:ext>
            </p:extLst>
          </p:nvPr>
        </p:nvGraphicFramePr>
        <p:xfrm>
          <a:off x="861839" y="231001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1106616" imgH="5492824" progId="Word.Document.12">
                  <p:embed/>
                </p:oleObj>
              </mc:Choice>
              <mc:Fallback>
                <p:oleObj name="Document" r:id="rId4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1839" y="231001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070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28293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34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22833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960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2304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13F6667-0B07-401E-B39C-902192ECCE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560104"/>
              </p:ext>
            </p:extLst>
          </p:nvPr>
        </p:nvGraphicFramePr>
        <p:xfrm>
          <a:off x="709438" y="487033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1106616" imgH="5492824" progId="Word.Document.12">
                  <p:embed/>
                </p:oleObj>
              </mc:Choice>
              <mc:Fallback>
                <p:oleObj name="Document" r:id="rId4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9438" y="487033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66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04060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346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01859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627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21187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946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1644CE1-942E-44D5-BA44-F963DB895D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32192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925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39763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82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16.3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3788935" y="4617348"/>
            <a:ext cx="473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零和博弈的混合策略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2814785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166518"/>
              </p:ext>
            </p:extLst>
          </p:nvPr>
        </p:nvGraphicFramePr>
        <p:xfrm>
          <a:off x="419806" y="144309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806" y="144309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36806AA-6E61-46D4-83EF-50D9583B5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16.3.1  </a:t>
            </a:r>
            <a:r>
              <a:rPr lang="zh-CN" altLang="zh-CN" dirty="0"/>
              <a:t>零和博弈的混合策略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400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032863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226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95808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855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93338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765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7335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699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29878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850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01024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476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32361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141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1644CE1-942E-44D5-BA44-F963DB895D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87169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81644CE1-942E-44D5-BA44-F963DB895D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564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23077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237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773428"/>
              </p:ext>
            </p:extLst>
          </p:nvPr>
        </p:nvGraphicFramePr>
        <p:xfrm>
          <a:off x="711200" y="1049338"/>
          <a:ext cx="11107738" cy="574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753837" progId="Word.Document.12">
                  <p:embed/>
                </p:oleObj>
              </mc:Choice>
              <mc:Fallback>
                <p:oleObj name="Document" r:id="rId2" imgW="11106616" imgH="5753837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74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856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10791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42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863469"/>
              </p:ext>
            </p:extLst>
          </p:nvPr>
        </p:nvGraphicFramePr>
        <p:xfrm>
          <a:off x="474864" y="2248840"/>
          <a:ext cx="11465935" cy="546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2258082" imgH="5476601" progId="Word.Document.12">
                  <p:embed/>
                </p:oleObj>
              </mc:Choice>
              <mc:Fallback>
                <p:oleObj name="Document" r:id="rId2" imgW="12258082" imgH="547660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4864" y="2248840"/>
                        <a:ext cx="11465935" cy="546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36806AA-6E61-46D4-83EF-50D9583B5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16.3.1  </a:t>
            </a:r>
            <a:r>
              <a:rPr lang="zh-CN" altLang="zh-CN" dirty="0"/>
              <a:t>零和博弈的混合策略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AD2E7-DC01-4E16-A58F-44AAF91D4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623365"/>
            <a:ext cx="5945188" cy="62547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线性方程组方法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16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44656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284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90498"/>
              </p:ext>
            </p:extLst>
          </p:nvPr>
        </p:nvGraphicFramePr>
        <p:xfrm>
          <a:off x="714375" y="881495"/>
          <a:ext cx="10906125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4375" y="881495"/>
                        <a:ext cx="10906125" cy="536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12C3F52-2CFF-4C31-A686-CADAD4BAC7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34416"/>
              </p:ext>
            </p:extLst>
          </p:nvPr>
        </p:nvGraphicFramePr>
        <p:xfrm>
          <a:off x="714375" y="2131176"/>
          <a:ext cx="10906125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1106616" imgH="5492824" progId="Word.Document.12">
                  <p:embed/>
                </p:oleObj>
              </mc:Choice>
              <mc:Fallback>
                <p:oleObj name="Document" r:id="rId4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4375" y="2131176"/>
                        <a:ext cx="10906125" cy="536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38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819217"/>
              </p:ext>
            </p:extLst>
          </p:nvPr>
        </p:nvGraphicFramePr>
        <p:xfrm>
          <a:off x="714375" y="1047750"/>
          <a:ext cx="10906125" cy="585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979521" progId="Word.Document.12">
                  <p:embed/>
                </p:oleObj>
              </mc:Choice>
              <mc:Fallback>
                <p:oleObj name="Document" r:id="rId2" imgW="11106616" imgH="597952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4375" y="1047750"/>
                        <a:ext cx="10906125" cy="585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338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948358"/>
              </p:ext>
            </p:extLst>
          </p:nvPr>
        </p:nvGraphicFramePr>
        <p:xfrm>
          <a:off x="642937" y="814993"/>
          <a:ext cx="10906125" cy="581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941666" progId="Word.Document.12">
                  <p:embed/>
                </p:oleObj>
              </mc:Choice>
              <mc:Fallback>
                <p:oleObj name="Document" r:id="rId2" imgW="11106616" imgH="5941666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2937" y="814993"/>
                        <a:ext cx="10906125" cy="5818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562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637462"/>
              </p:ext>
            </p:extLst>
          </p:nvPr>
        </p:nvGraphicFramePr>
        <p:xfrm>
          <a:off x="498245" y="1014499"/>
          <a:ext cx="10906125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8245" y="1014499"/>
                        <a:ext cx="10906125" cy="536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95840BE2-4EB9-4345-B4F8-B0A58E303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04" y="12801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60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042263"/>
              </p:ext>
            </p:extLst>
          </p:nvPr>
        </p:nvGraphicFramePr>
        <p:xfrm>
          <a:off x="714375" y="1047750"/>
          <a:ext cx="10906125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4375" y="1047750"/>
                        <a:ext cx="10906125" cy="536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447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1644CE1-942E-44D5-BA44-F963DB895D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7864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81644CE1-942E-44D5-BA44-F963DB895D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52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073402"/>
              </p:ext>
            </p:extLst>
          </p:nvPr>
        </p:nvGraphicFramePr>
        <p:xfrm>
          <a:off x="714375" y="1047750"/>
          <a:ext cx="10906125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4375" y="1047750"/>
                        <a:ext cx="10906125" cy="536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97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CA3275-8B92-4D54-97A7-9D0F272A72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1292" y="705643"/>
            <a:ext cx="11236325" cy="5446713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ex16_3.py</a:t>
            </a:r>
            <a:endParaRPr lang="zh-CN" altLang="zh-CN" sz="2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sympy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</a:t>
            </a:r>
            <a:endParaRPr lang="zh-CN" altLang="zh-CN" sz="2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([[3,1,1,1,1,-1],[1,3,1,1,-1,1],[1,-1,3,1,1,1],</a:t>
            </a:r>
            <a:endParaRPr lang="zh-CN" altLang="zh-CN" sz="2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[-1,1,1,3,1,1],[1,1,-1,1,3,1],[1,1,1,-1,1,3]],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dtype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=int)</a:t>
            </a:r>
            <a:endParaRPr lang="zh-CN" altLang="zh-CN" sz="2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Az1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np.hstack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([A.T, -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((6,1))])</a:t>
            </a:r>
            <a:endParaRPr lang="zh-CN" altLang="zh-CN" sz="2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Az2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np.vstack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([Az1, [1,1,1,1,1,1,0]])  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构造完整的系数阵</a:t>
            </a:r>
            <a:endParaRPr lang="zh-CN" altLang="zh-CN" sz="2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([[0,0,0,0,0,0,1]]).T  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非线性方程组的常数项列</a:t>
            </a:r>
            <a:endParaRPr lang="zh-CN" altLang="zh-CN" sz="2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Az3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np.hstack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([Az2,B]) 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构造增广阵</a:t>
            </a:r>
            <a:endParaRPr lang="zh-CN" altLang="zh-CN" sz="2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Az4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sp.Matrix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(Az3.astype(int))  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转换为符号矩阵</a:t>
            </a:r>
            <a:endParaRPr lang="zh-CN" altLang="zh-CN" sz="2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s1 = Az4.rref()  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把增广阵化成行最简形</a:t>
            </a:r>
            <a:endParaRPr lang="zh-CN" altLang="zh-CN" sz="2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s2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np.linalg.pinv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(Az2) @ B  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求最小范数解</a:t>
            </a:r>
            <a:endParaRPr lang="zh-CN" altLang="zh-CN" sz="2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行最简形为：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\n',s1[0]); print('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最小范数解为：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\n',s2)</a:t>
            </a:r>
            <a:endParaRPr lang="zh-CN" altLang="zh-CN" sz="2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np.savetxt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('data15_3.txt',A,fmt='%.0f')</a:t>
            </a:r>
            <a:endParaRPr lang="zh-CN" altLang="zh-CN" sz="2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4682883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412880"/>
              </p:ext>
            </p:extLst>
          </p:nvPr>
        </p:nvGraphicFramePr>
        <p:xfrm>
          <a:off x="515938" y="1230313"/>
          <a:ext cx="10906125" cy="537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5938" y="1230313"/>
                        <a:ext cx="10906125" cy="537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D6009D1-2D04-4D78-BED7-D3F14C1BC3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zh-CN" dirty="0"/>
              <a:t>零和博弈的线性规划解法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45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107862"/>
              </p:ext>
            </p:extLst>
          </p:nvPr>
        </p:nvGraphicFramePr>
        <p:xfrm>
          <a:off x="449263" y="847725"/>
          <a:ext cx="10906125" cy="613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6265410" progId="Word.Document.12">
                  <p:embed/>
                </p:oleObj>
              </mc:Choice>
              <mc:Fallback>
                <p:oleObj name="Document" r:id="rId2" imgW="11106616" imgH="6265410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9263" y="847725"/>
                        <a:ext cx="10906125" cy="613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248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363402"/>
              </p:ext>
            </p:extLst>
          </p:nvPr>
        </p:nvGraphicFramePr>
        <p:xfrm>
          <a:off x="714375" y="1047750"/>
          <a:ext cx="109061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587279" progId="Word.Document.12">
                  <p:embed/>
                </p:oleObj>
              </mc:Choice>
              <mc:Fallback>
                <p:oleObj name="Document" r:id="rId2" imgW="11106616" imgH="5587279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4375" y="1047750"/>
                        <a:ext cx="109061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648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575172"/>
              </p:ext>
            </p:extLst>
          </p:nvPr>
        </p:nvGraphicFramePr>
        <p:xfrm>
          <a:off x="714375" y="1047750"/>
          <a:ext cx="10906125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4375" y="1047750"/>
                        <a:ext cx="10906125" cy="536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7A64B42-74FB-4175-A418-4DC1C5898F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676886"/>
              </p:ext>
            </p:extLst>
          </p:nvPr>
        </p:nvGraphicFramePr>
        <p:xfrm>
          <a:off x="714374" y="1981547"/>
          <a:ext cx="10906125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1106616" imgH="5492824" progId="Word.Document.12">
                  <p:embed/>
                </p:oleObj>
              </mc:Choice>
              <mc:Fallback>
                <p:oleObj name="Document" r:id="rId4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4374" y="1981547"/>
                        <a:ext cx="10906125" cy="536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767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E7CF37-EF40-433F-9888-A3B828979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ex16_4.py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cvxpy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cp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('data16_3.txt')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(6, pos=True); y =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(6, pos=True)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 =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(); v =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ob1 =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cp.Maximize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(u); con1 = [A.T @ x &gt;=u, sum(x)==1]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prob1 =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cp.Problem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(ob1, con1)  #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构造第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个线性规划问题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prob1.solve(solver='GLPK_MI'); print('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最优值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u:', prob1.value)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最优解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x:\n',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ob2 =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cp.Minimize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(v); con2 = [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A@y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&lt;=v, sum(y)==1]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prob2 =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cp.Problem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(ob2, con2)  #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构造第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个线性规划问题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prob2.solve(solver='GLPK_MI'); print('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最优值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v:', prob2.value)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最优解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y:\n',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y.value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55866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92443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603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8884"/>
              </p:ext>
            </p:extLst>
          </p:nvPr>
        </p:nvGraphicFramePr>
        <p:xfrm>
          <a:off x="714375" y="1047750"/>
          <a:ext cx="10906125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4375" y="1047750"/>
                        <a:ext cx="10906125" cy="536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554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110110"/>
              </p:ext>
            </p:extLst>
          </p:nvPr>
        </p:nvGraphicFramePr>
        <p:xfrm>
          <a:off x="714375" y="1047750"/>
          <a:ext cx="10906125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4375" y="1047750"/>
                        <a:ext cx="10906125" cy="536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317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16.1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4208090" y="4645628"/>
            <a:ext cx="389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23049674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83AB766-A132-4D30-8149-154583CCF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ex16_5.py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cvxpy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cp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([[1/3,1/2,-1/3],[-2/5,1/5,-1/2],[1/2,-3/5,1/3]])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(3, pos=True); y =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(3, pos=True)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 =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(); v =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ob1 =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cp.Maximize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(u); con1 = [A.T @ x &gt;=u, sum(x)==1]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prob1 =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cp.Problem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(ob1, con1)  #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构造第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个线性规划问题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prob1.solve(solver='GLPK_MI'); print('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最优值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u:', prob1.value)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最优解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x:\n',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(x.value,4))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ob2 =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cp.Minimize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(v); con2 = [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A@y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&lt;=v, sum(y)==1]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prob2 =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cp.Problem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(ob2, con2)  #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构造第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个线性规划问题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prob2.solve(solver='GLPK_MI'); print('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最优值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v:', prob2.value)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最优解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y:\n',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(y.value,4))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737558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16.4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3788935" y="4617348"/>
            <a:ext cx="473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双矩阵博弈模型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743486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74081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873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11490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695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93699"/>
              </p:ext>
            </p:extLst>
          </p:nvPr>
        </p:nvGraphicFramePr>
        <p:xfrm>
          <a:off x="419806" y="162336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806" y="162336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8D0FA16-939E-4A1B-ABA0-67BB42244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16.4.1  </a:t>
            </a:r>
            <a:r>
              <a:rPr lang="zh-CN" altLang="zh-CN" dirty="0"/>
              <a:t>非合作的双矩阵博弈的纯策略解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29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023802"/>
              </p:ext>
            </p:extLst>
          </p:nvPr>
        </p:nvGraphicFramePr>
        <p:xfrm>
          <a:off x="714375" y="1047750"/>
          <a:ext cx="10906125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4375" y="1047750"/>
                        <a:ext cx="10906125" cy="536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655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837558"/>
              </p:ext>
            </p:extLst>
          </p:nvPr>
        </p:nvGraphicFramePr>
        <p:xfrm>
          <a:off x="714375" y="1047750"/>
          <a:ext cx="11056938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4375" y="1047750"/>
                        <a:ext cx="11056938" cy="536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041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668849"/>
              </p:ext>
            </p:extLst>
          </p:nvPr>
        </p:nvGraphicFramePr>
        <p:xfrm>
          <a:off x="714375" y="1047750"/>
          <a:ext cx="10906125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4375" y="1047750"/>
                        <a:ext cx="10906125" cy="536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519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034718"/>
              </p:ext>
            </p:extLst>
          </p:nvPr>
        </p:nvGraphicFramePr>
        <p:xfrm>
          <a:off x="714375" y="1047750"/>
          <a:ext cx="10906125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4375" y="1047750"/>
                        <a:ext cx="10906125" cy="536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878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11620"/>
              </p:ext>
            </p:extLst>
          </p:nvPr>
        </p:nvGraphicFramePr>
        <p:xfrm>
          <a:off x="714375" y="1047750"/>
          <a:ext cx="10906125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4375" y="1047750"/>
                        <a:ext cx="10906125" cy="536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177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02783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33DDC69A-BBDC-4DB1-B73E-F2ADF51132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25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922313"/>
              </p:ext>
            </p:extLst>
          </p:nvPr>
        </p:nvGraphicFramePr>
        <p:xfrm>
          <a:off x="714375" y="1047750"/>
          <a:ext cx="11056938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4375" y="1047750"/>
                        <a:ext cx="11056938" cy="536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059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492153"/>
              </p:ext>
            </p:extLst>
          </p:nvPr>
        </p:nvGraphicFramePr>
        <p:xfrm>
          <a:off x="714375" y="1047750"/>
          <a:ext cx="10906125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4375" y="1047750"/>
                        <a:ext cx="10906125" cy="536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147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82419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34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575020"/>
              </p:ext>
            </p:extLst>
          </p:nvPr>
        </p:nvGraphicFramePr>
        <p:xfrm>
          <a:off x="415925" y="1628775"/>
          <a:ext cx="10906125" cy="537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5925" y="1628775"/>
                        <a:ext cx="10906125" cy="537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8D0FA16-939E-4A1B-ABA0-67BB42244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16.4.2  </a:t>
            </a:r>
            <a:r>
              <a:rPr lang="zh-CN" altLang="zh-CN" dirty="0"/>
              <a:t>非合作的双矩阵博弈的混合策略解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98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570991"/>
              </p:ext>
            </p:extLst>
          </p:nvPr>
        </p:nvGraphicFramePr>
        <p:xfrm>
          <a:off x="349250" y="1479550"/>
          <a:ext cx="10906125" cy="537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9250" y="1479550"/>
                        <a:ext cx="10906125" cy="537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8647805-F20C-4E2F-9C5F-F9AF343924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混合策略解的基本概念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356898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36495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430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764217"/>
              </p:ext>
            </p:extLst>
          </p:nvPr>
        </p:nvGraphicFramePr>
        <p:xfrm>
          <a:off x="714375" y="1047750"/>
          <a:ext cx="10906125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4375" y="1047750"/>
                        <a:ext cx="10906125" cy="536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D62C6F6-354A-480B-A1E3-A1964FC22F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47730"/>
              </p:ext>
            </p:extLst>
          </p:nvPr>
        </p:nvGraphicFramePr>
        <p:xfrm>
          <a:off x="714375" y="3125787"/>
          <a:ext cx="10906125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1106616" imgH="5484892" progId="Word.Document.12">
                  <p:embed/>
                </p:oleObj>
              </mc:Choice>
              <mc:Fallback>
                <p:oleObj name="Document" r:id="rId4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4375" y="3125787"/>
                        <a:ext cx="10906125" cy="536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627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204329"/>
              </p:ext>
            </p:extLst>
          </p:nvPr>
        </p:nvGraphicFramePr>
        <p:xfrm>
          <a:off x="714375" y="1047750"/>
          <a:ext cx="10906125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92824" progId="Word.Document.12">
                  <p:embed/>
                </p:oleObj>
              </mc:Choice>
              <mc:Fallback>
                <p:oleObj name="Document" r:id="rId2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4375" y="1047750"/>
                        <a:ext cx="10906125" cy="536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199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773412"/>
              </p:ext>
            </p:extLst>
          </p:nvPr>
        </p:nvGraphicFramePr>
        <p:xfrm>
          <a:off x="336550" y="1466850"/>
          <a:ext cx="10987088" cy="541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27691" imgH="5495141" progId="Word.Document.12">
                  <p:embed/>
                </p:oleObj>
              </mc:Choice>
              <mc:Fallback>
                <p:oleObj name="Document" r:id="rId2" imgW="11127691" imgH="549514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6550" y="1466850"/>
                        <a:ext cx="10987088" cy="541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8647805-F20C-4E2F-9C5F-F9AF343924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zh-CN" dirty="0"/>
              <a:t>混合策略解的求法举例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936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197919"/>
              </p:ext>
            </p:extLst>
          </p:nvPr>
        </p:nvGraphicFramePr>
        <p:xfrm>
          <a:off x="714375" y="1047750"/>
          <a:ext cx="11056938" cy="590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4375" y="1047750"/>
                        <a:ext cx="11056938" cy="590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368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337342"/>
              </p:ext>
            </p:extLst>
          </p:nvPr>
        </p:nvGraphicFramePr>
        <p:xfrm>
          <a:off x="341224" y="162336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1224" y="162336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2E02A0D-C835-4E34-A94C-7EAE28EF46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16.1.1  </a:t>
            </a:r>
            <a:r>
              <a:rPr lang="zh-CN" altLang="en-US" dirty="0"/>
              <a:t>博弈论的定义</a:t>
            </a:r>
          </a:p>
        </p:txBody>
      </p:sp>
    </p:spTree>
    <p:extLst>
      <p:ext uri="{BB962C8B-B14F-4D97-AF65-F5344CB8AC3E}">
        <p14:creationId xmlns:p14="http://schemas.microsoft.com/office/powerpoint/2010/main" val="206718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4184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14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136489"/>
              </p:ext>
            </p:extLst>
          </p:nvPr>
        </p:nvGraphicFramePr>
        <p:xfrm>
          <a:off x="692813" y="86082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985649" progId="Word.Document.12">
                  <p:embed/>
                </p:oleObj>
              </mc:Choice>
              <mc:Fallback>
                <p:oleObj name="Document" r:id="rId2" imgW="11106616" imgH="5985649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2813" y="86082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387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53420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96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35363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196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306502"/>
              </p:ext>
            </p:extLst>
          </p:nvPr>
        </p:nvGraphicFramePr>
        <p:xfrm>
          <a:off x="714375" y="1047750"/>
          <a:ext cx="10906125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553030" progId="Word.Document.12">
                  <p:embed/>
                </p:oleObj>
              </mc:Choice>
              <mc:Fallback>
                <p:oleObj name="Document" r:id="rId2" imgW="11106616" imgH="5553030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4375" y="1047750"/>
                        <a:ext cx="10906125" cy="543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520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02333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455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A5DA784-0508-42FD-BD00-D5E6FFCA9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37" y="705643"/>
            <a:ext cx="11236325" cy="5446713"/>
          </a:xfrm>
        </p:spPr>
        <p:txBody>
          <a:bodyPr/>
          <a:lstStyle/>
          <a:p>
            <a:pPr marL="266700" algn="just">
              <a:lnSpc>
                <a:spcPct val="120000"/>
              </a:lnSpc>
            </a:pP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ex16_7.py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20000"/>
              </a:lnSpc>
            </a:pP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20000"/>
              </a:lnSpc>
            </a:pP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scipy.optimize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minimize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20000"/>
              </a:lnSpc>
            </a:pP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20000"/>
              </a:lnSpc>
            </a:pP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([[14,13,12],[13,12,12],[12,12,13]])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20000"/>
              </a:lnSpc>
            </a:pP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([[13,14,15],[14,15,15],[15,15,14]])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20000"/>
              </a:lnSpc>
            </a:pP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obj = lambda z: sum(z)  #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定义虚拟的目标函数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20000"/>
              </a:lnSpc>
            </a:pP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con1 = {'type':'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ineq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','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fun':lambda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z:z[:3]@a@z[3:]-a@z[3:]}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20000"/>
              </a:lnSpc>
            </a:pP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con2 = {'type':'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ineq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','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fun':lambda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z:z[:3]@b@z[3:]-b.T@z[:3]}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20000"/>
              </a:lnSpc>
            </a:pP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con3 = {'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type':'eq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'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fun':lambda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z:sum(z[:3])-1}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20000"/>
              </a:lnSpc>
            </a:pP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con4 = {'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type':'eq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'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fun':lambda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z:sum(z[3:])-1}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20000"/>
              </a:lnSpc>
            </a:pP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 = [con1, con2, con3, con4]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20000"/>
              </a:lnSpc>
            </a:pP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bd = [(0, 1) for 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range(6)]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20000"/>
              </a:lnSpc>
            </a:pP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 = minimize(obj, 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(6), constraints=con, bounds=bd)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20000"/>
              </a:lnSpc>
            </a:pP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解的详细信息如下：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 s)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20000"/>
              </a:lnSpc>
            </a:pP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s.x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[:3]; y = 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s.x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[3:]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20000"/>
              </a:lnSpc>
            </a:pP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print('x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的解为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:',x); print('y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的解为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:',y)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20000"/>
              </a:lnSpc>
            </a:pP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甲队平均得分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:',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x@a@y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); print('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乙队平均得分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:',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x@b@y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8706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1059</Words>
  <Application>Microsoft Office PowerPoint</Application>
  <PresentationFormat>宽屏</PresentationFormat>
  <Paragraphs>98</Paragraphs>
  <Slides>96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96</vt:i4>
      </vt:variant>
    </vt:vector>
  </HeadingPairs>
  <TitlesOfParts>
    <vt:vector size="103" baseType="lpstr">
      <vt:lpstr>微软雅黑</vt:lpstr>
      <vt:lpstr>Arial</vt:lpstr>
      <vt:lpstr>Calibri</vt:lpstr>
      <vt:lpstr>Times New Roman</vt:lpstr>
      <vt:lpstr>Office 主题</vt:lpstr>
      <vt:lpstr>Document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孤莱 端木</cp:lastModifiedBy>
  <cp:revision>70</cp:revision>
  <dcterms:created xsi:type="dcterms:W3CDTF">2020-12-25T07:26:00Z</dcterms:created>
  <dcterms:modified xsi:type="dcterms:W3CDTF">2024-01-27T15:48:04Z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