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sldIdLst>
    <p:sldId id="258" r:id="rId2"/>
    <p:sldId id="265" r:id="rId3"/>
    <p:sldId id="521" r:id="rId4"/>
    <p:sldId id="269" r:id="rId5"/>
    <p:sldId id="532" r:id="rId6"/>
    <p:sldId id="524" r:id="rId7"/>
    <p:sldId id="556" r:id="rId8"/>
    <p:sldId id="534" r:id="rId9"/>
    <p:sldId id="557" r:id="rId10"/>
    <p:sldId id="558" r:id="rId11"/>
    <p:sldId id="536" r:id="rId12"/>
    <p:sldId id="559" r:id="rId13"/>
    <p:sldId id="560" r:id="rId14"/>
    <p:sldId id="523" r:id="rId15"/>
    <p:sldId id="529" r:id="rId16"/>
    <p:sldId id="571" r:id="rId17"/>
    <p:sldId id="572" r:id="rId18"/>
    <p:sldId id="573" r:id="rId19"/>
    <p:sldId id="574" r:id="rId20"/>
    <p:sldId id="575" r:id="rId21"/>
    <p:sldId id="527" r:id="rId22"/>
    <p:sldId id="576" r:id="rId23"/>
    <p:sldId id="530" r:id="rId24"/>
    <p:sldId id="538" r:id="rId25"/>
    <p:sldId id="539" r:id="rId26"/>
    <p:sldId id="577" r:id="rId27"/>
    <p:sldId id="578" r:id="rId28"/>
    <p:sldId id="579" r:id="rId29"/>
    <p:sldId id="580" r:id="rId30"/>
    <p:sldId id="581" r:id="rId31"/>
    <p:sldId id="582" r:id="rId32"/>
    <p:sldId id="583" r:id="rId33"/>
    <p:sldId id="593" r:id="rId34"/>
    <p:sldId id="584" r:id="rId35"/>
    <p:sldId id="585" r:id="rId36"/>
    <p:sldId id="540" r:id="rId37"/>
    <p:sldId id="542" r:id="rId38"/>
    <p:sldId id="586" r:id="rId39"/>
    <p:sldId id="544" r:id="rId40"/>
    <p:sldId id="587" r:id="rId41"/>
    <p:sldId id="588" r:id="rId42"/>
    <p:sldId id="589" r:id="rId43"/>
    <p:sldId id="590" r:id="rId44"/>
    <p:sldId id="546" r:id="rId45"/>
    <p:sldId id="591" r:id="rId46"/>
    <p:sldId id="548" r:id="rId47"/>
    <p:sldId id="592" r:id="rId48"/>
    <p:sldId id="550" r:id="rId49"/>
    <p:sldId id="541" r:id="rId50"/>
    <p:sldId id="552" r:id="rId51"/>
    <p:sldId id="543" r:id="rId52"/>
    <p:sldId id="545" r:id="rId53"/>
    <p:sldId id="547" r:id="rId54"/>
    <p:sldId id="549" r:id="rId55"/>
    <p:sldId id="554" r:id="rId56"/>
    <p:sldId id="551" r:id="rId57"/>
    <p:sldId id="553" r:id="rId58"/>
    <p:sldId id="594" r:id="rId59"/>
    <p:sldId id="595" r:id="rId60"/>
    <p:sldId id="528" r:id="rId61"/>
    <p:sldId id="531" r:id="rId62"/>
    <p:sldId id="596" r:id="rId63"/>
    <p:sldId id="597" r:id="rId64"/>
    <p:sldId id="607" r:id="rId65"/>
    <p:sldId id="608" r:id="rId66"/>
    <p:sldId id="609" r:id="rId67"/>
    <p:sldId id="610" r:id="rId68"/>
    <p:sldId id="611" r:id="rId69"/>
    <p:sldId id="598" r:id="rId70"/>
    <p:sldId id="599" r:id="rId71"/>
    <p:sldId id="612" r:id="rId72"/>
    <p:sldId id="613"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87"/>
    <a:srgbClr val="0087FA"/>
    <a:srgbClr val="0000D2"/>
    <a:srgbClr val="CEE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5" y="57"/>
      </p:cViewPr>
      <p:guideLst/>
    </p:cSldViewPr>
  </p:slideViewPr>
  <p:notesTextViewPr>
    <p:cViewPr>
      <p:scale>
        <a:sx n="1" d="1"/>
        <a:sy n="1" d="1"/>
      </p:scale>
      <p:origin x="0" y="0"/>
    </p:cViewPr>
  </p:notesTextViewPr>
  <p:sorterViewPr>
    <p:cViewPr>
      <p:scale>
        <a:sx n="100" d="100"/>
        <a:sy n="100" d="100"/>
      </p:scale>
      <p:origin x="0" y="-478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extLst>
      <p:ext uri="{BB962C8B-B14F-4D97-AF65-F5344CB8AC3E}">
        <p14:creationId xmlns:p14="http://schemas.microsoft.com/office/powerpoint/2010/main" val="171076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4">
            <a:extLst>
              <a:ext uri="{FF2B5EF4-FFF2-40B4-BE49-F238E27FC236}">
                <a16:creationId xmlns:a16="http://schemas.microsoft.com/office/drawing/2014/main" id="{0FCF5B5E-E339-4564-904D-751521C24548}"/>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11" name="文本框 10">
            <a:extLst>
              <a:ext uri="{FF2B5EF4-FFF2-40B4-BE49-F238E27FC236}">
                <a16:creationId xmlns:a16="http://schemas.microsoft.com/office/drawing/2014/main" id="{4599B046-C7DA-4DE5-BFB7-353DBDABE6A2}"/>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0249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AFCC35B5-E9A6-4610-84EF-1E486E56DEE5}"/>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1046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1" name="文本占位符 5">
            <a:extLst>
              <a:ext uri="{FF2B5EF4-FFF2-40B4-BE49-F238E27FC236}">
                <a16:creationId xmlns:a16="http://schemas.microsoft.com/office/drawing/2014/main" id="{D740451A-2097-4E8A-AEB5-4572F200E3BB}"/>
              </a:ext>
            </a:extLst>
          </p:cNvPr>
          <p:cNvSpPr>
            <a:spLocks noGrp="1"/>
          </p:cNvSpPr>
          <p:nvPr>
            <p:ph type="body" sz="quarter" idx="11"/>
          </p:nvPr>
        </p:nvSpPr>
        <p:spPr>
          <a:xfrm>
            <a:off x="355950" y="89286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F030223D-B699-4E63-ABD5-D82FF63AA266}"/>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868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15">
            <a:extLst>
              <a:ext uri="{FF2B5EF4-FFF2-40B4-BE49-F238E27FC236}">
                <a16:creationId xmlns:a16="http://schemas.microsoft.com/office/drawing/2014/main" id="{21620495-73D5-4B1F-AA50-4AD3C8430DF9}"/>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11" name="文本框 10">
            <a:extLst>
              <a:ext uri="{FF2B5EF4-FFF2-40B4-BE49-F238E27FC236}">
                <a16:creationId xmlns:a16="http://schemas.microsoft.com/office/drawing/2014/main" id="{D7393635-7DD0-4953-BBB1-B6D12B21FD5A}"/>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简单偏微分方程的符号解</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0884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59383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7225A645-6050-42AF-8A8D-A12DE34E98D0}"/>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2243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28B4EC68-C556-4B08-A110-6F040EAEB68F}"/>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657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D5F55C62-923A-4F2B-ACA4-EE8AFDDBD9C9}"/>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5078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16E25C3C-3C2A-4F5F-8E9C-A00CA04894C5}"/>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17.3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偏微分方程的差分解法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3997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flipH="1">
            <a:off x="1552" y="0"/>
            <a:ext cx="12192000" cy="6858000"/>
          </a:xfrm>
          <a:prstGeom prst="rect">
            <a:avLst/>
          </a:prstGeom>
        </p:spPr>
      </p:pic>
    </p:spTree>
    <p:extLst>
      <p:ext uri="{BB962C8B-B14F-4D97-AF65-F5344CB8AC3E}">
        <p14:creationId xmlns:p14="http://schemas.microsoft.com/office/powerpoint/2010/main" val="491672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7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extLst>
      <p:ext uri="{BB962C8B-B14F-4D97-AF65-F5344CB8AC3E}">
        <p14:creationId xmlns:p14="http://schemas.microsoft.com/office/powerpoint/2010/main" val="591908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4">
            <a:extLst>
              <a:ext uri="{FF2B5EF4-FFF2-40B4-BE49-F238E27FC236}">
                <a16:creationId xmlns:a16="http://schemas.microsoft.com/office/drawing/2014/main" id="{0FCF5B5E-E339-4564-904D-751521C24548}"/>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3A1AE609-BF18-48C4-83E9-8346EF17E8B9}"/>
              </a:ext>
            </a:extLst>
          </p:cNvPr>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9316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F2AE102A-DB1A-482F-A04D-A18E2D8A2132}"/>
              </a:ext>
            </a:extLst>
          </p:cNvPr>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2750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1" name="文本占位符 5">
            <a:extLst>
              <a:ext uri="{FF2B5EF4-FFF2-40B4-BE49-F238E27FC236}">
                <a16:creationId xmlns:a16="http://schemas.microsoft.com/office/drawing/2014/main" id="{D740451A-2097-4E8A-AEB5-4572F200E3BB}"/>
              </a:ext>
            </a:extLst>
          </p:cNvPr>
          <p:cNvSpPr>
            <a:spLocks noGrp="1"/>
          </p:cNvSpPr>
          <p:nvPr>
            <p:ph type="body" sz="quarter" idx="11"/>
          </p:nvPr>
        </p:nvSpPr>
        <p:spPr>
          <a:xfrm>
            <a:off x="355950" y="89286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B286DC6D-5D97-4E55-BC5B-E97BCD1E3450}"/>
              </a:ext>
            </a:extLst>
          </p:cNvPr>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4107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15">
            <a:extLst>
              <a:ext uri="{FF2B5EF4-FFF2-40B4-BE49-F238E27FC236}">
                <a16:creationId xmlns:a16="http://schemas.microsoft.com/office/drawing/2014/main" id="{21620495-73D5-4B1F-AA50-4AD3C8430DF9}"/>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1C1B5DCD-AEB0-405F-89AC-33FCF58B5FD9}"/>
              </a:ext>
            </a:extLst>
          </p:cNvPr>
          <p:cNvSpPr txBox="1"/>
          <p:nvPr userDrawn="1"/>
        </p:nvSpPr>
        <p:spPr>
          <a:xfrm>
            <a:off x="601097" y="143251"/>
            <a:ext cx="5932707" cy="461665"/>
          </a:xfrm>
          <a:prstGeom prst="rect">
            <a:avLst/>
          </a:prstGeom>
          <a:noFill/>
        </p:spPr>
        <p:txBody>
          <a:bodyPr wrap="square" rtlCol="0">
            <a:spAutoFit/>
          </a:bodyPr>
          <a:lstStyle/>
          <a:p>
            <a:pPr algn="l"/>
            <a:r>
              <a:rPr lang="en-US" altLang="zh-CN" sz="2400" b="1" kern="1200" dirty="0">
                <a:solidFill>
                  <a:schemeClr val="bg1"/>
                </a:solidFill>
                <a:latin typeface="Times New Roman" panose="02020603050405020304" pitchFamily="18" charset="0"/>
                <a:ea typeface="+mn-ea"/>
                <a:cs typeface="Times New Roman" panose="02020603050405020304" pitchFamily="18" charset="0"/>
              </a:rPr>
              <a:t>17.4  Python</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求偏微分方程数值解举例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0618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1"/>
            <a:ext cx="12192000" cy="3557847"/>
          </a:xfrm>
          <a:prstGeom prst="rect">
            <a:avLst/>
          </a:prstGeom>
        </p:spPr>
      </p:pic>
    </p:spTree>
    <p:extLst>
      <p:ext uri="{BB962C8B-B14F-4D97-AF65-F5344CB8AC3E}">
        <p14:creationId xmlns:p14="http://schemas.microsoft.com/office/powerpoint/2010/main" val="38898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8" y="143251"/>
            <a:ext cx="3570852" cy="461665"/>
          </a:xfrm>
          <a:prstGeom prst="rect">
            <a:avLst/>
          </a:prstGeom>
          <a:noFill/>
        </p:spPr>
        <p:txBody>
          <a:bodyPr wrap="square" rtlCol="0">
            <a:spAutoFit/>
          </a:bodyPr>
          <a:lstStyle/>
          <a:p>
            <a:pPr algn="l"/>
            <a:r>
              <a:rPr lang="zh-CN" altLang="en-US" sz="2400" b="1" dirty="0">
                <a:solidFill>
                  <a:schemeClr val="bg1"/>
                </a:solidFill>
                <a:latin typeface="Times New Roman" panose="02020603050405020304" pitchFamily="18" charset="0"/>
                <a:cs typeface="Times New Roman" panose="02020603050405020304" pitchFamily="18" charset="0"/>
              </a:rPr>
              <a:t>第</a:t>
            </a:r>
            <a:r>
              <a:rPr lang="en-US" altLang="zh-CN" sz="2400" b="1" dirty="0">
                <a:solidFill>
                  <a:schemeClr val="bg1"/>
                </a:solidFill>
                <a:latin typeface="Times New Roman" panose="02020603050405020304" pitchFamily="18" charset="0"/>
                <a:cs typeface="Times New Roman" panose="02020603050405020304" pitchFamily="18" charset="0"/>
              </a:rPr>
              <a:t>17</a:t>
            </a:r>
            <a:r>
              <a:rPr lang="zh-CN" altLang="en-US" sz="2400" b="1" dirty="0">
                <a:solidFill>
                  <a:schemeClr val="bg1"/>
                </a:solidFill>
                <a:latin typeface="Times New Roman" panose="02020603050405020304" pitchFamily="18" charset="0"/>
                <a:cs typeface="Times New Roman" panose="02020603050405020304" pitchFamily="18" charset="0"/>
              </a:rPr>
              <a:t>章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偏微分方程</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52485980-B781-45A3-9DAF-6B3DCD71DB85}"/>
              </a:ext>
            </a:extLst>
          </p:cNvPr>
          <p:cNvSpPr>
            <a:spLocks noGrp="1"/>
          </p:cNvSpPr>
          <p:nvPr>
            <p:ph type="body" sz="quarter" idx="10"/>
          </p:nvPr>
        </p:nvSpPr>
        <p:spPr>
          <a:xfrm>
            <a:off x="717907" y="1129068"/>
            <a:ext cx="10992011" cy="5290393"/>
          </a:xfrm>
          <a:prstGeom prst="rect">
            <a:avLst/>
          </a:prstGeom>
        </p:spPr>
        <p:txBody>
          <a:bodyPr/>
          <a:lstStyle>
            <a:lvl1pPr marL="0" indent="0">
              <a:lnSpc>
                <a:spcPct val="120000"/>
              </a:lnSpc>
              <a:spcBef>
                <a:spcPts val="0"/>
              </a:spcBef>
              <a:buNone/>
              <a:defRPr>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Tree>
    <p:extLst>
      <p:ext uri="{BB962C8B-B14F-4D97-AF65-F5344CB8AC3E}">
        <p14:creationId xmlns:p14="http://schemas.microsoft.com/office/powerpoint/2010/main" val="4066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0066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FA689B6C-E69E-4DE0-8E33-DDC3DADE2635}"/>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0174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5F1AA717-F0EB-43AD-B04C-43CD4E40581F}"/>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149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058A4D23-82A9-43B9-9F79-D3F72D9B0356}"/>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3784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534BB51F-E1AA-4D0A-843B-22A72AA7D88A}"/>
              </a:ext>
            </a:extLst>
          </p:cNvPr>
          <p:cNvSpPr txBox="1"/>
          <p:nvPr userDrawn="1"/>
        </p:nvSpPr>
        <p:spPr>
          <a:xfrm>
            <a:off x="601097" y="143251"/>
            <a:ext cx="5284313"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17.1</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三类偏微分方程的定解问题</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3037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bg11">
            <a:extLst>
              <a:ext uri="{FF2B5EF4-FFF2-40B4-BE49-F238E27FC236}">
                <a16:creationId xmlns:a16="http://schemas.microsoft.com/office/drawing/2014/main" id="{5C2C3422-9BC7-4844-97B0-9F101D81E520}"/>
              </a:ext>
            </a:extLst>
          </p:cNvPr>
          <p:cNvPicPr>
            <a:picLocks noChangeAspect="1"/>
          </p:cNvPicPr>
          <p:nvPr userDrawn="1"/>
        </p:nvPicPr>
        <p:blipFill>
          <a:blip r:embed="rId26"/>
          <a:stretch>
            <a:fillRect/>
          </a:stretch>
        </p:blipFill>
        <p:spPr>
          <a:xfrm>
            <a:off x="0" y="0"/>
            <a:ext cx="12192000" cy="6858000"/>
          </a:xfrm>
          <a:prstGeom prst="rect">
            <a:avLst/>
          </a:prstGeom>
        </p:spPr>
      </p:pic>
      <p:pic>
        <p:nvPicPr>
          <p:cNvPr id="10" name="图片 9" descr="标题栏bg">
            <a:extLst>
              <a:ext uri="{FF2B5EF4-FFF2-40B4-BE49-F238E27FC236}">
                <a16:creationId xmlns:a16="http://schemas.microsoft.com/office/drawing/2014/main" id="{86D17F04-9E1E-4417-9DAC-037AF7B485BD}"/>
              </a:ext>
            </a:extLst>
          </p:cNvPr>
          <p:cNvPicPr>
            <a:picLocks noChangeAspect="1"/>
          </p:cNvPicPr>
          <p:nvPr userDrawn="1"/>
        </p:nvPicPr>
        <p:blipFill>
          <a:blip r:embed="rId27"/>
          <a:stretch>
            <a:fillRect/>
          </a:stretch>
        </p:blipFill>
        <p:spPr>
          <a:xfrm>
            <a:off x="0" y="-19368"/>
            <a:ext cx="12191365" cy="768985"/>
          </a:xfrm>
          <a:prstGeom prst="rect">
            <a:avLst/>
          </a:prstGeom>
        </p:spPr>
      </p:pic>
      <p:sp>
        <p:nvSpPr>
          <p:cNvPr id="11" name="椭圆 10">
            <a:extLst>
              <a:ext uri="{FF2B5EF4-FFF2-40B4-BE49-F238E27FC236}">
                <a16:creationId xmlns:a16="http://schemas.microsoft.com/office/drawing/2014/main" id="{916942A7-7E20-4E9E-96AC-EFFC7C714462}"/>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F50D6422-12DF-40ED-ADA8-A2D34A129801}"/>
              </a:ext>
            </a:extLst>
          </p:cNvPr>
          <p:cNvPicPr>
            <a:picLocks noChangeAspect="1"/>
          </p:cNvPicPr>
          <p:nvPr userDrawn="1"/>
        </p:nvPicPr>
        <p:blipFill>
          <a:blip r:embed="rId28"/>
          <a:stretch>
            <a:fillRect/>
          </a:stretch>
        </p:blipFill>
        <p:spPr>
          <a:xfrm>
            <a:off x="43150" y="71814"/>
            <a:ext cx="438988" cy="62563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1" r:id="rId4"/>
    <p:sldLayoutId id="2147483664" r:id="rId5"/>
    <p:sldLayoutId id="2147483662" r:id="rId6"/>
    <p:sldLayoutId id="2147483663" r:id="rId7"/>
    <p:sldLayoutId id="2147483668" r:id="rId8"/>
    <p:sldLayoutId id="2147483656" r:id="rId9"/>
    <p:sldLayoutId id="2147483652" r:id="rId10"/>
    <p:sldLayoutId id="2147483665" r:id="rId11"/>
    <p:sldLayoutId id="2147483669" r:id="rId12"/>
    <p:sldLayoutId id="2147483666" r:id="rId13"/>
    <p:sldLayoutId id="2147483667"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5.docx"/><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6.docx"/><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7.docx"/><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8.docx"/><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9.docx"/><Relationship Id="rId1" Type="http://schemas.openxmlformats.org/officeDocument/2006/relationships/slideLayout" Target="../slideLayouts/slideLayout10.xml"/><Relationship Id="rId5" Type="http://schemas.openxmlformats.org/officeDocument/2006/relationships/image" Target="../media/image15.emf"/><Relationship Id="rId4" Type="http://schemas.openxmlformats.org/officeDocument/2006/relationships/package" Target="../embeddings/Microsoft_Word_Document10.doc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Word_Document11.docx"/><Relationship Id="rId1" Type="http://schemas.openxmlformats.org/officeDocument/2006/relationships/slideLayout" Target="../slideLayouts/slideLayout10.xml"/><Relationship Id="rId5" Type="http://schemas.openxmlformats.org/officeDocument/2006/relationships/image" Target="../media/image17.emf"/><Relationship Id="rId4" Type="http://schemas.openxmlformats.org/officeDocument/2006/relationships/package" Target="../embeddings/Microsoft_Word_Document12.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Word_Document13.docx"/><Relationship Id="rId1" Type="http://schemas.openxmlformats.org/officeDocument/2006/relationships/slideLayout" Target="../slideLayouts/slideLayout10.xml"/><Relationship Id="rId5" Type="http://schemas.openxmlformats.org/officeDocument/2006/relationships/image" Target="../media/image19.emf"/><Relationship Id="rId4" Type="http://schemas.openxmlformats.org/officeDocument/2006/relationships/package" Target="../embeddings/Microsoft_Word_Document14.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Word_Document15.docx"/><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Word_Document16.docx"/><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package" Target="../embeddings/Microsoft_Word_Document17.docx"/><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package" Target="../embeddings/Microsoft_Word_Document18.docx"/><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Microsoft_Word_Document19.docx"/><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package" Target="../embeddings/Microsoft_Word_Document20.docx"/><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package" Target="../embeddings/Microsoft_Word_Document21.docx"/><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Word_Document22.docx"/><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package" Target="../embeddings/Microsoft_Word_Document23.docx"/><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package" Target="../embeddings/Microsoft_Word_Document24.docx"/><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package" Target="../embeddings/Microsoft_Word_Document25.docx"/><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package" Target="../embeddings/Microsoft_Word_Document26.docx"/><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package" Target="../embeddings/Microsoft_Word_Document27.docx"/><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package" Target="../embeddings/Microsoft_Word_Document28.docx"/><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package" Target="../embeddings/Microsoft_Word_Document29.docx"/><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package" Target="../embeddings/Microsoft_Word_Document30.docx"/><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package" Target="../embeddings/Microsoft_Word_Document31.docx"/><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package" Target="../embeddings/Microsoft_Word_Document32.docx"/><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package" Target="../embeddings/Microsoft_Word_Document33.docx"/><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package" Target="../embeddings/Microsoft_Word_Document34.docx"/><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package" Target="../embeddings/Microsoft_Word_Document35.docx"/><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package" Target="../embeddings/Microsoft_Word_Document36.docx"/><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package" Target="../embeddings/Microsoft_Word_Document37.docx"/><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package" Target="../embeddings/Microsoft_Word_Document38.docx"/><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package" Target="../embeddings/Microsoft_Word_Document39.docx"/><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Word_Document40.docx"/><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package" Target="../embeddings/Microsoft_Word_Document41.docx"/><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docx"/><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package" Target="../embeddings/Microsoft_Word_Document42.docx"/><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package" Target="../embeddings/Microsoft_Word_Document43.docx"/><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package" Target="../embeddings/Microsoft_Word_Document44.docx"/><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package" Target="../embeddings/Microsoft_Word_Document45.docx"/><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package" Target="../embeddings/Microsoft_Word_Document46.docx"/><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package" Target="../embeddings/Microsoft_Word_Document47.docx"/><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package" Target="../embeddings/Microsoft_Word_Document48.docx"/><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package" Target="../embeddings/Microsoft_Word_Document49.docx"/><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package" Target="../embeddings/Microsoft_Word_Document50.docx"/><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package" Target="../embeddings/Microsoft_Word_Document51.docx"/><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package" Target="../embeddings/Microsoft_Word_Document52.docx"/><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package" Target="../embeddings/Microsoft_Word_Document53.docx"/><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package" Target="../embeddings/Microsoft_Word_Document54.docx"/><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package" Target="../embeddings/Microsoft_Word_Document55.docx"/><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package" Target="../embeddings/Microsoft_Word_Document56.docx"/><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3.docx"/><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4.docx"/><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nvSpPr>
        <p:spPr>
          <a:xfrm>
            <a:off x="0" y="1938654"/>
            <a:ext cx="8141677" cy="2950845"/>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3130060" y="2249695"/>
            <a:ext cx="4889793" cy="1719253"/>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第</a:t>
            </a:r>
            <a:r>
              <a:rPr lang="en-US" altLang="zh-CN" sz="4600" b="1" dirty="0">
                <a:solidFill>
                  <a:schemeClr val="bg1"/>
                </a:solidFill>
                <a:latin typeface="微软雅黑" panose="020B0503020204020204" charset="-122"/>
                <a:ea typeface="微软雅黑" panose="020B0503020204020204" charset="-122"/>
                <a:sym typeface="+mn-ea"/>
              </a:rPr>
              <a:t>17</a:t>
            </a:r>
            <a:r>
              <a:rPr lang="zh-CN" altLang="en-US" sz="4600" b="1" dirty="0">
                <a:solidFill>
                  <a:schemeClr val="bg1"/>
                </a:solidFill>
                <a:latin typeface="微软雅黑" panose="020B0503020204020204" charset="-122"/>
                <a:ea typeface="微软雅黑" panose="020B0503020204020204" charset="-122"/>
                <a:sym typeface="+mn-ea"/>
              </a:rPr>
              <a:t>章</a:t>
            </a:r>
            <a:endParaRPr lang="en-US" altLang="zh-CN" sz="4600" b="1" dirty="0">
              <a:solidFill>
                <a:schemeClr val="bg1"/>
              </a:solidFill>
              <a:latin typeface="微软雅黑" panose="020B0503020204020204" charset="-122"/>
              <a:ea typeface="微软雅黑" panose="020B0503020204020204" charset="-122"/>
              <a:sym typeface="+mn-ea"/>
            </a:endParaRPr>
          </a:p>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偏微分方程</a:t>
            </a:r>
          </a:p>
        </p:txBody>
      </p:sp>
      <p:cxnSp>
        <p:nvCxnSpPr>
          <p:cNvPr id="10" name="直接连接符 9"/>
          <p:cNvCxnSpPr>
            <a:cxnSpLocks/>
          </p:cNvCxnSpPr>
          <p:nvPr userDrawn="1"/>
        </p:nvCxnSpPr>
        <p:spPr>
          <a:xfrm>
            <a:off x="423545" y="2172970"/>
            <a:ext cx="0" cy="2506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091B64A-8987-4FC9-BF53-2D4BE3595F6E}"/>
              </a:ext>
            </a:extLst>
          </p:cNvPr>
          <p:cNvPicPr>
            <a:picLocks noChangeAspect="1"/>
          </p:cNvPicPr>
          <p:nvPr/>
        </p:nvPicPr>
        <p:blipFill>
          <a:blip r:embed="rId2"/>
          <a:stretch>
            <a:fillRect/>
          </a:stretch>
        </p:blipFill>
        <p:spPr>
          <a:xfrm>
            <a:off x="1097770" y="2249695"/>
            <a:ext cx="1654953" cy="2358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2000"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0-#ppt_w/2"/>
                                          </p:val>
                                        </p:tav>
                                        <p:tav tm="100000">
                                          <p:val>
                                            <p:strVal val="#ppt_x"/>
                                          </p:val>
                                        </p:tav>
                                      </p:tavLst>
                                    </p:anim>
                                    <p:anim calcmode="lin" valueType="num">
                                      <p:cBhvr additive="base">
                                        <p:cTn id="8" dur="2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500"/>
                            </p:stCondLst>
                            <p:childTnLst>
                              <p:par>
                                <p:cTn id="14" presetID="53" presetClass="entr" presetSubtype="16" fill="hold" nodeType="afterEffect">
                                  <p:stCondLst>
                                    <p:cond delay="0"/>
                                  </p:stCondLst>
                                  <p:childTnLst>
                                    <p:set>
                                      <p:cBhvr>
                                        <p:cTn id="15" dur="1000"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childTnLst>
                          </p:cTn>
                        </p:par>
                        <p:par>
                          <p:cTn id="19" fill="hold">
                            <p:stCondLst>
                              <p:cond delay="3500"/>
                            </p:stCondLst>
                            <p:childTnLst>
                              <p:par>
                                <p:cTn id="20" presetID="41" presetClass="entr" presetSubtype="0" fill="hold" grpId="0" nodeType="afterEffect">
                                  <p:stCondLst>
                                    <p:cond delay="0"/>
                                  </p:stCondLst>
                                  <p:iterate type="lt">
                                    <p:tmPct val="10000"/>
                                  </p:iterate>
                                  <p:childTnLst>
                                    <p:set>
                                      <p:cBhvr>
                                        <p:cTn id="21" dur="1000"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3" dur="1000" fill="hold"/>
                                        <p:tgtEl>
                                          <p:spTgt spid="3"/>
                                        </p:tgtEl>
                                        <p:attrNameLst>
                                          <p:attrName>ppt_y</p:attrName>
                                        </p:attrNameLst>
                                      </p:cBhvr>
                                      <p:tavLst>
                                        <p:tav tm="0">
                                          <p:val>
                                            <p:strVal val="#ppt_y"/>
                                          </p:val>
                                        </p:tav>
                                        <p:tav tm="100000">
                                          <p:val>
                                            <p:strVal val="#ppt_y"/>
                                          </p:val>
                                        </p:tav>
                                      </p:tavLst>
                                    </p:anim>
                                    <p:anim calcmode="lin" valueType="num">
                                      <p:cBhvr>
                                        <p:cTn id="24" dur="10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5" dur="10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10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85549621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91576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407599597"/>
              </p:ext>
            </p:extLst>
          </p:nvPr>
        </p:nvGraphicFramePr>
        <p:xfrm>
          <a:off x="423863" y="1371600"/>
          <a:ext cx="11107737"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23863" y="1371600"/>
                        <a:ext cx="11107737"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7590BE08-A32D-4907-BCEA-DF2E533B9113}"/>
              </a:ext>
            </a:extLst>
          </p:cNvPr>
          <p:cNvSpPr>
            <a:spLocks noGrp="1"/>
          </p:cNvSpPr>
          <p:nvPr>
            <p:ph type="body" sz="quarter" idx="11"/>
          </p:nvPr>
        </p:nvSpPr>
        <p:spPr/>
        <p:txBody>
          <a:bodyPr/>
          <a:lstStyle/>
          <a:p>
            <a:r>
              <a:rPr lang="en-US" altLang="zh-CN" dirty="0"/>
              <a:t>3.</a:t>
            </a:r>
            <a:r>
              <a:rPr lang="zh-CN" altLang="zh-CN" dirty="0"/>
              <a:t>双曲型偏微分方程</a:t>
            </a:r>
            <a:endParaRPr lang="zh-CN" altLang="en-US" dirty="0"/>
          </a:p>
        </p:txBody>
      </p:sp>
    </p:spTree>
    <p:extLst>
      <p:ext uri="{BB962C8B-B14F-4D97-AF65-F5344CB8AC3E}">
        <p14:creationId xmlns:p14="http://schemas.microsoft.com/office/powerpoint/2010/main" val="22587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28735762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16363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393182779"/>
              </p:ext>
            </p:extLst>
          </p:nvPr>
        </p:nvGraphicFramePr>
        <p:xfrm>
          <a:off x="659562" y="993832"/>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659562" y="993832"/>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64875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17.2</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zh-CN" sz="3200" b="1" dirty="0">
                <a:latin typeface="微软雅黑" panose="020B0503020204020204" pitchFamily="34" charset="-122"/>
                <a:ea typeface="微软雅黑" panose="020B0503020204020204" pitchFamily="34" charset="-122"/>
              </a:rPr>
              <a:t>简单偏微分方程的符号解</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3951445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2197083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9C533A-C96F-43D6-9337-59FE6BA41F33}"/>
              </a:ext>
            </a:extLst>
          </p:cNvPr>
          <p:cNvGraphicFramePr>
            <a:graphicFrameLocks noChangeAspect="1"/>
          </p:cNvGraphicFramePr>
          <p:nvPr>
            <p:extLst>
              <p:ext uri="{D42A27DB-BD31-4B8C-83A1-F6EECF244321}">
                <p14:modId xmlns:p14="http://schemas.microsoft.com/office/powerpoint/2010/main" val="1993597859"/>
              </p:ext>
            </p:extLst>
          </p:nvPr>
        </p:nvGraphicFramePr>
        <p:xfrm>
          <a:off x="709439" y="3366655"/>
          <a:ext cx="11109325" cy="5468938"/>
        </p:xfrm>
        <a:graphic>
          <a:graphicData uri="http://schemas.openxmlformats.org/presentationml/2006/ole">
            <mc:AlternateContent xmlns:mc="http://schemas.openxmlformats.org/markup-compatibility/2006">
              <mc:Choice xmlns:v="urn:schemas-microsoft-com:vml" Requires="v">
                <p:oleObj name="Document" r:id="rId4" imgW="11106616" imgH="5492824" progId="Word.Document.12">
                  <p:embed/>
                </p:oleObj>
              </mc:Choice>
              <mc:Fallback>
                <p:oleObj name="Document" r:id="rId4" imgW="11106616" imgH="549282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5"/>
                      <a:stretch>
                        <a:fillRect/>
                      </a:stretch>
                    </p:blipFill>
                    <p:spPr>
                      <a:xfrm>
                        <a:off x="709439" y="3366655"/>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25672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043CAD9-06FF-4988-8E49-6B7040B84A6F}"/>
              </a:ext>
            </a:extLst>
          </p:cNvPr>
          <p:cNvSpPr>
            <a:spLocks noGrp="1"/>
          </p:cNvSpPr>
          <p:nvPr>
            <p:ph type="body" sz="quarter" idx="10"/>
          </p:nvPr>
        </p:nvSpPr>
        <p:spPr/>
        <p:txBody>
          <a:bodyPr/>
          <a:lstStyle/>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ex17_1.py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sympy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f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sp.Function</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('f')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定义符号函数</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x, y, a, </a:t>
            </a:r>
            <a:r>
              <a:rPr lang="en-US" altLang="zh-CN" sz="2400" b="1" kern="100" dirty="0">
                <a:latin typeface="Times New Roman" panose="02020603050405020304" pitchFamily="18" charset="0"/>
                <a:ea typeface="华文中宋" panose="02010600040101010101" pitchFamily="2" charset="-122"/>
                <a:cs typeface="Times New Roman" panose="02020603050405020304" pitchFamily="18" charset="0"/>
              </a:rPr>
              <a:t>b, c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sp.var</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x,y,a,b,c</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定义符号变量</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u = f(</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 a*</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b*</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c*u</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sp.pprint</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显示方程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s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sp.pdsolve</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求通解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sp.pprint</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(s)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显示通解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180453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42963989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92824" progId="Word.Document.12">
                  <p:embed/>
                </p:oleObj>
              </mc:Choice>
              <mc:Fallback>
                <p:oleObj name="Document" r:id="rId2" imgW="11106616" imgH="549282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9C533A-C96F-43D6-9337-59FE6BA41F33}"/>
              </a:ext>
            </a:extLst>
          </p:cNvPr>
          <p:cNvGraphicFramePr>
            <a:graphicFrameLocks noChangeAspect="1"/>
          </p:cNvGraphicFramePr>
          <p:nvPr>
            <p:extLst>
              <p:ext uri="{D42A27DB-BD31-4B8C-83A1-F6EECF244321}">
                <p14:modId xmlns:p14="http://schemas.microsoft.com/office/powerpoint/2010/main" val="498779654"/>
              </p:ext>
            </p:extLst>
          </p:nvPr>
        </p:nvGraphicFramePr>
        <p:xfrm>
          <a:off x="711200" y="3370263"/>
          <a:ext cx="11107738" cy="5486400"/>
        </p:xfrm>
        <a:graphic>
          <a:graphicData uri="http://schemas.openxmlformats.org/presentationml/2006/ole">
            <mc:AlternateContent xmlns:mc="http://schemas.openxmlformats.org/markup-compatibility/2006">
              <mc:Choice xmlns:v="urn:schemas-microsoft-com:vml" Requires="v">
                <p:oleObj name="Document" r:id="rId4" imgW="11106616" imgH="5500755" progId="Word.Document.12">
                  <p:embed/>
                </p:oleObj>
              </mc:Choice>
              <mc:Fallback>
                <p:oleObj name="Document" r:id="rId4" imgW="11106616" imgH="5500755" progId="Word.Document.12">
                  <p:embed/>
                  <p:pic>
                    <p:nvPicPr>
                      <p:cNvPr id="5" name="对象 4">
                        <a:extLst>
                          <a:ext uri="{FF2B5EF4-FFF2-40B4-BE49-F238E27FC236}">
                            <a16:creationId xmlns:a16="http://schemas.microsoft.com/office/drawing/2014/main" id="{079C533A-C96F-43D6-9337-59FE6BA41F33}"/>
                          </a:ext>
                        </a:extLst>
                      </p:cNvPr>
                      <p:cNvPicPr/>
                      <p:nvPr/>
                    </p:nvPicPr>
                    <p:blipFill>
                      <a:blip r:embed="rId5"/>
                      <a:stretch>
                        <a:fillRect/>
                      </a:stretch>
                    </p:blipFill>
                    <p:spPr>
                      <a:xfrm>
                        <a:off x="711200" y="3370263"/>
                        <a:ext cx="11107738" cy="5486400"/>
                      </a:xfrm>
                      <a:prstGeom prst="rect">
                        <a:avLst/>
                      </a:prstGeom>
                    </p:spPr>
                  </p:pic>
                </p:oleObj>
              </mc:Fallback>
            </mc:AlternateContent>
          </a:graphicData>
        </a:graphic>
      </p:graphicFrame>
    </p:spTree>
    <p:extLst>
      <p:ext uri="{BB962C8B-B14F-4D97-AF65-F5344CB8AC3E}">
        <p14:creationId xmlns:p14="http://schemas.microsoft.com/office/powerpoint/2010/main" val="340837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043CAD9-06FF-4988-8E49-6B7040B84A6F}"/>
              </a:ext>
            </a:extLst>
          </p:cNvPr>
          <p:cNvSpPr>
            <a:spLocks noGrp="1"/>
          </p:cNvSpPr>
          <p:nvPr>
            <p:ph type="body" sz="quarter" idx="10"/>
          </p:nvPr>
        </p:nvSpPr>
        <p:spPr/>
        <p:txBody>
          <a:bodyPr/>
          <a:lstStyle/>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ex17_2.py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sympy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f, G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sp.var</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f,G</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cls</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sp.Function</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定义符号函数</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s-E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x, y, a, b, c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sp.var</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x,y,a,b,c</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定义符号变量</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u = f(</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 a*</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b*</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c*u - G(</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sp.pprint</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显示方程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s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sp.pdsolve</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求通解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400" b="1" dirty="0" err="1">
                <a:effectLst/>
                <a:latin typeface="Times New Roman" panose="02020603050405020304" pitchFamily="18" charset="0"/>
                <a:ea typeface="华文中宋" panose="02010600040101010101" pitchFamily="2" charset="-122"/>
              </a:rPr>
              <a:t>sp.pprint</a:t>
            </a:r>
            <a:r>
              <a:rPr lang="en-US" altLang="zh-CN" sz="2400" b="1" dirty="0">
                <a:effectLst/>
                <a:latin typeface="Times New Roman" panose="02020603050405020304" pitchFamily="18" charset="0"/>
                <a:ea typeface="华文中宋" panose="02010600040101010101" pitchFamily="2" charset="-122"/>
              </a:rPr>
              <a:t>(s)        #</a:t>
            </a:r>
            <a:r>
              <a:rPr lang="zh-CN" altLang="zh-CN" sz="2400" b="1" dirty="0">
                <a:effectLst/>
                <a:latin typeface="Times New Roman" panose="02020603050405020304" pitchFamily="18" charset="0"/>
                <a:ea typeface="华文中宋" panose="02010600040101010101" pitchFamily="2" charset="-122"/>
                <a:cs typeface="Times New Roman" panose="02020603050405020304" pitchFamily="18" charset="0"/>
              </a:rPr>
              <a:t>显示通解</a:t>
            </a:r>
            <a:endParaRPr lang="zh-CN" altLang="en-US" sz="2400" dirty="0"/>
          </a:p>
        </p:txBody>
      </p:sp>
    </p:spTree>
    <p:extLst>
      <p:ext uri="{BB962C8B-B14F-4D97-AF65-F5344CB8AC3E}">
        <p14:creationId xmlns:p14="http://schemas.microsoft.com/office/powerpoint/2010/main" val="277195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936653873"/>
              </p:ext>
            </p:extLst>
          </p:nvPr>
        </p:nvGraphicFramePr>
        <p:xfrm>
          <a:off x="711200" y="1049338"/>
          <a:ext cx="11107738" cy="5486400"/>
        </p:xfrm>
        <a:graphic>
          <a:graphicData uri="http://schemas.openxmlformats.org/presentationml/2006/ole">
            <mc:AlternateContent xmlns:mc="http://schemas.openxmlformats.org/markup-compatibility/2006">
              <mc:Choice xmlns:v="urn:schemas-microsoft-com:vml" Requires="v">
                <p:oleObj name="Document" r:id="rId2" imgW="11106616" imgH="5500755" progId="Word.Document.12">
                  <p:embed/>
                </p:oleObj>
              </mc:Choice>
              <mc:Fallback>
                <p:oleObj name="Document" r:id="rId2" imgW="11106616" imgH="5500755"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11200" y="1049338"/>
                        <a:ext cx="11107738" cy="54864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9C533A-C96F-43D6-9337-59FE6BA41F33}"/>
              </a:ext>
            </a:extLst>
          </p:cNvPr>
          <p:cNvGraphicFramePr>
            <a:graphicFrameLocks noChangeAspect="1"/>
          </p:cNvGraphicFramePr>
          <p:nvPr>
            <p:extLst>
              <p:ext uri="{D42A27DB-BD31-4B8C-83A1-F6EECF244321}">
                <p14:modId xmlns:p14="http://schemas.microsoft.com/office/powerpoint/2010/main" val="1875138368"/>
              </p:ext>
            </p:extLst>
          </p:nvPr>
        </p:nvGraphicFramePr>
        <p:xfrm>
          <a:off x="711200" y="3370263"/>
          <a:ext cx="11107738" cy="5486400"/>
        </p:xfrm>
        <a:graphic>
          <a:graphicData uri="http://schemas.openxmlformats.org/presentationml/2006/ole">
            <mc:AlternateContent xmlns:mc="http://schemas.openxmlformats.org/markup-compatibility/2006">
              <mc:Choice xmlns:v="urn:schemas-microsoft-com:vml" Requires="v">
                <p:oleObj name="Document" r:id="rId4" imgW="11106616" imgH="5508686" progId="Word.Document.12">
                  <p:embed/>
                </p:oleObj>
              </mc:Choice>
              <mc:Fallback>
                <p:oleObj name="Document" r:id="rId4" imgW="11106616" imgH="5508686" progId="Word.Document.12">
                  <p:embed/>
                  <p:pic>
                    <p:nvPicPr>
                      <p:cNvPr id="5" name="对象 4">
                        <a:extLst>
                          <a:ext uri="{FF2B5EF4-FFF2-40B4-BE49-F238E27FC236}">
                            <a16:creationId xmlns:a16="http://schemas.microsoft.com/office/drawing/2014/main" id="{079C533A-C96F-43D6-9337-59FE6BA41F33}"/>
                          </a:ext>
                        </a:extLst>
                      </p:cNvPr>
                      <p:cNvPicPr/>
                      <p:nvPr/>
                    </p:nvPicPr>
                    <p:blipFill>
                      <a:blip r:embed="rId5"/>
                      <a:stretch>
                        <a:fillRect/>
                      </a:stretch>
                    </p:blipFill>
                    <p:spPr>
                      <a:xfrm>
                        <a:off x="711200" y="3370263"/>
                        <a:ext cx="11107738" cy="5486400"/>
                      </a:xfrm>
                      <a:prstGeom prst="rect">
                        <a:avLst/>
                      </a:prstGeom>
                    </p:spPr>
                  </p:pic>
                </p:oleObj>
              </mc:Fallback>
            </mc:AlternateContent>
          </a:graphicData>
        </a:graphic>
      </p:graphicFrame>
    </p:spTree>
    <p:extLst>
      <p:ext uri="{BB962C8B-B14F-4D97-AF65-F5344CB8AC3E}">
        <p14:creationId xmlns:p14="http://schemas.microsoft.com/office/powerpoint/2010/main" val="13408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E08A58-E3C8-4B09-A914-AED3F6FBD522}"/>
              </a:ext>
            </a:extLst>
          </p:cNvPr>
          <p:cNvSpPr/>
          <p:nvPr/>
        </p:nvSpPr>
        <p:spPr>
          <a:xfrm>
            <a:off x="5697415" y="482322"/>
            <a:ext cx="6272684" cy="6039058"/>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F86E508A-B811-4E51-997F-FAB687B3108E}"/>
              </a:ext>
            </a:extLst>
          </p:cNvPr>
          <p:cNvCxnSpPr>
            <a:cxnSpLocks/>
          </p:cNvCxnSpPr>
          <p:nvPr/>
        </p:nvCxnSpPr>
        <p:spPr>
          <a:xfrm>
            <a:off x="6923315" y="1507252"/>
            <a:ext cx="4141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36C35E4-E8F5-4EDA-8DA3-FE58B3B34613}"/>
              </a:ext>
            </a:extLst>
          </p:cNvPr>
          <p:cNvSpPr txBox="1"/>
          <p:nvPr/>
        </p:nvSpPr>
        <p:spPr>
          <a:xfrm>
            <a:off x="6388860" y="559892"/>
            <a:ext cx="4889793" cy="869790"/>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目录</a:t>
            </a:r>
          </a:p>
        </p:txBody>
      </p:sp>
      <p:sp>
        <p:nvSpPr>
          <p:cNvPr id="8" name="文本框 7">
            <a:extLst>
              <a:ext uri="{FF2B5EF4-FFF2-40B4-BE49-F238E27FC236}">
                <a16:creationId xmlns:a16="http://schemas.microsoft.com/office/drawing/2014/main" id="{CCDAB999-60B9-4DD1-A96C-21CEA8EE61DE}"/>
              </a:ext>
            </a:extLst>
          </p:cNvPr>
          <p:cNvSpPr txBox="1"/>
          <p:nvPr/>
        </p:nvSpPr>
        <p:spPr>
          <a:xfrm>
            <a:off x="6099689" y="2639090"/>
            <a:ext cx="5565213" cy="632737"/>
          </a:xfrm>
          <a:prstGeom prst="rect">
            <a:avLst/>
          </a:prstGeom>
          <a:noFill/>
        </p:spPr>
        <p:txBody>
          <a:bodyPr wrap="square" rtlCol="0">
            <a:spAutoFit/>
          </a:bodyPr>
          <a:lstStyle/>
          <a:p>
            <a:pPr fontAlgn="auto">
              <a:lnSpc>
                <a:spcPct val="120000"/>
              </a:lnSpc>
            </a:pP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17.2 </a:t>
            </a:r>
            <a:r>
              <a:rPr lang="zh-CN"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简单偏微分方程的符号解</a:t>
            </a:r>
            <a:endParaRPr lang="zh-CN" altLang="en-US"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12" name="文本框 11">
            <a:extLst>
              <a:ext uri="{FF2B5EF4-FFF2-40B4-BE49-F238E27FC236}">
                <a16:creationId xmlns:a16="http://schemas.microsoft.com/office/drawing/2014/main" id="{122206C7-6925-4150-9A27-00DA1484E75D}"/>
              </a:ext>
            </a:extLst>
          </p:cNvPr>
          <p:cNvSpPr txBox="1"/>
          <p:nvPr/>
        </p:nvSpPr>
        <p:spPr>
          <a:xfrm>
            <a:off x="6099689" y="1862388"/>
            <a:ext cx="6926899" cy="632737"/>
          </a:xfrm>
          <a:prstGeom prst="rect">
            <a:avLst/>
          </a:prstGeom>
          <a:noFill/>
        </p:spPr>
        <p:txBody>
          <a:bodyPr wrap="square" rtlCol="0">
            <a:spAutoFit/>
          </a:bodyPr>
          <a:lstStyle/>
          <a:p>
            <a:pPr fontAlgn="auto">
              <a:lnSpc>
                <a:spcPct val="120000"/>
              </a:lnSpc>
            </a:pP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17.1 </a:t>
            </a:r>
            <a:r>
              <a:rPr lang="zh-CN" altLang="en-US"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三类偏微分方程的定解问题</a:t>
            </a:r>
          </a:p>
        </p:txBody>
      </p:sp>
      <p:sp>
        <p:nvSpPr>
          <p:cNvPr id="9" name="文本框 8">
            <a:extLst>
              <a:ext uri="{FF2B5EF4-FFF2-40B4-BE49-F238E27FC236}">
                <a16:creationId xmlns:a16="http://schemas.microsoft.com/office/drawing/2014/main" id="{C3C847DE-5377-487A-9C1A-C99DB38724C7}"/>
              </a:ext>
            </a:extLst>
          </p:cNvPr>
          <p:cNvSpPr txBox="1"/>
          <p:nvPr/>
        </p:nvSpPr>
        <p:spPr>
          <a:xfrm>
            <a:off x="6119089" y="4138153"/>
            <a:ext cx="5565213" cy="1223668"/>
          </a:xfrm>
          <a:prstGeom prst="rect">
            <a:avLst/>
          </a:prstGeom>
          <a:noFill/>
        </p:spPr>
        <p:txBody>
          <a:bodyPr wrap="square" rtlCol="0">
            <a:spAutoFit/>
          </a:bodyPr>
          <a:lstStyle/>
          <a:p>
            <a:pPr fontAlgn="auto">
              <a:lnSpc>
                <a:spcPct val="120000"/>
              </a:lnSpc>
            </a:pP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17.4 </a:t>
            </a: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Python</a:t>
            </a:r>
            <a:r>
              <a:rPr lang="zh-CN"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求偏微分方程数值解举例</a:t>
            </a:r>
            <a:endParaRPr lang="zh-CN" altLang="en-US"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10" name="文本框 9">
            <a:extLst>
              <a:ext uri="{FF2B5EF4-FFF2-40B4-BE49-F238E27FC236}">
                <a16:creationId xmlns:a16="http://schemas.microsoft.com/office/drawing/2014/main" id="{EF561D86-11B1-48E9-AC94-6DA02D571312}"/>
              </a:ext>
            </a:extLst>
          </p:cNvPr>
          <p:cNvSpPr txBox="1"/>
          <p:nvPr/>
        </p:nvSpPr>
        <p:spPr>
          <a:xfrm>
            <a:off x="6119089" y="3361451"/>
            <a:ext cx="6926899" cy="632737"/>
          </a:xfrm>
          <a:prstGeom prst="rect">
            <a:avLst/>
          </a:prstGeom>
          <a:noFill/>
        </p:spPr>
        <p:txBody>
          <a:bodyPr wrap="square" rtlCol="0">
            <a:spAutoFit/>
          </a:bodyPr>
          <a:lstStyle/>
          <a:p>
            <a:pPr fontAlgn="auto">
              <a:lnSpc>
                <a:spcPct val="120000"/>
              </a:lnSpc>
            </a:pPr>
            <a:r>
              <a:rPr lang="en-US"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17.3 </a:t>
            </a:r>
            <a:r>
              <a:rPr lang="zh-CN" altLang="zh-CN"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偏微分方程的差分解法</a:t>
            </a:r>
            <a:endParaRPr lang="zh-CN" altLang="en-US" sz="32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8346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53" presetClass="entr" presetSubtype="16" fill="hold" nodeType="afterEffect">
                                  <p:stCondLst>
                                    <p:cond delay="0"/>
                                  </p:stCondLst>
                                  <p:childTnLst>
                                    <p:set>
                                      <p:cBhvr>
                                        <p:cTn id="11" dur="1000"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Effect transition="in" filter="fade">
                                      <p:cBhvr>
                                        <p:cTn id="14" dur="1000"/>
                                        <p:tgtEl>
                                          <p:spTgt spid="3"/>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0"/>
                                  </p:iterate>
                                  <p:childTnLst>
                                    <p:set>
                                      <p:cBhvr>
                                        <p:cTn id="17" dur="1000"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9" dur="1000" fill="hold"/>
                                        <p:tgtEl>
                                          <p:spTgt spid="7"/>
                                        </p:tgtEl>
                                        <p:attrNameLst>
                                          <p:attrName>ppt_y</p:attrName>
                                        </p:attrNameLst>
                                      </p:cBhvr>
                                      <p:tavLst>
                                        <p:tav tm="0">
                                          <p:val>
                                            <p:strVal val="#ppt_y"/>
                                          </p:val>
                                        </p:tav>
                                        <p:tav tm="100000">
                                          <p:val>
                                            <p:strVal val="#ppt_y"/>
                                          </p:val>
                                        </p:tav>
                                      </p:tavLst>
                                    </p:anim>
                                    <p:anim calcmode="lin" valueType="num">
                                      <p:cBhvr>
                                        <p:cTn id="20" dur="1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1" dur="1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1000" tmFilter="0,0; .5, 1; 1, 1"/>
                                        <p:tgtEl>
                                          <p:spTgt spid="7"/>
                                        </p:tgtEl>
                                      </p:cBhvr>
                                    </p:animEffect>
                                  </p:childTnLst>
                                </p:cTn>
                              </p:par>
                            </p:childTnLst>
                          </p:cTn>
                        </p:par>
                        <p:par>
                          <p:cTn id="23" fill="hold">
                            <p:stCondLst>
                              <p:cond delay="4100"/>
                            </p:stCondLst>
                            <p:childTnLst>
                              <p:par>
                                <p:cTn id="24" presetID="18" presetClass="entr" presetSubtype="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par>
                          <p:cTn id="32" fill="hold">
                            <p:stCondLst>
                              <p:cond delay="500"/>
                            </p:stCondLst>
                            <p:childTnLst>
                              <p:par>
                                <p:cTn id="33" presetID="18" presetClass="entr" presetSubtype="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Righ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trips(downRight)">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8" grpId="0"/>
      <p:bldP spid="12"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043CAD9-06FF-4988-8E49-6B7040B84A6F}"/>
              </a:ext>
            </a:extLst>
          </p:cNvPr>
          <p:cNvSpPr>
            <a:spLocks noGrp="1"/>
          </p:cNvSpPr>
          <p:nvPr>
            <p:ph type="body" sz="quarter" idx="10"/>
          </p:nvPr>
        </p:nvSpPr>
        <p:spPr/>
        <p:txBody>
          <a:bodyPr/>
          <a:lstStyle/>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ex17_3.py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sympy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latin typeface="Times New Roman" panose="02020603050405020304" pitchFamily="18" charset="0"/>
                <a:ea typeface="华文中宋" panose="02010600040101010101" pitchFamily="2" charset="-122"/>
                <a:cs typeface="Times New Roman" panose="02020603050405020304" pitchFamily="18" charset="0"/>
              </a:rPr>
              <a:t>x, y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sp.var</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定义符号变量</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f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sp.Function</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('f')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定义符号函数</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u = f(</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u.diff</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 x*</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ux</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y*</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uy</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 + y**2*u - y**2</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sp.pprint</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显示方程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s = </a:t>
            </a:r>
            <a:r>
              <a:rPr lang="en-US" altLang="zh-CN" sz="24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sp.pdsolve</a:t>
            </a:r>
            <a:r>
              <a:rPr lang="en-US"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(eq)  #</a:t>
            </a:r>
            <a:r>
              <a:rPr lang="zh-CN" altLang="zh-CN" sz="2400" b="1" kern="100" dirty="0">
                <a:effectLst/>
                <a:latin typeface="Times New Roman" panose="02020603050405020304" pitchFamily="18" charset="0"/>
                <a:ea typeface="华文中宋" panose="02010600040101010101" pitchFamily="2" charset="-122"/>
                <a:cs typeface="Times New Roman" panose="02020603050405020304" pitchFamily="18" charset="0"/>
              </a:rPr>
              <a:t>求通解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400" b="1" dirty="0" err="1">
                <a:effectLst/>
                <a:latin typeface="Times New Roman" panose="02020603050405020304" pitchFamily="18" charset="0"/>
                <a:ea typeface="华文中宋" panose="02010600040101010101" pitchFamily="2" charset="-122"/>
              </a:rPr>
              <a:t>sp.pprint</a:t>
            </a:r>
            <a:r>
              <a:rPr lang="en-US" altLang="zh-CN" sz="2400" b="1" dirty="0">
                <a:effectLst/>
                <a:latin typeface="Times New Roman" panose="02020603050405020304" pitchFamily="18" charset="0"/>
                <a:ea typeface="华文中宋" panose="02010600040101010101" pitchFamily="2" charset="-122"/>
              </a:rPr>
              <a:t>(s)        #</a:t>
            </a:r>
            <a:r>
              <a:rPr lang="zh-CN" altLang="zh-CN" sz="2400" b="1" dirty="0">
                <a:effectLst/>
                <a:latin typeface="Times New Roman" panose="02020603050405020304" pitchFamily="18" charset="0"/>
                <a:ea typeface="华文中宋" panose="02010600040101010101" pitchFamily="2" charset="-122"/>
                <a:cs typeface="Times New Roman" panose="02020603050405020304" pitchFamily="18" charset="0"/>
              </a:rPr>
              <a:t>显示通解</a:t>
            </a:r>
            <a:endParaRPr lang="zh-CN" altLang="en-US" sz="2400" dirty="0"/>
          </a:p>
        </p:txBody>
      </p:sp>
    </p:spTree>
    <p:extLst>
      <p:ext uri="{BB962C8B-B14F-4D97-AF65-F5344CB8AC3E}">
        <p14:creationId xmlns:p14="http://schemas.microsoft.com/office/powerpoint/2010/main" val="96364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17.3</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zh-CN" sz="3200" b="1" dirty="0">
                <a:latin typeface="微软雅黑" panose="020B0503020204020204" pitchFamily="34" charset="-122"/>
                <a:ea typeface="微软雅黑" panose="020B0503020204020204" pitchFamily="34" charset="-122"/>
              </a:rPr>
              <a:t>偏微分方程的差分解法</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357205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86600342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13483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10471898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4339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487351865"/>
              </p:ext>
            </p:extLst>
          </p:nvPr>
        </p:nvGraphicFramePr>
        <p:xfrm>
          <a:off x="419806" y="1623365"/>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19806" y="1623365"/>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984E10C9-D3D7-4219-A580-B8CAA62150E7}"/>
              </a:ext>
            </a:extLst>
          </p:cNvPr>
          <p:cNvSpPr>
            <a:spLocks noGrp="1"/>
          </p:cNvSpPr>
          <p:nvPr>
            <p:ph type="body" sz="quarter" idx="10"/>
          </p:nvPr>
        </p:nvSpPr>
        <p:spPr/>
        <p:txBody>
          <a:bodyPr/>
          <a:lstStyle/>
          <a:p>
            <a:r>
              <a:rPr lang="en-US" altLang="zh-CN" dirty="0"/>
              <a:t>17.3.1  </a:t>
            </a:r>
            <a:r>
              <a:rPr lang="zh-CN" altLang="zh-CN" dirty="0"/>
              <a:t>椭圆型方程第一边值问题的差分解法</a:t>
            </a:r>
            <a:endParaRPr lang="zh-CN" altLang="en-US" dirty="0"/>
          </a:p>
        </p:txBody>
      </p:sp>
    </p:spTree>
    <p:extLst>
      <p:ext uri="{BB962C8B-B14F-4D97-AF65-F5344CB8AC3E}">
        <p14:creationId xmlns:p14="http://schemas.microsoft.com/office/powerpoint/2010/main" val="368359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131805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8806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30382009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68813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92885280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5417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97875974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29605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79021391"/>
              </p:ext>
            </p:extLst>
          </p:nvPr>
        </p:nvGraphicFramePr>
        <p:xfrm>
          <a:off x="711200" y="1049338"/>
          <a:ext cx="11107738" cy="5470525"/>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11200" y="10493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217035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62CFEB-8BBE-45B8-9ED3-3F34C50F3F8A}"/>
              </a:ext>
            </a:extLst>
          </p:cNvPr>
          <p:cNvSpPr>
            <a:spLocks noGrp="1"/>
          </p:cNvSpPr>
          <p:nvPr>
            <p:ph type="body" sz="quarter" idx="10"/>
          </p:nvPr>
        </p:nvSpPr>
        <p:spPr/>
        <p:txBody>
          <a:bodyPr/>
          <a:lstStyle/>
          <a:p>
            <a:pPr indent="711835" algn="just"/>
            <a:r>
              <a:rPr lang="zh-CN" altLang="zh-CN" b="1" dirty="0"/>
              <a:t>自然科学与工程技术中种种运动发展过程与平衡现象各自遵守一定的规律，这些规律的定量表述一般地呈现为关于含有未知函数及其导数的方程。将含有多元未知函数及其偏导数的方程，称之为偏微分方程。</a:t>
            </a:r>
          </a:p>
          <a:p>
            <a:r>
              <a:rPr lang="en-US" altLang="zh-CN" b="1" dirty="0"/>
              <a:t>        </a:t>
            </a:r>
            <a:r>
              <a:rPr lang="zh-CN" altLang="zh-CN" b="1" dirty="0"/>
              <a:t>方程中出现的未知函数偏导数的最高阶数称为偏微分方程的阶。如果方程中对于未知函数和它的所有偏导数都是线性的，这样的方程称为线性偏微分方程，否则称它为非线性偏微分方程。</a:t>
            </a:r>
            <a:endParaRPr lang="en-US" altLang="zh-CN" b="1" dirty="0"/>
          </a:p>
          <a:p>
            <a:r>
              <a:rPr lang="en-US" altLang="zh-CN" b="1" dirty="0"/>
              <a:t>         </a:t>
            </a:r>
            <a:r>
              <a:rPr lang="zh-CN" altLang="zh-CN" b="1" dirty="0"/>
              <a:t>初始条件和边界条件称为定解条件，未附加定解条件的偏微分方程称为泛定方程。对于一个具体的问题，定解条件与泛定方程总是同时提出。定解条件与泛定方程作为一个整体，称为定解问题。</a:t>
            </a:r>
          </a:p>
          <a:p>
            <a:endParaRPr lang="zh-CN" altLang="en-US" b="1" dirty="0"/>
          </a:p>
        </p:txBody>
      </p:sp>
    </p:spTree>
    <p:extLst>
      <p:ext uri="{BB962C8B-B14F-4D97-AF65-F5344CB8AC3E}">
        <p14:creationId xmlns:p14="http://schemas.microsoft.com/office/powerpoint/2010/main" val="154865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8819127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65456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07422739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45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21610257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54343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76C8E31-77A1-4E23-A036-D728A648FCA6}"/>
              </a:ext>
            </a:extLst>
          </p:cNvPr>
          <p:cNvSpPr>
            <a:spLocks noGrp="1"/>
          </p:cNvSpPr>
          <p:nvPr>
            <p:ph type="body" sz="quarter" idx="10"/>
          </p:nvPr>
        </p:nvSpPr>
        <p:spPr>
          <a:xfrm>
            <a:off x="651540" y="860945"/>
            <a:ext cx="11236325" cy="5446713"/>
          </a:xfrm>
        </p:spPr>
        <p:txBody>
          <a:bodyPr/>
          <a:lstStyle/>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ex17_4.py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def f(x, y): return np.log((1+x)**2+y**2) </a:t>
            </a: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 =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((4,4)); m = 4; n = 4; h = 1/3</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u[0,:] = f(0,np.arange(m)*h)</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u[-1,:] = f(1,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np.arange</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(m)*h)</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u[:,0] = f(</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np.arange</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(n)*h,0)</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u[:,-1] = f(</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np.arange</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(n)*h,1)</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b =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([u[1,0]+u[0,1],u[3,1]+u[2,0],u[1,3]+u[0,2],u[2,3]+u[3,2]])</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a =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([[-4,1,1,0],[1,-4,0,1],[1,0,-4,1],[0,1,1,-4]])</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x =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np.linalg.inv</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(a) @ b</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解</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400" b="1" kern="0" dirty="0" err="1">
                <a:effectLst/>
                <a:latin typeface="Times New Roman" panose="02020603050405020304" pitchFamily="18" charset="0"/>
                <a:ea typeface="华文中宋" panose="02010600040101010101" pitchFamily="2" charset="-122"/>
                <a:cs typeface="Times New Roman" panose="02020603050405020304" pitchFamily="18" charset="0"/>
              </a:rPr>
              <a:t>np.round</a:t>
            </a:r>
            <a:r>
              <a:rPr lang="en-US" altLang="zh-CN" sz="2400" b="1" kern="0" dirty="0">
                <a:effectLst/>
                <a:latin typeface="Times New Roman" panose="02020603050405020304" pitchFamily="18" charset="0"/>
                <a:ea typeface="华文中宋" panose="02010600040101010101" pitchFamily="2" charset="-122"/>
                <a:cs typeface="Times New Roman" panose="02020603050405020304" pitchFamily="18" charset="0"/>
              </a:rPr>
              <a:t>(x,4))</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2161057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3412022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08844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81749859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3030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89103643"/>
              </p:ext>
            </p:extLst>
          </p:nvPr>
        </p:nvGraphicFramePr>
        <p:xfrm>
          <a:off x="419806" y="1623365"/>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19806" y="1623365"/>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984E10C9-D3D7-4219-A580-B8CAA62150E7}"/>
              </a:ext>
            </a:extLst>
          </p:cNvPr>
          <p:cNvSpPr>
            <a:spLocks noGrp="1"/>
          </p:cNvSpPr>
          <p:nvPr>
            <p:ph type="body" sz="quarter" idx="10"/>
          </p:nvPr>
        </p:nvSpPr>
        <p:spPr/>
        <p:txBody>
          <a:bodyPr/>
          <a:lstStyle/>
          <a:p>
            <a:r>
              <a:rPr lang="en-US" altLang="zh-CN" dirty="0"/>
              <a:t>17.3.2  </a:t>
            </a:r>
            <a:r>
              <a:rPr lang="zh-CN" altLang="zh-CN" dirty="0"/>
              <a:t>抛物型方程的差分解法</a:t>
            </a:r>
            <a:endParaRPr lang="zh-CN" altLang="en-US" dirty="0"/>
          </a:p>
        </p:txBody>
      </p:sp>
    </p:spTree>
    <p:extLst>
      <p:ext uri="{BB962C8B-B14F-4D97-AF65-F5344CB8AC3E}">
        <p14:creationId xmlns:p14="http://schemas.microsoft.com/office/powerpoint/2010/main" val="346551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267783722"/>
              </p:ext>
            </p:extLst>
          </p:nvPr>
        </p:nvGraphicFramePr>
        <p:xfrm>
          <a:off x="408337" y="1389062"/>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08337" y="1389062"/>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p:txBody>
          <a:bodyPr/>
          <a:lstStyle/>
          <a:p>
            <a:r>
              <a:rPr lang="en-US" altLang="zh-CN" dirty="0"/>
              <a:t>1.</a:t>
            </a:r>
            <a:r>
              <a:rPr lang="zh-CN" altLang="zh-CN" dirty="0"/>
              <a:t>偏微分方程的差分近似</a:t>
            </a:r>
            <a:endParaRPr lang="zh-CN" altLang="en-US" dirty="0"/>
          </a:p>
        </p:txBody>
      </p:sp>
    </p:spTree>
    <p:extLst>
      <p:ext uri="{BB962C8B-B14F-4D97-AF65-F5344CB8AC3E}">
        <p14:creationId xmlns:p14="http://schemas.microsoft.com/office/powerpoint/2010/main" val="85296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43836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90100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606682049"/>
              </p:ext>
            </p:extLst>
          </p:nvPr>
        </p:nvGraphicFramePr>
        <p:xfrm>
          <a:off x="408337" y="1389062"/>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08337" y="1389062"/>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p:txBody>
          <a:bodyPr/>
          <a:lstStyle/>
          <a:p>
            <a:r>
              <a:rPr lang="en-US" altLang="zh-CN" dirty="0"/>
              <a:t>2.</a:t>
            </a:r>
            <a:r>
              <a:rPr lang="zh-CN" altLang="zh-CN" dirty="0"/>
              <a:t>初、边值条件的处理</a:t>
            </a:r>
            <a:endParaRPr lang="zh-CN" altLang="en-US" dirty="0"/>
          </a:p>
        </p:txBody>
      </p:sp>
    </p:spTree>
    <p:extLst>
      <p:ext uri="{BB962C8B-B14F-4D97-AF65-F5344CB8AC3E}">
        <p14:creationId xmlns:p14="http://schemas.microsoft.com/office/powerpoint/2010/main" val="344770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17.1</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4208090" y="4645628"/>
            <a:ext cx="3899639" cy="1077218"/>
          </a:xfrm>
          <a:prstGeom prst="rect">
            <a:avLst/>
          </a:prstGeom>
          <a:noFill/>
        </p:spPr>
        <p:txBody>
          <a:bodyPr wrap="square" rtlCol="0">
            <a:spAutoFit/>
          </a:bodyPr>
          <a:lstStyle/>
          <a:p>
            <a:pPr algn="ctr"/>
            <a:r>
              <a:rPr lang="zh-CN" altLang="zh-CN" sz="3200" b="1" dirty="0">
                <a:latin typeface="微软雅黑" panose="020B0503020204020204" pitchFamily="34" charset="-122"/>
                <a:ea typeface="微软雅黑" panose="020B0503020204020204" pitchFamily="34" charset="-122"/>
              </a:rPr>
              <a:t>三类偏微分方程的定解问题</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2304967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87631831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53020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09520696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36190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082198481"/>
              </p:ext>
            </p:extLst>
          </p:nvPr>
        </p:nvGraphicFramePr>
        <p:xfrm>
          <a:off x="711200" y="1049338"/>
          <a:ext cx="11107738" cy="5605462"/>
        </p:xfrm>
        <a:graphic>
          <a:graphicData uri="http://schemas.openxmlformats.org/presentationml/2006/ole">
            <mc:AlternateContent xmlns:mc="http://schemas.openxmlformats.org/markup-compatibility/2006">
              <mc:Choice xmlns:v="urn:schemas-microsoft-com:vml" Requires="v">
                <p:oleObj name="Document" r:id="rId2" imgW="11106616" imgH="5628017" progId="Word.Document.12">
                  <p:embed/>
                </p:oleObj>
              </mc:Choice>
              <mc:Fallback>
                <p:oleObj name="Document" r:id="rId2" imgW="11106616" imgH="5628017"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11200" y="1049338"/>
                        <a:ext cx="11107738" cy="5605462"/>
                      </a:xfrm>
                      <a:prstGeom prst="rect">
                        <a:avLst/>
                      </a:prstGeom>
                    </p:spPr>
                  </p:pic>
                </p:oleObj>
              </mc:Fallback>
            </mc:AlternateContent>
          </a:graphicData>
        </a:graphic>
      </p:graphicFrame>
    </p:spTree>
    <p:extLst>
      <p:ext uri="{BB962C8B-B14F-4D97-AF65-F5344CB8AC3E}">
        <p14:creationId xmlns:p14="http://schemas.microsoft.com/office/powerpoint/2010/main" val="33729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9335461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1455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649997349"/>
              </p:ext>
            </p:extLst>
          </p:nvPr>
        </p:nvGraphicFramePr>
        <p:xfrm>
          <a:off x="408337" y="1389062"/>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08337" y="1389062"/>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p:txBody>
          <a:bodyPr/>
          <a:lstStyle/>
          <a:p>
            <a:r>
              <a:rPr lang="en-US" altLang="zh-CN" dirty="0"/>
              <a:t>3.</a:t>
            </a:r>
            <a:r>
              <a:rPr lang="zh-CN" altLang="zh-CN" dirty="0"/>
              <a:t>热传导方程的古典显式差分格式</a:t>
            </a:r>
            <a:endParaRPr lang="zh-CN" altLang="en-US" dirty="0"/>
          </a:p>
        </p:txBody>
      </p:sp>
    </p:spTree>
    <p:extLst>
      <p:ext uri="{BB962C8B-B14F-4D97-AF65-F5344CB8AC3E}">
        <p14:creationId xmlns:p14="http://schemas.microsoft.com/office/powerpoint/2010/main" val="211426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63712774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99928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11244482"/>
              </p:ext>
            </p:extLst>
          </p:nvPr>
        </p:nvGraphicFramePr>
        <p:xfrm>
          <a:off x="541337" y="1537711"/>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541337" y="1537711"/>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p:txBody>
          <a:bodyPr/>
          <a:lstStyle/>
          <a:p>
            <a:r>
              <a:rPr lang="en-US" altLang="zh-CN" dirty="0"/>
              <a:t>4.</a:t>
            </a:r>
            <a:r>
              <a:rPr lang="zh-CN" altLang="zh-CN" dirty="0"/>
              <a:t>热传导方程的古典隐式差分格式</a:t>
            </a:r>
            <a:endParaRPr lang="zh-CN" altLang="en-US" dirty="0"/>
          </a:p>
        </p:txBody>
      </p:sp>
    </p:spTree>
    <p:extLst>
      <p:ext uri="{BB962C8B-B14F-4D97-AF65-F5344CB8AC3E}">
        <p14:creationId xmlns:p14="http://schemas.microsoft.com/office/powerpoint/2010/main" val="338509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97991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6150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525259409"/>
              </p:ext>
            </p:extLst>
          </p:nvPr>
        </p:nvGraphicFramePr>
        <p:xfrm>
          <a:off x="408337" y="1389062"/>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08337" y="1389062"/>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a:xfrm>
            <a:off x="269180" y="912236"/>
            <a:ext cx="10753495" cy="625475"/>
          </a:xfrm>
        </p:spPr>
        <p:txBody>
          <a:bodyPr/>
          <a:lstStyle/>
          <a:p>
            <a:r>
              <a:rPr lang="en-US" altLang="zh-CN" dirty="0"/>
              <a:t>5.</a:t>
            </a:r>
            <a:r>
              <a:rPr lang="zh-CN" altLang="zh-CN" dirty="0"/>
              <a:t>热传导方程的</a:t>
            </a:r>
            <a:r>
              <a:rPr lang="en-US" altLang="zh-CN" dirty="0" err="1"/>
              <a:t>DoFort</a:t>
            </a:r>
            <a:r>
              <a:rPr lang="en-US" altLang="zh-CN" dirty="0"/>
              <a:t>—Frankel</a:t>
            </a:r>
            <a:r>
              <a:rPr lang="zh-CN" altLang="zh-CN" dirty="0"/>
              <a:t>（杜福特</a:t>
            </a:r>
            <a:r>
              <a:rPr lang="en-US" altLang="zh-CN" dirty="0"/>
              <a:t>—</a:t>
            </a:r>
            <a:r>
              <a:rPr lang="zh-CN" altLang="zh-CN" dirty="0"/>
              <a:t>弗兰克尔）差分格式</a:t>
            </a:r>
            <a:endParaRPr lang="zh-CN" altLang="en-US" dirty="0"/>
          </a:p>
        </p:txBody>
      </p:sp>
    </p:spTree>
    <p:extLst>
      <p:ext uri="{BB962C8B-B14F-4D97-AF65-F5344CB8AC3E}">
        <p14:creationId xmlns:p14="http://schemas.microsoft.com/office/powerpoint/2010/main" val="264772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34682715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14334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094610513"/>
              </p:ext>
            </p:extLst>
          </p:nvPr>
        </p:nvGraphicFramePr>
        <p:xfrm>
          <a:off x="424962" y="1372437"/>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24962" y="1372437"/>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7590BE08-A32D-4907-BCEA-DF2E533B9113}"/>
              </a:ext>
            </a:extLst>
          </p:cNvPr>
          <p:cNvSpPr>
            <a:spLocks noGrp="1"/>
          </p:cNvSpPr>
          <p:nvPr>
            <p:ph type="body" sz="quarter" idx="11"/>
          </p:nvPr>
        </p:nvSpPr>
        <p:spPr/>
        <p:txBody>
          <a:bodyPr/>
          <a:lstStyle/>
          <a:p>
            <a:r>
              <a:rPr lang="en-US" altLang="zh-CN" dirty="0"/>
              <a:t>1.</a:t>
            </a:r>
            <a:r>
              <a:rPr lang="zh-CN" altLang="en-US" dirty="0"/>
              <a:t>椭圆型偏微分方程</a:t>
            </a:r>
          </a:p>
        </p:txBody>
      </p:sp>
    </p:spTree>
    <p:extLst>
      <p:ext uri="{BB962C8B-B14F-4D97-AF65-F5344CB8AC3E}">
        <p14:creationId xmlns:p14="http://schemas.microsoft.com/office/powerpoint/2010/main" val="33106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05579213"/>
              </p:ext>
            </p:extLst>
          </p:nvPr>
        </p:nvGraphicFramePr>
        <p:xfrm>
          <a:off x="304800" y="1963738"/>
          <a:ext cx="11107738" cy="5470525"/>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304800" y="1963738"/>
                        <a:ext cx="11107738" cy="5470525"/>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984E10C9-D3D7-4219-A580-B8CAA62150E7}"/>
              </a:ext>
            </a:extLst>
          </p:cNvPr>
          <p:cNvSpPr>
            <a:spLocks noGrp="1"/>
          </p:cNvSpPr>
          <p:nvPr>
            <p:ph type="body" sz="quarter" idx="10"/>
          </p:nvPr>
        </p:nvSpPr>
        <p:spPr/>
        <p:txBody>
          <a:bodyPr/>
          <a:lstStyle/>
          <a:p>
            <a:r>
              <a:rPr lang="en-US" altLang="zh-CN" dirty="0"/>
              <a:t>17.3.3  </a:t>
            </a:r>
            <a:r>
              <a:rPr lang="zh-CN" altLang="zh-CN" dirty="0"/>
              <a:t>双曲型方程的差分解法</a:t>
            </a:r>
            <a:endParaRPr lang="zh-CN" altLang="en-US" dirty="0"/>
          </a:p>
        </p:txBody>
      </p:sp>
      <p:sp>
        <p:nvSpPr>
          <p:cNvPr id="5" name="文本占位符 4">
            <a:extLst>
              <a:ext uri="{FF2B5EF4-FFF2-40B4-BE49-F238E27FC236}">
                <a16:creationId xmlns:a16="http://schemas.microsoft.com/office/drawing/2014/main" id="{20B5C4DE-62BF-433A-B1BB-82247E6D8B15}"/>
              </a:ext>
            </a:extLst>
          </p:cNvPr>
          <p:cNvSpPr>
            <a:spLocks noGrp="1"/>
          </p:cNvSpPr>
          <p:nvPr>
            <p:ph type="body" sz="quarter" idx="11"/>
          </p:nvPr>
        </p:nvSpPr>
        <p:spPr>
          <a:xfrm>
            <a:off x="150812" y="1623365"/>
            <a:ext cx="5945188" cy="625475"/>
          </a:xfrm>
        </p:spPr>
        <p:txBody>
          <a:bodyPr/>
          <a:lstStyle/>
          <a:p>
            <a:r>
              <a:rPr lang="en-US" altLang="zh-CN" dirty="0"/>
              <a:t>1.</a:t>
            </a:r>
            <a:r>
              <a:rPr lang="zh-CN" altLang="zh-CN" dirty="0"/>
              <a:t>一阶双曲型方程的差分格式</a:t>
            </a:r>
            <a:endParaRPr lang="zh-CN" altLang="en-US" dirty="0"/>
          </a:p>
        </p:txBody>
      </p:sp>
    </p:spTree>
    <p:extLst>
      <p:ext uri="{BB962C8B-B14F-4D97-AF65-F5344CB8AC3E}">
        <p14:creationId xmlns:p14="http://schemas.microsoft.com/office/powerpoint/2010/main" val="35652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7907447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9537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00122499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20291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8288292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00523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53144499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05639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299278705"/>
              </p:ext>
            </p:extLst>
          </p:nvPr>
        </p:nvGraphicFramePr>
        <p:xfrm>
          <a:off x="406400" y="1389063"/>
          <a:ext cx="11107738" cy="5468937"/>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06400" y="1389063"/>
                        <a:ext cx="11107738" cy="5468937"/>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880BACE5-EC76-49E4-9AA3-5D8749205175}"/>
              </a:ext>
            </a:extLst>
          </p:cNvPr>
          <p:cNvSpPr>
            <a:spLocks noGrp="1"/>
          </p:cNvSpPr>
          <p:nvPr>
            <p:ph type="body" sz="quarter" idx="11"/>
          </p:nvPr>
        </p:nvSpPr>
        <p:spPr>
          <a:xfrm>
            <a:off x="269180" y="912236"/>
            <a:ext cx="10753495" cy="625475"/>
          </a:xfrm>
        </p:spPr>
        <p:txBody>
          <a:bodyPr/>
          <a:lstStyle/>
          <a:p>
            <a:r>
              <a:rPr lang="en-US" altLang="zh-CN" dirty="0"/>
              <a:t>2.</a:t>
            </a:r>
            <a:r>
              <a:rPr lang="zh-CN" altLang="zh-CN" dirty="0"/>
              <a:t>波动方程的差分格式</a:t>
            </a:r>
            <a:endParaRPr lang="zh-CN" altLang="en-US" dirty="0"/>
          </a:p>
        </p:txBody>
      </p:sp>
    </p:spTree>
    <p:extLst>
      <p:ext uri="{BB962C8B-B14F-4D97-AF65-F5344CB8AC3E}">
        <p14:creationId xmlns:p14="http://schemas.microsoft.com/office/powerpoint/2010/main" val="163007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0706963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6165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18691815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18862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51416678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39892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13909208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26485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5813388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5" name="对象 4">
                        <a:extLst>
                          <a:ext uri="{FF2B5EF4-FFF2-40B4-BE49-F238E27FC236}">
                            <a16:creationId xmlns:a16="http://schemas.microsoft.com/office/drawing/2014/main" id="{33DDC69A-BBDC-4DB1-B73E-F2ADF5113235}"/>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0225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17.4</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1077218"/>
          </a:xfrm>
          <a:prstGeom prst="rect">
            <a:avLst/>
          </a:prstGeom>
          <a:noFill/>
        </p:spPr>
        <p:txBody>
          <a:bodyPr wrap="square" rtlCol="0">
            <a:spAutoFit/>
          </a:bodyPr>
          <a:lstStyle/>
          <a:p>
            <a:pPr algn="ctr"/>
            <a:r>
              <a:rPr lang="en-US" altLang="zh-CN" sz="3200" b="1" dirty="0">
                <a:latin typeface="微软雅黑" panose="020B0503020204020204" pitchFamily="34" charset="-122"/>
                <a:ea typeface="微软雅黑" panose="020B0503020204020204" pitchFamily="34" charset="-122"/>
              </a:rPr>
              <a:t>Python</a:t>
            </a:r>
            <a:r>
              <a:rPr lang="zh-CN" altLang="zh-CN" sz="3200" b="1" dirty="0">
                <a:latin typeface="微软雅黑" panose="020B0503020204020204" pitchFamily="34" charset="-122"/>
                <a:ea typeface="微软雅黑" panose="020B0503020204020204" pitchFamily="34" charset="-122"/>
              </a:rPr>
              <a:t>求偏微分方程数值解举例</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2169618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74706940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1944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22929126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6556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06675812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695434" progId="Word.Document.12">
                  <p:embed/>
                </p:oleObj>
              </mc:Choice>
              <mc:Fallback>
                <p:oleObj name="Document" r:id="rId2" imgW="11106616" imgH="5695434"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4616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p:txBody>
          <a:bodyPr/>
          <a:lstStyle/>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ex17_5.py</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scipy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sparse</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pylab</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def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rhs_func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定义右端项</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g = (20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np.cos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(3*</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np.pi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*X[1:-1,1:-1])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np.sin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(2*</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np.pi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*Y[1:-1,1:-1])).flatten()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f = [g[</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::M-2] for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range(M-2)]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抽取内部值</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f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(f).flatten() #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展开成</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((M-2)**2,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数组</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return f</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01929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p:txBody>
          <a:bodyPr/>
          <a:lstStyle/>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def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bc_dirichlet</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Dirichlet</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边界条件</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y[:,0]**2;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leftBC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rightBC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x[0,:]**3;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topBC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bottomBC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g1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((M-2)**2)</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for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range(M-2): g1[(M-2)*</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topBC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for j in range(M-2): g1[(M-2)*(j+1)-1]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bottomBC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[j]</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k1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leftBC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 k1[0] = 1.0</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leftBCk</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sparse.kron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(k1,leftBC).</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().flatten()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k2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rightBC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 k2[-1] = 1.0</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rightBCk</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sparse.kron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(k2,rightBC).</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().flatten()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g = g1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leftBCk</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rightBCk</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return [g,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lBC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200" dirty="0"/>
          </a:p>
        </p:txBody>
      </p:sp>
    </p:spTree>
    <p:extLst>
      <p:ext uri="{BB962C8B-B14F-4D97-AF65-F5344CB8AC3E}">
        <p14:creationId xmlns:p14="http://schemas.microsoft.com/office/powerpoint/2010/main" val="1206195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a:xfrm>
            <a:off x="601663" y="960697"/>
            <a:ext cx="11236325" cy="5446713"/>
          </a:xfrm>
        </p:spPr>
        <p:txBody>
          <a:bodyPr/>
          <a:lstStyle/>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def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generate_lhs_matrix</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hx,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hy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定义线性方程组系数矩阵</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alpha = hx**2/</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hy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**2; n = M - 2</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main_diag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2 * (1 + alpha)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diagonals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main_diag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B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sparse.diags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(diagonals, [0, -1, 1], shape=(</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C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sparse.diags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[0],  shape=(</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e1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np.eye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(n)</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sparse.kron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(e1,B).</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e2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sparse.diags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(M)],[-1,1], shape=(</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A2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sparse.kron</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(e2,C).</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mat = A1 + A2</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return mat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33760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a:xfrm>
            <a:off x="601663" y="705643"/>
            <a:ext cx="11236325" cy="5446713"/>
          </a:xfrm>
        </p:spPr>
        <p:txBody>
          <a:bodyPr/>
          <a:lstStyle/>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 50; (x0,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(0.0, 1.0); (y0,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(0.0, 1.0)</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hx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x0)/(M-1);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hy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y0)/(M-1)</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np.linspace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(x0,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M); y1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np.linspace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(y0,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yf</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M)</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np.meshgrid</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(x1, y1)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生成网格数据</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frhs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rhs_func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右端项的值</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bc_dirichlet</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边界条件值</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rhs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frhs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*(hx**2)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[0]</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generate_lhs_matrix</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 hx,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hy</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V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np.linalg.solve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A,rhs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解线性方程组</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V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V.reshape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((M-2, M-2)).T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((M,M))  #</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初始化</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U[1:M-1, 1:M-1] = V</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U[:,0]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[1]; U[0,:]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[2]</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U[:,M-1]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[3]; U[M-1,:]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fbc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[4]</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所求的数值解为：</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200" dirty="0"/>
          </a:p>
        </p:txBody>
      </p:sp>
    </p:spTree>
    <p:extLst>
      <p:ext uri="{BB962C8B-B14F-4D97-AF65-F5344CB8AC3E}">
        <p14:creationId xmlns:p14="http://schemas.microsoft.com/office/powerpoint/2010/main" val="15943429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156308-58DB-4DD5-B349-8418B2C8BA5C}"/>
              </a:ext>
            </a:extLst>
          </p:cNvPr>
          <p:cNvSpPr>
            <a:spLocks noGrp="1"/>
          </p:cNvSpPr>
          <p:nvPr>
            <p:ph type="body" sz="quarter" idx="10"/>
          </p:nvPr>
        </p:nvSpPr>
        <p:spPr>
          <a:xfrm>
            <a:off x="601663" y="960697"/>
            <a:ext cx="11236325" cy="5446713"/>
          </a:xfrm>
        </p:spPr>
        <p:txBody>
          <a:bodyPr/>
          <a:lstStyle/>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('text',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usetex</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=True);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('font', size=15)</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ax =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plt.axes</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(projection='3d')</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ax.plot_surface</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Y, U,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cmap</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plt.cm.coolwarm</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ax.set_xlabel</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('$x$');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ax.set_ylabel</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ax.set_zlabel</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('$u$'); </a:t>
            </a:r>
            <a:r>
              <a:rPr lang="en-US" altLang="zh-CN" sz="22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plt.tight_layout</a:t>
            </a:r>
            <a:r>
              <a:rPr lang="en-US" altLang="zh-CN" sz="22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2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200" b="1" dirty="0" err="1">
                <a:effectLst/>
                <a:latin typeface="Times New Roman" panose="02020603050405020304" pitchFamily="18" charset="0"/>
                <a:ea typeface="华文中宋" panose="02010600040101010101" pitchFamily="2" charset="-122"/>
              </a:rPr>
              <a:t>ax.view_init</a:t>
            </a:r>
            <a:r>
              <a:rPr lang="en-US" altLang="zh-CN" sz="2200" b="1" dirty="0">
                <a:effectLst/>
                <a:latin typeface="Times New Roman" panose="02020603050405020304" pitchFamily="18" charset="0"/>
                <a:ea typeface="华文中宋" panose="02010600040101010101" pitchFamily="2" charset="-122"/>
              </a:rPr>
              <a:t>(20, -106); </a:t>
            </a:r>
            <a:r>
              <a:rPr lang="en-US" altLang="zh-CN" sz="2200" b="1" dirty="0" err="1">
                <a:effectLst/>
                <a:latin typeface="Times New Roman" panose="02020603050405020304" pitchFamily="18" charset="0"/>
                <a:ea typeface="华文中宋" panose="02010600040101010101" pitchFamily="2" charset="-122"/>
              </a:rPr>
              <a:t>plt.show</a:t>
            </a:r>
            <a:r>
              <a:rPr lang="en-US" altLang="zh-CN" sz="2200" b="1" dirty="0">
                <a:effectLst/>
                <a:latin typeface="Times New Roman" panose="02020603050405020304" pitchFamily="18" charset="0"/>
                <a:ea typeface="华文中宋" panose="02010600040101010101" pitchFamily="2" charset="-122"/>
              </a:rPr>
              <a:t>()</a:t>
            </a:r>
            <a:endParaRPr lang="zh-CN" altLang="en-US" sz="2200" dirty="0"/>
          </a:p>
        </p:txBody>
      </p:sp>
    </p:spTree>
    <p:extLst>
      <p:ext uri="{BB962C8B-B14F-4D97-AF65-F5344CB8AC3E}">
        <p14:creationId xmlns:p14="http://schemas.microsoft.com/office/powerpoint/2010/main" val="21091875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24772990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20646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86815234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7253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41051892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525631" progId="Word.Document.12">
                  <p:embed/>
                </p:oleObj>
              </mc:Choice>
              <mc:Fallback>
                <p:oleObj name="Document" r:id="rId2" imgW="11106616" imgH="552563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36077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F090E-8631-4D66-B30E-254B6F314AC9}"/>
              </a:ext>
            </a:extLst>
          </p:cNvPr>
          <p:cNvSpPr>
            <a:spLocks noGrp="1"/>
          </p:cNvSpPr>
          <p:nvPr>
            <p:ph type="body" sz="quarter" idx="10"/>
          </p:nvPr>
        </p:nvSpPr>
        <p:spPr/>
        <p:txBody>
          <a:bodyPr/>
          <a:lstStyle/>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ex17_6.py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scipy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sparse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pylab</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 = 50; N = 60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空间和时间的点数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x0 = 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1; dx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x0)/(M - 1)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空间步长</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t0 = 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0.2; dt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t0)/(N - 1)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时间步长</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 = 0.1; alpha = -3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扩散系数和反应率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 = dt*D/dx**2; s = dt*alpha;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np.linspace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np.linspace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main_diag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(1 + 2*r - s)*</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-r*</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(M-3); n = M-2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diagonals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main_diag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off_diag</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sparse.diags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(diagonals, [0,-1,1], shape=(</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toarray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20683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F090E-8631-4D66-B30E-254B6F314AC9}"/>
              </a:ext>
            </a:extLst>
          </p:cNvPr>
          <p:cNvSpPr>
            <a:spLocks noGrp="1"/>
          </p:cNvSpPr>
          <p:nvPr>
            <p:ph type="body" sz="quarter" idx="10"/>
          </p:nvPr>
        </p:nvSpPr>
        <p:spPr>
          <a:xfrm>
            <a:off x="601663" y="844319"/>
            <a:ext cx="11236325" cy="5446713"/>
          </a:xfrm>
        </p:spPr>
        <p:txBody>
          <a:bodyPr/>
          <a:lstStyle/>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U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 N))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解的初始化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U[:,0] = 4*</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- 4*</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**2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初值条件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U[0,:] = 0.0; U[-1,:] = 0.0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边界条件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for k in range(1, 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c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b1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np.array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([r*U[0,k], r*U[-1,k]])</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b1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np.insert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(b1, 1, c); b2 = U[1:M-1, k-1]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b = b1 + b2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线性方程组常数项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U[1:M-1, k]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np.linalg.solve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A,b</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解线性方程组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('text',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usetex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=True);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size=15)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np.meshgrid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tspan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xspan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ax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plt.axes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(projection='3d')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ax.plot_surface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 T, U, linewidth=0,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cmap</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plt.cm.coolwarm</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ax.set_xticks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 0.05, 0.1, 0.15, 0.2])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ax.set_xlabel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ax.set_ylabel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b="1" dirty="0" err="1">
                <a:effectLst/>
                <a:latin typeface="Times New Roman" panose="02020603050405020304" pitchFamily="18" charset="0"/>
                <a:ea typeface="华文中宋" panose="02010600040101010101" pitchFamily="2" charset="-122"/>
              </a:rPr>
              <a:t>ax.set_zlabel</a:t>
            </a:r>
            <a:r>
              <a:rPr lang="en-US" altLang="zh-CN" sz="1800" b="1" dirty="0">
                <a:effectLst/>
                <a:latin typeface="Times New Roman" panose="02020603050405020304" pitchFamily="18" charset="0"/>
                <a:ea typeface="华文中宋" panose="02010600040101010101" pitchFamily="2" charset="-122"/>
              </a:rPr>
              <a:t>('$u$'); </a:t>
            </a:r>
            <a:r>
              <a:rPr lang="en-US" altLang="zh-CN" sz="1800" b="1" dirty="0" err="1">
                <a:effectLst/>
                <a:latin typeface="Times New Roman" panose="02020603050405020304" pitchFamily="18" charset="0"/>
                <a:ea typeface="华文中宋" panose="02010600040101010101" pitchFamily="2" charset="-122"/>
              </a:rPr>
              <a:t>plt.tight_layout</a:t>
            </a:r>
            <a:r>
              <a:rPr lang="en-US" altLang="zh-CN" sz="1800" b="1" dirty="0">
                <a:effectLst/>
                <a:latin typeface="Times New Roman" panose="02020603050405020304" pitchFamily="18" charset="0"/>
                <a:ea typeface="华文中宋" panose="02010600040101010101" pitchFamily="2" charset="-122"/>
              </a:rPr>
              <a:t>(); </a:t>
            </a:r>
            <a:r>
              <a:rPr lang="en-US" altLang="zh-CN" sz="1800" b="1" dirty="0" err="1">
                <a:effectLst/>
                <a:latin typeface="Times New Roman" panose="02020603050405020304" pitchFamily="18" charset="0"/>
                <a:ea typeface="华文中宋" panose="02010600040101010101" pitchFamily="2" charset="-122"/>
              </a:rPr>
              <a:t>plt.show</a:t>
            </a:r>
            <a:r>
              <a:rPr lang="en-US" altLang="zh-CN" sz="1800" b="1" dirty="0">
                <a:effectLst/>
                <a:latin typeface="Times New Roman" panose="02020603050405020304" pitchFamily="18" charset="0"/>
                <a:ea typeface="华文中宋" panose="02010600040101010101" pitchFamily="2" charset="-122"/>
              </a:rPr>
              <a:t>()</a:t>
            </a:r>
            <a:endParaRPr lang="zh-CN" altLang="en-US" dirty="0"/>
          </a:p>
        </p:txBody>
      </p:sp>
    </p:spTree>
    <p:extLst>
      <p:ext uri="{BB962C8B-B14F-4D97-AF65-F5344CB8AC3E}">
        <p14:creationId xmlns:p14="http://schemas.microsoft.com/office/powerpoint/2010/main" val="363249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804050677"/>
              </p:ext>
            </p:extLst>
          </p:nvPr>
        </p:nvGraphicFramePr>
        <p:xfrm>
          <a:off x="424962" y="1372437"/>
          <a:ext cx="11109325" cy="5468938"/>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424962" y="1372437"/>
                        <a:ext cx="11109325" cy="5468938"/>
                      </a:xfrm>
                      <a:prstGeom prst="rect">
                        <a:avLst/>
                      </a:prstGeom>
                    </p:spPr>
                  </p:pic>
                </p:oleObj>
              </mc:Fallback>
            </mc:AlternateContent>
          </a:graphicData>
        </a:graphic>
      </p:graphicFrame>
      <p:sp>
        <p:nvSpPr>
          <p:cNvPr id="2" name="文本占位符 1">
            <a:extLst>
              <a:ext uri="{FF2B5EF4-FFF2-40B4-BE49-F238E27FC236}">
                <a16:creationId xmlns:a16="http://schemas.microsoft.com/office/drawing/2014/main" id="{7590BE08-A32D-4907-BCEA-DF2E533B9113}"/>
              </a:ext>
            </a:extLst>
          </p:cNvPr>
          <p:cNvSpPr>
            <a:spLocks noGrp="1"/>
          </p:cNvSpPr>
          <p:nvPr>
            <p:ph type="body" sz="quarter" idx="11"/>
          </p:nvPr>
        </p:nvSpPr>
        <p:spPr/>
        <p:txBody>
          <a:bodyPr/>
          <a:lstStyle/>
          <a:p>
            <a:r>
              <a:rPr lang="en-US" altLang="zh-CN" dirty="0"/>
              <a:t>2.</a:t>
            </a:r>
            <a:r>
              <a:rPr lang="zh-CN" altLang="zh-CN" dirty="0"/>
              <a:t>抛物型偏微分方程</a:t>
            </a:r>
            <a:endParaRPr lang="zh-CN" altLang="en-US" dirty="0"/>
          </a:p>
        </p:txBody>
      </p:sp>
    </p:spTree>
    <p:extLst>
      <p:ext uri="{BB962C8B-B14F-4D97-AF65-F5344CB8AC3E}">
        <p14:creationId xmlns:p14="http://schemas.microsoft.com/office/powerpoint/2010/main" val="127412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982384784"/>
              </p:ext>
            </p:extLst>
          </p:nvPr>
        </p:nvGraphicFramePr>
        <p:xfrm>
          <a:off x="711200" y="1049338"/>
          <a:ext cx="11107738" cy="5470525"/>
        </p:xfrm>
        <a:graphic>
          <a:graphicData uri="http://schemas.openxmlformats.org/presentationml/2006/ole">
            <mc:AlternateContent xmlns:mc="http://schemas.openxmlformats.org/markup-compatibility/2006">
              <mc:Choice xmlns:v="urn:schemas-microsoft-com:vml" Requires="v">
                <p:oleObj name="Document" r:id="rId2" imgW="11106616" imgH="5484892" progId="Word.Document.12">
                  <p:embed/>
                </p:oleObj>
              </mc:Choice>
              <mc:Fallback>
                <p:oleObj name="Document" r:id="rId2"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3"/>
                      <a:stretch>
                        <a:fillRect/>
                      </a:stretch>
                    </p:blipFill>
                    <p:spPr>
                      <a:xfrm>
                        <a:off x="711200" y="1049338"/>
                        <a:ext cx="11107738" cy="5470525"/>
                      </a:xfrm>
                      <a:prstGeom prst="rect">
                        <a:avLst/>
                      </a:prstGeom>
                    </p:spPr>
                  </p:pic>
                </p:oleObj>
              </mc:Fallback>
            </mc:AlternateContent>
          </a:graphicData>
        </a:graphic>
      </p:graphicFrame>
    </p:spTree>
    <p:extLst>
      <p:ext uri="{BB962C8B-B14F-4D97-AF65-F5344CB8AC3E}">
        <p14:creationId xmlns:p14="http://schemas.microsoft.com/office/powerpoint/2010/main" val="87579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2222</Words>
  <Application>Microsoft Office PowerPoint</Application>
  <PresentationFormat>宽屏</PresentationFormat>
  <Paragraphs>171</Paragraphs>
  <Slides>72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9" baseType="lpstr">
      <vt:lpstr>等线</vt:lpstr>
      <vt:lpstr>微软雅黑</vt:lpstr>
      <vt:lpstr>Arial</vt:lpstr>
      <vt:lpstr>Calibri</vt:lpstr>
      <vt:lpstr>Times New Roman</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孤莱 端木</cp:lastModifiedBy>
  <cp:revision>74</cp:revision>
  <dcterms:created xsi:type="dcterms:W3CDTF">2020-12-25T07:26:00Z</dcterms:created>
  <dcterms:modified xsi:type="dcterms:W3CDTF">2024-01-28T03:38:32Z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