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0"/>
  </p:notesMasterIdLst>
  <p:handoutMasterIdLst>
    <p:handoutMasterId r:id="rId31"/>
  </p:handoutMasterIdLst>
  <p:sldIdLst>
    <p:sldId id="319" r:id="rId2"/>
    <p:sldId id="312" r:id="rId3"/>
    <p:sldId id="308" r:id="rId4"/>
    <p:sldId id="1424" r:id="rId5"/>
    <p:sldId id="1442" r:id="rId6"/>
    <p:sldId id="1443" r:id="rId7"/>
    <p:sldId id="1444" r:id="rId8"/>
    <p:sldId id="1445" r:id="rId9"/>
    <p:sldId id="1446" r:id="rId10"/>
    <p:sldId id="1447" r:id="rId11"/>
    <p:sldId id="1448" r:id="rId12"/>
    <p:sldId id="1449" r:id="rId13"/>
    <p:sldId id="1450" r:id="rId14"/>
    <p:sldId id="1451" r:id="rId15"/>
    <p:sldId id="1452" r:id="rId16"/>
    <p:sldId id="1453" r:id="rId17"/>
    <p:sldId id="1457" r:id="rId18"/>
    <p:sldId id="1421" r:id="rId19"/>
    <p:sldId id="1458" r:id="rId20"/>
    <p:sldId id="1430" r:id="rId21"/>
    <p:sldId id="1459" r:id="rId22"/>
    <p:sldId id="1460" r:id="rId23"/>
    <p:sldId id="1461" r:id="rId24"/>
    <p:sldId id="1462" r:id="rId25"/>
    <p:sldId id="1469" r:id="rId26"/>
    <p:sldId id="1470" r:id="rId27"/>
    <p:sldId id="1463" r:id="rId28"/>
    <p:sldId id="1471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3B8"/>
    <a:srgbClr val="90CFDF"/>
    <a:srgbClr val="319095"/>
    <a:srgbClr val="074996"/>
    <a:srgbClr val="595959"/>
    <a:srgbClr val="4472C4"/>
    <a:srgbClr val="F30017"/>
    <a:srgbClr val="FFAFBA"/>
    <a:srgbClr val="FF7F94"/>
    <a:srgbClr val="F66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 autoAdjust="0"/>
    <p:restoredTop sz="89414" autoAdjust="0"/>
  </p:normalViewPr>
  <p:slideViewPr>
    <p:cSldViewPr snapToGrid="0">
      <p:cViewPr varScale="1">
        <p:scale>
          <a:sx n="88" d="100"/>
          <a:sy n="88" d="100"/>
        </p:scale>
        <p:origin x="1203" y="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2CDD52-2B46-7B49-842A-AA53AB730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623352-C90C-D24C-B8BE-556D56966B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E3F03F-04C0-3B4C-98EF-4B591385F5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CBB3D-2EBA-9D4F-8423-81DDA5C260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994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A66C-1DB6-E44E-9EB9-C3C62BDEBC05}" type="datetimeFigureOut">
              <a:rPr kumimoji="1" lang="zh-CN" altLang="en-US" smtClean="0"/>
              <a:t>2023-08-18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D336-4BC6-EE4C-BD27-9292C4CE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7510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057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E567D6C-98E0-4DEF-8A74-6182ECC626BB}"/>
              </a:ext>
            </a:extLst>
          </p:cNvPr>
          <p:cNvSpPr/>
          <p:nvPr userDrawn="1"/>
        </p:nvSpPr>
        <p:spPr>
          <a:xfrm>
            <a:off x="5144516" y="6371963"/>
            <a:ext cx="1228061" cy="372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F0BFE3-E035-4DB9-A3D2-B8F99D35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1130301"/>
            <a:ext cx="5334121" cy="217731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algn="l">
              <a:lnSpc>
                <a:spcPct val="120000"/>
              </a:lnSpc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F0F1B1-16C1-47F5-83C1-E23FF7DB0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457" y="3307615"/>
            <a:ext cx="5344508" cy="5084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20000"/>
              </a:lnSpc>
              <a:buNone/>
              <a:defRPr sz="135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4" name="文本占位符 113">
            <a:extLst>
              <a:ext uri="{FF2B5EF4-FFF2-40B4-BE49-F238E27FC236}">
                <a16:creationId xmlns:a16="http://schemas.microsoft.com/office/drawing/2014/main" id="{1D042017-EA01-0746-A58F-259DD19AD3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2457" y="4102632"/>
            <a:ext cx="5319713" cy="203146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266384C-2791-0F43-9817-F81B103A739A}"/>
              </a:ext>
            </a:extLst>
          </p:cNvPr>
          <p:cNvSpPr/>
          <p:nvPr userDrawn="1"/>
        </p:nvSpPr>
        <p:spPr>
          <a:xfrm>
            <a:off x="9010520" y="0"/>
            <a:ext cx="13347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AD8D2358-BAA6-4DCB-8F50-C483277FD6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"/>
                    </a14:imgEffect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91" y="3307615"/>
            <a:ext cx="1777868" cy="1907934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6B964F-49E7-464C-91A8-5BC6EE9B501C}"/>
              </a:ext>
            </a:extLst>
          </p:cNvPr>
          <p:cNvSpPr/>
          <p:nvPr userDrawn="1"/>
        </p:nvSpPr>
        <p:spPr>
          <a:xfrm>
            <a:off x="1" y="0"/>
            <a:ext cx="6372576" cy="1047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6AFDF3-2EF5-4164-84E3-0E702C77CCA8}"/>
              </a:ext>
            </a:extLst>
          </p:cNvPr>
          <p:cNvSpPr/>
          <p:nvPr userDrawn="1"/>
        </p:nvSpPr>
        <p:spPr>
          <a:xfrm>
            <a:off x="5700686" y="754851"/>
            <a:ext cx="567093" cy="181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F3EA38-E8BD-4561-A872-5E65122F6F34}"/>
              </a:ext>
            </a:extLst>
          </p:cNvPr>
          <p:cNvSpPr/>
          <p:nvPr userDrawn="1"/>
        </p:nvSpPr>
        <p:spPr>
          <a:xfrm>
            <a:off x="5237018" y="6177519"/>
            <a:ext cx="1083411" cy="243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占位符 7">
            <a:extLst>
              <a:ext uri="{FF2B5EF4-FFF2-40B4-BE49-F238E27FC236}">
                <a16:creationId xmlns:a16="http://schemas.microsoft.com/office/drawing/2014/main" id="{1D366FF6-F4E4-4D2C-AAF8-F80B2CC51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1127" y="0"/>
            <a:ext cx="3058667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</p:pic>
      <p:sp>
        <p:nvSpPr>
          <p:cNvPr id="230" name="任意形状 229">
            <a:extLst>
              <a:ext uri="{FF2B5EF4-FFF2-40B4-BE49-F238E27FC236}">
                <a16:creationId xmlns:a16="http://schemas.microsoft.com/office/drawing/2014/main" id="{871B02A7-EF6F-134C-B920-6B76573B7D8C}"/>
              </a:ext>
            </a:extLst>
          </p:cNvPr>
          <p:cNvSpPr/>
          <p:nvPr userDrawn="1"/>
        </p:nvSpPr>
        <p:spPr>
          <a:xfrm>
            <a:off x="5859407" y="-86497"/>
            <a:ext cx="3202595" cy="7027086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0" tIns="135000" rIns="135000" bIns="13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B583EDF-1FB2-46BF-8E0F-F37E0204822B}"/>
              </a:ext>
            </a:extLst>
          </p:cNvPr>
          <p:cNvGrpSpPr/>
          <p:nvPr userDrawn="1"/>
        </p:nvGrpSpPr>
        <p:grpSpPr>
          <a:xfrm>
            <a:off x="-1870807" y="111771"/>
            <a:ext cx="7939086" cy="968457"/>
            <a:chOff x="-1870807" y="111771"/>
            <a:chExt cx="7939086" cy="96845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CF5262D-E87E-47DF-8AC6-2D6253A145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2000"/>
                      </a14:imgEffect>
                      <a14:imgEffect>
                        <a14:sharpenSoften amoun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0" y="111771"/>
              <a:ext cx="797615" cy="875249"/>
            </a:xfrm>
            <a:prstGeom prst="rect">
              <a:avLst/>
            </a:prstGeom>
            <a:noFill/>
          </p:spPr>
        </p:pic>
        <p:sp>
          <p:nvSpPr>
            <p:cNvPr id="18" name="副标题 2">
              <a:extLst>
                <a:ext uri="{FF2B5EF4-FFF2-40B4-BE49-F238E27FC236}">
                  <a16:creationId xmlns:a16="http://schemas.microsoft.com/office/drawing/2014/main" id="{CCCC069B-DAD5-4877-9C2E-ED970B23F34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1870807" y="571776"/>
              <a:ext cx="7939086" cy="508452"/>
            </a:xfrm>
            <a:prstGeom prst="rect">
              <a:avLst/>
            </a:prstGeom>
          </p:spPr>
          <p:txBody>
            <a:bodyPr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350" dirty="0">
                  <a:solidFill>
                    <a:schemeClr val="tx2"/>
                  </a:solidFill>
                  <a:latin typeface="Blackadder ITC" panose="04020505051007020D02" pitchFamily="82" charset="0"/>
                </a:rPr>
                <a:t>Naval Aeronautical University </a:t>
              </a:r>
            </a:p>
          </p:txBody>
        </p:sp>
        <p:pic>
          <p:nvPicPr>
            <p:cNvPr id="30722" name="Picture 2">
              <a:extLst>
                <a:ext uri="{FF2B5EF4-FFF2-40B4-BE49-F238E27FC236}">
                  <a16:creationId xmlns:a16="http://schemas.microsoft.com/office/drawing/2014/main" id="{9D39FAD1-1AE4-4DB0-BA47-7E24A7685E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962" y="207266"/>
              <a:ext cx="2165350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" name="图片 19" descr="图片包含 动物, 黑暗, 飞行, 亮&#10;&#10;描述已自动生成">
            <a:extLst>
              <a:ext uri="{FF2B5EF4-FFF2-40B4-BE49-F238E27FC236}">
                <a16:creationId xmlns:a16="http://schemas.microsoft.com/office/drawing/2014/main" id="{2F5046F9-E527-46F5-BE1C-8543AD17A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27502" r="27709" b="25335"/>
          <a:stretch/>
        </p:blipFill>
        <p:spPr>
          <a:xfrm rot="20969388" flipH="1">
            <a:off x="6161032" y="3524728"/>
            <a:ext cx="2636515" cy="2783574"/>
          </a:xfrm>
          <a:prstGeom prst="rect">
            <a:avLst/>
          </a:prstGeom>
        </p:spPr>
      </p:pic>
      <p:pic>
        <p:nvPicPr>
          <p:cNvPr id="21" name="图片 20" descr="图片包含 飞行, 户外, 动物, 黑暗&#10;&#10;描述已自动生成">
            <a:extLst>
              <a:ext uri="{FF2B5EF4-FFF2-40B4-BE49-F238E27FC236}">
                <a16:creationId xmlns:a16="http://schemas.microsoft.com/office/drawing/2014/main" id="{FCF49223-7BE9-43B8-9D8D-6E1EB5F059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8" t="29168" r="22917" b="20835"/>
          <a:stretch>
            <a:fillRect/>
          </a:stretch>
        </p:blipFill>
        <p:spPr>
          <a:xfrm flipH="1">
            <a:off x="7636995" y="3008504"/>
            <a:ext cx="1133845" cy="6842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9AC23E-7C79-4710-9879-1BB72171B47F}"/>
              </a:ext>
            </a:extLst>
          </p:cNvPr>
          <p:cNvSpPr/>
          <p:nvPr userDrawn="1"/>
        </p:nvSpPr>
        <p:spPr>
          <a:xfrm>
            <a:off x="24206" y="63324"/>
            <a:ext cx="4189863" cy="973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BF335F7-E8D0-423F-8AC5-730B2C87BC20}"/>
              </a:ext>
            </a:extLst>
          </p:cNvPr>
          <p:cNvSpPr/>
          <p:nvPr userDrawn="1"/>
        </p:nvSpPr>
        <p:spPr>
          <a:xfrm>
            <a:off x="897742" y="195452"/>
            <a:ext cx="4801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71534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数学建模算法与应用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8FE3F14-0A83-413C-A989-7173E0487A0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6657" y="152481"/>
            <a:ext cx="603140" cy="8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A2EB76-5181-4BF6-959D-25A67C426BF1}"/>
              </a:ext>
            </a:extLst>
          </p:cNvPr>
          <p:cNvSpPr/>
          <p:nvPr userDrawn="1"/>
        </p:nvSpPr>
        <p:spPr>
          <a:xfrm>
            <a:off x="2751644" y="-30098"/>
            <a:ext cx="6392356" cy="614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0AF157-135E-5B48-83D7-67D478F83CDC}"/>
              </a:ext>
            </a:extLst>
          </p:cNvPr>
          <p:cNvSpPr/>
          <p:nvPr userDrawn="1"/>
        </p:nvSpPr>
        <p:spPr>
          <a:xfrm>
            <a:off x="-9485" y="0"/>
            <a:ext cx="13347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B99CD373-9A19-B145-9F82-758C4568C2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164064" y="0"/>
            <a:ext cx="3072872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CD7EF8E-C973-F549-8D89-2BDFF14D89D4}"/>
              </a:ext>
            </a:extLst>
          </p:cNvPr>
          <p:cNvSpPr/>
          <p:nvPr userDrawn="1"/>
        </p:nvSpPr>
        <p:spPr>
          <a:xfrm flipH="1">
            <a:off x="73524" y="-98854"/>
            <a:ext cx="3249529" cy="7039443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0" tIns="135000" rIns="135000" bIns="13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占位符 7">
            <a:extLst>
              <a:ext uri="{FF2B5EF4-FFF2-40B4-BE49-F238E27FC236}">
                <a16:creationId xmlns:a16="http://schemas.microsoft.com/office/drawing/2014/main" id="{183BAD50-F315-4439-9DD3-78F8DF3056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4303" y="-90722"/>
            <a:ext cx="3139863" cy="7039443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A3AD8D2-F0CE-48FE-BE13-EE6B8336F6D6}"/>
              </a:ext>
            </a:extLst>
          </p:cNvPr>
          <p:cNvGrpSpPr/>
          <p:nvPr userDrawn="1"/>
        </p:nvGrpSpPr>
        <p:grpSpPr>
          <a:xfrm>
            <a:off x="5627500" y="179918"/>
            <a:ext cx="3352436" cy="946076"/>
            <a:chOff x="5639533" y="1"/>
            <a:chExt cx="3352436" cy="94607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4531A01-D111-44DD-8AF7-3F424DBBC1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"/>
                      </a14:imgEffect>
                      <a14:imgEffect>
                        <a14:sharpenSoften amoun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354" y="1"/>
              <a:ext cx="797615" cy="875249"/>
            </a:xfrm>
            <a:prstGeom prst="rect">
              <a:avLst/>
            </a:prstGeom>
            <a:noFill/>
          </p:spPr>
        </p:pic>
        <p:sp>
          <p:nvSpPr>
            <p:cNvPr id="13" name="副标题 2">
              <a:extLst>
                <a:ext uri="{FF2B5EF4-FFF2-40B4-BE49-F238E27FC236}">
                  <a16:creationId xmlns:a16="http://schemas.microsoft.com/office/drawing/2014/main" id="{5DB67CCF-68D1-4AC3-9150-7810CD924B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39533" y="437625"/>
              <a:ext cx="2460780" cy="508452"/>
            </a:xfrm>
            <a:prstGeom prst="rect">
              <a:avLst/>
            </a:prstGeom>
          </p:spPr>
          <p:txBody>
            <a:bodyPr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350" dirty="0">
                  <a:solidFill>
                    <a:schemeClr val="tx2"/>
                  </a:solidFill>
                  <a:latin typeface="Blackadder ITC" panose="04020505051007020D02" pitchFamily="82" charset="0"/>
                </a:rPr>
                <a:t>Naval Aeronautical University 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E194255-7866-41D0-84E5-16D7F9A7D8C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963" y="157391"/>
              <a:ext cx="2165350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D9AAE59-04CF-47BD-ACA1-8373D368E8D4}"/>
              </a:ext>
            </a:extLst>
          </p:cNvPr>
          <p:cNvSpPr/>
          <p:nvPr userDrawn="1"/>
        </p:nvSpPr>
        <p:spPr>
          <a:xfrm>
            <a:off x="4954386" y="5619404"/>
            <a:ext cx="4164218" cy="1238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32248DD-EB20-4BE9-A420-0B91895671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2" t="30239" r="23487" b="22840"/>
          <a:stretch>
            <a:fillRect/>
          </a:stretch>
        </p:blipFill>
        <p:spPr>
          <a:xfrm>
            <a:off x="305699" y="4304781"/>
            <a:ext cx="2957039" cy="1673513"/>
          </a:xfrm>
          <a:prstGeom prst="rect">
            <a:avLst/>
          </a:prstGeom>
          <a:noFill/>
        </p:spPr>
      </p:pic>
      <p:pic>
        <p:nvPicPr>
          <p:cNvPr id="16" name="图片 15" descr="图片包含 飞行, 户外, 动物, 黑暗&#10;&#10;描述已自动生成">
            <a:extLst>
              <a:ext uri="{FF2B5EF4-FFF2-40B4-BE49-F238E27FC236}">
                <a16:creationId xmlns:a16="http://schemas.microsoft.com/office/drawing/2014/main" id="{D8717597-520A-4226-9D65-FC4A60A2D4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8" t="29168" r="22917" b="20835"/>
          <a:stretch>
            <a:fillRect/>
          </a:stretch>
        </p:blipFill>
        <p:spPr>
          <a:xfrm>
            <a:off x="281424" y="3429002"/>
            <a:ext cx="1163230" cy="684253"/>
          </a:xfrm>
          <a:prstGeom prst="rect">
            <a:avLst/>
          </a:prstGeom>
        </p:spPr>
      </p:pic>
      <p:sp>
        <p:nvSpPr>
          <p:cNvPr id="17" name="Oval 14">
            <a:extLst>
              <a:ext uri="{FF2B5EF4-FFF2-40B4-BE49-F238E27FC236}">
                <a16:creationId xmlns:a16="http://schemas.microsoft.com/office/drawing/2014/main" id="{6BA6CDC1-33D2-430C-97F4-0E88C1774BD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5821486" y="1088508"/>
            <a:ext cx="3248990" cy="45719"/>
          </a:xfrm>
          <a:prstGeom prst="ellipse">
            <a:avLst/>
          </a:prstGeom>
          <a:solidFill>
            <a:srgbClr val="0293B8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E35631-D04C-49C3-B132-D9762499C6BF}"/>
              </a:ext>
            </a:extLst>
          </p:cNvPr>
          <p:cNvSpPr/>
          <p:nvPr userDrawn="1"/>
        </p:nvSpPr>
        <p:spPr>
          <a:xfrm>
            <a:off x="4796458" y="80849"/>
            <a:ext cx="4189863" cy="973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C224FF-63B6-4A73-AC04-7B7E2C0637FC}"/>
              </a:ext>
            </a:extLst>
          </p:cNvPr>
          <p:cNvSpPr/>
          <p:nvPr userDrawn="1"/>
        </p:nvSpPr>
        <p:spPr>
          <a:xfrm>
            <a:off x="4490732" y="273234"/>
            <a:ext cx="4801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71534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数学建模算法与应用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8FE3F14-0A83-413C-A989-7173E0487A0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92954" y="179063"/>
            <a:ext cx="603140" cy="8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9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72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8A2B693D-DA74-418B-B434-4DF788C9A567}"/>
              </a:ext>
            </a:extLst>
          </p:cNvPr>
          <p:cNvSpPr txBox="1"/>
          <p:nvPr userDrawn="1"/>
        </p:nvSpPr>
        <p:spPr>
          <a:xfrm>
            <a:off x="0" y="54647"/>
            <a:ext cx="284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数学建模算法与应用</a:t>
            </a: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1EF86223-594F-4CC2-8E15-C5D4707F8FE3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6286500" y="6427214"/>
            <a:ext cx="2759642" cy="45719"/>
          </a:xfrm>
          <a:prstGeom prst="ellipse">
            <a:avLst/>
          </a:prstGeom>
          <a:solidFill>
            <a:srgbClr val="0293B8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ABC3D8D-3DDA-42A5-AF31-9C008BB42B74}"/>
              </a:ext>
            </a:extLst>
          </p:cNvPr>
          <p:cNvCxnSpPr>
            <a:cxnSpLocks/>
          </p:cNvCxnSpPr>
          <p:nvPr userDrawn="1"/>
        </p:nvCxnSpPr>
        <p:spPr>
          <a:xfrm>
            <a:off x="30336" y="475271"/>
            <a:ext cx="9113664" cy="0"/>
          </a:xfrm>
          <a:prstGeom prst="line">
            <a:avLst/>
          </a:prstGeom>
          <a:ln w="28575">
            <a:solidFill>
              <a:srgbClr val="029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燕尾形 16">
            <a:extLst>
              <a:ext uri="{FF2B5EF4-FFF2-40B4-BE49-F238E27FC236}">
                <a16:creationId xmlns:a16="http://schemas.microsoft.com/office/drawing/2014/main" id="{A91E8CED-F193-478D-9B6E-D8607DC7D7B2}"/>
              </a:ext>
            </a:extLst>
          </p:cNvPr>
          <p:cNvSpPr/>
          <p:nvPr userDrawn="1"/>
        </p:nvSpPr>
        <p:spPr>
          <a:xfrm>
            <a:off x="2366957" y="-2421"/>
            <a:ext cx="509912" cy="496197"/>
          </a:xfrm>
          <a:prstGeom prst="chevron">
            <a:avLst/>
          </a:prstGeom>
          <a:solidFill>
            <a:srgbClr val="029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35F13E-C386-47E8-9846-CC5F6E9A12F9}"/>
              </a:ext>
            </a:extLst>
          </p:cNvPr>
          <p:cNvSpPr txBox="1"/>
          <p:nvPr/>
        </p:nvSpPr>
        <p:spPr>
          <a:xfrm>
            <a:off x="-2121570" y="6447044"/>
            <a:ext cx="11161240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航空基础学院数学教研室</a:t>
            </a:r>
          </a:p>
        </p:txBody>
      </p:sp>
      <p:sp>
        <p:nvSpPr>
          <p:cNvPr id="10" name="燕尾形 16">
            <a:extLst>
              <a:ext uri="{FF2B5EF4-FFF2-40B4-BE49-F238E27FC236}">
                <a16:creationId xmlns:a16="http://schemas.microsoft.com/office/drawing/2014/main" id="{49DD24C2-B807-4A6B-90A3-45C6D574A779}"/>
              </a:ext>
            </a:extLst>
          </p:cNvPr>
          <p:cNvSpPr/>
          <p:nvPr userDrawn="1"/>
        </p:nvSpPr>
        <p:spPr>
          <a:xfrm>
            <a:off x="2679861" y="-8012"/>
            <a:ext cx="509912" cy="47771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92B5AC-ED1F-4148-BE33-23CE7FE2F931}"/>
              </a:ext>
            </a:extLst>
          </p:cNvPr>
          <p:cNvSpPr txBox="1"/>
          <p:nvPr userDrawn="1"/>
        </p:nvSpPr>
        <p:spPr>
          <a:xfrm>
            <a:off x="5741377" y="48998"/>
            <a:ext cx="3399091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  图与网络模型及方法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E2CC82-59A9-4C6E-BC38-8A42E3210C93}"/>
              </a:ext>
            </a:extLst>
          </p:cNvPr>
          <p:cNvSpPr/>
          <p:nvPr userDrawn="1"/>
        </p:nvSpPr>
        <p:spPr>
          <a:xfrm>
            <a:off x="6217920" y="6483096"/>
            <a:ext cx="2926080" cy="37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FD5F623E-C890-4BFF-A391-19C23CB60900}"/>
              </a:ext>
            </a:extLst>
          </p:cNvPr>
          <p:cNvSpPr txBox="1"/>
          <p:nvPr userDrawn="1"/>
        </p:nvSpPr>
        <p:spPr>
          <a:xfrm>
            <a:off x="7937492" y="6472889"/>
            <a:ext cx="1072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5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16" r:id="rId2"/>
    <p:sldLayoutId id="2147483717" r:id="rId3"/>
    <p:sldLayoutId id="214748374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1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11" userDrawn="1">
          <p15:clr>
            <a:srgbClr val="F26B43"/>
          </p15:clr>
        </p15:guide>
        <p15:guide id="4" pos="5449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31" userDrawn="1">
          <p15:clr>
            <a:srgbClr val="F26B43"/>
          </p15:clr>
        </p15:guide>
        <p15:guide id="7" orient="horz" pos="3929" userDrawn="1">
          <p15:clr>
            <a:srgbClr val="F26B43"/>
          </p15:clr>
        </p15:guide>
        <p15:guide id="8" orient="horz" pos="4020" userDrawn="1">
          <p15:clr>
            <a:srgbClr val="F26B43"/>
          </p15:clr>
        </p15:guide>
        <p15:guide id="9" pos="2030" userDrawn="1">
          <p15:clr>
            <a:srgbClr val="F26B43"/>
          </p15:clr>
        </p15:guide>
        <p15:guide id="10" pos="3731" userDrawn="1">
          <p15:clr>
            <a:srgbClr val="F26B43"/>
          </p15:clr>
        </p15:guide>
        <p15:guide id="11" pos="380" userDrawn="1">
          <p15:clr>
            <a:srgbClr val="F26B43"/>
          </p15:clr>
        </p15:guide>
        <p15:guide id="12" pos="53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6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3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5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7.doc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9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1.docx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4.x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9">
            <a:extLst>
              <a:ext uri="{FF2B5EF4-FFF2-40B4-BE49-F238E27FC236}">
                <a16:creationId xmlns:a16="http://schemas.microsoft.com/office/drawing/2014/main" id="{09073DB5-2152-4F2C-8FE7-11699B4E67A9}"/>
              </a:ext>
            </a:extLst>
          </p:cNvPr>
          <p:cNvSpPr txBox="1"/>
          <p:nvPr/>
        </p:nvSpPr>
        <p:spPr>
          <a:xfrm>
            <a:off x="2011897" y="1396530"/>
            <a:ext cx="1915875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5400" dirty="0">
                <a:solidFill>
                  <a:srgbClr val="4472C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5400" dirty="0">
                <a:solidFill>
                  <a:srgbClr val="4472C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5400" dirty="0">
                <a:solidFill>
                  <a:srgbClr val="4472C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DC2954-D90A-460B-8EE6-0E8298F94365}"/>
              </a:ext>
            </a:extLst>
          </p:cNvPr>
          <p:cNvSpPr/>
          <p:nvPr/>
        </p:nvSpPr>
        <p:spPr>
          <a:xfrm>
            <a:off x="291874" y="2514174"/>
            <a:ext cx="5355919" cy="182965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4.5</a:t>
            </a:r>
            <a:r>
              <a:rPr lang="zh-CN" altLang="en-US" sz="4000" b="1" dirty="0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着色问题</a:t>
            </a:r>
            <a:endParaRPr lang="en-US" altLang="zh-CN" sz="4000" b="1" dirty="0">
              <a:solidFill>
                <a:srgbClr val="4472C4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4.8</a:t>
            </a:r>
            <a:r>
              <a:rPr lang="zh-CN" altLang="en-US" sz="4000" b="1" dirty="0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旅行商（</a:t>
            </a:r>
            <a:r>
              <a:rPr lang="en-US" altLang="zh-CN" sz="4000" b="1" dirty="0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TSP</a:t>
            </a:r>
            <a:r>
              <a:rPr lang="zh-CN" altLang="en-US" sz="4000" b="1" dirty="0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）问题</a:t>
            </a:r>
          </a:p>
        </p:txBody>
      </p:sp>
    </p:spTree>
    <p:extLst>
      <p:ext uri="{BB962C8B-B14F-4D97-AF65-F5344CB8AC3E}">
        <p14:creationId xmlns:p14="http://schemas.microsoft.com/office/powerpoint/2010/main" val="9697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3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293654"/>
              </p:ext>
            </p:extLst>
          </p:nvPr>
        </p:nvGraphicFramePr>
        <p:xfrm>
          <a:off x="531813" y="804863"/>
          <a:ext cx="8137732" cy="29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813" y="804863"/>
                        <a:ext cx="8137732" cy="29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3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051596"/>
              </p:ext>
            </p:extLst>
          </p:nvPr>
        </p:nvGraphicFramePr>
        <p:xfrm>
          <a:off x="523875" y="809625"/>
          <a:ext cx="7989888" cy="41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4187410" progId="Word.Document.12">
                  <p:embed/>
                </p:oleObj>
              </mc:Choice>
              <mc:Fallback>
                <p:oleObj name="Document" r:id="rId2" imgW="8137732" imgH="4187410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410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7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957438"/>
              </p:ext>
            </p:extLst>
          </p:nvPr>
        </p:nvGraphicFramePr>
        <p:xfrm>
          <a:off x="523875" y="809625"/>
          <a:ext cx="7989888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4207210" progId="Word.Document.12">
                  <p:embed/>
                </p:oleObj>
              </mc:Choice>
              <mc:Fallback>
                <p:oleObj name="Document" r:id="rId2" imgW="8137732" imgH="4207210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413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91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15867"/>
              </p:ext>
            </p:extLst>
          </p:nvPr>
        </p:nvGraphicFramePr>
        <p:xfrm>
          <a:off x="523875" y="809625"/>
          <a:ext cx="7989888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4160411" progId="Word.Document.12">
                  <p:embed/>
                </p:oleObj>
              </mc:Choice>
              <mc:Fallback>
                <p:oleObj name="Document" r:id="rId2" imgW="8137732" imgH="4160411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407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2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00465"/>
              </p:ext>
            </p:extLst>
          </p:nvPr>
        </p:nvGraphicFramePr>
        <p:xfrm>
          <a:off x="523875" y="809625"/>
          <a:ext cx="7989888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3304713" progId="Word.Document.12">
                  <p:embed/>
                </p:oleObj>
              </mc:Choice>
              <mc:Fallback>
                <p:oleObj name="Document" r:id="rId2" imgW="8137732" imgH="330471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62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439640"/>
              </p:ext>
            </p:extLst>
          </p:nvPr>
        </p:nvGraphicFramePr>
        <p:xfrm>
          <a:off x="523875" y="809625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997919"/>
              </p:ext>
            </p:extLst>
          </p:nvPr>
        </p:nvGraphicFramePr>
        <p:xfrm>
          <a:off x="630237" y="2874417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237" y="2874417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61896"/>
              </p:ext>
            </p:extLst>
          </p:nvPr>
        </p:nvGraphicFramePr>
        <p:xfrm>
          <a:off x="523875" y="809625"/>
          <a:ext cx="7989888" cy="452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4610399" progId="Word.Document.12">
                  <p:embed/>
                </p:oleObj>
              </mc:Choice>
              <mc:Fallback>
                <p:oleObj name="Document" r:id="rId2" imgW="8137732" imgH="4610399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452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0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31AFCD-D6CC-4F37-B00A-F896AC4D0E3F}"/>
              </a:ext>
            </a:extLst>
          </p:cNvPr>
          <p:cNvSpPr txBox="1"/>
          <p:nvPr/>
        </p:nvSpPr>
        <p:spPr>
          <a:xfrm>
            <a:off x="868232" y="487025"/>
            <a:ext cx="74075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dirty="0" err="1"/>
              <a:t>clc</a:t>
            </a:r>
            <a:r>
              <a:rPr lang="en-US" altLang="zh-CN" sz="1700" b="1" dirty="0"/>
              <a:t>, clear</a:t>
            </a:r>
            <a:endParaRPr lang="zh-CN" altLang="zh-CN" sz="1700" dirty="0"/>
          </a:p>
          <a:p>
            <a:r>
              <a:rPr lang="en-US" altLang="zh-CN" sz="1700" b="1" dirty="0"/>
              <a:t>s={{'</a:t>
            </a:r>
            <a:r>
              <a:rPr lang="zh-CN" altLang="zh-CN" sz="1700" b="1" dirty="0"/>
              <a:t>张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李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王</a:t>
            </a:r>
            <a:r>
              <a:rPr lang="en-US" altLang="zh-CN" sz="1700" b="1" dirty="0"/>
              <a:t>'};{'</a:t>
            </a:r>
            <a:r>
              <a:rPr lang="zh-CN" altLang="zh-CN" sz="1700" b="1" dirty="0"/>
              <a:t>李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赵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刘</a:t>
            </a:r>
            <a:r>
              <a:rPr lang="en-US" altLang="zh-CN" sz="1700" b="1" dirty="0"/>
              <a:t>'};{'</a:t>
            </a:r>
            <a:r>
              <a:rPr lang="zh-CN" altLang="zh-CN" sz="1700" b="1" dirty="0"/>
              <a:t>张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刘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王</a:t>
            </a:r>
            <a:r>
              <a:rPr lang="en-US" altLang="zh-CN" sz="1700" b="1" dirty="0"/>
              <a:t>'};</a:t>
            </a:r>
            <a:endParaRPr lang="zh-CN" altLang="zh-CN" sz="1700" dirty="0"/>
          </a:p>
          <a:p>
            <a:r>
              <a:rPr lang="en-US" altLang="zh-CN" sz="1700" b="1" dirty="0"/>
              <a:t>     {'</a:t>
            </a:r>
            <a:r>
              <a:rPr lang="zh-CN" altLang="zh-CN" sz="1700" b="1" dirty="0"/>
              <a:t>赵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刘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孙</a:t>
            </a:r>
            <a:r>
              <a:rPr lang="en-US" altLang="zh-CN" sz="1700" b="1" dirty="0"/>
              <a:t>'};{'</a:t>
            </a:r>
            <a:r>
              <a:rPr lang="zh-CN" altLang="zh-CN" sz="1700" b="1" dirty="0"/>
              <a:t>张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王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孙</a:t>
            </a:r>
            <a:r>
              <a:rPr lang="en-US" altLang="zh-CN" sz="1700" b="1" dirty="0"/>
              <a:t>'};{'</a:t>
            </a:r>
            <a:r>
              <a:rPr lang="zh-CN" altLang="zh-CN" sz="1700" b="1" dirty="0"/>
              <a:t>李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刘</a:t>
            </a:r>
            <a:r>
              <a:rPr lang="en-US" altLang="zh-CN" sz="1700" b="1" dirty="0"/>
              <a:t>','</a:t>
            </a:r>
            <a:r>
              <a:rPr lang="zh-CN" altLang="zh-CN" sz="1700" b="1" dirty="0"/>
              <a:t>王</a:t>
            </a:r>
            <a:r>
              <a:rPr lang="en-US" altLang="zh-CN" sz="1700" b="1" dirty="0"/>
              <a:t>'}};</a:t>
            </a:r>
            <a:endParaRPr lang="zh-CN" altLang="zh-CN" sz="1700" dirty="0"/>
          </a:p>
          <a:p>
            <a:r>
              <a:rPr lang="en-US" altLang="zh-CN" sz="1700" b="1" dirty="0"/>
              <a:t>n = length(s); w = zeros(n);</a:t>
            </a:r>
            <a:endParaRPr lang="zh-CN" altLang="zh-CN" sz="1700" dirty="0"/>
          </a:p>
          <a:p>
            <a:r>
              <a:rPr lang="en-US" altLang="zh-CN" sz="1700" b="1" dirty="0"/>
              <a:t>for 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 = 1:n-1</a:t>
            </a:r>
            <a:endParaRPr lang="zh-CN" altLang="zh-CN" sz="1700" dirty="0"/>
          </a:p>
          <a:p>
            <a:r>
              <a:rPr lang="en-US" altLang="zh-CN" sz="1700" b="1" dirty="0"/>
              <a:t>    for j =i+1:n</a:t>
            </a:r>
            <a:endParaRPr lang="zh-CN" altLang="zh-CN" sz="1700" dirty="0"/>
          </a:p>
          <a:p>
            <a:r>
              <a:rPr lang="en-US" altLang="zh-CN" sz="1700" b="1" dirty="0"/>
              <a:t>        if ~</a:t>
            </a:r>
            <a:r>
              <a:rPr lang="en-US" altLang="zh-CN" sz="1700" b="1" dirty="0" err="1"/>
              <a:t>isempty</a:t>
            </a:r>
            <a:r>
              <a:rPr lang="en-US" altLang="zh-CN" sz="1700" b="1" dirty="0"/>
              <a:t>(intersect(s{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},s{j}))</a:t>
            </a:r>
            <a:endParaRPr lang="zh-CN" altLang="zh-CN" sz="1700" dirty="0"/>
          </a:p>
          <a:p>
            <a:r>
              <a:rPr lang="en-US" altLang="zh-CN" sz="1700" b="1" dirty="0"/>
              <a:t>            w(</a:t>
            </a:r>
            <a:r>
              <a:rPr lang="en-US" altLang="zh-CN" sz="1700" b="1" dirty="0" err="1"/>
              <a:t>i,j</a:t>
            </a:r>
            <a:r>
              <a:rPr lang="en-US" altLang="zh-CN" sz="1700" b="1" dirty="0"/>
              <a:t>)=1;</a:t>
            </a:r>
            <a:endParaRPr lang="zh-CN" altLang="zh-CN" sz="1700" dirty="0"/>
          </a:p>
          <a:p>
            <a:r>
              <a:rPr lang="en-US" altLang="zh-CN" sz="1700" b="1" dirty="0"/>
              <a:t>        end</a:t>
            </a:r>
            <a:endParaRPr lang="zh-CN" altLang="zh-CN" sz="1700" dirty="0"/>
          </a:p>
          <a:p>
            <a:r>
              <a:rPr lang="en-US" altLang="zh-CN" sz="1700" b="1" dirty="0"/>
              <a:t>    end</a:t>
            </a:r>
            <a:endParaRPr lang="zh-CN" altLang="zh-CN" sz="1700" dirty="0"/>
          </a:p>
          <a:p>
            <a:r>
              <a:rPr lang="en-US" altLang="zh-CN" sz="1700" b="1" dirty="0"/>
              <a:t>end</a:t>
            </a:r>
            <a:endParaRPr lang="zh-CN" altLang="zh-CN" sz="1700" dirty="0"/>
          </a:p>
          <a:p>
            <a:r>
              <a:rPr lang="en-US" altLang="zh-CN" sz="1700" b="1" dirty="0"/>
              <a:t>[</a:t>
            </a:r>
            <a:r>
              <a:rPr lang="en-US" altLang="zh-CN" sz="1700" b="1" dirty="0" err="1"/>
              <a:t>ni,nj</a:t>
            </a:r>
            <a:r>
              <a:rPr lang="en-US" altLang="zh-CN" sz="1700" b="1" dirty="0"/>
              <a:t>] = find(w);  %</a:t>
            </a:r>
            <a:r>
              <a:rPr lang="zh-CN" altLang="zh-CN" sz="1700" b="1" dirty="0"/>
              <a:t>边的顶点编号</a:t>
            </a:r>
            <a:endParaRPr lang="zh-CN" altLang="zh-CN" sz="1700" dirty="0"/>
          </a:p>
          <a:p>
            <a:r>
              <a:rPr lang="en-US" altLang="zh-CN" sz="1700" b="1" dirty="0"/>
              <a:t>w = w + w'; %</a:t>
            </a:r>
            <a:r>
              <a:rPr lang="zh-CN" altLang="zh-CN" sz="1700" b="1" dirty="0"/>
              <a:t>计算完整的邻接矩阵</a:t>
            </a:r>
            <a:endParaRPr lang="zh-CN" altLang="zh-CN" sz="1700" dirty="0"/>
          </a:p>
          <a:p>
            <a:r>
              <a:rPr lang="en-US" altLang="zh-CN" sz="1700" b="1" dirty="0"/>
              <a:t>deg = sum(w); K = max(deg) %</a:t>
            </a:r>
            <a:r>
              <a:rPr lang="zh-CN" altLang="zh-CN" sz="1700" b="1" dirty="0"/>
              <a:t>顶点的最大度</a:t>
            </a:r>
            <a:endParaRPr lang="zh-CN" altLang="zh-CN" sz="1700" dirty="0"/>
          </a:p>
          <a:p>
            <a:r>
              <a:rPr lang="en-US" altLang="zh-CN" sz="1700" b="1" dirty="0"/>
              <a:t>prob = </a:t>
            </a:r>
            <a:r>
              <a:rPr lang="en-US" altLang="zh-CN" sz="1700" b="1" dirty="0" err="1"/>
              <a:t>optimproblem</a:t>
            </a:r>
            <a:r>
              <a:rPr lang="en-US" altLang="zh-CN" sz="1700" b="1" dirty="0"/>
              <a:t>;</a:t>
            </a:r>
            <a:endParaRPr lang="zh-CN" altLang="zh-CN" sz="1700" dirty="0"/>
          </a:p>
          <a:p>
            <a:r>
              <a:rPr lang="en-US" altLang="zh-CN" sz="1700" b="1" dirty="0"/>
              <a:t>x = </a:t>
            </a:r>
            <a:r>
              <a:rPr lang="en-US" altLang="zh-CN" sz="1700" b="1" dirty="0" err="1"/>
              <a:t>optimvar</a:t>
            </a:r>
            <a:r>
              <a:rPr lang="en-US" altLang="zh-CN" sz="1700" b="1" dirty="0"/>
              <a:t>('x',n,K+1, 'Type','integer','LowerBound',0,'UpperBound',1);</a:t>
            </a:r>
            <a:endParaRPr lang="zh-CN" altLang="zh-CN" sz="1700" dirty="0"/>
          </a:p>
          <a:p>
            <a:r>
              <a:rPr lang="en-US" altLang="zh-CN" sz="1700" b="1" dirty="0"/>
              <a:t>y = </a:t>
            </a:r>
            <a:r>
              <a:rPr lang="en-US" altLang="zh-CN" sz="1700" b="1" dirty="0" err="1"/>
              <a:t>optimvar</a:t>
            </a:r>
            <a:r>
              <a:rPr lang="en-US" altLang="zh-CN" sz="1700" b="1" dirty="0"/>
              <a:t>('y'); </a:t>
            </a:r>
            <a:r>
              <a:rPr lang="en-US" altLang="zh-CN" sz="1700" b="1" dirty="0" err="1"/>
              <a:t>prob.Objective</a:t>
            </a:r>
            <a:r>
              <a:rPr lang="en-US" altLang="zh-CN" sz="1700" b="1" dirty="0"/>
              <a:t> = y;</a:t>
            </a:r>
            <a:endParaRPr lang="zh-CN" altLang="zh-CN" sz="1700" dirty="0"/>
          </a:p>
          <a:p>
            <a:r>
              <a:rPr lang="en-US" altLang="zh-CN" sz="1700" b="1" dirty="0"/>
              <a:t>prob.Constraints.con1 = sum(x,2)==1;</a:t>
            </a:r>
            <a:endParaRPr lang="zh-CN" altLang="zh-CN" sz="1700" dirty="0"/>
          </a:p>
          <a:p>
            <a:r>
              <a:rPr lang="en-US" altLang="zh-CN" sz="1700" b="1" dirty="0"/>
              <a:t>prob.Constraints.con2 = x(</a:t>
            </a:r>
            <a:r>
              <a:rPr lang="en-US" altLang="zh-CN" sz="1700" b="1" dirty="0" err="1"/>
              <a:t>ni</a:t>
            </a:r>
            <a:r>
              <a:rPr lang="en-US" altLang="zh-CN" sz="1700" b="1" dirty="0"/>
              <a:t>,:)+x(</a:t>
            </a:r>
            <a:r>
              <a:rPr lang="en-US" altLang="zh-CN" sz="1700" b="1" dirty="0" err="1"/>
              <a:t>nj</a:t>
            </a:r>
            <a:r>
              <a:rPr lang="en-US" altLang="zh-CN" sz="1700" b="1" dirty="0"/>
              <a:t>,:)&lt;=1;</a:t>
            </a:r>
            <a:endParaRPr lang="zh-CN" altLang="zh-CN" sz="1700" dirty="0"/>
          </a:p>
          <a:p>
            <a:r>
              <a:rPr lang="en-US" altLang="zh-CN" sz="1700" b="1" dirty="0"/>
              <a:t>prob.Constraints.con3 = x*[1:K+1]'&lt;=y;</a:t>
            </a:r>
            <a:endParaRPr lang="zh-CN" altLang="zh-CN" sz="1700" dirty="0"/>
          </a:p>
          <a:p>
            <a:r>
              <a:rPr lang="en-US" altLang="zh-CN" sz="1700" b="1" dirty="0"/>
              <a:t>[sol, </a:t>
            </a:r>
            <a:r>
              <a:rPr lang="en-US" altLang="zh-CN" sz="1700" b="1" dirty="0" err="1"/>
              <a:t>fval</a:t>
            </a:r>
            <a:r>
              <a:rPr lang="en-US" altLang="zh-CN" sz="1700" b="1" dirty="0"/>
              <a:t>, flag, out] = solve(prob)</a:t>
            </a:r>
            <a:r>
              <a:rPr lang="zh-CN" altLang="en-US" sz="1700" b="1" dirty="0"/>
              <a:t> </a:t>
            </a:r>
            <a:r>
              <a:rPr lang="en-US" altLang="zh-CN" sz="1700" b="1" dirty="0"/>
              <a:t>%</a:t>
            </a:r>
            <a:r>
              <a:rPr lang="zh-CN" altLang="en-US" sz="1700" b="1" dirty="0"/>
              <a:t>必须用 </a:t>
            </a:r>
            <a:r>
              <a:rPr lang="en-US" altLang="zh-CN" sz="1700" b="1" dirty="0"/>
              <a:t>round </a:t>
            </a:r>
            <a:r>
              <a:rPr lang="zh-CN" altLang="en-US" sz="1700" b="1" dirty="0"/>
              <a:t>函数取整，否则出错</a:t>
            </a:r>
            <a:endParaRPr lang="zh-CN" altLang="zh-CN" sz="1700" dirty="0"/>
          </a:p>
          <a:p>
            <a:r>
              <a:rPr lang="en-US" altLang="zh-CN" sz="1700" b="1" dirty="0"/>
              <a:t>[</a:t>
            </a:r>
            <a:r>
              <a:rPr lang="en-US" altLang="zh-CN" sz="1700" b="1" dirty="0" err="1"/>
              <a:t>i,k</a:t>
            </a:r>
            <a:r>
              <a:rPr lang="en-US" altLang="zh-CN" sz="1700" b="1" dirty="0"/>
              <a:t>] = find(round(</a:t>
            </a:r>
            <a:r>
              <a:rPr lang="en-US" altLang="zh-CN" sz="1700" b="1" dirty="0" err="1"/>
              <a:t>sol.x</a:t>
            </a:r>
            <a:r>
              <a:rPr lang="en-US" altLang="zh-CN" sz="1700" b="1" dirty="0"/>
              <a:t>));</a:t>
            </a:r>
            <a:endParaRPr lang="zh-CN" altLang="zh-CN" sz="1700" dirty="0"/>
          </a:p>
          <a:p>
            <a:r>
              <a:rPr lang="en-US" altLang="zh-CN" sz="1700" b="1" dirty="0" err="1"/>
              <a:t>fprintf</a:t>
            </a:r>
            <a:r>
              <a:rPr lang="en-US" altLang="zh-CN" sz="1700" b="1" dirty="0"/>
              <a:t>('</a:t>
            </a:r>
            <a:r>
              <a:rPr lang="zh-CN" altLang="zh-CN" sz="1700" b="1" dirty="0"/>
              <a:t>顶点和颜色的对应关系如下：</a:t>
            </a:r>
            <a:r>
              <a:rPr lang="en-US" altLang="zh-CN" sz="1700" b="1" dirty="0"/>
              <a:t>\n')</a:t>
            </a:r>
            <a:endParaRPr lang="zh-CN" altLang="zh-CN" sz="1700" dirty="0"/>
          </a:p>
          <a:p>
            <a:r>
              <a:rPr lang="en-US" altLang="zh-CN" sz="1700" b="1" dirty="0" err="1"/>
              <a:t>ik</a:t>
            </a:r>
            <a:r>
              <a:rPr lang="en-US" altLang="zh-CN" sz="1700" b="1" dirty="0"/>
              <a:t> = 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'; k']</a:t>
            </a:r>
            <a:endParaRPr lang="zh-CN" altLang="zh-CN" sz="1700" dirty="0"/>
          </a:p>
        </p:txBody>
      </p:sp>
    </p:spTree>
    <p:extLst>
      <p:ext uri="{BB962C8B-B14F-4D97-AF65-F5344CB8AC3E}">
        <p14:creationId xmlns:p14="http://schemas.microsoft.com/office/powerpoint/2010/main" val="21813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层">
            <a:extLst>
              <a:ext uri="{FF2B5EF4-FFF2-40B4-BE49-F238E27FC236}">
                <a16:creationId xmlns:a16="http://schemas.microsoft.com/office/drawing/2014/main" id="{74BAD145-AB42-4135-BB73-9ABB57E581AC}"/>
              </a:ext>
            </a:extLst>
          </p:cNvPr>
          <p:cNvSpPr txBox="1"/>
          <p:nvPr/>
        </p:nvSpPr>
        <p:spPr bwMode="auto">
          <a:xfrm>
            <a:off x="3750245" y="2832556"/>
            <a:ext cx="6706442" cy="1538859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zh-CN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旅行商（</a:t>
            </a:r>
            <a:r>
              <a:rPr lang="en-US" altLang="zh-CN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TSP</a:t>
            </a:r>
            <a:r>
              <a:rPr lang="zh-CN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4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40">
              <a:defRPr/>
            </a:pPr>
            <a:r>
              <a:rPr lang="zh-CN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10" name="标题层">
            <a:extLst>
              <a:ext uri="{FF2B5EF4-FFF2-40B4-BE49-F238E27FC236}">
                <a16:creationId xmlns:a16="http://schemas.microsoft.com/office/drawing/2014/main" id="{A017B4FF-92DC-44DD-8AFD-8DA6C8A674C5}"/>
              </a:ext>
            </a:extLst>
          </p:cNvPr>
          <p:cNvSpPr txBox="1"/>
          <p:nvPr/>
        </p:nvSpPr>
        <p:spPr bwMode="auto">
          <a:xfrm>
            <a:off x="3436737" y="3171111"/>
            <a:ext cx="1434038" cy="86175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4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4800" kern="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F7DC0-9AEC-4FC3-AD92-1B7907AC0806}"/>
              </a:ext>
            </a:extLst>
          </p:cNvPr>
          <p:cNvSpPr txBox="1"/>
          <p:nvPr/>
        </p:nvSpPr>
        <p:spPr>
          <a:xfrm>
            <a:off x="384870" y="574120"/>
            <a:ext cx="6316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" b="1" dirty="0">
                <a:solidFill>
                  <a:srgbClr val="319095"/>
                </a:solidFill>
              </a:rPr>
              <a:t>4.8.1 </a:t>
            </a:r>
            <a:r>
              <a:rPr lang="zh-CN" altLang="en-US" sz="4200" b="1" dirty="0">
                <a:solidFill>
                  <a:srgbClr val="319095"/>
                </a:solidFill>
              </a:rPr>
              <a:t>修改圈近似算法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719060"/>
              </p:ext>
            </p:extLst>
          </p:nvPr>
        </p:nvGraphicFramePr>
        <p:xfrm>
          <a:off x="672721" y="1457657"/>
          <a:ext cx="8018463" cy="508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67613" imgH="5168385" progId="Word.Document.12">
                  <p:embed/>
                </p:oleObj>
              </mc:Choice>
              <mc:Fallback>
                <p:oleObj name="Document" r:id="rId2" imgW="8167613" imgH="516838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2721" y="1457657"/>
                        <a:ext cx="8018463" cy="508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90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5308C7BE-2642-4736-9E33-AF112EB4DA35}"/>
              </a:ext>
            </a:extLst>
          </p:cNvPr>
          <p:cNvSpPr/>
          <p:nvPr/>
        </p:nvSpPr>
        <p:spPr>
          <a:xfrm>
            <a:off x="3858789" y="1260414"/>
            <a:ext cx="403507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800" b="1" dirty="0">
                <a:solidFill>
                  <a:srgbClr val="0749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800" b="1" dirty="0">
                <a:solidFill>
                  <a:srgbClr val="0749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25" name="标题层">
            <a:extLst>
              <a:ext uri="{FF2B5EF4-FFF2-40B4-BE49-F238E27FC236}">
                <a16:creationId xmlns:a16="http://schemas.microsoft.com/office/drawing/2014/main" id="{289EE185-15D4-49EA-AEB9-3FFA96A3DE44}"/>
              </a:ext>
            </a:extLst>
          </p:cNvPr>
          <p:cNvSpPr txBox="1"/>
          <p:nvPr/>
        </p:nvSpPr>
        <p:spPr bwMode="auto">
          <a:xfrm>
            <a:off x="3599648" y="2551425"/>
            <a:ext cx="799176" cy="677084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6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18FAC01-9E0B-4A9C-89F8-46B2593347C3}"/>
              </a:ext>
            </a:extLst>
          </p:cNvPr>
          <p:cNvCxnSpPr/>
          <p:nvPr/>
        </p:nvCxnSpPr>
        <p:spPr>
          <a:xfrm>
            <a:off x="4478620" y="2622026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7" name="标题层">
            <a:extLst>
              <a:ext uri="{FF2B5EF4-FFF2-40B4-BE49-F238E27FC236}">
                <a16:creationId xmlns:a16="http://schemas.microsoft.com/office/drawing/2014/main" id="{51938E92-37AE-4E13-A2FF-6393A85AC71B}"/>
              </a:ext>
            </a:extLst>
          </p:cNvPr>
          <p:cNvSpPr txBox="1"/>
          <p:nvPr/>
        </p:nvSpPr>
        <p:spPr bwMode="auto">
          <a:xfrm>
            <a:off x="4569888" y="2551425"/>
            <a:ext cx="7054567" cy="677084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着色问题</a:t>
            </a:r>
          </a:p>
        </p:txBody>
      </p:sp>
      <p:sp>
        <p:nvSpPr>
          <p:cNvPr id="29" name="标题层">
            <a:extLst>
              <a:ext uri="{FF2B5EF4-FFF2-40B4-BE49-F238E27FC236}">
                <a16:creationId xmlns:a16="http://schemas.microsoft.com/office/drawing/2014/main" id="{69F96B8F-7F7E-458C-9521-1895BE024912}"/>
              </a:ext>
            </a:extLst>
          </p:cNvPr>
          <p:cNvSpPr txBox="1"/>
          <p:nvPr/>
        </p:nvSpPr>
        <p:spPr bwMode="auto">
          <a:xfrm>
            <a:off x="3607670" y="3778748"/>
            <a:ext cx="799176" cy="677084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6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DEC1C30-64E8-4FC7-82F8-9072EBE9B3F8}"/>
              </a:ext>
            </a:extLst>
          </p:cNvPr>
          <p:cNvCxnSpPr/>
          <p:nvPr/>
        </p:nvCxnSpPr>
        <p:spPr>
          <a:xfrm>
            <a:off x="4486642" y="384934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39" name="标题层">
            <a:extLst>
              <a:ext uri="{FF2B5EF4-FFF2-40B4-BE49-F238E27FC236}">
                <a16:creationId xmlns:a16="http://schemas.microsoft.com/office/drawing/2014/main" id="{0DABE6CB-D4FC-4026-ADC9-2F5F9B8AE2CA}"/>
              </a:ext>
            </a:extLst>
          </p:cNvPr>
          <p:cNvSpPr txBox="1"/>
          <p:nvPr/>
        </p:nvSpPr>
        <p:spPr bwMode="auto">
          <a:xfrm>
            <a:off x="4577910" y="3778748"/>
            <a:ext cx="4666951" cy="677084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旅行商（</a:t>
            </a:r>
            <a:r>
              <a:rPr lang="en-US" altLang="zh-CN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TSP</a:t>
            </a:r>
            <a:r>
              <a:rPr lang="zh-CN" altLang="en-US" sz="3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）问题</a:t>
            </a:r>
          </a:p>
        </p:txBody>
      </p:sp>
    </p:spTree>
    <p:extLst>
      <p:ext uri="{BB962C8B-B14F-4D97-AF65-F5344CB8AC3E}">
        <p14:creationId xmlns:p14="http://schemas.microsoft.com/office/powerpoint/2010/main" val="49707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9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23811"/>
              </p:ext>
            </p:extLst>
          </p:nvPr>
        </p:nvGraphicFramePr>
        <p:xfrm>
          <a:off x="531813" y="804863"/>
          <a:ext cx="8137732" cy="29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813" y="804863"/>
                        <a:ext cx="8137732" cy="29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8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200948"/>
              </p:ext>
            </p:extLst>
          </p:nvPr>
        </p:nvGraphicFramePr>
        <p:xfrm>
          <a:off x="523875" y="809625"/>
          <a:ext cx="8215313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00265" imgH="4680597" progId="Word.Document.12">
                  <p:embed/>
                </p:oleObj>
              </mc:Choice>
              <mc:Fallback>
                <p:oleObj name="Document" r:id="rId2" imgW="8500265" imgH="4680597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8215313" cy="451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F2E1C04-82B1-486A-8FB9-DD32BC038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53626"/>
              </p:ext>
            </p:extLst>
          </p:nvPr>
        </p:nvGraphicFramePr>
        <p:xfrm>
          <a:off x="601456" y="4769905"/>
          <a:ext cx="8137732" cy="29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456" y="4769905"/>
                        <a:ext cx="8137732" cy="29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5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955737"/>
              </p:ext>
            </p:extLst>
          </p:nvPr>
        </p:nvGraphicFramePr>
        <p:xfrm>
          <a:off x="523875" y="809625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601734"/>
              </p:ext>
            </p:extLst>
          </p:nvPr>
        </p:nvGraphicFramePr>
        <p:xfrm>
          <a:off x="523875" y="2860770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75" y="2860770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09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426158"/>
              </p:ext>
            </p:extLst>
          </p:nvPr>
        </p:nvGraphicFramePr>
        <p:xfrm>
          <a:off x="577056" y="659500"/>
          <a:ext cx="7989888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3403711" progId="Word.Document.12">
                  <p:embed/>
                </p:oleObj>
              </mc:Choice>
              <mc:Fallback>
                <p:oleObj name="Document" r:id="rId2" imgW="8137732" imgH="3403711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7056" y="659500"/>
                        <a:ext cx="7989888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291420"/>
              </p:ext>
            </p:extLst>
          </p:nvPr>
        </p:nvGraphicFramePr>
        <p:xfrm>
          <a:off x="577056" y="3570454"/>
          <a:ext cx="7989888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35363" progId="Word.Document.12">
                  <p:embed/>
                </p:oleObj>
              </mc:Choice>
              <mc:Fallback>
                <p:oleObj name="Document" r:id="rId4" imgW="8137732" imgH="29353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7056" y="3570454"/>
                        <a:ext cx="7989888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3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748088"/>
              </p:ext>
            </p:extLst>
          </p:nvPr>
        </p:nvGraphicFramePr>
        <p:xfrm>
          <a:off x="531813" y="804863"/>
          <a:ext cx="8137732" cy="29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813" y="804863"/>
                        <a:ext cx="8137732" cy="29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04221"/>
              </p:ext>
            </p:extLst>
          </p:nvPr>
        </p:nvGraphicFramePr>
        <p:xfrm>
          <a:off x="479425" y="2293938"/>
          <a:ext cx="8334375" cy="286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922068" imgH="3100439" progId="Word.Document.12">
                  <p:embed/>
                </p:oleObj>
              </mc:Choice>
              <mc:Fallback>
                <p:oleObj name="Document" r:id="rId4" imgW="8922068" imgH="310043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" y="2293938"/>
                        <a:ext cx="8334375" cy="286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11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31AFCD-D6CC-4F37-B00A-F896AC4D0E3F}"/>
              </a:ext>
            </a:extLst>
          </p:cNvPr>
          <p:cNvSpPr txBox="1"/>
          <p:nvPr/>
        </p:nvSpPr>
        <p:spPr>
          <a:xfrm>
            <a:off x="1130544" y="652270"/>
            <a:ext cx="740753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 err="1"/>
              <a:t>clc</a:t>
            </a:r>
            <a:r>
              <a:rPr lang="en-US" altLang="zh-CN" sz="1500" b="1" dirty="0"/>
              <a:t>, clear, a=</a:t>
            </a:r>
            <a:r>
              <a:rPr lang="en-US" altLang="zh-CN" sz="1500" b="1" dirty="0" err="1"/>
              <a:t>readmatrix</a:t>
            </a:r>
            <a:r>
              <a:rPr lang="en-US" altLang="zh-CN" sz="1500" b="1" dirty="0"/>
              <a:t> ('data4_21.xlsx');</a:t>
            </a:r>
            <a:endParaRPr lang="zh-CN" altLang="zh-CN" sz="1500" dirty="0"/>
          </a:p>
          <a:p>
            <a:r>
              <a:rPr lang="en-US" altLang="zh-CN" sz="1500" b="1" dirty="0"/>
              <a:t>a(</a:t>
            </a:r>
            <a:r>
              <a:rPr lang="en-US" altLang="zh-CN" sz="1500" b="1" dirty="0" err="1"/>
              <a:t>isnan</a:t>
            </a:r>
            <a:r>
              <a:rPr lang="en-US" altLang="zh-CN" sz="1500" b="1" dirty="0"/>
              <a:t>(a))=0  %</a:t>
            </a:r>
            <a:r>
              <a:rPr lang="zh-CN" altLang="zh-CN" sz="1500" b="1" dirty="0"/>
              <a:t>对角线元素替换为</a:t>
            </a:r>
            <a:r>
              <a:rPr lang="en-US" altLang="zh-CN" sz="1500" b="1" dirty="0"/>
              <a:t>0</a:t>
            </a:r>
            <a:endParaRPr lang="zh-CN" altLang="zh-CN" sz="1500" dirty="0"/>
          </a:p>
          <a:p>
            <a:r>
              <a:rPr lang="en-US" altLang="zh-CN" sz="1500" b="1" dirty="0"/>
              <a:t>L=size(a,1); c=[5 1:4 6 5]; %</a:t>
            </a:r>
            <a:r>
              <a:rPr lang="zh-CN" altLang="zh-CN" sz="1500" b="1" dirty="0"/>
              <a:t>选取初始圈</a:t>
            </a:r>
            <a:endParaRPr lang="zh-CN" altLang="zh-CN" sz="1500" dirty="0"/>
          </a:p>
          <a:p>
            <a:r>
              <a:rPr lang="en-US" altLang="zh-CN" sz="1500" b="1" dirty="0"/>
              <a:t>[</a:t>
            </a:r>
            <a:r>
              <a:rPr lang="en-US" altLang="zh-CN" sz="1500" b="1" dirty="0" err="1"/>
              <a:t>circle,long</a:t>
            </a:r>
            <a:r>
              <a:rPr lang="en-US" altLang="zh-CN" sz="1500" b="1" dirty="0"/>
              <a:t>]=</a:t>
            </a:r>
            <a:r>
              <a:rPr lang="en-US" altLang="zh-CN" sz="1500" b="1" dirty="0" err="1"/>
              <a:t>modifycircle</a:t>
            </a:r>
            <a:r>
              <a:rPr lang="en-US" altLang="zh-CN" sz="1500" b="1" dirty="0"/>
              <a:t>(</a:t>
            </a:r>
            <a:r>
              <a:rPr lang="en-US" altLang="zh-CN" sz="1500" b="1" dirty="0" err="1"/>
              <a:t>a,L,c</a:t>
            </a:r>
            <a:r>
              <a:rPr lang="en-US" altLang="zh-CN" sz="1500" b="1" dirty="0"/>
              <a:t>)  %</a:t>
            </a:r>
            <a:r>
              <a:rPr lang="zh-CN" altLang="zh-CN" sz="1500" b="1" dirty="0"/>
              <a:t>调用下面修改圈的子函数</a:t>
            </a:r>
            <a:endParaRPr lang="zh-CN" altLang="zh-CN" sz="1500" dirty="0"/>
          </a:p>
          <a:p>
            <a:r>
              <a:rPr lang="en-US" altLang="zh-CN" sz="1500" b="1" dirty="0"/>
              <a:t>function [</a:t>
            </a:r>
            <a:r>
              <a:rPr lang="en-US" altLang="zh-CN" sz="1500" b="1" dirty="0" err="1"/>
              <a:t>circle,long</a:t>
            </a:r>
            <a:r>
              <a:rPr lang="en-US" altLang="zh-CN" sz="1500" b="1" dirty="0"/>
              <a:t>]=</a:t>
            </a:r>
            <a:r>
              <a:rPr lang="en-US" altLang="zh-CN" sz="1500" b="1" dirty="0" err="1"/>
              <a:t>modifycircle</a:t>
            </a:r>
            <a:r>
              <a:rPr lang="en-US" altLang="zh-CN" sz="1500" b="1" dirty="0"/>
              <a:t>(</a:t>
            </a:r>
            <a:r>
              <a:rPr lang="en-US" altLang="zh-CN" sz="1500" b="1" dirty="0" err="1"/>
              <a:t>a,L,c</a:t>
            </a:r>
            <a:r>
              <a:rPr lang="en-US" altLang="zh-CN" sz="1500" b="1" dirty="0"/>
              <a:t>)</a:t>
            </a:r>
            <a:endParaRPr lang="zh-CN" altLang="zh-CN" sz="1500" dirty="0"/>
          </a:p>
          <a:p>
            <a:r>
              <a:rPr lang="en-US" altLang="zh-CN" sz="1500" b="1" dirty="0"/>
              <a:t>for k=1:L</a:t>
            </a:r>
            <a:endParaRPr lang="zh-CN" altLang="zh-CN" sz="1500" dirty="0"/>
          </a:p>
          <a:p>
            <a:r>
              <a:rPr lang="en-US" altLang="zh-CN" sz="1500" b="1" dirty="0"/>
              <a:t>    flag=0;   %</a:t>
            </a:r>
            <a:r>
              <a:rPr lang="zh-CN" altLang="zh-CN" sz="1500" b="1" dirty="0"/>
              <a:t>退出标志</a:t>
            </a:r>
            <a:endParaRPr lang="zh-CN" altLang="zh-CN" sz="1500" dirty="0"/>
          </a:p>
          <a:p>
            <a:r>
              <a:rPr lang="en-US" altLang="zh-CN" sz="1500" b="1" dirty="0"/>
              <a:t>    for 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=1:L-2</a:t>
            </a:r>
            <a:endParaRPr lang="zh-CN" altLang="zh-CN" sz="1500" dirty="0"/>
          </a:p>
          <a:p>
            <a:r>
              <a:rPr lang="en-US" altLang="zh-CN" sz="1500" b="1" dirty="0"/>
              <a:t>        for j=i+2:L</a:t>
            </a:r>
            <a:endParaRPr lang="zh-CN" altLang="zh-CN" sz="1500" dirty="0"/>
          </a:p>
          <a:p>
            <a:r>
              <a:rPr lang="en-US" altLang="zh-CN" sz="1500" b="1" dirty="0"/>
              <a:t>            if a(c(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),c(j))+a(c(i+1),c(j+1))&lt;...</a:t>
            </a:r>
            <a:endParaRPr lang="zh-CN" altLang="zh-CN" sz="1500" dirty="0"/>
          </a:p>
          <a:p>
            <a:r>
              <a:rPr lang="en-US" altLang="zh-CN" sz="1500" b="1" dirty="0"/>
              <a:t>                    a(c(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),c(i+1))+a(c(j),c(j+1))</a:t>
            </a:r>
            <a:endParaRPr lang="zh-CN" altLang="zh-CN" sz="1500" dirty="0"/>
          </a:p>
          <a:p>
            <a:r>
              <a:rPr lang="en-US" altLang="zh-CN" sz="1500" b="1" dirty="0"/>
              <a:t>                c(i+1:j)=c(j:-1:i+1); </a:t>
            </a:r>
            <a:endParaRPr lang="zh-CN" altLang="zh-CN" sz="1500" dirty="0"/>
          </a:p>
          <a:p>
            <a:r>
              <a:rPr lang="en-US" altLang="zh-CN" sz="1500" b="1" dirty="0"/>
              <a:t>                flag=flag+1; %</a:t>
            </a:r>
            <a:r>
              <a:rPr lang="zh-CN" altLang="zh-CN" sz="1500" b="1" dirty="0"/>
              <a:t>修改一次，标志加</a:t>
            </a:r>
            <a:r>
              <a:rPr lang="en-US" altLang="zh-CN" sz="1500" b="1" dirty="0"/>
              <a:t>1</a:t>
            </a:r>
            <a:endParaRPr lang="zh-CN" altLang="zh-CN" sz="1500" dirty="0"/>
          </a:p>
          <a:p>
            <a:r>
              <a:rPr lang="en-US" altLang="zh-CN" sz="1500" b="1" dirty="0"/>
              <a:t>            end</a:t>
            </a:r>
            <a:endParaRPr lang="zh-CN" altLang="zh-CN" sz="1500" dirty="0"/>
          </a:p>
          <a:p>
            <a:r>
              <a:rPr lang="en-US" altLang="zh-CN" sz="1500" b="1" dirty="0"/>
              <a:t>        end</a:t>
            </a:r>
            <a:endParaRPr lang="zh-CN" altLang="zh-CN" sz="1500" dirty="0"/>
          </a:p>
          <a:p>
            <a:r>
              <a:rPr lang="en-US" altLang="zh-CN" sz="1500" b="1" dirty="0"/>
              <a:t>    end</a:t>
            </a:r>
            <a:endParaRPr lang="zh-CN" altLang="zh-CN" sz="1500" dirty="0"/>
          </a:p>
          <a:p>
            <a:r>
              <a:rPr lang="en-US" altLang="zh-CN" sz="1500" b="1" dirty="0"/>
              <a:t>    if flag==0   %</a:t>
            </a:r>
            <a:r>
              <a:rPr lang="zh-CN" altLang="zh-CN" sz="1500" b="1" dirty="0"/>
              <a:t>一条边也没有修改</a:t>
            </a:r>
            <a:r>
              <a:rPr lang="en-US" altLang="zh-CN" sz="1500" b="1" dirty="0"/>
              <a:t>,</a:t>
            </a:r>
            <a:r>
              <a:rPr lang="zh-CN" altLang="zh-CN" sz="1500" b="1" dirty="0"/>
              <a:t>就返回</a:t>
            </a:r>
            <a:endParaRPr lang="zh-CN" altLang="zh-CN" sz="1500" dirty="0"/>
          </a:p>
          <a:p>
            <a:r>
              <a:rPr lang="en-US" altLang="zh-CN" sz="1500" b="1" dirty="0"/>
              <a:t>        long=0;   %</a:t>
            </a:r>
            <a:r>
              <a:rPr lang="zh-CN" altLang="zh-CN" sz="1500" b="1" dirty="0"/>
              <a:t>圈长的初始值</a:t>
            </a:r>
            <a:endParaRPr lang="zh-CN" altLang="zh-CN" sz="1500" dirty="0"/>
          </a:p>
          <a:p>
            <a:r>
              <a:rPr lang="en-US" altLang="zh-CN" sz="1500" b="1" dirty="0"/>
              <a:t>        for 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=1:L</a:t>
            </a:r>
            <a:endParaRPr lang="zh-CN" altLang="zh-CN" sz="1500" dirty="0"/>
          </a:p>
          <a:p>
            <a:r>
              <a:rPr lang="en-US" altLang="zh-CN" sz="1500" b="1" dirty="0"/>
              <a:t>            long=</a:t>
            </a:r>
            <a:r>
              <a:rPr lang="en-US" altLang="zh-CN" sz="1500" b="1" dirty="0" err="1"/>
              <a:t>long+a</a:t>
            </a:r>
            <a:r>
              <a:rPr lang="en-US" altLang="zh-CN" sz="1500" b="1" dirty="0"/>
              <a:t>(c(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),c(i+1)); %</a:t>
            </a:r>
            <a:r>
              <a:rPr lang="zh-CN" altLang="zh-CN" sz="1500" b="1" dirty="0"/>
              <a:t>求改良圈的长度</a:t>
            </a:r>
            <a:endParaRPr lang="zh-CN" altLang="zh-CN" sz="1500" dirty="0"/>
          </a:p>
          <a:p>
            <a:r>
              <a:rPr lang="en-US" altLang="zh-CN" sz="1500" b="1" dirty="0"/>
              <a:t>        end</a:t>
            </a:r>
            <a:endParaRPr lang="zh-CN" altLang="zh-CN" sz="1500" dirty="0"/>
          </a:p>
          <a:p>
            <a:r>
              <a:rPr lang="en-US" altLang="zh-CN" sz="1500" b="1" dirty="0"/>
              <a:t>        circle=c;   %</a:t>
            </a:r>
            <a:r>
              <a:rPr lang="zh-CN" altLang="zh-CN" sz="1500" b="1" dirty="0"/>
              <a:t>返回修改圈</a:t>
            </a:r>
            <a:endParaRPr lang="zh-CN" altLang="zh-CN" sz="1500" dirty="0"/>
          </a:p>
          <a:p>
            <a:r>
              <a:rPr lang="en-US" altLang="zh-CN" sz="1500" b="1" dirty="0"/>
              <a:t>        return</a:t>
            </a:r>
            <a:endParaRPr lang="zh-CN" altLang="zh-CN" sz="1500" dirty="0"/>
          </a:p>
          <a:p>
            <a:r>
              <a:rPr lang="en-US" altLang="zh-CN" sz="1500" b="1" dirty="0"/>
              <a:t>    end</a:t>
            </a:r>
            <a:endParaRPr lang="zh-CN" altLang="zh-CN" sz="1500" dirty="0"/>
          </a:p>
          <a:p>
            <a:r>
              <a:rPr lang="en-US" altLang="zh-CN" sz="1500" b="1" dirty="0"/>
              <a:t>end</a:t>
            </a:r>
            <a:endParaRPr lang="zh-CN" altLang="zh-CN" sz="1500" dirty="0"/>
          </a:p>
          <a:p>
            <a:r>
              <a:rPr lang="en-US" altLang="zh-CN" sz="1500" b="1" dirty="0"/>
              <a:t>end</a:t>
            </a:r>
            <a:endParaRPr lang="zh-CN" altLang="zh-CN" sz="1500" dirty="0"/>
          </a:p>
        </p:txBody>
      </p:sp>
    </p:spTree>
    <p:extLst>
      <p:ext uri="{BB962C8B-B14F-4D97-AF65-F5344CB8AC3E}">
        <p14:creationId xmlns:p14="http://schemas.microsoft.com/office/powerpoint/2010/main" val="61308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F7DC0-9AEC-4FC3-AD92-1B7907AC0806}"/>
              </a:ext>
            </a:extLst>
          </p:cNvPr>
          <p:cNvSpPr txBox="1"/>
          <p:nvPr/>
        </p:nvSpPr>
        <p:spPr>
          <a:xfrm>
            <a:off x="384870" y="574120"/>
            <a:ext cx="818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" b="1" dirty="0">
                <a:solidFill>
                  <a:srgbClr val="319095"/>
                </a:solidFill>
              </a:rPr>
              <a:t>4.8.2</a:t>
            </a:r>
            <a:r>
              <a:rPr lang="zh-CN" altLang="zh-CN" sz="4200" b="1" dirty="0">
                <a:solidFill>
                  <a:srgbClr val="319095"/>
                </a:solidFill>
              </a:rPr>
              <a:t>旅行商问题的数学规划模型</a:t>
            </a:r>
            <a:endParaRPr lang="zh-CN" altLang="en-US" sz="4200" b="1" dirty="0">
              <a:solidFill>
                <a:srgbClr val="319095"/>
              </a:solidFill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788848"/>
              </p:ext>
            </p:extLst>
          </p:nvPr>
        </p:nvGraphicFramePr>
        <p:xfrm>
          <a:off x="495300" y="1498600"/>
          <a:ext cx="8018463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67613" imgH="1511240" progId="Word.Document.12">
                  <p:embed/>
                </p:oleObj>
              </mc:Choice>
              <mc:Fallback>
                <p:oleObj name="Document" r:id="rId2" imgW="8167613" imgH="1511240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300" y="1498600"/>
                        <a:ext cx="8018463" cy="148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631166"/>
              </p:ext>
            </p:extLst>
          </p:nvPr>
        </p:nvGraphicFramePr>
        <p:xfrm>
          <a:off x="479425" y="2775545"/>
          <a:ext cx="8020050" cy="36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67613" imgH="3700343" progId="Word.Document.12">
                  <p:embed/>
                </p:oleObj>
              </mc:Choice>
              <mc:Fallback>
                <p:oleObj name="Document" r:id="rId4" imgW="8167613" imgH="3700343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" y="2775545"/>
                        <a:ext cx="8020050" cy="362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79076"/>
              </p:ext>
            </p:extLst>
          </p:nvPr>
        </p:nvGraphicFramePr>
        <p:xfrm>
          <a:off x="577056" y="532902"/>
          <a:ext cx="7989888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3830660" progId="Word.Document.12">
                  <p:embed/>
                </p:oleObj>
              </mc:Choice>
              <mc:Fallback>
                <p:oleObj name="Document" r:id="rId2" imgW="8137732" imgH="3830660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7056" y="532902"/>
                        <a:ext cx="7989888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738584"/>
              </p:ext>
            </p:extLst>
          </p:nvPr>
        </p:nvGraphicFramePr>
        <p:xfrm>
          <a:off x="291863" y="4295277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863" y="4295277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46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31AFCD-D6CC-4F37-B00A-F896AC4D0E3F}"/>
              </a:ext>
            </a:extLst>
          </p:cNvPr>
          <p:cNvSpPr txBox="1"/>
          <p:nvPr/>
        </p:nvSpPr>
        <p:spPr>
          <a:xfrm>
            <a:off x="1212430" y="556736"/>
            <a:ext cx="74075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clc</a:t>
            </a:r>
            <a:r>
              <a:rPr lang="en-US" altLang="zh-CN" b="1" dirty="0"/>
              <a:t>, clear, a=</a:t>
            </a:r>
            <a:r>
              <a:rPr lang="en-US" altLang="zh-CN" b="1" dirty="0" err="1"/>
              <a:t>readmatrix</a:t>
            </a:r>
            <a:r>
              <a:rPr lang="en-US" altLang="zh-CN" b="1" dirty="0"/>
              <a:t>('data4_22.xlsx');</a:t>
            </a:r>
            <a:endParaRPr lang="zh-CN" altLang="zh-CN" dirty="0"/>
          </a:p>
          <a:p>
            <a:r>
              <a:rPr lang="en-US" altLang="zh-CN" b="1" dirty="0"/>
              <a:t>a(</a:t>
            </a:r>
            <a:r>
              <a:rPr lang="en-US" altLang="zh-CN" b="1" dirty="0" err="1"/>
              <a:t>isnan</a:t>
            </a:r>
            <a:r>
              <a:rPr lang="en-US" altLang="zh-CN" b="1" dirty="0"/>
              <a:t>(a))=0; %</a:t>
            </a:r>
            <a:r>
              <a:rPr lang="zh-CN" altLang="zh-CN" b="1" dirty="0"/>
              <a:t>把</a:t>
            </a:r>
            <a:r>
              <a:rPr lang="en-US" altLang="zh-CN" b="1" dirty="0" err="1"/>
              <a:t>NaN</a:t>
            </a:r>
            <a:r>
              <a:rPr lang="zh-CN" altLang="zh-CN" b="1" dirty="0"/>
              <a:t>替换为</a:t>
            </a:r>
            <a:r>
              <a:rPr lang="en-US" altLang="zh-CN" b="1" dirty="0"/>
              <a:t>0</a:t>
            </a:r>
            <a:endParaRPr lang="zh-CN" altLang="zh-CN" dirty="0"/>
          </a:p>
          <a:p>
            <a:r>
              <a:rPr lang="en-US" altLang="zh-CN" b="1" dirty="0"/>
              <a:t>b=zeros(10); %</a:t>
            </a:r>
            <a:r>
              <a:rPr lang="zh-CN" altLang="zh-CN" b="1" dirty="0"/>
              <a:t>邻接矩阵初始化</a:t>
            </a:r>
            <a:endParaRPr lang="zh-CN" altLang="zh-CN" dirty="0"/>
          </a:p>
          <a:p>
            <a:r>
              <a:rPr lang="en-US" altLang="zh-CN" b="1" dirty="0"/>
              <a:t>b([1:end-1],[2:end])=a; %</a:t>
            </a:r>
            <a:r>
              <a:rPr lang="zh-CN" altLang="zh-CN" b="1" dirty="0"/>
              <a:t>邻接矩阵上三角元素赋值</a:t>
            </a:r>
            <a:endParaRPr lang="zh-CN" altLang="zh-CN" dirty="0"/>
          </a:p>
          <a:p>
            <a:r>
              <a:rPr lang="en-US" altLang="zh-CN" b="1" dirty="0"/>
              <a:t>b=</a:t>
            </a:r>
            <a:r>
              <a:rPr lang="en-US" altLang="zh-CN" b="1" dirty="0" err="1"/>
              <a:t>b+b</a:t>
            </a:r>
            <a:r>
              <a:rPr lang="en-US" altLang="zh-CN" b="1" dirty="0"/>
              <a:t>'; %</a:t>
            </a:r>
            <a:r>
              <a:rPr lang="zh-CN" altLang="zh-CN" b="1" dirty="0"/>
              <a:t>构造完整的邻接矩阵</a:t>
            </a:r>
            <a:endParaRPr lang="zh-CN" altLang="zh-CN" dirty="0"/>
          </a:p>
          <a:p>
            <a:r>
              <a:rPr lang="en-US" altLang="zh-CN" b="1" dirty="0"/>
              <a:t>n=10; b([1:n+1:end])=1000000; %</a:t>
            </a:r>
            <a:r>
              <a:rPr lang="zh-CN" altLang="zh-CN" b="1" dirty="0"/>
              <a:t>对角线元素换为充分大</a:t>
            </a:r>
            <a:endParaRPr lang="zh-CN" altLang="zh-CN" dirty="0"/>
          </a:p>
          <a:p>
            <a:r>
              <a:rPr lang="en-US" altLang="zh-CN" b="1" dirty="0"/>
              <a:t>prob=</a:t>
            </a:r>
            <a:r>
              <a:rPr lang="en-US" altLang="zh-CN" b="1" dirty="0" err="1"/>
              <a:t>optimproblem</a:t>
            </a:r>
            <a:r>
              <a:rPr lang="en-US" altLang="zh-CN" b="1" dirty="0"/>
              <a:t>; </a:t>
            </a:r>
            <a:endParaRPr lang="zh-CN" altLang="zh-CN" dirty="0"/>
          </a:p>
          <a:p>
            <a:r>
              <a:rPr lang="en-US" altLang="zh-CN" b="1" dirty="0"/>
              <a:t>x=</a:t>
            </a:r>
            <a:r>
              <a:rPr lang="en-US" altLang="zh-CN" b="1" dirty="0" err="1"/>
              <a:t>optimvar</a:t>
            </a:r>
            <a:r>
              <a:rPr lang="en-US" altLang="zh-CN" b="1" dirty="0"/>
              <a:t>('x',n,n,'Type','integer','LowerBound',0,'UpperBound',1);</a:t>
            </a:r>
            <a:endParaRPr lang="zh-CN" altLang="zh-CN" dirty="0"/>
          </a:p>
          <a:p>
            <a:r>
              <a:rPr lang="en-US" altLang="zh-CN" b="1" dirty="0"/>
              <a:t>u=</a:t>
            </a:r>
            <a:r>
              <a:rPr lang="en-US" altLang="zh-CN" b="1" dirty="0" err="1"/>
              <a:t>optimvar</a:t>
            </a:r>
            <a:r>
              <a:rPr lang="en-US" altLang="zh-CN" b="1" dirty="0"/>
              <a:t>('u',n,'LowerBound',0)  %</a:t>
            </a:r>
            <a:r>
              <a:rPr lang="zh-CN" altLang="zh-CN" b="1" dirty="0"/>
              <a:t>序号变量</a:t>
            </a:r>
            <a:endParaRPr lang="zh-CN" altLang="zh-CN" dirty="0"/>
          </a:p>
          <a:p>
            <a:r>
              <a:rPr lang="en-US" altLang="zh-CN" b="1" dirty="0" err="1"/>
              <a:t>prob.Objective</a:t>
            </a:r>
            <a:r>
              <a:rPr lang="en-US" altLang="zh-CN" b="1" dirty="0"/>
              <a:t>=sum(sum(b.*x));</a:t>
            </a:r>
            <a:endParaRPr lang="zh-CN" altLang="zh-CN" dirty="0"/>
          </a:p>
          <a:p>
            <a:r>
              <a:rPr lang="en-US" altLang="zh-CN" b="1" dirty="0"/>
              <a:t>prob.Constraints.con1=[sum(x,2)==1; sum(x,1)'==1; u(1)==0];</a:t>
            </a:r>
            <a:endParaRPr lang="zh-CN" altLang="zh-CN" dirty="0"/>
          </a:p>
          <a:p>
            <a:r>
              <a:rPr lang="en-US" altLang="zh-CN" b="1" dirty="0"/>
              <a:t>con2 = [1&lt;=u(2:end); u(2:end)&lt;=14];</a:t>
            </a:r>
            <a:endParaRPr lang="zh-CN" altLang="zh-CN" dirty="0"/>
          </a:p>
          <a:p>
            <a:r>
              <a:rPr lang="en-US" altLang="zh-CN" b="1" dirty="0"/>
              <a:t>for </a:t>
            </a:r>
            <a:r>
              <a:rPr lang="en-US" altLang="zh-CN" b="1" dirty="0" err="1"/>
              <a:t>i</a:t>
            </a:r>
            <a:r>
              <a:rPr lang="en-US" altLang="zh-CN" b="1" dirty="0"/>
              <a:t>=1:n</a:t>
            </a:r>
            <a:endParaRPr lang="zh-CN" altLang="zh-CN" dirty="0"/>
          </a:p>
          <a:p>
            <a:r>
              <a:rPr lang="en-US" altLang="zh-CN" b="1" dirty="0"/>
              <a:t>    for j=2:n</a:t>
            </a:r>
            <a:endParaRPr lang="zh-CN" altLang="zh-CN" dirty="0"/>
          </a:p>
          <a:p>
            <a:r>
              <a:rPr lang="en-US" altLang="zh-CN" b="1" dirty="0"/>
              <a:t>        con2 = [con2; u(</a:t>
            </a:r>
            <a:r>
              <a:rPr lang="en-US" altLang="zh-CN" b="1" dirty="0" err="1"/>
              <a:t>i</a:t>
            </a:r>
            <a:r>
              <a:rPr lang="en-US" altLang="zh-CN" b="1" dirty="0"/>
              <a:t>)-u(j)+n*x(</a:t>
            </a:r>
            <a:r>
              <a:rPr lang="en-US" altLang="zh-CN" b="1" dirty="0" err="1"/>
              <a:t>i,j</a:t>
            </a:r>
            <a:r>
              <a:rPr lang="en-US" altLang="zh-CN" b="1" dirty="0"/>
              <a:t>)&lt;=n-1];</a:t>
            </a:r>
            <a:endParaRPr lang="zh-CN" altLang="zh-CN" dirty="0"/>
          </a:p>
          <a:p>
            <a:r>
              <a:rPr lang="en-US" altLang="zh-CN" b="1" dirty="0"/>
              <a:t>    end</a:t>
            </a:r>
            <a:endParaRPr lang="zh-CN" altLang="zh-CN" dirty="0"/>
          </a:p>
          <a:p>
            <a:r>
              <a:rPr lang="en-US" altLang="zh-CN" b="1" dirty="0"/>
              <a:t>end</a:t>
            </a:r>
            <a:endParaRPr lang="zh-CN" altLang="zh-CN" dirty="0"/>
          </a:p>
          <a:p>
            <a:r>
              <a:rPr lang="en-US" altLang="zh-CN" b="1" dirty="0"/>
              <a:t>prob.Constraints.con2 = con2;</a:t>
            </a:r>
            <a:endParaRPr lang="zh-CN" altLang="zh-CN" dirty="0"/>
          </a:p>
          <a:p>
            <a:r>
              <a:rPr lang="en-US" altLang="zh-CN" b="1" dirty="0"/>
              <a:t>[sol, </a:t>
            </a:r>
            <a:r>
              <a:rPr lang="en-US" altLang="zh-CN" b="1" dirty="0" err="1"/>
              <a:t>fval</a:t>
            </a:r>
            <a:r>
              <a:rPr lang="en-US" altLang="zh-CN" b="1" dirty="0"/>
              <a:t>, flag]=solve(prob)</a:t>
            </a:r>
            <a:endParaRPr lang="zh-CN" altLang="zh-CN" dirty="0"/>
          </a:p>
          <a:p>
            <a:r>
              <a:rPr lang="en-US" altLang="zh-CN" b="1" dirty="0"/>
              <a:t>xx=</a:t>
            </a:r>
            <a:r>
              <a:rPr lang="en-US" altLang="zh-CN" b="1" dirty="0" err="1"/>
              <a:t>sol.x</a:t>
            </a:r>
            <a:r>
              <a:rPr lang="en-US" altLang="zh-CN" b="1" dirty="0"/>
              <a:t>; [</a:t>
            </a:r>
            <a:r>
              <a:rPr lang="en-US" altLang="zh-CN" b="1" dirty="0" err="1"/>
              <a:t>i,j</a:t>
            </a:r>
            <a:r>
              <a:rPr lang="en-US" altLang="zh-CN" b="1" dirty="0"/>
              <a:t>]=find(xx); </a:t>
            </a:r>
            <a:endParaRPr lang="zh-CN" altLang="zh-CN" dirty="0"/>
          </a:p>
          <a:p>
            <a:r>
              <a:rPr lang="en-US" altLang="zh-CN" b="1" dirty="0" err="1"/>
              <a:t>fprintf</a:t>
            </a:r>
            <a:r>
              <a:rPr lang="en-US" altLang="zh-CN" b="1" dirty="0"/>
              <a:t>('</a:t>
            </a:r>
            <a:r>
              <a:rPr lang="en-US" altLang="zh-CN" b="1" dirty="0" err="1"/>
              <a:t>xij</a:t>
            </a:r>
            <a:r>
              <a:rPr lang="en-US" altLang="zh-CN" b="1" dirty="0"/>
              <a:t>=1</a:t>
            </a:r>
            <a:r>
              <a:rPr lang="zh-CN" altLang="zh-CN" b="1" dirty="0"/>
              <a:t>对应的行列位置如下：</a:t>
            </a:r>
            <a:r>
              <a:rPr lang="en-US" altLang="zh-CN" b="1" dirty="0"/>
              <a:t>\n')</a:t>
            </a:r>
            <a:endParaRPr lang="zh-CN" altLang="zh-CN" dirty="0"/>
          </a:p>
          <a:p>
            <a:r>
              <a:rPr lang="en-US" altLang="zh-CN" b="1" dirty="0" err="1"/>
              <a:t>ij</a:t>
            </a:r>
            <a:r>
              <a:rPr lang="en-US" altLang="zh-CN" b="1" dirty="0"/>
              <a:t>=[</a:t>
            </a:r>
            <a:r>
              <a:rPr lang="en-US" altLang="zh-CN" b="1" dirty="0" err="1"/>
              <a:t>i</a:t>
            </a:r>
            <a:r>
              <a:rPr lang="en-US" altLang="zh-CN" b="1" dirty="0"/>
              <a:t>'; j']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8618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层">
            <a:extLst>
              <a:ext uri="{FF2B5EF4-FFF2-40B4-BE49-F238E27FC236}">
                <a16:creationId xmlns:a16="http://schemas.microsoft.com/office/drawing/2014/main" id="{74BAD145-AB42-4135-BB73-9ABB57E581AC}"/>
              </a:ext>
            </a:extLst>
          </p:cNvPr>
          <p:cNvSpPr txBox="1"/>
          <p:nvPr/>
        </p:nvSpPr>
        <p:spPr bwMode="auto">
          <a:xfrm>
            <a:off x="3436737" y="3171111"/>
            <a:ext cx="6706442" cy="86175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zh-CN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着色问题</a:t>
            </a:r>
          </a:p>
        </p:txBody>
      </p:sp>
      <p:sp>
        <p:nvSpPr>
          <p:cNvPr id="10" name="标题层">
            <a:extLst>
              <a:ext uri="{FF2B5EF4-FFF2-40B4-BE49-F238E27FC236}">
                <a16:creationId xmlns:a16="http://schemas.microsoft.com/office/drawing/2014/main" id="{A017B4FF-92DC-44DD-8AFD-8DA6C8A674C5}"/>
              </a:ext>
            </a:extLst>
          </p:cNvPr>
          <p:cNvSpPr txBox="1"/>
          <p:nvPr/>
        </p:nvSpPr>
        <p:spPr bwMode="auto">
          <a:xfrm>
            <a:off x="3436737" y="3171111"/>
            <a:ext cx="1434038" cy="86175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4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4800" kern="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8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38077"/>
              </p:ext>
            </p:extLst>
          </p:nvPr>
        </p:nvGraphicFramePr>
        <p:xfrm>
          <a:off x="523875" y="809625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069897"/>
              </p:ext>
            </p:extLst>
          </p:nvPr>
        </p:nvGraphicFramePr>
        <p:xfrm>
          <a:off x="523875" y="2710644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75" y="2710644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4EECEF5-C9B5-436F-A7A9-5BE3F3537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174946"/>
              </p:ext>
            </p:extLst>
          </p:nvPr>
        </p:nvGraphicFramePr>
        <p:xfrm>
          <a:off x="523875" y="4647406"/>
          <a:ext cx="7840663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8137732" imgH="2920963" progId="Word.Document.12">
                  <p:embed/>
                </p:oleObj>
              </mc:Choice>
              <mc:Fallback>
                <p:oleObj name="Document" r:id="rId6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875" y="4647406"/>
                        <a:ext cx="7840663" cy="280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79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85296"/>
              </p:ext>
            </p:extLst>
          </p:nvPr>
        </p:nvGraphicFramePr>
        <p:xfrm>
          <a:off x="523875" y="809625"/>
          <a:ext cx="7989888" cy="395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4025055" progId="Word.Document.12">
                  <p:embed/>
                </p:oleObj>
              </mc:Choice>
              <mc:Fallback>
                <p:oleObj name="Document" r:id="rId2" imgW="8137732" imgH="402505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3957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58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748618"/>
              </p:ext>
            </p:extLst>
          </p:nvPr>
        </p:nvGraphicFramePr>
        <p:xfrm>
          <a:off x="531813" y="804863"/>
          <a:ext cx="8137732" cy="29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2920963" progId="Word.Document.12">
                  <p:embed/>
                </p:oleObj>
              </mc:Choice>
              <mc:Fallback>
                <p:oleObj name="Document" r:id="rId2" imgW="8137732" imgH="292096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813" y="804863"/>
                        <a:ext cx="8137732" cy="29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11703"/>
              </p:ext>
            </p:extLst>
          </p:nvPr>
        </p:nvGraphicFramePr>
        <p:xfrm>
          <a:off x="523875" y="3133725"/>
          <a:ext cx="798988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75" y="3133725"/>
                        <a:ext cx="798988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53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273671"/>
              </p:ext>
            </p:extLst>
          </p:nvPr>
        </p:nvGraphicFramePr>
        <p:xfrm>
          <a:off x="523875" y="809625"/>
          <a:ext cx="7989888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3403711" progId="Word.Document.12">
                  <p:embed/>
                </p:oleObj>
              </mc:Choice>
              <mc:Fallback>
                <p:oleObj name="Document" r:id="rId2" imgW="8137732" imgH="3403711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40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768588"/>
              </p:ext>
            </p:extLst>
          </p:nvPr>
        </p:nvGraphicFramePr>
        <p:xfrm>
          <a:off x="523875" y="809625"/>
          <a:ext cx="7989888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3925697" progId="Word.Document.12">
                  <p:embed/>
                </p:oleObj>
              </mc:Choice>
              <mc:Fallback>
                <p:oleObj name="Document" r:id="rId2" imgW="8137732" imgH="3925697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385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7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414976"/>
              </p:ext>
            </p:extLst>
          </p:nvPr>
        </p:nvGraphicFramePr>
        <p:xfrm>
          <a:off x="523875" y="809625"/>
          <a:ext cx="7989888" cy="401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7732" imgH="4085893" progId="Word.Document.12">
                  <p:embed/>
                </p:oleObj>
              </mc:Choice>
              <mc:Fallback>
                <p:oleObj name="Document" r:id="rId2" imgW="8137732" imgH="408589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809625"/>
                        <a:ext cx="7989888" cy="401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C11BA0-3474-47E9-BE1B-CA4CD4D60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01086"/>
              </p:ext>
            </p:extLst>
          </p:nvPr>
        </p:nvGraphicFramePr>
        <p:xfrm>
          <a:off x="523875" y="4827588"/>
          <a:ext cx="7989887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37732" imgH="2920963" progId="Word.Document.12">
                  <p:embed/>
                </p:oleObj>
              </mc:Choice>
              <mc:Fallback>
                <p:oleObj name="Document" r:id="rId4" imgW="8137732" imgH="292096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C11BA0-3474-47E9-BE1B-CA4CD4D60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75" y="4827588"/>
                        <a:ext cx="7989887" cy="286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31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887</Words>
  <Application>Microsoft Office PowerPoint</Application>
  <PresentationFormat>全屏显示(4:3)</PresentationFormat>
  <Paragraphs>87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等线</vt:lpstr>
      <vt:lpstr>华文新魏</vt:lpstr>
      <vt:lpstr>隶书</vt:lpstr>
      <vt:lpstr>微软雅黑</vt:lpstr>
      <vt:lpstr>Arial</vt:lpstr>
      <vt:lpstr>Blackadder ITC</vt:lpstr>
      <vt:lpstr>Calibri</vt:lpstr>
      <vt:lpstr>Calibri Light</vt:lpstr>
      <vt:lpstr>Eras Bold ITC</vt:lpstr>
      <vt:lpstr>Impact</vt:lpstr>
      <vt:lpstr>Times New Roman</vt:lpstr>
      <vt:lpstr>2_Office 主题​​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常数项级数</dc:title>
  <dc:creator>Happy</dc:creator>
  <cp:lastModifiedBy>孤莱 端木</cp:lastModifiedBy>
  <cp:revision>163</cp:revision>
  <dcterms:created xsi:type="dcterms:W3CDTF">2020-06-24T23:10:14Z</dcterms:created>
  <dcterms:modified xsi:type="dcterms:W3CDTF">2023-08-18T14:45:07Z</dcterms:modified>
</cp:coreProperties>
</file>