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9"/>
  </p:notesMasterIdLst>
  <p:handoutMasterIdLst>
    <p:handoutMasterId r:id="rId60"/>
  </p:handoutMasterIdLst>
  <p:sldIdLst>
    <p:sldId id="319" r:id="rId2"/>
    <p:sldId id="1351" r:id="rId3"/>
    <p:sldId id="1422" r:id="rId4"/>
    <p:sldId id="1421" r:id="rId5"/>
    <p:sldId id="1341" r:id="rId6"/>
    <p:sldId id="1423" r:id="rId7"/>
    <p:sldId id="1424" r:id="rId8"/>
    <p:sldId id="1427" r:id="rId9"/>
    <p:sldId id="1428" r:id="rId10"/>
    <p:sldId id="1429" r:id="rId11"/>
    <p:sldId id="1433" r:id="rId12"/>
    <p:sldId id="1434" r:id="rId13"/>
    <p:sldId id="1430" r:id="rId14"/>
    <p:sldId id="1435" r:id="rId15"/>
    <p:sldId id="1431" r:id="rId16"/>
    <p:sldId id="1425" r:id="rId17"/>
    <p:sldId id="1432" r:id="rId18"/>
    <p:sldId id="1437" r:id="rId19"/>
    <p:sldId id="1438" r:id="rId20"/>
    <p:sldId id="1439" r:id="rId21"/>
    <p:sldId id="1436" r:id="rId22"/>
    <p:sldId id="1440" r:id="rId23"/>
    <p:sldId id="1441" r:id="rId24"/>
    <p:sldId id="1442" r:id="rId25"/>
    <p:sldId id="1443" r:id="rId26"/>
    <p:sldId id="1445" r:id="rId27"/>
    <p:sldId id="1444" r:id="rId28"/>
    <p:sldId id="1452" r:id="rId29"/>
    <p:sldId id="1453" r:id="rId30"/>
    <p:sldId id="1454" r:id="rId31"/>
    <p:sldId id="1446" r:id="rId32"/>
    <p:sldId id="1455" r:id="rId33"/>
    <p:sldId id="1456" r:id="rId34"/>
    <p:sldId id="1447" r:id="rId35"/>
    <p:sldId id="1457" r:id="rId36"/>
    <p:sldId id="1448" r:id="rId37"/>
    <p:sldId id="1459" r:id="rId38"/>
    <p:sldId id="1464" r:id="rId39"/>
    <p:sldId id="1458" r:id="rId40"/>
    <p:sldId id="1465" r:id="rId41"/>
    <p:sldId id="1460" r:id="rId42"/>
    <p:sldId id="1466" r:id="rId43"/>
    <p:sldId id="1461" r:id="rId44"/>
    <p:sldId id="1462" r:id="rId45"/>
    <p:sldId id="1463" r:id="rId46"/>
    <p:sldId id="1449" r:id="rId47"/>
    <p:sldId id="1467" r:id="rId48"/>
    <p:sldId id="1468" r:id="rId49"/>
    <p:sldId id="1477" r:id="rId50"/>
    <p:sldId id="1469" r:id="rId51"/>
    <p:sldId id="1470" r:id="rId52"/>
    <p:sldId id="1478" r:id="rId53"/>
    <p:sldId id="1471" r:id="rId54"/>
    <p:sldId id="1472" r:id="rId55"/>
    <p:sldId id="1479" r:id="rId56"/>
    <p:sldId id="1473" r:id="rId57"/>
    <p:sldId id="1474" r:id="rId58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3B8"/>
    <a:srgbClr val="90CFDF"/>
    <a:srgbClr val="319095"/>
    <a:srgbClr val="074996"/>
    <a:srgbClr val="595959"/>
    <a:srgbClr val="4472C4"/>
    <a:srgbClr val="F30017"/>
    <a:srgbClr val="FFAFBA"/>
    <a:srgbClr val="FF7F94"/>
    <a:srgbClr val="F6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 autoAdjust="0"/>
    <p:restoredTop sz="89414" autoAdjust="0"/>
  </p:normalViewPr>
  <p:slideViewPr>
    <p:cSldViewPr snapToGrid="0">
      <p:cViewPr varScale="1">
        <p:scale>
          <a:sx n="88" d="100"/>
          <a:sy n="88" d="100"/>
        </p:scale>
        <p:origin x="122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2CDD52-2B46-7B49-842A-AA53AB730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23352-C90C-D24C-B8BE-556D56966B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3F03F-04C0-3B4C-98EF-4B591385F5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CBB3D-2EBA-9D4F-8423-81DDA5C260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994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A66C-1DB6-E44E-9EB9-C3C62BDEBC05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D336-4BC6-EE4C-BD27-9292C4CE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7510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8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4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57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57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E567D6C-98E0-4DEF-8A74-6182ECC626BB}"/>
              </a:ext>
            </a:extLst>
          </p:cNvPr>
          <p:cNvSpPr/>
          <p:nvPr userDrawn="1"/>
        </p:nvSpPr>
        <p:spPr>
          <a:xfrm>
            <a:off x="5144516" y="6371963"/>
            <a:ext cx="1228061" cy="372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F0BFE3-E035-4DB9-A3D2-B8F99D35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1130301"/>
            <a:ext cx="5334121" cy="217731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lnSpc>
                <a:spcPct val="120000"/>
              </a:lnSpc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F0F1B1-16C1-47F5-83C1-E23FF7DB0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57" y="3307615"/>
            <a:ext cx="5344508" cy="5084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20000"/>
              </a:lnSpc>
              <a:buNone/>
              <a:defRPr sz="135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4" name="文本占位符 113">
            <a:extLst>
              <a:ext uri="{FF2B5EF4-FFF2-40B4-BE49-F238E27FC236}">
                <a16:creationId xmlns:a16="http://schemas.microsoft.com/office/drawing/2014/main" id="{1D042017-EA01-0746-A58F-259DD19AD3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2457" y="4102632"/>
            <a:ext cx="5319713" cy="203146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266384C-2791-0F43-9817-F81B103A739A}"/>
              </a:ext>
            </a:extLst>
          </p:cNvPr>
          <p:cNvSpPr/>
          <p:nvPr userDrawn="1"/>
        </p:nvSpPr>
        <p:spPr>
          <a:xfrm>
            <a:off x="9010520" y="0"/>
            <a:ext cx="13347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AD8D2358-BAA6-4DCB-8F50-C483277FD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91" y="3307615"/>
            <a:ext cx="1777868" cy="1907934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6B964F-49E7-464C-91A8-5BC6EE9B501C}"/>
              </a:ext>
            </a:extLst>
          </p:cNvPr>
          <p:cNvSpPr/>
          <p:nvPr userDrawn="1"/>
        </p:nvSpPr>
        <p:spPr>
          <a:xfrm>
            <a:off x="1" y="0"/>
            <a:ext cx="6372576" cy="1047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6AFDF3-2EF5-4164-84E3-0E702C77CCA8}"/>
              </a:ext>
            </a:extLst>
          </p:cNvPr>
          <p:cNvSpPr/>
          <p:nvPr userDrawn="1"/>
        </p:nvSpPr>
        <p:spPr>
          <a:xfrm>
            <a:off x="5700686" y="754851"/>
            <a:ext cx="567093" cy="18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F3EA38-E8BD-4561-A872-5E65122F6F34}"/>
              </a:ext>
            </a:extLst>
          </p:cNvPr>
          <p:cNvSpPr/>
          <p:nvPr userDrawn="1"/>
        </p:nvSpPr>
        <p:spPr>
          <a:xfrm>
            <a:off x="5237018" y="6177519"/>
            <a:ext cx="1083411" cy="243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占位符 7">
            <a:extLst>
              <a:ext uri="{FF2B5EF4-FFF2-40B4-BE49-F238E27FC236}">
                <a16:creationId xmlns:a16="http://schemas.microsoft.com/office/drawing/2014/main" id="{1D366FF6-F4E4-4D2C-AAF8-F80B2CC51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1127" y="0"/>
            <a:ext cx="3058667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</p:pic>
      <p:sp>
        <p:nvSpPr>
          <p:cNvPr id="230" name="任意形状 229">
            <a:extLst>
              <a:ext uri="{FF2B5EF4-FFF2-40B4-BE49-F238E27FC236}">
                <a16:creationId xmlns:a16="http://schemas.microsoft.com/office/drawing/2014/main" id="{871B02A7-EF6F-134C-B920-6B76573B7D8C}"/>
              </a:ext>
            </a:extLst>
          </p:cNvPr>
          <p:cNvSpPr/>
          <p:nvPr userDrawn="1"/>
        </p:nvSpPr>
        <p:spPr>
          <a:xfrm>
            <a:off x="5859407" y="-86497"/>
            <a:ext cx="3202595" cy="7027086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0" tIns="135000" rIns="135000" bIns="13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B583EDF-1FB2-46BF-8E0F-F37E0204822B}"/>
              </a:ext>
            </a:extLst>
          </p:cNvPr>
          <p:cNvGrpSpPr/>
          <p:nvPr userDrawn="1"/>
        </p:nvGrpSpPr>
        <p:grpSpPr>
          <a:xfrm>
            <a:off x="-1870807" y="111771"/>
            <a:ext cx="7939086" cy="968457"/>
            <a:chOff x="-1870807" y="111771"/>
            <a:chExt cx="7939086" cy="96845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CF5262D-E87E-47DF-8AC6-2D6253A145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2000"/>
                      </a14:imgEffect>
                      <a14:imgEffect>
                        <a14:sharpenSoften amoun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0" y="111771"/>
              <a:ext cx="797615" cy="875249"/>
            </a:xfrm>
            <a:prstGeom prst="rect">
              <a:avLst/>
            </a:prstGeom>
            <a:noFill/>
          </p:spPr>
        </p:pic>
        <p:sp>
          <p:nvSpPr>
            <p:cNvPr id="18" name="副标题 2">
              <a:extLst>
                <a:ext uri="{FF2B5EF4-FFF2-40B4-BE49-F238E27FC236}">
                  <a16:creationId xmlns:a16="http://schemas.microsoft.com/office/drawing/2014/main" id="{CCCC069B-DAD5-4877-9C2E-ED970B23F34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1870807" y="571776"/>
              <a:ext cx="7939086" cy="508452"/>
            </a:xfrm>
            <a:prstGeom prst="rect">
              <a:avLst/>
            </a:prstGeom>
          </p:spPr>
          <p:txBody>
            <a:bodyPr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350" dirty="0">
                  <a:solidFill>
                    <a:schemeClr val="tx2"/>
                  </a:solidFill>
                  <a:latin typeface="Blackadder ITC" panose="04020505051007020D02" pitchFamily="82" charset="0"/>
                </a:rPr>
                <a:t>Naval Aeronautical University </a:t>
              </a:r>
            </a:p>
          </p:txBody>
        </p:sp>
        <p:pic>
          <p:nvPicPr>
            <p:cNvPr id="30722" name="Picture 2">
              <a:extLst>
                <a:ext uri="{FF2B5EF4-FFF2-40B4-BE49-F238E27FC236}">
                  <a16:creationId xmlns:a16="http://schemas.microsoft.com/office/drawing/2014/main" id="{9D39FAD1-1AE4-4DB0-BA47-7E24A7685E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962" y="207266"/>
              <a:ext cx="2165350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图片 19" descr="图片包含 动物, 黑暗, 飞行, 亮&#10;&#10;描述已自动生成">
            <a:extLst>
              <a:ext uri="{FF2B5EF4-FFF2-40B4-BE49-F238E27FC236}">
                <a16:creationId xmlns:a16="http://schemas.microsoft.com/office/drawing/2014/main" id="{2F5046F9-E527-46F5-BE1C-8543AD17A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27502" r="27709" b="25335"/>
          <a:stretch/>
        </p:blipFill>
        <p:spPr>
          <a:xfrm rot="20969388" flipH="1">
            <a:off x="6161032" y="3524728"/>
            <a:ext cx="2636515" cy="2783574"/>
          </a:xfrm>
          <a:prstGeom prst="rect">
            <a:avLst/>
          </a:prstGeom>
        </p:spPr>
      </p:pic>
      <p:pic>
        <p:nvPicPr>
          <p:cNvPr id="21" name="图片 20" descr="图片包含 飞行, 户外, 动物, 黑暗&#10;&#10;描述已自动生成">
            <a:extLst>
              <a:ext uri="{FF2B5EF4-FFF2-40B4-BE49-F238E27FC236}">
                <a16:creationId xmlns:a16="http://schemas.microsoft.com/office/drawing/2014/main" id="{FCF49223-7BE9-43B8-9D8D-6E1EB5F059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29168" r="22917" b="20835"/>
          <a:stretch>
            <a:fillRect/>
          </a:stretch>
        </p:blipFill>
        <p:spPr>
          <a:xfrm flipH="1">
            <a:off x="7636995" y="3008504"/>
            <a:ext cx="1133845" cy="6842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9AC23E-7C79-4710-9879-1BB72171B47F}"/>
              </a:ext>
            </a:extLst>
          </p:cNvPr>
          <p:cNvSpPr/>
          <p:nvPr userDrawn="1"/>
        </p:nvSpPr>
        <p:spPr>
          <a:xfrm>
            <a:off x="24206" y="63324"/>
            <a:ext cx="4189863" cy="97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F335F7-E8D0-423F-8AC5-730B2C87BC20}"/>
              </a:ext>
            </a:extLst>
          </p:cNvPr>
          <p:cNvSpPr/>
          <p:nvPr userDrawn="1"/>
        </p:nvSpPr>
        <p:spPr>
          <a:xfrm>
            <a:off x="897742" y="195452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153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数学建模算法与应用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8FE3F14-0A83-413C-A989-7173E0487A0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6657" y="152481"/>
            <a:ext cx="603140" cy="8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72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8A2B693D-DA74-418B-B434-4DF788C9A567}"/>
              </a:ext>
            </a:extLst>
          </p:cNvPr>
          <p:cNvSpPr txBox="1"/>
          <p:nvPr userDrawn="1"/>
        </p:nvSpPr>
        <p:spPr>
          <a:xfrm>
            <a:off x="0" y="54647"/>
            <a:ext cx="28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数学建模算法与应用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1EF86223-594F-4CC2-8E15-C5D4707F8FE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6286500" y="6427214"/>
            <a:ext cx="2759642" cy="45719"/>
          </a:xfrm>
          <a:prstGeom prst="ellipse">
            <a:avLst/>
          </a:prstGeom>
          <a:solidFill>
            <a:srgbClr val="0293B8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ABC3D8D-3DDA-42A5-AF31-9C008BB42B74}"/>
              </a:ext>
            </a:extLst>
          </p:cNvPr>
          <p:cNvCxnSpPr>
            <a:cxnSpLocks/>
          </p:cNvCxnSpPr>
          <p:nvPr userDrawn="1"/>
        </p:nvCxnSpPr>
        <p:spPr>
          <a:xfrm>
            <a:off x="30336" y="475271"/>
            <a:ext cx="9113664" cy="0"/>
          </a:xfrm>
          <a:prstGeom prst="line">
            <a:avLst/>
          </a:prstGeom>
          <a:ln w="28575">
            <a:solidFill>
              <a:srgbClr val="029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燕尾形 16">
            <a:extLst>
              <a:ext uri="{FF2B5EF4-FFF2-40B4-BE49-F238E27FC236}">
                <a16:creationId xmlns:a16="http://schemas.microsoft.com/office/drawing/2014/main" id="{A91E8CED-F193-478D-9B6E-D8607DC7D7B2}"/>
              </a:ext>
            </a:extLst>
          </p:cNvPr>
          <p:cNvSpPr/>
          <p:nvPr userDrawn="1"/>
        </p:nvSpPr>
        <p:spPr>
          <a:xfrm>
            <a:off x="2366957" y="-2421"/>
            <a:ext cx="509912" cy="496197"/>
          </a:xfrm>
          <a:prstGeom prst="chevron">
            <a:avLst/>
          </a:prstGeom>
          <a:solidFill>
            <a:srgbClr val="029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35F13E-C386-47E8-9846-CC5F6E9A12F9}"/>
              </a:ext>
            </a:extLst>
          </p:cNvPr>
          <p:cNvSpPr txBox="1"/>
          <p:nvPr/>
        </p:nvSpPr>
        <p:spPr>
          <a:xfrm>
            <a:off x="-2121570" y="6447044"/>
            <a:ext cx="11161240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航空基础学院数学教研室</a:t>
            </a:r>
          </a:p>
        </p:txBody>
      </p:sp>
      <p:sp>
        <p:nvSpPr>
          <p:cNvPr id="10" name="燕尾形 16">
            <a:extLst>
              <a:ext uri="{FF2B5EF4-FFF2-40B4-BE49-F238E27FC236}">
                <a16:creationId xmlns:a16="http://schemas.microsoft.com/office/drawing/2014/main" id="{49DD24C2-B807-4A6B-90A3-45C6D574A779}"/>
              </a:ext>
            </a:extLst>
          </p:cNvPr>
          <p:cNvSpPr/>
          <p:nvPr userDrawn="1"/>
        </p:nvSpPr>
        <p:spPr>
          <a:xfrm>
            <a:off x="2679861" y="-8012"/>
            <a:ext cx="509912" cy="477713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92B5AC-ED1F-4148-BE33-23CE7FE2F931}"/>
              </a:ext>
            </a:extLst>
          </p:cNvPr>
          <p:cNvSpPr txBox="1"/>
          <p:nvPr userDrawn="1"/>
        </p:nvSpPr>
        <p:spPr>
          <a:xfrm>
            <a:off x="5741377" y="48998"/>
            <a:ext cx="3399091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800" b="1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附录</a:t>
            </a:r>
            <a:r>
              <a:rPr lang="en-US" altLang="zh-CN" sz="1800" b="1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 Lingo</a:t>
            </a:r>
            <a:r>
              <a:rPr lang="zh-CN" altLang="en-US" sz="1800" b="1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软件的使用</a:t>
            </a:r>
            <a:endParaRPr lang="zh-CN" alt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E2CC82-59A9-4C6E-BC38-8A42E3210C93}"/>
              </a:ext>
            </a:extLst>
          </p:cNvPr>
          <p:cNvSpPr/>
          <p:nvPr userDrawn="1"/>
        </p:nvSpPr>
        <p:spPr>
          <a:xfrm>
            <a:off x="6217920" y="6483096"/>
            <a:ext cx="2926080" cy="37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FD5F623E-C890-4BFF-A391-19C23CB60900}"/>
              </a:ext>
            </a:extLst>
          </p:cNvPr>
          <p:cNvSpPr txBox="1"/>
          <p:nvPr userDrawn="1"/>
        </p:nvSpPr>
        <p:spPr>
          <a:xfrm>
            <a:off x="7937492" y="6472889"/>
            <a:ext cx="1072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5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6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1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11" userDrawn="1">
          <p15:clr>
            <a:srgbClr val="F26B43"/>
          </p15:clr>
        </p15:guide>
        <p15:guide id="4" pos="5449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31" userDrawn="1">
          <p15:clr>
            <a:srgbClr val="F26B43"/>
          </p15:clr>
        </p15:guide>
        <p15:guide id="7" orient="horz" pos="3929" userDrawn="1">
          <p15:clr>
            <a:srgbClr val="F26B43"/>
          </p15:clr>
        </p15:guide>
        <p15:guide id="8" orient="horz" pos="4020" userDrawn="1">
          <p15:clr>
            <a:srgbClr val="F26B43"/>
          </p15:clr>
        </p15:guide>
        <p15:guide id="9" pos="2030" userDrawn="1">
          <p15:clr>
            <a:srgbClr val="F26B43"/>
          </p15:clr>
        </p15:guide>
        <p15:guide id="10" pos="3731" userDrawn="1">
          <p15:clr>
            <a:srgbClr val="F26B43"/>
          </p15:clr>
        </p15:guide>
        <p15:guide id="11" pos="380" userDrawn="1">
          <p15:clr>
            <a:srgbClr val="F26B43"/>
          </p15:clr>
        </p15:guide>
        <p15:guide id="12" pos="53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7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9">
            <a:extLst>
              <a:ext uri="{FF2B5EF4-FFF2-40B4-BE49-F238E27FC236}">
                <a16:creationId xmlns:a16="http://schemas.microsoft.com/office/drawing/2014/main" id="{09073DB5-2152-4F2C-8FE7-11699B4E67A9}"/>
              </a:ext>
            </a:extLst>
          </p:cNvPr>
          <p:cNvSpPr txBox="1"/>
          <p:nvPr/>
        </p:nvSpPr>
        <p:spPr>
          <a:xfrm>
            <a:off x="1575169" y="1478417"/>
            <a:ext cx="1915875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5400">
                <a:solidFill>
                  <a:srgbClr val="4472C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附录</a:t>
            </a:r>
            <a:r>
              <a:rPr lang="en-US" altLang="zh-CN" sz="5400">
                <a:solidFill>
                  <a:srgbClr val="4472C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endParaRPr lang="zh-CN" altLang="en-US" sz="5400" dirty="0">
              <a:solidFill>
                <a:srgbClr val="4472C4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DC2954-D90A-460B-8EE6-0E8298F94365}"/>
              </a:ext>
            </a:extLst>
          </p:cNvPr>
          <p:cNvSpPr/>
          <p:nvPr/>
        </p:nvSpPr>
        <p:spPr>
          <a:xfrm>
            <a:off x="549807" y="2719977"/>
            <a:ext cx="4608920" cy="800203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4600" b="1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Lingo</a:t>
            </a:r>
            <a:r>
              <a:rPr lang="zh-CN" altLang="en-US" sz="4600" b="1">
                <a:solidFill>
                  <a:srgbClr val="4472C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软件的使用</a:t>
            </a:r>
            <a:endParaRPr lang="zh-CN" altLang="en-US" sz="4600" b="1" dirty="0">
              <a:solidFill>
                <a:srgbClr val="4472C4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3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25195"/>
              </p:ext>
            </p:extLst>
          </p:nvPr>
        </p:nvGraphicFramePr>
        <p:xfrm>
          <a:off x="504825" y="1624013"/>
          <a:ext cx="8188325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3704053" progId="Word.Document.12">
                  <p:embed/>
                </p:oleObj>
              </mc:Choice>
              <mc:Fallback>
                <p:oleObj name="Document" r:id="rId2" imgW="8153322" imgH="3704053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624013"/>
                        <a:ext cx="8188325" cy="369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2.</a:t>
            </a:r>
            <a:r>
              <a:rPr lang="zh-CN" altLang="zh-CN" sz="3600" b="1">
                <a:solidFill>
                  <a:srgbClr val="0293B8"/>
                </a:solidFill>
              </a:rPr>
              <a:t>逻辑运算符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09774"/>
              </p:ext>
            </p:extLst>
          </p:nvPr>
        </p:nvGraphicFramePr>
        <p:xfrm>
          <a:off x="531906" y="583406"/>
          <a:ext cx="7861300" cy="569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6089732" progId="Word.Document.12">
                  <p:embed/>
                </p:oleObj>
              </mc:Choice>
              <mc:Fallback>
                <p:oleObj name="Document" r:id="rId2" imgW="8129635" imgH="6089732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906" y="583406"/>
                        <a:ext cx="7861300" cy="569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1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82251"/>
              </p:ext>
            </p:extLst>
          </p:nvPr>
        </p:nvGraphicFramePr>
        <p:xfrm>
          <a:off x="558800" y="804863"/>
          <a:ext cx="7861300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11970" imgH="5026028" progId="Word.Document.12">
                  <p:embed/>
                </p:oleObj>
              </mc:Choice>
              <mc:Fallback>
                <p:oleObj name="Document" r:id="rId2" imgW="8111970" imgH="5026028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485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8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136882"/>
              </p:ext>
            </p:extLst>
          </p:nvPr>
        </p:nvGraphicFramePr>
        <p:xfrm>
          <a:off x="504825" y="1624013"/>
          <a:ext cx="8188325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3705854" progId="Word.Document.12">
                  <p:embed/>
                </p:oleObj>
              </mc:Choice>
              <mc:Fallback>
                <p:oleObj name="Document" r:id="rId2" imgW="8153322" imgH="3705854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624013"/>
                        <a:ext cx="8188325" cy="371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3.</a:t>
            </a:r>
            <a:r>
              <a:rPr lang="zh-CN" altLang="zh-CN" sz="3600" b="1">
                <a:solidFill>
                  <a:srgbClr val="0293B8"/>
                </a:solidFill>
              </a:rPr>
              <a:t>关系运算符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287186"/>
              </p:ext>
            </p:extLst>
          </p:nvPr>
        </p:nvGraphicFramePr>
        <p:xfrm>
          <a:off x="558800" y="804863"/>
          <a:ext cx="7834313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11970" imgH="5028910" progId="Word.Document.12">
                  <p:embed/>
                </p:oleObj>
              </mc:Choice>
              <mc:Fallback>
                <p:oleObj name="Document" r:id="rId2" imgW="8111970" imgH="502891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34313" cy="485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163276"/>
              </p:ext>
            </p:extLst>
          </p:nvPr>
        </p:nvGraphicFramePr>
        <p:xfrm>
          <a:off x="504825" y="1624013"/>
          <a:ext cx="8188325" cy="404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4091640" progId="Word.Document.12">
                  <p:embed/>
                </p:oleObj>
              </mc:Choice>
              <mc:Fallback>
                <p:oleObj name="Document" r:id="rId2" imgW="8153322" imgH="4091640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624013"/>
                        <a:ext cx="8188325" cy="404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4.</a:t>
            </a:r>
            <a:r>
              <a:rPr lang="zh-CN" altLang="zh-CN" sz="3600" b="1">
                <a:solidFill>
                  <a:srgbClr val="0293B8"/>
                </a:solidFill>
              </a:rPr>
              <a:t>数学函数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09752"/>
              </p:ext>
            </p:extLst>
          </p:nvPr>
        </p:nvGraphicFramePr>
        <p:xfrm>
          <a:off x="558800" y="804863"/>
          <a:ext cx="7861300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5590119" progId="Word.Document.12">
                  <p:embed/>
                </p:oleObj>
              </mc:Choice>
              <mc:Fallback>
                <p:oleObj name="Document" r:id="rId2" imgW="8129635" imgH="5590119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518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43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001314"/>
              </p:ext>
            </p:extLst>
          </p:nvPr>
        </p:nvGraphicFramePr>
        <p:xfrm>
          <a:off x="477837" y="1418571"/>
          <a:ext cx="8188325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80465" imgH="5105275" progId="Word.Document.12">
                  <p:embed/>
                </p:oleObj>
              </mc:Choice>
              <mc:Fallback>
                <p:oleObj name="Document" r:id="rId2" imgW="8180465" imgH="5105275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7837" y="1418571"/>
                        <a:ext cx="8188325" cy="511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5.</a:t>
            </a:r>
            <a:r>
              <a:rPr lang="zh-CN" altLang="zh-CN" sz="3600" b="1">
                <a:solidFill>
                  <a:srgbClr val="0293B8"/>
                </a:solidFill>
              </a:rPr>
              <a:t>变量界定函数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474482"/>
              </p:ext>
            </p:extLst>
          </p:nvPr>
        </p:nvGraphicFramePr>
        <p:xfrm>
          <a:off x="384870" y="1739900"/>
          <a:ext cx="8215312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80465" imgH="5108517" progId="Word.Document.12">
                  <p:embed/>
                </p:oleObj>
              </mc:Choice>
              <mc:Fallback>
                <p:oleObj name="Document" r:id="rId2" imgW="8180465" imgH="5108517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870" y="1739900"/>
                        <a:ext cx="8215312" cy="511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6.</a:t>
            </a:r>
            <a:r>
              <a:rPr lang="zh-CN" altLang="zh-CN" sz="3600" b="1">
                <a:solidFill>
                  <a:srgbClr val="0293B8"/>
                </a:solidFill>
              </a:rPr>
              <a:t>集循环函数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EA2560-8EC5-4955-954C-4A1A11884C2A}"/>
              </a:ext>
            </a:extLst>
          </p:cNvPr>
          <p:cNvSpPr txBox="1"/>
          <p:nvPr/>
        </p:nvSpPr>
        <p:spPr>
          <a:xfrm>
            <a:off x="621926" y="612844"/>
            <a:ext cx="76614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1835" algn="just"/>
            <a:r>
              <a:rPr lang="zh-CN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B.4  </a:t>
            </a:r>
            <a:r>
              <a:rPr lang="zh-CN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求向量</a:t>
            </a:r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[5</a:t>
            </a:r>
            <a:r>
              <a:rPr lang="zh-CN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zh-CN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6</a:t>
            </a:r>
            <a:r>
              <a:rPr lang="zh-CN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10]</a:t>
            </a:r>
            <a:r>
              <a:rPr lang="zh-CN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前</a:t>
            </a:r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5</a:t>
            </a:r>
            <a:r>
              <a:rPr lang="zh-CN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个数的最小值，后</a:t>
            </a:r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zh-CN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个数的最大值。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11835"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model: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11835"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data: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  N=6;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11835"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enddata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11835"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sets: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  number/1..N/:x;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11835"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endsets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11835"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data: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  x = 5 1 3 4 6 10;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11835"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enddata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minv=@min(number(I) | I #le# 5: x);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maxv=@max(number(I) | I #ge# N-2: x);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l"/>
            <a:r>
              <a:rPr lang="en-US" altLang="zh-CN" sz="24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F7DC0-9AEC-4FC3-AD92-1B7907AC0806}"/>
              </a:ext>
            </a:extLst>
          </p:cNvPr>
          <p:cNvSpPr txBox="1"/>
          <p:nvPr/>
        </p:nvSpPr>
        <p:spPr>
          <a:xfrm>
            <a:off x="384870" y="574120"/>
            <a:ext cx="6316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b="1">
                <a:solidFill>
                  <a:srgbClr val="319095"/>
                </a:solidFill>
              </a:rPr>
              <a:t>B.1  Lingo</a:t>
            </a:r>
            <a:r>
              <a:rPr lang="zh-CN" altLang="zh-CN" sz="4200" b="1">
                <a:solidFill>
                  <a:srgbClr val="319095"/>
                </a:solidFill>
              </a:rPr>
              <a:t>软件的基本语法</a:t>
            </a:r>
            <a:endParaRPr lang="zh-CN" altLang="en-US" sz="4200" b="1" dirty="0">
              <a:solidFill>
                <a:srgbClr val="319095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9CD71D5-D49B-4ECC-AB36-39FBCF3AE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914604"/>
              </p:ext>
            </p:extLst>
          </p:nvPr>
        </p:nvGraphicFramePr>
        <p:xfrm>
          <a:off x="382588" y="2074863"/>
          <a:ext cx="8256587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548607" imgH="5021221" progId="Word.Document.12">
                  <p:embed/>
                </p:oleObj>
              </mc:Choice>
              <mc:Fallback>
                <p:oleObj name="Document" r:id="rId3" imgW="8548607" imgH="502122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9CD71D5-D49B-4ECC-AB36-39FBCF3AE9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588" y="2074863"/>
                        <a:ext cx="8256587" cy="484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853DD38-8ADB-4DA9-95AB-17849D1D9115}"/>
              </a:ext>
            </a:extLst>
          </p:cNvPr>
          <p:cNvSpPr txBox="1"/>
          <p:nvPr/>
        </p:nvSpPr>
        <p:spPr>
          <a:xfrm>
            <a:off x="384870" y="142756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1.</a:t>
            </a:r>
            <a:r>
              <a:rPr lang="zh-CN" altLang="zh-CN" sz="3600" b="1">
                <a:solidFill>
                  <a:srgbClr val="0293B8"/>
                </a:solidFill>
              </a:rPr>
              <a:t>集合</a:t>
            </a:r>
            <a:endParaRPr lang="en-US" altLang="zh-CN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52161"/>
              </p:ext>
            </p:extLst>
          </p:nvPr>
        </p:nvGraphicFramePr>
        <p:xfrm>
          <a:off x="382588" y="1733550"/>
          <a:ext cx="8215312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80465" imgH="5111398" progId="Word.Document.12">
                  <p:embed/>
                </p:oleObj>
              </mc:Choice>
              <mc:Fallback>
                <p:oleObj name="Document" r:id="rId2" imgW="8180465" imgH="5111398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588" y="1733550"/>
                        <a:ext cx="8215312" cy="511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7.</a:t>
            </a:r>
            <a:r>
              <a:rPr lang="zh-CN" altLang="zh-CN" sz="3600" b="1">
                <a:solidFill>
                  <a:srgbClr val="0293B8"/>
                </a:solidFill>
              </a:rPr>
              <a:t>概率函数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69772"/>
              </p:ext>
            </p:extLst>
          </p:nvPr>
        </p:nvGraphicFramePr>
        <p:xfrm>
          <a:off x="556745" y="807664"/>
          <a:ext cx="78613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3092414" progId="Word.Document.12">
                  <p:embed/>
                </p:oleObj>
              </mc:Choice>
              <mc:Fallback>
                <p:oleObj name="Document" r:id="rId2" imgW="8129635" imgH="3092414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745" y="807664"/>
                        <a:ext cx="7861300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5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67228"/>
              </p:ext>
            </p:extLst>
          </p:nvPr>
        </p:nvGraphicFramePr>
        <p:xfrm>
          <a:off x="558800" y="804863"/>
          <a:ext cx="78613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3473157" progId="Word.Document.12">
                  <p:embed/>
                </p:oleObj>
              </mc:Choice>
              <mc:Fallback>
                <p:oleObj name="Document" r:id="rId2" imgW="8129635" imgH="3473157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5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356653"/>
              </p:ext>
            </p:extLst>
          </p:nvPr>
        </p:nvGraphicFramePr>
        <p:xfrm>
          <a:off x="558800" y="804863"/>
          <a:ext cx="7861300" cy="491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5090866" progId="Word.Document.12">
                  <p:embed/>
                </p:oleObj>
              </mc:Choice>
              <mc:Fallback>
                <p:oleObj name="Document" r:id="rId2" imgW="8129635" imgH="5090866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491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9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612792"/>
              </p:ext>
            </p:extLst>
          </p:nvPr>
        </p:nvGraphicFramePr>
        <p:xfrm>
          <a:off x="558800" y="804863"/>
          <a:ext cx="786130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5590119" progId="Word.Document.12">
                  <p:embed/>
                </p:oleObj>
              </mc:Choice>
              <mc:Fallback>
                <p:oleObj name="Document" r:id="rId2" imgW="8129635" imgH="5590119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547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4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801645"/>
              </p:ext>
            </p:extLst>
          </p:nvPr>
        </p:nvGraphicFramePr>
        <p:xfrm>
          <a:off x="558800" y="804863"/>
          <a:ext cx="7861300" cy="368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4091640" progId="Word.Document.12">
                  <p:embed/>
                </p:oleObj>
              </mc:Choice>
              <mc:Fallback>
                <p:oleObj name="Document" r:id="rId2" imgW="8129635" imgH="409164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368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6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85D90B-341A-48AB-BEB7-F81C8EBD3D2E}"/>
              </a:ext>
            </a:extLst>
          </p:cNvPr>
          <p:cNvSpPr txBox="1"/>
          <p:nvPr/>
        </p:nvSpPr>
        <p:spPr>
          <a:xfrm>
            <a:off x="648820" y="637017"/>
            <a:ext cx="752699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B.5 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model: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data: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M=4; N=2; seed=1234567;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enddata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sets: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rows/1..M/;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cols/1..N/;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table(rows,cols): X;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endsets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data: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X=@qrand(seed);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enddata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722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33958"/>
              </p:ext>
            </p:extLst>
          </p:nvPr>
        </p:nvGraphicFramePr>
        <p:xfrm>
          <a:off x="558800" y="804863"/>
          <a:ext cx="7861300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3592027" progId="Word.Document.12">
                  <p:embed/>
                </p:oleObj>
              </mc:Choice>
              <mc:Fallback>
                <p:oleObj name="Document" r:id="rId2" imgW="8129635" imgH="3592027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319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1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5CA7A3-EE2C-41DF-9073-951D2780DFD7}"/>
              </a:ext>
            </a:extLst>
          </p:cNvPr>
          <p:cNvSpPr txBox="1"/>
          <p:nvPr/>
        </p:nvSpPr>
        <p:spPr>
          <a:xfrm>
            <a:off x="487455" y="827998"/>
            <a:ext cx="750009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B.6  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利用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@rand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产生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15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个标准正态分布的随机数和自由度为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分布的随机数。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model: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!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产生一列正态分布和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分布的随机数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sets: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series/1..15/: u, znorm, zt;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endsets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 !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第一个均匀分布随机数是任意的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u(1) = @rand( .1234);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  !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产生其余的均匀分布的随机数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@for(series(I)|I #GT# 1:u(I)=@rand(u(I-1)));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  @for(series( I):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!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正态分布随机数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@psn(znorm(I))=u(I);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!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和自由度为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分布随机数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@ptd(2,zt(I))=u(I);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!znorm 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和 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zt 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可以是负数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@free(znorm(I)); @free(zt(I)));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 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30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23218"/>
              </p:ext>
            </p:extLst>
          </p:nvPr>
        </p:nvGraphicFramePr>
        <p:xfrm>
          <a:off x="382588" y="1733550"/>
          <a:ext cx="8112125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88425" imgH="5115236" progId="Word.Document.12">
                  <p:embed/>
                </p:oleObj>
              </mc:Choice>
              <mc:Fallback>
                <p:oleObj name="Document" r:id="rId2" imgW="8188425" imgH="5115236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588" y="1733550"/>
                        <a:ext cx="8112125" cy="506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8.</a:t>
            </a:r>
            <a:r>
              <a:rPr lang="zh-CN" altLang="zh-CN" sz="3600" b="1">
                <a:solidFill>
                  <a:srgbClr val="0293B8"/>
                </a:solidFill>
              </a:rPr>
              <a:t>集操作函数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5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39474"/>
              </p:ext>
            </p:extLst>
          </p:nvPr>
        </p:nvGraphicFramePr>
        <p:xfrm>
          <a:off x="450850" y="846138"/>
          <a:ext cx="78613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3607876" progId="Word.Document.12">
                  <p:embed/>
                </p:oleObj>
              </mc:Choice>
              <mc:Fallback>
                <p:oleObj name="Document" r:id="rId2" imgW="8129635" imgH="3607876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850" y="846138"/>
                        <a:ext cx="7861300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3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F970C4-80CF-4FEB-AC39-96FE45D36760}"/>
              </a:ext>
            </a:extLst>
          </p:cNvPr>
          <p:cNvSpPr txBox="1"/>
          <p:nvPr/>
        </p:nvSpPr>
        <p:spPr>
          <a:xfrm>
            <a:off x="245408" y="1166790"/>
            <a:ext cx="82396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B.7  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全集为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的一个子集，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的补集。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sets: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I/x1..x4/:x;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B(I)/x2/:y;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C(I)|#not#@in(B,&amp;1):z;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endsets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53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421111"/>
              </p:ext>
            </p:extLst>
          </p:nvPr>
        </p:nvGraphicFramePr>
        <p:xfrm>
          <a:off x="558800" y="804863"/>
          <a:ext cx="78613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2922755" progId="Word.Document.12">
                  <p:embed/>
                </p:oleObj>
              </mc:Choice>
              <mc:Fallback>
                <p:oleObj name="Document" r:id="rId2" imgW="8129635" imgH="29227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1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6AC151-16E2-43C1-9D87-023916CA2955}"/>
              </a:ext>
            </a:extLst>
          </p:cNvPr>
          <p:cNvSpPr txBox="1"/>
          <p:nvPr/>
        </p:nvSpPr>
        <p:spPr>
          <a:xfrm>
            <a:off x="487456" y="1212520"/>
            <a:ext cx="7916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B.8  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如何确定集成员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(B,Y)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属于派生集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S3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sets: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S1/A B C/;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S2/X Y Z/;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S3(S1,S2)/A X, A Z, B Y, C X/;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endsets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L=@in(S3,@index(S1,B),@index(S2,Y));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看下面的例子，表明有时为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@index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指定集是必要的。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37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3B9E12-3079-4F5B-A2D8-C0EC7C8AA65B}"/>
              </a:ext>
            </a:extLst>
          </p:cNvPr>
          <p:cNvSpPr txBox="1"/>
          <p:nvPr/>
        </p:nvSpPr>
        <p:spPr>
          <a:xfrm>
            <a:off x="586627" y="939551"/>
            <a:ext cx="79707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B.9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sets: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girls/debble,sue,alice/;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boys/bob,joe,sue,fred/;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endsets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28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I1=@index(sue);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28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I2=@index(boys,sue);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11835" algn="just"/>
            <a:r>
              <a:rPr lang="en-US" altLang="zh-CN" sz="28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I1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的值是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8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I2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的值是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。建议在使用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@</a:t>
            </a:r>
            <a:r>
              <a:rPr lang="en-US" altLang="zh-CN" sz="28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index</a:t>
            </a:r>
            <a:r>
              <a:rPr lang="zh-CN" altLang="zh-CN" sz="28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函数时最好指定集。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09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528184"/>
              </p:ext>
            </p:extLst>
          </p:nvPr>
        </p:nvGraphicFramePr>
        <p:xfrm>
          <a:off x="556745" y="807664"/>
          <a:ext cx="78613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2922755" progId="Word.Document.12">
                  <p:embed/>
                </p:oleObj>
              </mc:Choice>
              <mc:Fallback>
                <p:oleObj name="Document" r:id="rId2" imgW="8129635" imgH="29227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745" y="807664"/>
                        <a:ext cx="7861300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60AC62A-F0EC-4467-8A92-5D99D91DC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017270"/>
              </p:ext>
            </p:extLst>
          </p:nvPr>
        </p:nvGraphicFramePr>
        <p:xfrm>
          <a:off x="723900" y="3138488"/>
          <a:ext cx="7861300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29635" imgH="2924195" progId="Word.Document.12">
                  <p:embed/>
                </p:oleObj>
              </mc:Choice>
              <mc:Fallback>
                <p:oleObj name="Document" r:id="rId4" imgW="8129635" imgH="292419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900" y="3138488"/>
                        <a:ext cx="7861300" cy="282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5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F7DC0-9AEC-4FC3-AD92-1B7907AC0806}"/>
              </a:ext>
            </a:extLst>
          </p:cNvPr>
          <p:cNvSpPr txBox="1"/>
          <p:nvPr/>
        </p:nvSpPr>
        <p:spPr>
          <a:xfrm>
            <a:off x="384870" y="574120"/>
            <a:ext cx="6316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b="1">
                <a:solidFill>
                  <a:srgbClr val="319095"/>
                </a:solidFill>
              </a:rPr>
              <a:t>B.3  </a:t>
            </a:r>
            <a:r>
              <a:rPr lang="zh-CN" altLang="zh-CN" sz="4200" b="1">
                <a:solidFill>
                  <a:srgbClr val="319095"/>
                </a:solidFill>
              </a:rPr>
              <a:t>数学规划模型举例</a:t>
            </a:r>
            <a:endParaRPr lang="zh-CN" altLang="en-US" sz="4200" b="1" dirty="0">
              <a:solidFill>
                <a:srgbClr val="319095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9CD71D5-D49B-4ECC-AB36-39FBCF3AE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23958"/>
              </p:ext>
            </p:extLst>
          </p:nvPr>
        </p:nvGraphicFramePr>
        <p:xfrm>
          <a:off x="502542" y="1955800"/>
          <a:ext cx="8256588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548607" imgH="5319490" progId="Word.Document.12">
                  <p:embed/>
                </p:oleObj>
              </mc:Choice>
              <mc:Fallback>
                <p:oleObj name="Document" r:id="rId3" imgW="8548607" imgH="531949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9CD71D5-D49B-4ECC-AB36-39FBCF3AE9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542" y="1955800"/>
                        <a:ext cx="8256588" cy="513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853DD38-8ADB-4DA9-95AB-17849D1D9115}"/>
              </a:ext>
            </a:extLst>
          </p:cNvPr>
          <p:cNvSpPr txBox="1"/>
          <p:nvPr/>
        </p:nvSpPr>
        <p:spPr>
          <a:xfrm>
            <a:off x="384870" y="142756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1.</a:t>
            </a:r>
            <a:r>
              <a:rPr lang="zh-CN" altLang="zh-CN" sz="3600" b="1">
                <a:solidFill>
                  <a:srgbClr val="0293B8"/>
                </a:solidFill>
              </a:rPr>
              <a:t>数据直接放在</a:t>
            </a:r>
            <a:r>
              <a:rPr lang="en-US" altLang="zh-CN" sz="3600" b="1">
                <a:solidFill>
                  <a:srgbClr val="0293B8"/>
                </a:solidFill>
              </a:rPr>
              <a:t>Lingo</a:t>
            </a:r>
            <a:r>
              <a:rPr lang="zh-CN" altLang="zh-CN" sz="3600" b="1">
                <a:solidFill>
                  <a:srgbClr val="0293B8"/>
                </a:solidFill>
              </a:rPr>
              <a:t>程序</a:t>
            </a:r>
            <a:endParaRPr lang="en-US" altLang="zh-CN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983034"/>
              </p:ext>
            </p:extLst>
          </p:nvPr>
        </p:nvGraphicFramePr>
        <p:xfrm>
          <a:off x="641350" y="848005"/>
          <a:ext cx="78613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2922755" progId="Word.Document.12">
                  <p:embed/>
                </p:oleObj>
              </mc:Choice>
              <mc:Fallback>
                <p:oleObj name="Document" r:id="rId2" imgW="8129635" imgH="29227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1350" y="848005"/>
                        <a:ext cx="7861300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0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19572"/>
              </p:ext>
            </p:extLst>
          </p:nvPr>
        </p:nvGraphicFramePr>
        <p:xfrm>
          <a:off x="519113" y="831850"/>
          <a:ext cx="7861300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4779644" progId="Word.Document.12">
                  <p:embed/>
                </p:oleObj>
              </mc:Choice>
              <mc:Fallback>
                <p:oleObj name="Document" r:id="rId2" imgW="8129635" imgH="4779644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113" y="831850"/>
                        <a:ext cx="7861300" cy="461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6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689F4B-E840-455A-9A1E-C2C55E417324}"/>
              </a:ext>
            </a:extLst>
          </p:cNvPr>
          <p:cNvSpPr txBox="1"/>
          <p:nvPr/>
        </p:nvSpPr>
        <p:spPr>
          <a:xfrm>
            <a:off x="281730" y="576470"/>
            <a:ext cx="844139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model: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!6</a:t>
            </a:r>
            <a:r>
              <a:rPr lang="zh-CN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产地</a:t>
            </a:r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8</a:t>
            </a:r>
            <a:r>
              <a:rPr lang="zh-CN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销地运输问题</a:t>
            </a:r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sets: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warehouses/wh1..wh6/: capacity;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vendors/v1..v8/: demand;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links(warehouses,vendors): cost, volume;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endsets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!</a:t>
            </a:r>
            <a:r>
              <a:rPr lang="zh-CN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目标函数</a:t>
            </a:r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min=@sum(links: cost*volume);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!</a:t>
            </a:r>
            <a:r>
              <a:rPr lang="zh-CN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需求约束</a:t>
            </a:r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@for(vendors(J):@sum(warehouses(I): volume(I,J))=demand(J));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!</a:t>
            </a:r>
            <a:r>
              <a:rPr lang="zh-CN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产量约束</a:t>
            </a:r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@for(warehouses(I):@sum(vendors(J): volume(I,J))&lt;=capacity(I));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 !</a:t>
            </a:r>
            <a:r>
              <a:rPr lang="zh-CN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下面是数据</a:t>
            </a:r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data: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capacity=60 55 51 43 41 52;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demand=35 37 22 32 41 32 43 38;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cost=6 2 6 7 4 2 9 5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   4 9 5 3 8 5 8 2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   5 2 1 9 7 4 3 3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   7 6 7 3 9 2 7 1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   2 3 9 5 7 2 6 5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     5 5 2 2 8 1 4 3;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enddata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6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zh-CN" altLang="zh-CN" sz="7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168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626978"/>
              </p:ext>
            </p:extLst>
          </p:nvPr>
        </p:nvGraphicFramePr>
        <p:xfrm>
          <a:off x="504825" y="1624013"/>
          <a:ext cx="8188325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3705854" progId="Word.Document.12">
                  <p:embed/>
                </p:oleObj>
              </mc:Choice>
              <mc:Fallback>
                <p:oleObj name="Document" r:id="rId2" imgW="8153322" imgH="3705854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624013"/>
                        <a:ext cx="8188325" cy="369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2.</a:t>
            </a:r>
            <a:r>
              <a:rPr lang="zh-CN" altLang="zh-CN" sz="3600" b="1">
                <a:solidFill>
                  <a:srgbClr val="0293B8"/>
                </a:solidFill>
              </a:rPr>
              <a:t>使用纯文本文件传递数据</a:t>
            </a:r>
          </a:p>
          <a:p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145763"/>
              </p:ext>
            </p:extLst>
          </p:nvPr>
        </p:nvGraphicFramePr>
        <p:xfrm>
          <a:off x="504825" y="1624013"/>
          <a:ext cx="8188325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3702612" progId="Word.Document.12">
                  <p:embed/>
                </p:oleObj>
              </mc:Choice>
              <mc:Fallback>
                <p:oleObj name="Document" r:id="rId2" imgW="8153322" imgH="3702612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624013"/>
                        <a:ext cx="8188325" cy="369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2.</a:t>
            </a:r>
            <a:r>
              <a:rPr lang="zh-CN" altLang="en-US" sz="3600" b="1">
                <a:solidFill>
                  <a:srgbClr val="0293B8"/>
                </a:solidFill>
              </a:rPr>
              <a:t>数据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845DEF-7930-415D-89C8-D975E149976D}"/>
              </a:ext>
            </a:extLst>
          </p:cNvPr>
          <p:cNvSpPr txBox="1"/>
          <p:nvPr/>
        </p:nvSpPr>
        <p:spPr>
          <a:xfrm>
            <a:off x="702609" y="943632"/>
            <a:ext cx="56544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47650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Lingo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程序如下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model: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sets: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warehouses/wh1..wh6/: capacity;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vendors/v1..v8/: demand;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links(warehouses,vendors): cost, volume;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endsets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min=@sum(links: cost*volume);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@for(vendors(J):@sum(warehouses(I): volume(I,J))=demand(J));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@for(warehouses(I):@sum(vendors(J): volume(I,J))&lt;=capacity(I));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data: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capacity=@file(dataB_11.txt);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demand=@file(dataB_11.txt);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cost=@file(dataB_11.txt);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enddata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7650" algn="just"/>
            <a:r>
              <a:rPr lang="en-US" altLang="zh-CN" sz="2000" b="1" ker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432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12259"/>
              </p:ext>
            </p:extLst>
          </p:nvPr>
        </p:nvGraphicFramePr>
        <p:xfrm>
          <a:off x="558800" y="804863"/>
          <a:ext cx="7861300" cy="514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5324644" progId="Word.Document.12">
                  <p:embed/>
                </p:oleObj>
              </mc:Choice>
              <mc:Fallback>
                <p:oleObj name="Document" r:id="rId2" imgW="8129635" imgH="5324644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514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20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038373"/>
              </p:ext>
            </p:extLst>
          </p:nvPr>
        </p:nvGraphicFramePr>
        <p:xfrm>
          <a:off x="504825" y="1624013"/>
          <a:ext cx="8188325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3707295" progId="Word.Document.12">
                  <p:embed/>
                </p:oleObj>
              </mc:Choice>
              <mc:Fallback>
                <p:oleObj name="Document" r:id="rId2" imgW="8153322" imgH="3707295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624013"/>
                        <a:ext cx="8188325" cy="369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3.</a:t>
            </a:r>
            <a:r>
              <a:rPr lang="zh-CN" altLang="zh-CN" sz="3600" b="1">
                <a:solidFill>
                  <a:srgbClr val="0293B8"/>
                </a:solidFill>
              </a:rPr>
              <a:t>使用</a:t>
            </a:r>
            <a:r>
              <a:rPr lang="en-US" altLang="zh-CN" sz="3600" b="1">
                <a:solidFill>
                  <a:srgbClr val="0293B8"/>
                </a:solidFill>
              </a:rPr>
              <a:t>Excel</a:t>
            </a:r>
            <a:r>
              <a:rPr lang="zh-CN" altLang="zh-CN" sz="3600" b="1">
                <a:solidFill>
                  <a:srgbClr val="0293B8"/>
                </a:solidFill>
              </a:rPr>
              <a:t>文件传递数据</a:t>
            </a:r>
          </a:p>
          <a:p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68080"/>
              </p:ext>
            </p:extLst>
          </p:nvPr>
        </p:nvGraphicFramePr>
        <p:xfrm>
          <a:off x="558800" y="804863"/>
          <a:ext cx="7861300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3306740" progId="Word.Document.12">
                  <p:embed/>
                </p:oleObj>
              </mc:Choice>
              <mc:Fallback>
                <p:oleObj name="Document" r:id="rId2" imgW="8129635" imgH="330674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319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6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26281"/>
              </p:ext>
            </p:extLst>
          </p:nvPr>
        </p:nvGraphicFramePr>
        <p:xfrm>
          <a:off x="519113" y="804863"/>
          <a:ext cx="7861300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3306740" progId="Word.Document.12">
                  <p:embed/>
                </p:oleObj>
              </mc:Choice>
              <mc:Fallback>
                <p:oleObj name="Document" r:id="rId2" imgW="8129635" imgH="3306740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113" y="804863"/>
                        <a:ext cx="7861300" cy="319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73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802229"/>
              </p:ext>
            </p:extLst>
          </p:nvPr>
        </p:nvGraphicFramePr>
        <p:xfrm>
          <a:off x="556745" y="807664"/>
          <a:ext cx="78613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2922755" progId="Word.Document.12">
                  <p:embed/>
                </p:oleObj>
              </mc:Choice>
              <mc:Fallback>
                <p:oleObj name="Document" r:id="rId2" imgW="8129635" imgH="29227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745" y="807664"/>
                        <a:ext cx="7861300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3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33384"/>
              </p:ext>
            </p:extLst>
          </p:nvPr>
        </p:nvGraphicFramePr>
        <p:xfrm>
          <a:off x="558800" y="804863"/>
          <a:ext cx="7861300" cy="368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3824724" progId="Word.Document.12">
                  <p:embed/>
                </p:oleObj>
              </mc:Choice>
              <mc:Fallback>
                <p:oleObj name="Document" r:id="rId2" imgW="8129635" imgH="3824724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368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456429"/>
              </p:ext>
            </p:extLst>
          </p:nvPr>
        </p:nvGraphicFramePr>
        <p:xfrm>
          <a:off x="556745" y="807664"/>
          <a:ext cx="78613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2922755" progId="Word.Document.12">
                  <p:embed/>
                </p:oleObj>
              </mc:Choice>
              <mc:Fallback>
                <p:oleObj name="Document" r:id="rId2" imgW="8129635" imgH="29227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745" y="807664"/>
                        <a:ext cx="7861300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6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42778"/>
              </p:ext>
            </p:extLst>
          </p:nvPr>
        </p:nvGraphicFramePr>
        <p:xfrm>
          <a:off x="556745" y="807664"/>
          <a:ext cx="78613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2922755" progId="Word.Document.12">
                  <p:embed/>
                </p:oleObj>
              </mc:Choice>
              <mc:Fallback>
                <p:oleObj name="Document" r:id="rId2" imgW="8129635" imgH="29227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745" y="807664"/>
                        <a:ext cx="7861300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21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2CFAD5-23B4-4627-B2D7-74884E7C5F45}"/>
              </a:ext>
            </a:extLst>
          </p:cNvPr>
          <p:cNvSpPr txBox="1"/>
          <p:nvPr/>
        </p:nvSpPr>
        <p:spPr>
          <a:xfrm>
            <a:off x="702609" y="805132"/>
            <a:ext cx="802453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Lingo</a:t>
            </a:r>
            <a:r>
              <a:rPr lang="zh-CN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程序如下：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model: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sets: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warehouses/wh1..wh6/: capacity;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vendors/v1..v8/: demand;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links(warehouses,vendors): cost, volume;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endsets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min=@sum(links: cost*volume);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@for(vendors(J):@sum(warehouses(I): volume(I,J))=demand(J));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@for(warehouses(I):@sum(vendors(J): volume(I,J))&lt;=capacity(I));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data: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capacity=@ole(.\dataB_12.xlsx);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demand=@ole(.\dataB_12.xlsx);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cost=@ole(.\dataB_12.xlsx);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@ole(.\dataB_12.xlsx)=volume;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enddata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/>
            <a:r>
              <a:rPr lang="en-US" altLang="zh-CN" sz="20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zh-CN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30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077515"/>
              </p:ext>
            </p:extLst>
          </p:nvPr>
        </p:nvGraphicFramePr>
        <p:xfrm>
          <a:off x="504825" y="1624013"/>
          <a:ext cx="8188325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3704053" progId="Word.Document.12">
                  <p:embed/>
                </p:oleObj>
              </mc:Choice>
              <mc:Fallback>
                <p:oleObj name="Document" r:id="rId2" imgW="8153322" imgH="3704053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624013"/>
                        <a:ext cx="8188325" cy="369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3.</a:t>
            </a:r>
            <a:r>
              <a:rPr lang="zh-CN" altLang="en-US" sz="3600" b="1">
                <a:solidFill>
                  <a:srgbClr val="0293B8"/>
                </a:solidFill>
              </a:rPr>
              <a:t>数据计算段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7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64155"/>
              </p:ext>
            </p:extLst>
          </p:nvPr>
        </p:nvGraphicFramePr>
        <p:xfrm>
          <a:off x="558800" y="804863"/>
          <a:ext cx="7861300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4860691" progId="Word.Document.12">
                  <p:embed/>
                </p:oleObj>
              </mc:Choice>
              <mc:Fallback>
                <p:oleObj name="Document" r:id="rId2" imgW="8129635" imgH="4860691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469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2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405549"/>
              </p:ext>
            </p:extLst>
          </p:nvPr>
        </p:nvGraphicFramePr>
        <p:xfrm>
          <a:off x="556745" y="807664"/>
          <a:ext cx="78613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2922755" progId="Word.Document.12">
                  <p:embed/>
                </p:oleObj>
              </mc:Choice>
              <mc:Fallback>
                <p:oleObj name="Document" r:id="rId2" imgW="8129635" imgH="29227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745" y="807664"/>
                        <a:ext cx="7861300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8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97579"/>
              </p:ext>
            </p:extLst>
          </p:nvPr>
        </p:nvGraphicFramePr>
        <p:xfrm>
          <a:off x="477837" y="1234048"/>
          <a:ext cx="8188325" cy="536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5352380" progId="Word.Document.12">
                  <p:embed/>
                </p:oleObj>
              </mc:Choice>
              <mc:Fallback>
                <p:oleObj name="Document" r:id="rId2" imgW="8153322" imgH="5352380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7837" y="1234048"/>
                        <a:ext cx="8188325" cy="536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4. Lingo</a:t>
            </a:r>
            <a:r>
              <a:rPr lang="zh-CN" altLang="zh-CN" sz="3600" b="1">
                <a:solidFill>
                  <a:srgbClr val="0293B8"/>
                </a:solidFill>
              </a:rPr>
              <a:t>与数据库的接口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1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964256"/>
              </p:ext>
            </p:extLst>
          </p:nvPr>
        </p:nvGraphicFramePr>
        <p:xfrm>
          <a:off x="556745" y="807664"/>
          <a:ext cx="78613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2922755" progId="Word.Document.12">
                  <p:embed/>
                </p:oleObj>
              </mc:Choice>
              <mc:Fallback>
                <p:oleObj name="Document" r:id="rId2" imgW="8129635" imgH="29227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745" y="807664"/>
                        <a:ext cx="7861300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04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6969"/>
              </p:ext>
            </p:extLst>
          </p:nvPr>
        </p:nvGraphicFramePr>
        <p:xfrm>
          <a:off x="558800" y="804863"/>
          <a:ext cx="7861300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4297681" progId="Word.Document.12">
                  <p:embed/>
                </p:oleObj>
              </mc:Choice>
              <mc:Fallback>
                <p:oleObj name="Document" r:id="rId2" imgW="8129635" imgH="4297681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414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8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03121"/>
              </p:ext>
            </p:extLst>
          </p:nvPr>
        </p:nvGraphicFramePr>
        <p:xfrm>
          <a:off x="384870" y="1731590"/>
          <a:ext cx="8188325" cy="536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5356342" progId="Word.Document.12">
                  <p:embed/>
                </p:oleObj>
              </mc:Choice>
              <mc:Fallback>
                <p:oleObj name="Document" r:id="rId2" imgW="8153322" imgH="5356342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870" y="1731590"/>
                        <a:ext cx="8188325" cy="536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800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5.</a:t>
            </a:r>
            <a:r>
              <a:rPr lang="zh-CN" altLang="zh-CN" sz="3600" b="1">
                <a:solidFill>
                  <a:srgbClr val="0293B8"/>
                </a:solidFill>
              </a:rPr>
              <a:t>钢管订购和运输问题的</a:t>
            </a:r>
            <a:r>
              <a:rPr lang="en-US" altLang="zh-CN" sz="3600" b="1">
                <a:solidFill>
                  <a:srgbClr val="0293B8"/>
                </a:solidFill>
              </a:rPr>
              <a:t>Lingo</a:t>
            </a:r>
            <a:r>
              <a:rPr lang="zh-CN" altLang="zh-CN" sz="3600" b="1">
                <a:solidFill>
                  <a:srgbClr val="0293B8"/>
                </a:solidFill>
              </a:rPr>
              <a:t>求解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4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310243"/>
              </p:ext>
            </p:extLst>
          </p:nvPr>
        </p:nvGraphicFramePr>
        <p:xfrm>
          <a:off x="558800" y="804863"/>
          <a:ext cx="786130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4162962" progId="Word.Document.12">
                  <p:embed/>
                </p:oleObj>
              </mc:Choice>
              <mc:Fallback>
                <p:oleObj name="Document" r:id="rId2" imgW="8129635" imgH="4162962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401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8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00497"/>
              </p:ext>
            </p:extLst>
          </p:nvPr>
        </p:nvGraphicFramePr>
        <p:xfrm>
          <a:off x="556745" y="807664"/>
          <a:ext cx="78613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2922755" progId="Word.Document.12">
                  <p:embed/>
                </p:oleObj>
              </mc:Choice>
              <mc:Fallback>
                <p:oleObj name="Document" r:id="rId2" imgW="8129635" imgH="292275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745" y="807664"/>
                        <a:ext cx="7861300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0B0922-044B-4C24-9CA1-35D056C3C2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292634"/>
              </p:ext>
            </p:extLst>
          </p:nvPr>
        </p:nvGraphicFramePr>
        <p:xfrm>
          <a:off x="725955" y="2307851"/>
          <a:ext cx="7861300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29635" imgH="2924195" progId="Word.Document.12">
                  <p:embed/>
                </p:oleObj>
              </mc:Choice>
              <mc:Fallback>
                <p:oleObj name="Document" r:id="rId4" imgW="8129635" imgH="2924195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955" y="2307851"/>
                        <a:ext cx="7861300" cy="282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1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411324"/>
              </p:ext>
            </p:extLst>
          </p:nvPr>
        </p:nvGraphicFramePr>
        <p:xfrm>
          <a:off x="504825" y="1624013"/>
          <a:ext cx="8188325" cy="404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3917298" progId="Word.Document.12">
                  <p:embed/>
                </p:oleObj>
              </mc:Choice>
              <mc:Fallback>
                <p:oleObj name="Document" r:id="rId2" imgW="8153322" imgH="3917298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624013"/>
                        <a:ext cx="8188325" cy="404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4.</a:t>
            </a:r>
            <a:r>
              <a:rPr lang="zh-CN" altLang="en-US" sz="3600" b="1">
                <a:solidFill>
                  <a:srgbClr val="0293B8"/>
                </a:solidFill>
              </a:rPr>
              <a:t>变量的初始化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9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171C8D-6327-4622-A38D-DA77EB5ED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431434"/>
              </p:ext>
            </p:extLst>
          </p:nvPr>
        </p:nvGraphicFramePr>
        <p:xfrm>
          <a:off x="504825" y="1624013"/>
          <a:ext cx="8188325" cy="404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3322" imgH="3920180" progId="Word.Document.12">
                  <p:embed/>
                </p:oleObj>
              </mc:Choice>
              <mc:Fallback>
                <p:oleObj name="Document" r:id="rId2" imgW="8153322" imgH="3920180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1171C8D-6327-4622-A38D-DA77EB5ED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624013"/>
                        <a:ext cx="8188325" cy="404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DC3E65-1ED8-4E27-8166-5B4FC188AF4F}"/>
              </a:ext>
            </a:extLst>
          </p:cNvPr>
          <p:cNvSpPr txBox="1"/>
          <p:nvPr/>
        </p:nvSpPr>
        <p:spPr>
          <a:xfrm>
            <a:off x="384870" y="77224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5.</a:t>
            </a:r>
            <a:r>
              <a:rPr lang="zh-CN" altLang="zh-CN" sz="3600" b="1">
                <a:solidFill>
                  <a:srgbClr val="0293B8"/>
                </a:solidFill>
              </a:rPr>
              <a:t>模型的目标函数和约束条件</a:t>
            </a:r>
            <a:endParaRPr lang="zh-CN" altLang="en-US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95B73DA-6339-4425-9619-3F165316C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36263"/>
              </p:ext>
            </p:extLst>
          </p:nvPr>
        </p:nvGraphicFramePr>
        <p:xfrm>
          <a:off x="558800" y="804863"/>
          <a:ext cx="78613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9635" imgH="3687123" progId="Word.Document.12">
                  <p:embed/>
                </p:oleObj>
              </mc:Choice>
              <mc:Fallback>
                <p:oleObj name="Document" r:id="rId2" imgW="8129635" imgH="3687123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95B73DA-6339-4425-9619-3F165316C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00" y="804863"/>
                        <a:ext cx="7861300" cy="364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35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DF7DC0-9AEC-4FC3-AD92-1B7907AC0806}"/>
              </a:ext>
            </a:extLst>
          </p:cNvPr>
          <p:cNvSpPr txBox="1"/>
          <p:nvPr/>
        </p:nvSpPr>
        <p:spPr>
          <a:xfrm>
            <a:off x="384870" y="574120"/>
            <a:ext cx="6316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b="1">
                <a:solidFill>
                  <a:srgbClr val="319095"/>
                </a:solidFill>
              </a:rPr>
              <a:t>B.2  Lingo</a:t>
            </a:r>
            <a:r>
              <a:rPr lang="zh-CN" altLang="en-US" sz="4200" b="1">
                <a:solidFill>
                  <a:srgbClr val="319095"/>
                </a:solidFill>
              </a:rPr>
              <a:t>函数</a:t>
            </a:r>
            <a:endParaRPr lang="zh-CN" altLang="en-US" sz="4200" b="1" dirty="0">
              <a:solidFill>
                <a:srgbClr val="319095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9CD71D5-D49B-4ECC-AB36-39FBCF3AE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78159"/>
              </p:ext>
            </p:extLst>
          </p:nvPr>
        </p:nvGraphicFramePr>
        <p:xfrm>
          <a:off x="502543" y="2188667"/>
          <a:ext cx="8256587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548607" imgH="5024463" progId="Word.Document.12">
                  <p:embed/>
                </p:oleObj>
              </mc:Choice>
              <mc:Fallback>
                <p:oleObj name="Document" r:id="rId3" imgW="8548607" imgH="502446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9CD71D5-D49B-4ECC-AB36-39FBCF3AE9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543" y="2188667"/>
                        <a:ext cx="8256587" cy="484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853DD38-8ADB-4DA9-95AB-17849D1D9115}"/>
              </a:ext>
            </a:extLst>
          </p:cNvPr>
          <p:cNvSpPr txBox="1"/>
          <p:nvPr/>
        </p:nvSpPr>
        <p:spPr>
          <a:xfrm>
            <a:off x="384870" y="1427560"/>
            <a:ext cx="63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0293B8"/>
                </a:solidFill>
              </a:rPr>
              <a:t>1.</a:t>
            </a:r>
            <a:r>
              <a:rPr lang="zh-CN" altLang="en-US" sz="3600" b="1">
                <a:solidFill>
                  <a:srgbClr val="0293B8"/>
                </a:solidFill>
              </a:rPr>
              <a:t>算数运算符</a:t>
            </a:r>
            <a:endParaRPr lang="en-US" altLang="zh-CN" sz="3600" b="1" dirty="0">
              <a:solidFill>
                <a:srgbClr val="029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2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3258</TotalTime>
  <Words>1156</Words>
  <Application>Microsoft Office PowerPoint</Application>
  <PresentationFormat>全屏显示(4:3)</PresentationFormat>
  <Paragraphs>150</Paragraphs>
  <Slides>57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等线</vt:lpstr>
      <vt:lpstr>华文新魏</vt:lpstr>
      <vt:lpstr>隶书</vt:lpstr>
      <vt:lpstr>微软雅黑</vt:lpstr>
      <vt:lpstr>Arial</vt:lpstr>
      <vt:lpstr>Blackadder ITC</vt:lpstr>
      <vt:lpstr>Calibri</vt:lpstr>
      <vt:lpstr>Calibri Light</vt:lpstr>
      <vt:lpstr>Eras Bold ITC</vt:lpstr>
      <vt:lpstr>Times New Roman</vt:lpstr>
      <vt:lpstr>2_Office 主题​​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常数项级数</dc:title>
  <dc:creator>Happy</dc:creator>
  <cp:lastModifiedBy>si shoukui</cp:lastModifiedBy>
  <cp:revision>165</cp:revision>
  <dcterms:created xsi:type="dcterms:W3CDTF">2020-06-24T23:10:14Z</dcterms:created>
  <dcterms:modified xsi:type="dcterms:W3CDTF">2021-02-27T00:41:56Z</dcterms:modified>
</cp:coreProperties>
</file>