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59" r:id="rId6"/>
    <p:sldId id="262" r:id="rId7"/>
    <p:sldId id="263" r:id="rId8"/>
    <p:sldId id="283" r:id="rId9"/>
    <p:sldId id="260" r:id="rId10"/>
    <p:sldId id="264" r:id="rId11"/>
    <p:sldId id="272" r:id="rId12"/>
    <p:sldId id="261" r:id="rId13"/>
    <p:sldId id="273" r:id="rId14"/>
    <p:sldId id="274" r:id="rId15"/>
    <p:sldId id="265" r:id="rId16"/>
    <p:sldId id="267" r:id="rId17"/>
    <p:sldId id="266" r:id="rId18"/>
    <p:sldId id="269" r:id="rId19"/>
    <p:sldId id="268" r:id="rId20"/>
    <p:sldId id="270" r:id="rId21"/>
    <p:sldId id="271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 </a:t>
            </a:r>
            <a:r>
              <a:rPr lang="en-US" dirty="0" err="1" smtClean="0"/>
              <a:t>Hilgard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 Years of Grad School in 30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Hygiene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scripts that run from top to bottom.</a:t>
            </a:r>
          </a:p>
          <a:p>
            <a:pPr lvl="1"/>
            <a:r>
              <a:rPr lang="en-US" dirty="0" smtClean="0"/>
              <a:t>Have a master script that calls the subscripts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source()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Make sure the script runs from top to bottom before the commit.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Don’t use the command prompt.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 call this “</a:t>
            </a:r>
            <a:r>
              <a:rPr lang="en-US" dirty="0" err="1" smtClean="0">
                <a:cs typeface="Courier New" panose="02070309020205020404" pitchFamily="49" charset="0"/>
              </a:rPr>
              <a:t>barebacking</a:t>
            </a:r>
            <a:r>
              <a:rPr lang="en-US" dirty="0" smtClean="0">
                <a:cs typeface="Courier New" panose="02070309020205020404" pitchFamily="49" charset="0"/>
              </a:rPr>
              <a:t>” – it’s about as dangerous and about as smart.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Hygiene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Don’t Repeat Yourself (DRY)</a:t>
            </a:r>
          </a:p>
          <a:p>
            <a:r>
              <a:rPr lang="en-US" dirty="0" smtClean="0"/>
              <a:t>If you’re copy-pasting a brick of code over and over, consider turning it into a function instead.</a:t>
            </a:r>
          </a:p>
          <a:p>
            <a:r>
              <a:rPr lang="en-US" dirty="0" smtClean="0"/>
              <a:t>You will make fewer typos this way and the code will be easier to fix.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Hygiene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Comment your code!</a:t>
            </a:r>
          </a:p>
          <a:p>
            <a:pPr lvl="1"/>
            <a:r>
              <a:rPr lang="en-US" dirty="0" smtClean="0"/>
              <a:t>Comments help other people and collaborators understand your code.</a:t>
            </a:r>
          </a:p>
          <a:p>
            <a:pPr lvl="1"/>
            <a:r>
              <a:rPr lang="en-US" dirty="0" smtClean="0"/>
              <a:t>You’re going to have to come back to your code in six months after your peer review. Good luck remembering what you did!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Hygiene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 to debug</a:t>
            </a:r>
          </a:p>
          <a:p>
            <a:pPr lvl="1"/>
            <a:r>
              <a:rPr lang="en-US" dirty="0" smtClean="0"/>
              <a:t>Use print() or cat() to check on your variables.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stopifnot</a:t>
            </a:r>
            <a:r>
              <a:rPr lang="en-US" dirty="0" smtClean="0"/>
              <a:t>() to catch 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Hygiene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Factors in R</a:t>
            </a:r>
          </a:p>
          <a:p>
            <a:pPr lvl="1"/>
            <a:r>
              <a:rPr lang="en-US" dirty="0" smtClean="0"/>
              <a:t>Factors are mean and weird and cranky. Just be careful with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Hygiene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Pick a naming convention and stick to it.</a:t>
            </a:r>
          </a:p>
          <a:p>
            <a:pPr lvl="1"/>
            <a:r>
              <a:rPr lang="en-US" dirty="0" err="1" smtClean="0"/>
              <a:t>ant.format</a:t>
            </a:r>
            <a:r>
              <a:rPr lang="en-US" dirty="0" smtClean="0"/>
              <a:t> (might work poorly with file extensions)</a:t>
            </a:r>
          </a:p>
          <a:p>
            <a:pPr lvl="1"/>
            <a:r>
              <a:rPr lang="en-US" dirty="0" err="1" smtClean="0"/>
              <a:t>gooseneck_format</a:t>
            </a:r>
            <a:endParaRPr lang="en-US" dirty="0" smtClean="0"/>
          </a:p>
          <a:p>
            <a:pPr lvl="1"/>
            <a:r>
              <a:rPr lang="en-US" dirty="0" err="1" smtClean="0"/>
              <a:t>camelBackFormat</a:t>
            </a:r>
            <a:r>
              <a:rPr lang="en-US" dirty="0" smtClean="0"/>
              <a:t> (be consistent about leading capital)</a:t>
            </a:r>
          </a:p>
          <a:p>
            <a:endParaRPr lang="en-US" dirty="0"/>
          </a:p>
          <a:p>
            <a:r>
              <a:rPr lang="en-US" dirty="0" smtClean="0"/>
              <a:t>Do NOT use spaces in column names, file names, folder names.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Hygiene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sure columns have the same names across (and especially within!) studies.</a:t>
            </a:r>
          </a:p>
          <a:p>
            <a:endParaRPr lang="en-US" dirty="0"/>
          </a:p>
          <a:p>
            <a:r>
              <a:rPr lang="en-US" dirty="0" smtClean="0"/>
              <a:t>Make each column describe only one attribute.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Hygiene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working with collaborators, give them all the columns they could possibly need.</a:t>
            </a:r>
          </a:p>
          <a:p>
            <a:r>
              <a:rPr lang="en-US" dirty="0" smtClean="0"/>
              <a:t>Let them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select() </a:t>
            </a:r>
            <a:r>
              <a:rPr lang="en-US" dirty="0" smtClean="0"/>
              <a:t>the ones they want, or give them a script that does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  <a:r>
              <a:rPr lang="en-US" dirty="0" smtClean="0"/>
              <a:t> for them.</a:t>
            </a:r>
          </a:p>
          <a:p>
            <a:pPr lvl="1"/>
            <a:r>
              <a:rPr lang="en-US" dirty="0" smtClean="0"/>
              <a:t>It sucks to go back and try to add columns.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4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Master the </a:t>
            </a:r>
            <a:r>
              <a:rPr lang="en-US" dirty="0" err="1" smtClean="0">
                <a:solidFill>
                  <a:schemeClr val="tx1"/>
                </a:solidFill>
              </a:rPr>
              <a:t>Hadleyverse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camo.githubusercontent.com/e29219823036f4a91aa48726cf8b53148bf1d25c/687474703a2f2f692e696d6775722e636f6d2f4472496c52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67000"/>
            <a:ext cx="2438400" cy="358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the </a:t>
            </a:r>
            <a:r>
              <a:rPr lang="en-US" dirty="0" err="1" smtClean="0"/>
              <a:t>Hadleyverse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tidyr</a:t>
            </a:r>
            <a:r>
              <a:rPr lang="en-US" dirty="0" smtClean="0"/>
              <a:t>, </a:t>
            </a:r>
            <a:r>
              <a:rPr lang="en-US" dirty="0" err="1" smtClean="0"/>
              <a:t>dplyr</a:t>
            </a:r>
            <a:r>
              <a:rPr lang="en-US" dirty="0" smtClean="0"/>
              <a:t>, and ggplot2 are the Deathly Hallows of Data Analysis</a:t>
            </a:r>
          </a:p>
          <a:p>
            <a:r>
              <a:rPr lang="en-US" dirty="0" smtClean="0"/>
              <a:t>If you master all three, you will be an incredible data wizard.</a:t>
            </a:r>
            <a:endParaRPr lang="en-US" dirty="0"/>
          </a:p>
        </p:txBody>
      </p:sp>
      <p:pic>
        <p:nvPicPr>
          <p:cNvPr id="3074" name="Picture 2" descr="https://encrypted-tbn1.gstatic.com/images?q=tbn:ANd9GcQK_G0ZhMqsAJvXSWriPOCcRR50MxTZhzLC3dy8r2J_YDzaO2SH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7" y="2717006"/>
            <a:ext cx="2295525" cy="1990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67000" y="2209800"/>
            <a:ext cx="6096000" cy="1828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P-value is just the tip of the iceberg. Be confident of every step.</a:t>
            </a:r>
            <a:endParaRPr lang="en-US" sz="2800" dirty="0"/>
          </a:p>
        </p:txBody>
      </p:sp>
      <p:pic>
        <p:nvPicPr>
          <p:cNvPr id="4098" name="Picture 2" descr="https://ci3.googleusercontent.com/proxy/FdaRN7MsL9cE8jZwUhSp3Ol0qxmNV-Tv2lH4WVbmfFVhgX6eCF7urLLaW21zI9nyCp9bGeRvF5YD7bH6tqybvwEtE9xgy997ToagTbIGrY91MTnViQzId5tl5J1pxxM9QmkrmmbeZOK1EJOr2i27B-Bqcjyq_zyGbdbejKk=s0-d-e1-ft#http://www.nature.com/polopoly_fs/7.25671.1429983882!/image/P1.jpg_gen/derivatives/landscape_300/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1618"/>
            <a:ext cx="2367402" cy="624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8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the </a:t>
            </a:r>
            <a:r>
              <a:rPr lang="en-US" dirty="0" err="1" smtClean="0"/>
              <a:t>Hadleyverse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3810000"/>
            <a:ext cx="8577072" cy="2289048"/>
          </a:xfrm>
        </p:spPr>
        <p:txBody>
          <a:bodyPr/>
          <a:lstStyle/>
          <a:p>
            <a:r>
              <a:rPr lang="en-US" dirty="0" err="1" smtClean="0"/>
              <a:t>tidyr</a:t>
            </a:r>
            <a:r>
              <a:rPr lang="en-US" dirty="0" smtClean="0"/>
              <a:t>: The Philosopher’s Stone. Columns into rows.</a:t>
            </a:r>
          </a:p>
          <a:p>
            <a:r>
              <a:rPr lang="en-US" dirty="0" err="1" smtClean="0"/>
              <a:t>dplyr</a:t>
            </a:r>
            <a:r>
              <a:rPr lang="en-US" dirty="0" smtClean="0"/>
              <a:t>: The Wand of Death. Kill bad rows, mutate cols.</a:t>
            </a:r>
          </a:p>
          <a:p>
            <a:r>
              <a:rPr lang="en-US" dirty="0" smtClean="0"/>
              <a:t>ggplot2: The Cloak of (In)visibility. See your data.</a:t>
            </a:r>
            <a:endParaRPr lang="en-US" dirty="0"/>
          </a:p>
        </p:txBody>
      </p:sp>
      <p:pic>
        <p:nvPicPr>
          <p:cNvPr id="3074" name="Picture 2" descr="https://encrypted-tbn1.gstatic.com/images?q=tbn:ANd9GcQK_G0ZhMqsAJvXSWriPOCcRR50MxTZhzLC3dy8r2J_YDzaO2SH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76400"/>
            <a:ext cx="2295525" cy="1990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7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Social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3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Social Media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</a:p>
          <a:p>
            <a:pPr lvl="1"/>
            <a:r>
              <a:rPr lang="en-US" dirty="0" smtClean="0"/>
              <a:t>Shows everyone you know how to code</a:t>
            </a:r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Keeps you up to date on the literature much faster than the journals</a:t>
            </a:r>
          </a:p>
          <a:p>
            <a:r>
              <a:rPr lang="en-US" dirty="0" err="1" smtClean="0"/>
              <a:t>StackExchange</a:t>
            </a:r>
            <a:endParaRPr lang="en-US" dirty="0" smtClean="0"/>
          </a:p>
          <a:p>
            <a:pPr lvl="1"/>
            <a:r>
              <a:rPr lang="en-US" dirty="0" smtClean="0"/>
              <a:t>Your question has already been answered.</a:t>
            </a:r>
          </a:p>
          <a:p>
            <a:pPr lvl="1"/>
            <a:r>
              <a:rPr lang="en-US" dirty="0" smtClean="0"/>
              <a:t>If not, experts are dying to answer your questions for meaningless internet points.</a:t>
            </a:r>
          </a:p>
          <a:p>
            <a:pPr lvl="1"/>
            <a:r>
              <a:rPr lang="en-US" dirty="0" smtClean="0"/>
              <a:t>You can earn meaningless internet points by asking good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4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Honest with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Honest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 careful with language</a:t>
            </a:r>
          </a:p>
          <a:p>
            <a:pPr lvl="1"/>
            <a:r>
              <a:rPr lang="en-US" dirty="0" smtClean="0"/>
              <a:t>Don’t say “reliable” when you mean “statistically significant.”</a:t>
            </a:r>
          </a:p>
          <a:p>
            <a:pPr lvl="1"/>
            <a:r>
              <a:rPr lang="en-US" dirty="0" smtClean="0"/>
              <a:t>Know the definition of </a:t>
            </a:r>
            <a:r>
              <a:rPr lang="en-US" i="1" dirty="0" smtClean="0"/>
              <a:t>p-</a:t>
            </a:r>
            <a:r>
              <a:rPr lang="en-US" dirty="0" smtClean="0"/>
              <a:t>value and of confidence interval.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Honest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have to transform the data 80 ways to find evidence, do you really have evidence?</a:t>
            </a:r>
          </a:p>
          <a:p>
            <a:endParaRPr lang="en-US" dirty="0" smtClean="0"/>
          </a:p>
          <a:p>
            <a:r>
              <a:rPr lang="en-US" dirty="0" smtClean="0"/>
              <a:t>If it only holds in a very specific subgroup or complex interaction, do you think that will replicate?</a:t>
            </a:r>
          </a:p>
          <a:p>
            <a:endParaRPr lang="en-US" dirty="0" smtClean="0"/>
          </a:p>
          <a:p>
            <a:r>
              <a:rPr lang="en-US" dirty="0" smtClean="0"/>
              <a:t>You can get honest and interesting null results published.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0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Honest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There’s a lot of crap going on out there.</a:t>
            </a:r>
          </a:p>
          <a:p>
            <a:pPr lvl="1"/>
            <a:r>
              <a:rPr lang="en-US" dirty="0" err="1" smtClean="0"/>
              <a:t>HARKing</a:t>
            </a:r>
            <a:endParaRPr lang="en-US" dirty="0" smtClean="0"/>
          </a:p>
          <a:p>
            <a:pPr lvl="1"/>
            <a:r>
              <a:rPr lang="en-US" dirty="0" smtClean="0"/>
              <a:t>Moderator munging</a:t>
            </a:r>
          </a:p>
          <a:p>
            <a:pPr lvl="1"/>
            <a:r>
              <a:rPr lang="en-US" dirty="0" smtClean="0"/>
              <a:t>Optional stopping</a:t>
            </a:r>
          </a:p>
          <a:p>
            <a:pPr lvl="1"/>
            <a:r>
              <a:rPr lang="en-US" dirty="0" smtClean="0"/>
              <a:t>One-tailed tests (even F-tests!)</a:t>
            </a:r>
          </a:p>
          <a:p>
            <a:endParaRPr lang="en-US" dirty="0"/>
          </a:p>
          <a:p>
            <a:r>
              <a:rPr lang="en-US" dirty="0" smtClean="0"/>
              <a:t>Preregister your hypotheses and how you will test them. You will save yourself a lot of time in the long run, feel better about your research, and your null results will mean something.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 Isn’t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 Isn’t Everything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many ways to talk about evidence.</a:t>
            </a:r>
          </a:p>
          <a:p>
            <a:pPr lvl="1"/>
            <a:r>
              <a:rPr lang="en-US" dirty="0" smtClean="0"/>
              <a:t>AIC</a:t>
            </a:r>
          </a:p>
          <a:p>
            <a:pPr lvl="1"/>
            <a:r>
              <a:rPr lang="en-US" dirty="0" smtClean="0"/>
              <a:t>BIC</a:t>
            </a:r>
          </a:p>
          <a:p>
            <a:pPr lvl="1"/>
            <a:r>
              <a:rPr lang="en-US" dirty="0" smtClean="0"/>
              <a:t>Bayes Factor</a:t>
            </a:r>
          </a:p>
          <a:p>
            <a:pPr lvl="1"/>
            <a:r>
              <a:rPr lang="en-US" dirty="0" smtClean="0"/>
              <a:t>Effect Size and Confidence Interval</a:t>
            </a:r>
          </a:p>
          <a:p>
            <a:pPr lvl="1"/>
            <a:endParaRPr lang="en-US" dirty="0"/>
          </a:p>
          <a:p>
            <a:r>
              <a:rPr lang="en-US" dirty="0" smtClean="0"/>
              <a:t>Sometimes you run a great experiment and but you get only a little evidence. You need to be able to argue that.</a:t>
            </a:r>
          </a:p>
        </p:txBody>
      </p:sp>
    </p:spTree>
    <p:extLst>
      <p:ext uri="{BB962C8B-B14F-4D97-AF65-F5344CB8AC3E}">
        <p14:creationId xmlns:p14="http://schemas.microsoft.com/office/powerpoint/2010/main" val="420159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2263775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tx1"/>
                </a:solidFill>
              </a:rPr>
              <a:t>ABC: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5400" dirty="0" smtClean="0">
                <a:solidFill>
                  <a:schemeClr val="tx1"/>
                </a:solidFill>
              </a:rPr>
              <a:t>Always Be Coding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9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Be Coding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a clever way and a not-so-clever way to do every task.</a:t>
            </a:r>
          </a:p>
          <a:p>
            <a:pPr lvl="1"/>
            <a:r>
              <a:rPr lang="en-US" dirty="0" smtClean="0"/>
              <a:t>The clever way requires more investment but pays dividends.</a:t>
            </a:r>
          </a:p>
          <a:p>
            <a:pPr lvl="1"/>
            <a:r>
              <a:rPr lang="en-US" dirty="0" smtClean="0"/>
              <a:t>The not-so-clever way works now, but you’ll pay for it later.</a:t>
            </a:r>
          </a:p>
          <a:p>
            <a:pPr lvl="1"/>
            <a:endParaRPr lang="en-US" dirty="0"/>
          </a:p>
          <a:p>
            <a:r>
              <a:rPr lang="en-US" dirty="0" smtClean="0"/>
              <a:t>Do things the clever way. Write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Practice Good Code and Data Hygiene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Hygiene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a copy of your raw data</a:t>
            </a:r>
          </a:p>
          <a:p>
            <a:pPr lvl="1"/>
            <a:r>
              <a:rPr lang="en-US" dirty="0" smtClean="0"/>
              <a:t>Archive it</a:t>
            </a:r>
          </a:p>
          <a:p>
            <a:pPr lvl="2"/>
            <a:r>
              <a:rPr lang="en-US" dirty="0" smtClean="0"/>
              <a:t>Online</a:t>
            </a:r>
          </a:p>
          <a:p>
            <a:r>
              <a:rPr lang="en-US" dirty="0" smtClean="0"/>
              <a:t>DO NOT MESS WITH THE RAW DATA.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" y="3352800"/>
            <a:ext cx="6502399" cy="3657600"/>
            <a:chOff x="685800" y="3352800"/>
            <a:chExt cx="6502399" cy="3657600"/>
          </a:xfrm>
        </p:grpSpPr>
        <p:pic>
          <p:nvPicPr>
            <p:cNvPr id="1026" name="Picture 2" descr="http://vignette2.wikia.nocookie.net/arresteddevelopment/images/c/c1/1x02_Top_Banana_(05).png/revision/latest?cb=201201180434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352800"/>
              <a:ext cx="6502399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352800" y="4038599"/>
              <a:ext cx="1678665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RAW DATA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97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Hygiene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Keep a codebook file that explains what every column of your dataset is.</a:t>
            </a:r>
          </a:p>
        </p:txBody>
      </p:sp>
    </p:spTree>
    <p:extLst>
      <p:ext uri="{BB962C8B-B14F-4D97-AF65-F5344CB8AC3E}">
        <p14:creationId xmlns:p14="http://schemas.microsoft.com/office/powerpoint/2010/main" val="15763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Hygiene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Preserve your data for future generations by putting it on OSF</a:t>
            </a:r>
          </a:p>
          <a:p>
            <a:r>
              <a:rPr lang="en-US" dirty="0" smtClean="0"/>
              <a:t>Other people are going to want to look at your data, either to check it or to explore other hypotheses.</a:t>
            </a:r>
          </a:p>
          <a:p>
            <a:r>
              <a:rPr lang="en-US" dirty="0" smtClean="0"/>
              <a:t>Meta-analysts are going to need statistics that maybe you didn’t report.</a:t>
            </a:r>
          </a:p>
          <a:p>
            <a:r>
              <a:rPr lang="en-US" dirty="0" smtClean="0"/>
              <a:t>If you work matters, people are going to try to build on it. Make sure the data </a:t>
            </a:r>
            <a:r>
              <a:rPr lang="en-US" smtClean="0"/>
              <a:t>is somewhere close at hand.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0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Hygiene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Git</a:t>
            </a:r>
            <a:endParaRPr lang="en-US" dirty="0"/>
          </a:p>
          <a:p>
            <a:pPr lvl="1"/>
            <a:r>
              <a:rPr lang="en-US" dirty="0" smtClean="0"/>
              <a:t>Dropbox and OSF also have an amount of version control built in.</a:t>
            </a:r>
          </a:p>
          <a:p>
            <a:pPr lvl="1"/>
            <a:r>
              <a:rPr lang="en-US" dirty="0" smtClean="0"/>
              <a:t>Use version control instead of having files with names like </a:t>
            </a:r>
          </a:p>
          <a:p>
            <a:pPr marL="274320" lvl="1" indent="0">
              <a:buNone/>
            </a:pPr>
            <a:r>
              <a:rPr lang="en-US" dirty="0" smtClean="0"/>
              <a:t>“firstYearProject_outliersDropped_Winsorized_aggregatedZScore_final_new_reallyfinal.sav”</a:t>
            </a:r>
          </a:p>
        </p:txBody>
      </p:sp>
    </p:spTree>
    <p:extLst>
      <p:ext uri="{BB962C8B-B14F-4D97-AF65-F5344CB8AC3E}">
        <p14:creationId xmlns:p14="http://schemas.microsoft.com/office/powerpoint/2010/main" val="13479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75</TotalTime>
  <Words>850</Words>
  <Application>Microsoft Office PowerPoint</Application>
  <PresentationFormat>On-screen Show (4:3)</PresentationFormat>
  <Paragraphs>112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Civic</vt:lpstr>
      <vt:lpstr>6 Years of Grad School in 30 Minutes</vt:lpstr>
      <vt:lpstr>P-value is just the tip of the iceberg. Be confident of every step.</vt:lpstr>
      <vt:lpstr>ABC: Always Be Coding</vt:lpstr>
      <vt:lpstr>Always Be Coding</vt:lpstr>
      <vt:lpstr>Practice Good Code and Data Hygiene</vt:lpstr>
      <vt:lpstr>Data Hygiene</vt:lpstr>
      <vt:lpstr>Data Hygiene</vt:lpstr>
      <vt:lpstr>Data Hygiene</vt:lpstr>
      <vt:lpstr>Code Hygiene</vt:lpstr>
      <vt:lpstr>Code Hygiene</vt:lpstr>
      <vt:lpstr>Code Hygiene</vt:lpstr>
      <vt:lpstr>Code Hygiene</vt:lpstr>
      <vt:lpstr>Code Hygiene</vt:lpstr>
      <vt:lpstr>Code Hygiene</vt:lpstr>
      <vt:lpstr>General Hygiene</vt:lpstr>
      <vt:lpstr>General Hygiene</vt:lpstr>
      <vt:lpstr>General Hygiene</vt:lpstr>
      <vt:lpstr>Master the Hadleyverse</vt:lpstr>
      <vt:lpstr>Master the Hadleyverse</vt:lpstr>
      <vt:lpstr>Master the Hadleyverse</vt:lpstr>
      <vt:lpstr>Use Social Media</vt:lpstr>
      <vt:lpstr>Use Social Media</vt:lpstr>
      <vt:lpstr>Be Honest with Yourself</vt:lpstr>
      <vt:lpstr>Being Honest</vt:lpstr>
      <vt:lpstr>Being Honest</vt:lpstr>
      <vt:lpstr>Being Honest</vt:lpstr>
      <vt:lpstr>P-value Isn’t Everything</vt:lpstr>
      <vt:lpstr>P-Value Isn’t Everything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Years of Grad School in 30 Minutes</dc:title>
  <dc:creator>Joe</dc:creator>
  <cp:lastModifiedBy>Joe</cp:lastModifiedBy>
  <cp:revision>8</cp:revision>
  <dcterms:created xsi:type="dcterms:W3CDTF">2006-08-16T00:00:00Z</dcterms:created>
  <dcterms:modified xsi:type="dcterms:W3CDTF">2015-05-07T03:27:48Z</dcterms:modified>
</cp:coreProperties>
</file>