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48"/>
      </p:cViewPr>
      <p:guideLst>
        <p:guide orient="horz" pos="2160"/>
        <p:guide pos="2880"/>
      </p:guideLst>
    </p:cSldViewPr>
  </p:slideViewPr>
  <p:notesTextViewPr>
    <p:cViewPr>
      <p:scale>
        <a:sx n="1" d="1"/>
        <a:sy n="1" d="1"/>
      </p:scale>
      <p:origin x="0" y="0"/>
    </p:cViewPr>
  </p:notesTextViewPr>
  <p:gridSpacing cx="1371600" cy="1371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423547-3C49-409F-8DBD-628C8C3C7434}" type="datetimeFigureOut">
              <a:rPr lang="en-US" smtClean="0"/>
              <a:t>01-Dec-22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312984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23547-3C49-409F-8DBD-628C8C3C7434}" type="datetimeFigureOut">
              <a:rPr lang="en-US" smtClean="0"/>
              <a:t>01-Dec-22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1405558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23547-3C49-409F-8DBD-628C8C3C7434}" type="datetimeFigureOut">
              <a:rPr lang="en-US" smtClean="0"/>
              <a:t>01-Dec-22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132267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23547-3C49-409F-8DBD-628C8C3C7434}" type="datetimeFigureOut">
              <a:rPr lang="en-US" smtClean="0"/>
              <a:t>01-Dec-22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182413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23547-3C49-409F-8DBD-628C8C3C7434}" type="datetimeFigureOut">
              <a:rPr lang="en-US" smtClean="0"/>
              <a:t>01-Dec-22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338062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423547-3C49-409F-8DBD-628C8C3C7434}" type="datetimeFigureOut">
              <a:rPr lang="en-US" smtClean="0"/>
              <a:t>01-Dec-22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121303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423547-3C49-409F-8DBD-628C8C3C7434}" type="datetimeFigureOut">
              <a:rPr lang="en-US" smtClean="0"/>
              <a:t>01-Dec-22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72637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423547-3C49-409F-8DBD-628C8C3C7434}" type="datetimeFigureOut">
              <a:rPr lang="en-US" smtClean="0"/>
              <a:t>01-Dec-22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3776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23547-3C49-409F-8DBD-628C8C3C7434}" type="datetimeFigureOut">
              <a:rPr lang="en-US" smtClean="0"/>
              <a:t>01-Dec-22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294777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23547-3C49-409F-8DBD-628C8C3C7434}" type="datetimeFigureOut">
              <a:rPr lang="en-US" smtClean="0"/>
              <a:t>01-Dec-22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427355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23547-3C49-409F-8DBD-628C8C3C7434}" type="datetimeFigureOut">
              <a:rPr lang="en-US" smtClean="0"/>
              <a:t>01-Dec-22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6E886-9A43-4DF6-AD55-05805197396D}" type="slidenum">
              <a:rPr lang="en-US" smtClean="0"/>
              <a:t>‹#›</a:t>
            </a:fld>
            <a:endParaRPr lang="en-US"/>
          </a:p>
        </p:txBody>
      </p:sp>
    </p:spTree>
    <p:extLst>
      <p:ext uri="{BB962C8B-B14F-4D97-AF65-F5344CB8AC3E}">
        <p14:creationId xmlns:p14="http://schemas.microsoft.com/office/powerpoint/2010/main" val="233662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23547-3C49-409F-8DBD-628C8C3C7434}" type="datetimeFigureOut">
              <a:rPr lang="en-US" smtClean="0"/>
              <a:t>01-Dec-22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6E886-9A43-4DF6-AD55-05805197396D}" type="slidenum">
              <a:rPr lang="en-US" smtClean="0"/>
              <a:t>‹#›</a:t>
            </a:fld>
            <a:endParaRPr lang="en-US"/>
          </a:p>
        </p:txBody>
      </p:sp>
    </p:spTree>
    <p:extLst>
      <p:ext uri="{BB962C8B-B14F-4D97-AF65-F5344CB8AC3E}">
        <p14:creationId xmlns:p14="http://schemas.microsoft.com/office/powerpoint/2010/main" val="3332122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DESIGN AND IMPLEMENTATION OF A PROPERTY MANAGEMENT SYSTEM</a:t>
            </a:r>
            <a:endParaRPr lang="en-US" dirty="0"/>
          </a:p>
        </p:txBody>
      </p:sp>
      <p:sp>
        <p:nvSpPr>
          <p:cNvPr id="3" name="Subtitle 2"/>
          <p:cNvSpPr>
            <a:spLocks noGrp="1"/>
          </p:cNvSpPr>
          <p:nvPr>
            <p:ph type="subTitle" idx="1"/>
          </p:nvPr>
        </p:nvSpPr>
        <p:spPr/>
        <p:txBody>
          <a:bodyPr/>
          <a:lstStyle/>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JOAN WAMBUI</a:t>
            </a:r>
          </a:p>
          <a:p>
            <a:r>
              <a:rPr lang="en-US" dirty="0" smtClean="0">
                <a:solidFill>
                  <a:schemeClr val="tx1"/>
                </a:solidFill>
                <a:latin typeface="Times New Roman" pitchFamily="18" charset="0"/>
                <a:cs typeface="Times New Roman" pitchFamily="18" charset="0"/>
              </a:rPr>
              <a:t>HDB212-0302/2019</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50814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0650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normAutofit/>
          </a:bodyPr>
          <a:lstStyle/>
          <a:p>
            <a:pPr marL="0" indent="0">
              <a:buNone/>
            </a:pPr>
            <a:endParaRPr lang="en-US" sz="1400" dirty="0"/>
          </a:p>
          <a:p>
            <a:r>
              <a:rPr lang="en-US" sz="1400" dirty="0"/>
              <a:t>At the start of the 20</a:t>
            </a:r>
            <a:r>
              <a:rPr lang="en-US" sz="1400" baseline="30000" dirty="0"/>
              <a:t>th</a:t>
            </a:r>
            <a:r>
              <a:rPr lang="en-US" sz="1400" dirty="0"/>
              <a:t> century, those who lived in tenement housing had poor ventilation, bad plumbing, terrible lighting and low safety standards. Apartments were managed by owners who often did nothing but the most essential repairs. There was no incentive or governing agency to manage the owners. </a:t>
            </a:r>
            <a:endParaRPr lang="en-US" sz="1400" dirty="0" smtClean="0"/>
          </a:p>
          <a:p>
            <a:r>
              <a:rPr lang="en-US" sz="1400" dirty="0" smtClean="0"/>
              <a:t>However</a:t>
            </a:r>
            <a:r>
              <a:rPr lang="en-US" sz="1400" dirty="0"/>
              <a:t>, in the first decade of the 20</a:t>
            </a:r>
            <a:r>
              <a:rPr lang="en-US" sz="1400" baseline="30000" dirty="0"/>
              <a:t>th</a:t>
            </a:r>
            <a:r>
              <a:rPr lang="en-US" sz="1400" dirty="0"/>
              <a:t> century, more and more people flocked to urban centers. This created an unprecedented demand for housing in cities, and there was a very limited supply. Working-class families had to pay a lot of money to essentially live in squalor. With so many people coming to the cities, the federal government took notice and cracked down on negligent property owners</a:t>
            </a:r>
            <a:r>
              <a:rPr lang="en-US" sz="1400" dirty="0" smtClean="0"/>
              <a:t>.</a:t>
            </a:r>
          </a:p>
          <a:p>
            <a:r>
              <a:rPr lang="en-US" sz="1400" dirty="0"/>
              <a:t>Apartment quality improved and more updated multifamily buildings were constructed. For the first time in Western history, living conditions were substantially improving for the general population. This meant more income, better health and longer lifespans, along with more laws concerning the quality and upkeep of rental properties. </a:t>
            </a:r>
          </a:p>
          <a:p>
            <a:r>
              <a:rPr lang="en-US" sz="1400" dirty="0"/>
              <a:t>This led to the development of a property management system. </a:t>
            </a:r>
            <a:r>
              <a:rPr lang="en-US" sz="1400" dirty="0" smtClean="0"/>
              <a:t>However in </a:t>
            </a:r>
            <a:r>
              <a:rPr lang="en-US" sz="1400" dirty="0"/>
              <a:t>earlier times, the property management systems mainly involved a lot of paperwork or excel spreadsheets. Over the years, technological advancement led to the development of property management </a:t>
            </a:r>
            <a:r>
              <a:rPr lang="en-US" sz="1400" dirty="0" smtClean="0"/>
              <a:t>software. </a:t>
            </a:r>
          </a:p>
          <a:p>
            <a:r>
              <a:rPr lang="en-US" sz="1400" dirty="0" smtClean="0"/>
              <a:t>The </a:t>
            </a:r>
            <a:r>
              <a:rPr lang="en-US" sz="1400" dirty="0"/>
              <a:t>most competitive property management companies all over the world incorporated this system to market and lease properties, collect payments, track maintenance and </a:t>
            </a:r>
            <a:r>
              <a:rPr lang="en-US" sz="1400" dirty="0" smtClean="0"/>
              <a:t>contractors.</a:t>
            </a:r>
            <a:endParaRPr lang="en-US" sz="1400" dirty="0" smtClean="0"/>
          </a:p>
        </p:txBody>
      </p:sp>
    </p:spTree>
    <p:extLst>
      <p:ext uri="{BB962C8B-B14F-4D97-AF65-F5344CB8AC3E}">
        <p14:creationId xmlns:p14="http://schemas.microsoft.com/office/powerpoint/2010/main" val="408416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1400" dirty="0"/>
              <a:t>With the current property management system, the property managers are sorely responsible for maintaining the properties and ensuring that there is security within the areas. This may be tiresome since they have other properties and responsibilities to take care of. This results in the need for a reliable property management agent. This can be an issue due to limited information on the location of the available </a:t>
            </a:r>
            <a:r>
              <a:rPr lang="en-US" sz="1400" dirty="0" smtClean="0"/>
              <a:t>agents. </a:t>
            </a:r>
          </a:p>
          <a:p>
            <a:r>
              <a:rPr lang="en-US" sz="1400" dirty="0" smtClean="0"/>
              <a:t>A properly maintained property is a key part of ensuring the health and safety of those who occupy it. This results in maintaining already existing tenants and attracting new tenants. Thus, arising the need to find a reliable cleaning service around one's area. This is because, the closer the cleaning services, the more reliable they are.</a:t>
            </a:r>
          </a:p>
          <a:p>
            <a:r>
              <a:rPr lang="en-US" sz="1400" dirty="0"/>
              <a:t>This prevents garbage piling up in the property and leads to rodents such as rats and insects such as cockroaches. This results in an unhealthy environment for the tenants. Hence, this creates a need for reliable waste collectors around the area</a:t>
            </a:r>
            <a:r>
              <a:rPr lang="en-US" sz="1400" dirty="0" smtClean="0"/>
              <a:t>.</a:t>
            </a:r>
          </a:p>
          <a:p>
            <a:r>
              <a:rPr lang="en-US" sz="1400" dirty="0"/>
              <a:t>For the tenants, when moving into a building, the process of finding a legitimate moving company that is near their location may be nerve-racking for them. The tenants may tend to browse the internet for movers and in the process get scammed by illegitimate moving companies</a:t>
            </a:r>
            <a:r>
              <a:rPr lang="en-US" sz="1400" dirty="0" smtClean="0"/>
              <a:t>.</a:t>
            </a:r>
          </a:p>
          <a:p>
            <a:r>
              <a:rPr lang="en-US" sz="1400" dirty="0" smtClean="0"/>
              <a:t>In </a:t>
            </a:r>
            <a:r>
              <a:rPr lang="en-US" sz="1400" dirty="0"/>
              <a:t>case of a lazy day or a house event, the tenant may often need a reliable alternative for cleaning their homes. This results in the need to find a professional cleaning service around their area as it is safer and more reliable</a:t>
            </a:r>
            <a:r>
              <a:rPr lang="en-US" sz="1400" dirty="0" smtClean="0"/>
              <a:t>.</a:t>
            </a:r>
            <a:endParaRPr lang="en-US" sz="1400" dirty="0"/>
          </a:p>
        </p:txBody>
      </p:sp>
    </p:spTree>
    <p:extLst>
      <p:ext uri="{BB962C8B-B14F-4D97-AF65-F5344CB8AC3E}">
        <p14:creationId xmlns:p14="http://schemas.microsoft.com/office/powerpoint/2010/main" val="4000826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PROPOSED SOLUTION</a:t>
            </a:r>
            <a:endParaRPr lang="en-US" dirty="0">
              <a:cs typeface="Times New Roman" pitchFamily="18" charset="0"/>
            </a:endParaRPr>
          </a:p>
        </p:txBody>
      </p:sp>
      <p:sp>
        <p:nvSpPr>
          <p:cNvPr id="3" name="Content Placeholder 2"/>
          <p:cNvSpPr>
            <a:spLocks noGrp="1"/>
          </p:cNvSpPr>
          <p:nvPr>
            <p:ph idx="1"/>
          </p:nvPr>
        </p:nvSpPr>
        <p:spPr/>
        <p:txBody>
          <a:bodyPr>
            <a:normAutofit fontScale="32500" lnSpcReduction="20000"/>
          </a:bodyPr>
          <a:lstStyle/>
          <a:p>
            <a:r>
              <a:rPr lang="en-US" sz="4500" dirty="0" smtClean="0">
                <a:cs typeface="Times New Roman" pitchFamily="18" charset="0"/>
              </a:rPr>
              <a:t>Property management system helped in solving a lot of management issues. However with the advancement in technology, more needs arise thus leading to researchers coming with more improved features for the PMS to be more reliable and efficient.</a:t>
            </a:r>
          </a:p>
          <a:p>
            <a:r>
              <a:rPr lang="en-US" sz="4500" dirty="0" smtClean="0">
                <a:cs typeface="Times New Roman" pitchFamily="18" charset="0"/>
              </a:rPr>
              <a:t>The unique feature proposed in this project is the location-based system. Location based services provide information depending on the location of the user. This unique feature is intended to be used by property managers, tenants and various businesses based on maintaining properties. The businesses considered when making the system are the waste collectors, cleaners, movers and property management agents. </a:t>
            </a:r>
          </a:p>
          <a:p>
            <a:r>
              <a:rPr lang="en-US" sz="4500" dirty="0" smtClean="0">
                <a:cs typeface="Times New Roman" pitchFamily="18" charset="0"/>
              </a:rPr>
              <a:t>The property managers will benefit from this system since it will save on time and resources which would otherwise be used to physically locate property management agents, waste collectors and cleaners.</a:t>
            </a:r>
          </a:p>
          <a:p>
            <a:r>
              <a:rPr lang="en-US" sz="4500" dirty="0" smtClean="0">
                <a:cs typeface="Times New Roman" pitchFamily="18" charset="0"/>
              </a:rPr>
              <a:t>For the tenants, these system will also take a load off their shoulders. </a:t>
            </a:r>
            <a:r>
              <a:rPr lang="en-US" sz="4500" dirty="0">
                <a:cs typeface="Times New Roman" pitchFamily="18" charset="0"/>
              </a:rPr>
              <a:t>. It will enable them to locate for the various businesses of their choice through their devices without the need of having to physically look for them. Thus, this will save on energy and time. </a:t>
            </a:r>
            <a:endParaRPr lang="en-US" sz="4500" dirty="0" smtClean="0">
              <a:cs typeface="Times New Roman" pitchFamily="18" charset="0"/>
            </a:endParaRPr>
          </a:p>
          <a:p>
            <a:r>
              <a:rPr lang="en-US" sz="4500" dirty="0">
                <a:cs typeface="Times New Roman" pitchFamily="18" charset="0"/>
              </a:rPr>
              <a:t>When in need of a service such as cleaning or moving service, the tenant will sign up or login the system, based on their location they will access contact information of the service companies that they are in need of</a:t>
            </a:r>
            <a:r>
              <a:rPr lang="en-US" sz="4500" dirty="0" smtClean="0">
                <a:cs typeface="Times New Roman" pitchFamily="18" charset="0"/>
              </a:rPr>
              <a:t>.</a:t>
            </a:r>
          </a:p>
          <a:p>
            <a:r>
              <a:rPr lang="en-US" sz="4500" dirty="0">
                <a:cs typeface="Times New Roman" pitchFamily="18" charset="0"/>
              </a:rPr>
              <a:t>The businesses that will be included in this system are the professional cleaners, movers, waste collectors and property managers. They will also greatly benefit from it. This is because the system will be a form of marketing their services to their customers. This also enables emerging businesses in this line of work to expose themselves to new customers thus generating them more sales than expected. </a:t>
            </a:r>
          </a:p>
        </p:txBody>
      </p:sp>
    </p:spTree>
    <p:extLst>
      <p:ext uri="{BB962C8B-B14F-4D97-AF65-F5344CB8AC3E}">
        <p14:creationId xmlns:p14="http://schemas.microsoft.com/office/powerpoint/2010/main" val="2811756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OBJECTIVES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System general </a:t>
            </a:r>
            <a:r>
              <a:rPr lang="en-US" b="1" dirty="0" smtClean="0"/>
              <a:t>objective</a:t>
            </a:r>
            <a:r>
              <a:rPr lang="en-US" dirty="0"/>
              <a:t> </a:t>
            </a:r>
          </a:p>
          <a:p>
            <a:r>
              <a:rPr lang="en-US" dirty="0"/>
              <a:t>The main system objective is to develop location-based service for a property management system.</a:t>
            </a:r>
          </a:p>
          <a:p>
            <a:pPr marL="0" indent="0">
              <a:buNone/>
            </a:pPr>
            <a:endParaRPr lang="en-US" dirty="0" smtClean="0"/>
          </a:p>
          <a:p>
            <a:pPr marL="0" indent="0">
              <a:buNone/>
            </a:pPr>
            <a:r>
              <a:rPr lang="en-US" b="1" dirty="0" smtClean="0"/>
              <a:t> </a:t>
            </a:r>
            <a:r>
              <a:rPr lang="en-US" b="1" dirty="0"/>
              <a:t>System specific </a:t>
            </a:r>
            <a:r>
              <a:rPr lang="en-US" b="1" dirty="0" smtClean="0"/>
              <a:t>objectives</a:t>
            </a:r>
            <a:endParaRPr lang="en-US" dirty="0"/>
          </a:p>
          <a:p>
            <a:pPr lvl="0"/>
            <a:r>
              <a:rPr lang="en-US" dirty="0"/>
              <a:t>To determine how a system can enable users locate cleaning services near them.</a:t>
            </a:r>
          </a:p>
          <a:p>
            <a:pPr lvl="0"/>
            <a:r>
              <a:rPr lang="en-US" dirty="0"/>
              <a:t>To establish how a system enables its users to locate waste collectors within their location.</a:t>
            </a:r>
          </a:p>
          <a:p>
            <a:pPr lvl="0"/>
            <a:r>
              <a:rPr lang="en-US" dirty="0"/>
              <a:t>To determine how a system can locate movers within the users’ location </a:t>
            </a:r>
          </a:p>
          <a:p>
            <a:pPr lvl="0"/>
            <a:r>
              <a:rPr lang="en-US" dirty="0"/>
              <a:t>To  find out how a system can enable the users to view available property management agents within their location</a:t>
            </a:r>
          </a:p>
          <a:p>
            <a:endParaRPr lang="en-US" dirty="0"/>
          </a:p>
        </p:txBody>
      </p:sp>
    </p:spTree>
    <p:extLst>
      <p:ext uri="{BB962C8B-B14F-4D97-AF65-F5344CB8AC3E}">
        <p14:creationId xmlns:p14="http://schemas.microsoft.com/office/powerpoint/2010/main" val="121856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a:bodyPr>
          <a:lstStyle/>
          <a:p>
            <a:pPr lvl="0"/>
            <a:r>
              <a:rPr lang="en-US" sz="2600" dirty="0"/>
              <a:t>How does a system allow its users to view location of cleaning services near their location?</a:t>
            </a:r>
          </a:p>
          <a:p>
            <a:pPr lvl="0"/>
            <a:r>
              <a:rPr lang="en-US" sz="2600" dirty="0"/>
              <a:t>To what extent does a system enable its users to find waste collectors near their location?</a:t>
            </a:r>
          </a:p>
          <a:p>
            <a:pPr lvl="0"/>
            <a:r>
              <a:rPr lang="en-US" sz="2600" dirty="0"/>
              <a:t>To what extent does a system allow its users to locate available moving companies near them?</a:t>
            </a:r>
          </a:p>
          <a:p>
            <a:pPr lvl="0"/>
            <a:r>
              <a:rPr lang="en-US" sz="2600" dirty="0"/>
              <a:t>How does a system allow its users to view location of available property management near their location?</a:t>
            </a:r>
          </a:p>
          <a:p>
            <a:endParaRPr lang="en-US" dirty="0"/>
          </a:p>
        </p:txBody>
      </p:sp>
    </p:spTree>
    <p:extLst>
      <p:ext uri="{BB962C8B-B14F-4D97-AF65-F5344CB8AC3E}">
        <p14:creationId xmlns:p14="http://schemas.microsoft.com/office/powerpoint/2010/main" val="2387690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FUNCTIONALITIES</a:t>
            </a:r>
            <a:endParaRPr lang="en-US" dirty="0"/>
          </a:p>
        </p:txBody>
      </p:sp>
      <p:sp>
        <p:nvSpPr>
          <p:cNvPr id="3" name="Content Placeholder 2"/>
          <p:cNvSpPr>
            <a:spLocks noGrp="1"/>
          </p:cNvSpPr>
          <p:nvPr>
            <p:ph idx="1"/>
          </p:nvPr>
        </p:nvSpPr>
        <p:spPr/>
        <p:txBody>
          <a:bodyPr>
            <a:normAutofit/>
          </a:bodyPr>
          <a:lstStyle/>
          <a:p>
            <a:r>
              <a:rPr lang="en-US" sz="2000" dirty="0" smtClean="0"/>
              <a:t>Functional requirements relate to the functionality of the system. They provide a complete description of how the system works and should work from the user's perspective. The function of the potential system is well defined. A function is described as a set of inputs, actions, and outputs. The system is expected to perform the following basic functions:</a:t>
            </a:r>
          </a:p>
          <a:p>
            <a:pPr marL="514350" indent="-514350">
              <a:buFont typeface="+mj-lt"/>
              <a:buAutoNum type="alphaLcPeriod"/>
            </a:pPr>
            <a:r>
              <a:rPr lang="en-US" sz="2000" dirty="0" smtClean="0"/>
              <a:t>The system should be able to show businesses within the users' location such as date of booking and name.</a:t>
            </a:r>
          </a:p>
          <a:p>
            <a:pPr marL="514350" lvl="0" indent="-514350">
              <a:buFont typeface="+mj-lt"/>
              <a:buAutoNum type="alphaLcPeriod"/>
            </a:pPr>
            <a:r>
              <a:rPr lang="en-US" sz="2000" dirty="0" smtClean="0"/>
              <a:t>The system should be able to allow communication between the business the users.</a:t>
            </a:r>
          </a:p>
          <a:p>
            <a:pPr marL="514350" lvl="0" indent="-514350">
              <a:buFont typeface="+mj-lt"/>
              <a:buAutoNum type="alphaLcPeriod"/>
            </a:pPr>
            <a:r>
              <a:rPr lang="en-US" sz="2000" dirty="0" smtClean="0"/>
              <a:t>The system should be able to show the businesses information and their reviews.</a:t>
            </a:r>
          </a:p>
          <a:p>
            <a:endParaRPr lang="en-US" dirty="0" smtClean="0"/>
          </a:p>
          <a:p>
            <a:endParaRPr lang="en-US" dirty="0"/>
          </a:p>
        </p:txBody>
      </p:sp>
    </p:spTree>
    <p:extLst>
      <p:ext uri="{BB962C8B-B14F-4D97-AF65-F5344CB8AC3E}">
        <p14:creationId xmlns:p14="http://schemas.microsoft.com/office/powerpoint/2010/main" val="1799033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METHODOLOGY</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u="sng" dirty="0" smtClean="0"/>
              <a:t>Waterfall model</a:t>
            </a:r>
          </a:p>
          <a:p>
            <a:r>
              <a:rPr lang="en-US" dirty="0"/>
              <a:t>The waterfall model is a breakdown of system project activities into linear sequential phases where each phase depends on the previous one and corresponds to a specialization of tasks. </a:t>
            </a:r>
            <a:endParaRPr lang="en-US" dirty="0" smtClean="0"/>
          </a:p>
          <a:p>
            <a:pPr marL="0" indent="0">
              <a:buNone/>
            </a:pPr>
            <a:endParaRPr lang="en-US" dirty="0"/>
          </a:p>
          <a:p>
            <a:r>
              <a:rPr lang="en-US" dirty="0"/>
              <a:t>The waterfall model has the following stages</a:t>
            </a:r>
            <a:r>
              <a:rPr lang="en-US" dirty="0" smtClean="0"/>
              <a:t>:</a:t>
            </a:r>
          </a:p>
          <a:p>
            <a:pPr marL="0" indent="0">
              <a:buNone/>
            </a:pPr>
            <a:endParaRPr lang="en-US" dirty="0"/>
          </a:p>
          <a:p>
            <a:pPr marL="0" lvl="0" indent="0">
              <a:buNone/>
            </a:pPr>
            <a:r>
              <a:rPr lang="en-US" dirty="0" smtClean="0"/>
              <a:t>1. Requirement </a:t>
            </a:r>
            <a:r>
              <a:rPr lang="en-US" dirty="0"/>
              <a:t>gathering and analysis</a:t>
            </a:r>
          </a:p>
          <a:p>
            <a:pPr marL="0" indent="0">
              <a:buNone/>
            </a:pPr>
            <a:r>
              <a:rPr lang="en-US" dirty="0"/>
              <a:t>This stage deals with potential requirements and deadlines. They are analyzed and placed in formal requirements documentation. A plan is made to develop and maintain the system project</a:t>
            </a:r>
            <a:r>
              <a:rPr lang="en-US" dirty="0" smtClean="0"/>
              <a:t>.</a:t>
            </a:r>
            <a:endParaRPr lang="en-US" dirty="0"/>
          </a:p>
          <a:p>
            <a:pPr marL="0" lvl="0" indent="0">
              <a:buNone/>
            </a:pPr>
            <a:r>
              <a:rPr lang="en-US" dirty="0" smtClean="0"/>
              <a:t>2.  System </a:t>
            </a:r>
            <a:r>
              <a:rPr lang="en-US" dirty="0"/>
              <a:t>design</a:t>
            </a:r>
          </a:p>
          <a:p>
            <a:pPr marL="0" indent="0">
              <a:buNone/>
            </a:pPr>
            <a:r>
              <a:rPr lang="en-US" dirty="0"/>
              <a:t>After coming up with the requirements and plans, the overview of the system will be established and represented through the use of use case diagrams. In this stage, financial and technical resources are looked up for </a:t>
            </a:r>
            <a:r>
              <a:rPr lang="en-US" dirty="0" smtClean="0"/>
              <a:t>feasibility</a:t>
            </a:r>
            <a:endParaRPr lang="en-US" dirty="0"/>
          </a:p>
          <a:p>
            <a:pPr marL="0" lvl="0" indent="0">
              <a:buNone/>
            </a:pPr>
            <a:r>
              <a:rPr lang="en-US" dirty="0" smtClean="0"/>
              <a:t>3. Implementation</a:t>
            </a:r>
            <a:endParaRPr lang="en-US" dirty="0"/>
          </a:p>
          <a:p>
            <a:pPr marL="0" indent="0">
              <a:buNone/>
            </a:pPr>
            <a:r>
              <a:rPr lang="en-US" dirty="0"/>
              <a:t>The property management system will be developed. The system will be developed in small components that will be that will be put together in the next phase. </a:t>
            </a:r>
          </a:p>
          <a:p>
            <a:pPr marL="0" lvl="0" indent="0">
              <a:buNone/>
            </a:pPr>
            <a:r>
              <a:rPr lang="en-US" dirty="0" smtClean="0"/>
              <a:t>4. Integration </a:t>
            </a:r>
            <a:r>
              <a:rPr lang="en-US" dirty="0"/>
              <a:t>and testing</a:t>
            </a:r>
          </a:p>
          <a:p>
            <a:pPr marL="0" indent="0">
              <a:buNone/>
            </a:pPr>
            <a:r>
              <a:rPr lang="en-US" dirty="0"/>
              <a:t>This is where the system is tested for errors and bugs and any issues identified are resolved. </a:t>
            </a:r>
          </a:p>
          <a:p>
            <a:pPr marL="0" lvl="0" indent="0">
              <a:buNone/>
            </a:pPr>
            <a:r>
              <a:rPr lang="en-US" dirty="0" smtClean="0"/>
              <a:t>5. Deployment </a:t>
            </a:r>
            <a:r>
              <a:rPr lang="en-US" dirty="0"/>
              <a:t>of system</a:t>
            </a:r>
          </a:p>
          <a:p>
            <a:pPr marL="0" indent="0">
              <a:buNone/>
            </a:pPr>
            <a:r>
              <a:rPr lang="en-US" dirty="0"/>
              <a:t>After the testing is completed and it is deemed fully functional, the system will be released for use by the customers.</a:t>
            </a:r>
          </a:p>
          <a:p>
            <a:pPr marL="0" lvl="0" indent="0">
              <a:buNone/>
            </a:pPr>
            <a:r>
              <a:rPr lang="en-US" dirty="0" smtClean="0"/>
              <a:t>6. Maintenance</a:t>
            </a:r>
            <a:endParaRPr lang="en-US" dirty="0"/>
          </a:p>
          <a:p>
            <a:pPr marL="0" indent="0">
              <a:buNone/>
            </a:pPr>
            <a:r>
              <a:rPr lang="en-US" dirty="0"/>
              <a:t>Maintenance is carried out so as to improve, update and enhance the system and its functionality.</a:t>
            </a:r>
          </a:p>
        </p:txBody>
      </p:sp>
    </p:spTree>
    <p:extLst>
      <p:ext uri="{BB962C8B-B14F-4D97-AF65-F5344CB8AC3E}">
        <p14:creationId xmlns:p14="http://schemas.microsoft.com/office/powerpoint/2010/main" val="4031277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u="sng" dirty="0" smtClean="0"/>
              <a:t>Hardware requirements</a:t>
            </a:r>
          </a:p>
          <a:p>
            <a:r>
              <a:rPr lang="en-US" dirty="0"/>
              <a:t>RAM: 4GB or higher. This leaves room for all installed software to run, avoiding hanging and delays.</a:t>
            </a:r>
          </a:p>
          <a:p>
            <a:r>
              <a:rPr lang="en-US" dirty="0"/>
              <a:t>Hard Disk: 150 GB Space. This will assist in the storage of the database records making sure no data is prompt to loss.</a:t>
            </a:r>
          </a:p>
          <a:p>
            <a:r>
              <a:rPr lang="en-US" dirty="0"/>
              <a:t>7th generation; this will help to ensure that the system’s components are up-to-date with the current technology available.</a:t>
            </a:r>
          </a:p>
          <a:p>
            <a:r>
              <a:rPr lang="en-US" dirty="0"/>
              <a:t>Processor: Intel Inside Dual Core</a:t>
            </a:r>
          </a:p>
          <a:p>
            <a:pPr marL="0" indent="0">
              <a:buNone/>
            </a:pPr>
            <a:endParaRPr lang="en-US" dirty="0" smtClean="0"/>
          </a:p>
          <a:p>
            <a:pPr marL="0" indent="0">
              <a:buNone/>
            </a:pPr>
            <a:r>
              <a:rPr lang="en-US" u="sng" dirty="0" smtClean="0"/>
              <a:t>Software requirements</a:t>
            </a:r>
          </a:p>
          <a:p>
            <a:r>
              <a:rPr lang="en-US" dirty="0"/>
              <a:t>Operating System: Windows 7,8,8.1 or 10; OS (Operating System) is better because of its simplicity and user friendliness.</a:t>
            </a:r>
          </a:p>
          <a:p>
            <a:r>
              <a:rPr lang="en-US" dirty="0"/>
              <a:t>Web Design: HTML, CSS, JAVASCRIPT </a:t>
            </a:r>
          </a:p>
          <a:p>
            <a:r>
              <a:rPr lang="en-US" dirty="0"/>
              <a:t>Back End: MYSQ L </a:t>
            </a:r>
            <a:r>
              <a:rPr lang="en-US" dirty="0" smtClean="0"/>
              <a:t>database; It is one of the best in terms of data storage, formatting, retrieval and manipulation.</a:t>
            </a:r>
            <a:endParaRPr lang="en-US" dirty="0"/>
          </a:p>
          <a:p>
            <a:r>
              <a:rPr lang="en-US" dirty="0"/>
              <a:t>Web Browser: IE/Google Chrome. The browser will act as the platform in which our system will run in.</a:t>
            </a:r>
          </a:p>
          <a:p>
            <a:r>
              <a:rPr lang="en-US" dirty="0"/>
              <a:t>Technology: PHP </a:t>
            </a:r>
          </a:p>
          <a:p>
            <a:r>
              <a:rPr lang="en-US" dirty="0"/>
              <a:t>Scripting Language: PHP </a:t>
            </a:r>
          </a:p>
          <a:p>
            <a:r>
              <a:rPr lang="en-US" dirty="0"/>
              <a:t>Tools: XAMPP</a:t>
            </a:r>
          </a:p>
          <a:p>
            <a:pPr marL="0" indent="0">
              <a:buNone/>
            </a:pPr>
            <a:endParaRPr lang="en-US" u="sng" dirty="0" smtClean="0"/>
          </a:p>
          <a:p>
            <a:pPr marL="0" indent="0">
              <a:buNone/>
            </a:pPr>
            <a:r>
              <a:rPr lang="en-US" u="sng" dirty="0" smtClean="0"/>
              <a:t>Financial  requirements</a:t>
            </a:r>
          </a:p>
          <a:p>
            <a:pPr marL="0" indent="0">
              <a:buNone/>
            </a:pPr>
            <a:r>
              <a:rPr lang="en-US" dirty="0" smtClean="0"/>
              <a:t>Project proposal printing     450 =/</a:t>
            </a:r>
          </a:p>
          <a:p>
            <a:pPr marL="0" indent="0">
              <a:buNone/>
            </a:pPr>
            <a:r>
              <a:rPr lang="en-US" dirty="0" smtClean="0"/>
              <a:t>PowerPoint printing             150=/</a:t>
            </a:r>
          </a:p>
          <a:p>
            <a:pPr marL="0" indent="0">
              <a:buNone/>
            </a:pPr>
            <a:r>
              <a:rPr lang="en-US" dirty="0" smtClean="0"/>
              <a:t>Total printing pricing             550=/</a:t>
            </a:r>
          </a:p>
          <a:p>
            <a:pPr marL="0" indent="0">
              <a:buNone/>
            </a:pPr>
            <a:endParaRPr lang="en-US" u="sng" dirty="0"/>
          </a:p>
        </p:txBody>
      </p:sp>
    </p:spTree>
    <p:extLst>
      <p:ext uri="{BB962C8B-B14F-4D97-AF65-F5344CB8AC3E}">
        <p14:creationId xmlns:p14="http://schemas.microsoft.com/office/powerpoint/2010/main" val="3061586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1456</Words>
  <Application>Microsoft Office PowerPoint</Application>
  <PresentationFormat>On-screen Show (4:3)</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DESIGN AND IMPLEMENTATION OF A PROPERTY MANAGEMENT SYSTEM</vt:lpstr>
      <vt:lpstr>BACKGROUND INFORMATION</vt:lpstr>
      <vt:lpstr>PROBLEM STATEMENT</vt:lpstr>
      <vt:lpstr>PROPOSED SOLUTION</vt:lpstr>
      <vt:lpstr>SYSTEM OBJECTIVES</vt:lpstr>
      <vt:lpstr>RESEARCH QUESTIONS</vt:lpstr>
      <vt:lpstr>SYSTEM FUNCTIONALITIES</vt:lpstr>
      <vt:lpstr>DESIGN METHODOLOGY</vt:lpstr>
      <vt:lpstr>BUDGET</vt:lpstr>
      <vt:lpstr>WORK SCHEDULE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IOMPLEMENTATION OF A PROPERTY MANAGEMENT SYSTEM</dc:title>
  <dc:creator>Torop</dc:creator>
  <cp:lastModifiedBy>Torop</cp:lastModifiedBy>
  <cp:revision>15</cp:revision>
  <dcterms:created xsi:type="dcterms:W3CDTF">2022-12-01T13:03:40Z</dcterms:created>
  <dcterms:modified xsi:type="dcterms:W3CDTF">2022-12-01T16:47:53Z</dcterms:modified>
</cp:coreProperties>
</file>