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sldIdLst>
    <p:sldId id="256" r:id="rId6"/>
    <p:sldId id="257" r:id="rId7"/>
    <p:sldId id="258" r:id="rId8"/>
    <p:sldId id="270" r:id="rId9"/>
    <p:sldId id="271" r:id="rId10"/>
    <p:sldId id="272" r:id="rId11"/>
    <p:sldId id="273" r:id="rId12"/>
    <p:sldId id="274" r:id="rId13"/>
    <p:sldId id="275" r:id="rId14"/>
    <p:sldId id="276"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83" autoAdjust="0"/>
  </p:normalViewPr>
  <p:slideViewPr>
    <p:cSldViewPr>
      <p:cViewPr>
        <p:scale>
          <a:sx n="60" d="100"/>
          <a:sy n="60" d="100"/>
        </p:scale>
        <p:origin x="276" y="-3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317778-A52E-40AE-8CBF-79E7CF04724B}" type="datetimeFigureOut">
              <a:rPr lang="en-GB" smtClean="0"/>
              <a:t>19/02/2017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3B447-05CC-4AE2-9265-2EEAA6786EF6}"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793B447-05CC-4AE2-9265-2EEAA6786EF6}" type="slidenum">
              <a:rPr lang="en-GB" smtClean="0"/>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Get students to think about testing a program to verify it meets the user requirements.</a:t>
            </a:r>
            <a:endParaRPr lang="en-GB" dirty="0"/>
          </a:p>
        </p:txBody>
      </p:sp>
      <p:sp>
        <p:nvSpPr>
          <p:cNvPr id="4" name="Slide Number Placeholder 3"/>
          <p:cNvSpPr>
            <a:spLocks noGrp="1"/>
          </p:cNvSpPr>
          <p:nvPr>
            <p:ph type="sldNum" sz="quarter" idx="10"/>
          </p:nvPr>
        </p:nvSpPr>
        <p:spPr/>
        <p:txBody>
          <a:bodyPr/>
          <a:lstStyle/>
          <a:p>
            <a:fld id="{6793B447-05CC-4AE2-9265-2EEAA6786EF6}" type="slidenum">
              <a:rPr lang="en-GB" smtClean="0"/>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Get the students to identify</a:t>
            </a:r>
            <a:r>
              <a:rPr lang="en-GB" baseline="0" dirty="0" smtClean="0"/>
              <a:t> the Input, Process and Output of the algorithm.</a:t>
            </a:r>
            <a:endParaRPr lang="en-GB" dirty="0"/>
          </a:p>
        </p:txBody>
      </p:sp>
      <p:sp>
        <p:nvSpPr>
          <p:cNvPr id="4" name="Slide Number Placeholder 3"/>
          <p:cNvSpPr>
            <a:spLocks noGrp="1"/>
          </p:cNvSpPr>
          <p:nvPr>
            <p:ph type="sldNum" sz="quarter" idx="10"/>
          </p:nvPr>
        </p:nvSpPr>
        <p:spPr/>
        <p:txBody>
          <a:bodyPr/>
          <a:lstStyle/>
          <a:p>
            <a:fld id="{6793B447-05CC-4AE2-9265-2EEAA6786EF6}" type="slidenum">
              <a:rPr lang="en-GB" smtClean="0"/>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Explain the format of</a:t>
            </a:r>
            <a:r>
              <a:rPr lang="en-GB" baseline="0" dirty="0" smtClean="0"/>
              <a:t> the test plan</a:t>
            </a:r>
            <a:endParaRPr lang="en-GB" dirty="0"/>
          </a:p>
        </p:txBody>
      </p:sp>
      <p:sp>
        <p:nvSpPr>
          <p:cNvPr id="4" name="Slide Number Placeholder 3"/>
          <p:cNvSpPr>
            <a:spLocks noGrp="1"/>
          </p:cNvSpPr>
          <p:nvPr>
            <p:ph type="sldNum" sz="quarter" idx="10"/>
          </p:nvPr>
        </p:nvSpPr>
        <p:spPr/>
        <p:txBody>
          <a:bodyPr/>
          <a:lstStyle/>
          <a:p>
            <a:fld id="{6793B447-05CC-4AE2-9265-2EEAA6786EF6}" type="slidenum">
              <a:rPr lang="en-GB" smtClean="0"/>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mn-lt"/>
                <a:ea typeface="+mn-ea"/>
                <a:cs typeface="+mn-cs"/>
              </a:rPr>
              <a:t>This is a more complex example that validates a user’s input and consequently the test plan requires some more thought. Firstly, let’s create a list of the purpose of this program: </a:t>
            </a:r>
          </a:p>
          <a:p>
            <a:r>
              <a:rPr lang="en-GB" sz="1200" kern="1200" baseline="0" dirty="0" smtClean="0">
                <a:solidFill>
                  <a:schemeClr val="tx1"/>
                </a:solidFill>
                <a:latin typeface="+mn-lt"/>
                <a:ea typeface="+mn-ea"/>
                <a:cs typeface="+mn-cs"/>
              </a:rPr>
              <a:t> the user should enter an integer </a:t>
            </a:r>
          </a:p>
          <a:p>
            <a:r>
              <a:rPr lang="en-GB" sz="1200" kern="1200" baseline="0" dirty="0" smtClean="0">
                <a:solidFill>
                  <a:schemeClr val="tx1"/>
                </a:solidFill>
                <a:latin typeface="+mn-lt"/>
                <a:ea typeface="+mn-ea"/>
                <a:cs typeface="+mn-cs"/>
              </a:rPr>
              <a:t> the integer should be between 1 and 100 inclusive (i.e. 1 and 100 are permitted but 0 and 101 are not) </a:t>
            </a:r>
          </a:p>
          <a:p>
            <a:endParaRPr lang="en-GB" sz="1200" kern="1200" baseline="0" dirty="0" smtClean="0">
              <a:solidFill>
                <a:schemeClr val="tx1"/>
              </a:solidFill>
              <a:latin typeface="+mn-lt"/>
              <a:ea typeface="+mn-ea"/>
              <a:cs typeface="+mn-cs"/>
            </a:endParaRPr>
          </a:p>
          <a:p>
            <a:r>
              <a:rPr lang="en-GB" sz="1200" kern="1200" baseline="0" dirty="0" smtClean="0">
                <a:solidFill>
                  <a:schemeClr val="tx1"/>
                </a:solidFill>
                <a:latin typeface="+mn-lt"/>
                <a:ea typeface="+mn-ea"/>
                <a:cs typeface="+mn-cs"/>
              </a:rPr>
              <a:t>From here you can think about test data that would make you confident that this program is correct. We can’t be exhaustive and test every single possible input in our testing for the simple reason that the input to this program are strings that represent integers and there are an infinite number of integers. As it is not possible to perform an infinite number of tests then we need to carefully select representative test data. </a:t>
            </a:r>
          </a:p>
          <a:p>
            <a:r>
              <a:rPr lang="en-GB" sz="1200" kern="1200" baseline="0" dirty="0" smtClean="0">
                <a:solidFill>
                  <a:schemeClr val="tx1"/>
                </a:solidFill>
                <a:latin typeface="+mn-lt"/>
                <a:ea typeface="+mn-ea"/>
                <a:cs typeface="+mn-cs"/>
              </a:rPr>
              <a:t>Programmers frequently make logical errors at the boundaries of what should and should not be accepted. Using the example above, this would mean at the lowest possible value that should be accepted and then the value below that, and the highest possible value and then the value above that. All of these items of data are called boundary data, the data that should not be accepted is additionally called erroneous and together this data forms a range check on our program. Populating a test table with this boundary data gives us: </a:t>
            </a:r>
            <a:endParaRPr lang="en-GB" dirty="0"/>
          </a:p>
        </p:txBody>
      </p:sp>
      <p:sp>
        <p:nvSpPr>
          <p:cNvPr id="4" name="Slide Number Placeholder 3"/>
          <p:cNvSpPr>
            <a:spLocks noGrp="1"/>
          </p:cNvSpPr>
          <p:nvPr>
            <p:ph type="sldNum" sz="quarter" idx="10"/>
          </p:nvPr>
        </p:nvSpPr>
        <p:spPr/>
        <p:txBody>
          <a:bodyPr/>
          <a:lstStyle/>
          <a:p>
            <a:fld id="{6793B447-05CC-4AE2-9265-2EEAA6786EF6}" type="slidenum">
              <a:rPr lang="en-GB" smtClean="0"/>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mn-lt"/>
                <a:ea typeface="+mn-ea"/>
                <a:cs typeface="+mn-cs"/>
              </a:rPr>
              <a:t>Any valid value that is not at the boundary, so &gt;1 and &lt; 100 </a:t>
            </a:r>
            <a:endParaRPr lang="en-GB" dirty="0"/>
          </a:p>
        </p:txBody>
      </p:sp>
      <p:sp>
        <p:nvSpPr>
          <p:cNvPr id="4" name="Slide Number Placeholder 3"/>
          <p:cNvSpPr>
            <a:spLocks noGrp="1"/>
          </p:cNvSpPr>
          <p:nvPr>
            <p:ph type="sldNum" sz="quarter" idx="10"/>
          </p:nvPr>
        </p:nvSpPr>
        <p:spPr/>
        <p:txBody>
          <a:bodyPr/>
          <a:lstStyle/>
          <a:p>
            <a:fld id="{6793B447-05CC-4AE2-9265-2EEAA6786EF6}" type="slidenum">
              <a:rPr lang="en-GB" smtClean="0"/>
              <a:t>8</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mn-lt"/>
                <a:ea typeface="+mn-ea"/>
                <a:cs typeface="+mn-cs"/>
              </a:rPr>
              <a:t>Value at the extreme so 1 or 100</a:t>
            </a:r>
            <a:endParaRPr lang="en-GB" dirty="0"/>
          </a:p>
        </p:txBody>
      </p:sp>
      <p:sp>
        <p:nvSpPr>
          <p:cNvPr id="4" name="Slide Number Placeholder 3"/>
          <p:cNvSpPr>
            <a:spLocks noGrp="1"/>
          </p:cNvSpPr>
          <p:nvPr>
            <p:ph type="sldNum" sz="quarter" idx="10"/>
          </p:nvPr>
        </p:nvSpPr>
        <p:spPr/>
        <p:txBody>
          <a:bodyPr/>
          <a:lstStyle/>
          <a:p>
            <a:fld id="{6793B447-05CC-4AE2-9265-2EEAA6786EF6}" type="slidenum">
              <a:rPr lang="en-GB" smtClean="0"/>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mn-lt"/>
                <a:ea typeface="+mn-ea"/>
                <a:cs typeface="+mn-cs"/>
              </a:rPr>
              <a:t>Value which is not normal , e.g. Not a number a letter or punctuation, or negative number or number </a:t>
            </a:r>
            <a:r>
              <a:rPr lang="en-GB" sz="1200" kern="1200" baseline="0" smtClean="0">
                <a:solidFill>
                  <a:schemeClr val="tx1"/>
                </a:solidFill>
                <a:latin typeface="+mn-lt"/>
                <a:ea typeface="+mn-ea"/>
                <a:cs typeface="+mn-cs"/>
              </a:rPr>
              <a:t>greater than 100</a:t>
            </a:r>
            <a:endParaRPr lang="en-GB" dirty="0"/>
          </a:p>
        </p:txBody>
      </p:sp>
      <p:sp>
        <p:nvSpPr>
          <p:cNvPr id="4" name="Slide Number Placeholder 3"/>
          <p:cNvSpPr>
            <a:spLocks noGrp="1"/>
          </p:cNvSpPr>
          <p:nvPr>
            <p:ph type="sldNum" sz="quarter" idx="10"/>
          </p:nvPr>
        </p:nvSpPr>
        <p:spPr/>
        <p:txBody>
          <a:bodyPr/>
          <a:lstStyle/>
          <a:p>
            <a:fld id="{6793B447-05CC-4AE2-9265-2EEAA6786EF6}" type="slidenum">
              <a:rPr lang="en-GB" smtClean="0"/>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2130425"/>
            <a:ext cx="6766520" cy="1470025"/>
          </a:xfrm>
        </p:spPr>
        <p:txBody>
          <a:bodyPr/>
          <a:lstStyle/>
          <a:p>
            <a:r>
              <a:rPr lang="en-US" smtClean="0"/>
              <a:t>Click to edit Master title style</a:t>
            </a:r>
            <a:endParaRPr lang="en-GB" dirty="0"/>
          </a:p>
        </p:txBody>
      </p:sp>
      <p:sp>
        <p:nvSpPr>
          <p:cNvPr id="3" name="Subtitle 2"/>
          <p:cNvSpPr>
            <a:spLocks noGrp="1"/>
          </p:cNvSpPr>
          <p:nvPr>
            <p:ph type="subTitle" idx="1"/>
          </p:nvPr>
        </p:nvSpPr>
        <p:spPr>
          <a:xfrm>
            <a:off x="2339752" y="3886200"/>
            <a:ext cx="543264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Date Placeholder 3"/>
          <p:cNvSpPr>
            <a:spLocks noGrp="1"/>
          </p:cNvSpPr>
          <p:nvPr>
            <p:ph type="dt" sz="half" idx="10"/>
          </p:nvPr>
        </p:nvSpPr>
        <p:spPr>
          <a:xfrm>
            <a:off x="1403648" y="6381328"/>
            <a:ext cx="1440160" cy="365125"/>
          </a:xfrm>
          <a:prstGeom prst="rect">
            <a:avLst/>
          </a:prstGeom>
        </p:spPr>
        <p:txBody>
          <a:bodyPr/>
          <a:lstStyle/>
          <a:p>
            <a:fld id="{863912CB-E3F6-44C6-8D5A-09BF8914FE6B}" type="datetimeFigureOut">
              <a:rPr lang="en-GB" smtClean="0"/>
              <a:pPr/>
              <a:t>19/02/2017</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24E1599-E953-4E59-ADBC-07695ADE9037}" type="slidenum">
              <a:rPr lang="en-GB" smtClean="0"/>
              <a:pPr/>
              <a:t>‹#›</a:t>
            </a:fld>
            <a:endParaRPr lang="en-GB" dirty="0"/>
          </a:p>
        </p:txBody>
      </p:sp>
    </p:spTree>
    <p:extLst>
      <p:ext uri="{BB962C8B-B14F-4D97-AF65-F5344CB8AC3E}">
        <p14:creationId xmlns="" xmlns:p14="http://schemas.microsoft.com/office/powerpoint/2010/main" val="259201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1475656" y="6356350"/>
            <a:ext cx="1115144" cy="365125"/>
          </a:xfrm>
          <a:prstGeom prst="rect">
            <a:avLst/>
          </a:prstGeom>
        </p:spPr>
        <p:txBody>
          <a:bodyPr/>
          <a:lstStyle/>
          <a:p>
            <a:fld id="{863912CB-E3F6-44C6-8D5A-09BF8914FE6B}" type="datetimeFigureOut">
              <a:rPr lang="en-GB" smtClean="0"/>
              <a:pPr/>
              <a:t>19/02/2017</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24E1599-E953-4E59-ADBC-07695ADE9037}" type="slidenum">
              <a:rPr lang="en-GB" smtClean="0"/>
              <a:pPr/>
              <a:t>‹#›</a:t>
            </a:fld>
            <a:endParaRPr lang="en-GB" dirty="0"/>
          </a:p>
        </p:txBody>
      </p:sp>
    </p:spTree>
    <p:extLst>
      <p:ext uri="{BB962C8B-B14F-4D97-AF65-F5344CB8AC3E}">
        <p14:creationId xmlns="" xmlns:p14="http://schemas.microsoft.com/office/powerpoint/2010/main" val="382191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1475656" y="6356350"/>
            <a:ext cx="1115144" cy="365125"/>
          </a:xfrm>
          <a:prstGeom prst="rect">
            <a:avLst/>
          </a:prstGeom>
        </p:spPr>
        <p:txBody>
          <a:bodyPr/>
          <a:lstStyle/>
          <a:p>
            <a:fld id="{863912CB-E3F6-44C6-8D5A-09BF8914FE6B}" type="datetimeFigureOut">
              <a:rPr lang="en-GB" smtClean="0"/>
              <a:pPr/>
              <a:t>19/02/2017</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24E1599-E953-4E59-ADBC-07695ADE9037}" type="slidenum">
              <a:rPr lang="en-GB" smtClean="0"/>
              <a:pPr/>
              <a:t>‹#›</a:t>
            </a:fld>
            <a:endParaRPr lang="en-GB" dirty="0"/>
          </a:p>
        </p:txBody>
      </p:sp>
    </p:spTree>
    <p:extLst>
      <p:ext uri="{BB962C8B-B14F-4D97-AF65-F5344CB8AC3E}">
        <p14:creationId xmlns="" xmlns:p14="http://schemas.microsoft.com/office/powerpoint/2010/main" val="95265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1475656" y="6356350"/>
            <a:ext cx="1115144" cy="365125"/>
          </a:xfrm>
          <a:prstGeom prst="rect">
            <a:avLst/>
          </a:prstGeom>
        </p:spPr>
        <p:txBody>
          <a:bodyPr/>
          <a:lstStyle/>
          <a:p>
            <a:fld id="{863912CB-E3F6-44C6-8D5A-09BF8914FE6B}" type="datetimeFigureOut">
              <a:rPr lang="en-GB" smtClean="0"/>
              <a:pPr/>
              <a:t>19/02/2017</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24E1599-E953-4E59-ADBC-07695ADE9037}" type="slidenum">
              <a:rPr lang="en-GB" smtClean="0"/>
              <a:pPr/>
              <a:t>‹#›</a:t>
            </a:fld>
            <a:endParaRPr lang="en-GB" dirty="0"/>
          </a:p>
        </p:txBody>
      </p:sp>
    </p:spTree>
    <p:extLst>
      <p:ext uri="{BB962C8B-B14F-4D97-AF65-F5344CB8AC3E}">
        <p14:creationId xmlns="" xmlns:p14="http://schemas.microsoft.com/office/powerpoint/2010/main" val="205751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475656" y="6356350"/>
            <a:ext cx="1115144" cy="365125"/>
          </a:xfrm>
          <a:prstGeom prst="rect">
            <a:avLst/>
          </a:prstGeom>
        </p:spPr>
        <p:txBody>
          <a:bodyPr/>
          <a:lstStyle/>
          <a:p>
            <a:fld id="{863912CB-E3F6-44C6-8D5A-09BF8914FE6B}" type="datetimeFigureOut">
              <a:rPr lang="en-GB" smtClean="0"/>
              <a:pPr/>
              <a:t>19/02/2017</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24E1599-E953-4E59-ADBC-07695ADE9037}" type="slidenum">
              <a:rPr lang="en-GB" smtClean="0"/>
              <a:pPr/>
              <a:t>‹#›</a:t>
            </a:fld>
            <a:endParaRPr lang="en-GB" dirty="0"/>
          </a:p>
        </p:txBody>
      </p:sp>
    </p:spTree>
    <p:extLst>
      <p:ext uri="{BB962C8B-B14F-4D97-AF65-F5344CB8AC3E}">
        <p14:creationId xmlns="" xmlns:p14="http://schemas.microsoft.com/office/powerpoint/2010/main" val="242409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1475656" y="6356350"/>
            <a:ext cx="1115144" cy="365125"/>
          </a:xfrm>
          <a:prstGeom prst="rect">
            <a:avLst/>
          </a:prstGeom>
        </p:spPr>
        <p:txBody>
          <a:bodyPr/>
          <a:lstStyle/>
          <a:p>
            <a:fld id="{863912CB-E3F6-44C6-8D5A-09BF8914FE6B}" type="datetimeFigureOut">
              <a:rPr lang="en-GB" smtClean="0"/>
              <a:pPr/>
              <a:t>19/02/2017</a:t>
            </a:fld>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24E1599-E953-4E59-ADBC-07695ADE9037}" type="slidenum">
              <a:rPr lang="en-GB" smtClean="0"/>
              <a:pPr/>
              <a:t>‹#›</a:t>
            </a:fld>
            <a:endParaRPr lang="en-GB" dirty="0"/>
          </a:p>
        </p:txBody>
      </p:sp>
    </p:spTree>
    <p:extLst>
      <p:ext uri="{BB962C8B-B14F-4D97-AF65-F5344CB8AC3E}">
        <p14:creationId xmlns="" xmlns:p14="http://schemas.microsoft.com/office/powerpoint/2010/main" val="252818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1475656" y="6356350"/>
            <a:ext cx="1115144" cy="365125"/>
          </a:xfrm>
          <a:prstGeom prst="rect">
            <a:avLst/>
          </a:prstGeom>
        </p:spPr>
        <p:txBody>
          <a:bodyPr/>
          <a:lstStyle/>
          <a:p>
            <a:fld id="{863912CB-E3F6-44C6-8D5A-09BF8914FE6B}" type="datetimeFigureOut">
              <a:rPr lang="en-GB" smtClean="0"/>
              <a:pPr/>
              <a:t>19/02/2017</a:t>
            </a:fld>
            <a:endParaRPr lang="en-GB"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724E1599-E953-4E59-ADBC-07695ADE9037}" type="slidenum">
              <a:rPr lang="en-GB" smtClean="0"/>
              <a:pPr/>
              <a:t>‹#›</a:t>
            </a:fld>
            <a:endParaRPr lang="en-GB" dirty="0"/>
          </a:p>
        </p:txBody>
      </p:sp>
    </p:spTree>
    <p:extLst>
      <p:ext uri="{BB962C8B-B14F-4D97-AF65-F5344CB8AC3E}">
        <p14:creationId xmlns="" xmlns:p14="http://schemas.microsoft.com/office/powerpoint/2010/main" val="16873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1475656" y="6356350"/>
            <a:ext cx="1115144" cy="365125"/>
          </a:xfrm>
          <a:prstGeom prst="rect">
            <a:avLst/>
          </a:prstGeom>
        </p:spPr>
        <p:txBody>
          <a:bodyPr/>
          <a:lstStyle/>
          <a:p>
            <a:fld id="{863912CB-E3F6-44C6-8D5A-09BF8914FE6B}" type="datetimeFigureOut">
              <a:rPr lang="en-GB" smtClean="0"/>
              <a:pPr/>
              <a:t>19/02/2017</a:t>
            </a:fld>
            <a:endParaRPr lang="en-GB"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24E1599-E953-4E59-ADBC-07695ADE9037}" type="slidenum">
              <a:rPr lang="en-GB" smtClean="0"/>
              <a:pPr/>
              <a:t>‹#›</a:t>
            </a:fld>
            <a:endParaRPr lang="en-GB" dirty="0"/>
          </a:p>
        </p:txBody>
      </p:sp>
    </p:spTree>
    <p:extLst>
      <p:ext uri="{BB962C8B-B14F-4D97-AF65-F5344CB8AC3E}">
        <p14:creationId xmlns="" xmlns:p14="http://schemas.microsoft.com/office/powerpoint/2010/main" val="263623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475656" y="6356350"/>
            <a:ext cx="1115144" cy="365125"/>
          </a:xfrm>
          <a:prstGeom prst="rect">
            <a:avLst/>
          </a:prstGeom>
        </p:spPr>
        <p:txBody>
          <a:bodyPr/>
          <a:lstStyle/>
          <a:p>
            <a:fld id="{863912CB-E3F6-44C6-8D5A-09BF8914FE6B}" type="datetimeFigureOut">
              <a:rPr lang="en-GB" smtClean="0"/>
              <a:pPr/>
              <a:t>19/02/2017</a:t>
            </a:fld>
            <a:endParaRPr lang="en-GB"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24E1599-E953-4E59-ADBC-07695ADE9037}" type="slidenum">
              <a:rPr lang="en-GB" smtClean="0"/>
              <a:pPr/>
              <a:t>‹#›</a:t>
            </a:fld>
            <a:endParaRPr lang="en-GB" dirty="0"/>
          </a:p>
        </p:txBody>
      </p:sp>
    </p:spTree>
    <p:extLst>
      <p:ext uri="{BB962C8B-B14F-4D97-AF65-F5344CB8AC3E}">
        <p14:creationId xmlns="" xmlns:p14="http://schemas.microsoft.com/office/powerpoint/2010/main" val="207610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475656" y="6356350"/>
            <a:ext cx="1115144" cy="365125"/>
          </a:xfrm>
          <a:prstGeom prst="rect">
            <a:avLst/>
          </a:prstGeom>
        </p:spPr>
        <p:txBody>
          <a:bodyPr/>
          <a:lstStyle/>
          <a:p>
            <a:fld id="{863912CB-E3F6-44C6-8D5A-09BF8914FE6B}" type="datetimeFigureOut">
              <a:rPr lang="en-GB" smtClean="0"/>
              <a:pPr/>
              <a:t>19/02/2017</a:t>
            </a:fld>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24E1599-E953-4E59-ADBC-07695ADE9037}" type="slidenum">
              <a:rPr lang="en-GB" smtClean="0"/>
              <a:pPr/>
              <a:t>‹#›</a:t>
            </a:fld>
            <a:endParaRPr lang="en-GB" dirty="0"/>
          </a:p>
        </p:txBody>
      </p:sp>
    </p:spTree>
    <p:extLst>
      <p:ext uri="{BB962C8B-B14F-4D97-AF65-F5344CB8AC3E}">
        <p14:creationId xmlns="" xmlns:p14="http://schemas.microsoft.com/office/powerpoint/2010/main" val="24025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475656" y="6356350"/>
            <a:ext cx="1115144" cy="365125"/>
          </a:xfrm>
          <a:prstGeom prst="rect">
            <a:avLst/>
          </a:prstGeom>
        </p:spPr>
        <p:txBody>
          <a:bodyPr/>
          <a:lstStyle/>
          <a:p>
            <a:fld id="{863912CB-E3F6-44C6-8D5A-09BF8914FE6B}" type="datetimeFigureOut">
              <a:rPr lang="en-GB" smtClean="0"/>
              <a:pPr/>
              <a:t>19/02/2017</a:t>
            </a:fld>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24E1599-E953-4E59-ADBC-07695ADE9037}" type="slidenum">
              <a:rPr lang="en-GB" smtClean="0"/>
              <a:pPr/>
              <a:t>‹#›</a:t>
            </a:fld>
            <a:endParaRPr lang="en-GB" dirty="0"/>
          </a:p>
        </p:txBody>
      </p:sp>
    </p:spTree>
    <p:extLst>
      <p:ext uri="{BB962C8B-B14F-4D97-AF65-F5344CB8AC3E}">
        <p14:creationId xmlns="" xmlns:p14="http://schemas.microsoft.com/office/powerpoint/2010/main" val="155099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5656" y="274638"/>
            <a:ext cx="7211144"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475656" y="1600200"/>
            <a:ext cx="7211144"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7" name="Picture 2" descr="http://cdn3.staztic.com/screenshots/circuit-board-live-wallpaper-10-1.jpg"/>
          <p:cNvPicPr>
            <a:picLocks noChangeAspect="1" noChangeArrowheads="1"/>
          </p:cNvPicPr>
          <p:nvPr/>
        </p:nvPicPr>
        <p:blipFill rotWithShape="1">
          <a:blip r:embed="rId13" cstate="print">
            <a:extLst>
              <a:ext uri="{28A0092B-C50C-407E-A947-70E740481C1C}">
                <a14:useLocalDpi xmlns="" xmlns:a14="http://schemas.microsoft.com/office/drawing/2010/main" val="0"/>
              </a:ext>
            </a:extLst>
          </a:blip>
          <a:srcRect l="66738" t="900"/>
          <a:stretch/>
        </p:blipFill>
        <p:spPr bwMode="auto">
          <a:xfrm>
            <a:off x="0" y="0"/>
            <a:ext cx="138196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p:nvPr userDrawn="1"/>
        </p:nvSpPr>
        <p:spPr>
          <a:xfrm>
            <a:off x="1403648" y="0"/>
            <a:ext cx="7740352" cy="6926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3600" b="1" dirty="0" smtClean="0"/>
              <a:t>3.2.12 Robust and Secure Programming</a:t>
            </a:r>
            <a:endParaRPr lang="en-GB" sz="3600" b="1" dirty="0"/>
          </a:p>
        </p:txBody>
      </p:sp>
      <p:sp>
        <p:nvSpPr>
          <p:cNvPr id="9" name="Rectangle 8"/>
          <p:cNvSpPr/>
          <p:nvPr userDrawn="1"/>
        </p:nvSpPr>
        <p:spPr>
          <a:xfrm>
            <a:off x="1403648" y="6165304"/>
            <a:ext cx="7740352" cy="6926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dirty="0" smtClean="0"/>
              <a:t>Keywords</a:t>
            </a:r>
            <a:r>
              <a:rPr lang="en-GB" sz="2800" b="1" dirty="0" smtClean="0"/>
              <a:t>: </a:t>
            </a:r>
            <a:r>
              <a:rPr lang="en-GB" sz="2400" b="1" kern="1200" dirty="0" smtClean="0">
                <a:solidFill>
                  <a:schemeClr val="lt1"/>
                </a:solidFill>
                <a:latin typeface="+mn-lt"/>
                <a:ea typeface="+mn-ea"/>
                <a:cs typeface="+mn-cs"/>
              </a:rPr>
              <a:t>Test Plan</a:t>
            </a:r>
            <a:r>
              <a:rPr lang="en-GB" sz="2800" b="1" baseline="0" dirty="0" smtClean="0"/>
              <a:t>, </a:t>
            </a:r>
            <a:r>
              <a:rPr lang="en-GB" sz="2400" b="1" kern="1200" dirty="0" smtClean="0">
                <a:solidFill>
                  <a:schemeClr val="lt1"/>
                </a:solidFill>
                <a:latin typeface="+mn-lt"/>
                <a:ea typeface="+mn-ea"/>
                <a:cs typeface="+mn-cs"/>
              </a:rPr>
              <a:t>Validation,</a:t>
            </a:r>
            <a:r>
              <a:rPr lang="en-GB" sz="2400" b="1" kern="1200" baseline="0" dirty="0" smtClean="0">
                <a:solidFill>
                  <a:schemeClr val="lt1"/>
                </a:solidFill>
                <a:latin typeface="+mn-lt"/>
                <a:ea typeface="+mn-ea"/>
                <a:cs typeface="+mn-cs"/>
              </a:rPr>
              <a:t> </a:t>
            </a:r>
            <a:r>
              <a:rPr lang="en-GB" sz="2400" b="1" kern="1200" dirty="0" smtClean="0">
                <a:solidFill>
                  <a:schemeClr val="lt1"/>
                </a:solidFill>
                <a:latin typeface="+mn-lt"/>
                <a:ea typeface="+mn-ea"/>
                <a:cs typeface="+mn-cs"/>
              </a:rPr>
              <a:t>Authentication,</a:t>
            </a:r>
            <a:r>
              <a:rPr lang="en-GB" sz="2400" b="1" kern="1200" baseline="0" dirty="0" smtClean="0">
                <a:solidFill>
                  <a:schemeClr val="lt1"/>
                </a:solidFill>
                <a:latin typeface="+mn-lt"/>
                <a:ea typeface="+mn-ea"/>
                <a:cs typeface="+mn-cs"/>
              </a:rPr>
              <a:t> </a:t>
            </a:r>
            <a:r>
              <a:rPr lang="en-GB" sz="2400" b="1" kern="1200" dirty="0" smtClean="0">
                <a:solidFill>
                  <a:schemeClr val="lt1"/>
                </a:solidFill>
                <a:latin typeface="+mn-lt"/>
                <a:ea typeface="+mn-ea"/>
                <a:cs typeface="+mn-cs"/>
              </a:rPr>
              <a:t>Normal (Typical) Data,</a:t>
            </a:r>
            <a:r>
              <a:rPr lang="en-GB" sz="2400" b="1" kern="1200" baseline="0" dirty="0" smtClean="0">
                <a:solidFill>
                  <a:schemeClr val="lt1"/>
                </a:solidFill>
                <a:latin typeface="+mn-lt"/>
                <a:ea typeface="+mn-ea"/>
                <a:cs typeface="+mn-cs"/>
              </a:rPr>
              <a:t> </a:t>
            </a:r>
            <a:r>
              <a:rPr lang="en-GB" sz="2400" b="1" kern="1200" dirty="0" smtClean="0">
                <a:solidFill>
                  <a:schemeClr val="lt1"/>
                </a:solidFill>
                <a:latin typeface="+mn-lt"/>
                <a:ea typeface="+mn-ea"/>
                <a:cs typeface="+mn-cs"/>
              </a:rPr>
              <a:t>Boundary (Extreme) Data,</a:t>
            </a:r>
            <a:r>
              <a:rPr lang="en-GB" sz="2400" b="1" kern="1200" baseline="0" dirty="0" smtClean="0">
                <a:solidFill>
                  <a:schemeClr val="lt1"/>
                </a:solidFill>
                <a:latin typeface="+mn-lt"/>
                <a:ea typeface="+mn-ea"/>
                <a:cs typeface="+mn-cs"/>
              </a:rPr>
              <a:t> </a:t>
            </a:r>
            <a:r>
              <a:rPr lang="en-GB" sz="2400" b="1" kern="1200" dirty="0" smtClean="0">
                <a:solidFill>
                  <a:schemeClr val="lt1"/>
                </a:solidFill>
                <a:latin typeface="+mn-lt"/>
                <a:ea typeface="+mn-ea"/>
                <a:cs typeface="+mn-cs"/>
              </a:rPr>
              <a:t>Erroneous Data</a:t>
            </a:r>
            <a:endParaRPr lang="en-GB" sz="2800" b="1" dirty="0"/>
          </a:p>
        </p:txBody>
      </p:sp>
    </p:spTree>
    <p:extLst>
      <p:ext uri="{BB962C8B-B14F-4D97-AF65-F5344CB8AC3E}">
        <p14:creationId xmlns="" xmlns:p14="http://schemas.microsoft.com/office/powerpoint/2010/main" val="1559352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dirty="0"/>
          </a:p>
        </p:txBody>
      </p:sp>
      <p:graphicFrame>
        <p:nvGraphicFramePr>
          <p:cNvPr id="7" name="Table 6"/>
          <p:cNvGraphicFramePr>
            <a:graphicFrameLocks noGrp="1"/>
          </p:cNvGraphicFramePr>
          <p:nvPr>
            <p:extLst>
              <p:ext uri="{D42A27DB-BD31-4B8C-83A1-F6EECF244321}">
                <p14:modId xmlns="" xmlns:p14="http://schemas.microsoft.com/office/powerpoint/2010/main" val="1003065681"/>
              </p:ext>
            </p:extLst>
          </p:nvPr>
        </p:nvGraphicFramePr>
        <p:xfrm>
          <a:off x="251520" y="764704"/>
          <a:ext cx="8712968" cy="5273606"/>
        </p:xfrm>
        <a:graphic>
          <a:graphicData uri="http://schemas.openxmlformats.org/drawingml/2006/table">
            <a:tbl>
              <a:tblPr firstRow="1" bandRow="1">
                <a:tableStyleId>{073A0DAA-6AF3-43AB-8588-CEC1D06C72B9}</a:tableStyleId>
              </a:tblPr>
              <a:tblGrid>
                <a:gridCol w="2904322"/>
                <a:gridCol w="5808646"/>
              </a:tblGrid>
              <a:tr h="789727">
                <a:tc>
                  <a:txBody>
                    <a:bodyPr/>
                    <a:lstStyle/>
                    <a:p>
                      <a:pPr algn="ctr"/>
                      <a:r>
                        <a:rPr lang="en-GB" sz="2800" dirty="0" smtClean="0"/>
                        <a:t>Level</a:t>
                      </a:r>
                      <a:endParaRPr lang="en-GB" sz="2800" dirty="0"/>
                    </a:p>
                  </a:txBody>
                  <a:tcPr anchor="ctr"/>
                </a:tc>
                <a:tc>
                  <a:txBody>
                    <a:bodyPr/>
                    <a:lstStyle/>
                    <a:p>
                      <a:pPr algn="ctr"/>
                      <a:r>
                        <a:rPr lang="en-GB" sz="2800" dirty="0" smtClean="0"/>
                        <a:t>Outcomes</a:t>
                      </a:r>
                      <a:endParaRPr lang="en-GB" sz="2800" dirty="0"/>
                    </a:p>
                  </a:txBody>
                  <a:tcPr anchor="ctr"/>
                </a:tc>
              </a:tr>
              <a:tr h="1363089">
                <a:tc>
                  <a:txBody>
                    <a:bodyPr/>
                    <a:lstStyle/>
                    <a:p>
                      <a:pPr algn="ctr"/>
                      <a:r>
                        <a:rPr lang="en-GB" sz="3200" b="1" dirty="0" smtClean="0"/>
                        <a:t>All:</a:t>
                      </a:r>
                      <a:r>
                        <a:rPr lang="en-GB" sz="3200" b="1" baseline="0" dirty="0" smtClean="0"/>
                        <a:t> C-Grade</a:t>
                      </a:r>
                      <a:endParaRPr lang="en-GB" sz="3200" b="1" dirty="0"/>
                    </a:p>
                  </a:txBody>
                  <a:tcPr anchor="ctr">
                    <a:solidFill>
                      <a:srgbClr val="FFC000"/>
                    </a:solidFill>
                  </a:tcPr>
                </a:tc>
                <a:tc>
                  <a:txBody>
                    <a:bodyPr/>
                    <a:lstStyle/>
                    <a:p>
                      <a:pPr algn="ctr"/>
                      <a:r>
                        <a:rPr lang="en-GB" sz="2800" dirty="0" smtClean="0"/>
                        <a:t>Understand </a:t>
                      </a:r>
                      <a:r>
                        <a:rPr lang="en-GB" sz="2800" dirty="0" smtClean="0"/>
                        <a:t>the purpose of </a:t>
                      </a:r>
                      <a:r>
                        <a:rPr lang="en-GB" sz="2800" b="1" dirty="0" smtClean="0">
                          <a:solidFill>
                            <a:srgbClr val="7030A0"/>
                          </a:solidFill>
                        </a:rPr>
                        <a:t>testing</a:t>
                      </a:r>
                      <a:r>
                        <a:rPr lang="en-GB" sz="2800" dirty="0" smtClean="0"/>
                        <a:t> and why a</a:t>
                      </a:r>
                      <a:r>
                        <a:rPr lang="en-GB" sz="2800" baseline="0" dirty="0" smtClean="0"/>
                        <a:t> </a:t>
                      </a:r>
                      <a:r>
                        <a:rPr lang="en-GB" sz="2800" dirty="0" smtClean="0"/>
                        <a:t>program</a:t>
                      </a:r>
                      <a:r>
                        <a:rPr lang="en-GB" sz="2800" baseline="0" dirty="0" smtClean="0"/>
                        <a:t> needs to be </a:t>
                      </a:r>
                      <a:r>
                        <a:rPr lang="en-GB" sz="2800" b="1" kern="1200" baseline="0" dirty="0" smtClean="0">
                          <a:solidFill>
                            <a:srgbClr val="7030A0"/>
                          </a:solidFill>
                          <a:latin typeface="+mn-lt"/>
                          <a:ea typeface="+mn-ea"/>
                          <a:cs typeface="+mn-cs"/>
                        </a:rPr>
                        <a:t>secure</a:t>
                      </a:r>
                      <a:r>
                        <a:rPr lang="en-GB" sz="2800" baseline="0" dirty="0" smtClean="0"/>
                        <a:t> and </a:t>
                      </a:r>
                      <a:r>
                        <a:rPr lang="en-GB" sz="2800" b="1" baseline="0" dirty="0" smtClean="0">
                          <a:solidFill>
                            <a:srgbClr val="7030A0"/>
                          </a:solidFill>
                        </a:rPr>
                        <a:t>robust</a:t>
                      </a:r>
                      <a:endParaRPr lang="en-GB" sz="2800" b="1" dirty="0">
                        <a:solidFill>
                          <a:srgbClr val="7030A0"/>
                        </a:solidFill>
                      </a:endParaRPr>
                    </a:p>
                  </a:txBody>
                  <a:tcPr anchor="ctr">
                    <a:solidFill>
                      <a:schemeClr val="accent6">
                        <a:lumMod val="40000"/>
                        <a:lumOff val="60000"/>
                      </a:schemeClr>
                    </a:solidFill>
                  </a:tcPr>
                </a:tc>
              </a:tr>
              <a:tr h="1363089">
                <a:tc>
                  <a:txBody>
                    <a:bodyPr/>
                    <a:lstStyle/>
                    <a:p>
                      <a:pPr algn="ctr"/>
                      <a:r>
                        <a:rPr lang="en-GB" sz="3200" b="1" dirty="0" smtClean="0"/>
                        <a:t>Most</a:t>
                      </a:r>
                      <a:r>
                        <a:rPr lang="en-GB" sz="3200" b="1" baseline="0" dirty="0" smtClean="0"/>
                        <a:t>: B-Grade</a:t>
                      </a:r>
                      <a:endParaRPr lang="en-GB" sz="3200" b="1" dirty="0"/>
                    </a:p>
                  </a:txBody>
                  <a:tcPr anchor="ct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800" dirty="0" smtClean="0"/>
                        <a:t>Understand how to </a:t>
                      </a:r>
                      <a:r>
                        <a:rPr lang="en-GB" sz="2800" dirty="0" smtClean="0"/>
                        <a:t>write a </a:t>
                      </a:r>
                      <a:r>
                        <a:rPr lang="en-GB" sz="2800" b="1" dirty="0" smtClean="0">
                          <a:solidFill>
                            <a:srgbClr val="7030A0"/>
                          </a:solidFill>
                        </a:rPr>
                        <a:t>test plan </a:t>
                      </a:r>
                      <a:r>
                        <a:rPr lang="en-GB" sz="2800" dirty="0" smtClean="0"/>
                        <a:t>with </a:t>
                      </a:r>
                      <a:r>
                        <a:rPr lang="en-GB" sz="2800" b="1" dirty="0" smtClean="0">
                          <a:solidFill>
                            <a:srgbClr val="7030A0"/>
                          </a:solidFill>
                        </a:rPr>
                        <a:t>normal</a:t>
                      </a:r>
                      <a:r>
                        <a:rPr lang="en-GB" sz="2800" dirty="0" smtClean="0"/>
                        <a:t>,</a:t>
                      </a:r>
                      <a:r>
                        <a:rPr lang="en-GB" sz="2800" baseline="0" dirty="0" smtClean="0"/>
                        <a:t> </a:t>
                      </a:r>
                      <a:r>
                        <a:rPr lang="en-GB" sz="2800" b="1" baseline="0" dirty="0" smtClean="0">
                          <a:solidFill>
                            <a:srgbClr val="7030A0"/>
                          </a:solidFill>
                        </a:rPr>
                        <a:t>boundary</a:t>
                      </a:r>
                      <a:r>
                        <a:rPr lang="en-GB" sz="2800" baseline="0" dirty="0" smtClean="0"/>
                        <a:t> and </a:t>
                      </a:r>
                      <a:r>
                        <a:rPr lang="en-GB" sz="2800" b="1" baseline="0" dirty="0" smtClean="0">
                          <a:solidFill>
                            <a:srgbClr val="7030A0"/>
                          </a:solidFill>
                        </a:rPr>
                        <a:t>erroneous</a:t>
                      </a:r>
                      <a:r>
                        <a:rPr lang="en-GB" sz="2800" baseline="0" dirty="0" smtClean="0"/>
                        <a:t> data.</a:t>
                      </a:r>
                      <a:endParaRPr lang="en-GB" sz="2800" dirty="0" smtClean="0"/>
                    </a:p>
                  </a:txBody>
                  <a:tcPr anchor="ctr">
                    <a:solidFill>
                      <a:schemeClr val="accent3">
                        <a:lumMod val="40000"/>
                        <a:lumOff val="60000"/>
                      </a:schemeClr>
                    </a:solidFill>
                  </a:tcPr>
                </a:tc>
              </a:tr>
              <a:tr h="1740679">
                <a:tc>
                  <a:txBody>
                    <a:bodyPr/>
                    <a:lstStyle/>
                    <a:p>
                      <a:pPr algn="ctr"/>
                      <a:r>
                        <a:rPr lang="en-GB" sz="3200" b="1" dirty="0" smtClean="0"/>
                        <a:t>Some:</a:t>
                      </a:r>
                      <a:r>
                        <a:rPr lang="en-GB" sz="3200" b="1" baseline="0" dirty="0" smtClean="0"/>
                        <a:t> A-Grade</a:t>
                      </a:r>
                      <a:endParaRPr lang="en-GB" sz="3200" b="1" dirty="0"/>
                    </a:p>
                  </a:txBody>
                  <a:tcPr anchor="c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800" dirty="0" smtClean="0"/>
                        <a:t>Understand how to make</a:t>
                      </a:r>
                      <a:r>
                        <a:rPr lang="en-GB" sz="2800" baseline="0" dirty="0" smtClean="0"/>
                        <a:t> a program </a:t>
                      </a:r>
                      <a:r>
                        <a:rPr lang="en-GB" sz="2800" b="1" baseline="0" dirty="0" smtClean="0">
                          <a:solidFill>
                            <a:srgbClr val="7030A0"/>
                          </a:solidFill>
                        </a:rPr>
                        <a:t>robust</a:t>
                      </a:r>
                      <a:r>
                        <a:rPr lang="en-GB" sz="2800" baseline="0" dirty="0" smtClean="0"/>
                        <a:t> and </a:t>
                      </a:r>
                      <a:r>
                        <a:rPr lang="en-GB" sz="2800" b="1" baseline="0" dirty="0" smtClean="0">
                          <a:solidFill>
                            <a:srgbClr val="7030A0"/>
                          </a:solidFill>
                        </a:rPr>
                        <a:t>secure</a:t>
                      </a:r>
                      <a:r>
                        <a:rPr lang="en-GB" sz="2800" baseline="0" dirty="0" smtClean="0"/>
                        <a:t> by use of </a:t>
                      </a:r>
                      <a:r>
                        <a:rPr lang="en-GB" sz="2800" b="1" baseline="0" dirty="0" smtClean="0">
                          <a:solidFill>
                            <a:srgbClr val="7030A0"/>
                          </a:solidFill>
                        </a:rPr>
                        <a:t>authentication</a:t>
                      </a:r>
                      <a:r>
                        <a:rPr lang="en-GB" sz="2800" baseline="0" dirty="0" smtClean="0"/>
                        <a:t> and </a:t>
                      </a:r>
                      <a:r>
                        <a:rPr lang="en-GB" sz="2800" b="1" baseline="0" dirty="0" smtClean="0">
                          <a:solidFill>
                            <a:srgbClr val="7030A0"/>
                          </a:solidFill>
                        </a:rPr>
                        <a:t>validation</a:t>
                      </a:r>
                      <a:endParaRPr lang="en-GB" sz="2800" b="1" dirty="0" smtClean="0">
                        <a:solidFill>
                          <a:srgbClr val="7030A0"/>
                        </a:solidFill>
                      </a:endParaRPr>
                    </a:p>
                  </a:txBody>
                  <a:tcPr anchor="ctr">
                    <a:solidFill>
                      <a:schemeClr val="accent5">
                        <a:lumMod val="40000"/>
                        <a:lumOff val="60000"/>
                      </a:schemeClr>
                    </a:solidFill>
                  </a:tcPr>
                </a:tc>
              </a:tr>
            </a:tbl>
          </a:graphicData>
        </a:graphic>
      </p:graphicFrame>
    </p:spTree>
    <p:extLst>
      <p:ext uri="{BB962C8B-B14F-4D97-AF65-F5344CB8AC3E}">
        <p14:creationId xmlns="" xmlns:p14="http://schemas.microsoft.com/office/powerpoint/2010/main" val="3933874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403648" y="1052736"/>
            <a:ext cx="7740352" cy="461665"/>
          </a:xfrm>
          <a:prstGeom prst="rect">
            <a:avLst/>
          </a:prstGeom>
          <a:noFill/>
        </p:spPr>
        <p:txBody>
          <a:bodyPr wrap="square" rtlCol="0">
            <a:spAutoFit/>
          </a:bodyPr>
          <a:lstStyle/>
          <a:p>
            <a:pPr marL="0">
              <a:spcBef>
                <a:spcPts val="0"/>
              </a:spcBef>
              <a:buNone/>
            </a:pPr>
            <a:r>
              <a:rPr lang="en-GB" sz="2400" dirty="0" smtClean="0"/>
              <a:t>What is the required </a:t>
            </a:r>
            <a:r>
              <a:rPr lang="en-GB" sz="2400" b="1" dirty="0" smtClean="0">
                <a:solidFill>
                  <a:srgbClr val="7030A0"/>
                </a:solidFill>
              </a:rPr>
              <a:t>erroneous test</a:t>
            </a:r>
            <a:r>
              <a:rPr lang="en-GB" sz="2400" dirty="0" smtClean="0"/>
              <a:t> </a:t>
            </a:r>
            <a:r>
              <a:rPr lang="en-GB" sz="2400" dirty="0" smtClean="0"/>
              <a:t>data </a:t>
            </a:r>
            <a:r>
              <a:rPr lang="en-GB" sz="2400" dirty="0" smtClean="0"/>
              <a:t>for this algorithm?</a:t>
            </a:r>
            <a:endParaRPr lang="en-GB" sz="2400" dirty="0"/>
          </a:p>
        </p:txBody>
      </p:sp>
      <p:sp>
        <p:nvSpPr>
          <p:cNvPr id="5" name="TextBox 4"/>
          <p:cNvSpPr txBox="1"/>
          <p:nvPr/>
        </p:nvSpPr>
        <p:spPr>
          <a:xfrm>
            <a:off x="1403648" y="620689"/>
            <a:ext cx="7740352" cy="461665"/>
          </a:xfrm>
          <a:prstGeom prst="rect">
            <a:avLst/>
          </a:prstGeom>
          <a:solidFill>
            <a:srgbClr val="FFC000"/>
          </a:solidFill>
        </p:spPr>
        <p:txBody>
          <a:bodyPr wrap="square" rtlCol="0">
            <a:spAutoFit/>
          </a:bodyPr>
          <a:lstStyle/>
          <a:p>
            <a:pPr algn="ctr"/>
            <a:r>
              <a:rPr lang="en-GB" sz="2400" b="1" dirty="0" smtClean="0"/>
              <a:t>Erroneous Test Data</a:t>
            </a:r>
            <a:endParaRPr lang="en-GB" sz="2400" b="1" dirty="0"/>
          </a:p>
        </p:txBody>
      </p:sp>
      <p:sp>
        <p:nvSpPr>
          <p:cNvPr id="6" name="Rectangle 5"/>
          <p:cNvSpPr/>
          <p:nvPr/>
        </p:nvSpPr>
        <p:spPr>
          <a:xfrm>
            <a:off x="1475656" y="1988840"/>
            <a:ext cx="7668344" cy="4093428"/>
          </a:xfrm>
          <a:prstGeom prst="rect">
            <a:avLst/>
          </a:prstGeom>
        </p:spPr>
        <p:txBody>
          <a:bodyPr wrap="square">
            <a:spAutoFit/>
          </a:bodyPr>
          <a:lstStyle/>
          <a:p>
            <a:r>
              <a:rPr lang="en-GB" sz="2000" dirty="0" smtClean="0">
                <a:solidFill>
                  <a:srgbClr val="6F2F9F"/>
                </a:solidFill>
              </a:rPr>
              <a:t>TRY </a:t>
            </a:r>
          </a:p>
          <a:p>
            <a:r>
              <a:rPr lang="en-GB" sz="2000" dirty="0" smtClean="0">
                <a:solidFill>
                  <a:srgbClr val="009250"/>
                </a:solidFill>
              </a:rPr>
              <a:t>	# </a:t>
            </a:r>
            <a:r>
              <a:rPr lang="en-GB" sz="2000" dirty="0" smtClean="0">
                <a:solidFill>
                  <a:srgbClr val="009250"/>
                </a:solidFill>
              </a:rPr>
              <a:t>type check (will go to straight to CATCH if it fails) </a:t>
            </a:r>
          </a:p>
          <a:p>
            <a:r>
              <a:rPr lang="en-GB" sz="2000" dirty="0" smtClean="0">
                <a:solidFill>
                  <a:srgbClr val="0074CC"/>
                </a:solidFill>
              </a:rPr>
              <a:t>	guess </a:t>
            </a:r>
            <a:r>
              <a:rPr lang="en-GB" sz="2000" dirty="0" smtClean="0">
                <a:solidFill>
                  <a:srgbClr val="0074CC"/>
                </a:solidFill>
              </a:rPr>
              <a:t>← STRING_TO_INT(</a:t>
            </a:r>
            <a:r>
              <a:rPr lang="en-GB" sz="2000" dirty="0" err="1" smtClean="0">
                <a:solidFill>
                  <a:srgbClr val="0074CC"/>
                </a:solidFill>
              </a:rPr>
              <a:t>guess_as_string</a:t>
            </a:r>
            <a:r>
              <a:rPr lang="en-GB" sz="2000" dirty="0" smtClean="0">
                <a:solidFill>
                  <a:srgbClr val="0074CC"/>
                </a:solidFill>
              </a:rPr>
              <a:t>) </a:t>
            </a:r>
          </a:p>
          <a:p>
            <a:r>
              <a:rPr lang="en-GB" sz="2000" dirty="0" smtClean="0">
                <a:solidFill>
                  <a:srgbClr val="009250"/>
                </a:solidFill>
              </a:rPr>
              <a:t>	# </a:t>
            </a:r>
            <a:r>
              <a:rPr lang="en-GB" sz="2000" dirty="0" smtClean="0">
                <a:solidFill>
                  <a:srgbClr val="009250"/>
                </a:solidFill>
              </a:rPr>
              <a:t>range check </a:t>
            </a:r>
          </a:p>
          <a:p>
            <a:r>
              <a:rPr lang="en-GB" sz="2000" dirty="0" smtClean="0">
                <a:solidFill>
                  <a:srgbClr val="6F2F9F"/>
                </a:solidFill>
              </a:rPr>
              <a:t>	IF </a:t>
            </a:r>
            <a:r>
              <a:rPr lang="en-GB" sz="2000" dirty="0" smtClean="0">
                <a:solidFill>
                  <a:srgbClr val="0074CC"/>
                </a:solidFill>
              </a:rPr>
              <a:t>guess &lt; </a:t>
            </a:r>
            <a:r>
              <a:rPr lang="en-GB" sz="2000" dirty="0" smtClean="0">
                <a:solidFill>
                  <a:srgbClr val="0000FF"/>
                </a:solidFill>
              </a:rPr>
              <a:t>1 OR </a:t>
            </a:r>
            <a:r>
              <a:rPr lang="en-GB" sz="2000" dirty="0" smtClean="0">
                <a:solidFill>
                  <a:srgbClr val="0074CC"/>
                </a:solidFill>
              </a:rPr>
              <a:t>guess &gt; </a:t>
            </a:r>
            <a:r>
              <a:rPr lang="en-GB" sz="2000" dirty="0" smtClean="0">
                <a:solidFill>
                  <a:srgbClr val="0000FF"/>
                </a:solidFill>
              </a:rPr>
              <a:t>100 </a:t>
            </a:r>
            <a:r>
              <a:rPr lang="en-GB" sz="2000" dirty="0" smtClean="0">
                <a:solidFill>
                  <a:srgbClr val="6F2F9F"/>
                </a:solidFill>
              </a:rPr>
              <a:t>THEN </a:t>
            </a:r>
          </a:p>
          <a:p>
            <a:r>
              <a:rPr lang="en-GB" sz="2000" dirty="0" smtClean="0">
                <a:solidFill>
                  <a:srgbClr val="0074CC"/>
                </a:solidFill>
              </a:rPr>
              <a:t>		OUTPUT </a:t>
            </a:r>
            <a:r>
              <a:rPr lang="en-GB" sz="2000" dirty="0" smtClean="0">
                <a:solidFill>
                  <a:srgbClr val="4F81BC"/>
                </a:solidFill>
              </a:rPr>
              <a:t>'Must be between 1 and 100' </a:t>
            </a:r>
          </a:p>
          <a:p>
            <a:r>
              <a:rPr lang="en-GB" sz="2000" dirty="0" smtClean="0">
                <a:solidFill>
                  <a:srgbClr val="6F2F9F"/>
                </a:solidFill>
              </a:rPr>
              <a:t>	ELSE</a:t>
            </a:r>
            <a:endParaRPr lang="en-GB" sz="2000" dirty="0" smtClean="0">
              <a:solidFill>
                <a:srgbClr val="6F2F9F"/>
              </a:solidFill>
            </a:endParaRPr>
          </a:p>
          <a:p>
            <a:r>
              <a:rPr lang="en-GB" sz="2000" dirty="0" smtClean="0">
                <a:solidFill>
                  <a:srgbClr val="6F2F9F"/>
                </a:solidFill>
              </a:rPr>
              <a:t>		 </a:t>
            </a:r>
            <a:r>
              <a:rPr lang="en-GB" sz="2000" dirty="0" smtClean="0">
                <a:solidFill>
                  <a:srgbClr val="009250"/>
                </a:solidFill>
              </a:rPr>
              <a:t># if all checks passed then input is valid </a:t>
            </a:r>
          </a:p>
          <a:p>
            <a:r>
              <a:rPr lang="en-GB" sz="2000" dirty="0" smtClean="0">
                <a:solidFill>
                  <a:srgbClr val="0074CC"/>
                </a:solidFill>
              </a:rPr>
              <a:t>		valid </a:t>
            </a:r>
            <a:r>
              <a:rPr lang="en-GB" sz="2000" dirty="0" smtClean="0">
                <a:solidFill>
                  <a:srgbClr val="0074CC"/>
                </a:solidFill>
              </a:rPr>
              <a:t>← </a:t>
            </a:r>
            <a:r>
              <a:rPr lang="en-GB" sz="2000" dirty="0" smtClean="0">
                <a:solidFill>
                  <a:srgbClr val="0000FF"/>
                </a:solidFill>
              </a:rPr>
              <a:t>True </a:t>
            </a:r>
          </a:p>
          <a:p>
            <a:r>
              <a:rPr lang="en-GB" sz="2000" dirty="0" smtClean="0">
                <a:solidFill>
                  <a:srgbClr val="6F2F9F"/>
                </a:solidFill>
              </a:rPr>
              <a:t>	ENDIF </a:t>
            </a:r>
            <a:endParaRPr lang="en-GB" sz="2000" dirty="0" smtClean="0">
              <a:solidFill>
                <a:srgbClr val="6F2F9F"/>
              </a:solidFill>
            </a:endParaRPr>
          </a:p>
          <a:p>
            <a:r>
              <a:rPr lang="en-GB" sz="2000" dirty="0" smtClean="0">
                <a:solidFill>
                  <a:srgbClr val="6F2F9F"/>
                </a:solidFill>
              </a:rPr>
              <a:t>	CATCH </a:t>
            </a:r>
            <a:endParaRPr lang="en-GB" sz="2000" dirty="0" smtClean="0">
              <a:solidFill>
                <a:srgbClr val="6F2F9F"/>
              </a:solidFill>
            </a:endParaRPr>
          </a:p>
          <a:p>
            <a:r>
              <a:rPr lang="en-GB" sz="2000" dirty="0" smtClean="0">
                <a:solidFill>
                  <a:srgbClr val="0074CC"/>
                </a:solidFill>
              </a:rPr>
              <a:t>	OUTPUT </a:t>
            </a:r>
            <a:r>
              <a:rPr lang="en-GB" sz="2000" dirty="0" smtClean="0">
                <a:solidFill>
                  <a:srgbClr val="4F81BC"/>
                </a:solidFill>
              </a:rPr>
              <a:t>'Must enter an integer (e.g. 42)' </a:t>
            </a:r>
          </a:p>
          <a:p>
            <a:r>
              <a:rPr lang="en-GB" sz="2000" dirty="0" smtClean="0">
                <a:solidFill>
                  <a:srgbClr val="6F2F9F"/>
                </a:solidFill>
              </a:rPr>
              <a:t>ENDTRY</a:t>
            </a:r>
            <a:endParaRPr lang="en-GB" sz="2000" dirty="0" smtClean="0">
              <a:solidFill>
                <a:srgbClr val="6F2F9F"/>
              </a:solidFill>
              <a:latin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403648" y="1412776"/>
            <a:ext cx="7740352" cy="4302716"/>
          </a:xfrm>
          <a:prstGeom prst="rect">
            <a:avLst/>
          </a:prstGeom>
          <a:noFill/>
        </p:spPr>
        <p:txBody>
          <a:bodyPr wrap="square" rtlCol="0">
            <a:spAutoFit/>
          </a:bodyPr>
          <a:lstStyle/>
          <a:p>
            <a:pPr>
              <a:buNone/>
            </a:pPr>
            <a:r>
              <a:rPr lang="en-US" sz="2400" b="1" dirty="0" smtClean="0">
                <a:solidFill>
                  <a:srgbClr val="7030A0"/>
                </a:solidFill>
              </a:rPr>
              <a:t>Do you have to cover every possible input data in a test plan?</a:t>
            </a:r>
          </a:p>
          <a:p>
            <a:pPr>
              <a:buNone/>
            </a:pPr>
            <a:endParaRPr lang="en-US" sz="2400" b="1" dirty="0" smtClean="0">
              <a:solidFill>
                <a:srgbClr val="7030A0"/>
              </a:solidFill>
            </a:endParaRPr>
          </a:p>
          <a:p>
            <a:pPr>
              <a:buNone/>
            </a:pPr>
            <a:r>
              <a:rPr lang="en-US" sz="2400" b="1" dirty="0" smtClean="0">
                <a:solidFill>
                  <a:srgbClr val="7030A0"/>
                </a:solidFill>
              </a:rPr>
              <a:t>What should your test plan include?</a:t>
            </a:r>
          </a:p>
          <a:p>
            <a:pPr>
              <a:buNone/>
            </a:pPr>
            <a:endParaRPr lang="en-US" sz="2400" b="1" dirty="0" smtClean="0">
              <a:solidFill>
                <a:srgbClr val="7030A0"/>
              </a:solidFill>
            </a:endParaRPr>
          </a:p>
          <a:p>
            <a:pPr>
              <a:buNone/>
            </a:pPr>
            <a:endParaRPr lang="en-US" sz="2400" b="1" dirty="0" smtClean="0">
              <a:solidFill>
                <a:srgbClr val="7030A0"/>
              </a:solidFill>
            </a:endParaRPr>
          </a:p>
          <a:p>
            <a:pPr>
              <a:buNone/>
            </a:pPr>
            <a:r>
              <a:rPr lang="en-US" sz="2400" b="1" dirty="0" smtClean="0">
                <a:solidFill>
                  <a:srgbClr val="7030A0"/>
                </a:solidFill>
              </a:rPr>
              <a:t>What should you do if you encounter a situation not covered in your test plan?</a:t>
            </a:r>
            <a:endParaRPr lang="en-US" sz="2400" b="1" dirty="0" smtClean="0">
              <a:solidFill>
                <a:srgbClr val="7030A0"/>
              </a:solidFill>
            </a:endParaRPr>
          </a:p>
          <a:p>
            <a:pPr lvl="0">
              <a:buNone/>
            </a:pPr>
            <a:endParaRPr lang="en-US" sz="2400" b="1" dirty="0" smtClean="0">
              <a:solidFill>
                <a:srgbClr val="7030A0"/>
              </a:solidFill>
            </a:endParaRPr>
          </a:p>
          <a:p>
            <a:pPr lvl="0">
              <a:buNone/>
            </a:pPr>
            <a:endParaRPr lang="en-GB" sz="2400" b="1" dirty="0" smtClean="0">
              <a:solidFill>
                <a:srgbClr val="7030A0"/>
              </a:solidFill>
            </a:endParaRPr>
          </a:p>
        </p:txBody>
      </p:sp>
      <p:sp>
        <p:nvSpPr>
          <p:cNvPr id="5" name="TextBox 4"/>
          <p:cNvSpPr txBox="1"/>
          <p:nvPr/>
        </p:nvSpPr>
        <p:spPr>
          <a:xfrm>
            <a:off x="1403648" y="764704"/>
            <a:ext cx="7740352" cy="461665"/>
          </a:xfrm>
          <a:prstGeom prst="rect">
            <a:avLst/>
          </a:prstGeom>
          <a:solidFill>
            <a:srgbClr val="FFC000"/>
          </a:solidFill>
        </p:spPr>
        <p:txBody>
          <a:bodyPr wrap="square" rtlCol="0">
            <a:spAutoFit/>
          </a:bodyPr>
          <a:lstStyle/>
          <a:p>
            <a:pPr algn="ctr"/>
            <a:r>
              <a:rPr lang="en-GB" sz="2400" b="1" dirty="0" smtClean="0"/>
              <a:t>Plenary</a:t>
            </a:r>
            <a:endParaRPr lang="en-GB" sz="20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7704" y="1628800"/>
            <a:ext cx="6336704" cy="954107"/>
          </a:xfrm>
          <a:prstGeom prst="rect">
            <a:avLst/>
          </a:prstGeom>
          <a:noFill/>
        </p:spPr>
        <p:txBody>
          <a:bodyPr wrap="square" rtlCol="0">
            <a:spAutoFit/>
          </a:bodyPr>
          <a:lstStyle/>
          <a:p>
            <a:r>
              <a:rPr lang="en-GB" sz="2800" dirty="0" smtClean="0"/>
              <a:t>How do you know a program meets user requirements?</a:t>
            </a:r>
            <a:endParaRPr lang="en-GB" sz="2800" dirty="0"/>
          </a:p>
        </p:txBody>
      </p:sp>
      <p:sp>
        <p:nvSpPr>
          <p:cNvPr id="6" name="TextBox 5"/>
          <p:cNvSpPr txBox="1"/>
          <p:nvPr/>
        </p:nvSpPr>
        <p:spPr>
          <a:xfrm>
            <a:off x="1403648" y="764704"/>
            <a:ext cx="7740352" cy="461665"/>
          </a:xfrm>
          <a:prstGeom prst="rect">
            <a:avLst/>
          </a:prstGeom>
          <a:solidFill>
            <a:srgbClr val="FFC000"/>
          </a:solidFill>
        </p:spPr>
        <p:txBody>
          <a:bodyPr wrap="square" rtlCol="0">
            <a:spAutoFit/>
          </a:bodyPr>
          <a:lstStyle/>
          <a:p>
            <a:pPr algn="ctr"/>
            <a:r>
              <a:rPr lang="en-GB" sz="2400" b="1" dirty="0" smtClean="0"/>
              <a:t>Starter</a:t>
            </a:r>
            <a:endParaRPr lang="en-GB" sz="2400" b="1" dirty="0"/>
          </a:p>
        </p:txBody>
      </p:sp>
      <p:grpSp>
        <p:nvGrpSpPr>
          <p:cNvPr id="7" name="Group 6"/>
          <p:cNvGrpSpPr/>
          <p:nvPr/>
        </p:nvGrpSpPr>
        <p:grpSpPr>
          <a:xfrm>
            <a:off x="3563888" y="2204864"/>
            <a:ext cx="3035775" cy="3877692"/>
            <a:chOff x="3563888" y="2204864"/>
            <a:chExt cx="3035775" cy="3877692"/>
          </a:xfrm>
        </p:grpSpPr>
        <p:pic>
          <p:nvPicPr>
            <p:cNvPr id="2" name="Picture 2" descr="C:\Users\The\AppData\Local\Microsoft\Windows\INetCache\IE\IIGNI104\The_Thinker_Rodin-299x311[1].jpg"/>
            <p:cNvPicPr>
              <a:picLocks noChangeAspect="1" noChangeArrowheads="1"/>
            </p:cNvPicPr>
            <p:nvPr/>
          </p:nvPicPr>
          <p:blipFill>
            <a:blip r:embed="rId3" cstate="print">
              <a:clrChange>
                <a:clrFrom>
                  <a:srgbClr val="DCE0DF"/>
                </a:clrFrom>
                <a:clrTo>
                  <a:srgbClr val="DCE0DF">
                    <a:alpha val="0"/>
                  </a:srgbClr>
                </a:clrTo>
              </a:clrChange>
            </a:blip>
            <a:srcRect/>
            <a:stretch>
              <a:fillRect/>
            </a:stretch>
          </p:blipFill>
          <p:spPr bwMode="auto">
            <a:xfrm>
              <a:off x="3563888" y="2924944"/>
              <a:ext cx="3035775" cy="3157612"/>
            </a:xfrm>
            <a:prstGeom prst="rect">
              <a:avLst/>
            </a:prstGeom>
            <a:noFill/>
          </p:spPr>
        </p:pic>
        <p:pic>
          <p:nvPicPr>
            <p:cNvPr id="1027" name="Picture 3" descr="C:\Users\The\AppData\Local\Microsoft\Windows\INetCache\IE\55VPJ252\question-mark[1].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39952" y="2204864"/>
              <a:ext cx="1163960" cy="1163960"/>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403648" y="1052736"/>
            <a:ext cx="7740352" cy="4862870"/>
          </a:xfrm>
          <a:prstGeom prst="rect">
            <a:avLst/>
          </a:prstGeom>
          <a:noFill/>
        </p:spPr>
        <p:txBody>
          <a:bodyPr wrap="square" rtlCol="0">
            <a:spAutoFit/>
          </a:bodyPr>
          <a:lstStyle/>
          <a:p>
            <a:pPr marL="0">
              <a:spcBef>
                <a:spcPts val="0"/>
              </a:spcBef>
              <a:buNone/>
            </a:pPr>
            <a:r>
              <a:rPr lang="en-GB" sz="2200" dirty="0" smtClean="0"/>
              <a:t>Developers, test programs all the time. Quite often this </a:t>
            </a:r>
            <a:r>
              <a:rPr lang="en-GB" sz="2200" dirty="0" smtClean="0"/>
              <a:t>is informal </a:t>
            </a:r>
            <a:r>
              <a:rPr lang="en-GB" sz="2200" dirty="0" smtClean="0"/>
              <a:t>testing – run the program and check that it works and, if not, find out where the errors are. Testing is, of course a vital step in ensuring that our programs are correct. It is, however, not always straightforward to know which tests to perform to accomplish this. </a:t>
            </a:r>
          </a:p>
          <a:p>
            <a:pPr>
              <a:spcBef>
                <a:spcPts val="0"/>
              </a:spcBef>
              <a:buNone/>
            </a:pPr>
            <a:endParaRPr lang="en-GB" sz="800" dirty="0" smtClean="0"/>
          </a:p>
          <a:p>
            <a:pPr marL="0">
              <a:spcBef>
                <a:spcPts val="0"/>
              </a:spcBef>
              <a:buNone/>
            </a:pPr>
            <a:r>
              <a:rPr lang="en-GB" sz="2400" dirty="0" smtClean="0"/>
              <a:t>How would you </a:t>
            </a:r>
            <a:r>
              <a:rPr lang="en-GB" sz="2400" b="1" dirty="0" smtClean="0">
                <a:solidFill>
                  <a:srgbClr val="7030A0"/>
                </a:solidFill>
              </a:rPr>
              <a:t>test</a:t>
            </a:r>
            <a:r>
              <a:rPr lang="en-GB" sz="2400" dirty="0" smtClean="0"/>
              <a:t> this program? </a:t>
            </a:r>
            <a:endParaRPr lang="en-GB" sz="2400" dirty="0" smtClean="0"/>
          </a:p>
          <a:p>
            <a:pPr marL="0">
              <a:spcBef>
                <a:spcPts val="0"/>
              </a:spcBef>
              <a:buNone/>
            </a:pPr>
            <a:r>
              <a:rPr lang="en-GB" sz="2400" dirty="0" err="1" smtClean="0"/>
              <a:t>setters_number</a:t>
            </a:r>
            <a:r>
              <a:rPr lang="en-GB" sz="2400" dirty="0" smtClean="0"/>
              <a:t> ← USERINPUT </a:t>
            </a:r>
            <a:endParaRPr lang="en-GB" sz="2400" dirty="0" smtClean="0"/>
          </a:p>
          <a:p>
            <a:pPr marL="0">
              <a:spcBef>
                <a:spcPts val="0"/>
              </a:spcBef>
              <a:buNone/>
            </a:pPr>
            <a:r>
              <a:rPr lang="en-GB" sz="2400" dirty="0" smtClean="0"/>
              <a:t>guess </a:t>
            </a:r>
            <a:r>
              <a:rPr lang="en-GB" sz="2400" dirty="0" smtClean="0"/>
              <a:t>← USERINPUT </a:t>
            </a:r>
            <a:endParaRPr lang="en-GB" sz="2400" dirty="0" smtClean="0"/>
          </a:p>
          <a:p>
            <a:pPr marL="0">
              <a:spcBef>
                <a:spcPts val="0"/>
              </a:spcBef>
              <a:buNone/>
            </a:pPr>
            <a:r>
              <a:rPr lang="en-GB" sz="2400" dirty="0" smtClean="0"/>
              <a:t>IF </a:t>
            </a:r>
            <a:r>
              <a:rPr lang="en-GB" sz="2400" dirty="0" err="1" smtClean="0"/>
              <a:t>setters_number</a:t>
            </a:r>
            <a:r>
              <a:rPr lang="en-GB" sz="2400" dirty="0" smtClean="0"/>
              <a:t> = guess THEN </a:t>
            </a:r>
            <a:endParaRPr lang="en-GB" sz="2400" dirty="0" smtClean="0"/>
          </a:p>
          <a:p>
            <a:pPr marL="0">
              <a:spcBef>
                <a:spcPts val="0"/>
              </a:spcBef>
              <a:buNone/>
            </a:pPr>
            <a:r>
              <a:rPr lang="en-GB" sz="2400" dirty="0" smtClean="0"/>
              <a:t>	</a:t>
            </a:r>
            <a:r>
              <a:rPr lang="en-GB" sz="2400" dirty="0" smtClean="0"/>
              <a:t>OUTPUT </a:t>
            </a:r>
            <a:r>
              <a:rPr lang="en-GB" sz="2400" dirty="0" smtClean="0"/>
              <a:t>ꞌwell done!ꞌ </a:t>
            </a:r>
            <a:endParaRPr lang="en-GB" sz="2400" dirty="0" smtClean="0"/>
          </a:p>
          <a:p>
            <a:pPr marL="0">
              <a:spcBef>
                <a:spcPts val="0"/>
              </a:spcBef>
              <a:buNone/>
            </a:pPr>
            <a:r>
              <a:rPr lang="en-GB" sz="2400" dirty="0" smtClean="0"/>
              <a:t>ELSE </a:t>
            </a:r>
          </a:p>
          <a:p>
            <a:pPr marL="0">
              <a:spcBef>
                <a:spcPts val="0"/>
              </a:spcBef>
              <a:buNone/>
            </a:pPr>
            <a:r>
              <a:rPr lang="en-GB" sz="2400" dirty="0" smtClean="0"/>
              <a:t>	</a:t>
            </a:r>
            <a:r>
              <a:rPr lang="en-GB" sz="2400" dirty="0" smtClean="0"/>
              <a:t>OUTPUT </a:t>
            </a:r>
            <a:r>
              <a:rPr lang="en-GB" sz="2400" dirty="0" smtClean="0"/>
              <a:t>ꞌbad luck!ꞌ </a:t>
            </a:r>
            <a:endParaRPr lang="en-GB" sz="2400" dirty="0" smtClean="0"/>
          </a:p>
          <a:p>
            <a:pPr marL="0">
              <a:spcBef>
                <a:spcPts val="0"/>
              </a:spcBef>
              <a:buNone/>
            </a:pPr>
            <a:r>
              <a:rPr lang="en-GB" sz="2400" dirty="0" smtClean="0"/>
              <a:t>ENDIF</a:t>
            </a:r>
            <a:endParaRPr lang="en-GB" sz="2400" dirty="0"/>
          </a:p>
        </p:txBody>
      </p:sp>
      <p:sp>
        <p:nvSpPr>
          <p:cNvPr id="5" name="TextBox 4"/>
          <p:cNvSpPr txBox="1"/>
          <p:nvPr/>
        </p:nvSpPr>
        <p:spPr>
          <a:xfrm>
            <a:off x="1403648" y="620689"/>
            <a:ext cx="7740352" cy="461665"/>
          </a:xfrm>
          <a:prstGeom prst="rect">
            <a:avLst/>
          </a:prstGeom>
          <a:solidFill>
            <a:srgbClr val="FFC000"/>
          </a:solidFill>
        </p:spPr>
        <p:txBody>
          <a:bodyPr wrap="square" rtlCol="0">
            <a:spAutoFit/>
          </a:bodyPr>
          <a:lstStyle/>
          <a:p>
            <a:pPr algn="ctr"/>
            <a:r>
              <a:rPr lang="en-GB" sz="2400" b="1" dirty="0" smtClean="0"/>
              <a:t>Test Plan</a:t>
            </a:r>
            <a:endParaRPr lang="en-GB"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403648" y="1052736"/>
            <a:ext cx="7740352" cy="3816429"/>
          </a:xfrm>
          <a:prstGeom prst="rect">
            <a:avLst/>
          </a:prstGeom>
          <a:noFill/>
        </p:spPr>
        <p:txBody>
          <a:bodyPr wrap="square" rtlCol="0">
            <a:spAutoFit/>
          </a:bodyPr>
          <a:lstStyle/>
          <a:p>
            <a:pPr marL="0">
              <a:spcBef>
                <a:spcPts val="0"/>
              </a:spcBef>
              <a:buNone/>
            </a:pPr>
            <a:r>
              <a:rPr lang="en-GB" sz="2200" dirty="0" smtClean="0"/>
              <a:t>Identifying the </a:t>
            </a:r>
            <a:r>
              <a:rPr lang="en-GB" sz="2200" b="1" dirty="0" smtClean="0">
                <a:solidFill>
                  <a:srgbClr val="7030A0"/>
                </a:solidFill>
              </a:rPr>
              <a:t>I</a:t>
            </a:r>
            <a:r>
              <a:rPr lang="en-GB" sz="2200" dirty="0" smtClean="0"/>
              <a:t>nput, </a:t>
            </a:r>
            <a:r>
              <a:rPr lang="en-GB" sz="2200" b="1" dirty="0" smtClean="0">
                <a:solidFill>
                  <a:srgbClr val="7030A0"/>
                </a:solidFill>
              </a:rPr>
              <a:t>P</a:t>
            </a:r>
            <a:r>
              <a:rPr lang="en-GB" sz="2200" dirty="0" smtClean="0"/>
              <a:t>rocess and </a:t>
            </a:r>
            <a:r>
              <a:rPr lang="en-GB" sz="2200" b="1" dirty="0" smtClean="0">
                <a:solidFill>
                  <a:srgbClr val="7030A0"/>
                </a:solidFill>
              </a:rPr>
              <a:t>O</a:t>
            </a:r>
            <a:r>
              <a:rPr lang="en-GB" sz="2200" dirty="0" smtClean="0"/>
              <a:t>utput of the algorithm will help you identify what needs to be tested.</a:t>
            </a:r>
          </a:p>
          <a:p>
            <a:pPr marL="0">
              <a:spcBef>
                <a:spcPts val="0"/>
              </a:spcBef>
              <a:buNone/>
            </a:pPr>
            <a:r>
              <a:rPr lang="en-GB" sz="2200" dirty="0" smtClean="0"/>
              <a:t>Identify the I, P, Os?</a:t>
            </a:r>
            <a:endParaRPr lang="en-GB" sz="2200" dirty="0" smtClean="0"/>
          </a:p>
          <a:p>
            <a:pPr>
              <a:spcBef>
                <a:spcPts val="0"/>
              </a:spcBef>
              <a:buNone/>
            </a:pPr>
            <a:endParaRPr lang="en-GB" sz="800" dirty="0" smtClean="0"/>
          </a:p>
          <a:p>
            <a:pPr marL="0">
              <a:spcBef>
                <a:spcPts val="0"/>
              </a:spcBef>
              <a:buNone/>
            </a:pPr>
            <a:r>
              <a:rPr lang="en-GB" sz="2400" dirty="0" err="1" smtClean="0"/>
              <a:t>setters_number</a:t>
            </a:r>
            <a:r>
              <a:rPr lang="en-GB" sz="2400" dirty="0" smtClean="0"/>
              <a:t> </a:t>
            </a:r>
            <a:r>
              <a:rPr lang="en-GB" sz="2400" dirty="0" smtClean="0"/>
              <a:t>← USERINPUT </a:t>
            </a:r>
            <a:endParaRPr lang="en-GB" sz="2400" dirty="0" smtClean="0"/>
          </a:p>
          <a:p>
            <a:pPr marL="0">
              <a:spcBef>
                <a:spcPts val="0"/>
              </a:spcBef>
              <a:buNone/>
            </a:pPr>
            <a:r>
              <a:rPr lang="en-GB" sz="2400" dirty="0" smtClean="0"/>
              <a:t>guess </a:t>
            </a:r>
            <a:r>
              <a:rPr lang="en-GB" sz="2400" dirty="0" smtClean="0"/>
              <a:t>← USERINPUT </a:t>
            </a:r>
            <a:endParaRPr lang="en-GB" sz="2400" dirty="0" smtClean="0"/>
          </a:p>
          <a:p>
            <a:pPr marL="0">
              <a:spcBef>
                <a:spcPts val="0"/>
              </a:spcBef>
              <a:buNone/>
            </a:pPr>
            <a:r>
              <a:rPr lang="en-GB" sz="2400" dirty="0" smtClean="0"/>
              <a:t>IF </a:t>
            </a:r>
            <a:r>
              <a:rPr lang="en-GB" sz="2400" dirty="0" err="1" smtClean="0"/>
              <a:t>setters_number</a:t>
            </a:r>
            <a:r>
              <a:rPr lang="en-GB" sz="2400" dirty="0" smtClean="0"/>
              <a:t> = guess THEN </a:t>
            </a:r>
            <a:endParaRPr lang="en-GB" sz="2400" dirty="0" smtClean="0"/>
          </a:p>
          <a:p>
            <a:pPr marL="0">
              <a:spcBef>
                <a:spcPts val="0"/>
              </a:spcBef>
              <a:buNone/>
            </a:pPr>
            <a:r>
              <a:rPr lang="en-GB" sz="2400" dirty="0" smtClean="0"/>
              <a:t>	</a:t>
            </a:r>
            <a:r>
              <a:rPr lang="en-GB" sz="2400" dirty="0" smtClean="0"/>
              <a:t>OUTPUT </a:t>
            </a:r>
            <a:r>
              <a:rPr lang="en-GB" sz="2400" dirty="0" smtClean="0"/>
              <a:t>ꞌwell done!ꞌ </a:t>
            </a:r>
            <a:endParaRPr lang="en-GB" sz="2400" dirty="0" smtClean="0"/>
          </a:p>
          <a:p>
            <a:pPr marL="0">
              <a:spcBef>
                <a:spcPts val="0"/>
              </a:spcBef>
              <a:buNone/>
            </a:pPr>
            <a:r>
              <a:rPr lang="en-GB" sz="2400" dirty="0" smtClean="0"/>
              <a:t>ELSE </a:t>
            </a:r>
          </a:p>
          <a:p>
            <a:pPr marL="0">
              <a:spcBef>
                <a:spcPts val="0"/>
              </a:spcBef>
              <a:buNone/>
            </a:pPr>
            <a:r>
              <a:rPr lang="en-GB" sz="2400" dirty="0" smtClean="0"/>
              <a:t>	</a:t>
            </a:r>
            <a:r>
              <a:rPr lang="en-GB" sz="2400" dirty="0" smtClean="0"/>
              <a:t>OUTPUT </a:t>
            </a:r>
            <a:r>
              <a:rPr lang="en-GB" sz="2400" dirty="0" smtClean="0"/>
              <a:t>ꞌbad luck!ꞌ </a:t>
            </a:r>
            <a:endParaRPr lang="en-GB" sz="2400" dirty="0" smtClean="0"/>
          </a:p>
          <a:p>
            <a:pPr marL="0">
              <a:spcBef>
                <a:spcPts val="0"/>
              </a:spcBef>
              <a:buNone/>
            </a:pPr>
            <a:r>
              <a:rPr lang="en-GB" sz="2400" dirty="0" smtClean="0"/>
              <a:t>ENDIF</a:t>
            </a:r>
            <a:endParaRPr lang="en-GB" sz="2400" dirty="0"/>
          </a:p>
        </p:txBody>
      </p:sp>
      <p:sp>
        <p:nvSpPr>
          <p:cNvPr id="5" name="TextBox 4"/>
          <p:cNvSpPr txBox="1"/>
          <p:nvPr/>
        </p:nvSpPr>
        <p:spPr>
          <a:xfrm>
            <a:off x="1403648" y="620689"/>
            <a:ext cx="7740352" cy="461665"/>
          </a:xfrm>
          <a:prstGeom prst="rect">
            <a:avLst/>
          </a:prstGeom>
          <a:solidFill>
            <a:srgbClr val="FFC000"/>
          </a:solidFill>
        </p:spPr>
        <p:txBody>
          <a:bodyPr wrap="square" rtlCol="0">
            <a:spAutoFit/>
          </a:bodyPr>
          <a:lstStyle/>
          <a:p>
            <a:pPr algn="ctr"/>
            <a:r>
              <a:rPr lang="en-GB" sz="2400" b="1" dirty="0" smtClean="0"/>
              <a:t>Test Plan: Input, Process, Output</a:t>
            </a:r>
            <a:endParaRPr lang="en-GB" sz="2400" b="1" dirty="0"/>
          </a:p>
        </p:txBody>
      </p:sp>
      <p:grpSp>
        <p:nvGrpSpPr>
          <p:cNvPr id="9" name="Group 8"/>
          <p:cNvGrpSpPr/>
          <p:nvPr/>
        </p:nvGrpSpPr>
        <p:grpSpPr>
          <a:xfrm>
            <a:off x="5436096" y="2083495"/>
            <a:ext cx="2230556" cy="769441"/>
            <a:chOff x="5436096" y="1844824"/>
            <a:chExt cx="2230556" cy="769441"/>
          </a:xfrm>
        </p:grpSpPr>
        <p:sp>
          <p:nvSpPr>
            <p:cNvPr id="7" name="Right Brace 6"/>
            <p:cNvSpPr/>
            <p:nvPr/>
          </p:nvSpPr>
          <p:spPr>
            <a:xfrm>
              <a:off x="5436096" y="1988840"/>
              <a:ext cx="576064"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ectangle 7"/>
            <p:cNvSpPr/>
            <p:nvPr/>
          </p:nvSpPr>
          <p:spPr>
            <a:xfrm>
              <a:off x="6226835" y="1844824"/>
              <a:ext cx="1439817" cy="769441"/>
            </a:xfrm>
            <a:prstGeom prst="rect">
              <a:avLst/>
            </a:prstGeom>
            <a:noFill/>
          </p:spPr>
          <p:txBody>
            <a:bodyPr wrap="none" lIns="91440" tIns="45720" rIns="91440" bIns="45720">
              <a:spAutoFit/>
            </a:bodyPr>
            <a:lstStyle/>
            <a:p>
              <a:pPr algn="ctr"/>
              <a: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Input</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grpSp>
        <p:nvGrpSpPr>
          <p:cNvPr id="14" name="Group 13"/>
          <p:cNvGrpSpPr/>
          <p:nvPr/>
        </p:nvGrpSpPr>
        <p:grpSpPr>
          <a:xfrm>
            <a:off x="5508104" y="2865130"/>
            <a:ext cx="2376264" cy="707886"/>
            <a:chOff x="5508104" y="2492896"/>
            <a:chExt cx="2376264" cy="707886"/>
          </a:xfrm>
        </p:grpSpPr>
        <p:sp>
          <p:nvSpPr>
            <p:cNvPr id="11" name="Right Brace 10"/>
            <p:cNvSpPr/>
            <p:nvPr/>
          </p:nvSpPr>
          <p:spPr>
            <a:xfrm>
              <a:off x="5508104" y="2636912"/>
              <a:ext cx="576064" cy="4214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6084168" y="2492896"/>
              <a:ext cx="1800200"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grpSp>
        <p:nvGrpSpPr>
          <p:cNvPr id="22" name="Group 21"/>
          <p:cNvGrpSpPr/>
          <p:nvPr/>
        </p:nvGrpSpPr>
        <p:grpSpPr>
          <a:xfrm>
            <a:off x="4932040" y="3367589"/>
            <a:ext cx="2520280" cy="1069523"/>
            <a:chOff x="4932040" y="2996952"/>
            <a:chExt cx="2520280" cy="1069523"/>
          </a:xfrm>
        </p:grpSpPr>
        <p:sp>
          <p:nvSpPr>
            <p:cNvPr id="16" name="Right Brace 15"/>
            <p:cNvSpPr/>
            <p:nvPr/>
          </p:nvSpPr>
          <p:spPr>
            <a:xfrm>
              <a:off x="4932040" y="2996952"/>
              <a:ext cx="576064" cy="4214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Rectangle 16"/>
            <p:cNvSpPr/>
            <p:nvPr/>
          </p:nvSpPr>
          <p:spPr>
            <a:xfrm>
              <a:off x="5580112" y="3140968"/>
              <a:ext cx="1872208" cy="769441"/>
            </a:xfrm>
            <a:prstGeom prst="rect">
              <a:avLst/>
            </a:prstGeom>
            <a:noFill/>
          </p:spPr>
          <p:txBody>
            <a:bodyPr wrap="square" lIns="91440" tIns="45720" rIns="91440" bIns="45720">
              <a:spAutoFit/>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Output</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Right Brace 20"/>
            <p:cNvSpPr/>
            <p:nvPr/>
          </p:nvSpPr>
          <p:spPr>
            <a:xfrm>
              <a:off x="4932040" y="3645024"/>
              <a:ext cx="576064" cy="4214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403648" y="1052736"/>
            <a:ext cx="7740352" cy="5232202"/>
          </a:xfrm>
          <a:prstGeom prst="rect">
            <a:avLst/>
          </a:prstGeom>
          <a:noFill/>
        </p:spPr>
        <p:txBody>
          <a:bodyPr wrap="square" rtlCol="0">
            <a:spAutoFit/>
          </a:bodyPr>
          <a:lstStyle/>
          <a:p>
            <a:pPr marL="0">
              <a:spcBef>
                <a:spcPts val="0"/>
              </a:spcBef>
              <a:buNone/>
            </a:pPr>
            <a:r>
              <a:rPr lang="en-GB" sz="2200" dirty="0" smtClean="0"/>
              <a:t>How many different paths can the process flow in the algorithm?</a:t>
            </a:r>
            <a:endParaRPr lang="en-GB" sz="2200" dirty="0" smtClean="0"/>
          </a:p>
          <a:p>
            <a:pPr>
              <a:spcBef>
                <a:spcPts val="0"/>
              </a:spcBef>
              <a:buNone/>
            </a:pPr>
            <a:endParaRPr lang="en-GB" sz="800" dirty="0" smtClean="0"/>
          </a:p>
          <a:p>
            <a:pPr marL="0">
              <a:spcBef>
                <a:spcPts val="0"/>
              </a:spcBef>
              <a:buNone/>
            </a:pPr>
            <a:r>
              <a:rPr lang="en-GB" sz="2400" dirty="0" err="1" smtClean="0"/>
              <a:t>setters_number</a:t>
            </a:r>
            <a:r>
              <a:rPr lang="en-GB" sz="2400" dirty="0" smtClean="0"/>
              <a:t> </a:t>
            </a:r>
            <a:r>
              <a:rPr lang="en-GB" sz="2400" dirty="0" smtClean="0"/>
              <a:t>← USERINPUT </a:t>
            </a:r>
            <a:endParaRPr lang="en-GB" sz="2400" dirty="0" smtClean="0"/>
          </a:p>
          <a:p>
            <a:pPr marL="0">
              <a:spcBef>
                <a:spcPts val="0"/>
              </a:spcBef>
              <a:buNone/>
            </a:pPr>
            <a:r>
              <a:rPr lang="en-GB" sz="2400" dirty="0" smtClean="0"/>
              <a:t>guess </a:t>
            </a:r>
            <a:r>
              <a:rPr lang="en-GB" sz="2400" dirty="0" smtClean="0"/>
              <a:t>← USERINPUT </a:t>
            </a:r>
            <a:endParaRPr lang="en-GB" sz="2400" dirty="0" smtClean="0"/>
          </a:p>
          <a:p>
            <a:pPr marL="0">
              <a:spcBef>
                <a:spcPts val="0"/>
              </a:spcBef>
              <a:buNone/>
            </a:pPr>
            <a:r>
              <a:rPr lang="en-GB" sz="2400" dirty="0" smtClean="0"/>
              <a:t>IF </a:t>
            </a:r>
            <a:r>
              <a:rPr lang="en-GB" sz="2400" dirty="0" err="1" smtClean="0"/>
              <a:t>setters_number</a:t>
            </a:r>
            <a:r>
              <a:rPr lang="en-GB" sz="2400" dirty="0" smtClean="0"/>
              <a:t> = guess THEN </a:t>
            </a:r>
            <a:endParaRPr lang="en-GB" sz="2400" dirty="0" smtClean="0"/>
          </a:p>
          <a:p>
            <a:pPr marL="0">
              <a:spcBef>
                <a:spcPts val="0"/>
              </a:spcBef>
              <a:buNone/>
            </a:pPr>
            <a:r>
              <a:rPr lang="en-GB" sz="2400" dirty="0" smtClean="0"/>
              <a:t>	</a:t>
            </a:r>
            <a:r>
              <a:rPr lang="en-GB" sz="2400" dirty="0" smtClean="0"/>
              <a:t>OUTPUT </a:t>
            </a:r>
            <a:r>
              <a:rPr lang="en-GB" sz="2400" dirty="0" smtClean="0"/>
              <a:t>ꞌwell done!ꞌ </a:t>
            </a:r>
            <a:endParaRPr lang="en-GB" sz="2400" dirty="0" smtClean="0"/>
          </a:p>
          <a:p>
            <a:pPr marL="0">
              <a:spcBef>
                <a:spcPts val="0"/>
              </a:spcBef>
              <a:buNone/>
            </a:pPr>
            <a:r>
              <a:rPr lang="en-GB" sz="2400" dirty="0" smtClean="0"/>
              <a:t>ELSE </a:t>
            </a:r>
          </a:p>
          <a:p>
            <a:pPr marL="0">
              <a:spcBef>
                <a:spcPts val="0"/>
              </a:spcBef>
              <a:buNone/>
            </a:pPr>
            <a:r>
              <a:rPr lang="en-GB" sz="2400" dirty="0" smtClean="0"/>
              <a:t>	</a:t>
            </a:r>
            <a:r>
              <a:rPr lang="en-GB" sz="2400" dirty="0" smtClean="0"/>
              <a:t>OUTPUT </a:t>
            </a:r>
            <a:r>
              <a:rPr lang="en-GB" sz="2400" dirty="0" smtClean="0"/>
              <a:t>ꞌbad luck!ꞌ </a:t>
            </a:r>
            <a:endParaRPr lang="en-GB" sz="2400" dirty="0" smtClean="0"/>
          </a:p>
          <a:p>
            <a:pPr marL="0">
              <a:spcBef>
                <a:spcPts val="0"/>
              </a:spcBef>
              <a:buNone/>
            </a:pPr>
            <a:r>
              <a:rPr lang="en-GB" sz="2400" dirty="0" smtClean="0"/>
              <a:t>ENDIF</a:t>
            </a:r>
          </a:p>
          <a:p>
            <a:pPr marL="0">
              <a:spcBef>
                <a:spcPts val="0"/>
              </a:spcBef>
              <a:buNone/>
            </a:pPr>
            <a:endParaRPr lang="en-GB" sz="800" dirty="0" smtClean="0"/>
          </a:p>
          <a:p>
            <a:pPr marL="0">
              <a:spcBef>
                <a:spcPts val="0"/>
              </a:spcBef>
              <a:buNone/>
            </a:pPr>
            <a:r>
              <a:rPr lang="en-GB" sz="2400" dirty="0" smtClean="0"/>
              <a:t>For each possible path of process flow you must think of possible </a:t>
            </a:r>
            <a:r>
              <a:rPr lang="en-GB" sz="2400" b="1" dirty="0" smtClean="0">
                <a:solidFill>
                  <a:srgbClr val="7030A0"/>
                </a:solidFill>
              </a:rPr>
              <a:t>input test </a:t>
            </a:r>
            <a:r>
              <a:rPr lang="en-GB" sz="2400" dirty="0" smtClean="0"/>
              <a:t>data that will make the process flow down that path. You </a:t>
            </a:r>
            <a:r>
              <a:rPr lang="en-GB" sz="2400" b="1" dirty="0" smtClean="0">
                <a:solidFill>
                  <a:srgbClr val="FF0000"/>
                </a:solidFill>
              </a:rPr>
              <a:t>do not </a:t>
            </a:r>
            <a:r>
              <a:rPr lang="en-GB" sz="2400" dirty="0" smtClean="0"/>
              <a:t>have to think of all combinations of test data, just enough to test each process flow path.</a:t>
            </a:r>
          </a:p>
          <a:p>
            <a:pPr marL="0">
              <a:spcBef>
                <a:spcPts val="0"/>
              </a:spcBef>
              <a:buNone/>
            </a:pPr>
            <a:endParaRPr lang="en-GB" sz="800" dirty="0" smtClean="0"/>
          </a:p>
          <a:p>
            <a:pPr marL="0">
              <a:spcBef>
                <a:spcPts val="0"/>
              </a:spcBef>
              <a:buNone/>
            </a:pPr>
            <a:r>
              <a:rPr lang="en-GB" sz="2400" dirty="0" smtClean="0"/>
              <a:t>What could our </a:t>
            </a:r>
            <a:r>
              <a:rPr lang="en-GB" sz="2400" b="1" dirty="0" smtClean="0">
                <a:solidFill>
                  <a:srgbClr val="7030A0"/>
                </a:solidFill>
              </a:rPr>
              <a:t>test</a:t>
            </a:r>
            <a:r>
              <a:rPr lang="en-GB" sz="2400" dirty="0" smtClean="0"/>
              <a:t> data be?</a:t>
            </a:r>
            <a:endParaRPr lang="en-GB" sz="2400" dirty="0"/>
          </a:p>
        </p:txBody>
      </p:sp>
      <p:sp>
        <p:nvSpPr>
          <p:cNvPr id="5" name="TextBox 4"/>
          <p:cNvSpPr txBox="1"/>
          <p:nvPr/>
        </p:nvSpPr>
        <p:spPr>
          <a:xfrm>
            <a:off x="1403648" y="620689"/>
            <a:ext cx="7740352" cy="461665"/>
          </a:xfrm>
          <a:prstGeom prst="rect">
            <a:avLst/>
          </a:prstGeom>
          <a:solidFill>
            <a:srgbClr val="FFC000"/>
          </a:solidFill>
        </p:spPr>
        <p:txBody>
          <a:bodyPr wrap="square" rtlCol="0">
            <a:spAutoFit/>
          </a:bodyPr>
          <a:lstStyle/>
          <a:p>
            <a:pPr algn="ctr"/>
            <a:r>
              <a:rPr lang="en-GB" sz="2400" b="1" dirty="0" smtClean="0"/>
              <a:t>Test Plan: Identify the Process Flow</a:t>
            </a:r>
            <a:endParaRPr lang="en-GB"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403648" y="1052737"/>
            <a:ext cx="7740352" cy="2462213"/>
          </a:xfrm>
          <a:prstGeom prst="rect">
            <a:avLst/>
          </a:prstGeom>
          <a:noFill/>
        </p:spPr>
        <p:txBody>
          <a:bodyPr wrap="square" rtlCol="0">
            <a:spAutoFit/>
          </a:bodyPr>
          <a:lstStyle/>
          <a:p>
            <a:pPr marL="0">
              <a:spcBef>
                <a:spcPts val="0"/>
              </a:spcBef>
              <a:buNone/>
            </a:pPr>
            <a:r>
              <a:rPr lang="en-GB" sz="2200" dirty="0" err="1" smtClean="0"/>
              <a:t>setters_number</a:t>
            </a:r>
            <a:r>
              <a:rPr lang="en-GB" sz="2200" dirty="0" smtClean="0"/>
              <a:t> </a:t>
            </a:r>
            <a:r>
              <a:rPr lang="en-GB" sz="2200" dirty="0" smtClean="0"/>
              <a:t>← USERINPUT </a:t>
            </a:r>
            <a:endParaRPr lang="en-GB" sz="2200" dirty="0" smtClean="0"/>
          </a:p>
          <a:p>
            <a:pPr marL="0">
              <a:spcBef>
                <a:spcPts val="0"/>
              </a:spcBef>
              <a:buNone/>
            </a:pPr>
            <a:r>
              <a:rPr lang="en-GB" sz="2200" dirty="0" smtClean="0"/>
              <a:t>guess </a:t>
            </a:r>
            <a:r>
              <a:rPr lang="en-GB" sz="2200" dirty="0" smtClean="0"/>
              <a:t>← USERINPUT </a:t>
            </a:r>
            <a:endParaRPr lang="en-GB" sz="2200" dirty="0" smtClean="0"/>
          </a:p>
          <a:p>
            <a:pPr marL="0">
              <a:spcBef>
                <a:spcPts val="0"/>
              </a:spcBef>
              <a:buNone/>
            </a:pPr>
            <a:r>
              <a:rPr lang="en-GB" sz="2200" dirty="0" smtClean="0"/>
              <a:t>IF </a:t>
            </a:r>
            <a:r>
              <a:rPr lang="en-GB" sz="2200" dirty="0" err="1" smtClean="0"/>
              <a:t>setters_number</a:t>
            </a:r>
            <a:r>
              <a:rPr lang="en-GB" sz="2200" dirty="0" smtClean="0"/>
              <a:t> = guess THEN </a:t>
            </a:r>
            <a:endParaRPr lang="en-GB" sz="2200" dirty="0" smtClean="0"/>
          </a:p>
          <a:p>
            <a:pPr marL="0">
              <a:spcBef>
                <a:spcPts val="0"/>
              </a:spcBef>
              <a:buNone/>
            </a:pPr>
            <a:r>
              <a:rPr lang="en-GB" sz="2200" dirty="0" smtClean="0"/>
              <a:t>	</a:t>
            </a:r>
            <a:r>
              <a:rPr lang="en-GB" sz="2200" dirty="0" smtClean="0"/>
              <a:t>OUTPUT </a:t>
            </a:r>
            <a:r>
              <a:rPr lang="en-GB" sz="2200" dirty="0" smtClean="0"/>
              <a:t>ꞌwell done!ꞌ </a:t>
            </a:r>
            <a:endParaRPr lang="en-GB" sz="2200" dirty="0" smtClean="0"/>
          </a:p>
          <a:p>
            <a:pPr marL="0">
              <a:spcBef>
                <a:spcPts val="0"/>
              </a:spcBef>
              <a:buNone/>
            </a:pPr>
            <a:r>
              <a:rPr lang="en-GB" sz="2200" dirty="0" smtClean="0"/>
              <a:t>ELSE </a:t>
            </a:r>
          </a:p>
          <a:p>
            <a:pPr marL="0">
              <a:spcBef>
                <a:spcPts val="0"/>
              </a:spcBef>
              <a:buNone/>
            </a:pPr>
            <a:r>
              <a:rPr lang="en-GB" sz="2200" dirty="0" smtClean="0"/>
              <a:t>	</a:t>
            </a:r>
            <a:r>
              <a:rPr lang="en-GB" sz="2200" dirty="0" smtClean="0"/>
              <a:t>OUTPUT </a:t>
            </a:r>
            <a:r>
              <a:rPr lang="en-GB" sz="2200" dirty="0" smtClean="0"/>
              <a:t>ꞌbad luck!ꞌ </a:t>
            </a:r>
            <a:endParaRPr lang="en-GB" sz="2200" dirty="0" smtClean="0"/>
          </a:p>
          <a:p>
            <a:pPr marL="0">
              <a:spcBef>
                <a:spcPts val="0"/>
              </a:spcBef>
              <a:buNone/>
            </a:pPr>
            <a:r>
              <a:rPr lang="en-GB" sz="2200" dirty="0" smtClean="0"/>
              <a:t>ENDIF</a:t>
            </a:r>
            <a:endParaRPr lang="en-GB" sz="2200" dirty="0"/>
          </a:p>
        </p:txBody>
      </p:sp>
      <p:sp>
        <p:nvSpPr>
          <p:cNvPr id="5" name="TextBox 4"/>
          <p:cNvSpPr txBox="1"/>
          <p:nvPr/>
        </p:nvSpPr>
        <p:spPr>
          <a:xfrm>
            <a:off x="1403648" y="620689"/>
            <a:ext cx="7740352" cy="461665"/>
          </a:xfrm>
          <a:prstGeom prst="rect">
            <a:avLst/>
          </a:prstGeom>
          <a:solidFill>
            <a:srgbClr val="FFC000"/>
          </a:solidFill>
        </p:spPr>
        <p:txBody>
          <a:bodyPr wrap="square" rtlCol="0">
            <a:spAutoFit/>
          </a:bodyPr>
          <a:lstStyle/>
          <a:p>
            <a:pPr algn="ctr"/>
            <a:r>
              <a:rPr lang="en-GB" sz="2400" b="1" dirty="0" smtClean="0"/>
              <a:t>Test Plan: Creating a Test Plan</a:t>
            </a:r>
            <a:endParaRPr lang="en-GB" sz="2400" b="1" dirty="0"/>
          </a:p>
        </p:txBody>
      </p:sp>
      <p:graphicFrame>
        <p:nvGraphicFramePr>
          <p:cNvPr id="7" name="Table 6"/>
          <p:cNvGraphicFramePr>
            <a:graphicFrameLocks noGrp="1"/>
          </p:cNvGraphicFramePr>
          <p:nvPr/>
        </p:nvGraphicFramePr>
        <p:xfrm>
          <a:off x="395536" y="3502573"/>
          <a:ext cx="8568950" cy="2590723"/>
        </p:xfrm>
        <a:graphic>
          <a:graphicData uri="http://schemas.openxmlformats.org/drawingml/2006/table">
            <a:tbl>
              <a:tblPr firstRow="1" bandRow="1">
                <a:tableStyleId>{5C22544A-7EE6-4342-B048-85BDC9FD1C3A}</a:tableStyleId>
              </a:tblPr>
              <a:tblGrid>
                <a:gridCol w="971600"/>
                <a:gridCol w="2880320"/>
                <a:gridCol w="1944216"/>
                <a:gridCol w="1656184"/>
                <a:gridCol w="1116630"/>
              </a:tblGrid>
              <a:tr h="648072">
                <a:tc>
                  <a:txBody>
                    <a:bodyPr/>
                    <a:lstStyle/>
                    <a:p>
                      <a:r>
                        <a:rPr lang="en-GB" dirty="0" smtClean="0"/>
                        <a:t>Test </a:t>
                      </a:r>
                    </a:p>
                    <a:p>
                      <a:r>
                        <a:rPr lang="en-GB" dirty="0" smtClean="0"/>
                        <a:t>Number </a:t>
                      </a:r>
                      <a:endParaRPr lang="en-GB" dirty="0"/>
                    </a:p>
                  </a:txBody>
                  <a:tcPr/>
                </a:tc>
                <a:tc>
                  <a:txBody>
                    <a:bodyPr/>
                    <a:lstStyle/>
                    <a:p>
                      <a:r>
                        <a:rPr lang="en-GB" dirty="0" smtClean="0"/>
                        <a:t>Description </a:t>
                      </a:r>
                      <a:endParaRPr lang="en-GB" dirty="0"/>
                    </a:p>
                  </a:txBody>
                  <a:tcPr/>
                </a:tc>
                <a:tc>
                  <a:txBody>
                    <a:bodyPr/>
                    <a:lstStyle/>
                    <a:p>
                      <a:r>
                        <a:rPr lang="en-GB" dirty="0" smtClean="0"/>
                        <a:t>Input Data </a:t>
                      </a:r>
                      <a:endParaRPr lang="en-GB" dirty="0"/>
                    </a:p>
                  </a:txBody>
                  <a:tcPr/>
                </a:tc>
                <a:tc>
                  <a:txBody>
                    <a:bodyPr/>
                    <a:lstStyle/>
                    <a:p>
                      <a:r>
                        <a:rPr lang="en-GB" dirty="0" smtClean="0"/>
                        <a:t>Expected Outcome </a:t>
                      </a:r>
                      <a:endParaRPr lang="en-GB" dirty="0"/>
                    </a:p>
                  </a:txBody>
                  <a:tcPr/>
                </a:tc>
                <a:tc>
                  <a:txBody>
                    <a:bodyPr/>
                    <a:lstStyle/>
                    <a:p>
                      <a:r>
                        <a:rPr lang="en-GB" dirty="0" smtClean="0"/>
                        <a:t>Result </a:t>
                      </a:r>
                      <a:endParaRPr lang="en-GB" dirty="0"/>
                    </a:p>
                  </a:txBody>
                  <a:tcPr/>
                </a:tc>
              </a:tr>
              <a:tr h="1028251">
                <a:tc>
                  <a:txBody>
                    <a:bodyPr/>
                    <a:lstStyle/>
                    <a:p>
                      <a:pPr algn="ctr"/>
                      <a:r>
                        <a:rPr lang="en-GB" b="1" dirty="0" smtClean="0"/>
                        <a:t>1</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solidFill>
                            <a:schemeClr val="dk1"/>
                          </a:solidFill>
                          <a:latin typeface="+mn-lt"/>
                          <a:ea typeface="+mn-ea"/>
                          <a:cs typeface="+mn-cs"/>
                        </a:rPr>
                        <a:t>Test for the correct outcome when </a:t>
                      </a:r>
                      <a:r>
                        <a:rPr lang="en-GB" sz="1800" kern="1200" baseline="0" dirty="0" err="1" smtClean="0">
                          <a:solidFill>
                            <a:schemeClr val="dk1"/>
                          </a:solidFill>
                          <a:latin typeface="+mn-lt"/>
                          <a:ea typeface="+mn-ea"/>
                          <a:cs typeface="+mn-cs"/>
                        </a:rPr>
                        <a:t>setters_number</a:t>
                      </a:r>
                      <a:r>
                        <a:rPr lang="en-GB" sz="1800" kern="1200" baseline="0" dirty="0" smtClean="0">
                          <a:solidFill>
                            <a:schemeClr val="dk1"/>
                          </a:solidFill>
                          <a:latin typeface="+mn-lt"/>
                          <a:ea typeface="+mn-ea"/>
                          <a:cs typeface="+mn-cs"/>
                        </a:rPr>
                        <a:t> and guess are the same value</a:t>
                      </a:r>
                      <a:endParaRPr lang="en-GB" dirty="0"/>
                    </a:p>
                  </a:txBody>
                  <a:tcPr/>
                </a:tc>
                <a:tc>
                  <a:txBody>
                    <a:bodyPr/>
                    <a:lstStyle/>
                    <a:p>
                      <a:r>
                        <a:rPr lang="en-GB" sz="1800" kern="1200" baseline="0" dirty="0" err="1" smtClean="0">
                          <a:solidFill>
                            <a:schemeClr val="dk1"/>
                          </a:solidFill>
                          <a:latin typeface="+mn-lt"/>
                          <a:ea typeface="+mn-ea"/>
                          <a:cs typeface="+mn-cs"/>
                        </a:rPr>
                        <a:t>setters_number</a:t>
                      </a:r>
                      <a:r>
                        <a:rPr lang="en-GB" sz="1800" kern="1200" baseline="0" dirty="0" smtClean="0">
                          <a:solidFill>
                            <a:schemeClr val="dk1"/>
                          </a:solidFill>
                          <a:latin typeface="+mn-lt"/>
                          <a:ea typeface="+mn-ea"/>
                          <a:cs typeface="+mn-cs"/>
                        </a:rPr>
                        <a:t>: 1 </a:t>
                      </a:r>
                    </a:p>
                    <a:p>
                      <a:r>
                        <a:rPr lang="en-GB" sz="1800" kern="1200" baseline="0" dirty="0" smtClean="0">
                          <a:solidFill>
                            <a:schemeClr val="dk1"/>
                          </a:solidFill>
                          <a:latin typeface="+mn-lt"/>
                          <a:ea typeface="+mn-ea"/>
                          <a:cs typeface="+mn-cs"/>
                        </a:rPr>
                        <a:t>guess: 1 	</a:t>
                      </a:r>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solidFill>
                            <a:schemeClr val="dk1"/>
                          </a:solidFill>
                          <a:latin typeface="+mn-lt"/>
                          <a:ea typeface="+mn-ea"/>
                          <a:cs typeface="+mn-cs"/>
                        </a:rPr>
                        <a:t>output 'well done!' 	</a:t>
                      </a:r>
                    </a:p>
                    <a:p>
                      <a:endParaRPr lang="en-GB" dirty="0"/>
                    </a:p>
                  </a:txBody>
                  <a:tcPr/>
                </a:tc>
                <a:tc>
                  <a:txBody>
                    <a:bodyPr/>
                    <a:lstStyle/>
                    <a:p>
                      <a:endParaRPr lang="en-GB"/>
                    </a:p>
                  </a:txBody>
                  <a:tcPr/>
                </a:tc>
              </a:tr>
              <a:tr h="673110">
                <a:tc>
                  <a:txBody>
                    <a:bodyPr/>
                    <a:lstStyle/>
                    <a:p>
                      <a:pPr algn="ctr"/>
                      <a:r>
                        <a:rPr lang="en-GB" b="1" dirty="0" smtClean="0"/>
                        <a:t>2</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solidFill>
                            <a:schemeClr val="dk1"/>
                          </a:solidFill>
                          <a:latin typeface="+mn-lt"/>
                          <a:ea typeface="+mn-ea"/>
                          <a:cs typeface="+mn-cs"/>
                        </a:rPr>
                        <a:t>Test for the correct outcome when </a:t>
                      </a:r>
                      <a:r>
                        <a:rPr lang="en-GB" sz="1800" kern="1200" baseline="0" dirty="0" err="1" smtClean="0">
                          <a:solidFill>
                            <a:schemeClr val="dk1"/>
                          </a:solidFill>
                          <a:latin typeface="+mn-lt"/>
                          <a:ea typeface="+mn-ea"/>
                          <a:cs typeface="+mn-cs"/>
                        </a:rPr>
                        <a:t>setters_number</a:t>
                      </a:r>
                      <a:r>
                        <a:rPr lang="en-GB" sz="1800" kern="1200" baseline="0" dirty="0" smtClean="0">
                          <a:solidFill>
                            <a:schemeClr val="dk1"/>
                          </a:solidFill>
                          <a:latin typeface="+mn-lt"/>
                          <a:ea typeface="+mn-ea"/>
                          <a:cs typeface="+mn-cs"/>
                        </a:rPr>
                        <a:t> and guess are not equal values </a:t>
                      </a:r>
                    </a:p>
                  </a:txBody>
                  <a:tcPr/>
                </a:tc>
                <a:tc>
                  <a:txBody>
                    <a:bodyPr/>
                    <a:lstStyle/>
                    <a:p>
                      <a:r>
                        <a:rPr lang="en-GB" sz="1800" kern="1200" baseline="0" dirty="0" err="1" smtClean="0">
                          <a:solidFill>
                            <a:schemeClr val="dk1"/>
                          </a:solidFill>
                          <a:latin typeface="+mn-lt"/>
                          <a:ea typeface="+mn-ea"/>
                          <a:cs typeface="+mn-cs"/>
                        </a:rPr>
                        <a:t>setters_number</a:t>
                      </a:r>
                      <a:r>
                        <a:rPr lang="en-GB" sz="1800" kern="1200" baseline="0" dirty="0" smtClean="0">
                          <a:solidFill>
                            <a:schemeClr val="dk1"/>
                          </a:solidFill>
                          <a:latin typeface="+mn-lt"/>
                          <a:ea typeface="+mn-ea"/>
                          <a:cs typeface="+mn-cs"/>
                        </a:rPr>
                        <a:t>: 1 </a:t>
                      </a:r>
                    </a:p>
                    <a:p>
                      <a:r>
                        <a:rPr lang="en-GB" sz="1800" kern="1200" baseline="0" dirty="0" smtClean="0">
                          <a:solidFill>
                            <a:schemeClr val="dk1"/>
                          </a:solidFill>
                          <a:latin typeface="+mn-lt"/>
                          <a:ea typeface="+mn-ea"/>
                          <a:cs typeface="+mn-cs"/>
                        </a:rPr>
                        <a:t>guess: 2 	</a:t>
                      </a:r>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solidFill>
                            <a:schemeClr val="dk1"/>
                          </a:solidFill>
                          <a:latin typeface="+mn-lt"/>
                          <a:ea typeface="+mn-ea"/>
                          <a:cs typeface="+mn-cs"/>
                        </a:rPr>
                        <a:t>output 'bad luck!' 	</a:t>
                      </a:r>
                    </a:p>
                    <a:p>
                      <a:endParaRPr lang="en-GB" dirty="0"/>
                    </a:p>
                  </a:txBody>
                  <a:tcPr/>
                </a:tc>
                <a:tc>
                  <a:txBody>
                    <a:bodyPr/>
                    <a:lstStyle/>
                    <a:p>
                      <a:endParaRPr lang="en-GB" dirty="0"/>
                    </a:p>
                  </a:txBody>
                  <a:tcPr/>
                </a:tc>
              </a:tr>
            </a:tbl>
          </a:graphicData>
        </a:graphic>
      </p:graphicFrame>
      <p:grpSp>
        <p:nvGrpSpPr>
          <p:cNvPr id="13" name="Group 12"/>
          <p:cNvGrpSpPr/>
          <p:nvPr/>
        </p:nvGrpSpPr>
        <p:grpSpPr>
          <a:xfrm>
            <a:off x="5292080" y="1700808"/>
            <a:ext cx="3456384" cy="1800200"/>
            <a:chOff x="5292080" y="1700808"/>
            <a:chExt cx="3456384" cy="1800200"/>
          </a:xfrm>
        </p:grpSpPr>
        <p:cxnSp>
          <p:nvCxnSpPr>
            <p:cNvPr id="9" name="Straight Arrow Connector 8"/>
            <p:cNvCxnSpPr/>
            <p:nvPr/>
          </p:nvCxnSpPr>
          <p:spPr>
            <a:xfrm>
              <a:off x="5292080" y="1700808"/>
              <a:ext cx="122413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88224" y="1844824"/>
              <a:ext cx="2160240" cy="1015663"/>
            </a:xfrm>
            <a:prstGeom prst="rect">
              <a:avLst/>
            </a:prstGeom>
            <a:noFill/>
          </p:spPr>
          <p:txBody>
            <a:bodyPr wrap="square" rtlCol="0">
              <a:spAutoFit/>
            </a:bodyPr>
            <a:lstStyle/>
            <a:p>
              <a:r>
                <a:rPr lang="en-GB" sz="2000" dirty="0" smtClean="0"/>
                <a:t>A complete test plan for the algorithm</a:t>
              </a:r>
              <a:endParaRPr lang="en-GB" sz="2000" dirty="0"/>
            </a:p>
          </p:txBody>
        </p:sp>
        <p:cxnSp>
          <p:nvCxnSpPr>
            <p:cNvPr id="11" name="Straight Arrow Connector 10"/>
            <p:cNvCxnSpPr>
              <a:stCxn id="10" idx="2"/>
            </p:cNvCxnSpPr>
            <p:nvPr/>
          </p:nvCxnSpPr>
          <p:spPr>
            <a:xfrm flipH="1">
              <a:off x="7380312" y="2860487"/>
              <a:ext cx="288032" cy="640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403648" y="1052736"/>
            <a:ext cx="7740352" cy="461665"/>
          </a:xfrm>
          <a:prstGeom prst="rect">
            <a:avLst/>
          </a:prstGeom>
          <a:noFill/>
        </p:spPr>
        <p:txBody>
          <a:bodyPr wrap="square" rtlCol="0">
            <a:spAutoFit/>
          </a:bodyPr>
          <a:lstStyle/>
          <a:p>
            <a:pPr marL="0">
              <a:spcBef>
                <a:spcPts val="0"/>
              </a:spcBef>
              <a:buNone/>
            </a:pPr>
            <a:r>
              <a:rPr lang="en-GB" sz="2400" dirty="0" smtClean="0"/>
              <a:t>What is the required </a:t>
            </a:r>
            <a:r>
              <a:rPr lang="en-GB" sz="2400" b="1" dirty="0" smtClean="0">
                <a:solidFill>
                  <a:srgbClr val="7030A0"/>
                </a:solidFill>
              </a:rPr>
              <a:t>test</a:t>
            </a:r>
            <a:r>
              <a:rPr lang="en-GB" sz="2400" dirty="0" smtClean="0"/>
              <a:t> </a:t>
            </a:r>
            <a:r>
              <a:rPr lang="en-GB" sz="2400" dirty="0" smtClean="0"/>
              <a:t>data </a:t>
            </a:r>
            <a:r>
              <a:rPr lang="en-GB" sz="2400" dirty="0" smtClean="0"/>
              <a:t>for this algorithm?</a:t>
            </a:r>
            <a:endParaRPr lang="en-GB" sz="2400" dirty="0"/>
          </a:p>
        </p:txBody>
      </p:sp>
      <p:sp>
        <p:nvSpPr>
          <p:cNvPr id="5" name="TextBox 4"/>
          <p:cNvSpPr txBox="1"/>
          <p:nvPr/>
        </p:nvSpPr>
        <p:spPr>
          <a:xfrm>
            <a:off x="1403648" y="620689"/>
            <a:ext cx="7740352" cy="461665"/>
          </a:xfrm>
          <a:prstGeom prst="rect">
            <a:avLst/>
          </a:prstGeom>
          <a:solidFill>
            <a:srgbClr val="FFC000"/>
          </a:solidFill>
        </p:spPr>
        <p:txBody>
          <a:bodyPr wrap="square" rtlCol="0">
            <a:spAutoFit/>
          </a:bodyPr>
          <a:lstStyle/>
          <a:p>
            <a:pPr algn="ctr"/>
            <a:r>
              <a:rPr lang="en-GB" sz="2400" b="1" dirty="0" smtClean="0"/>
              <a:t>Choosing Test Data</a:t>
            </a:r>
            <a:endParaRPr lang="en-GB" sz="2400" b="1" dirty="0"/>
          </a:p>
        </p:txBody>
      </p:sp>
      <p:sp>
        <p:nvSpPr>
          <p:cNvPr id="6" name="Rectangle 5"/>
          <p:cNvSpPr/>
          <p:nvPr/>
        </p:nvSpPr>
        <p:spPr>
          <a:xfrm>
            <a:off x="1475656" y="1988840"/>
            <a:ext cx="7668344" cy="4093428"/>
          </a:xfrm>
          <a:prstGeom prst="rect">
            <a:avLst/>
          </a:prstGeom>
        </p:spPr>
        <p:txBody>
          <a:bodyPr wrap="square">
            <a:spAutoFit/>
          </a:bodyPr>
          <a:lstStyle/>
          <a:p>
            <a:r>
              <a:rPr lang="en-GB" sz="2000" dirty="0" smtClean="0">
                <a:solidFill>
                  <a:srgbClr val="6F2F9F"/>
                </a:solidFill>
              </a:rPr>
              <a:t>TRY </a:t>
            </a:r>
          </a:p>
          <a:p>
            <a:r>
              <a:rPr lang="en-GB" sz="2000" dirty="0" smtClean="0">
                <a:solidFill>
                  <a:srgbClr val="009250"/>
                </a:solidFill>
              </a:rPr>
              <a:t>	# </a:t>
            </a:r>
            <a:r>
              <a:rPr lang="en-GB" sz="2000" dirty="0" smtClean="0">
                <a:solidFill>
                  <a:srgbClr val="009250"/>
                </a:solidFill>
              </a:rPr>
              <a:t>type check (will go to straight to CATCH if it fails) </a:t>
            </a:r>
          </a:p>
          <a:p>
            <a:r>
              <a:rPr lang="en-GB" sz="2000" dirty="0" smtClean="0">
                <a:solidFill>
                  <a:srgbClr val="0074CC"/>
                </a:solidFill>
              </a:rPr>
              <a:t>	guess </a:t>
            </a:r>
            <a:r>
              <a:rPr lang="en-GB" sz="2000" dirty="0" smtClean="0">
                <a:solidFill>
                  <a:srgbClr val="0074CC"/>
                </a:solidFill>
              </a:rPr>
              <a:t>← STRING_TO_INT(</a:t>
            </a:r>
            <a:r>
              <a:rPr lang="en-GB" sz="2000" dirty="0" err="1" smtClean="0">
                <a:solidFill>
                  <a:srgbClr val="0074CC"/>
                </a:solidFill>
              </a:rPr>
              <a:t>guess_as_string</a:t>
            </a:r>
            <a:r>
              <a:rPr lang="en-GB" sz="2000" dirty="0" smtClean="0">
                <a:solidFill>
                  <a:srgbClr val="0074CC"/>
                </a:solidFill>
              </a:rPr>
              <a:t>) </a:t>
            </a:r>
          </a:p>
          <a:p>
            <a:r>
              <a:rPr lang="en-GB" sz="2000" dirty="0" smtClean="0">
                <a:solidFill>
                  <a:srgbClr val="009250"/>
                </a:solidFill>
              </a:rPr>
              <a:t>	# </a:t>
            </a:r>
            <a:r>
              <a:rPr lang="en-GB" sz="2000" dirty="0" smtClean="0">
                <a:solidFill>
                  <a:srgbClr val="009250"/>
                </a:solidFill>
              </a:rPr>
              <a:t>range check </a:t>
            </a:r>
          </a:p>
          <a:p>
            <a:r>
              <a:rPr lang="en-GB" sz="2000" dirty="0" smtClean="0">
                <a:solidFill>
                  <a:srgbClr val="6F2F9F"/>
                </a:solidFill>
              </a:rPr>
              <a:t>	IF </a:t>
            </a:r>
            <a:r>
              <a:rPr lang="en-GB" sz="2000" dirty="0" smtClean="0">
                <a:solidFill>
                  <a:srgbClr val="0074CC"/>
                </a:solidFill>
              </a:rPr>
              <a:t>guess &lt; </a:t>
            </a:r>
            <a:r>
              <a:rPr lang="en-GB" sz="2000" dirty="0" smtClean="0">
                <a:solidFill>
                  <a:srgbClr val="0000FF"/>
                </a:solidFill>
              </a:rPr>
              <a:t>1 OR </a:t>
            </a:r>
            <a:r>
              <a:rPr lang="en-GB" sz="2000" dirty="0" smtClean="0">
                <a:solidFill>
                  <a:srgbClr val="0074CC"/>
                </a:solidFill>
              </a:rPr>
              <a:t>guess &gt; </a:t>
            </a:r>
            <a:r>
              <a:rPr lang="en-GB" sz="2000" dirty="0" smtClean="0">
                <a:solidFill>
                  <a:srgbClr val="0000FF"/>
                </a:solidFill>
              </a:rPr>
              <a:t>100 </a:t>
            </a:r>
            <a:r>
              <a:rPr lang="en-GB" sz="2000" dirty="0" smtClean="0">
                <a:solidFill>
                  <a:srgbClr val="6F2F9F"/>
                </a:solidFill>
              </a:rPr>
              <a:t>THEN </a:t>
            </a:r>
          </a:p>
          <a:p>
            <a:r>
              <a:rPr lang="en-GB" sz="2000" dirty="0" smtClean="0">
                <a:solidFill>
                  <a:srgbClr val="0074CC"/>
                </a:solidFill>
              </a:rPr>
              <a:t>		OUTPUT </a:t>
            </a:r>
            <a:r>
              <a:rPr lang="en-GB" sz="2000" dirty="0" smtClean="0">
                <a:solidFill>
                  <a:srgbClr val="4F81BC"/>
                </a:solidFill>
              </a:rPr>
              <a:t>'Must be between 1 and 100' </a:t>
            </a:r>
          </a:p>
          <a:p>
            <a:r>
              <a:rPr lang="en-GB" sz="2000" dirty="0" smtClean="0">
                <a:solidFill>
                  <a:srgbClr val="6F2F9F"/>
                </a:solidFill>
              </a:rPr>
              <a:t>	ELSE</a:t>
            </a:r>
            <a:endParaRPr lang="en-GB" sz="2000" dirty="0" smtClean="0">
              <a:solidFill>
                <a:srgbClr val="6F2F9F"/>
              </a:solidFill>
            </a:endParaRPr>
          </a:p>
          <a:p>
            <a:r>
              <a:rPr lang="en-GB" sz="2000" dirty="0" smtClean="0">
                <a:solidFill>
                  <a:srgbClr val="6F2F9F"/>
                </a:solidFill>
              </a:rPr>
              <a:t>		 </a:t>
            </a:r>
            <a:r>
              <a:rPr lang="en-GB" sz="2000" dirty="0" smtClean="0">
                <a:solidFill>
                  <a:srgbClr val="009250"/>
                </a:solidFill>
              </a:rPr>
              <a:t># if all checks passed then input is valid </a:t>
            </a:r>
          </a:p>
          <a:p>
            <a:r>
              <a:rPr lang="en-GB" sz="2000" dirty="0" smtClean="0">
                <a:solidFill>
                  <a:srgbClr val="0074CC"/>
                </a:solidFill>
              </a:rPr>
              <a:t>		valid </a:t>
            </a:r>
            <a:r>
              <a:rPr lang="en-GB" sz="2000" dirty="0" smtClean="0">
                <a:solidFill>
                  <a:srgbClr val="0074CC"/>
                </a:solidFill>
              </a:rPr>
              <a:t>← </a:t>
            </a:r>
            <a:r>
              <a:rPr lang="en-GB" sz="2000" dirty="0" smtClean="0">
                <a:solidFill>
                  <a:srgbClr val="0000FF"/>
                </a:solidFill>
              </a:rPr>
              <a:t>True </a:t>
            </a:r>
          </a:p>
          <a:p>
            <a:r>
              <a:rPr lang="en-GB" sz="2000" dirty="0" smtClean="0">
                <a:solidFill>
                  <a:srgbClr val="6F2F9F"/>
                </a:solidFill>
              </a:rPr>
              <a:t>	ENDIF </a:t>
            </a:r>
            <a:endParaRPr lang="en-GB" sz="2000" dirty="0" smtClean="0">
              <a:solidFill>
                <a:srgbClr val="6F2F9F"/>
              </a:solidFill>
            </a:endParaRPr>
          </a:p>
          <a:p>
            <a:r>
              <a:rPr lang="en-GB" sz="2000" dirty="0" smtClean="0">
                <a:solidFill>
                  <a:srgbClr val="6F2F9F"/>
                </a:solidFill>
              </a:rPr>
              <a:t>	CATCH </a:t>
            </a:r>
            <a:endParaRPr lang="en-GB" sz="2000" dirty="0" smtClean="0">
              <a:solidFill>
                <a:srgbClr val="6F2F9F"/>
              </a:solidFill>
            </a:endParaRPr>
          </a:p>
          <a:p>
            <a:r>
              <a:rPr lang="en-GB" sz="2000" dirty="0" smtClean="0">
                <a:solidFill>
                  <a:srgbClr val="0074CC"/>
                </a:solidFill>
              </a:rPr>
              <a:t>	OUTPUT </a:t>
            </a:r>
            <a:r>
              <a:rPr lang="en-GB" sz="2000" dirty="0" smtClean="0">
                <a:solidFill>
                  <a:srgbClr val="4F81BC"/>
                </a:solidFill>
              </a:rPr>
              <a:t>'Must enter an integer (e.g. 42)' </a:t>
            </a:r>
          </a:p>
          <a:p>
            <a:r>
              <a:rPr lang="en-GB" sz="2000" dirty="0" smtClean="0">
                <a:solidFill>
                  <a:srgbClr val="6F2F9F"/>
                </a:solidFill>
              </a:rPr>
              <a:t>ENDTRY</a:t>
            </a:r>
            <a:endParaRPr lang="en-GB" sz="2000" dirty="0" smtClean="0">
              <a:solidFill>
                <a:srgbClr val="6F2F9F"/>
              </a:solidFill>
              <a:latin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403648" y="1052736"/>
            <a:ext cx="7740352" cy="461665"/>
          </a:xfrm>
          <a:prstGeom prst="rect">
            <a:avLst/>
          </a:prstGeom>
          <a:noFill/>
        </p:spPr>
        <p:txBody>
          <a:bodyPr wrap="square" rtlCol="0">
            <a:spAutoFit/>
          </a:bodyPr>
          <a:lstStyle/>
          <a:p>
            <a:pPr marL="0">
              <a:spcBef>
                <a:spcPts val="0"/>
              </a:spcBef>
              <a:buNone/>
            </a:pPr>
            <a:r>
              <a:rPr lang="en-GB" sz="2400" dirty="0" smtClean="0"/>
              <a:t>What is the required </a:t>
            </a:r>
            <a:r>
              <a:rPr lang="en-GB" sz="2400" b="1" dirty="0" smtClean="0">
                <a:solidFill>
                  <a:srgbClr val="7030A0"/>
                </a:solidFill>
              </a:rPr>
              <a:t>normal</a:t>
            </a:r>
            <a:r>
              <a:rPr lang="en-GB" sz="2400" dirty="0" smtClean="0"/>
              <a:t> </a:t>
            </a:r>
            <a:r>
              <a:rPr lang="en-GB" sz="2400" b="1" dirty="0" smtClean="0">
                <a:solidFill>
                  <a:srgbClr val="7030A0"/>
                </a:solidFill>
              </a:rPr>
              <a:t>test</a:t>
            </a:r>
            <a:r>
              <a:rPr lang="en-GB" sz="2400" dirty="0" smtClean="0"/>
              <a:t> </a:t>
            </a:r>
            <a:r>
              <a:rPr lang="en-GB" sz="2400" dirty="0" smtClean="0"/>
              <a:t>data </a:t>
            </a:r>
            <a:r>
              <a:rPr lang="en-GB" sz="2400" dirty="0" smtClean="0"/>
              <a:t>for this algorithm?</a:t>
            </a:r>
            <a:endParaRPr lang="en-GB" sz="2400" dirty="0"/>
          </a:p>
        </p:txBody>
      </p:sp>
      <p:sp>
        <p:nvSpPr>
          <p:cNvPr id="5" name="TextBox 4"/>
          <p:cNvSpPr txBox="1"/>
          <p:nvPr/>
        </p:nvSpPr>
        <p:spPr>
          <a:xfrm>
            <a:off x="1403648" y="620689"/>
            <a:ext cx="7740352" cy="461665"/>
          </a:xfrm>
          <a:prstGeom prst="rect">
            <a:avLst/>
          </a:prstGeom>
          <a:solidFill>
            <a:srgbClr val="FFC000"/>
          </a:solidFill>
        </p:spPr>
        <p:txBody>
          <a:bodyPr wrap="square" rtlCol="0">
            <a:spAutoFit/>
          </a:bodyPr>
          <a:lstStyle/>
          <a:p>
            <a:pPr algn="ctr"/>
            <a:r>
              <a:rPr lang="en-GB" sz="2400" b="1" dirty="0" smtClean="0"/>
              <a:t>Normal Test Data</a:t>
            </a:r>
            <a:endParaRPr lang="en-GB" sz="2400" b="1" dirty="0"/>
          </a:p>
        </p:txBody>
      </p:sp>
      <p:sp>
        <p:nvSpPr>
          <p:cNvPr id="6" name="Rectangle 5"/>
          <p:cNvSpPr/>
          <p:nvPr/>
        </p:nvSpPr>
        <p:spPr>
          <a:xfrm>
            <a:off x="1475656" y="1988840"/>
            <a:ext cx="7668344" cy="4093428"/>
          </a:xfrm>
          <a:prstGeom prst="rect">
            <a:avLst/>
          </a:prstGeom>
        </p:spPr>
        <p:txBody>
          <a:bodyPr wrap="square">
            <a:spAutoFit/>
          </a:bodyPr>
          <a:lstStyle/>
          <a:p>
            <a:r>
              <a:rPr lang="en-GB" sz="2000" dirty="0" smtClean="0">
                <a:solidFill>
                  <a:srgbClr val="6F2F9F"/>
                </a:solidFill>
              </a:rPr>
              <a:t>TRY </a:t>
            </a:r>
          </a:p>
          <a:p>
            <a:r>
              <a:rPr lang="en-GB" sz="2000" dirty="0" smtClean="0">
                <a:solidFill>
                  <a:srgbClr val="009250"/>
                </a:solidFill>
              </a:rPr>
              <a:t>	# </a:t>
            </a:r>
            <a:r>
              <a:rPr lang="en-GB" sz="2000" dirty="0" smtClean="0">
                <a:solidFill>
                  <a:srgbClr val="009250"/>
                </a:solidFill>
              </a:rPr>
              <a:t>type check (will go to straight to CATCH if it fails) </a:t>
            </a:r>
          </a:p>
          <a:p>
            <a:r>
              <a:rPr lang="en-GB" sz="2000" dirty="0" smtClean="0">
                <a:solidFill>
                  <a:srgbClr val="0074CC"/>
                </a:solidFill>
              </a:rPr>
              <a:t>	guess </a:t>
            </a:r>
            <a:r>
              <a:rPr lang="en-GB" sz="2000" dirty="0" smtClean="0">
                <a:solidFill>
                  <a:srgbClr val="0074CC"/>
                </a:solidFill>
              </a:rPr>
              <a:t>← STRING_TO_INT(</a:t>
            </a:r>
            <a:r>
              <a:rPr lang="en-GB" sz="2000" dirty="0" err="1" smtClean="0">
                <a:solidFill>
                  <a:srgbClr val="0074CC"/>
                </a:solidFill>
              </a:rPr>
              <a:t>guess_as_string</a:t>
            </a:r>
            <a:r>
              <a:rPr lang="en-GB" sz="2000" dirty="0" smtClean="0">
                <a:solidFill>
                  <a:srgbClr val="0074CC"/>
                </a:solidFill>
              </a:rPr>
              <a:t>) </a:t>
            </a:r>
          </a:p>
          <a:p>
            <a:r>
              <a:rPr lang="en-GB" sz="2000" dirty="0" smtClean="0">
                <a:solidFill>
                  <a:srgbClr val="009250"/>
                </a:solidFill>
              </a:rPr>
              <a:t>	# </a:t>
            </a:r>
            <a:r>
              <a:rPr lang="en-GB" sz="2000" dirty="0" smtClean="0">
                <a:solidFill>
                  <a:srgbClr val="009250"/>
                </a:solidFill>
              </a:rPr>
              <a:t>range check </a:t>
            </a:r>
          </a:p>
          <a:p>
            <a:r>
              <a:rPr lang="en-GB" sz="2000" dirty="0" smtClean="0">
                <a:solidFill>
                  <a:srgbClr val="6F2F9F"/>
                </a:solidFill>
              </a:rPr>
              <a:t>	IF </a:t>
            </a:r>
            <a:r>
              <a:rPr lang="en-GB" sz="2000" dirty="0" smtClean="0">
                <a:solidFill>
                  <a:srgbClr val="0074CC"/>
                </a:solidFill>
              </a:rPr>
              <a:t>guess &lt; </a:t>
            </a:r>
            <a:r>
              <a:rPr lang="en-GB" sz="2000" dirty="0" smtClean="0">
                <a:solidFill>
                  <a:srgbClr val="0000FF"/>
                </a:solidFill>
              </a:rPr>
              <a:t>1 OR </a:t>
            </a:r>
            <a:r>
              <a:rPr lang="en-GB" sz="2000" dirty="0" smtClean="0">
                <a:solidFill>
                  <a:srgbClr val="0074CC"/>
                </a:solidFill>
              </a:rPr>
              <a:t>guess &gt; </a:t>
            </a:r>
            <a:r>
              <a:rPr lang="en-GB" sz="2000" dirty="0" smtClean="0">
                <a:solidFill>
                  <a:srgbClr val="0000FF"/>
                </a:solidFill>
              </a:rPr>
              <a:t>100 </a:t>
            </a:r>
            <a:r>
              <a:rPr lang="en-GB" sz="2000" dirty="0" smtClean="0">
                <a:solidFill>
                  <a:srgbClr val="6F2F9F"/>
                </a:solidFill>
              </a:rPr>
              <a:t>THEN </a:t>
            </a:r>
          </a:p>
          <a:p>
            <a:r>
              <a:rPr lang="en-GB" sz="2000" dirty="0" smtClean="0">
                <a:solidFill>
                  <a:srgbClr val="0074CC"/>
                </a:solidFill>
              </a:rPr>
              <a:t>		OUTPUT </a:t>
            </a:r>
            <a:r>
              <a:rPr lang="en-GB" sz="2000" dirty="0" smtClean="0">
                <a:solidFill>
                  <a:srgbClr val="4F81BC"/>
                </a:solidFill>
              </a:rPr>
              <a:t>'Must be between 1 and 100' </a:t>
            </a:r>
          </a:p>
          <a:p>
            <a:r>
              <a:rPr lang="en-GB" sz="2000" dirty="0" smtClean="0">
                <a:solidFill>
                  <a:srgbClr val="6F2F9F"/>
                </a:solidFill>
              </a:rPr>
              <a:t>	ELSE</a:t>
            </a:r>
            <a:endParaRPr lang="en-GB" sz="2000" dirty="0" smtClean="0">
              <a:solidFill>
                <a:srgbClr val="6F2F9F"/>
              </a:solidFill>
            </a:endParaRPr>
          </a:p>
          <a:p>
            <a:r>
              <a:rPr lang="en-GB" sz="2000" dirty="0" smtClean="0">
                <a:solidFill>
                  <a:srgbClr val="6F2F9F"/>
                </a:solidFill>
              </a:rPr>
              <a:t>		 </a:t>
            </a:r>
            <a:r>
              <a:rPr lang="en-GB" sz="2000" dirty="0" smtClean="0">
                <a:solidFill>
                  <a:srgbClr val="009250"/>
                </a:solidFill>
              </a:rPr>
              <a:t># if all checks passed then input is valid </a:t>
            </a:r>
          </a:p>
          <a:p>
            <a:r>
              <a:rPr lang="en-GB" sz="2000" dirty="0" smtClean="0">
                <a:solidFill>
                  <a:srgbClr val="0074CC"/>
                </a:solidFill>
              </a:rPr>
              <a:t>		valid </a:t>
            </a:r>
            <a:r>
              <a:rPr lang="en-GB" sz="2000" dirty="0" smtClean="0">
                <a:solidFill>
                  <a:srgbClr val="0074CC"/>
                </a:solidFill>
              </a:rPr>
              <a:t>← </a:t>
            </a:r>
            <a:r>
              <a:rPr lang="en-GB" sz="2000" dirty="0" smtClean="0">
                <a:solidFill>
                  <a:srgbClr val="0000FF"/>
                </a:solidFill>
              </a:rPr>
              <a:t>True </a:t>
            </a:r>
          </a:p>
          <a:p>
            <a:r>
              <a:rPr lang="en-GB" sz="2000" dirty="0" smtClean="0">
                <a:solidFill>
                  <a:srgbClr val="6F2F9F"/>
                </a:solidFill>
              </a:rPr>
              <a:t>	ENDIF </a:t>
            </a:r>
            <a:endParaRPr lang="en-GB" sz="2000" dirty="0" smtClean="0">
              <a:solidFill>
                <a:srgbClr val="6F2F9F"/>
              </a:solidFill>
            </a:endParaRPr>
          </a:p>
          <a:p>
            <a:r>
              <a:rPr lang="en-GB" sz="2000" dirty="0" smtClean="0">
                <a:solidFill>
                  <a:srgbClr val="6F2F9F"/>
                </a:solidFill>
              </a:rPr>
              <a:t>	CATCH </a:t>
            </a:r>
            <a:endParaRPr lang="en-GB" sz="2000" dirty="0" smtClean="0">
              <a:solidFill>
                <a:srgbClr val="6F2F9F"/>
              </a:solidFill>
            </a:endParaRPr>
          </a:p>
          <a:p>
            <a:r>
              <a:rPr lang="en-GB" sz="2000" dirty="0" smtClean="0">
                <a:solidFill>
                  <a:srgbClr val="0074CC"/>
                </a:solidFill>
              </a:rPr>
              <a:t>	OUTPUT </a:t>
            </a:r>
            <a:r>
              <a:rPr lang="en-GB" sz="2000" dirty="0" smtClean="0">
                <a:solidFill>
                  <a:srgbClr val="4F81BC"/>
                </a:solidFill>
              </a:rPr>
              <a:t>'Must enter an integer (e.g. 42)' </a:t>
            </a:r>
          </a:p>
          <a:p>
            <a:r>
              <a:rPr lang="en-GB" sz="2000" dirty="0" smtClean="0">
                <a:solidFill>
                  <a:srgbClr val="6F2F9F"/>
                </a:solidFill>
              </a:rPr>
              <a:t>ENDTRY</a:t>
            </a:r>
            <a:endParaRPr lang="en-GB" sz="2000" dirty="0" smtClean="0">
              <a:solidFill>
                <a:srgbClr val="6F2F9F"/>
              </a:solidFill>
              <a:latin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403648" y="1052736"/>
            <a:ext cx="7740352" cy="461665"/>
          </a:xfrm>
          <a:prstGeom prst="rect">
            <a:avLst/>
          </a:prstGeom>
          <a:noFill/>
        </p:spPr>
        <p:txBody>
          <a:bodyPr wrap="square" rtlCol="0">
            <a:spAutoFit/>
          </a:bodyPr>
          <a:lstStyle/>
          <a:p>
            <a:pPr marL="0">
              <a:spcBef>
                <a:spcPts val="0"/>
              </a:spcBef>
              <a:buNone/>
            </a:pPr>
            <a:r>
              <a:rPr lang="en-GB" sz="2400" dirty="0" smtClean="0"/>
              <a:t>What is the required </a:t>
            </a:r>
            <a:r>
              <a:rPr lang="en-GB" sz="2400" b="1" dirty="0" smtClean="0">
                <a:solidFill>
                  <a:srgbClr val="7030A0"/>
                </a:solidFill>
              </a:rPr>
              <a:t>boundary test</a:t>
            </a:r>
            <a:r>
              <a:rPr lang="en-GB" sz="2400" dirty="0" smtClean="0"/>
              <a:t> </a:t>
            </a:r>
            <a:r>
              <a:rPr lang="en-GB" sz="2400" dirty="0" smtClean="0"/>
              <a:t>data </a:t>
            </a:r>
            <a:r>
              <a:rPr lang="en-GB" sz="2400" dirty="0" smtClean="0"/>
              <a:t>for this algorithm?</a:t>
            </a:r>
            <a:endParaRPr lang="en-GB" sz="2400" dirty="0"/>
          </a:p>
        </p:txBody>
      </p:sp>
      <p:sp>
        <p:nvSpPr>
          <p:cNvPr id="5" name="TextBox 4"/>
          <p:cNvSpPr txBox="1"/>
          <p:nvPr/>
        </p:nvSpPr>
        <p:spPr>
          <a:xfrm>
            <a:off x="1403648" y="620689"/>
            <a:ext cx="7740352" cy="461665"/>
          </a:xfrm>
          <a:prstGeom prst="rect">
            <a:avLst/>
          </a:prstGeom>
          <a:solidFill>
            <a:srgbClr val="FFC000"/>
          </a:solidFill>
        </p:spPr>
        <p:txBody>
          <a:bodyPr wrap="square" rtlCol="0">
            <a:spAutoFit/>
          </a:bodyPr>
          <a:lstStyle/>
          <a:p>
            <a:pPr algn="ctr"/>
            <a:r>
              <a:rPr lang="en-GB" sz="2400" b="1" dirty="0" smtClean="0"/>
              <a:t>Boundary Test Data</a:t>
            </a:r>
            <a:endParaRPr lang="en-GB" sz="2400" b="1" dirty="0"/>
          </a:p>
        </p:txBody>
      </p:sp>
      <p:sp>
        <p:nvSpPr>
          <p:cNvPr id="6" name="Rectangle 5"/>
          <p:cNvSpPr/>
          <p:nvPr/>
        </p:nvSpPr>
        <p:spPr>
          <a:xfrm>
            <a:off x="1475656" y="1988840"/>
            <a:ext cx="7668344" cy="4093428"/>
          </a:xfrm>
          <a:prstGeom prst="rect">
            <a:avLst/>
          </a:prstGeom>
        </p:spPr>
        <p:txBody>
          <a:bodyPr wrap="square">
            <a:spAutoFit/>
          </a:bodyPr>
          <a:lstStyle/>
          <a:p>
            <a:r>
              <a:rPr lang="en-GB" sz="2000" dirty="0" smtClean="0">
                <a:solidFill>
                  <a:srgbClr val="6F2F9F"/>
                </a:solidFill>
              </a:rPr>
              <a:t>TRY </a:t>
            </a:r>
          </a:p>
          <a:p>
            <a:r>
              <a:rPr lang="en-GB" sz="2000" dirty="0" smtClean="0">
                <a:solidFill>
                  <a:srgbClr val="009250"/>
                </a:solidFill>
              </a:rPr>
              <a:t>	# </a:t>
            </a:r>
            <a:r>
              <a:rPr lang="en-GB" sz="2000" dirty="0" smtClean="0">
                <a:solidFill>
                  <a:srgbClr val="009250"/>
                </a:solidFill>
              </a:rPr>
              <a:t>type check (will go to straight to CATCH if it fails) </a:t>
            </a:r>
          </a:p>
          <a:p>
            <a:r>
              <a:rPr lang="en-GB" sz="2000" dirty="0" smtClean="0">
                <a:solidFill>
                  <a:srgbClr val="0074CC"/>
                </a:solidFill>
              </a:rPr>
              <a:t>	guess </a:t>
            </a:r>
            <a:r>
              <a:rPr lang="en-GB" sz="2000" dirty="0" smtClean="0">
                <a:solidFill>
                  <a:srgbClr val="0074CC"/>
                </a:solidFill>
              </a:rPr>
              <a:t>← STRING_TO_INT(</a:t>
            </a:r>
            <a:r>
              <a:rPr lang="en-GB" sz="2000" dirty="0" err="1" smtClean="0">
                <a:solidFill>
                  <a:srgbClr val="0074CC"/>
                </a:solidFill>
              </a:rPr>
              <a:t>guess_as_string</a:t>
            </a:r>
            <a:r>
              <a:rPr lang="en-GB" sz="2000" dirty="0" smtClean="0">
                <a:solidFill>
                  <a:srgbClr val="0074CC"/>
                </a:solidFill>
              </a:rPr>
              <a:t>) </a:t>
            </a:r>
          </a:p>
          <a:p>
            <a:r>
              <a:rPr lang="en-GB" sz="2000" dirty="0" smtClean="0">
                <a:solidFill>
                  <a:srgbClr val="009250"/>
                </a:solidFill>
              </a:rPr>
              <a:t>	# </a:t>
            </a:r>
            <a:r>
              <a:rPr lang="en-GB" sz="2000" dirty="0" smtClean="0">
                <a:solidFill>
                  <a:srgbClr val="009250"/>
                </a:solidFill>
              </a:rPr>
              <a:t>range check </a:t>
            </a:r>
          </a:p>
          <a:p>
            <a:r>
              <a:rPr lang="en-GB" sz="2000" dirty="0" smtClean="0">
                <a:solidFill>
                  <a:srgbClr val="6F2F9F"/>
                </a:solidFill>
              </a:rPr>
              <a:t>	IF </a:t>
            </a:r>
            <a:r>
              <a:rPr lang="en-GB" sz="2000" dirty="0" smtClean="0">
                <a:solidFill>
                  <a:srgbClr val="0074CC"/>
                </a:solidFill>
              </a:rPr>
              <a:t>guess &lt; </a:t>
            </a:r>
            <a:r>
              <a:rPr lang="en-GB" sz="2000" dirty="0" smtClean="0">
                <a:solidFill>
                  <a:srgbClr val="0000FF"/>
                </a:solidFill>
              </a:rPr>
              <a:t>1 OR </a:t>
            </a:r>
            <a:r>
              <a:rPr lang="en-GB" sz="2000" dirty="0" smtClean="0">
                <a:solidFill>
                  <a:srgbClr val="0074CC"/>
                </a:solidFill>
              </a:rPr>
              <a:t>guess &gt; </a:t>
            </a:r>
            <a:r>
              <a:rPr lang="en-GB" sz="2000" dirty="0" smtClean="0">
                <a:solidFill>
                  <a:srgbClr val="0000FF"/>
                </a:solidFill>
              </a:rPr>
              <a:t>100 </a:t>
            </a:r>
            <a:r>
              <a:rPr lang="en-GB" sz="2000" dirty="0" smtClean="0">
                <a:solidFill>
                  <a:srgbClr val="6F2F9F"/>
                </a:solidFill>
              </a:rPr>
              <a:t>THEN </a:t>
            </a:r>
          </a:p>
          <a:p>
            <a:r>
              <a:rPr lang="en-GB" sz="2000" dirty="0" smtClean="0">
                <a:solidFill>
                  <a:srgbClr val="0074CC"/>
                </a:solidFill>
              </a:rPr>
              <a:t>		OUTPUT </a:t>
            </a:r>
            <a:r>
              <a:rPr lang="en-GB" sz="2000" dirty="0" smtClean="0">
                <a:solidFill>
                  <a:srgbClr val="4F81BC"/>
                </a:solidFill>
              </a:rPr>
              <a:t>'Must be between 1 and 100' </a:t>
            </a:r>
          </a:p>
          <a:p>
            <a:r>
              <a:rPr lang="en-GB" sz="2000" dirty="0" smtClean="0">
                <a:solidFill>
                  <a:srgbClr val="6F2F9F"/>
                </a:solidFill>
              </a:rPr>
              <a:t>	ELSE</a:t>
            </a:r>
            <a:endParaRPr lang="en-GB" sz="2000" dirty="0" smtClean="0">
              <a:solidFill>
                <a:srgbClr val="6F2F9F"/>
              </a:solidFill>
            </a:endParaRPr>
          </a:p>
          <a:p>
            <a:r>
              <a:rPr lang="en-GB" sz="2000" dirty="0" smtClean="0">
                <a:solidFill>
                  <a:srgbClr val="6F2F9F"/>
                </a:solidFill>
              </a:rPr>
              <a:t>		 </a:t>
            </a:r>
            <a:r>
              <a:rPr lang="en-GB" sz="2000" dirty="0" smtClean="0">
                <a:solidFill>
                  <a:srgbClr val="009250"/>
                </a:solidFill>
              </a:rPr>
              <a:t># if all checks passed then input is valid </a:t>
            </a:r>
          </a:p>
          <a:p>
            <a:r>
              <a:rPr lang="en-GB" sz="2000" dirty="0" smtClean="0">
                <a:solidFill>
                  <a:srgbClr val="0074CC"/>
                </a:solidFill>
              </a:rPr>
              <a:t>		valid </a:t>
            </a:r>
            <a:r>
              <a:rPr lang="en-GB" sz="2000" dirty="0" smtClean="0">
                <a:solidFill>
                  <a:srgbClr val="0074CC"/>
                </a:solidFill>
              </a:rPr>
              <a:t>← </a:t>
            </a:r>
            <a:r>
              <a:rPr lang="en-GB" sz="2000" dirty="0" smtClean="0">
                <a:solidFill>
                  <a:srgbClr val="0000FF"/>
                </a:solidFill>
              </a:rPr>
              <a:t>True </a:t>
            </a:r>
          </a:p>
          <a:p>
            <a:r>
              <a:rPr lang="en-GB" sz="2000" dirty="0" smtClean="0">
                <a:solidFill>
                  <a:srgbClr val="6F2F9F"/>
                </a:solidFill>
              </a:rPr>
              <a:t>	ENDIF </a:t>
            </a:r>
            <a:endParaRPr lang="en-GB" sz="2000" dirty="0" smtClean="0">
              <a:solidFill>
                <a:srgbClr val="6F2F9F"/>
              </a:solidFill>
            </a:endParaRPr>
          </a:p>
          <a:p>
            <a:r>
              <a:rPr lang="en-GB" sz="2000" dirty="0" smtClean="0">
                <a:solidFill>
                  <a:srgbClr val="6F2F9F"/>
                </a:solidFill>
              </a:rPr>
              <a:t>	CATCH </a:t>
            </a:r>
            <a:endParaRPr lang="en-GB" sz="2000" dirty="0" smtClean="0">
              <a:solidFill>
                <a:srgbClr val="6F2F9F"/>
              </a:solidFill>
            </a:endParaRPr>
          </a:p>
          <a:p>
            <a:r>
              <a:rPr lang="en-GB" sz="2000" dirty="0" smtClean="0">
                <a:solidFill>
                  <a:srgbClr val="0074CC"/>
                </a:solidFill>
              </a:rPr>
              <a:t>	OUTPUT </a:t>
            </a:r>
            <a:r>
              <a:rPr lang="en-GB" sz="2000" dirty="0" smtClean="0">
                <a:solidFill>
                  <a:srgbClr val="4F81BC"/>
                </a:solidFill>
              </a:rPr>
              <a:t>'Must enter an integer (e.g. 42)' </a:t>
            </a:r>
          </a:p>
          <a:p>
            <a:r>
              <a:rPr lang="en-GB" sz="2000" dirty="0" smtClean="0">
                <a:solidFill>
                  <a:srgbClr val="6F2F9F"/>
                </a:solidFill>
              </a:rPr>
              <a:t>ENDTRY</a:t>
            </a:r>
            <a:endParaRPr lang="en-GB" sz="2000" dirty="0" smtClean="0">
              <a:solidFill>
                <a:srgbClr val="6F2F9F"/>
              </a:solidFill>
              <a:latin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mpSci Objectives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owerpoint Document" ma:contentTypeID="0x01010015CD92727BE15A489D82B4806C253E7E000A1F485F532F51459FFA60F9D0DEB958" ma:contentTypeVersion="1" ma:contentTypeDescription="Create a new Powerpoint Document" ma:contentTypeScope="" ma:versionID="c2d82702d69ba467c9951dff983a47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SharedContentType xmlns="Microsoft.SharePoint.Taxonomy.ContentTypeSync" SourceId="ec9595bb-35e0-4757-b1ec-3fffbcfc58be" ContentTypeId="0x01010015CD92727BE15A489D82B4806C253E7E" PreviousValue="false"/>
</file>

<file path=customXml/itemProps1.xml><?xml version="1.0" encoding="utf-8"?>
<ds:datastoreItem xmlns:ds="http://schemas.openxmlformats.org/officeDocument/2006/customXml" ds:itemID="{217A05AA-91BD-4971-A3B2-7A55B148F0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D022CC6-6FBA-466E-9FA2-55F57EBFDACF}">
  <ds:schemaRefs>
    <ds:schemaRef ds:uri="http://schemas.microsoft.com/sharepoint/v3/contenttype/forms"/>
  </ds:schemaRefs>
</ds:datastoreItem>
</file>

<file path=customXml/itemProps3.xml><?xml version="1.0" encoding="utf-8"?>
<ds:datastoreItem xmlns:ds="http://schemas.openxmlformats.org/officeDocument/2006/customXml" ds:itemID="{DDF4F646-0122-4596-9CA0-748BA3669405}">
  <ds:schemaRef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http://purl.org/dc/terms/"/>
    <ds:schemaRef ds:uri="http://www.w3.org/XML/1998/namespace"/>
    <ds:schemaRef ds:uri="http://schemas.microsoft.com/office/2006/metadata/properties"/>
  </ds:schemaRefs>
</ds:datastoreItem>
</file>

<file path=customXml/itemProps4.xml><?xml version="1.0" encoding="utf-8"?>
<ds:datastoreItem xmlns:ds="http://schemas.openxmlformats.org/officeDocument/2006/customXml" ds:itemID="{516289B0-A132-469B-ACCB-00F259EFAA9A}">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CompSci Objectives Template (1)</Template>
  <TotalTime>355</TotalTime>
  <Words>750</Words>
  <Application>Microsoft Office PowerPoint</Application>
  <PresentationFormat>On-screen Show (4:3)</PresentationFormat>
  <Paragraphs>161</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CompSci Objectives Template (1)</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howsono</dc:creator>
  <cp:lastModifiedBy>The Mack</cp:lastModifiedBy>
  <cp:revision>72</cp:revision>
  <dcterms:created xsi:type="dcterms:W3CDTF">2012-07-14T16:11:02Z</dcterms:created>
  <dcterms:modified xsi:type="dcterms:W3CDTF">2017-02-19T20:15:55Z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0x01010015CD92727BE15A489D82B4806C253E7E000A1F485F532F51459FFA60F9D0DEB958</vt:lpwstr>
  </property>
</Properties>
</file>