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Microsoft_Equation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van Al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579" autoAdjust="0"/>
  </p:normalViewPr>
  <p:slideViewPr>
    <p:cSldViewPr>
      <p:cViewPr varScale="1">
        <p:scale>
          <a:sx n="79" d="100"/>
          <a:sy n="79" d="100"/>
        </p:scale>
        <p:origin x="-156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45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9" d="100"/>
          <a:sy n="69" d="100"/>
        </p:scale>
        <p:origin x="-3568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64DB847-A7C6-423F-B771-46A6092732E3}" type="datetimeFigureOut">
              <a:rPr lang="en-US"/>
              <a:pPr>
                <a:defRPr/>
              </a:pPr>
              <a:t>17-03-30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7FC56A9-71FA-49A8-A49B-73E0C4B6E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77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Relationship Id="rId3" Type="http://schemas.openxmlformats.org/officeDocument/2006/relationships/image" Target="../media/image2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00" y="1295400"/>
            <a:ext cx="8229600" cy="2057400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838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667000"/>
            <a:ext cx="6400800" cy="5334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71563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0B4CF9C-55F4-4FFE-BD8D-163EF165F112}" type="datetime1">
              <a:rPr lang="en-US" smtClean="0"/>
              <a:t>17-03-30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4290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492875"/>
            <a:ext cx="11430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06CB4F1-E69D-4458-B775-B121381A0F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9556C-2595-4E56-A717-316D8EFEAEE5}" type="datetime1">
              <a:rPr lang="en-US" smtClean="0"/>
              <a:t>17-03-30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EA575-3527-424C-A005-428A5216F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C90A5D-7968-4289-B148-46667062E381}" type="datetime1">
              <a:rPr lang="en-US" smtClean="0"/>
              <a:t>17-03-30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9EB02-20BD-4C4F-B59A-1CA3F89D9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71563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995A4D2-F510-48C2-95A3-ABA551F27ED8}" type="datetime1">
              <a:rPr lang="en-US" smtClean="0"/>
              <a:t>17-03-30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BC7FEBF-A170-470C-A369-F0D066FB58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90982-9BD1-41A4-898E-2DE3EFDAD62B}" type="datetime1">
              <a:rPr lang="en-US" smtClean="0"/>
              <a:t>17-03-30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2F621-4695-46C1-8607-7F4A48817B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latin typeface="+mn-lt"/>
                <a:cs typeface="+mn-cs"/>
              </a:rPr>
              <a:t>Vu Pham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20ADF50-10D7-42AC-AB89-4CCBF61CB015}" type="datetime1">
              <a:rPr lang="en-US" smtClean="0"/>
              <a:t>17-03-30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A58546F-1E4E-426D-9940-5EB4B4A746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76400"/>
            <a:ext cx="4040188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76400"/>
            <a:ext cx="4041775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0165E67-DA18-45D0-8E9E-6B8ACAE456BC}" type="datetime1">
              <a:rPr lang="en-US" smtClean="0"/>
              <a:t>17-03-30</a:t>
            </a:fld>
            <a:endParaRPr 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25B14B-C98E-4C14-96E7-18DD3A29C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3F7254F-48EC-4278-B0A8-D3E98656B758}" type="datetime1">
              <a:rPr lang="en-US" smtClean="0"/>
              <a:t>17-03-30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8ABFDA-DAF0-4496-8136-3108F5781C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ED2C74D-DD70-47EE-8C13-D0349F90F129}" type="datetime1">
              <a:rPr lang="en-US" smtClean="0"/>
              <a:t>17-03-30</a:t>
            </a:fld>
            <a:endParaRPr 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7C05FB1-C35B-4870-BC50-C1BF2D042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7659C-7A1E-4BA8-A357-D19EE208B1A5}" type="datetime1">
              <a:rPr lang="en-US" smtClean="0"/>
              <a:t>17-03-30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2A947-F0B9-4AC8-B617-2CA04D3999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64503-3AD9-4F80-9E80-DDFEFC8BB6B0}" type="datetime1">
              <a:rPr lang="en-US" smtClean="0"/>
              <a:t>17-03-30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5516-340B-459A-81CA-6701DA508F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C3D0017-6054-459D-AE5C-191A18401D8C}" type="datetime1">
              <a:rPr lang="en-US" smtClean="0"/>
              <a:t>17-03-30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D6CB6DE-1033-4C2C-8280-139BC16F7C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6" r:id="rId3"/>
    <p:sldLayoutId id="2147483673" r:id="rId4"/>
    <p:sldLayoutId id="2147483674" r:id="rId5"/>
    <p:sldLayoutId id="2147483675" r:id="rId6"/>
    <p:sldLayoutId id="214748367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7.emf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Pricing Asian Options by Monte Carlo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Math 477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43808" y="4149080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Jovan Allen and Joseph Leong</a:t>
            </a:r>
          </a:p>
          <a:p>
            <a:endParaRPr lang="en-US" dirty="0"/>
          </a:p>
          <a:p>
            <a:pPr algn="ctr"/>
            <a:r>
              <a:rPr lang="en-US" dirty="0" smtClean="0"/>
              <a:t>March 31, 2017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63888" y="6597352"/>
            <a:ext cx="936104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897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2204864"/>
            <a:ext cx="4040188" cy="39212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K=1,000,000 ran 10 times:</a:t>
            </a:r>
          </a:p>
          <a:p>
            <a:pPr marL="0" indent="0">
              <a:buNone/>
            </a:pPr>
            <a:r>
              <a:rPr lang="pt-BR" sz="1800" dirty="0" err="1" smtClean="0"/>
              <a:t>Value</a:t>
            </a:r>
            <a:r>
              <a:rPr lang="pt-BR" sz="1800" dirty="0" smtClean="0"/>
              <a:t>		</a:t>
            </a:r>
            <a:r>
              <a:rPr lang="pt-BR" sz="1800" dirty="0" err="1" smtClean="0"/>
              <a:t>Variance</a:t>
            </a: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[</a:t>
            </a:r>
            <a:r>
              <a:rPr lang="pt-BR" sz="1800" dirty="0"/>
              <a:t>1]  2.632722 </a:t>
            </a:r>
            <a:r>
              <a:rPr lang="pt-BR" sz="1800" dirty="0" smtClean="0"/>
              <a:t>	20.175960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[1]  2.629572 </a:t>
            </a:r>
            <a:r>
              <a:rPr lang="pt-BR" sz="1800" dirty="0" smtClean="0"/>
              <a:t>	20.107152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[1]  2.617941 </a:t>
            </a:r>
            <a:r>
              <a:rPr lang="pt-BR" sz="1800" dirty="0" smtClean="0"/>
              <a:t>	19.956537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[1]  2.625505 </a:t>
            </a:r>
            <a:r>
              <a:rPr lang="pt-BR" sz="1800" dirty="0" smtClean="0"/>
              <a:t>	20.098192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[1]  2.624909 </a:t>
            </a:r>
            <a:r>
              <a:rPr lang="pt-BR" sz="1800" dirty="0" smtClean="0"/>
              <a:t>	20.016488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[1]  2.615629 </a:t>
            </a:r>
            <a:r>
              <a:rPr lang="pt-BR" sz="1800" dirty="0" smtClean="0"/>
              <a:t>	19.977494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[1]  2.628922 </a:t>
            </a:r>
            <a:r>
              <a:rPr lang="pt-BR" sz="1800" dirty="0" smtClean="0"/>
              <a:t>	20.132319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[1]  2.619424 </a:t>
            </a:r>
            <a:r>
              <a:rPr lang="pt-BR" sz="1800" dirty="0" smtClean="0"/>
              <a:t>	20.036418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[1]  2.623533 </a:t>
            </a:r>
            <a:r>
              <a:rPr lang="pt-BR" sz="1800" dirty="0" smtClean="0"/>
              <a:t>	20.027172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[1]  2.632191 </a:t>
            </a:r>
            <a:r>
              <a:rPr lang="pt-BR" sz="1800" dirty="0" smtClean="0"/>
              <a:t>	20.116323</a:t>
            </a:r>
            <a:endParaRPr lang="en-US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4645025" y="2204864"/>
            <a:ext cx="4041775" cy="39212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K=10,000,000 ran 10 times:</a:t>
            </a:r>
          </a:p>
          <a:p>
            <a:pPr marL="0" indent="0">
              <a:buNone/>
            </a:pPr>
            <a:r>
              <a:rPr lang="pt-BR" sz="1800" dirty="0" err="1" smtClean="0"/>
              <a:t>Value</a:t>
            </a:r>
            <a:r>
              <a:rPr lang="pt-BR" sz="1800" dirty="0" smtClean="0"/>
              <a:t>		</a:t>
            </a:r>
            <a:r>
              <a:rPr lang="pt-BR" sz="1800" dirty="0" err="1" smtClean="0"/>
              <a:t>Variance</a:t>
            </a: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[</a:t>
            </a:r>
            <a:r>
              <a:rPr lang="pt-BR" sz="1800" dirty="0"/>
              <a:t>1]  </a:t>
            </a:r>
            <a:r>
              <a:rPr lang="pt-BR" sz="1800" dirty="0" smtClean="0"/>
              <a:t>2.623967	 </a:t>
            </a:r>
            <a:r>
              <a:rPr lang="pt-BR" sz="1800" dirty="0"/>
              <a:t>20.082084</a:t>
            </a:r>
          </a:p>
          <a:p>
            <a:pPr marL="0" indent="0">
              <a:buNone/>
            </a:pPr>
            <a:r>
              <a:rPr lang="pt-BR" sz="1800" dirty="0"/>
              <a:t>[1]  2.625328 </a:t>
            </a:r>
            <a:r>
              <a:rPr lang="pt-BR" sz="1800" dirty="0" smtClean="0"/>
              <a:t>	20.081116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[1]  </a:t>
            </a:r>
            <a:r>
              <a:rPr lang="pt-BR" sz="1800" dirty="0" smtClean="0"/>
              <a:t>2.622219	 </a:t>
            </a:r>
            <a:r>
              <a:rPr lang="pt-BR" sz="1800" dirty="0"/>
              <a:t>20.046961</a:t>
            </a:r>
          </a:p>
          <a:p>
            <a:pPr marL="0" indent="0">
              <a:buNone/>
            </a:pPr>
            <a:r>
              <a:rPr lang="pt-BR" sz="1800" dirty="0"/>
              <a:t>[1]  2.623188 </a:t>
            </a:r>
            <a:r>
              <a:rPr lang="pt-BR" sz="1800" dirty="0" smtClean="0"/>
              <a:t>	20.043647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[1]  2.622652 </a:t>
            </a:r>
            <a:r>
              <a:rPr lang="pt-BR" sz="1800" dirty="0" smtClean="0"/>
              <a:t>	20.065704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[1]  2.625139 </a:t>
            </a:r>
            <a:r>
              <a:rPr lang="pt-BR" sz="1800" dirty="0" smtClean="0"/>
              <a:t>	20.087812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[1]  2.622739 </a:t>
            </a:r>
            <a:r>
              <a:rPr lang="pt-BR" sz="1800" dirty="0" smtClean="0"/>
              <a:t>	20.044615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[1]  2.623389 </a:t>
            </a:r>
            <a:r>
              <a:rPr lang="pt-BR" sz="1800" dirty="0" smtClean="0"/>
              <a:t>	20.073185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[1]  2.624379 </a:t>
            </a:r>
            <a:r>
              <a:rPr lang="pt-BR" sz="1800" dirty="0" smtClean="0"/>
              <a:t>	20.077573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[1]  </a:t>
            </a:r>
            <a:r>
              <a:rPr lang="pt-BR" sz="1800" dirty="0" smtClean="0"/>
              <a:t>2.625775	 </a:t>
            </a:r>
            <a:r>
              <a:rPr lang="pt-BR" sz="1800" dirty="0"/>
              <a:t>20.083400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052736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As we increase k, our Monte Carlo estimate converges to the true value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4406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As the number of simulations increases, the accuracy of the Monte Carlo method increases</a:t>
            </a:r>
          </a:p>
          <a:p>
            <a:endParaRPr lang="en-US" sz="2800" dirty="0"/>
          </a:p>
          <a:p>
            <a:r>
              <a:rPr lang="en-US" sz="2800" dirty="0" smtClean="0"/>
              <a:t>The risk neutral valuation of the Asian Option with the given parameters ≈ $2.62</a:t>
            </a:r>
          </a:p>
          <a:p>
            <a:endParaRPr lang="en-US" sz="2800" dirty="0"/>
          </a:p>
          <a:p>
            <a:r>
              <a:rPr lang="en-US" sz="2800" dirty="0" smtClean="0"/>
              <a:t>European call with same parameter values has a valuation =  $5.37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</a:t>
            </a:r>
            <a:r>
              <a:rPr lang="en-US" sz="2000" dirty="0" smtClean="0"/>
              <a:t>Asian Option expected to be cheaper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-</a:t>
            </a:r>
            <a:r>
              <a:rPr lang="en-US" sz="1800" dirty="0" smtClean="0"/>
              <a:t>Approximately half, which is interesting (Average)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102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May be of interest to see how varying parameter values change the valuation of a Asian Option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Ran simulations varying one parameter value and holding the rest constant 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K=10,000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341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rcRect t="2844" b="28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83819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Error: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</a:t>
            </a:r>
            <a:r>
              <a:rPr lang="en-US" sz="2400" dirty="0" smtClean="0"/>
              <a:t>From simulations, k=10,000,000 appeared 	to be accurate 	to 1 cent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-To get accuracy to 0.1 cents: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-This implies the error decreases with the square root of k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-To decrease the error by a factor of 10, we need 100 	times more points for the average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3501008"/>
            <a:ext cx="2256656" cy="68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170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Computing Issues:</a:t>
            </a:r>
          </a:p>
          <a:p>
            <a:pPr marL="0" indent="0">
              <a:buNone/>
            </a:pPr>
            <a:r>
              <a:rPr lang="en-US" dirty="0" smtClean="0"/>
              <a:t>	- Large matrix of stock price realizations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-Slow</a:t>
            </a:r>
          </a:p>
          <a:p>
            <a:pPr marL="1714500" lvl="4" indent="0">
              <a:buNone/>
            </a:pPr>
            <a:r>
              <a:rPr lang="en-US" dirty="0" smtClean="0"/>
              <a:t>10 loops of K=10,000,000:</a:t>
            </a:r>
          </a:p>
          <a:p>
            <a:pPr marL="1714500" lvl="4" indent="0">
              <a:buNone/>
            </a:pPr>
            <a:r>
              <a:rPr lang="en-US" dirty="0"/>
              <a:t>	</a:t>
            </a:r>
            <a:r>
              <a:rPr lang="en-US" dirty="0" smtClean="0"/>
              <a:t>	 Resources: </a:t>
            </a:r>
            <a:r>
              <a:rPr lang="en-US" dirty="0" err="1" smtClean="0"/>
              <a:t>cput</a:t>
            </a:r>
            <a:r>
              <a:rPr lang="en-US" dirty="0"/>
              <a:t>=01:26:</a:t>
            </a:r>
            <a:r>
              <a:rPr lang="en-US" dirty="0" smtClean="0"/>
              <a:t>11,</a:t>
            </a:r>
            <a:r>
              <a:rPr lang="hu-HU" dirty="0"/>
              <a:t> ,mem=</a:t>
            </a:r>
            <a:r>
              <a:rPr lang="hu-HU" dirty="0" smtClean="0"/>
              <a:t>64564448kb</a:t>
            </a:r>
          </a:p>
          <a:p>
            <a:pPr marL="1714500" lvl="4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318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685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Asian Options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Monte Carlo Methodology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Simulations and Findings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Discussion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85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Type of Exotic Option</a:t>
            </a:r>
          </a:p>
          <a:p>
            <a:pPr lvl="4">
              <a:buFont typeface="Arial"/>
              <a:buChar char="•"/>
            </a:pPr>
            <a:r>
              <a:rPr lang="en-US" dirty="0" smtClean="0"/>
              <a:t>More complex than commonly traded options</a:t>
            </a:r>
          </a:p>
          <a:p>
            <a:pPr marL="1828800" lvl="4" indent="0">
              <a:buNone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Payoff determined by </a:t>
            </a:r>
            <a:r>
              <a:rPr lang="en-US" u="sng" dirty="0"/>
              <a:t>a</a:t>
            </a:r>
            <a:r>
              <a:rPr lang="en-US" u="sng" dirty="0" smtClean="0"/>
              <a:t>verage</a:t>
            </a:r>
            <a:r>
              <a:rPr lang="en-US" dirty="0" smtClean="0"/>
              <a:t> underlying price over some period of time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Asian Options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3501008"/>
            <a:ext cx="51562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0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Advantages:</a:t>
            </a:r>
          </a:p>
          <a:p>
            <a:pPr marL="0" indent="0">
              <a:buNone/>
            </a:pPr>
            <a:endParaRPr lang="en-US" dirty="0" smtClean="0"/>
          </a:p>
          <a:p>
            <a:pPr lvl="2">
              <a:buFont typeface="Arial"/>
              <a:buChar char="•"/>
            </a:pPr>
            <a:r>
              <a:rPr lang="en-US" dirty="0" smtClean="0"/>
              <a:t>Reduces risk of market manipulation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Less volatile than European options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Cheaper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800" dirty="0"/>
          </a:p>
          <a:p>
            <a:pPr>
              <a:buFont typeface="Arial"/>
              <a:buChar char="•"/>
            </a:pPr>
            <a:r>
              <a:rPr lang="en-US" sz="2800" dirty="0" smtClean="0"/>
              <a:t>Also Asian options where K is derived from average stock price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Asian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807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Statistical technique use to model probabilistic events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Idea: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Suppose we want to estimate the expected value, </a:t>
            </a:r>
            <a:r>
              <a:rPr lang="en-US" dirty="0" err="1" smtClean="0"/>
              <a:t>θ</a:t>
            </a:r>
            <a:r>
              <a:rPr lang="en-US" dirty="0" smtClean="0"/>
              <a:t>, of some random variable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If we can generate k </a:t>
            </a:r>
            <a:r>
              <a:rPr lang="en-US" dirty="0" err="1" smtClean="0"/>
              <a:t>iid</a:t>
            </a:r>
            <a:r>
              <a:rPr lang="en-US" dirty="0" smtClean="0"/>
              <a:t> random values (Y</a:t>
            </a:r>
            <a:r>
              <a:rPr lang="en-US" baseline="-25000" dirty="0" smtClean="0"/>
              <a:t>1,</a:t>
            </a:r>
            <a:r>
              <a:rPr lang="en-US" dirty="0" smtClean="0"/>
              <a:t>Y</a:t>
            </a:r>
            <a:r>
              <a:rPr lang="en-US" baseline="-25000" dirty="0" smtClean="0"/>
              <a:t>2,</a:t>
            </a:r>
            <a:r>
              <a:rPr lang="is-IS" dirty="0" smtClean="0"/>
              <a:t>…,Y</a:t>
            </a:r>
            <a:r>
              <a:rPr lang="is-IS" baseline="-25000" dirty="0" smtClean="0"/>
              <a:t>k</a:t>
            </a:r>
            <a:r>
              <a:rPr lang="en-US" dirty="0" smtClean="0"/>
              <a:t>) we can estimate </a:t>
            </a:r>
            <a:r>
              <a:rPr lang="en-US" dirty="0" err="1" smtClean="0"/>
              <a:t>θ</a:t>
            </a:r>
            <a:r>
              <a:rPr lang="en-US" dirty="0" smtClean="0"/>
              <a:t> by</a:t>
            </a: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As               ,, by Law of Large Numbers, 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Method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4005064"/>
            <a:ext cx="2027808" cy="9744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4941168"/>
            <a:ext cx="1460500" cy="520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4" y="5661248"/>
            <a:ext cx="1008112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934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From Central Limit Theorem, as k gets large,         should have an approximately Normal distribution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Applying to Asian Options: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Daily Share prices are generated using the Risk </a:t>
            </a:r>
            <a:r>
              <a:rPr lang="en-US" sz="2400" dirty="0"/>
              <a:t>N</a:t>
            </a:r>
            <a:r>
              <a:rPr lang="en-US" sz="2400" dirty="0" smtClean="0"/>
              <a:t>eutral </a:t>
            </a:r>
            <a:r>
              <a:rPr lang="en-US" sz="2400" dirty="0"/>
              <a:t>G</a:t>
            </a:r>
            <a:r>
              <a:rPr lang="en-US" sz="2400" dirty="0" smtClean="0"/>
              <a:t>eometric </a:t>
            </a:r>
            <a:r>
              <a:rPr lang="en-US" sz="2400" dirty="0"/>
              <a:t>B</a:t>
            </a:r>
            <a:r>
              <a:rPr lang="en-US" sz="2400" dirty="0" smtClean="0"/>
              <a:t>rownian Motion Model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endParaRPr lang="en-US" sz="2400" dirty="0" smtClean="0"/>
          </a:p>
          <a:p>
            <a:pPr>
              <a:buFont typeface="Arial"/>
              <a:buChar char="•"/>
            </a:pPr>
            <a:r>
              <a:rPr lang="en-US" sz="2400" dirty="0" smtClean="0"/>
              <a:t>The simulated Asian Option present value of the payoff, Y, can be found by: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Method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621845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192" y="980728"/>
            <a:ext cx="360040" cy="5583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3808" y="3933056"/>
            <a:ext cx="2900288" cy="3406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9792" y="5229200"/>
            <a:ext cx="2952328" cy="72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357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Repeating this method for k-1 more simulations, we get k simulated  Asian Option payoffs: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Arial"/>
              <a:buChar char="•"/>
            </a:pPr>
            <a:endParaRPr lang="en-US" sz="2400" dirty="0" smtClean="0"/>
          </a:p>
          <a:p>
            <a:pPr>
              <a:buFont typeface="Arial"/>
              <a:buChar char="•"/>
            </a:pPr>
            <a:r>
              <a:rPr lang="en-US" sz="2400" dirty="0" smtClean="0"/>
              <a:t>Taking the average of the k values of Y yields the Monte Carlo estimate of the risk neutral valuation of the call: </a:t>
            </a:r>
          </a:p>
          <a:p>
            <a:pPr>
              <a:buFont typeface="Arial"/>
              <a:buChar char="•"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Method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1988840"/>
            <a:ext cx="2425700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4005064"/>
            <a:ext cx="61849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083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Parameters used:	</a:t>
            </a:r>
          </a:p>
          <a:p>
            <a:pPr marL="0" indent="0" algn="ctr">
              <a:buNone/>
            </a:pPr>
            <a:r>
              <a:rPr lang="en-US" dirty="0" smtClean="0"/>
              <a:t>s=61, K=63, t=0.5, r=0.08, sigma=0.3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132856"/>
            <a:ext cx="6130649" cy="43061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56176" y="3645024"/>
            <a:ext cx="273630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dirty="0" smtClean="0">
                <a:latin typeface="+mn-lt"/>
              </a:rPr>
              <a:t>PV of Payoff</a:t>
            </a:r>
          </a:p>
          <a:p>
            <a:pPr algn="ctr"/>
            <a:r>
              <a:rPr lang="hr-HR" sz="2400" dirty="0" smtClean="0">
                <a:latin typeface="+mn-lt"/>
              </a:rPr>
              <a:t>= </a:t>
            </a:r>
            <a:endParaRPr lang="hr-HR" sz="2400" dirty="0">
              <a:latin typeface="+mn-lt"/>
            </a:endParaRPr>
          </a:p>
          <a:p>
            <a:pPr algn="ctr"/>
            <a:r>
              <a:rPr lang="hr-HR" sz="2400" dirty="0" smtClean="0">
                <a:latin typeface="+mn-lt"/>
              </a:rPr>
              <a:t>3.061335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7086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Ten Simulated Realizations: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003" y="1628800"/>
            <a:ext cx="6840760" cy="48049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20272" y="1124744"/>
            <a:ext cx="21237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 smtClean="0">
                <a:latin typeface="+mj-lt"/>
              </a:rPr>
              <a:t>Pv of Payoffs =</a:t>
            </a:r>
          </a:p>
          <a:p>
            <a:pPr algn="r"/>
            <a:r>
              <a:rPr lang="ro-RO" dirty="0">
                <a:latin typeface="+mj-lt"/>
              </a:rPr>
              <a:t>3.0613349 13.2013260  0.0000000  0.0000000  0.9441357  0.0000000  4.5944380</a:t>
            </a:r>
          </a:p>
          <a:p>
            <a:pPr algn="r"/>
            <a:r>
              <a:rPr lang="ro-RO" dirty="0">
                <a:latin typeface="+mj-lt"/>
              </a:rPr>
              <a:t> </a:t>
            </a:r>
            <a:r>
              <a:rPr lang="ro-RO" dirty="0" smtClean="0">
                <a:latin typeface="+mj-lt"/>
              </a:rPr>
              <a:t>7.6261382  </a:t>
            </a:r>
            <a:r>
              <a:rPr lang="ro-RO" dirty="0">
                <a:latin typeface="+mj-lt"/>
              </a:rPr>
              <a:t>3.9241529  0.3208530</a:t>
            </a:r>
            <a:endParaRPr lang="en-US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08304" y="4437112"/>
            <a:ext cx="1584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Monte Carlo Estimate:</a:t>
            </a:r>
            <a:endParaRPr lang="en-US" sz="2000" dirty="0">
              <a:latin typeface="+mn-lt"/>
            </a:endParaRPr>
          </a:p>
          <a:p>
            <a:pPr algn="ctr"/>
            <a:endParaRPr lang="is-IS" sz="2000" dirty="0" smtClean="0">
              <a:latin typeface="+mn-lt"/>
            </a:endParaRPr>
          </a:p>
          <a:p>
            <a:pPr algn="ctr"/>
            <a:r>
              <a:rPr lang="is-IS" sz="2000" dirty="0" smtClean="0">
                <a:latin typeface="+mn-lt"/>
              </a:rPr>
              <a:t>3.367238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3974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eam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1235</TotalTime>
  <Words>365</Words>
  <Application>Microsoft Macintosh PowerPoint</Application>
  <PresentationFormat>On-screen Show (4:3)</PresentationFormat>
  <Paragraphs>121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Beamer</vt:lpstr>
      <vt:lpstr>Microsoft Equation</vt:lpstr>
      <vt:lpstr>Pricing Asian Options by Monte Carlo Methods</vt:lpstr>
      <vt:lpstr>Overview</vt:lpstr>
      <vt:lpstr>Asian Options</vt:lpstr>
      <vt:lpstr>Asian Options</vt:lpstr>
      <vt:lpstr>Monte Carlo Method</vt:lpstr>
      <vt:lpstr>Monte Carlo Method</vt:lpstr>
      <vt:lpstr>Monte Carlo Method</vt:lpstr>
      <vt:lpstr>Simulations</vt:lpstr>
      <vt:lpstr>Simulations</vt:lpstr>
      <vt:lpstr>Simulations</vt:lpstr>
      <vt:lpstr>Findings</vt:lpstr>
      <vt:lpstr>Extra</vt:lpstr>
      <vt:lpstr>Extra</vt:lpstr>
      <vt:lpstr>Discussion</vt:lpstr>
      <vt:lpstr>Discussion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PHV</dc:creator>
  <cp:lastModifiedBy>Jovan Allen</cp:lastModifiedBy>
  <cp:revision>50</cp:revision>
  <dcterms:created xsi:type="dcterms:W3CDTF">2010-08-20T18:38:47Z</dcterms:created>
  <dcterms:modified xsi:type="dcterms:W3CDTF">2017-03-31T16:45:00Z</dcterms:modified>
</cp:coreProperties>
</file>