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>
        <p:scale>
          <a:sx n="133" d="100"/>
          <a:sy n="13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B417-701B-3E38-926D-DE3CF96A1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BD531-7968-07BF-C346-35C297EC5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3228-4B5A-7B3A-85C1-D01F14B0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2467-3E16-2040-3188-630A7313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C566-8BB9-BE28-127F-B393E32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1636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987-4BA7-EFC8-ED00-D20CD610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8E99E-F10E-B0BE-DAF1-68290C0EF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3C25-2CAD-AFE5-68C1-CF9B42EC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C360-A510-2181-1F3B-B65344F6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99AC-8CBA-B669-2A21-C54DD211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9687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3EB85-F932-E32E-9388-F7AE1ADA3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FCF51-D245-F860-AEE3-81759639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DEB5-E560-82B0-D4B6-44597E8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720B4-4780-FC61-9E8A-3C1C603C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40DB-F0A8-352F-3258-BAF84199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8323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A1C9-49C6-C20F-78AC-78ABB40A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F11F-6B51-104D-E86F-502778C5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0BDA-904B-EF7A-3760-EE8CAE5A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8D8E-7BDC-A629-A392-8BA829C9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BC3C-0311-0E80-ADF7-28C1319C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847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F11D-EFD4-FECF-9F08-D011A355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D33C-10B1-192C-05AB-C0D20422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15707-BC3B-5A52-B534-9B262FC9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DED8-FDE9-D883-DA65-C7D61FE9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C03C-CBA3-E032-05F5-0CCF0D05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314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708E-2EF0-D153-DFA5-92A3083C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0E8B-CA5A-5E49-2FA6-0ED33ACBE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8608B-FF48-B2E0-86EA-E211BEB96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EEE49-E67C-27E4-E4C8-C0D509F2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5CAD0-042C-08EE-DA1B-8DD1B61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CB700-DFBA-B2C9-566A-72624554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854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EE79-7F9F-3AB1-7B85-C7A5086C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96587-9E33-BD0E-52FB-25BB82FE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4E11-751E-D5B2-A7E6-F5A8AE3C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ED41-D9A3-9895-8FED-5CAE055F9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C21B5-4098-976D-562D-8012A7A93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71C44-BD39-9A0D-D74C-53CF5662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E326B-03EF-B87C-5063-8730B5E5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CB3B5-15F0-8C09-10A5-94EB41D0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60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6E60-0763-097C-0D08-45E7B273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8FE77-BBCE-CFB3-42DD-571850A2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B465A-DD4D-2611-9464-AA71FF04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37B8C-19F7-966F-D4D8-8A3C4293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343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13E04-03B0-9BF2-657B-833218F1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144F4-9B71-E7BC-FD9C-B314D96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B9D88-D495-B00B-4995-31AE143D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317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0AC-8BFF-4362-F976-72C1C416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B463-64FA-9EAC-1D63-9AEC6DF5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3626A-1094-E315-3052-DC61AC8C1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4E30A-9C21-F602-2A1C-86AECA79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2697E-986E-2639-0E75-B00D306E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77A4-22CF-24CE-E288-4B382A95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5216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C178-607D-D269-EB71-3238C40C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6DB2E-2CEF-0E73-0060-DC2597288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1C44E-B950-E2B4-38E3-296B75709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E99C2-F72C-B79C-2F23-2B26244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7AC16-16C5-03B9-036D-E4B5F1D6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E4D6-00D2-DE0E-FC12-F32F87FF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90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2126E-A291-4CF0-846D-B5425CB7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4FC2-753B-45C9-7456-0860FD88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8240-50CE-3C68-6D24-37F409BFD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CC2EB-829C-CB4E-93F0-AA034E937C2E}" type="datetimeFigureOut">
              <a:rPr lang="en-LU" smtClean="0"/>
              <a:t>09/04/2024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CE17-8487-A75C-692B-D8195534D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2C06-4E51-03EE-442D-B470B769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B6136-6B1C-A844-834F-BA4E2B218F6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3123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C92F469-EC67-C1BC-BE88-45EE4D89D537}"/>
              </a:ext>
            </a:extLst>
          </p:cNvPr>
          <p:cNvGrpSpPr/>
          <p:nvPr/>
        </p:nvGrpSpPr>
        <p:grpSpPr>
          <a:xfrm>
            <a:off x="1620000" y="1681830"/>
            <a:ext cx="9000000" cy="3905167"/>
            <a:chOff x="1620000" y="1681830"/>
            <a:chExt cx="9000000" cy="390516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C5E8C2-AEFB-1C9C-7A30-A0B823C8ABEF}"/>
                </a:ext>
              </a:extLst>
            </p:cNvPr>
            <p:cNvSpPr txBox="1"/>
            <p:nvPr/>
          </p:nvSpPr>
          <p:spPr>
            <a:xfrm>
              <a:off x="2315405" y="1681830"/>
              <a:ext cx="353036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L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Observe accounting variables for firms with FYE from April of year </a:t>
              </a:r>
              <a:r>
                <a:rPr lang="en-LU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 </a:t>
              </a:r>
              <a:r>
                <a:rPr lang="en-L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March of year </a:t>
              </a:r>
              <a:r>
                <a:rPr lang="en-LU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E062DB-62F2-9FBE-875C-3A752B13E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4594" y="3232846"/>
              <a:ext cx="8950811" cy="7154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miter lim="800000"/>
              <a:headEnd type="triangle" w="lg" len="med"/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37D355-DF80-9B3A-64EC-99FA1BB67D1E}"/>
                </a:ext>
              </a:extLst>
            </p:cNvPr>
            <p:cNvCxnSpPr>
              <a:cxnSpLocks/>
            </p:cNvCxnSpPr>
            <p:nvPr/>
          </p:nvCxnSpPr>
          <p:spPr>
            <a:xfrm>
              <a:off x="1980000" y="3060000"/>
              <a:ext cx="0" cy="36000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EBB52A-570C-E0FF-2DCE-F9BB567ECF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60000" y="3060000"/>
              <a:ext cx="0" cy="36000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264E07-A18E-106D-93A5-B58E8730BDCC}"/>
                </a:ext>
              </a:extLst>
            </p:cNvPr>
            <p:cNvCxnSpPr>
              <a:cxnSpLocks/>
            </p:cNvCxnSpPr>
            <p:nvPr/>
          </p:nvCxnSpPr>
          <p:spPr>
            <a:xfrm>
              <a:off x="6120000" y="3060000"/>
              <a:ext cx="0" cy="36000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4BF477-7A1D-566C-24B3-CADA52274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000" y="3535167"/>
              <a:ext cx="0" cy="450000"/>
            </a:xfrm>
            <a:prstGeom prst="straightConnector1">
              <a:avLst/>
            </a:prstGeom>
            <a:ln w="34925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1370154A-8197-ACFD-BA8A-43B53C70FA62}"/>
                </a:ext>
              </a:extLst>
            </p:cNvPr>
            <p:cNvSpPr>
              <a:spLocks/>
            </p:cNvSpPr>
            <p:nvPr/>
          </p:nvSpPr>
          <p:spPr>
            <a:xfrm rot="5400000" flipV="1">
              <a:off x="3774204" y="350564"/>
              <a:ext cx="430887" cy="4019295"/>
            </a:xfrm>
            <a:prstGeom prst="leftBrace">
              <a:avLst>
                <a:gd name="adj1" fmla="val 69852"/>
                <a:gd name="adj2" fmla="val 50000"/>
              </a:avLst>
            </a:prstGeom>
            <a:solidFill>
              <a:schemeClr val="bg1"/>
            </a:solidFill>
            <a:ln w="25400" cap="flat">
              <a:solidFill>
                <a:schemeClr val="dk1"/>
              </a:solidFill>
              <a:prstDash val="solid"/>
              <a:round/>
              <a:headEnd type="none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08249 w 408249"/>
                        <a:gd name="connsiteY0" fmla="*/ 2233969 h 2233969"/>
                        <a:gd name="connsiteX1" fmla="*/ 204124 w 408249"/>
                        <a:gd name="connsiteY1" fmla="*/ 2199950 h 2233969"/>
                        <a:gd name="connsiteX2" fmla="*/ 204125 w 408249"/>
                        <a:gd name="connsiteY2" fmla="*/ 1151004 h 2233969"/>
                        <a:gd name="connsiteX3" fmla="*/ 0 w 408249"/>
                        <a:gd name="connsiteY3" fmla="*/ 1116985 h 2233969"/>
                        <a:gd name="connsiteX4" fmla="*/ 204125 w 408249"/>
                        <a:gd name="connsiteY4" fmla="*/ 1082966 h 2233969"/>
                        <a:gd name="connsiteX5" fmla="*/ 204125 w 408249"/>
                        <a:gd name="connsiteY5" fmla="*/ 579471 h 2233969"/>
                        <a:gd name="connsiteX6" fmla="*/ 204125 w 408249"/>
                        <a:gd name="connsiteY6" fmla="*/ 34019 h 2233969"/>
                        <a:gd name="connsiteX7" fmla="*/ 408250 w 408249"/>
                        <a:gd name="connsiteY7" fmla="*/ 0 h 2233969"/>
                        <a:gd name="connsiteX8" fmla="*/ 408249 w 408249"/>
                        <a:gd name="connsiteY8" fmla="*/ 2233969 h 2233969"/>
                        <a:gd name="connsiteX0" fmla="*/ 408249 w 408249"/>
                        <a:gd name="connsiteY0" fmla="*/ 2233969 h 2233969"/>
                        <a:gd name="connsiteX1" fmla="*/ 204124 w 408249"/>
                        <a:gd name="connsiteY1" fmla="*/ 2199950 h 2233969"/>
                        <a:gd name="connsiteX2" fmla="*/ 204125 w 408249"/>
                        <a:gd name="connsiteY2" fmla="*/ 1151004 h 2233969"/>
                        <a:gd name="connsiteX3" fmla="*/ 0 w 408249"/>
                        <a:gd name="connsiteY3" fmla="*/ 1116985 h 2233969"/>
                        <a:gd name="connsiteX4" fmla="*/ 204125 w 408249"/>
                        <a:gd name="connsiteY4" fmla="*/ 1082966 h 2233969"/>
                        <a:gd name="connsiteX5" fmla="*/ 204125 w 408249"/>
                        <a:gd name="connsiteY5" fmla="*/ 548003 h 2233969"/>
                        <a:gd name="connsiteX6" fmla="*/ 204125 w 408249"/>
                        <a:gd name="connsiteY6" fmla="*/ 34019 h 2233969"/>
                        <a:gd name="connsiteX7" fmla="*/ 408250 w 408249"/>
                        <a:gd name="connsiteY7" fmla="*/ 0 h 22339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8249" h="2233969" stroke="0" extrusionOk="0">
                          <a:moveTo>
                            <a:pt x="408249" y="2233969"/>
                          </a:moveTo>
                          <a:cubicBezTo>
                            <a:pt x="292883" y="2232346"/>
                            <a:pt x="200735" y="2220010"/>
                            <a:pt x="204124" y="2199950"/>
                          </a:cubicBezTo>
                          <a:cubicBezTo>
                            <a:pt x="231404" y="1856044"/>
                            <a:pt x="177382" y="1501503"/>
                            <a:pt x="204125" y="1151004"/>
                          </a:cubicBezTo>
                          <a:cubicBezTo>
                            <a:pt x="191064" y="1144971"/>
                            <a:pt x="109870" y="1132818"/>
                            <a:pt x="0" y="1116985"/>
                          </a:cubicBezTo>
                          <a:cubicBezTo>
                            <a:pt x="111834" y="1116492"/>
                            <a:pt x="205060" y="1102201"/>
                            <a:pt x="204125" y="1082966"/>
                          </a:cubicBezTo>
                          <a:cubicBezTo>
                            <a:pt x="186967" y="981170"/>
                            <a:pt x="179365" y="766387"/>
                            <a:pt x="204125" y="579471"/>
                          </a:cubicBezTo>
                          <a:cubicBezTo>
                            <a:pt x="228885" y="392555"/>
                            <a:pt x="213316" y="258363"/>
                            <a:pt x="204125" y="34019"/>
                          </a:cubicBezTo>
                          <a:cubicBezTo>
                            <a:pt x="203762" y="11768"/>
                            <a:pt x="292733" y="3866"/>
                            <a:pt x="408250" y="0"/>
                          </a:cubicBezTo>
                          <a:cubicBezTo>
                            <a:pt x="557501" y="828213"/>
                            <a:pt x="498162" y="1510931"/>
                            <a:pt x="408249" y="2233969"/>
                          </a:cubicBezTo>
                          <a:close/>
                        </a:path>
                        <a:path w="408249" h="2233969" fill="none" extrusionOk="0">
                          <a:moveTo>
                            <a:pt x="408249" y="2233969"/>
                          </a:moveTo>
                          <a:cubicBezTo>
                            <a:pt x="295118" y="2234676"/>
                            <a:pt x="206220" y="2220296"/>
                            <a:pt x="204124" y="2199950"/>
                          </a:cubicBezTo>
                          <a:cubicBezTo>
                            <a:pt x="201951" y="1901968"/>
                            <a:pt x="259513" y="1467798"/>
                            <a:pt x="204125" y="1151004"/>
                          </a:cubicBezTo>
                          <a:cubicBezTo>
                            <a:pt x="191781" y="1151812"/>
                            <a:pt x="109559" y="1117154"/>
                            <a:pt x="0" y="1116985"/>
                          </a:cubicBezTo>
                          <a:cubicBezTo>
                            <a:pt x="114462" y="1120404"/>
                            <a:pt x="201843" y="1102957"/>
                            <a:pt x="204125" y="1082966"/>
                          </a:cubicBezTo>
                          <a:cubicBezTo>
                            <a:pt x="187925" y="950865"/>
                            <a:pt x="210725" y="810322"/>
                            <a:pt x="204125" y="548003"/>
                          </a:cubicBezTo>
                          <a:cubicBezTo>
                            <a:pt x="197525" y="285684"/>
                            <a:pt x="206020" y="188060"/>
                            <a:pt x="204125" y="34019"/>
                          </a:cubicBezTo>
                          <a:cubicBezTo>
                            <a:pt x="202571" y="18350"/>
                            <a:pt x="285746" y="-12962"/>
                            <a:pt x="408250" y="0"/>
                          </a:cubicBezTo>
                        </a:path>
                        <a:path w="408249" h="2233969" fill="none" stroke="0" extrusionOk="0">
                          <a:moveTo>
                            <a:pt x="408249" y="2233969"/>
                          </a:moveTo>
                          <a:cubicBezTo>
                            <a:pt x="294557" y="2233814"/>
                            <a:pt x="206311" y="2220526"/>
                            <a:pt x="204124" y="2199950"/>
                          </a:cubicBezTo>
                          <a:cubicBezTo>
                            <a:pt x="238991" y="1902205"/>
                            <a:pt x="206296" y="1523142"/>
                            <a:pt x="204125" y="1151004"/>
                          </a:cubicBezTo>
                          <a:cubicBezTo>
                            <a:pt x="208079" y="1138306"/>
                            <a:pt x="123564" y="1130250"/>
                            <a:pt x="0" y="1116985"/>
                          </a:cubicBezTo>
                          <a:cubicBezTo>
                            <a:pt x="113119" y="1116648"/>
                            <a:pt x="204924" y="1097994"/>
                            <a:pt x="204125" y="1082966"/>
                          </a:cubicBezTo>
                          <a:cubicBezTo>
                            <a:pt x="227491" y="979312"/>
                            <a:pt x="211153" y="713599"/>
                            <a:pt x="204125" y="579471"/>
                          </a:cubicBezTo>
                          <a:cubicBezTo>
                            <a:pt x="197097" y="445344"/>
                            <a:pt x="203874" y="290248"/>
                            <a:pt x="204125" y="34019"/>
                          </a:cubicBezTo>
                          <a:cubicBezTo>
                            <a:pt x="205747" y="-6703"/>
                            <a:pt x="282108" y="7828"/>
                            <a:pt x="40825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U" dirty="0"/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99DC165A-A3BB-8BD0-FB5E-28F3E2144EE4}"/>
                </a:ext>
              </a:extLst>
            </p:cNvPr>
            <p:cNvSpPr>
              <a:spLocks/>
            </p:cNvSpPr>
            <p:nvPr/>
          </p:nvSpPr>
          <p:spPr>
            <a:xfrm rot="5400000" flipV="1">
              <a:off x="8010908" y="320541"/>
              <a:ext cx="430887" cy="4067294"/>
            </a:xfrm>
            <a:prstGeom prst="leftBrace">
              <a:avLst>
                <a:gd name="adj1" fmla="val 69852"/>
                <a:gd name="adj2" fmla="val 50000"/>
              </a:avLst>
            </a:prstGeom>
            <a:solidFill>
              <a:schemeClr val="bg1"/>
            </a:solidFill>
            <a:ln w="25400" cap="flat">
              <a:solidFill>
                <a:schemeClr val="dk1"/>
              </a:solidFill>
              <a:prstDash val="solid"/>
              <a:round/>
              <a:headEnd type="none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08249 w 408249"/>
                        <a:gd name="connsiteY0" fmla="*/ 2233969 h 2233969"/>
                        <a:gd name="connsiteX1" fmla="*/ 204124 w 408249"/>
                        <a:gd name="connsiteY1" fmla="*/ 2199950 h 2233969"/>
                        <a:gd name="connsiteX2" fmla="*/ 204125 w 408249"/>
                        <a:gd name="connsiteY2" fmla="*/ 1151004 h 2233969"/>
                        <a:gd name="connsiteX3" fmla="*/ 0 w 408249"/>
                        <a:gd name="connsiteY3" fmla="*/ 1116985 h 2233969"/>
                        <a:gd name="connsiteX4" fmla="*/ 204125 w 408249"/>
                        <a:gd name="connsiteY4" fmla="*/ 1082966 h 2233969"/>
                        <a:gd name="connsiteX5" fmla="*/ 204125 w 408249"/>
                        <a:gd name="connsiteY5" fmla="*/ 579471 h 2233969"/>
                        <a:gd name="connsiteX6" fmla="*/ 204125 w 408249"/>
                        <a:gd name="connsiteY6" fmla="*/ 34019 h 2233969"/>
                        <a:gd name="connsiteX7" fmla="*/ 408250 w 408249"/>
                        <a:gd name="connsiteY7" fmla="*/ 0 h 2233969"/>
                        <a:gd name="connsiteX8" fmla="*/ 408249 w 408249"/>
                        <a:gd name="connsiteY8" fmla="*/ 2233969 h 2233969"/>
                        <a:gd name="connsiteX0" fmla="*/ 408249 w 408249"/>
                        <a:gd name="connsiteY0" fmla="*/ 2233969 h 2233969"/>
                        <a:gd name="connsiteX1" fmla="*/ 204124 w 408249"/>
                        <a:gd name="connsiteY1" fmla="*/ 2199950 h 2233969"/>
                        <a:gd name="connsiteX2" fmla="*/ 204125 w 408249"/>
                        <a:gd name="connsiteY2" fmla="*/ 1151004 h 2233969"/>
                        <a:gd name="connsiteX3" fmla="*/ 0 w 408249"/>
                        <a:gd name="connsiteY3" fmla="*/ 1116985 h 2233969"/>
                        <a:gd name="connsiteX4" fmla="*/ 204125 w 408249"/>
                        <a:gd name="connsiteY4" fmla="*/ 1082966 h 2233969"/>
                        <a:gd name="connsiteX5" fmla="*/ 204125 w 408249"/>
                        <a:gd name="connsiteY5" fmla="*/ 548003 h 2233969"/>
                        <a:gd name="connsiteX6" fmla="*/ 204125 w 408249"/>
                        <a:gd name="connsiteY6" fmla="*/ 34019 h 2233969"/>
                        <a:gd name="connsiteX7" fmla="*/ 408250 w 408249"/>
                        <a:gd name="connsiteY7" fmla="*/ 0 h 22339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8249" h="2233969" stroke="0" extrusionOk="0">
                          <a:moveTo>
                            <a:pt x="408249" y="2233969"/>
                          </a:moveTo>
                          <a:cubicBezTo>
                            <a:pt x="292883" y="2232346"/>
                            <a:pt x="200735" y="2220010"/>
                            <a:pt x="204124" y="2199950"/>
                          </a:cubicBezTo>
                          <a:cubicBezTo>
                            <a:pt x="231404" y="1856044"/>
                            <a:pt x="177382" y="1501503"/>
                            <a:pt x="204125" y="1151004"/>
                          </a:cubicBezTo>
                          <a:cubicBezTo>
                            <a:pt x="191064" y="1144971"/>
                            <a:pt x="109870" y="1132818"/>
                            <a:pt x="0" y="1116985"/>
                          </a:cubicBezTo>
                          <a:cubicBezTo>
                            <a:pt x="111834" y="1116492"/>
                            <a:pt x="205060" y="1102201"/>
                            <a:pt x="204125" y="1082966"/>
                          </a:cubicBezTo>
                          <a:cubicBezTo>
                            <a:pt x="186967" y="981170"/>
                            <a:pt x="179365" y="766387"/>
                            <a:pt x="204125" y="579471"/>
                          </a:cubicBezTo>
                          <a:cubicBezTo>
                            <a:pt x="228885" y="392555"/>
                            <a:pt x="213316" y="258363"/>
                            <a:pt x="204125" y="34019"/>
                          </a:cubicBezTo>
                          <a:cubicBezTo>
                            <a:pt x="203762" y="11768"/>
                            <a:pt x="292733" y="3866"/>
                            <a:pt x="408250" y="0"/>
                          </a:cubicBezTo>
                          <a:cubicBezTo>
                            <a:pt x="557501" y="828213"/>
                            <a:pt x="498162" y="1510931"/>
                            <a:pt x="408249" y="2233969"/>
                          </a:cubicBezTo>
                          <a:close/>
                        </a:path>
                        <a:path w="408249" h="2233969" fill="none" extrusionOk="0">
                          <a:moveTo>
                            <a:pt x="408249" y="2233969"/>
                          </a:moveTo>
                          <a:cubicBezTo>
                            <a:pt x="295118" y="2234676"/>
                            <a:pt x="206220" y="2220296"/>
                            <a:pt x="204124" y="2199950"/>
                          </a:cubicBezTo>
                          <a:cubicBezTo>
                            <a:pt x="201951" y="1901968"/>
                            <a:pt x="259513" y="1467798"/>
                            <a:pt x="204125" y="1151004"/>
                          </a:cubicBezTo>
                          <a:cubicBezTo>
                            <a:pt x="191781" y="1151812"/>
                            <a:pt x="109559" y="1117154"/>
                            <a:pt x="0" y="1116985"/>
                          </a:cubicBezTo>
                          <a:cubicBezTo>
                            <a:pt x="114462" y="1120404"/>
                            <a:pt x="201843" y="1102957"/>
                            <a:pt x="204125" y="1082966"/>
                          </a:cubicBezTo>
                          <a:cubicBezTo>
                            <a:pt x="187925" y="950865"/>
                            <a:pt x="210725" y="810322"/>
                            <a:pt x="204125" y="548003"/>
                          </a:cubicBezTo>
                          <a:cubicBezTo>
                            <a:pt x="197525" y="285684"/>
                            <a:pt x="206020" y="188060"/>
                            <a:pt x="204125" y="34019"/>
                          </a:cubicBezTo>
                          <a:cubicBezTo>
                            <a:pt x="202571" y="18350"/>
                            <a:pt x="285746" y="-12962"/>
                            <a:pt x="408250" y="0"/>
                          </a:cubicBezTo>
                        </a:path>
                        <a:path w="408249" h="2233969" fill="none" stroke="0" extrusionOk="0">
                          <a:moveTo>
                            <a:pt x="408249" y="2233969"/>
                          </a:moveTo>
                          <a:cubicBezTo>
                            <a:pt x="294557" y="2233814"/>
                            <a:pt x="206311" y="2220526"/>
                            <a:pt x="204124" y="2199950"/>
                          </a:cubicBezTo>
                          <a:cubicBezTo>
                            <a:pt x="238991" y="1902205"/>
                            <a:pt x="206296" y="1523142"/>
                            <a:pt x="204125" y="1151004"/>
                          </a:cubicBezTo>
                          <a:cubicBezTo>
                            <a:pt x="208079" y="1138306"/>
                            <a:pt x="123564" y="1130250"/>
                            <a:pt x="0" y="1116985"/>
                          </a:cubicBezTo>
                          <a:cubicBezTo>
                            <a:pt x="113119" y="1116648"/>
                            <a:pt x="204924" y="1097994"/>
                            <a:pt x="204125" y="1082966"/>
                          </a:cubicBezTo>
                          <a:cubicBezTo>
                            <a:pt x="227491" y="979312"/>
                            <a:pt x="211153" y="713599"/>
                            <a:pt x="204125" y="579471"/>
                          </a:cubicBezTo>
                          <a:cubicBezTo>
                            <a:pt x="197097" y="445344"/>
                            <a:pt x="203874" y="290248"/>
                            <a:pt x="204125" y="34019"/>
                          </a:cubicBezTo>
                          <a:cubicBezTo>
                            <a:pt x="205747" y="-6703"/>
                            <a:pt x="282108" y="7828"/>
                            <a:pt x="40825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C88457-C47E-9D23-4DB7-408A171AFD27}"/>
                </a:ext>
              </a:extLst>
            </p:cNvPr>
            <p:cNvSpPr txBox="1"/>
            <p:nvPr/>
          </p:nvSpPr>
          <p:spPr>
            <a:xfrm>
              <a:off x="1644594" y="2630080"/>
              <a:ext cx="67081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June </a:t>
              </a:r>
            </a:p>
            <a:p>
              <a:pPr algn="ctr"/>
              <a:r>
                <a:rPr lang="en-L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 </a:t>
              </a:r>
              <a:r>
                <a:rPr lang="en-LU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5D12DB-4023-0CD9-36BB-E7498EA46963}"/>
                </a:ext>
              </a:extLst>
            </p:cNvPr>
            <p:cNvSpPr txBox="1"/>
            <p:nvPr/>
          </p:nvSpPr>
          <p:spPr>
            <a:xfrm>
              <a:off x="5845771" y="2629112"/>
              <a:ext cx="5004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LU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June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LU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year </a:t>
              </a:r>
              <a:r>
                <a:rPr kumimoji="0" lang="en-LU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354701-630A-F865-012E-FB6A640F4CD0}"/>
                </a:ext>
              </a:extLst>
            </p:cNvPr>
            <p:cNvSpPr txBox="1"/>
            <p:nvPr/>
          </p:nvSpPr>
          <p:spPr>
            <a:xfrm>
              <a:off x="9924594" y="2629113"/>
              <a:ext cx="67081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June </a:t>
              </a:r>
            </a:p>
            <a:p>
              <a:pPr algn="ctr"/>
              <a:r>
                <a:rPr lang="en-L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 </a:t>
              </a:r>
              <a:r>
                <a:rPr lang="en-LU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8AFDB785-C98E-4BB1-5173-B9A9E211AF51}"/>
                </a:ext>
              </a:extLst>
            </p:cNvPr>
            <p:cNvSpPr>
              <a:spLocks/>
            </p:cNvSpPr>
            <p:nvPr/>
          </p:nvSpPr>
          <p:spPr>
            <a:xfrm rot="-5400000" flipV="1">
              <a:off x="3594203" y="1560964"/>
              <a:ext cx="430887" cy="4379294"/>
            </a:xfrm>
            <a:prstGeom prst="leftBrace">
              <a:avLst>
                <a:gd name="adj1" fmla="val 69852"/>
                <a:gd name="adj2" fmla="val 65166"/>
              </a:avLst>
            </a:prstGeom>
            <a:solidFill>
              <a:schemeClr val="bg1"/>
            </a:solidFill>
            <a:ln w="25400" cap="flat">
              <a:solidFill>
                <a:schemeClr val="dk1"/>
              </a:solidFill>
              <a:prstDash val="solid"/>
              <a:round/>
              <a:headEnd type="none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08249 w 408249"/>
                        <a:gd name="connsiteY0" fmla="*/ 2233969 h 2233969"/>
                        <a:gd name="connsiteX1" fmla="*/ 204124 w 408249"/>
                        <a:gd name="connsiteY1" fmla="*/ 2199950 h 2233969"/>
                        <a:gd name="connsiteX2" fmla="*/ 204125 w 408249"/>
                        <a:gd name="connsiteY2" fmla="*/ 1151004 h 2233969"/>
                        <a:gd name="connsiteX3" fmla="*/ 0 w 408249"/>
                        <a:gd name="connsiteY3" fmla="*/ 1116985 h 2233969"/>
                        <a:gd name="connsiteX4" fmla="*/ 204125 w 408249"/>
                        <a:gd name="connsiteY4" fmla="*/ 1082966 h 2233969"/>
                        <a:gd name="connsiteX5" fmla="*/ 204125 w 408249"/>
                        <a:gd name="connsiteY5" fmla="*/ 579471 h 2233969"/>
                        <a:gd name="connsiteX6" fmla="*/ 204125 w 408249"/>
                        <a:gd name="connsiteY6" fmla="*/ 34019 h 2233969"/>
                        <a:gd name="connsiteX7" fmla="*/ 408250 w 408249"/>
                        <a:gd name="connsiteY7" fmla="*/ 0 h 2233969"/>
                        <a:gd name="connsiteX8" fmla="*/ 408249 w 408249"/>
                        <a:gd name="connsiteY8" fmla="*/ 2233969 h 2233969"/>
                        <a:gd name="connsiteX0" fmla="*/ 408249 w 408249"/>
                        <a:gd name="connsiteY0" fmla="*/ 2233969 h 2233969"/>
                        <a:gd name="connsiteX1" fmla="*/ 204124 w 408249"/>
                        <a:gd name="connsiteY1" fmla="*/ 2199950 h 2233969"/>
                        <a:gd name="connsiteX2" fmla="*/ 204125 w 408249"/>
                        <a:gd name="connsiteY2" fmla="*/ 1151004 h 2233969"/>
                        <a:gd name="connsiteX3" fmla="*/ 0 w 408249"/>
                        <a:gd name="connsiteY3" fmla="*/ 1116985 h 2233969"/>
                        <a:gd name="connsiteX4" fmla="*/ 204125 w 408249"/>
                        <a:gd name="connsiteY4" fmla="*/ 1082966 h 2233969"/>
                        <a:gd name="connsiteX5" fmla="*/ 204125 w 408249"/>
                        <a:gd name="connsiteY5" fmla="*/ 548003 h 2233969"/>
                        <a:gd name="connsiteX6" fmla="*/ 204125 w 408249"/>
                        <a:gd name="connsiteY6" fmla="*/ 34019 h 2233969"/>
                        <a:gd name="connsiteX7" fmla="*/ 408250 w 408249"/>
                        <a:gd name="connsiteY7" fmla="*/ 0 h 22339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8249" h="2233969" stroke="0" extrusionOk="0">
                          <a:moveTo>
                            <a:pt x="408249" y="2233969"/>
                          </a:moveTo>
                          <a:cubicBezTo>
                            <a:pt x="292883" y="2232346"/>
                            <a:pt x="200735" y="2220010"/>
                            <a:pt x="204124" y="2199950"/>
                          </a:cubicBezTo>
                          <a:cubicBezTo>
                            <a:pt x="231404" y="1856044"/>
                            <a:pt x="177382" y="1501503"/>
                            <a:pt x="204125" y="1151004"/>
                          </a:cubicBezTo>
                          <a:cubicBezTo>
                            <a:pt x="191064" y="1144971"/>
                            <a:pt x="109870" y="1132818"/>
                            <a:pt x="0" y="1116985"/>
                          </a:cubicBezTo>
                          <a:cubicBezTo>
                            <a:pt x="111834" y="1116492"/>
                            <a:pt x="205060" y="1102201"/>
                            <a:pt x="204125" y="1082966"/>
                          </a:cubicBezTo>
                          <a:cubicBezTo>
                            <a:pt x="186967" y="981170"/>
                            <a:pt x="179365" y="766387"/>
                            <a:pt x="204125" y="579471"/>
                          </a:cubicBezTo>
                          <a:cubicBezTo>
                            <a:pt x="228885" y="392555"/>
                            <a:pt x="213316" y="258363"/>
                            <a:pt x="204125" y="34019"/>
                          </a:cubicBezTo>
                          <a:cubicBezTo>
                            <a:pt x="203762" y="11768"/>
                            <a:pt x="292733" y="3866"/>
                            <a:pt x="408250" y="0"/>
                          </a:cubicBezTo>
                          <a:cubicBezTo>
                            <a:pt x="557501" y="828213"/>
                            <a:pt x="498162" y="1510931"/>
                            <a:pt x="408249" y="2233969"/>
                          </a:cubicBezTo>
                          <a:close/>
                        </a:path>
                        <a:path w="408249" h="2233969" fill="none" extrusionOk="0">
                          <a:moveTo>
                            <a:pt x="408249" y="2233969"/>
                          </a:moveTo>
                          <a:cubicBezTo>
                            <a:pt x="295118" y="2234676"/>
                            <a:pt x="206220" y="2220296"/>
                            <a:pt x="204124" y="2199950"/>
                          </a:cubicBezTo>
                          <a:cubicBezTo>
                            <a:pt x="201951" y="1901968"/>
                            <a:pt x="259513" y="1467798"/>
                            <a:pt x="204125" y="1151004"/>
                          </a:cubicBezTo>
                          <a:cubicBezTo>
                            <a:pt x="191781" y="1151812"/>
                            <a:pt x="109559" y="1117154"/>
                            <a:pt x="0" y="1116985"/>
                          </a:cubicBezTo>
                          <a:cubicBezTo>
                            <a:pt x="114462" y="1120404"/>
                            <a:pt x="201843" y="1102957"/>
                            <a:pt x="204125" y="1082966"/>
                          </a:cubicBezTo>
                          <a:cubicBezTo>
                            <a:pt x="187925" y="950865"/>
                            <a:pt x="210725" y="810322"/>
                            <a:pt x="204125" y="548003"/>
                          </a:cubicBezTo>
                          <a:cubicBezTo>
                            <a:pt x="197525" y="285684"/>
                            <a:pt x="206020" y="188060"/>
                            <a:pt x="204125" y="34019"/>
                          </a:cubicBezTo>
                          <a:cubicBezTo>
                            <a:pt x="202571" y="18350"/>
                            <a:pt x="285746" y="-12962"/>
                            <a:pt x="408250" y="0"/>
                          </a:cubicBezTo>
                        </a:path>
                        <a:path w="408249" h="2233969" fill="none" stroke="0" extrusionOk="0">
                          <a:moveTo>
                            <a:pt x="408249" y="2233969"/>
                          </a:moveTo>
                          <a:cubicBezTo>
                            <a:pt x="294557" y="2233814"/>
                            <a:pt x="206311" y="2220526"/>
                            <a:pt x="204124" y="2199950"/>
                          </a:cubicBezTo>
                          <a:cubicBezTo>
                            <a:pt x="238991" y="1902205"/>
                            <a:pt x="206296" y="1523142"/>
                            <a:pt x="204125" y="1151004"/>
                          </a:cubicBezTo>
                          <a:cubicBezTo>
                            <a:pt x="208079" y="1138306"/>
                            <a:pt x="123564" y="1130250"/>
                            <a:pt x="0" y="1116985"/>
                          </a:cubicBezTo>
                          <a:cubicBezTo>
                            <a:pt x="113119" y="1116648"/>
                            <a:pt x="204924" y="1097994"/>
                            <a:pt x="204125" y="1082966"/>
                          </a:cubicBezTo>
                          <a:cubicBezTo>
                            <a:pt x="227491" y="979312"/>
                            <a:pt x="211153" y="713599"/>
                            <a:pt x="204125" y="579471"/>
                          </a:cubicBezTo>
                          <a:cubicBezTo>
                            <a:pt x="197097" y="445344"/>
                            <a:pt x="203874" y="290248"/>
                            <a:pt x="204125" y="34019"/>
                          </a:cubicBezTo>
                          <a:cubicBezTo>
                            <a:pt x="205747" y="-6703"/>
                            <a:pt x="282108" y="7828"/>
                            <a:pt x="40825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U" dirty="0"/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6F0A8365-99E0-2EA9-E4B7-E43F66421F13}"/>
                </a:ext>
              </a:extLst>
            </p:cNvPr>
            <p:cNvSpPr>
              <a:spLocks/>
            </p:cNvSpPr>
            <p:nvPr/>
          </p:nvSpPr>
          <p:spPr>
            <a:xfrm rot="-5400000" flipV="1">
              <a:off x="8214909" y="1560964"/>
              <a:ext cx="430887" cy="4379294"/>
            </a:xfrm>
            <a:prstGeom prst="leftBrace">
              <a:avLst>
                <a:gd name="adj1" fmla="val 69852"/>
                <a:gd name="adj2" fmla="val 38351"/>
              </a:avLst>
            </a:prstGeom>
            <a:solidFill>
              <a:schemeClr val="bg1"/>
            </a:solidFill>
            <a:ln w="25400" cap="flat">
              <a:solidFill>
                <a:schemeClr val="dk1"/>
              </a:solidFill>
              <a:prstDash val="solid"/>
              <a:round/>
              <a:headEnd type="none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08249 w 408249"/>
                        <a:gd name="connsiteY0" fmla="*/ 2233969 h 2233969"/>
                        <a:gd name="connsiteX1" fmla="*/ 204124 w 408249"/>
                        <a:gd name="connsiteY1" fmla="*/ 2199950 h 2233969"/>
                        <a:gd name="connsiteX2" fmla="*/ 204125 w 408249"/>
                        <a:gd name="connsiteY2" fmla="*/ 1151004 h 2233969"/>
                        <a:gd name="connsiteX3" fmla="*/ 0 w 408249"/>
                        <a:gd name="connsiteY3" fmla="*/ 1116985 h 2233969"/>
                        <a:gd name="connsiteX4" fmla="*/ 204125 w 408249"/>
                        <a:gd name="connsiteY4" fmla="*/ 1082966 h 2233969"/>
                        <a:gd name="connsiteX5" fmla="*/ 204125 w 408249"/>
                        <a:gd name="connsiteY5" fmla="*/ 579471 h 2233969"/>
                        <a:gd name="connsiteX6" fmla="*/ 204125 w 408249"/>
                        <a:gd name="connsiteY6" fmla="*/ 34019 h 2233969"/>
                        <a:gd name="connsiteX7" fmla="*/ 408250 w 408249"/>
                        <a:gd name="connsiteY7" fmla="*/ 0 h 2233969"/>
                        <a:gd name="connsiteX8" fmla="*/ 408249 w 408249"/>
                        <a:gd name="connsiteY8" fmla="*/ 2233969 h 2233969"/>
                        <a:gd name="connsiteX0" fmla="*/ 408249 w 408249"/>
                        <a:gd name="connsiteY0" fmla="*/ 2233969 h 2233969"/>
                        <a:gd name="connsiteX1" fmla="*/ 204124 w 408249"/>
                        <a:gd name="connsiteY1" fmla="*/ 2199950 h 2233969"/>
                        <a:gd name="connsiteX2" fmla="*/ 204125 w 408249"/>
                        <a:gd name="connsiteY2" fmla="*/ 1151004 h 2233969"/>
                        <a:gd name="connsiteX3" fmla="*/ 0 w 408249"/>
                        <a:gd name="connsiteY3" fmla="*/ 1116985 h 2233969"/>
                        <a:gd name="connsiteX4" fmla="*/ 204125 w 408249"/>
                        <a:gd name="connsiteY4" fmla="*/ 1082966 h 2233969"/>
                        <a:gd name="connsiteX5" fmla="*/ 204125 w 408249"/>
                        <a:gd name="connsiteY5" fmla="*/ 548003 h 2233969"/>
                        <a:gd name="connsiteX6" fmla="*/ 204125 w 408249"/>
                        <a:gd name="connsiteY6" fmla="*/ 34019 h 2233969"/>
                        <a:gd name="connsiteX7" fmla="*/ 408250 w 408249"/>
                        <a:gd name="connsiteY7" fmla="*/ 0 h 22339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8249" h="2233969" stroke="0" extrusionOk="0">
                          <a:moveTo>
                            <a:pt x="408249" y="2233969"/>
                          </a:moveTo>
                          <a:cubicBezTo>
                            <a:pt x="292883" y="2232346"/>
                            <a:pt x="200735" y="2220010"/>
                            <a:pt x="204124" y="2199950"/>
                          </a:cubicBezTo>
                          <a:cubicBezTo>
                            <a:pt x="231404" y="1856044"/>
                            <a:pt x="177382" y="1501503"/>
                            <a:pt x="204125" y="1151004"/>
                          </a:cubicBezTo>
                          <a:cubicBezTo>
                            <a:pt x="191064" y="1144971"/>
                            <a:pt x="109870" y="1132818"/>
                            <a:pt x="0" y="1116985"/>
                          </a:cubicBezTo>
                          <a:cubicBezTo>
                            <a:pt x="111834" y="1116492"/>
                            <a:pt x="205060" y="1102201"/>
                            <a:pt x="204125" y="1082966"/>
                          </a:cubicBezTo>
                          <a:cubicBezTo>
                            <a:pt x="186967" y="981170"/>
                            <a:pt x="179365" y="766387"/>
                            <a:pt x="204125" y="579471"/>
                          </a:cubicBezTo>
                          <a:cubicBezTo>
                            <a:pt x="228885" y="392555"/>
                            <a:pt x="213316" y="258363"/>
                            <a:pt x="204125" y="34019"/>
                          </a:cubicBezTo>
                          <a:cubicBezTo>
                            <a:pt x="203762" y="11768"/>
                            <a:pt x="292733" y="3866"/>
                            <a:pt x="408250" y="0"/>
                          </a:cubicBezTo>
                          <a:cubicBezTo>
                            <a:pt x="557501" y="828213"/>
                            <a:pt x="498162" y="1510931"/>
                            <a:pt x="408249" y="2233969"/>
                          </a:cubicBezTo>
                          <a:close/>
                        </a:path>
                        <a:path w="408249" h="2233969" fill="none" extrusionOk="0">
                          <a:moveTo>
                            <a:pt x="408249" y="2233969"/>
                          </a:moveTo>
                          <a:cubicBezTo>
                            <a:pt x="295118" y="2234676"/>
                            <a:pt x="206220" y="2220296"/>
                            <a:pt x="204124" y="2199950"/>
                          </a:cubicBezTo>
                          <a:cubicBezTo>
                            <a:pt x="201951" y="1901968"/>
                            <a:pt x="259513" y="1467798"/>
                            <a:pt x="204125" y="1151004"/>
                          </a:cubicBezTo>
                          <a:cubicBezTo>
                            <a:pt x="191781" y="1151812"/>
                            <a:pt x="109559" y="1117154"/>
                            <a:pt x="0" y="1116985"/>
                          </a:cubicBezTo>
                          <a:cubicBezTo>
                            <a:pt x="114462" y="1120404"/>
                            <a:pt x="201843" y="1102957"/>
                            <a:pt x="204125" y="1082966"/>
                          </a:cubicBezTo>
                          <a:cubicBezTo>
                            <a:pt x="187925" y="950865"/>
                            <a:pt x="210725" y="810322"/>
                            <a:pt x="204125" y="548003"/>
                          </a:cubicBezTo>
                          <a:cubicBezTo>
                            <a:pt x="197525" y="285684"/>
                            <a:pt x="206020" y="188060"/>
                            <a:pt x="204125" y="34019"/>
                          </a:cubicBezTo>
                          <a:cubicBezTo>
                            <a:pt x="202571" y="18350"/>
                            <a:pt x="285746" y="-12962"/>
                            <a:pt x="408250" y="0"/>
                          </a:cubicBezTo>
                        </a:path>
                        <a:path w="408249" h="2233969" fill="none" stroke="0" extrusionOk="0">
                          <a:moveTo>
                            <a:pt x="408249" y="2233969"/>
                          </a:moveTo>
                          <a:cubicBezTo>
                            <a:pt x="294557" y="2233814"/>
                            <a:pt x="206311" y="2220526"/>
                            <a:pt x="204124" y="2199950"/>
                          </a:cubicBezTo>
                          <a:cubicBezTo>
                            <a:pt x="238991" y="1902205"/>
                            <a:pt x="206296" y="1523142"/>
                            <a:pt x="204125" y="1151004"/>
                          </a:cubicBezTo>
                          <a:cubicBezTo>
                            <a:pt x="208079" y="1138306"/>
                            <a:pt x="123564" y="1130250"/>
                            <a:pt x="0" y="1116985"/>
                          </a:cubicBezTo>
                          <a:cubicBezTo>
                            <a:pt x="113119" y="1116648"/>
                            <a:pt x="204924" y="1097994"/>
                            <a:pt x="204125" y="1082966"/>
                          </a:cubicBezTo>
                          <a:cubicBezTo>
                            <a:pt x="227491" y="979312"/>
                            <a:pt x="211153" y="713599"/>
                            <a:pt x="204125" y="579471"/>
                          </a:cubicBezTo>
                          <a:cubicBezTo>
                            <a:pt x="197097" y="445344"/>
                            <a:pt x="203874" y="290248"/>
                            <a:pt x="204125" y="34019"/>
                          </a:cubicBezTo>
                          <a:cubicBezTo>
                            <a:pt x="205747" y="-6703"/>
                            <a:pt x="282108" y="7828"/>
                            <a:pt x="40825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DB084F-1B43-BFE7-F568-BF5FE152B10A}"/>
                </a:ext>
              </a:extLst>
            </p:cNvPr>
            <p:cNvSpPr txBox="1"/>
            <p:nvPr/>
          </p:nvSpPr>
          <p:spPr>
            <a:xfrm>
              <a:off x="8017844" y="17614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LU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303431-B92E-5F12-ADF5-276D297ABF9E}"/>
                </a:ext>
              </a:extLst>
            </p:cNvPr>
            <p:cNvSpPr txBox="1"/>
            <p:nvPr/>
          </p:nvSpPr>
          <p:spPr>
            <a:xfrm>
              <a:off x="6413392" y="1687601"/>
              <a:ext cx="3654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L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 actual earnings for the next FYE from April of year </a:t>
              </a:r>
              <a:r>
                <a:rPr lang="en-LU" sz="11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L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March of year </a:t>
              </a:r>
              <a:r>
                <a:rPr lang="en-LU" sz="11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kumimoji="0" lang="en-LU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4DE8F-1626-1E02-0416-1F11201ECDE3}"/>
                </a:ext>
              </a:extLst>
            </p:cNvPr>
            <p:cNvSpPr txBox="1"/>
            <p:nvPr/>
          </p:nvSpPr>
          <p:spPr>
            <a:xfrm>
              <a:off x="1979999" y="4139655"/>
              <a:ext cx="2520000" cy="601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LU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(2) Estimate coefficients of the cross-sectional earnings model using the previous 10 years of data</a:t>
              </a:r>
              <a:endParaRPr kumimoji="0" lang="en-LU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869A6B-6B51-8F6E-EF6C-4E209B52E95C}"/>
                </a:ext>
              </a:extLst>
            </p:cNvPr>
            <p:cNvSpPr txBox="1"/>
            <p:nvPr/>
          </p:nvSpPr>
          <p:spPr>
            <a:xfrm>
              <a:off x="7739999" y="4150072"/>
              <a:ext cx="2520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LU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Relate model-based and analyst-based ICC to future realized stock returns</a:t>
              </a:r>
              <a:endParaRPr kumimoji="0" lang="en-LU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9C3AB5-2BCA-CD8A-1142-8901334B98C3}"/>
                </a:ext>
              </a:extLst>
            </p:cNvPr>
            <p:cNvSpPr txBox="1"/>
            <p:nvPr/>
          </p:nvSpPr>
          <p:spPr>
            <a:xfrm>
              <a:off x="4859999" y="4140447"/>
              <a:ext cx="252000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LU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Estimate model-based and </a:t>
              </a:r>
              <a:r>
                <a:rPr lang="en-LU" sz="11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analyst-based ICC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LU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L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Obtain model-based earnings forecasts by multiplying accounting variables from (1) with coefficients from (2)</a:t>
              </a:r>
            </a:p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L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Obtain the latest consensus analyst forecast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87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Moret, Joe (Stud. SBE / Alumni SBE)</dc:creator>
  <cp:lastModifiedBy>Moret, Joe (Stud. SBE / Alumni SBE)</cp:lastModifiedBy>
  <cp:revision>1</cp:revision>
  <dcterms:created xsi:type="dcterms:W3CDTF">2024-04-09T12:48:59Z</dcterms:created>
  <dcterms:modified xsi:type="dcterms:W3CDTF">2024-04-09T15:38:35Z</dcterms:modified>
</cp:coreProperties>
</file>