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6"/>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x="18288000" cy="10287000"/>
  <p:notesSz cx="6858000" cy="9144000"/>
  <p:embeddedFontLst>
    <p:embeddedFont>
      <p:font typeface="Bogart Bold" charset="1" panose="00000800000000000000"/>
      <p:regular r:id="rId34"/>
    </p:embeddedFont>
    <p:embeddedFont>
      <p:font typeface="Quicksand Semi-Bold" charset="1" panose="00000000000000000000"/>
      <p:regular r:id="rId35"/>
    </p:embeddedFont>
    <p:embeddedFont>
      <p:font typeface="Quicksand Medium" charset="1" panose="00000000000000000000"/>
      <p:regular r:id="rId39"/>
    </p:embeddedFont>
    <p:embeddedFont>
      <p:font typeface="Quicksand Bold" charset="1" panose="00000000000000000000"/>
      <p:regular r:id="rId40"/>
    </p:embeddedFont>
    <p:embeddedFont>
      <p:font typeface="Quicksand" charset="1" panose="00000000000000000000"/>
      <p:regular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fonts/font34.fntdata" Type="http://schemas.openxmlformats.org/officeDocument/2006/relationships/font"/><Relationship Id="rId35" Target="fonts/font35.fntdata" Type="http://schemas.openxmlformats.org/officeDocument/2006/relationships/font"/><Relationship Id="rId36" Target="notesMasters/notesMaster1.xml" Type="http://schemas.openxmlformats.org/officeDocument/2006/relationships/notesMaster"/><Relationship Id="rId37" Target="theme/theme2.xml" Type="http://schemas.openxmlformats.org/officeDocument/2006/relationships/theme"/><Relationship Id="rId38" Target="notesSlides/notesSlide1.xml" Type="http://schemas.openxmlformats.org/officeDocument/2006/relationships/notesSlide"/><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notesSlides/notesSlide2.xml" Type="http://schemas.openxmlformats.org/officeDocument/2006/relationships/notesSlide"/><Relationship Id="rId43" Target="notesSlides/notesSlide3.xml" Type="http://schemas.openxmlformats.org/officeDocument/2006/relationships/notesSlide"/><Relationship Id="rId44" Target="notesSlides/notesSlide4.xml" Type="http://schemas.openxmlformats.org/officeDocument/2006/relationships/notesSlide"/><Relationship Id="rId45" Target="notesSlides/notesSlide5.xml" Type="http://schemas.openxmlformats.org/officeDocument/2006/relationships/notesSlide"/><Relationship Id="rId46" Target="notesSlides/notesSlide6.xml" Type="http://schemas.openxmlformats.org/officeDocument/2006/relationships/notesSlide"/><Relationship Id="rId47" Target="notesSlides/notesSlide7.xml" Type="http://schemas.openxmlformats.org/officeDocument/2006/relationships/notesSlide"/><Relationship Id="rId48" Target="notesSlides/notesSlide8.xml" Type="http://schemas.openxmlformats.org/officeDocument/2006/relationships/notesSlide"/><Relationship Id="rId49" Target="notesSlides/notesSlide9.xml" Type="http://schemas.openxmlformats.org/officeDocument/2006/relationships/notesSlide"/><Relationship Id="rId5" Target="tableStyles.xml" Type="http://schemas.openxmlformats.org/officeDocument/2006/relationships/tableStyles"/><Relationship Id="rId50" Target="notesSlides/notesSlide10.xml" Type="http://schemas.openxmlformats.org/officeDocument/2006/relationships/notesSlide"/><Relationship Id="rId51" Target="notesSlides/notesSlide11.xml" Type="http://schemas.openxmlformats.org/officeDocument/2006/relationships/notesSlide"/><Relationship Id="rId52" Target="notesSlides/notesSlide12.xml" Type="http://schemas.openxmlformats.org/officeDocument/2006/relationships/notesSlide"/><Relationship Id="rId53" Target="notesSlides/notesSlide13.xml" Type="http://schemas.openxmlformats.org/officeDocument/2006/relationships/notesSlide"/><Relationship Id="rId54" Target="notesSlides/notesSlide14.xml" Type="http://schemas.openxmlformats.org/officeDocument/2006/relationships/notesSlide"/><Relationship Id="rId55" Target="notesSlides/notesSlide15.xml" Type="http://schemas.openxmlformats.org/officeDocument/2006/relationships/notesSlide"/><Relationship Id="rId56" Target="notesSlides/notesSlide16.xml" Type="http://schemas.openxmlformats.org/officeDocument/2006/relationships/notesSlide"/><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5.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6.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7.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rows are patients</a:t>
            </a:r>
          </a:p>
          <a:p>
            <a:r>
              <a:rPr lang="en-US"/>
              <a:t>columns are indicators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Good health - heart disease, stroke, difficulty walking = false</a:t>
            </a:r>
          </a:p>
          <a:p>
            <a:r>
              <a:rPr lang="en-US"/>
              <a:t/>
            </a:r>
          </a:p>
          <a:p>
            <a:r>
              <a:rPr lang="en-US"/>
              <a:t>healthcare - any healthcare and nodocbccost = false</a:t>
            </a:r>
          </a:p>
          <a:p>
            <a:r>
              <a:rPr lang="en-US"/>
              <a:t/>
            </a:r>
          </a:p>
          <a:p>
            <a:r>
              <a:rPr lang="en-US"/>
              <a:t>all high readings - HighBP and HighChol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Good health - heart disease, stroke, difficulty walking = false</a:t>
            </a:r>
          </a:p>
          <a:p>
            <a:r>
              <a:rPr lang="en-US"/>
              <a:t/>
            </a:r>
          </a:p>
          <a:p>
            <a:r>
              <a:rPr lang="en-US"/>
              <a:t>healthcare - any healthcare and nodocbccost = false</a:t>
            </a:r>
          </a:p>
          <a:p>
            <a:r>
              <a:rPr lang="en-US"/>
              <a:t/>
            </a:r>
          </a:p>
          <a:p>
            <a:r>
              <a:rPr lang="en-US"/>
              <a:t>all high readings - HighBP and HighChol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Make the comment that we thought there could possibly b some differences between the major factors of males and females, but after looking at the data there is no statistical significance.</a:t>
            </a:r>
          </a:p>
          <a:p>
            <a:r>
              <a:rPr lang="en-US"/>
              <a:t/>
            </a:r>
          </a:p>
          <a:p>
            <a:r>
              <a:rPr lang="en-US"/>
              <a:t>We expected income, gender, and age to play a big role, but they don’t significantly predict diabetes. On that note, our model shows that demographic features have low importance in correspondence to lifestyle and medical conditions. </a:t>
            </a:r>
          </a:p>
          <a:p>
            <a:r>
              <a:rPr lang="en-US"/>
              <a:t/>
            </a:r>
          </a:p>
          <a:p>
            <a:r>
              <a:rPr lang="en-US"/>
              <a:t>Transition it over by saying, Instead, health factors like high blood pressure, cholesterol, and BMI are more important.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Make the comment that we thought there could possibly b some differences between the major factors of males and females, but after looking at the data there is no statistical significance.</a:t>
            </a:r>
          </a:p>
          <a:p>
            <a:r>
              <a:rPr lang="en-US"/>
              <a:t/>
            </a:r>
          </a:p>
          <a:p>
            <a:r>
              <a:rPr lang="en-US"/>
              <a:t>We expected gender, age, and income to play a big role, but they don’t significantly predict diabetes. On that note, our model shows </a:t>
            </a:r>
          </a:p>
          <a:p>
            <a:r>
              <a:rPr lang="en-US"/>
              <a:t/>
            </a:r>
          </a:p>
          <a:p>
            <a:r>
              <a:rPr lang="en-US"/>
              <a:t>For questions, we made bar charts showing the correlation coefficients for each category, and between them all there were no statistically significant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High BP and high cholesterol were the two factors that contributed to a diabetes prediction</a:t>
            </a:r>
          </a:p>
          <a:p>
            <a:r>
              <a:rPr lang="en-US"/>
              <a:t/>
            </a:r>
          </a:p>
          <a:p>
            <a:r>
              <a:rPr lang="en-US"/>
              <a:t>and general health was the biggest factor that contributed to someone being predicted to not have diabetes.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High BP and high cholesterol were the two factors that contributed to a diabetes prediction</a:t>
            </a:r>
          </a:p>
          <a:p>
            <a:r>
              <a:rPr lang="en-US"/>
              <a:t/>
            </a:r>
          </a:p>
          <a:p>
            <a:r>
              <a:rPr lang="en-US"/>
              <a:t>and general health was the biggest factor that contributed to someone being predicted to not have diabetes.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p>
          <a:p>
            <a:r>
              <a:rPr lang="en-US"/>
              <a:t>- Sugar and carb intake directly affect blood glucose levels, impacting insulin response and diabetes risk. Excess intake can lead to insulin resistance, spiking blood sugar and increasing the likelihood of developing diabetes. Without this data, a model misses a key driver of the disease.</a:t>
            </a:r>
          </a:p>
          <a:p>
            <a:r>
              <a:rPr lang="en-US"/>
              <a:t>- inherited factors affecting insulin production, metabolism, and resistance.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Only mention the 4 categories, no ned to get into the specifics of each of these</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Insulin is necessary to break down glucose, so without it, it leads to high blood sugar levels.</a:t>
            </a:r>
          </a:p>
          <a:p>
            <a:r>
              <a:rPr lang="en-US"/>
              <a:t>After different foods are broken down into sugars during digestion, the sugars are then released into the bloodstream. This signals the pancreas to release insulin. Insulin helps enable cells within the body to use those sugars in the bloodstream for energy.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Two of our biggest indicators were high cholesterol and hi bp. </a:t>
            </a:r>
          </a:p>
          <a:p>
            <a:r>
              <a:rPr lang="en-US"/>
              <a:t/>
            </a:r>
          </a:p>
          <a:p>
            <a:r>
              <a:rPr lang="en-US"/>
              <a:t>High cholesterol leads to clogged arteries, which makes it harder for the heart to pump blood, which increases blood pressure. The increased blood sugar levels also lead to increased blood pressure, which is why we see both of them as our highest indicators in the data.</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Two of our biggest indicators were high cholesterol and hi bp. </a:t>
            </a:r>
          </a:p>
          <a:p>
            <a:r>
              <a:rPr lang="en-US"/>
              <a:t/>
            </a:r>
          </a:p>
          <a:p>
            <a:r>
              <a:rPr lang="en-US"/>
              <a:t>High cholesterol leads to clogged arteries, which makes it harder for the heart to pump blood, which increases blood pressure. The increased blood sugar levels also lead to increased blood pressure, which is why we see both of them as our highest indicators in the data.</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Two of our biggest indicators were high cholesterol and hi bp. </a:t>
            </a:r>
          </a:p>
          <a:p>
            <a:r>
              <a:rPr lang="en-US"/>
              <a:t/>
            </a:r>
          </a:p>
          <a:p>
            <a:r>
              <a:rPr lang="en-US"/>
              <a:t>High cholesterol leads to clogged arteries, which makes it harder for the heart to pump blood, which increases blood pressure. The increased blood sugar levels also lead to increased blood pressure, which is why we see both of them as our highest indicators in the data.</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Accuracy score is how accurate the model is at correctly predicting whether someone will be diabetic or not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Diabetics avoid drinking alcohol because it can cause blood sugar levels to drop or spike, leading to health risks.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Diabetics avoid drinking alcohol because it can cause blood sugar levels to drop or spike, leading to health risks.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3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3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3.png" Type="http://schemas.openxmlformats.org/officeDocument/2006/relationships/image"/><Relationship Id="rId6" Target="../media/image34.svg" Type="http://schemas.openxmlformats.org/officeDocument/2006/relationships/image"/><Relationship Id="rId7" Target="../media/image3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3.png" Type="http://schemas.openxmlformats.org/officeDocument/2006/relationships/image"/><Relationship Id="rId6" Target="../media/image34.svg" Type="http://schemas.openxmlformats.org/officeDocument/2006/relationships/image"/><Relationship Id="rId7" Target="../media/image3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36.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36.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7.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38.png" Type="http://schemas.openxmlformats.org/officeDocument/2006/relationships/image"/><Relationship Id="rId5" Target="../media/image39.svg" Type="http://schemas.openxmlformats.org/officeDocument/2006/relationships/image"/><Relationship Id="rId6" Target="../media/image40.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38.png" Type="http://schemas.openxmlformats.org/officeDocument/2006/relationships/image"/><Relationship Id="rId5" Target="../media/image39.svg" Type="http://schemas.openxmlformats.org/officeDocument/2006/relationships/image"/><Relationship Id="rId6" Target="../media/image40.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17.png" Type="http://schemas.openxmlformats.org/officeDocument/2006/relationships/image"/><Relationship Id="rId4" Target="../media/image1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17.png" Type="http://schemas.openxmlformats.org/officeDocument/2006/relationships/image"/><Relationship Id="rId4" Target="../media/image1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4.svg" Type="http://schemas.openxmlformats.org/officeDocument/2006/relationships/image"/><Relationship Id="rId11" Target="../media/image45.png" Type="http://schemas.openxmlformats.org/officeDocument/2006/relationships/image"/><Relationship Id="rId12" Target="../media/image46.svg" Type="http://schemas.openxmlformats.org/officeDocument/2006/relationships/image"/><Relationship Id="rId13" Target="../media/image47.png" Type="http://schemas.openxmlformats.org/officeDocument/2006/relationships/image"/><Relationship Id="rId14" Target="../media/image48.svg" Type="http://schemas.openxmlformats.org/officeDocument/2006/relationships/image"/><Relationship Id="rId15" Target="../media/image49.png" Type="http://schemas.openxmlformats.org/officeDocument/2006/relationships/image"/><Relationship Id="rId16" Target="../media/image50.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19" Target="../media/image51.png" Type="http://schemas.openxmlformats.org/officeDocument/2006/relationships/image"/><Relationship Id="rId2" Target="../notesSlides/notesSlide16.xml" Type="http://schemas.openxmlformats.org/officeDocument/2006/relationships/notesSlide"/><Relationship Id="rId20" Target="../media/image52.svg" Type="http://schemas.openxmlformats.org/officeDocument/2006/relationships/image"/><Relationship Id="rId21" Target="../media/image38.png" Type="http://schemas.openxmlformats.org/officeDocument/2006/relationships/image"/><Relationship Id="rId22" Target="../media/image39.svg" Type="http://schemas.openxmlformats.org/officeDocument/2006/relationships/image"/><Relationship Id="rId23" Target="../media/image53.png" Type="http://schemas.openxmlformats.org/officeDocument/2006/relationships/image"/><Relationship Id="rId24" Target="../media/image54.sv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41.png" Type="http://schemas.openxmlformats.org/officeDocument/2006/relationships/image"/><Relationship Id="rId6" Target="../media/image42.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43.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9.png" Type="http://schemas.openxmlformats.org/officeDocument/2006/relationships/image"/><Relationship Id="rId11" Target="../media/image60.svg" Type="http://schemas.openxmlformats.org/officeDocument/2006/relationships/image"/><Relationship Id="rId12" Target="../media/image38.png" Type="http://schemas.openxmlformats.org/officeDocument/2006/relationships/image"/><Relationship Id="rId13" Target="../media/image39.svg" Type="http://schemas.openxmlformats.org/officeDocument/2006/relationships/image"/><Relationship Id="rId14" Target="../media/image9.png" Type="http://schemas.openxmlformats.org/officeDocument/2006/relationships/image"/><Relationship Id="rId15" Target="../media/image10.svg" Type="http://schemas.openxmlformats.org/officeDocument/2006/relationships/image"/><Relationship Id="rId16" Target="../media/image41.png" Type="http://schemas.openxmlformats.org/officeDocument/2006/relationships/image"/><Relationship Id="rId17" Target="../media/image42.svg" Type="http://schemas.openxmlformats.org/officeDocument/2006/relationships/image"/><Relationship Id="rId18" Target="../media/image61.png" Type="http://schemas.openxmlformats.org/officeDocument/2006/relationships/image"/><Relationship Id="rId19" Target="../media/image62.svg" Type="http://schemas.openxmlformats.org/officeDocument/2006/relationships/image"/><Relationship Id="rId2" Target="../media/image1.png" Type="http://schemas.openxmlformats.org/officeDocument/2006/relationships/image"/><Relationship Id="rId20" Target="../media/image7.png" Type="http://schemas.openxmlformats.org/officeDocument/2006/relationships/image"/><Relationship Id="rId21" Target="../media/image8.svg" Type="http://schemas.openxmlformats.org/officeDocument/2006/relationships/image"/><Relationship Id="rId22" Target="../media/image63.png" Type="http://schemas.openxmlformats.org/officeDocument/2006/relationships/image"/><Relationship Id="rId23" Target="../media/image64.sv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55.png" Type="http://schemas.openxmlformats.org/officeDocument/2006/relationships/image"/><Relationship Id="rId7" Target="../media/image56.svg" Type="http://schemas.openxmlformats.org/officeDocument/2006/relationships/image"/><Relationship Id="rId8" Target="../media/image57.png" Type="http://schemas.openxmlformats.org/officeDocument/2006/relationships/image"/><Relationship Id="rId9" Target="../media/image5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5.png" Type="http://schemas.openxmlformats.org/officeDocument/2006/relationships/image"/><Relationship Id="rId4" Target="../media/image16.sv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 Id="rId7" Target="../media/image21.png" Type="http://schemas.openxmlformats.org/officeDocument/2006/relationships/image"/><Relationship Id="rId8" Target="../media/image22.svg" Type="http://schemas.openxmlformats.org/officeDocument/2006/relationships/image"/><Relationship Id="rId9" Target="../media/image2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24.png" Type="http://schemas.openxmlformats.org/officeDocument/2006/relationships/image"/><Relationship Id="rId6" Target="../media/image2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26.png" Type="http://schemas.openxmlformats.org/officeDocument/2006/relationships/image"/><Relationship Id="rId6" Target="../media/image27.svg" Type="http://schemas.openxmlformats.org/officeDocument/2006/relationships/image"/><Relationship Id="rId7" Target="../media/image24.png" Type="http://schemas.openxmlformats.org/officeDocument/2006/relationships/image"/><Relationship Id="rId8" Target="../media/image28.png" Type="http://schemas.openxmlformats.org/officeDocument/2006/relationships/image"/><Relationship Id="rId9" Target="../media/image2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3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E1DA"/>
        </a:solidFill>
      </p:bgPr>
    </p:bg>
    <p:spTree>
      <p:nvGrpSpPr>
        <p:cNvPr id="1" name=""/>
        <p:cNvGrpSpPr/>
        <p:nvPr/>
      </p:nvGrpSpPr>
      <p:grpSpPr>
        <a:xfrm>
          <a:off x="0" y="0"/>
          <a:ext cx="0" cy="0"/>
          <a:chOff x="0" y="0"/>
          <a:chExt cx="0" cy="0"/>
        </a:xfrm>
      </p:grpSpPr>
      <p:grpSp>
        <p:nvGrpSpPr>
          <p:cNvPr name="Group 2" id="2"/>
          <p:cNvGrpSpPr/>
          <p:nvPr/>
        </p:nvGrpSpPr>
        <p:grpSpPr>
          <a:xfrm rot="0">
            <a:off x="-1414658" y="-56723"/>
            <a:ext cx="20763012" cy="10400446"/>
            <a:chOff x="0" y="0"/>
            <a:chExt cx="27684017" cy="13867262"/>
          </a:xfrm>
        </p:grpSpPr>
        <p:sp>
          <p:nvSpPr>
            <p:cNvPr name="Freeform 3" id="3"/>
            <p:cNvSpPr/>
            <p:nvPr/>
          </p:nvSpPr>
          <p:spPr>
            <a:xfrm flipH="false" flipV="false" rot="0">
              <a:off x="0" y="50421"/>
              <a:ext cx="13842008" cy="13816841"/>
            </a:xfrm>
            <a:custGeom>
              <a:avLst/>
              <a:gdLst/>
              <a:ahLst/>
              <a:cxnLst/>
              <a:rect r="r" b="b" t="t" l="l"/>
              <a:pathLst>
                <a:path h="13816841" w="13842008">
                  <a:moveTo>
                    <a:pt x="0" y="0"/>
                  </a:moveTo>
                  <a:lnTo>
                    <a:pt x="13842008" y="0"/>
                  </a:lnTo>
                  <a:lnTo>
                    <a:pt x="13842008" y="13816841"/>
                  </a:lnTo>
                  <a:lnTo>
                    <a:pt x="0" y="1381684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842008" y="0"/>
              <a:ext cx="13842008" cy="13816841"/>
            </a:xfrm>
            <a:custGeom>
              <a:avLst/>
              <a:gdLst/>
              <a:ahLst/>
              <a:cxnLst/>
              <a:rect r="r" b="b" t="t" l="l"/>
              <a:pathLst>
                <a:path h="13816841" w="13842008">
                  <a:moveTo>
                    <a:pt x="0" y="0"/>
                  </a:moveTo>
                  <a:lnTo>
                    <a:pt x="13842009" y="0"/>
                  </a:lnTo>
                  <a:lnTo>
                    <a:pt x="13842009" y="13816841"/>
                  </a:lnTo>
                  <a:lnTo>
                    <a:pt x="0" y="1381684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2901877" y="1434471"/>
            <a:ext cx="12331850" cy="7558102"/>
            <a:chOff x="0" y="0"/>
            <a:chExt cx="5575106" cy="3416942"/>
          </a:xfrm>
        </p:grpSpPr>
        <p:sp>
          <p:nvSpPr>
            <p:cNvPr name="Freeform 6" id="6"/>
            <p:cNvSpPr/>
            <p:nvPr/>
          </p:nvSpPr>
          <p:spPr>
            <a:xfrm flipH="false" flipV="false" rot="0">
              <a:off x="0" y="-1270"/>
              <a:ext cx="5576376" cy="3415672"/>
            </a:xfrm>
            <a:custGeom>
              <a:avLst/>
              <a:gdLst/>
              <a:ahLst/>
              <a:cxnLst/>
              <a:rect r="r" b="b" t="t" l="l"/>
              <a:pathLst>
                <a:path h="3415672" w="5576376">
                  <a:moveTo>
                    <a:pt x="5564946" y="27940"/>
                  </a:moveTo>
                  <a:cubicBezTo>
                    <a:pt x="5556056" y="24130"/>
                    <a:pt x="5547166" y="21590"/>
                    <a:pt x="5538276" y="21590"/>
                  </a:cubicBezTo>
                  <a:cubicBezTo>
                    <a:pt x="5511606" y="20320"/>
                    <a:pt x="5429392" y="20320"/>
                    <a:pt x="5337320" y="17780"/>
                  </a:cubicBezTo>
                  <a:cubicBezTo>
                    <a:pt x="5126868" y="12700"/>
                    <a:pt x="4920802" y="6350"/>
                    <a:pt x="4710350" y="3810"/>
                  </a:cubicBezTo>
                  <a:cubicBezTo>
                    <a:pt x="4539358" y="1270"/>
                    <a:pt x="4372751" y="3810"/>
                    <a:pt x="4201759" y="2540"/>
                  </a:cubicBezTo>
                  <a:cubicBezTo>
                    <a:pt x="4127224" y="2540"/>
                    <a:pt x="4052689" y="0"/>
                    <a:pt x="3978154" y="2540"/>
                  </a:cubicBezTo>
                  <a:cubicBezTo>
                    <a:pt x="3798394" y="10160"/>
                    <a:pt x="3618633" y="11430"/>
                    <a:pt x="3434489" y="8890"/>
                  </a:cubicBezTo>
                  <a:cubicBezTo>
                    <a:pt x="3342416" y="7620"/>
                    <a:pt x="3250343" y="7620"/>
                    <a:pt x="3158271" y="7620"/>
                  </a:cubicBezTo>
                  <a:cubicBezTo>
                    <a:pt x="2991664" y="7620"/>
                    <a:pt x="2825056" y="7620"/>
                    <a:pt x="2658449" y="6350"/>
                  </a:cubicBezTo>
                  <a:cubicBezTo>
                    <a:pt x="2483073" y="5080"/>
                    <a:pt x="755618" y="2540"/>
                    <a:pt x="584626" y="1270"/>
                  </a:cubicBezTo>
                  <a:cubicBezTo>
                    <a:pt x="444325" y="0"/>
                    <a:pt x="308409" y="1270"/>
                    <a:pt x="168108" y="1270"/>
                  </a:cubicBezTo>
                  <a:cubicBezTo>
                    <a:pt x="71651" y="1270"/>
                    <a:pt x="33020" y="3810"/>
                    <a:pt x="5080" y="5080"/>
                  </a:cubicBezTo>
                  <a:cubicBezTo>
                    <a:pt x="3810" y="5080"/>
                    <a:pt x="2540" y="7620"/>
                    <a:pt x="0" y="8890"/>
                  </a:cubicBezTo>
                  <a:cubicBezTo>
                    <a:pt x="1270" y="21590"/>
                    <a:pt x="3810" y="34290"/>
                    <a:pt x="5080" y="46990"/>
                  </a:cubicBezTo>
                  <a:cubicBezTo>
                    <a:pt x="15240" y="174575"/>
                    <a:pt x="16510" y="325250"/>
                    <a:pt x="17780" y="473281"/>
                  </a:cubicBezTo>
                  <a:cubicBezTo>
                    <a:pt x="19050" y="623956"/>
                    <a:pt x="17780" y="774630"/>
                    <a:pt x="16510" y="927948"/>
                  </a:cubicBezTo>
                  <a:cubicBezTo>
                    <a:pt x="15240" y="1083910"/>
                    <a:pt x="2540" y="2720184"/>
                    <a:pt x="2540" y="2876146"/>
                  </a:cubicBezTo>
                  <a:cubicBezTo>
                    <a:pt x="2540" y="3029464"/>
                    <a:pt x="1270" y="3182782"/>
                    <a:pt x="0" y="3336100"/>
                  </a:cubicBezTo>
                  <a:cubicBezTo>
                    <a:pt x="0" y="3361062"/>
                    <a:pt x="3810" y="3371222"/>
                    <a:pt x="15240" y="3376302"/>
                  </a:cubicBezTo>
                  <a:cubicBezTo>
                    <a:pt x="22860" y="3380112"/>
                    <a:pt x="31750" y="3382652"/>
                    <a:pt x="40640" y="3383922"/>
                  </a:cubicBezTo>
                  <a:cubicBezTo>
                    <a:pt x="163723" y="3389002"/>
                    <a:pt x="330331" y="3392812"/>
                    <a:pt x="496938" y="3397892"/>
                  </a:cubicBezTo>
                  <a:cubicBezTo>
                    <a:pt x="589010" y="3400432"/>
                    <a:pt x="681083" y="3405512"/>
                    <a:pt x="773155" y="3406782"/>
                  </a:cubicBezTo>
                  <a:cubicBezTo>
                    <a:pt x="926609" y="3409322"/>
                    <a:pt x="2636527" y="3410592"/>
                    <a:pt x="2789981" y="3411862"/>
                  </a:cubicBezTo>
                  <a:cubicBezTo>
                    <a:pt x="2811903" y="3411862"/>
                    <a:pt x="2833825" y="3411862"/>
                    <a:pt x="2855747" y="3411862"/>
                  </a:cubicBezTo>
                  <a:cubicBezTo>
                    <a:pt x="2960973" y="3411862"/>
                    <a:pt x="3070583" y="3410592"/>
                    <a:pt x="3175808" y="3410592"/>
                  </a:cubicBezTo>
                  <a:cubicBezTo>
                    <a:pt x="3298572" y="3410592"/>
                    <a:pt x="3416951" y="3411862"/>
                    <a:pt x="3539714" y="3411862"/>
                  </a:cubicBezTo>
                  <a:cubicBezTo>
                    <a:pt x="3719475" y="3411862"/>
                    <a:pt x="3903620" y="3411862"/>
                    <a:pt x="4083380" y="3411862"/>
                  </a:cubicBezTo>
                  <a:cubicBezTo>
                    <a:pt x="4249987" y="3411862"/>
                    <a:pt x="4416595" y="3413132"/>
                    <a:pt x="4583202" y="3414402"/>
                  </a:cubicBezTo>
                  <a:cubicBezTo>
                    <a:pt x="4657737" y="3414402"/>
                    <a:pt x="4736657" y="3415672"/>
                    <a:pt x="4811191" y="3415672"/>
                  </a:cubicBezTo>
                  <a:cubicBezTo>
                    <a:pt x="5052333" y="3414402"/>
                    <a:pt x="5289091" y="3408052"/>
                    <a:pt x="5515416" y="3408052"/>
                  </a:cubicBezTo>
                  <a:cubicBezTo>
                    <a:pt x="5519226" y="3408052"/>
                    <a:pt x="5524306" y="3405512"/>
                    <a:pt x="5528116" y="3402972"/>
                  </a:cubicBezTo>
                  <a:cubicBezTo>
                    <a:pt x="5533196" y="3399162"/>
                    <a:pt x="5535736" y="3392812"/>
                    <a:pt x="5538276" y="3390272"/>
                  </a:cubicBezTo>
                  <a:cubicBezTo>
                    <a:pt x="5539546" y="3317596"/>
                    <a:pt x="5540816" y="3206572"/>
                    <a:pt x="5542086" y="3095549"/>
                  </a:cubicBezTo>
                  <a:cubicBezTo>
                    <a:pt x="5543356" y="2923727"/>
                    <a:pt x="5553516" y="1274236"/>
                    <a:pt x="5554786" y="1102414"/>
                  </a:cubicBezTo>
                  <a:cubicBezTo>
                    <a:pt x="5554786" y="999320"/>
                    <a:pt x="5556056" y="896227"/>
                    <a:pt x="5557326" y="793134"/>
                  </a:cubicBezTo>
                  <a:cubicBezTo>
                    <a:pt x="5558596" y="682111"/>
                    <a:pt x="5559866" y="571087"/>
                    <a:pt x="5562406" y="460064"/>
                  </a:cubicBezTo>
                  <a:cubicBezTo>
                    <a:pt x="5563676" y="393978"/>
                    <a:pt x="5563676" y="325250"/>
                    <a:pt x="5568756" y="259164"/>
                  </a:cubicBezTo>
                  <a:cubicBezTo>
                    <a:pt x="5573836" y="179862"/>
                    <a:pt x="5576376" y="103203"/>
                    <a:pt x="5575106" y="44450"/>
                  </a:cubicBezTo>
                  <a:cubicBezTo>
                    <a:pt x="5575106" y="38100"/>
                    <a:pt x="5571296" y="30480"/>
                    <a:pt x="5564946" y="27940"/>
                  </a:cubicBezTo>
                  <a:close/>
                </a:path>
              </a:pathLst>
            </a:custGeom>
            <a:solidFill>
              <a:srgbClr val="FFFFFF"/>
            </a:solidFill>
          </p:spPr>
        </p:sp>
      </p:grpSp>
      <p:sp>
        <p:nvSpPr>
          <p:cNvPr name="TextBox 7" id="7"/>
          <p:cNvSpPr txBox="true"/>
          <p:nvPr/>
        </p:nvSpPr>
        <p:spPr>
          <a:xfrm rot="0">
            <a:off x="3414984" y="2187995"/>
            <a:ext cx="11141828" cy="5171443"/>
          </a:xfrm>
          <a:prstGeom prst="rect">
            <a:avLst/>
          </a:prstGeom>
        </p:spPr>
        <p:txBody>
          <a:bodyPr anchor="t" rtlCol="false" tIns="0" lIns="0" bIns="0" rIns="0">
            <a:spAutoFit/>
          </a:bodyPr>
          <a:lstStyle/>
          <a:p>
            <a:pPr algn="ctr" marL="0" indent="0" lvl="0">
              <a:lnSpc>
                <a:spcPts val="10100"/>
              </a:lnSpc>
            </a:pPr>
            <a:r>
              <a:rPr lang="en-US" b="true" sz="10100" spc="-101">
                <a:solidFill>
                  <a:srgbClr val="A2272C"/>
                </a:solidFill>
                <a:latin typeface="Bogart Bold"/>
                <a:ea typeface="Bogart Bold"/>
                <a:cs typeface="Bogart Bold"/>
                <a:sym typeface="Bogart Bold"/>
              </a:rPr>
              <a:t>Risk Factors Decoded: A Predictive Model for Diabetes</a:t>
            </a:r>
          </a:p>
        </p:txBody>
      </p:sp>
      <p:grpSp>
        <p:nvGrpSpPr>
          <p:cNvPr name="Group 8" id="8"/>
          <p:cNvGrpSpPr/>
          <p:nvPr/>
        </p:nvGrpSpPr>
        <p:grpSpPr>
          <a:xfrm rot="0">
            <a:off x="5756217" y="7178229"/>
            <a:ext cx="6421263" cy="1414598"/>
            <a:chOff x="0" y="0"/>
            <a:chExt cx="2902989" cy="639525"/>
          </a:xfrm>
        </p:grpSpPr>
        <p:sp>
          <p:nvSpPr>
            <p:cNvPr name="Freeform 9" id="9"/>
            <p:cNvSpPr/>
            <p:nvPr/>
          </p:nvSpPr>
          <p:spPr>
            <a:xfrm flipH="false" flipV="false" rot="0">
              <a:off x="0" y="-1270"/>
              <a:ext cx="2904259" cy="638255"/>
            </a:xfrm>
            <a:custGeom>
              <a:avLst/>
              <a:gdLst/>
              <a:ahLst/>
              <a:cxnLst/>
              <a:rect r="r" b="b" t="t" l="l"/>
              <a:pathLst>
                <a:path h="638255" w="2904259">
                  <a:moveTo>
                    <a:pt x="2892829" y="27940"/>
                  </a:moveTo>
                  <a:cubicBezTo>
                    <a:pt x="2883939" y="24130"/>
                    <a:pt x="2875049" y="21590"/>
                    <a:pt x="2866159" y="21590"/>
                  </a:cubicBezTo>
                  <a:cubicBezTo>
                    <a:pt x="2839489" y="20320"/>
                    <a:pt x="2796483" y="20320"/>
                    <a:pt x="2749545" y="17780"/>
                  </a:cubicBezTo>
                  <a:cubicBezTo>
                    <a:pt x="2642259" y="12700"/>
                    <a:pt x="2537207" y="6350"/>
                    <a:pt x="2429921" y="3810"/>
                  </a:cubicBezTo>
                  <a:cubicBezTo>
                    <a:pt x="2342751" y="1270"/>
                    <a:pt x="2257816" y="3810"/>
                    <a:pt x="2170645" y="2540"/>
                  </a:cubicBezTo>
                  <a:cubicBezTo>
                    <a:pt x="2132648" y="2540"/>
                    <a:pt x="2094651" y="0"/>
                    <a:pt x="2056654" y="2540"/>
                  </a:cubicBezTo>
                  <a:cubicBezTo>
                    <a:pt x="1965013" y="10160"/>
                    <a:pt x="1873373" y="11430"/>
                    <a:pt x="1779497" y="8890"/>
                  </a:cubicBezTo>
                  <a:cubicBezTo>
                    <a:pt x="1732559" y="7620"/>
                    <a:pt x="1685621" y="7620"/>
                    <a:pt x="1638684" y="7620"/>
                  </a:cubicBezTo>
                  <a:cubicBezTo>
                    <a:pt x="1553748" y="7620"/>
                    <a:pt x="1468813" y="7620"/>
                    <a:pt x="1383878" y="6350"/>
                  </a:cubicBezTo>
                  <a:cubicBezTo>
                    <a:pt x="1294473" y="5080"/>
                    <a:pt x="413830" y="2540"/>
                    <a:pt x="326660" y="1270"/>
                  </a:cubicBezTo>
                  <a:cubicBezTo>
                    <a:pt x="255136" y="0"/>
                    <a:pt x="185847" y="1270"/>
                    <a:pt x="114322" y="1270"/>
                  </a:cubicBezTo>
                  <a:cubicBezTo>
                    <a:pt x="65149" y="1270"/>
                    <a:pt x="33020" y="3810"/>
                    <a:pt x="5080" y="5080"/>
                  </a:cubicBezTo>
                  <a:cubicBezTo>
                    <a:pt x="3810" y="5080"/>
                    <a:pt x="2540" y="7620"/>
                    <a:pt x="0" y="8890"/>
                  </a:cubicBezTo>
                  <a:cubicBezTo>
                    <a:pt x="1270" y="21590"/>
                    <a:pt x="3810" y="34290"/>
                    <a:pt x="5080" y="46990"/>
                  </a:cubicBezTo>
                  <a:cubicBezTo>
                    <a:pt x="15240" y="82730"/>
                    <a:pt x="16510" y="106069"/>
                    <a:pt x="17780" y="128998"/>
                  </a:cubicBezTo>
                  <a:cubicBezTo>
                    <a:pt x="19050" y="152337"/>
                    <a:pt x="17780" y="175675"/>
                    <a:pt x="16510" y="199423"/>
                  </a:cubicBezTo>
                  <a:cubicBezTo>
                    <a:pt x="15240" y="223581"/>
                    <a:pt x="2540" y="477030"/>
                    <a:pt x="2540" y="501187"/>
                  </a:cubicBezTo>
                  <a:cubicBezTo>
                    <a:pt x="2540" y="524935"/>
                    <a:pt x="1270" y="548683"/>
                    <a:pt x="0" y="572432"/>
                  </a:cubicBezTo>
                  <a:cubicBezTo>
                    <a:pt x="0" y="583645"/>
                    <a:pt x="3810" y="593805"/>
                    <a:pt x="15240" y="598885"/>
                  </a:cubicBezTo>
                  <a:cubicBezTo>
                    <a:pt x="22860" y="602695"/>
                    <a:pt x="31750" y="605235"/>
                    <a:pt x="40640" y="606505"/>
                  </a:cubicBezTo>
                  <a:cubicBezTo>
                    <a:pt x="112087" y="611585"/>
                    <a:pt x="197022" y="615395"/>
                    <a:pt x="281957" y="620475"/>
                  </a:cubicBezTo>
                  <a:cubicBezTo>
                    <a:pt x="328895" y="623015"/>
                    <a:pt x="375833" y="628095"/>
                    <a:pt x="422771" y="629365"/>
                  </a:cubicBezTo>
                  <a:cubicBezTo>
                    <a:pt x="501000" y="631905"/>
                    <a:pt x="1372703" y="633175"/>
                    <a:pt x="1450932" y="634445"/>
                  </a:cubicBezTo>
                  <a:cubicBezTo>
                    <a:pt x="1462108" y="634445"/>
                    <a:pt x="1473284" y="634445"/>
                    <a:pt x="1484459" y="634445"/>
                  </a:cubicBezTo>
                  <a:cubicBezTo>
                    <a:pt x="1538103" y="634445"/>
                    <a:pt x="1593981" y="633175"/>
                    <a:pt x="1647624" y="633175"/>
                  </a:cubicBezTo>
                  <a:cubicBezTo>
                    <a:pt x="1710208" y="633175"/>
                    <a:pt x="1770556" y="634445"/>
                    <a:pt x="1833140" y="634445"/>
                  </a:cubicBezTo>
                  <a:cubicBezTo>
                    <a:pt x="1924781" y="634445"/>
                    <a:pt x="2018656" y="634445"/>
                    <a:pt x="2110297" y="634445"/>
                  </a:cubicBezTo>
                  <a:cubicBezTo>
                    <a:pt x="2195232" y="634445"/>
                    <a:pt x="2280167" y="635715"/>
                    <a:pt x="2365102" y="636985"/>
                  </a:cubicBezTo>
                  <a:cubicBezTo>
                    <a:pt x="2403099" y="636985"/>
                    <a:pt x="2443332" y="638255"/>
                    <a:pt x="2481329" y="638255"/>
                  </a:cubicBezTo>
                  <a:cubicBezTo>
                    <a:pt x="2604261" y="636985"/>
                    <a:pt x="2724958" y="630635"/>
                    <a:pt x="2843299" y="630635"/>
                  </a:cubicBezTo>
                  <a:cubicBezTo>
                    <a:pt x="2847109" y="630635"/>
                    <a:pt x="2852189" y="628095"/>
                    <a:pt x="2855999" y="625555"/>
                  </a:cubicBezTo>
                  <a:cubicBezTo>
                    <a:pt x="2861079" y="621745"/>
                    <a:pt x="2863619" y="615395"/>
                    <a:pt x="2866159" y="612855"/>
                  </a:cubicBezTo>
                  <a:cubicBezTo>
                    <a:pt x="2867429" y="569565"/>
                    <a:pt x="2868699" y="552368"/>
                    <a:pt x="2869969" y="535172"/>
                  </a:cubicBezTo>
                  <a:cubicBezTo>
                    <a:pt x="2871239" y="508557"/>
                    <a:pt x="2881399" y="253061"/>
                    <a:pt x="2882669" y="226447"/>
                  </a:cubicBezTo>
                  <a:cubicBezTo>
                    <a:pt x="2882669" y="210478"/>
                    <a:pt x="2883939" y="194510"/>
                    <a:pt x="2885209" y="178541"/>
                  </a:cubicBezTo>
                  <a:cubicBezTo>
                    <a:pt x="2886479" y="161345"/>
                    <a:pt x="2887749" y="144148"/>
                    <a:pt x="2890289" y="126951"/>
                  </a:cubicBezTo>
                  <a:cubicBezTo>
                    <a:pt x="2891559" y="116715"/>
                    <a:pt x="2891559" y="106069"/>
                    <a:pt x="2896639" y="95833"/>
                  </a:cubicBezTo>
                  <a:cubicBezTo>
                    <a:pt x="2901719" y="83549"/>
                    <a:pt x="2904259" y="71675"/>
                    <a:pt x="2902989" y="44450"/>
                  </a:cubicBezTo>
                  <a:cubicBezTo>
                    <a:pt x="2902989" y="38100"/>
                    <a:pt x="2899179" y="30480"/>
                    <a:pt x="2892829" y="27940"/>
                  </a:cubicBezTo>
                  <a:close/>
                </a:path>
              </a:pathLst>
            </a:custGeom>
            <a:solidFill>
              <a:srgbClr val="3E4A9D"/>
            </a:solidFill>
          </p:spPr>
        </p:sp>
      </p:grpSp>
      <p:sp>
        <p:nvSpPr>
          <p:cNvPr name="Freeform 10" id="10"/>
          <p:cNvSpPr/>
          <p:nvPr/>
        </p:nvSpPr>
        <p:spPr>
          <a:xfrm flipH="false" flipV="false" rot="-813610">
            <a:off x="1402688" y="5535703"/>
            <a:ext cx="3615728" cy="4323154"/>
          </a:xfrm>
          <a:custGeom>
            <a:avLst/>
            <a:gdLst/>
            <a:ahLst/>
            <a:cxnLst/>
            <a:rect r="r" b="b" t="t" l="l"/>
            <a:pathLst>
              <a:path h="4323154" w="3615728">
                <a:moveTo>
                  <a:pt x="0" y="0"/>
                </a:moveTo>
                <a:lnTo>
                  <a:pt x="3615729" y="0"/>
                </a:lnTo>
                <a:lnTo>
                  <a:pt x="3615729" y="4323153"/>
                </a:lnTo>
                <a:lnTo>
                  <a:pt x="0" y="43231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426033">
            <a:off x="12602219" y="2244056"/>
            <a:ext cx="4176815" cy="3022495"/>
          </a:xfrm>
          <a:custGeom>
            <a:avLst/>
            <a:gdLst/>
            <a:ahLst/>
            <a:cxnLst/>
            <a:rect r="r" b="b" t="t" l="l"/>
            <a:pathLst>
              <a:path h="3022495" w="4176815">
                <a:moveTo>
                  <a:pt x="0" y="0"/>
                </a:moveTo>
                <a:lnTo>
                  <a:pt x="4176815" y="0"/>
                </a:lnTo>
                <a:lnTo>
                  <a:pt x="4176815" y="3022495"/>
                </a:lnTo>
                <a:lnTo>
                  <a:pt x="0" y="302249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4199284">
            <a:off x="1556379" y="549307"/>
            <a:ext cx="2690997" cy="2896376"/>
          </a:xfrm>
          <a:custGeom>
            <a:avLst/>
            <a:gdLst/>
            <a:ahLst/>
            <a:cxnLst/>
            <a:rect r="r" b="b" t="t" l="l"/>
            <a:pathLst>
              <a:path h="2896376" w="2690997">
                <a:moveTo>
                  <a:pt x="0" y="0"/>
                </a:moveTo>
                <a:lnTo>
                  <a:pt x="2690996" y="0"/>
                </a:lnTo>
                <a:lnTo>
                  <a:pt x="2690996" y="2896376"/>
                </a:lnTo>
                <a:lnTo>
                  <a:pt x="0" y="289637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true" flipV="false" rot="-5312293">
            <a:off x="13172627" y="5288723"/>
            <a:ext cx="2768371" cy="2541868"/>
          </a:xfrm>
          <a:custGeom>
            <a:avLst/>
            <a:gdLst/>
            <a:ahLst/>
            <a:cxnLst/>
            <a:rect r="r" b="b" t="t" l="l"/>
            <a:pathLst>
              <a:path h="2541868" w="2768371">
                <a:moveTo>
                  <a:pt x="2768371" y="0"/>
                </a:moveTo>
                <a:lnTo>
                  <a:pt x="0" y="0"/>
                </a:lnTo>
                <a:lnTo>
                  <a:pt x="0" y="2541867"/>
                </a:lnTo>
                <a:lnTo>
                  <a:pt x="2768371" y="2541867"/>
                </a:lnTo>
                <a:lnTo>
                  <a:pt x="2768371"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4" id="14"/>
          <p:cNvSpPr txBox="true"/>
          <p:nvPr/>
        </p:nvSpPr>
        <p:spPr>
          <a:xfrm rot="0">
            <a:off x="6290587" y="7441663"/>
            <a:ext cx="5352522" cy="887730"/>
          </a:xfrm>
          <a:prstGeom prst="rect">
            <a:avLst/>
          </a:prstGeom>
        </p:spPr>
        <p:txBody>
          <a:bodyPr anchor="t" rtlCol="false" tIns="0" lIns="0" bIns="0" rIns="0">
            <a:spAutoFit/>
          </a:bodyPr>
          <a:lstStyle/>
          <a:p>
            <a:pPr algn="ctr">
              <a:lnSpc>
                <a:spcPts val="3510"/>
              </a:lnSpc>
            </a:pPr>
            <a:r>
              <a:rPr lang="en-US" b="true" sz="3000">
                <a:solidFill>
                  <a:srgbClr val="FFFFFF"/>
                </a:solidFill>
                <a:latin typeface="Quicksand Semi-Bold"/>
                <a:ea typeface="Quicksand Semi-Bold"/>
                <a:cs typeface="Quicksand Semi-Bold"/>
                <a:sym typeface="Quicksand Semi-Bold"/>
              </a:rPr>
              <a:t>By: Joe Ortiz, Max Valladolid, and Zuleyka Benavides</a:t>
            </a:r>
          </a:p>
        </p:txBody>
      </p:sp>
      <p:sp>
        <p:nvSpPr>
          <p:cNvPr name="Freeform 15" id="15"/>
          <p:cNvSpPr/>
          <p:nvPr/>
        </p:nvSpPr>
        <p:spPr>
          <a:xfrm flipH="false" flipV="false" rot="4863923">
            <a:off x="2155481" y="3539906"/>
            <a:ext cx="1274852" cy="1469930"/>
          </a:xfrm>
          <a:custGeom>
            <a:avLst/>
            <a:gdLst/>
            <a:ahLst/>
            <a:cxnLst/>
            <a:rect r="r" b="b" t="t" l="l"/>
            <a:pathLst>
              <a:path h="1469930" w="1274852">
                <a:moveTo>
                  <a:pt x="0" y="0"/>
                </a:moveTo>
                <a:lnTo>
                  <a:pt x="1274852" y="0"/>
                </a:lnTo>
                <a:lnTo>
                  <a:pt x="1274852" y="1469930"/>
                </a:lnTo>
                <a:lnTo>
                  <a:pt x="0" y="1469930"/>
                </a:lnTo>
                <a:lnTo>
                  <a:pt x="0" y="0"/>
                </a:lnTo>
                <a:close/>
              </a:path>
            </a:pathLst>
          </a:custGeom>
          <a:blipFill>
            <a:blip r:embed="rId6">
              <a:extLst>
                <a:ext uri="{96DAC541-7B7A-43D3-8B79-37D633B846F1}">
                  <asvg:svgBlip xmlns:asvg="http://schemas.microsoft.com/office/drawing/2016/SVG/main" r:embed="rId7"/>
                </a:ext>
              </a:extLst>
            </a:blip>
            <a:stretch>
              <a:fillRect l="-212551" t="-12414" r="0" b="-83742"/>
            </a:stretch>
          </a:blipFill>
        </p:spPr>
      </p:sp>
      <p:sp>
        <p:nvSpPr>
          <p:cNvPr name="Freeform 16" id="16"/>
          <p:cNvSpPr/>
          <p:nvPr/>
        </p:nvSpPr>
        <p:spPr>
          <a:xfrm flipH="false" flipV="false" rot="-3531975">
            <a:off x="13289606" y="8153261"/>
            <a:ext cx="1329591" cy="1247748"/>
          </a:xfrm>
          <a:custGeom>
            <a:avLst/>
            <a:gdLst/>
            <a:ahLst/>
            <a:cxnLst/>
            <a:rect r="r" b="b" t="t" l="l"/>
            <a:pathLst>
              <a:path h="1247748" w="1329591">
                <a:moveTo>
                  <a:pt x="0" y="0"/>
                </a:moveTo>
                <a:lnTo>
                  <a:pt x="1329590" y="0"/>
                </a:lnTo>
                <a:lnTo>
                  <a:pt x="1329590" y="1247747"/>
                </a:lnTo>
                <a:lnTo>
                  <a:pt x="0" y="1247747"/>
                </a:lnTo>
                <a:lnTo>
                  <a:pt x="0" y="0"/>
                </a:lnTo>
                <a:close/>
              </a:path>
            </a:pathLst>
          </a:custGeom>
          <a:blipFill>
            <a:blip r:embed="rId6">
              <a:extLst>
                <a:ext uri="{96DAC541-7B7A-43D3-8B79-37D633B846F1}">
                  <asvg:svgBlip xmlns:asvg="http://schemas.microsoft.com/office/drawing/2016/SVG/main" r:embed="rId7"/>
                </a:ext>
              </a:extLst>
            </a:blip>
            <a:stretch>
              <a:fillRect l="-168858" t="-92879" r="-122806" b="-109134"/>
            </a:stretch>
          </a:blipFill>
        </p:spPr>
      </p:sp>
      <p:sp>
        <p:nvSpPr>
          <p:cNvPr name="Freeform 17" id="17"/>
          <p:cNvSpPr/>
          <p:nvPr/>
        </p:nvSpPr>
        <p:spPr>
          <a:xfrm flipH="false" flipV="false" rot="-144640">
            <a:off x="14853767" y="7359502"/>
            <a:ext cx="1121060" cy="1052053"/>
          </a:xfrm>
          <a:custGeom>
            <a:avLst/>
            <a:gdLst/>
            <a:ahLst/>
            <a:cxnLst/>
            <a:rect r="r" b="b" t="t" l="l"/>
            <a:pathLst>
              <a:path h="1052053" w="1121060">
                <a:moveTo>
                  <a:pt x="0" y="0"/>
                </a:moveTo>
                <a:lnTo>
                  <a:pt x="1121061" y="0"/>
                </a:lnTo>
                <a:lnTo>
                  <a:pt x="1121061" y="1052053"/>
                </a:lnTo>
                <a:lnTo>
                  <a:pt x="0" y="1052053"/>
                </a:lnTo>
                <a:lnTo>
                  <a:pt x="0" y="0"/>
                </a:lnTo>
                <a:close/>
              </a:path>
            </a:pathLst>
          </a:custGeom>
          <a:blipFill>
            <a:blip r:embed="rId6">
              <a:extLst>
                <a:ext uri="{96DAC541-7B7A-43D3-8B79-37D633B846F1}">
                  <asvg:svgBlip xmlns:asvg="http://schemas.microsoft.com/office/drawing/2016/SVG/main" r:embed="rId7"/>
                </a:ext>
              </a:extLst>
            </a:blip>
            <a:stretch>
              <a:fillRect l="-168858" t="-92879" r="-122806" b="-109134"/>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E1DA"/>
        </a:solidFill>
      </p:bgPr>
    </p:bg>
    <p:spTree>
      <p:nvGrpSpPr>
        <p:cNvPr id="1" name=""/>
        <p:cNvGrpSpPr/>
        <p:nvPr/>
      </p:nvGrpSpPr>
      <p:grpSpPr>
        <a:xfrm>
          <a:off x="0" y="0"/>
          <a:ext cx="0" cy="0"/>
          <a:chOff x="0" y="0"/>
          <a:chExt cx="0" cy="0"/>
        </a:xfrm>
      </p:grpSpPr>
      <p:grpSp>
        <p:nvGrpSpPr>
          <p:cNvPr name="Group 2" id="2"/>
          <p:cNvGrpSpPr/>
          <p:nvPr/>
        </p:nvGrpSpPr>
        <p:grpSpPr>
          <a:xfrm rot="0">
            <a:off x="-1414658" y="-56723"/>
            <a:ext cx="20763012" cy="10400446"/>
            <a:chOff x="0" y="0"/>
            <a:chExt cx="27684017" cy="13867262"/>
          </a:xfrm>
        </p:grpSpPr>
        <p:sp>
          <p:nvSpPr>
            <p:cNvPr name="Freeform 3" id="3"/>
            <p:cNvSpPr/>
            <p:nvPr/>
          </p:nvSpPr>
          <p:spPr>
            <a:xfrm flipH="false" flipV="false" rot="0">
              <a:off x="0" y="50421"/>
              <a:ext cx="13842008" cy="13816841"/>
            </a:xfrm>
            <a:custGeom>
              <a:avLst/>
              <a:gdLst/>
              <a:ahLst/>
              <a:cxnLst/>
              <a:rect r="r" b="b" t="t" l="l"/>
              <a:pathLst>
                <a:path h="13816841" w="13842008">
                  <a:moveTo>
                    <a:pt x="0" y="0"/>
                  </a:moveTo>
                  <a:lnTo>
                    <a:pt x="13842008" y="0"/>
                  </a:lnTo>
                  <a:lnTo>
                    <a:pt x="13842008" y="13816841"/>
                  </a:lnTo>
                  <a:lnTo>
                    <a:pt x="0" y="1381684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842008" y="0"/>
              <a:ext cx="13842008" cy="13816841"/>
            </a:xfrm>
            <a:custGeom>
              <a:avLst/>
              <a:gdLst/>
              <a:ahLst/>
              <a:cxnLst/>
              <a:rect r="r" b="b" t="t" l="l"/>
              <a:pathLst>
                <a:path h="13816841" w="13842008">
                  <a:moveTo>
                    <a:pt x="0" y="0"/>
                  </a:moveTo>
                  <a:lnTo>
                    <a:pt x="13842009" y="0"/>
                  </a:lnTo>
                  <a:lnTo>
                    <a:pt x="13842009" y="13816841"/>
                  </a:lnTo>
                  <a:lnTo>
                    <a:pt x="0" y="1381684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057275"/>
            <a:ext cx="16230600" cy="8229600"/>
            <a:chOff x="0" y="0"/>
            <a:chExt cx="6851469" cy="3473984"/>
          </a:xfrm>
        </p:grpSpPr>
        <p:sp>
          <p:nvSpPr>
            <p:cNvPr name="Freeform 6" id="6"/>
            <p:cNvSpPr/>
            <p:nvPr/>
          </p:nvSpPr>
          <p:spPr>
            <a:xfrm flipH="false" flipV="false" rot="0">
              <a:off x="0" y="-1270"/>
              <a:ext cx="6852739" cy="3472714"/>
            </a:xfrm>
            <a:custGeom>
              <a:avLst/>
              <a:gdLst/>
              <a:ahLst/>
              <a:cxnLst/>
              <a:rect r="r" b="b" t="t" l="l"/>
              <a:pathLst>
                <a:path h="3472714" w="6852739">
                  <a:moveTo>
                    <a:pt x="6841309" y="27940"/>
                  </a:moveTo>
                  <a:cubicBezTo>
                    <a:pt x="6832419" y="24130"/>
                    <a:pt x="6823529" y="21590"/>
                    <a:pt x="6814639" y="21590"/>
                  </a:cubicBezTo>
                  <a:cubicBezTo>
                    <a:pt x="6787969" y="20320"/>
                    <a:pt x="6687027" y="20320"/>
                    <a:pt x="6573396" y="17780"/>
                  </a:cubicBezTo>
                  <a:cubicBezTo>
                    <a:pt x="6313667" y="12700"/>
                    <a:pt x="6059349" y="6350"/>
                    <a:pt x="5799620" y="3810"/>
                  </a:cubicBezTo>
                  <a:cubicBezTo>
                    <a:pt x="5588590" y="1270"/>
                    <a:pt x="5382971" y="3810"/>
                    <a:pt x="5171941" y="2540"/>
                  </a:cubicBezTo>
                  <a:cubicBezTo>
                    <a:pt x="5079953" y="2540"/>
                    <a:pt x="4987966" y="0"/>
                    <a:pt x="4895979" y="2540"/>
                  </a:cubicBezTo>
                  <a:cubicBezTo>
                    <a:pt x="4674127" y="10160"/>
                    <a:pt x="4452275" y="11430"/>
                    <a:pt x="4225012" y="8890"/>
                  </a:cubicBezTo>
                  <a:cubicBezTo>
                    <a:pt x="4111380" y="7620"/>
                    <a:pt x="3997749" y="7620"/>
                    <a:pt x="3884117" y="7620"/>
                  </a:cubicBezTo>
                  <a:cubicBezTo>
                    <a:pt x="3678498" y="7620"/>
                    <a:pt x="3472879" y="7620"/>
                    <a:pt x="3267261" y="6350"/>
                  </a:cubicBezTo>
                  <a:cubicBezTo>
                    <a:pt x="3050820" y="5080"/>
                    <a:pt x="918876" y="2540"/>
                    <a:pt x="707846" y="1270"/>
                  </a:cubicBezTo>
                  <a:cubicBezTo>
                    <a:pt x="534693" y="0"/>
                    <a:pt x="366952" y="1270"/>
                    <a:pt x="193799" y="1270"/>
                  </a:cubicBezTo>
                  <a:cubicBezTo>
                    <a:pt x="74756" y="1270"/>
                    <a:pt x="33020" y="3810"/>
                    <a:pt x="5080" y="5080"/>
                  </a:cubicBezTo>
                  <a:cubicBezTo>
                    <a:pt x="3810" y="5080"/>
                    <a:pt x="2540" y="7620"/>
                    <a:pt x="0" y="8890"/>
                  </a:cubicBezTo>
                  <a:cubicBezTo>
                    <a:pt x="1270" y="21590"/>
                    <a:pt x="3810" y="34290"/>
                    <a:pt x="5080" y="46990"/>
                  </a:cubicBezTo>
                  <a:cubicBezTo>
                    <a:pt x="15240" y="176461"/>
                    <a:pt x="16510" y="329751"/>
                    <a:pt x="17780" y="480352"/>
                  </a:cubicBezTo>
                  <a:cubicBezTo>
                    <a:pt x="19050" y="633642"/>
                    <a:pt x="17780" y="786931"/>
                    <a:pt x="16510" y="942911"/>
                  </a:cubicBezTo>
                  <a:cubicBezTo>
                    <a:pt x="15240" y="1101579"/>
                    <a:pt x="2540" y="2766254"/>
                    <a:pt x="2540" y="2924922"/>
                  </a:cubicBezTo>
                  <a:cubicBezTo>
                    <a:pt x="2540" y="3080901"/>
                    <a:pt x="1270" y="3236880"/>
                    <a:pt x="0" y="3392859"/>
                  </a:cubicBezTo>
                  <a:cubicBezTo>
                    <a:pt x="0" y="3418104"/>
                    <a:pt x="3810" y="3428264"/>
                    <a:pt x="15240" y="3433344"/>
                  </a:cubicBezTo>
                  <a:cubicBezTo>
                    <a:pt x="22860" y="3437154"/>
                    <a:pt x="31750" y="3439694"/>
                    <a:pt x="40640" y="3440964"/>
                  </a:cubicBezTo>
                  <a:cubicBezTo>
                    <a:pt x="188388" y="3446044"/>
                    <a:pt x="394007" y="3449854"/>
                    <a:pt x="599625" y="3454934"/>
                  </a:cubicBezTo>
                  <a:cubicBezTo>
                    <a:pt x="713257" y="3457474"/>
                    <a:pt x="826888" y="3462554"/>
                    <a:pt x="940520" y="3463824"/>
                  </a:cubicBezTo>
                  <a:cubicBezTo>
                    <a:pt x="1129906" y="3466364"/>
                    <a:pt x="3240205" y="3467634"/>
                    <a:pt x="3429591" y="3468904"/>
                  </a:cubicBezTo>
                  <a:cubicBezTo>
                    <a:pt x="3456646" y="3468904"/>
                    <a:pt x="3483701" y="3468904"/>
                    <a:pt x="3510756" y="3468904"/>
                  </a:cubicBezTo>
                  <a:cubicBezTo>
                    <a:pt x="3640621" y="3468904"/>
                    <a:pt x="3775897" y="3467634"/>
                    <a:pt x="3905761" y="3467634"/>
                  </a:cubicBezTo>
                  <a:cubicBezTo>
                    <a:pt x="4057270" y="3467634"/>
                    <a:pt x="4203367" y="3468904"/>
                    <a:pt x="4354876" y="3468904"/>
                  </a:cubicBezTo>
                  <a:cubicBezTo>
                    <a:pt x="4576728" y="3468904"/>
                    <a:pt x="4803991" y="3468904"/>
                    <a:pt x="5025843" y="3468904"/>
                  </a:cubicBezTo>
                  <a:cubicBezTo>
                    <a:pt x="5231462" y="3468904"/>
                    <a:pt x="5437081" y="3470174"/>
                    <a:pt x="5642700" y="3471444"/>
                  </a:cubicBezTo>
                  <a:cubicBezTo>
                    <a:pt x="5734687" y="3471444"/>
                    <a:pt x="5832086" y="3472714"/>
                    <a:pt x="5924073" y="3472714"/>
                  </a:cubicBezTo>
                  <a:cubicBezTo>
                    <a:pt x="6221680" y="3471444"/>
                    <a:pt x="6513874" y="3465094"/>
                    <a:pt x="6791779" y="3465094"/>
                  </a:cubicBezTo>
                  <a:cubicBezTo>
                    <a:pt x="6795589" y="3465094"/>
                    <a:pt x="6800669" y="3462554"/>
                    <a:pt x="6804479" y="3460014"/>
                  </a:cubicBezTo>
                  <a:cubicBezTo>
                    <a:pt x="6809559" y="3456204"/>
                    <a:pt x="6812099" y="3449854"/>
                    <a:pt x="6814639" y="3447314"/>
                  </a:cubicBezTo>
                  <a:cubicBezTo>
                    <a:pt x="6815909" y="3374034"/>
                    <a:pt x="6817179" y="3261084"/>
                    <a:pt x="6818449" y="3148133"/>
                  </a:cubicBezTo>
                  <a:cubicBezTo>
                    <a:pt x="6819719" y="2973329"/>
                    <a:pt x="6829879" y="1295208"/>
                    <a:pt x="6831149" y="1120404"/>
                  </a:cubicBezTo>
                  <a:cubicBezTo>
                    <a:pt x="6831149" y="1015521"/>
                    <a:pt x="6832419" y="910639"/>
                    <a:pt x="6833689" y="805756"/>
                  </a:cubicBezTo>
                  <a:cubicBezTo>
                    <a:pt x="6834959" y="692806"/>
                    <a:pt x="6836229" y="579856"/>
                    <a:pt x="6838769" y="466905"/>
                  </a:cubicBezTo>
                  <a:cubicBezTo>
                    <a:pt x="6840039" y="399673"/>
                    <a:pt x="6840039" y="329751"/>
                    <a:pt x="6845119" y="262519"/>
                  </a:cubicBezTo>
                  <a:cubicBezTo>
                    <a:pt x="6850199" y="181840"/>
                    <a:pt x="6852739" y="103850"/>
                    <a:pt x="6851469" y="44450"/>
                  </a:cubicBezTo>
                  <a:cubicBezTo>
                    <a:pt x="6851469" y="38100"/>
                    <a:pt x="6847659" y="30480"/>
                    <a:pt x="6841309" y="27940"/>
                  </a:cubicBezTo>
                  <a:close/>
                </a:path>
              </a:pathLst>
            </a:custGeom>
            <a:solidFill>
              <a:srgbClr val="FFFFFF"/>
            </a:solidFill>
          </p:spPr>
        </p:sp>
      </p:grpSp>
      <p:grpSp>
        <p:nvGrpSpPr>
          <p:cNvPr name="Group 7" id="7"/>
          <p:cNvGrpSpPr/>
          <p:nvPr/>
        </p:nvGrpSpPr>
        <p:grpSpPr>
          <a:xfrm rot="0">
            <a:off x="12042990" y="6089405"/>
            <a:ext cx="478873" cy="375117"/>
            <a:chOff x="0" y="0"/>
            <a:chExt cx="457200" cy="358140"/>
          </a:xfrm>
        </p:grpSpPr>
        <p:sp>
          <p:nvSpPr>
            <p:cNvPr name="Freeform 8" id="8"/>
            <p:cNvSpPr/>
            <p:nvPr/>
          </p:nvSpPr>
          <p:spPr>
            <a:xfrm flipH="false" flipV="false" rot="0">
              <a:off x="48260" y="48260"/>
              <a:ext cx="359410" cy="259080"/>
            </a:xfrm>
            <a:custGeom>
              <a:avLst/>
              <a:gdLst/>
              <a:ahLst/>
              <a:cxnLst/>
              <a:rect r="r" b="b" t="t" l="l"/>
              <a:pathLst>
                <a:path h="259080" w="359410">
                  <a:moveTo>
                    <a:pt x="44450" y="96520"/>
                  </a:moveTo>
                  <a:cubicBezTo>
                    <a:pt x="160020" y="201930"/>
                    <a:pt x="165100" y="194310"/>
                    <a:pt x="176530" y="184150"/>
                  </a:cubicBezTo>
                  <a:cubicBezTo>
                    <a:pt x="207010" y="157480"/>
                    <a:pt x="280670" y="33020"/>
                    <a:pt x="312420" y="11430"/>
                  </a:cubicBezTo>
                  <a:cubicBezTo>
                    <a:pt x="323850" y="3810"/>
                    <a:pt x="334010" y="0"/>
                    <a:pt x="341630" y="2540"/>
                  </a:cubicBezTo>
                  <a:cubicBezTo>
                    <a:pt x="349250" y="3810"/>
                    <a:pt x="356870" y="13970"/>
                    <a:pt x="358140" y="20320"/>
                  </a:cubicBezTo>
                  <a:cubicBezTo>
                    <a:pt x="359410" y="26670"/>
                    <a:pt x="356870" y="38100"/>
                    <a:pt x="351790" y="43180"/>
                  </a:cubicBezTo>
                  <a:cubicBezTo>
                    <a:pt x="346710" y="48260"/>
                    <a:pt x="336550" y="53340"/>
                    <a:pt x="328930" y="52070"/>
                  </a:cubicBezTo>
                  <a:cubicBezTo>
                    <a:pt x="321310" y="50800"/>
                    <a:pt x="308610" y="36830"/>
                    <a:pt x="307340" y="29210"/>
                  </a:cubicBezTo>
                  <a:cubicBezTo>
                    <a:pt x="306070" y="22860"/>
                    <a:pt x="309880" y="11430"/>
                    <a:pt x="316230" y="7620"/>
                  </a:cubicBezTo>
                  <a:cubicBezTo>
                    <a:pt x="322580" y="2540"/>
                    <a:pt x="340360" y="0"/>
                    <a:pt x="346710" y="5080"/>
                  </a:cubicBezTo>
                  <a:cubicBezTo>
                    <a:pt x="353060" y="10160"/>
                    <a:pt x="356870" y="26670"/>
                    <a:pt x="353060" y="41910"/>
                  </a:cubicBezTo>
                  <a:cubicBezTo>
                    <a:pt x="342900" y="80010"/>
                    <a:pt x="251460" y="181610"/>
                    <a:pt x="213360" y="218440"/>
                  </a:cubicBezTo>
                  <a:cubicBezTo>
                    <a:pt x="191770" y="238760"/>
                    <a:pt x="176530" y="259080"/>
                    <a:pt x="156210" y="259080"/>
                  </a:cubicBezTo>
                  <a:cubicBezTo>
                    <a:pt x="134620" y="259080"/>
                    <a:pt x="109220" y="233680"/>
                    <a:pt x="86360" y="214630"/>
                  </a:cubicBezTo>
                  <a:cubicBezTo>
                    <a:pt x="58420" y="191770"/>
                    <a:pt x="8890" y="148590"/>
                    <a:pt x="2540" y="124460"/>
                  </a:cubicBezTo>
                  <a:cubicBezTo>
                    <a:pt x="0" y="111760"/>
                    <a:pt x="3810" y="96520"/>
                    <a:pt x="11430" y="91440"/>
                  </a:cubicBezTo>
                  <a:cubicBezTo>
                    <a:pt x="19050" y="86360"/>
                    <a:pt x="44450" y="96520"/>
                    <a:pt x="44450" y="96520"/>
                  </a:cubicBezTo>
                </a:path>
              </a:pathLst>
            </a:custGeom>
            <a:solidFill>
              <a:srgbClr val="000000">
                <a:alpha val="0"/>
              </a:srgbClr>
            </a:solidFill>
            <a:ln cap="sq">
              <a:noFill/>
              <a:prstDash val="solid"/>
              <a:miter/>
            </a:ln>
          </p:spPr>
        </p:sp>
      </p:grpSp>
      <p:grpSp>
        <p:nvGrpSpPr>
          <p:cNvPr name="Group 9" id="9"/>
          <p:cNvGrpSpPr/>
          <p:nvPr/>
        </p:nvGrpSpPr>
        <p:grpSpPr>
          <a:xfrm rot="0">
            <a:off x="2064124" y="3103356"/>
            <a:ext cx="6485984" cy="1997167"/>
            <a:chOff x="0" y="0"/>
            <a:chExt cx="3425887" cy="1054900"/>
          </a:xfrm>
        </p:grpSpPr>
        <p:sp>
          <p:nvSpPr>
            <p:cNvPr name="Freeform 10" id="10"/>
            <p:cNvSpPr/>
            <p:nvPr/>
          </p:nvSpPr>
          <p:spPr>
            <a:xfrm flipH="false" flipV="false" rot="0">
              <a:off x="0" y="-1270"/>
              <a:ext cx="3427157" cy="1053630"/>
            </a:xfrm>
            <a:custGeom>
              <a:avLst/>
              <a:gdLst/>
              <a:ahLst/>
              <a:cxnLst/>
              <a:rect r="r" b="b" t="t" l="l"/>
              <a:pathLst>
                <a:path h="1053630" w="3427157">
                  <a:moveTo>
                    <a:pt x="3415727" y="27940"/>
                  </a:moveTo>
                  <a:cubicBezTo>
                    <a:pt x="3406837" y="24130"/>
                    <a:pt x="3397947" y="21590"/>
                    <a:pt x="3389057" y="21590"/>
                  </a:cubicBezTo>
                  <a:cubicBezTo>
                    <a:pt x="3362387" y="20320"/>
                    <a:pt x="3311709" y="20320"/>
                    <a:pt x="3255938" y="17780"/>
                  </a:cubicBezTo>
                  <a:cubicBezTo>
                    <a:pt x="3128464" y="12700"/>
                    <a:pt x="3003646" y="6350"/>
                    <a:pt x="2876171" y="3810"/>
                  </a:cubicBezTo>
                  <a:cubicBezTo>
                    <a:pt x="2772598" y="1270"/>
                    <a:pt x="2671681" y="3810"/>
                    <a:pt x="2568108" y="2540"/>
                  </a:cubicBezTo>
                  <a:cubicBezTo>
                    <a:pt x="2522960" y="2540"/>
                    <a:pt x="2477813" y="0"/>
                    <a:pt x="2432666" y="2540"/>
                  </a:cubicBezTo>
                  <a:cubicBezTo>
                    <a:pt x="2323782" y="10160"/>
                    <a:pt x="2214897" y="11430"/>
                    <a:pt x="2103357" y="8890"/>
                  </a:cubicBezTo>
                  <a:cubicBezTo>
                    <a:pt x="2047587" y="7620"/>
                    <a:pt x="1991817" y="7620"/>
                    <a:pt x="1936047" y="7620"/>
                  </a:cubicBezTo>
                  <a:cubicBezTo>
                    <a:pt x="1835129" y="7620"/>
                    <a:pt x="1734212" y="7620"/>
                    <a:pt x="1633295" y="6350"/>
                  </a:cubicBezTo>
                  <a:cubicBezTo>
                    <a:pt x="1527066" y="5080"/>
                    <a:pt x="480714" y="2540"/>
                    <a:pt x="377141" y="1270"/>
                  </a:cubicBezTo>
                  <a:cubicBezTo>
                    <a:pt x="292158" y="0"/>
                    <a:pt x="209830" y="1270"/>
                    <a:pt x="124848" y="1270"/>
                  </a:cubicBezTo>
                  <a:cubicBezTo>
                    <a:pt x="66422" y="1270"/>
                    <a:pt x="33020" y="3810"/>
                    <a:pt x="5080" y="5080"/>
                  </a:cubicBezTo>
                  <a:cubicBezTo>
                    <a:pt x="3810" y="5080"/>
                    <a:pt x="2540" y="7620"/>
                    <a:pt x="0" y="8890"/>
                  </a:cubicBezTo>
                  <a:cubicBezTo>
                    <a:pt x="1270" y="21590"/>
                    <a:pt x="3810" y="34290"/>
                    <a:pt x="5080" y="46990"/>
                  </a:cubicBezTo>
                  <a:cubicBezTo>
                    <a:pt x="15240" y="96466"/>
                    <a:pt x="16510" y="138848"/>
                    <a:pt x="17780" y="180487"/>
                  </a:cubicBezTo>
                  <a:cubicBezTo>
                    <a:pt x="19050" y="222869"/>
                    <a:pt x="17780" y="265252"/>
                    <a:pt x="16510" y="308377"/>
                  </a:cubicBezTo>
                  <a:cubicBezTo>
                    <a:pt x="15240" y="352247"/>
                    <a:pt x="2540" y="812504"/>
                    <a:pt x="2540" y="856373"/>
                  </a:cubicBezTo>
                  <a:cubicBezTo>
                    <a:pt x="2540" y="899499"/>
                    <a:pt x="1270" y="942624"/>
                    <a:pt x="0" y="985750"/>
                  </a:cubicBezTo>
                  <a:cubicBezTo>
                    <a:pt x="0" y="999020"/>
                    <a:pt x="3810" y="1009180"/>
                    <a:pt x="15240" y="1014260"/>
                  </a:cubicBezTo>
                  <a:cubicBezTo>
                    <a:pt x="22860" y="1018070"/>
                    <a:pt x="31750" y="1020610"/>
                    <a:pt x="40640" y="1021880"/>
                  </a:cubicBezTo>
                  <a:cubicBezTo>
                    <a:pt x="122192" y="1026960"/>
                    <a:pt x="223109" y="1030770"/>
                    <a:pt x="324026" y="1035850"/>
                  </a:cubicBezTo>
                  <a:cubicBezTo>
                    <a:pt x="379796" y="1038390"/>
                    <a:pt x="435566" y="1043470"/>
                    <a:pt x="491336" y="1044740"/>
                  </a:cubicBezTo>
                  <a:cubicBezTo>
                    <a:pt x="584287" y="1047280"/>
                    <a:pt x="1620016" y="1048550"/>
                    <a:pt x="1712967" y="1049820"/>
                  </a:cubicBezTo>
                  <a:cubicBezTo>
                    <a:pt x="1726245" y="1049820"/>
                    <a:pt x="1739524" y="1049820"/>
                    <a:pt x="1752802" y="1049820"/>
                  </a:cubicBezTo>
                  <a:cubicBezTo>
                    <a:pt x="1816540" y="1049820"/>
                    <a:pt x="1882933" y="1048550"/>
                    <a:pt x="1946670" y="1048550"/>
                  </a:cubicBezTo>
                  <a:cubicBezTo>
                    <a:pt x="2021030" y="1048550"/>
                    <a:pt x="2092734" y="1049820"/>
                    <a:pt x="2167094" y="1049820"/>
                  </a:cubicBezTo>
                  <a:cubicBezTo>
                    <a:pt x="2275979" y="1049820"/>
                    <a:pt x="2387519" y="1049820"/>
                    <a:pt x="2496403" y="1049820"/>
                  </a:cubicBezTo>
                  <a:cubicBezTo>
                    <a:pt x="2597320" y="1049820"/>
                    <a:pt x="2698238" y="1051090"/>
                    <a:pt x="2799155" y="1052360"/>
                  </a:cubicBezTo>
                  <a:cubicBezTo>
                    <a:pt x="2844302" y="1052360"/>
                    <a:pt x="2892105" y="1053630"/>
                    <a:pt x="2937252" y="1053630"/>
                  </a:cubicBezTo>
                  <a:cubicBezTo>
                    <a:pt x="3083317" y="1052360"/>
                    <a:pt x="3226726" y="1046010"/>
                    <a:pt x="3366197" y="1046010"/>
                  </a:cubicBezTo>
                  <a:cubicBezTo>
                    <a:pt x="3370007" y="1046010"/>
                    <a:pt x="3375087" y="1043470"/>
                    <a:pt x="3378897" y="1040930"/>
                  </a:cubicBezTo>
                  <a:cubicBezTo>
                    <a:pt x="3383977" y="1037120"/>
                    <a:pt x="3386517" y="1030770"/>
                    <a:pt x="3389057" y="1028230"/>
                  </a:cubicBezTo>
                  <a:cubicBezTo>
                    <a:pt x="3390327" y="980545"/>
                    <a:pt x="3391597" y="949316"/>
                    <a:pt x="3392867" y="918087"/>
                  </a:cubicBezTo>
                  <a:cubicBezTo>
                    <a:pt x="3394137" y="869757"/>
                    <a:pt x="3404297" y="405782"/>
                    <a:pt x="3405567" y="357452"/>
                  </a:cubicBezTo>
                  <a:cubicBezTo>
                    <a:pt x="3405567" y="328453"/>
                    <a:pt x="3406837" y="299455"/>
                    <a:pt x="3408107" y="270456"/>
                  </a:cubicBezTo>
                  <a:cubicBezTo>
                    <a:pt x="3409377" y="239227"/>
                    <a:pt x="3410647" y="207998"/>
                    <a:pt x="3413187" y="176769"/>
                  </a:cubicBezTo>
                  <a:cubicBezTo>
                    <a:pt x="3414457" y="158181"/>
                    <a:pt x="3414457" y="138848"/>
                    <a:pt x="3419537" y="120260"/>
                  </a:cubicBezTo>
                  <a:cubicBezTo>
                    <a:pt x="3424617" y="97953"/>
                    <a:pt x="3427157" y="76390"/>
                    <a:pt x="3425887" y="44450"/>
                  </a:cubicBezTo>
                  <a:cubicBezTo>
                    <a:pt x="3425887" y="38100"/>
                    <a:pt x="3422077" y="30480"/>
                    <a:pt x="3415727" y="27940"/>
                  </a:cubicBezTo>
                  <a:close/>
                </a:path>
              </a:pathLst>
            </a:custGeom>
            <a:solidFill>
              <a:srgbClr val="EDEDED"/>
            </a:solidFill>
          </p:spPr>
        </p:sp>
      </p:grpSp>
      <p:grpSp>
        <p:nvGrpSpPr>
          <p:cNvPr name="Group 11" id="11"/>
          <p:cNvGrpSpPr/>
          <p:nvPr/>
        </p:nvGrpSpPr>
        <p:grpSpPr>
          <a:xfrm rot="0">
            <a:off x="2064124" y="5963346"/>
            <a:ext cx="6485984" cy="2663048"/>
            <a:chOff x="0" y="0"/>
            <a:chExt cx="3425887" cy="1406618"/>
          </a:xfrm>
        </p:grpSpPr>
        <p:sp>
          <p:nvSpPr>
            <p:cNvPr name="Freeform 12" id="12"/>
            <p:cNvSpPr/>
            <p:nvPr/>
          </p:nvSpPr>
          <p:spPr>
            <a:xfrm flipH="false" flipV="false" rot="0">
              <a:off x="0" y="-1270"/>
              <a:ext cx="3427157" cy="1405348"/>
            </a:xfrm>
            <a:custGeom>
              <a:avLst/>
              <a:gdLst/>
              <a:ahLst/>
              <a:cxnLst/>
              <a:rect r="r" b="b" t="t" l="l"/>
              <a:pathLst>
                <a:path h="1405348" w="3427157">
                  <a:moveTo>
                    <a:pt x="3415727" y="27940"/>
                  </a:moveTo>
                  <a:cubicBezTo>
                    <a:pt x="3406837" y="24130"/>
                    <a:pt x="3397947" y="21590"/>
                    <a:pt x="3389057" y="21590"/>
                  </a:cubicBezTo>
                  <a:cubicBezTo>
                    <a:pt x="3362387" y="20320"/>
                    <a:pt x="3311709" y="20320"/>
                    <a:pt x="3255938" y="17780"/>
                  </a:cubicBezTo>
                  <a:cubicBezTo>
                    <a:pt x="3128464" y="12700"/>
                    <a:pt x="3003646" y="6350"/>
                    <a:pt x="2876171" y="3810"/>
                  </a:cubicBezTo>
                  <a:cubicBezTo>
                    <a:pt x="2772598" y="1270"/>
                    <a:pt x="2671681" y="3810"/>
                    <a:pt x="2568108" y="2540"/>
                  </a:cubicBezTo>
                  <a:cubicBezTo>
                    <a:pt x="2522960" y="2540"/>
                    <a:pt x="2477813" y="0"/>
                    <a:pt x="2432666" y="2540"/>
                  </a:cubicBezTo>
                  <a:cubicBezTo>
                    <a:pt x="2323782" y="10160"/>
                    <a:pt x="2214897" y="11430"/>
                    <a:pt x="2103357" y="8890"/>
                  </a:cubicBezTo>
                  <a:cubicBezTo>
                    <a:pt x="2047587" y="7620"/>
                    <a:pt x="1991817" y="7620"/>
                    <a:pt x="1936047" y="7620"/>
                  </a:cubicBezTo>
                  <a:cubicBezTo>
                    <a:pt x="1835129" y="7620"/>
                    <a:pt x="1734212" y="7620"/>
                    <a:pt x="1633295" y="6350"/>
                  </a:cubicBezTo>
                  <a:cubicBezTo>
                    <a:pt x="1527066" y="5080"/>
                    <a:pt x="480714" y="2540"/>
                    <a:pt x="377141" y="1270"/>
                  </a:cubicBezTo>
                  <a:cubicBezTo>
                    <a:pt x="292158" y="0"/>
                    <a:pt x="209830" y="1270"/>
                    <a:pt x="124848" y="1270"/>
                  </a:cubicBezTo>
                  <a:cubicBezTo>
                    <a:pt x="66422" y="1270"/>
                    <a:pt x="33020" y="3810"/>
                    <a:pt x="5080" y="5080"/>
                  </a:cubicBezTo>
                  <a:cubicBezTo>
                    <a:pt x="3810" y="5080"/>
                    <a:pt x="2540" y="7620"/>
                    <a:pt x="0" y="8890"/>
                  </a:cubicBezTo>
                  <a:cubicBezTo>
                    <a:pt x="1270" y="21590"/>
                    <a:pt x="3810" y="34290"/>
                    <a:pt x="5080" y="46990"/>
                  </a:cubicBezTo>
                  <a:cubicBezTo>
                    <a:pt x="15240" y="108097"/>
                    <a:pt x="16510" y="166604"/>
                    <a:pt x="17780" y="224085"/>
                  </a:cubicBezTo>
                  <a:cubicBezTo>
                    <a:pt x="19050" y="282593"/>
                    <a:pt x="17780" y="341100"/>
                    <a:pt x="16510" y="400634"/>
                  </a:cubicBezTo>
                  <a:cubicBezTo>
                    <a:pt x="15240" y="461194"/>
                    <a:pt x="2540" y="1096565"/>
                    <a:pt x="2540" y="1157125"/>
                  </a:cubicBezTo>
                  <a:cubicBezTo>
                    <a:pt x="2540" y="1216659"/>
                    <a:pt x="1270" y="1276193"/>
                    <a:pt x="0" y="1335727"/>
                  </a:cubicBezTo>
                  <a:cubicBezTo>
                    <a:pt x="0" y="1350738"/>
                    <a:pt x="3810" y="1360898"/>
                    <a:pt x="15240" y="1365978"/>
                  </a:cubicBezTo>
                  <a:cubicBezTo>
                    <a:pt x="22860" y="1369788"/>
                    <a:pt x="31750" y="1372328"/>
                    <a:pt x="40640" y="1373598"/>
                  </a:cubicBezTo>
                  <a:cubicBezTo>
                    <a:pt x="122192" y="1378678"/>
                    <a:pt x="223109" y="1382488"/>
                    <a:pt x="324026" y="1387568"/>
                  </a:cubicBezTo>
                  <a:cubicBezTo>
                    <a:pt x="379796" y="1390108"/>
                    <a:pt x="435566" y="1395188"/>
                    <a:pt x="491336" y="1396458"/>
                  </a:cubicBezTo>
                  <a:cubicBezTo>
                    <a:pt x="584287" y="1398998"/>
                    <a:pt x="1620016" y="1400268"/>
                    <a:pt x="1712967" y="1401538"/>
                  </a:cubicBezTo>
                  <a:cubicBezTo>
                    <a:pt x="1726245" y="1401538"/>
                    <a:pt x="1739524" y="1401538"/>
                    <a:pt x="1752802" y="1401538"/>
                  </a:cubicBezTo>
                  <a:cubicBezTo>
                    <a:pt x="1816540" y="1401538"/>
                    <a:pt x="1882933" y="1400268"/>
                    <a:pt x="1946670" y="1400268"/>
                  </a:cubicBezTo>
                  <a:cubicBezTo>
                    <a:pt x="2021030" y="1400268"/>
                    <a:pt x="2092734" y="1401538"/>
                    <a:pt x="2167094" y="1401538"/>
                  </a:cubicBezTo>
                  <a:cubicBezTo>
                    <a:pt x="2275979" y="1401538"/>
                    <a:pt x="2387519" y="1401538"/>
                    <a:pt x="2496403" y="1401538"/>
                  </a:cubicBezTo>
                  <a:cubicBezTo>
                    <a:pt x="2597320" y="1401538"/>
                    <a:pt x="2698238" y="1402808"/>
                    <a:pt x="2799155" y="1404078"/>
                  </a:cubicBezTo>
                  <a:cubicBezTo>
                    <a:pt x="2844302" y="1404078"/>
                    <a:pt x="2892105" y="1405348"/>
                    <a:pt x="2937252" y="1405348"/>
                  </a:cubicBezTo>
                  <a:cubicBezTo>
                    <a:pt x="3083317" y="1404078"/>
                    <a:pt x="3226726" y="1397728"/>
                    <a:pt x="3366197" y="1397728"/>
                  </a:cubicBezTo>
                  <a:cubicBezTo>
                    <a:pt x="3370007" y="1397728"/>
                    <a:pt x="3375087" y="1395188"/>
                    <a:pt x="3378897" y="1392648"/>
                  </a:cubicBezTo>
                  <a:cubicBezTo>
                    <a:pt x="3383977" y="1388838"/>
                    <a:pt x="3386517" y="1382488"/>
                    <a:pt x="3389057" y="1379948"/>
                  </a:cubicBezTo>
                  <a:cubicBezTo>
                    <a:pt x="3390327" y="1328542"/>
                    <a:pt x="3391597" y="1285431"/>
                    <a:pt x="3392867" y="1242320"/>
                  </a:cubicBezTo>
                  <a:cubicBezTo>
                    <a:pt x="3394137" y="1175601"/>
                    <a:pt x="3404297" y="535099"/>
                    <a:pt x="3405567" y="468379"/>
                  </a:cubicBezTo>
                  <a:cubicBezTo>
                    <a:pt x="3405567" y="428348"/>
                    <a:pt x="3406837" y="388317"/>
                    <a:pt x="3408107" y="348285"/>
                  </a:cubicBezTo>
                  <a:cubicBezTo>
                    <a:pt x="3409377" y="305175"/>
                    <a:pt x="3410647" y="262064"/>
                    <a:pt x="3413187" y="218953"/>
                  </a:cubicBezTo>
                  <a:cubicBezTo>
                    <a:pt x="3414457" y="193292"/>
                    <a:pt x="3414457" y="166604"/>
                    <a:pt x="3419537" y="140943"/>
                  </a:cubicBezTo>
                  <a:cubicBezTo>
                    <a:pt x="3424617" y="110150"/>
                    <a:pt x="3427157" y="80383"/>
                    <a:pt x="3425887" y="44450"/>
                  </a:cubicBezTo>
                  <a:cubicBezTo>
                    <a:pt x="3425887" y="38100"/>
                    <a:pt x="3422077" y="30480"/>
                    <a:pt x="3415727" y="27940"/>
                  </a:cubicBezTo>
                  <a:close/>
                </a:path>
              </a:pathLst>
            </a:custGeom>
            <a:solidFill>
              <a:srgbClr val="DF3635"/>
            </a:solidFill>
          </p:spPr>
        </p:sp>
      </p:grpSp>
      <p:grpSp>
        <p:nvGrpSpPr>
          <p:cNvPr name="Group 13" id="13"/>
          <p:cNvGrpSpPr/>
          <p:nvPr/>
        </p:nvGrpSpPr>
        <p:grpSpPr>
          <a:xfrm rot="0">
            <a:off x="1028700" y="3454302"/>
            <a:ext cx="1035424" cy="1050707"/>
            <a:chOff x="0" y="0"/>
            <a:chExt cx="1380566" cy="1400943"/>
          </a:xfrm>
        </p:grpSpPr>
        <p:sp>
          <p:nvSpPr>
            <p:cNvPr name="Freeform 14" id="14"/>
            <p:cNvSpPr/>
            <p:nvPr/>
          </p:nvSpPr>
          <p:spPr>
            <a:xfrm flipH="false" flipV="false" rot="0">
              <a:off x="0" y="0"/>
              <a:ext cx="1380566" cy="1400943"/>
            </a:xfrm>
            <a:custGeom>
              <a:avLst/>
              <a:gdLst/>
              <a:ahLst/>
              <a:cxnLst/>
              <a:rect r="r" b="b" t="t" l="l"/>
              <a:pathLst>
                <a:path h="1400943" w="1380566">
                  <a:moveTo>
                    <a:pt x="0" y="0"/>
                  </a:moveTo>
                  <a:lnTo>
                    <a:pt x="1380566" y="0"/>
                  </a:lnTo>
                  <a:lnTo>
                    <a:pt x="1380566" y="1400943"/>
                  </a:lnTo>
                  <a:lnTo>
                    <a:pt x="0" y="14009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228693" y="318926"/>
              <a:ext cx="894043" cy="918666"/>
            </a:xfrm>
            <a:prstGeom prst="rect">
              <a:avLst/>
            </a:prstGeom>
          </p:spPr>
          <p:txBody>
            <a:bodyPr anchor="t" rtlCol="false" tIns="0" lIns="0" bIns="0" rIns="0">
              <a:spAutoFit/>
            </a:bodyPr>
            <a:lstStyle/>
            <a:p>
              <a:pPr algn="ctr" marL="0" indent="0" lvl="0">
                <a:lnSpc>
                  <a:spcPts val="5096"/>
                </a:lnSpc>
              </a:pPr>
              <a:r>
                <a:rPr lang="en-US" b="true" sz="5096" spc="-50">
                  <a:solidFill>
                    <a:srgbClr val="FFFFFF"/>
                  </a:solidFill>
                  <a:latin typeface="Bogart Bold"/>
                  <a:ea typeface="Bogart Bold"/>
                  <a:cs typeface="Bogart Bold"/>
                  <a:sym typeface="Bogart Bold"/>
                </a:rPr>
                <a:t>1</a:t>
              </a:r>
            </a:p>
          </p:txBody>
        </p:sp>
      </p:grpSp>
      <p:grpSp>
        <p:nvGrpSpPr>
          <p:cNvPr name="Group 16" id="16"/>
          <p:cNvGrpSpPr/>
          <p:nvPr/>
        </p:nvGrpSpPr>
        <p:grpSpPr>
          <a:xfrm rot="0">
            <a:off x="1028700" y="6769517"/>
            <a:ext cx="1035424" cy="1050707"/>
            <a:chOff x="0" y="0"/>
            <a:chExt cx="1380566" cy="1400943"/>
          </a:xfrm>
        </p:grpSpPr>
        <p:sp>
          <p:nvSpPr>
            <p:cNvPr name="Freeform 17" id="17"/>
            <p:cNvSpPr/>
            <p:nvPr/>
          </p:nvSpPr>
          <p:spPr>
            <a:xfrm flipH="false" flipV="false" rot="0">
              <a:off x="0" y="0"/>
              <a:ext cx="1380566" cy="1400943"/>
            </a:xfrm>
            <a:custGeom>
              <a:avLst/>
              <a:gdLst/>
              <a:ahLst/>
              <a:cxnLst/>
              <a:rect r="r" b="b" t="t" l="l"/>
              <a:pathLst>
                <a:path h="1400943" w="1380566">
                  <a:moveTo>
                    <a:pt x="0" y="0"/>
                  </a:moveTo>
                  <a:lnTo>
                    <a:pt x="1380566" y="0"/>
                  </a:lnTo>
                  <a:lnTo>
                    <a:pt x="1380566" y="1400943"/>
                  </a:lnTo>
                  <a:lnTo>
                    <a:pt x="0" y="14009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8" id="18"/>
            <p:cNvSpPr txBox="true"/>
            <p:nvPr/>
          </p:nvSpPr>
          <p:spPr>
            <a:xfrm rot="0">
              <a:off x="228693" y="318926"/>
              <a:ext cx="894043" cy="918666"/>
            </a:xfrm>
            <a:prstGeom prst="rect">
              <a:avLst/>
            </a:prstGeom>
          </p:spPr>
          <p:txBody>
            <a:bodyPr anchor="t" rtlCol="false" tIns="0" lIns="0" bIns="0" rIns="0">
              <a:spAutoFit/>
            </a:bodyPr>
            <a:lstStyle/>
            <a:p>
              <a:pPr algn="ctr" marL="0" indent="0" lvl="0">
                <a:lnSpc>
                  <a:spcPts val="5096"/>
                </a:lnSpc>
              </a:pPr>
              <a:r>
                <a:rPr lang="en-US" b="true" sz="5096" spc="-50">
                  <a:solidFill>
                    <a:srgbClr val="FFFFFF"/>
                  </a:solidFill>
                  <a:latin typeface="Bogart Bold"/>
                  <a:ea typeface="Bogart Bold"/>
                  <a:cs typeface="Bogart Bold"/>
                  <a:sym typeface="Bogart Bold"/>
                </a:rPr>
                <a:t>2</a:t>
              </a:r>
            </a:p>
          </p:txBody>
        </p:sp>
      </p:grpSp>
      <p:sp>
        <p:nvSpPr>
          <p:cNvPr name="Freeform 19" id="19"/>
          <p:cNvSpPr/>
          <p:nvPr/>
        </p:nvSpPr>
        <p:spPr>
          <a:xfrm flipH="false" flipV="false" rot="0">
            <a:off x="9144000" y="2353963"/>
            <a:ext cx="8115300" cy="6932912"/>
          </a:xfrm>
          <a:custGeom>
            <a:avLst/>
            <a:gdLst/>
            <a:ahLst/>
            <a:cxnLst/>
            <a:rect r="r" b="b" t="t" l="l"/>
            <a:pathLst>
              <a:path h="6932912" w="8115300">
                <a:moveTo>
                  <a:pt x="0" y="0"/>
                </a:moveTo>
                <a:lnTo>
                  <a:pt x="8115300" y="0"/>
                </a:lnTo>
                <a:lnTo>
                  <a:pt x="8115300" y="6932912"/>
                </a:lnTo>
                <a:lnTo>
                  <a:pt x="0" y="6932912"/>
                </a:lnTo>
                <a:lnTo>
                  <a:pt x="0" y="0"/>
                </a:lnTo>
                <a:close/>
              </a:path>
            </a:pathLst>
          </a:custGeom>
          <a:blipFill>
            <a:blip r:embed="rId6"/>
            <a:stretch>
              <a:fillRect l="0" t="-2699" r="0" b="-2699"/>
            </a:stretch>
          </a:blipFill>
        </p:spPr>
      </p:sp>
      <p:grpSp>
        <p:nvGrpSpPr>
          <p:cNvPr name="Group 20" id="20"/>
          <p:cNvGrpSpPr/>
          <p:nvPr/>
        </p:nvGrpSpPr>
        <p:grpSpPr>
          <a:xfrm rot="0">
            <a:off x="3651716" y="1103997"/>
            <a:ext cx="10984569" cy="1813885"/>
            <a:chOff x="0" y="0"/>
            <a:chExt cx="14646092" cy="2418513"/>
          </a:xfrm>
        </p:grpSpPr>
        <p:sp>
          <p:nvSpPr>
            <p:cNvPr name="TextBox 21" id="21"/>
            <p:cNvSpPr txBox="true"/>
            <p:nvPr/>
          </p:nvSpPr>
          <p:spPr>
            <a:xfrm rot="0">
              <a:off x="0" y="1793038"/>
              <a:ext cx="14646092" cy="625475"/>
            </a:xfrm>
            <a:prstGeom prst="rect">
              <a:avLst/>
            </a:prstGeom>
          </p:spPr>
          <p:txBody>
            <a:bodyPr anchor="t" rtlCol="false" tIns="0" lIns="0" bIns="0" rIns="0">
              <a:spAutoFit/>
            </a:bodyPr>
            <a:lstStyle/>
            <a:p>
              <a:pPr algn="ctr">
                <a:lnSpc>
                  <a:spcPts val="3899"/>
                </a:lnSpc>
              </a:pPr>
            </a:p>
          </p:txBody>
        </p:sp>
        <p:sp>
          <p:nvSpPr>
            <p:cNvPr name="TextBox 22" id="22"/>
            <p:cNvSpPr txBox="true"/>
            <p:nvPr/>
          </p:nvSpPr>
          <p:spPr>
            <a:xfrm rot="0">
              <a:off x="2295283" y="180975"/>
              <a:ext cx="9583122" cy="1635115"/>
            </a:xfrm>
            <a:prstGeom prst="rect">
              <a:avLst/>
            </a:prstGeom>
          </p:spPr>
          <p:txBody>
            <a:bodyPr anchor="t" rtlCol="false" tIns="0" lIns="0" bIns="0" rIns="0">
              <a:spAutoFit/>
            </a:bodyPr>
            <a:lstStyle/>
            <a:p>
              <a:pPr algn="ctr" marL="0" indent="0" lvl="0">
                <a:lnSpc>
                  <a:spcPts val="8999"/>
                </a:lnSpc>
              </a:pPr>
              <a:r>
                <a:rPr lang="en-US" b="true" sz="8999" spc="-89">
                  <a:solidFill>
                    <a:srgbClr val="A2272C"/>
                  </a:solidFill>
                  <a:latin typeface="Bogart Bold"/>
                  <a:ea typeface="Bogart Bold"/>
                  <a:cs typeface="Bogart Bold"/>
                  <a:sym typeface="Bogart Bold"/>
                </a:rPr>
                <a:t>Big Factors</a:t>
              </a:r>
            </a:p>
          </p:txBody>
        </p:sp>
      </p:grpSp>
      <p:sp>
        <p:nvSpPr>
          <p:cNvPr name="TextBox 23" id="23"/>
          <p:cNvSpPr txBox="true"/>
          <p:nvPr/>
        </p:nvSpPr>
        <p:spPr>
          <a:xfrm rot="0">
            <a:off x="2499916" y="3235164"/>
            <a:ext cx="5614401" cy="1743075"/>
          </a:xfrm>
          <a:prstGeom prst="rect">
            <a:avLst/>
          </a:prstGeom>
        </p:spPr>
        <p:txBody>
          <a:bodyPr anchor="t" rtlCol="false" tIns="0" lIns="0" bIns="0" rIns="0">
            <a:spAutoFit/>
          </a:bodyPr>
          <a:lstStyle/>
          <a:p>
            <a:pPr algn="l">
              <a:lnSpc>
                <a:spcPts val="3480"/>
              </a:lnSpc>
            </a:pPr>
            <a:r>
              <a:rPr lang="en-US" sz="2900">
                <a:solidFill>
                  <a:srgbClr val="000000"/>
                </a:solidFill>
                <a:latin typeface="Quicksand"/>
                <a:ea typeface="Quicksand"/>
                <a:cs typeface="Quicksand"/>
                <a:sym typeface="Quicksand"/>
              </a:rPr>
              <a:t>Having </a:t>
            </a:r>
            <a:r>
              <a:rPr lang="en-US" sz="2900" b="true">
                <a:solidFill>
                  <a:srgbClr val="000000"/>
                </a:solidFill>
                <a:latin typeface="Quicksand Bold"/>
                <a:ea typeface="Quicksand Bold"/>
                <a:cs typeface="Quicksand Bold"/>
                <a:sym typeface="Quicksand Bold"/>
              </a:rPr>
              <a:t>High Blood Pressure</a:t>
            </a:r>
            <a:r>
              <a:rPr lang="en-US" sz="2900">
                <a:solidFill>
                  <a:srgbClr val="000000"/>
                </a:solidFill>
                <a:latin typeface="Quicksand"/>
                <a:ea typeface="Quicksand"/>
                <a:cs typeface="Quicksand"/>
                <a:sym typeface="Quicksand"/>
              </a:rPr>
              <a:t> and </a:t>
            </a:r>
            <a:r>
              <a:rPr lang="en-US" sz="2900" b="true">
                <a:solidFill>
                  <a:srgbClr val="000000"/>
                </a:solidFill>
                <a:latin typeface="Quicksand Bold"/>
                <a:ea typeface="Quicksand Bold"/>
                <a:cs typeface="Quicksand Bold"/>
                <a:sym typeface="Quicksand Bold"/>
              </a:rPr>
              <a:t>High Cholesterol</a:t>
            </a:r>
            <a:r>
              <a:rPr lang="en-US" sz="2900">
                <a:solidFill>
                  <a:srgbClr val="000000"/>
                </a:solidFill>
                <a:latin typeface="Quicksand"/>
                <a:ea typeface="Quicksand"/>
                <a:cs typeface="Quicksand"/>
                <a:sym typeface="Quicksand"/>
              </a:rPr>
              <a:t> leads to significantly </a:t>
            </a:r>
            <a:r>
              <a:rPr lang="en-US" sz="2900" b="true">
                <a:solidFill>
                  <a:srgbClr val="000000"/>
                </a:solidFill>
                <a:latin typeface="Quicksand Bold"/>
                <a:ea typeface="Quicksand Bold"/>
                <a:cs typeface="Quicksand Bold"/>
                <a:sym typeface="Quicksand Bold"/>
              </a:rPr>
              <a:t>higher probability</a:t>
            </a:r>
            <a:r>
              <a:rPr lang="en-US" sz="2900">
                <a:solidFill>
                  <a:srgbClr val="000000"/>
                </a:solidFill>
                <a:latin typeface="Quicksand"/>
                <a:ea typeface="Quicksand"/>
                <a:cs typeface="Quicksand"/>
                <a:sym typeface="Quicksand"/>
              </a:rPr>
              <a:t> of having Diabetes</a:t>
            </a:r>
          </a:p>
        </p:txBody>
      </p:sp>
      <p:sp>
        <p:nvSpPr>
          <p:cNvPr name="TextBox 24" id="24"/>
          <p:cNvSpPr txBox="true"/>
          <p:nvPr/>
        </p:nvSpPr>
        <p:spPr>
          <a:xfrm rot="0">
            <a:off x="2499916" y="6098930"/>
            <a:ext cx="5614401" cy="2619375"/>
          </a:xfrm>
          <a:prstGeom prst="rect">
            <a:avLst/>
          </a:prstGeom>
        </p:spPr>
        <p:txBody>
          <a:bodyPr anchor="t" rtlCol="false" tIns="0" lIns="0" bIns="0" rIns="0">
            <a:spAutoFit/>
          </a:bodyPr>
          <a:lstStyle/>
          <a:p>
            <a:pPr algn="l">
              <a:lnSpc>
                <a:spcPts val="3480"/>
              </a:lnSpc>
            </a:pPr>
            <a:r>
              <a:rPr lang="en-US" sz="2900">
                <a:solidFill>
                  <a:srgbClr val="000000"/>
                </a:solidFill>
                <a:latin typeface="Quicksand"/>
                <a:ea typeface="Quicksand"/>
                <a:cs typeface="Quicksand"/>
                <a:sym typeface="Quicksand"/>
              </a:rPr>
              <a:t>Inversely </a:t>
            </a:r>
            <a:r>
              <a:rPr lang="en-US" sz="2900" b="true">
                <a:solidFill>
                  <a:srgbClr val="000000"/>
                </a:solidFill>
                <a:latin typeface="Quicksand Bold"/>
                <a:ea typeface="Quicksand Bold"/>
                <a:cs typeface="Quicksand Bold"/>
                <a:sym typeface="Quicksand Bold"/>
              </a:rPr>
              <a:t>Not Having High Blood Pressure</a:t>
            </a:r>
            <a:r>
              <a:rPr lang="en-US" sz="2900">
                <a:solidFill>
                  <a:srgbClr val="000000"/>
                </a:solidFill>
                <a:latin typeface="Quicksand"/>
                <a:ea typeface="Quicksand"/>
                <a:cs typeface="Quicksand"/>
                <a:sym typeface="Quicksand"/>
              </a:rPr>
              <a:t> and </a:t>
            </a:r>
            <a:r>
              <a:rPr lang="en-US" sz="2900" b="true">
                <a:solidFill>
                  <a:srgbClr val="000000"/>
                </a:solidFill>
                <a:latin typeface="Quicksand Bold"/>
                <a:ea typeface="Quicksand Bold"/>
                <a:cs typeface="Quicksand Bold"/>
                <a:sym typeface="Quicksand Bold"/>
              </a:rPr>
              <a:t>High Cholesterol</a:t>
            </a:r>
            <a:r>
              <a:rPr lang="en-US" sz="2900">
                <a:solidFill>
                  <a:srgbClr val="000000"/>
                </a:solidFill>
                <a:latin typeface="Quicksand"/>
                <a:ea typeface="Quicksand"/>
                <a:cs typeface="Quicksand"/>
                <a:sym typeface="Quicksand"/>
              </a:rPr>
              <a:t> leads to significantly </a:t>
            </a:r>
            <a:r>
              <a:rPr lang="en-US" sz="2900" b="true">
                <a:solidFill>
                  <a:srgbClr val="000000"/>
                </a:solidFill>
                <a:latin typeface="Quicksand Bold"/>
                <a:ea typeface="Quicksand Bold"/>
                <a:cs typeface="Quicksand Bold"/>
                <a:sym typeface="Quicksand Bold"/>
              </a:rPr>
              <a:t>LOWER probability</a:t>
            </a:r>
            <a:r>
              <a:rPr lang="en-US" sz="2900">
                <a:solidFill>
                  <a:srgbClr val="000000"/>
                </a:solidFill>
                <a:latin typeface="Quicksand"/>
                <a:ea typeface="Quicksand"/>
                <a:cs typeface="Quicksand"/>
                <a:sym typeface="Quicksand"/>
              </a:rPr>
              <a:t> of having Diabetes</a:t>
            </a:r>
          </a:p>
          <a:p>
            <a:pPr algn="l">
              <a:lnSpc>
                <a:spcPts val="3480"/>
              </a:lnSpc>
            </a:pPr>
          </a:p>
        </p:txBody>
      </p:sp>
      <p:sp>
        <p:nvSpPr>
          <p:cNvPr name="TextBox 25" id="25"/>
          <p:cNvSpPr txBox="true"/>
          <p:nvPr/>
        </p:nvSpPr>
        <p:spPr>
          <a:xfrm rot="0">
            <a:off x="17602803" y="9399762"/>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Quicksand Bold"/>
                <a:ea typeface="Quicksand Bold"/>
                <a:cs typeface="Quicksand Bold"/>
                <a:sym typeface="Quicksand Bold"/>
              </a:rPr>
              <a:t>10</a:t>
            </a:r>
          </a:p>
        </p:txBody>
      </p:sp>
    </p:spTree>
  </p:cSld>
  <p:clrMapOvr>
    <a:masterClrMapping/>
  </p:clrMapOvr>
  <p:transition spd="slow">
    <p:push dir="l"/>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E1DA"/>
        </a:solidFill>
      </p:bgPr>
    </p:bg>
    <p:spTree>
      <p:nvGrpSpPr>
        <p:cNvPr id="1" name=""/>
        <p:cNvGrpSpPr/>
        <p:nvPr/>
      </p:nvGrpSpPr>
      <p:grpSpPr>
        <a:xfrm>
          <a:off x="0" y="0"/>
          <a:ext cx="0" cy="0"/>
          <a:chOff x="0" y="0"/>
          <a:chExt cx="0" cy="0"/>
        </a:xfrm>
      </p:grpSpPr>
      <p:grpSp>
        <p:nvGrpSpPr>
          <p:cNvPr name="Group 2" id="2"/>
          <p:cNvGrpSpPr/>
          <p:nvPr/>
        </p:nvGrpSpPr>
        <p:grpSpPr>
          <a:xfrm rot="0">
            <a:off x="-1414658" y="-56723"/>
            <a:ext cx="20763012" cy="10400446"/>
            <a:chOff x="0" y="0"/>
            <a:chExt cx="27684017" cy="13867262"/>
          </a:xfrm>
        </p:grpSpPr>
        <p:sp>
          <p:nvSpPr>
            <p:cNvPr name="Freeform 3" id="3"/>
            <p:cNvSpPr/>
            <p:nvPr/>
          </p:nvSpPr>
          <p:spPr>
            <a:xfrm flipH="false" flipV="false" rot="0">
              <a:off x="0" y="50421"/>
              <a:ext cx="13842008" cy="13816841"/>
            </a:xfrm>
            <a:custGeom>
              <a:avLst/>
              <a:gdLst/>
              <a:ahLst/>
              <a:cxnLst/>
              <a:rect r="r" b="b" t="t" l="l"/>
              <a:pathLst>
                <a:path h="13816841" w="13842008">
                  <a:moveTo>
                    <a:pt x="0" y="0"/>
                  </a:moveTo>
                  <a:lnTo>
                    <a:pt x="13842008" y="0"/>
                  </a:lnTo>
                  <a:lnTo>
                    <a:pt x="13842008" y="13816841"/>
                  </a:lnTo>
                  <a:lnTo>
                    <a:pt x="0" y="13816841"/>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842008" y="0"/>
              <a:ext cx="13842008" cy="13816841"/>
            </a:xfrm>
            <a:custGeom>
              <a:avLst/>
              <a:gdLst/>
              <a:ahLst/>
              <a:cxnLst/>
              <a:rect r="r" b="b" t="t" l="l"/>
              <a:pathLst>
                <a:path h="13816841" w="13842008">
                  <a:moveTo>
                    <a:pt x="0" y="0"/>
                  </a:moveTo>
                  <a:lnTo>
                    <a:pt x="13842009" y="0"/>
                  </a:lnTo>
                  <a:lnTo>
                    <a:pt x="13842009" y="13816841"/>
                  </a:lnTo>
                  <a:lnTo>
                    <a:pt x="0" y="13816841"/>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1028700" y="1057275"/>
            <a:ext cx="16230600" cy="8229600"/>
            <a:chOff x="0" y="0"/>
            <a:chExt cx="6851469" cy="3473984"/>
          </a:xfrm>
        </p:grpSpPr>
        <p:sp>
          <p:nvSpPr>
            <p:cNvPr name="Freeform 6" id="6"/>
            <p:cNvSpPr/>
            <p:nvPr/>
          </p:nvSpPr>
          <p:spPr>
            <a:xfrm flipH="false" flipV="false" rot="0">
              <a:off x="0" y="-1270"/>
              <a:ext cx="6852739" cy="3472714"/>
            </a:xfrm>
            <a:custGeom>
              <a:avLst/>
              <a:gdLst/>
              <a:ahLst/>
              <a:cxnLst/>
              <a:rect r="r" b="b" t="t" l="l"/>
              <a:pathLst>
                <a:path h="3472714" w="6852739">
                  <a:moveTo>
                    <a:pt x="6841309" y="27940"/>
                  </a:moveTo>
                  <a:cubicBezTo>
                    <a:pt x="6832419" y="24130"/>
                    <a:pt x="6823529" y="21590"/>
                    <a:pt x="6814639" y="21590"/>
                  </a:cubicBezTo>
                  <a:cubicBezTo>
                    <a:pt x="6787969" y="20320"/>
                    <a:pt x="6687027" y="20320"/>
                    <a:pt x="6573396" y="17780"/>
                  </a:cubicBezTo>
                  <a:cubicBezTo>
                    <a:pt x="6313667" y="12700"/>
                    <a:pt x="6059349" y="6350"/>
                    <a:pt x="5799620" y="3810"/>
                  </a:cubicBezTo>
                  <a:cubicBezTo>
                    <a:pt x="5588590" y="1270"/>
                    <a:pt x="5382971" y="3810"/>
                    <a:pt x="5171941" y="2540"/>
                  </a:cubicBezTo>
                  <a:cubicBezTo>
                    <a:pt x="5079953" y="2540"/>
                    <a:pt x="4987966" y="0"/>
                    <a:pt x="4895979" y="2540"/>
                  </a:cubicBezTo>
                  <a:cubicBezTo>
                    <a:pt x="4674127" y="10160"/>
                    <a:pt x="4452275" y="11430"/>
                    <a:pt x="4225012" y="8890"/>
                  </a:cubicBezTo>
                  <a:cubicBezTo>
                    <a:pt x="4111380" y="7620"/>
                    <a:pt x="3997749" y="7620"/>
                    <a:pt x="3884117" y="7620"/>
                  </a:cubicBezTo>
                  <a:cubicBezTo>
                    <a:pt x="3678498" y="7620"/>
                    <a:pt x="3472879" y="7620"/>
                    <a:pt x="3267261" y="6350"/>
                  </a:cubicBezTo>
                  <a:cubicBezTo>
                    <a:pt x="3050820" y="5080"/>
                    <a:pt x="918876" y="2540"/>
                    <a:pt x="707846" y="1270"/>
                  </a:cubicBezTo>
                  <a:cubicBezTo>
                    <a:pt x="534693" y="0"/>
                    <a:pt x="366952" y="1270"/>
                    <a:pt x="193799" y="1270"/>
                  </a:cubicBezTo>
                  <a:cubicBezTo>
                    <a:pt x="74756" y="1270"/>
                    <a:pt x="33020" y="3810"/>
                    <a:pt x="5080" y="5080"/>
                  </a:cubicBezTo>
                  <a:cubicBezTo>
                    <a:pt x="3810" y="5080"/>
                    <a:pt x="2540" y="7620"/>
                    <a:pt x="0" y="8890"/>
                  </a:cubicBezTo>
                  <a:cubicBezTo>
                    <a:pt x="1270" y="21590"/>
                    <a:pt x="3810" y="34290"/>
                    <a:pt x="5080" y="46990"/>
                  </a:cubicBezTo>
                  <a:cubicBezTo>
                    <a:pt x="15240" y="176461"/>
                    <a:pt x="16510" y="329751"/>
                    <a:pt x="17780" y="480352"/>
                  </a:cubicBezTo>
                  <a:cubicBezTo>
                    <a:pt x="19050" y="633642"/>
                    <a:pt x="17780" y="786931"/>
                    <a:pt x="16510" y="942911"/>
                  </a:cubicBezTo>
                  <a:cubicBezTo>
                    <a:pt x="15240" y="1101579"/>
                    <a:pt x="2540" y="2766254"/>
                    <a:pt x="2540" y="2924922"/>
                  </a:cubicBezTo>
                  <a:cubicBezTo>
                    <a:pt x="2540" y="3080901"/>
                    <a:pt x="1270" y="3236880"/>
                    <a:pt x="0" y="3392859"/>
                  </a:cubicBezTo>
                  <a:cubicBezTo>
                    <a:pt x="0" y="3418104"/>
                    <a:pt x="3810" y="3428264"/>
                    <a:pt x="15240" y="3433344"/>
                  </a:cubicBezTo>
                  <a:cubicBezTo>
                    <a:pt x="22860" y="3437154"/>
                    <a:pt x="31750" y="3439694"/>
                    <a:pt x="40640" y="3440964"/>
                  </a:cubicBezTo>
                  <a:cubicBezTo>
                    <a:pt x="188388" y="3446044"/>
                    <a:pt x="394007" y="3449854"/>
                    <a:pt x="599625" y="3454934"/>
                  </a:cubicBezTo>
                  <a:cubicBezTo>
                    <a:pt x="713257" y="3457474"/>
                    <a:pt x="826888" y="3462554"/>
                    <a:pt x="940520" y="3463824"/>
                  </a:cubicBezTo>
                  <a:cubicBezTo>
                    <a:pt x="1129906" y="3466364"/>
                    <a:pt x="3240205" y="3467634"/>
                    <a:pt x="3429591" y="3468904"/>
                  </a:cubicBezTo>
                  <a:cubicBezTo>
                    <a:pt x="3456646" y="3468904"/>
                    <a:pt x="3483701" y="3468904"/>
                    <a:pt x="3510756" y="3468904"/>
                  </a:cubicBezTo>
                  <a:cubicBezTo>
                    <a:pt x="3640621" y="3468904"/>
                    <a:pt x="3775897" y="3467634"/>
                    <a:pt x="3905761" y="3467634"/>
                  </a:cubicBezTo>
                  <a:cubicBezTo>
                    <a:pt x="4057270" y="3467634"/>
                    <a:pt x="4203367" y="3468904"/>
                    <a:pt x="4354876" y="3468904"/>
                  </a:cubicBezTo>
                  <a:cubicBezTo>
                    <a:pt x="4576728" y="3468904"/>
                    <a:pt x="4803991" y="3468904"/>
                    <a:pt x="5025843" y="3468904"/>
                  </a:cubicBezTo>
                  <a:cubicBezTo>
                    <a:pt x="5231462" y="3468904"/>
                    <a:pt x="5437081" y="3470174"/>
                    <a:pt x="5642700" y="3471444"/>
                  </a:cubicBezTo>
                  <a:cubicBezTo>
                    <a:pt x="5734687" y="3471444"/>
                    <a:pt x="5832086" y="3472714"/>
                    <a:pt x="5924073" y="3472714"/>
                  </a:cubicBezTo>
                  <a:cubicBezTo>
                    <a:pt x="6221680" y="3471444"/>
                    <a:pt x="6513874" y="3465094"/>
                    <a:pt x="6791779" y="3465094"/>
                  </a:cubicBezTo>
                  <a:cubicBezTo>
                    <a:pt x="6795589" y="3465094"/>
                    <a:pt x="6800669" y="3462554"/>
                    <a:pt x="6804479" y="3460014"/>
                  </a:cubicBezTo>
                  <a:cubicBezTo>
                    <a:pt x="6809559" y="3456204"/>
                    <a:pt x="6812099" y="3449854"/>
                    <a:pt x="6814639" y="3447314"/>
                  </a:cubicBezTo>
                  <a:cubicBezTo>
                    <a:pt x="6815909" y="3374034"/>
                    <a:pt x="6817179" y="3261084"/>
                    <a:pt x="6818449" y="3148133"/>
                  </a:cubicBezTo>
                  <a:cubicBezTo>
                    <a:pt x="6819719" y="2973329"/>
                    <a:pt x="6829879" y="1295208"/>
                    <a:pt x="6831149" y="1120404"/>
                  </a:cubicBezTo>
                  <a:cubicBezTo>
                    <a:pt x="6831149" y="1015521"/>
                    <a:pt x="6832419" y="910639"/>
                    <a:pt x="6833689" y="805756"/>
                  </a:cubicBezTo>
                  <a:cubicBezTo>
                    <a:pt x="6834959" y="692806"/>
                    <a:pt x="6836229" y="579856"/>
                    <a:pt x="6838769" y="466905"/>
                  </a:cubicBezTo>
                  <a:cubicBezTo>
                    <a:pt x="6840039" y="399673"/>
                    <a:pt x="6840039" y="329751"/>
                    <a:pt x="6845119" y="262519"/>
                  </a:cubicBezTo>
                  <a:cubicBezTo>
                    <a:pt x="6850199" y="181840"/>
                    <a:pt x="6852739" y="103850"/>
                    <a:pt x="6851469" y="44450"/>
                  </a:cubicBezTo>
                  <a:cubicBezTo>
                    <a:pt x="6851469" y="38100"/>
                    <a:pt x="6847659" y="30480"/>
                    <a:pt x="6841309" y="27940"/>
                  </a:cubicBezTo>
                  <a:close/>
                </a:path>
              </a:pathLst>
            </a:custGeom>
            <a:solidFill>
              <a:srgbClr val="FFFFFF"/>
            </a:solidFill>
          </p:spPr>
        </p:sp>
      </p:grpSp>
      <p:grpSp>
        <p:nvGrpSpPr>
          <p:cNvPr name="Group 7" id="7"/>
          <p:cNvGrpSpPr/>
          <p:nvPr/>
        </p:nvGrpSpPr>
        <p:grpSpPr>
          <a:xfrm rot="0">
            <a:off x="9734046" y="4948668"/>
            <a:ext cx="6485984" cy="1450902"/>
            <a:chOff x="0" y="0"/>
            <a:chExt cx="3425887" cy="766364"/>
          </a:xfrm>
        </p:grpSpPr>
        <p:sp>
          <p:nvSpPr>
            <p:cNvPr name="Freeform 8" id="8"/>
            <p:cNvSpPr/>
            <p:nvPr/>
          </p:nvSpPr>
          <p:spPr>
            <a:xfrm flipH="false" flipV="false" rot="0">
              <a:off x="0" y="-1270"/>
              <a:ext cx="3427157" cy="765094"/>
            </a:xfrm>
            <a:custGeom>
              <a:avLst/>
              <a:gdLst/>
              <a:ahLst/>
              <a:cxnLst/>
              <a:rect r="r" b="b" t="t" l="l"/>
              <a:pathLst>
                <a:path h="765094" w="3427157">
                  <a:moveTo>
                    <a:pt x="3415727" y="27940"/>
                  </a:moveTo>
                  <a:cubicBezTo>
                    <a:pt x="3406837" y="24130"/>
                    <a:pt x="3397947" y="21590"/>
                    <a:pt x="3389057" y="21590"/>
                  </a:cubicBezTo>
                  <a:cubicBezTo>
                    <a:pt x="3362387" y="20320"/>
                    <a:pt x="3311709" y="20320"/>
                    <a:pt x="3255938" y="17780"/>
                  </a:cubicBezTo>
                  <a:cubicBezTo>
                    <a:pt x="3128464" y="12700"/>
                    <a:pt x="3003646" y="6350"/>
                    <a:pt x="2876171" y="3810"/>
                  </a:cubicBezTo>
                  <a:cubicBezTo>
                    <a:pt x="2772598" y="1270"/>
                    <a:pt x="2671681" y="3810"/>
                    <a:pt x="2568108" y="2540"/>
                  </a:cubicBezTo>
                  <a:cubicBezTo>
                    <a:pt x="2522960" y="2540"/>
                    <a:pt x="2477813" y="0"/>
                    <a:pt x="2432666" y="2540"/>
                  </a:cubicBezTo>
                  <a:cubicBezTo>
                    <a:pt x="2323782" y="10160"/>
                    <a:pt x="2214897" y="11430"/>
                    <a:pt x="2103357" y="8890"/>
                  </a:cubicBezTo>
                  <a:cubicBezTo>
                    <a:pt x="2047587" y="7620"/>
                    <a:pt x="1991817" y="7620"/>
                    <a:pt x="1936047" y="7620"/>
                  </a:cubicBezTo>
                  <a:cubicBezTo>
                    <a:pt x="1835129" y="7620"/>
                    <a:pt x="1734212" y="7620"/>
                    <a:pt x="1633295" y="6350"/>
                  </a:cubicBezTo>
                  <a:cubicBezTo>
                    <a:pt x="1527066" y="5080"/>
                    <a:pt x="480714" y="2540"/>
                    <a:pt x="377141" y="1270"/>
                  </a:cubicBezTo>
                  <a:cubicBezTo>
                    <a:pt x="292158" y="0"/>
                    <a:pt x="209830" y="1270"/>
                    <a:pt x="124848" y="1270"/>
                  </a:cubicBezTo>
                  <a:cubicBezTo>
                    <a:pt x="66422" y="1270"/>
                    <a:pt x="33020" y="3810"/>
                    <a:pt x="5080" y="5080"/>
                  </a:cubicBezTo>
                  <a:cubicBezTo>
                    <a:pt x="3810" y="5080"/>
                    <a:pt x="2540" y="7620"/>
                    <a:pt x="0" y="8890"/>
                  </a:cubicBezTo>
                  <a:cubicBezTo>
                    <a:pt x="1270" y="21590"/>
                    <a:pt x="3810" y="34290"/>
                    <a:pt x="5080" y="46990"/>
                  </a:cubicBezTo>
                  <a:cubicBezTo>
                    <a:pt x="15240" y="86925"/>
                    <a:pt x="16510" y="116078"/>
                    <a:pt x="17780" y="144721"/>
                  </a:cubicBezTo>
                  <a:cubicBezTo>
                    <a:pt x="19050" y="173875"/>
                    <a:pt x="17780" y="203028"/>
                    <a:pt x="16510" y="232694"/>
                  </a:cubicBezTo>
                  <a:cubicBezTo>
                    <a:pt x="15240" y="262870"/>
                    <a:pt x="2540" y="579470"/>
                    <a:pt x="2540" y="609647"/>
                  </a:cubicBezTo>
                  <a:cubicBezTo>
                    <a:pt x="2540" y="639312"/>
                    <a:pt x="1270" y="668977"/>
                    <a:pt x="0" y="698643"/>
                  </a:cubicBezTo>
                  <a:cubicBezTo>
                    <a:pt x="0" y="710484"/>
                    <a:pt x="3810" y="720644"/>
                    <a:pt x="15240" y="725724"/>
                  </a:cubicBezTo>
                  <a:cubicBezTo>
                    <a:pt x="22860" y="729534"/>
                    <a:pt x="31750" y="732074"/>
                    <a:pt x="40640" y="733344"/>
                  </a:cubicBezTo>
                  <a:cubicBezTo>
                    <a:pt x="122192" y="738424"/>
                    <a:pt x="223109" y="742234"/>
                    <a:pt x="324026" y="747314"/>
                  </a:cubicBezTo>
                  <a:cubicBezTo>
                    <a:pt x="379796" y="749854"/>
                    <a:pt x="435566" y="754934"/>
                    <a:pt x="491336" y="756204"/>
                  </a:cubicBezTo>
                  <a:cubicBezTo>
                    <a:pt x="584287" y="758744"/>
                    <a:pt x="1620016" y="760014"/>
                    <a:pt x="1712967" y="761284"/>
                  </a:cubicBezTo>
                  <a:cubicBezTo>
                    <a:pt x="1726245" y="761284"/>
                    <a:pt x="1739524" y="761284"/>
                    <a:pt x="1752802" y="761284"/>
                  </a:cubicBezTo>
                  <a:cubicBezTo>
                    <a:pt x="1816540" y="761284"/>
                    <a:pt x="1882933" y="760014"/>
                    <a:pt x="1946670" y="760014"/>
                  </a:cubicBezTo>
                  <a:cubicBezTo>
                    <a:pt x="2021030" y="760014"/>
                    <a:pt x="2092734" y="761284"/>
                    <a:pt x="2167094" y="761284"/>
                  </a:cubicBezTo>
                  <a:cubicBezTo>
                    <a:pt x="2275979" y="761284"/>
                    <a:pt x="2387519" y="761284"/>
                    <a:pt x="2496403" y="761284"/>
                  </a:cubicBezTo>
                  <a:cubicBezTo>
                    <a:pt x="2597320" y="761284"/>
                    <a:pt x="2698238" y="762554"/>
                    <a:pt x="2799155" y="763824"/>
                  </a:cubicBezTo>
                  <a:cubicBezTo>
                    <a:pt x="2844302" y="763824"/>
                    <a:pt x="2892105" y="765094"/>
                    <a:pt x="2937252" y="765094"/>
                  </a:cubicBezTo>
                  <a:cubicBezTo>
                    <a:pt x="3083317" y="763824"/>
                    <a:pt x="3226726" y="757474"/>
                    <a:pt x="3366197" y="757474"/>
                  </a:cubicBezTo>
                  <a:cubicBezTo>
                    <a:pt x="3370007" y="757474"/>
                    <a:pt x="3375087" y="754934"/>
                    <a:pt x="3378897" y="752394"/>
                  </a:cubicBezTo>
                  <a:cubicBezTo>
                    <a:pt x="3383977" y="748584"/>
                    <a:pt x="3386517" y="742234"/>
                    <a:pt x="3389057" y="739694"/>
                  </a:cubicBezTo>
                  <a:cubicBezTo>
                    <a:pt x="3390327" y="695062"/>
                    <a:pt x="3391597" y="673581"/>
                    <a:pt x="3392867" y="652099"/>
                  </a:cubicBezTo>
                  <a:cubicBezTo>
                    <a:pt x="3394137" y="618853"/>
                    <a:pt x="3404297" y="299696"/>
                    <a:pt x="3405567" y="266451"/>
                  </a:cubicBezTo>
                  <a:cubicBezTo>
                    <a:pt x="3405567" y="246503"/>
                    <a:pt x="3406837" y="226556"/>
                    <a:pt x="3408107" y="206609"/>
                  </a:cubicBezTo>
                  <a:cubicBezTo>
                    <a:pt x="3409377" y="185127"/>
                    <a:pt x="3410647" y="163645"/>
                    <a:pt x="3413187" y="142163"/>
                  </a:cubicBezTo>
                  <a:cubicBezTo>
                    <a:pt x="3414457" y="129377"/>
                    <a:pt x="3414457" y="116078"/>
                    <a:pt x="3419537" y="103292"/>
                  </a:cubicBezTo>
                  <a:cubicBezTo>
                    <a:pt x="3424617" y="87948"/>
                    <a:pt x="3427157" y="73115"/>
                    <a:pt x="3425887" y="44450"/>
                  </a:cubicBezTo>
                  <a:cubicBezTo>
                    <a:pt x="3425887" y="38100"/>
                    <a:pt x="3422077" y="30480"/>
                    <a:pt x="3415727" y="27940"/>
                  </a:cubicBezTo>
                  <a:close/>
                </a:path>
              </a:pathLst>
            </a:custGeom>
            <a:solidFill>
              <a:srgbClr val="EDEDED"/>
            </a:solidFill>
          </p:spPr>
        </p:sp>
      </p:grpSp>
      <p:sp>
        <p:nvSpPr>
          <p:cNvPr name="Freeform 9" id="9"/>
          <p:cNvSpPr/>
          <p:nvPr/>
        </p:nvSpPr>
        <p:spPr>
          <a:xfrm flipH="false" flipV="false" rot="0">
            <a:off x="1113687" y="3545138"/>
            <a:ext cx="8030313" cy="5708866"/>
          </a:xfrm>
          <a:custGeom>
            <a:avLst/>
            <a:gdLst/>
            <a:ahLst/>
            <a:cxnLst/>
            <a:rect r="r" b="b" t="t" l="l"/>
            <a:pathLst>
              <a:path h="5708866" w="8030313">
                <a:moveTo>
                  <a:pt x="0" y="0"/>
                </a:moveTo>
                <a:lnTo>
                  <a:pt x="8030313" y="0"/>
                </a:lnTo>
                <a:lnTo>
                  <a:pt x="8030313" y="5708866"/>
                </a:lnTo>
                <a:lnTo>
                  <a:pt x="0" y="5708866"/>
                </a:lnTo>
                <a:lnTo>
                  <a:pt x="0" y="0"/>
                </a:lnTo>
                <a:close/>
              </a:path>
            </a:pathLst>
          </a:custGeom>
          <a:blipFill>
            <a:blip r:embed="rId5"/>
            <a:stretch>
              <a:fillRect l="0" t="0" r="0" b="0"/>
            </a:stretch>
          </a:blipFill>
        </p:spPr>
      </p:sp>
      <p:sp>
        <p:nvSpPr>
          <p:cNvPr name="TextBox 10" id="10"/>
          <p:cNvSpPr txBox="true"/>
          <p:nvPr/>
        </p:nvSpPr>
        <p:spPr>
          <a:xfrm rot="0">
            <a:off x="10169837" y="5143500"/>
            <a:ext cx="5614401" cy="1714500"/>
          </a:xfrm>
          <a:prstGeom prst="rect">
            <a:avLst/>
          </a:prstGeom>
        </p:spPr>
        <p:txBody>
          <a:bodyPr anchor="t" rtlCol="false" tIns="0" lIns="0" bIns="0" rIns="0">
            <a:spAutoFit/>
          </a:bodyPr>
          <a:lstStyle/>
          <a:p>
            <a:pPr algn="l">
              <a:lnSpc>
                <a:spcPts val="4559"/>
              </a:lnSpc>
            </a:pPr>
            <a:r>
              <a:rPr lang="en-US" sz="3799">
                <a:solidFill>
                  <a:srgbClr val="000000"/>
                </a:solidFill>
                <a:latin typeface="Quicksand"/>
                <a:ea typeface="Quicksand"/>
                <a:cs typeface="Quicksand"/>
                <a:sym typeface="Quicksand"/>
              </a:rPr>
              <a:t>Accuracy Score:</a:t>
            </a:r>
          </a:p>
          <a:p>
            <a:pPr algn="l">
              <a:lnSpc>
                <a:spcPts val="4559"/>
              </a:lnSpc>
            </a:pPr>
            <a:r>
              <a:rPr lang="en-US" sz="3799" b="true">
                <a:solidFill>
                  <a:srgbClr val="DF3635"/>
                </a:solidFill>
                <a:latin typeface="Quicksand Bold"/>
                <a:ea typeface="Quicksand Bold"/>
                <a:cs typeface="Quicksand Bold"/>
                <a:sym typeface="Quicksand Bold"/>
              </a:rPr>
              <a:t>0.72</a:t>
            </a:r>
          </a:p>
          <a:p>
            <a:pPr algn="l">
              <a:lnSpc>
                <a:spcPts val="4559"/>
              </a:lnSpc>
            </a:pPr>
          </a:p>
        </p:txBody>
      </p:sp>
      <p:sp>
        <p:nvSpPr>
          <p:cNvPr name="TextBox 11" id="11"/>
          <p:cNvSpPr txBox="true"/>
          <p:nvPr/>
        </p:nvSpPr>
        <p:spPr>
          <a:xfrm rot="0">
            <a:off x="5373178" y="1439557"/>
            <a:ext cx="7187341" cy="2314567"/>
          </a:xfrm>
          <a:prstGeom prst="rect">
            <a:avLst/>
          </a:prstGeom>
        </p:spPr>
        <p:txBody>
          <a:bodyPr anchor="t" rtlCol="false" tIns="0" lIns="0" bIns="0" rIns="0">
            <a:spAutoFit/>
          </a:bodyPr>
          <a:lstStyle/>
          <a:p>
            <a:pPr algn="ctr" marL="0" indent="0" lvl="0">
              <a:lnSpc>
                <a:spcPts val="8999"/>
              </a:lnSpc>
            </a:pPr>
            <a:r>
              <a:rPr lang="en-US" b="true" sz="8999" spc="-89">
                <a:solidFill>
                  <a:srgbClr val="A2272C"/>
                </a:solidFill>
                <a:latin typeface="Bogart Bold"/>
                <a:ea typeface="Bogart Bold"/>
                <a:cs typeface="Bogart Bold"/>
                <a:sym typeface="Bogart Bold"/>
              </a:rPr>
              <a:t>Correlation Matrix</a:t>
            </a:r>
          </a:p>
        </p:txBody>
      </p:sp>
      <p:sp>
        <p:nvSpPr>
          <p:cNvPr name="TextBox 12" id="12"/>
          <p:cNvSpPr txBox="true"/>
          <p:nvPr/>
        </p:nvSpPr>
        <p:spPr>
          <a:xfrm rot="0">
            <a:off x="17602803" y="9399762"/>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Quicksand Bold"/>
                <a:ea typeface="Quicksand Bold"/>
                <a:cs typeface="Quicksand Bold"/>
                <a:sym typeface="Quicksand Bold"/>
              </a:rPr>
              <a:t>11</a:t>
            </a:r>
          </a:p>
        </p:txBody>
      </p:sp>
    </p:spTree>
  </p:cSld>
  <p:clrMapOvr>
    <a:masterClrMapping/>
  </p:clrMapOvr>
  <p:transition spd="slow">
    <p:push dir="l"/>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E1DA"/>
        </a:solidFill>
      </p:bgPr>
    </p:bg>
    <p:spTree>
      <p:nvGrpSpPr>
        <p:cNvPr id="1" name=""/>
        <p:cNvGrpSpPr/>
        <p:nvPr/>
      </p:nvGrpSpPr>
      <p:grpSpPr>
        <a:xfrm>
          <a:off x="0" y="0"/>
          <a:ext cx="0" cy="0"/>
          <a:chOff x="0" y="0"/>
          <a:chExt cx="0" cy="0"/>
        </a:xfrm>
      </p:grpSpPr>
      <p:grpSp>
        <p:nvGrpSpPr>
          <p:cNvPr name="Group 2" id="2"/>
          <p:cNvGrpSpPr/>
          <p:nvPr/>
        </p:nvGrpSpPr>
        <p:grpSpPr>
          <a:xfrm rot="0">
            <a:off x="-1414658" y="-56723"/>
            <a:ext cx="20763012" cy="10400446"/>
            <a:chOff x="0" y="0"/>
            <a:chExt cx="27684017" cy="13867262"/>
          </a:xfrm>
        </p:grpSpPr>
        <p:sp>
          <p:nvSpPr>
            <p:cNvPr name="Freeform 3" id="3"/>
            <p:cNvSpPr/>
            <p:nvPr/>
          </p:nvSpPr>
          <p:spPr>
            <a:xfrm flipH="false" flipV="false" rot="0">
              <a:off x="0" y="50421"/>
              <a:ext cx="13842008" cy="13816841"/>
            </a:xfrm>
            <a:custGeom>
              <a:avLst/>
              <a:gdLst/>
              <a:ahLst/>
              <a:cxnLst/>
              <a:rect r="r" b="b" t="t" l="l"/>
              <a:pathLst>
                <a:path h="13816841" w="13842008">
                  <a:moveTo>
                    <a:pt x="0" y="0"/>
                  </a:moveTo>
                  <a:lnTo>
                    <a:pt x="13842008" y="0"/>
                  </a:lnTo>
                  <a:lnTo>
                    <a:pt x="13842008" y="13816841"/>
                  </a:lnTo>
                  <a:lnTo>
                    <a:pt x="0" y="1381684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842008" y="0"/>
              <a:ext cx="13842008" cy="13816841"/>
            </a:xfrm>
            <a:custGeom>
              <a:avLst/>
              <a:gdLst/>
              <a:ahLst/>
              <a:cxnLst/>
              <a:rect r="r" b="b" t="t" l="l"/>
              <a:pathLst>
                <a:path h="13816841" w="13842008">
                  <a:moveTo>
                    <a:pt x="0" y="0"/>
                  </a:moveTo>
                  <a:lnTo>
                    <a:pt x="13842009" y="0"/>
                  </a:lnTo>
                  <a:lnTo>
                    <a:pt x="13842009" y="13816841"/>
                  </a:lnTo>
                  <a:lnTo>
                    <a:pt x="0" y="1381684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057275"/>
            <a:ext cx="16230600" cy="8229600"/>
            <a:chOff x="0" y="0"/>
            <a:chExt cx="6851469" cy="3473984"/>
          </a:xfrm>
        </p:grpSpPr>
        <p:sp>
          <p:nvSpPr>
            <p:cNvPr name="Freeform 6" id="6"/>
            <p:cNvSpPr/>
            <p:nvPr/>
          </p:nvSpPr>
          <p:spPr>
            <a:xfrm flipH="false" flipV="false" rot="0">
              <a:off x="0" y="-1270"/>
              <a:ext cx="6852739" cy="3472714"/>
            </a:xfrm>
            <a:custGeom>
              <a:avLst/>
              <a:gdLst/>
              <a:ahLst/>
              <a:cxnLst/>
              <a:rect r="r" b="b" t="t" l="l"/>
              <a:pathLst>
                <a:path h="3472714" w="6852739">
                  <a:moveTo>
                    <a:pt x="6841309" y="27940"/>
                  </a:moveTo>
                  <a:cubicBezTo>
                    <a:pt x="6832419" y="24130"/>
                    <a:pt x="6823529" y="21590"/>
                    <a:pt x="6814639" y="21590"/>
                  </a:cubicBezTo>
                  <a:cubicBezTo>
                    <a:pt x="6787969" y="20320"/>
                    <a:pt x="6687027" y="20320"/>
                    <a:pt x="6573396" y="17780"/>
                  </a:cubicBezTo>
                  <a:cubicBezTo>
                    <a:pt x="6313667" y="12700"/>
                    <a:pt x="6059349" y="6350"/>
                    <a:pt x="5799620" y="3810"/>
                  </a:cubicBezTo>
                  <a:cubicBezTo>
                    <a:pt x="5588590" y="1270"/>
                    <a:pt x="5382971" y="3810"/>
                    <a:pt x="5171941" y="2540"/>
                  </a:cubicBezTo>
                  <a:cubicBezTo>
                    <a:pt x="5079953" y="2540"/>
                    <a:pt x="4987966" y="0"/>
                    <a:pt x="4895979" y="2540"/>
                  </a:cubicBezTo>
                  <a:cubicBezTo>
                    <a:pt x="4674127" y="10160"/>
                    <a:pt x="4452275" y="11430"/>
                    <a:pt x="4225012" y="8890"/>
                  </a:cubicBezTo>
                  <a:cubicBezTo>
                    <a:pt x="4111380" y="7620"/>
                    <a:pt x="3997749" y="7620"/>
                    <a:pt x="3884117" y="7620"/>
                  </a:cubicBezTo>
                  <a:cubicBezTo>
                    <a:pt x="3678498" y="7620"/>
                    <a:pt x="3472879" y="7620"/>
                    <a:pt x="3267261" y="6350"/>
                  </a:cubicBezTo>
                  <a:cubicBezTo>
                    <a:pt x="3050820" y="5080"/>
                    <a:pt x="918876" y="2540"/>
                    <a:pt x="707846" y="1270"/>
                  </a:cubicBezTo>
                  <a:cubicBezTo>
                    <a:pt x="534693" y="0"/>
                    <a:pt x="366952" y="1270"/>
                    <a:pt x="193799" y="1270"/>
                  </a:cubicBezTo>
                  <a:cubicBezTo>
                    <a:pt x="74756" y="1270"/>
                    <a:pt x="33020" y="3810"/>
                    <a:pt x="5080" y="5080"/>
                  </a:cubicBezTo>
                  <a:cubicBezTo>
                    <a:pt x="3810" y="5080"/>
                    <a:pt x="2540" y="7620"/>
                    <a:pt x="0" y="8890"/>
                  </a:cubicBezTo>
                  <a:cubicBezTo>
                    <a:pt x="1270" y="21590"/>
                    <a:pt x="3810" y="34290"/>
                    <a:pt x="5080" y="46990"/>
                  </a:cubicBezTo>
                  <a:cubicBezTo>
                    <a:pt x="15240" y="176461"/>
                    <a:pt x="16510" y="329751"/>
                    <a:pt x="17780" y="480352"/>
                  </a:cubicBezTo>
                  <a:cubicBezTo>
                    <a:pt x="19050" y="633642"/>
                    <a:pt x="17780" y="786931"/>
                    <a:pt x="16510" y="942911"/>
                  </a:cubicBezTo>
                  <a:cubicBezTo>
                    <a:pt x="15240" y="1101579"/>
                    <a:pt x="2540" y="2766254"/>
                    <a:pt x="2540" y="2924922"/>
                  </a:cubicBezTo>
                  <a:cubicBezTo>
                    <a:pt x="2540" y="3080901"/>
                    <a:pt x="1270" y="3236880"/>
                    <a:pt x="0" y="3392859"/>
                  </a:cubicBezTo>
                  <a:cubicBezTo>
                    <a:pt x="0" y="3418104"/>
                    <a:pt x="3810" y="3428264"/>
                    <a:pt x="15240" y="3433344"/>
                  </a:cubicBezTo>
                  <a:cubicBezTo>
                    <a:pt x="22860" y="3437154"/>
                    <a:pt x="31750" y="3439694"/>
                    <a:pt x="40640" y="3440964"/>
                  </a:cubicBezTo>
                  <a:cubicBezTo>
                    <a:pt x="188388" y="3446044"/>
                    <a:pt x="394007" y="3449854"/>
                    <a:pt x="599625" y="3454934"/>
                  </a:cubicBezTo>
                  <a:cubicBezTo>
                    <a:pt x="713257" y="3457474"/>
                    <a:pt x="826888" y="3462554"/>
                    <a:pt x="940520" y="3463824"/>
                  </a:cubicBezTo>
                  <a:cubicBezTo>
                    <a:pt x="1129906" y="3466364"/>
                    <a:pt x="3240205" y="3467634"/>
                    <a:pt x="3429591" y="3468904"/>
                  </a:cubicBezTo>
                  <a:cubicBezTo>
                    <a:pt x="3456646" y="3468904"/>
                    <a:pt x="3483701" y="3468904"/>
                    <a:pt x="3510756" y="3468904"/>
                  </a:cubicBezTo>
                  <a:cubicBezTo>
                    <a:pt x="3640621" y="3468904"/>
                    <a:pt x="3775897" y="3467634"/>
                    <a:pt x="3905761" y="3467634"/>
                  </a:cubicBezTo>
                  <a:cubicBezTo>
                    <a:pt x="4057270" y="3467634"/>
                    <a:pt x="4203367" y="3468904"/>
                    <a:pt x="4354876" y="3468904"/>
                  </a:cubicBezTo>
                  <a:cubicBezTo>
                    <a:pt x="4576728" y="3468904"/>
                    <a:pt x="4803991" y="3468904"/>
                    <a:pt x="5025843" y="3468904"/>
                  </a:cubicBezTo>
                  <a:cubicBezTo>
                    <a:pt x="5231462" y="3468904"/>
                    <a:pt x="5437081" y="3470174"/>
                    <a:pt x="5642700" y="3471444"/>
                  </a:cubicBezTo>
                  <a:cubicBezTo>
                    <a:pt x="5734687" y="3471444"/>
                    <a:pt x="5832086" y="3472714"/>
                    <a:pt x="5924073" y="3472714"/>
                  </a:cubicBezTo>
                  <a:cubicBezTo>
                    <a:pt x="6221680" y="3471444"/>
                    <a:pt x="6513874" y="3465094"/>
                    <a:pt x="6791779" y="3465094"/>
                  </a:cubicBezTo>
                  <a:cubicBezTo>
                    <a:pt x="6795589" y="3465094"/>
                    <a:pt x="6800669" y="3462554"/>
                    <a:pt x="6804479" y="3460014"/>
                  </a:cubicBezTo>
                  <a:cubicBezTo>
                    <a:pt x="6809559" y="3456204"/>
                    <a:pt x="6812099" y="3449854"/>
                    <a:pt x="6814639" y="3447314"/>
                  </a:cubicBezTo>
                  <a:cubicBezTo>
                    <a:pt x="6815909" y="3374034"/>
                    <a:pt x="6817179" y="3261084"/>
                    <a:pt x="6818449" y="3148133"/>
                  </a:cubicBezTo>
                  <a:cubicBezTo>
                    <a:pt x="6819719" y="2973329"/>
                    <a:pt x="6829879" y="1295208"/>
                    <a:pt x="6831149" y="1120404"/>
                  </a:cubicBezTo>
                  <a:cubicBezTo>
                    <a:pt x="6831149" y="1015521"/>
                    <a:pt x="6832419" y="910639"/>
                    <a:pt x="6833689" y="805756"/>
                  </a:cubicBezTo>
                  <a:cubicBezTo>
                    <a:pt x="6834959" y="692806"/>
                    <a:pt x="6836229" y="579856"/>
                    <a:pt x="6838769" y="466905"/>
                  </a:cubicBezTo>
                  <a:cubicBezTo>
                    <a:pt x="6840039" y="399673"/>
                    <a:pt x="6840039" y="329751"/>
                    <a:pt x="6845119" y="262519"/>
                  </a:cubicBezTo>
                  <a:cubicBezTo>
                    <a:pt x="6850199" y="181840"/>
                    <a:pt x="6852739" y="103850"/>
                    <a:pt x="6851469" y="44450"/>
                  </a:cubicBezTo>
                  <a:cubicBezTo>
                    <a:pt x="6851469" y="38100"/>
                    <a:pt x="6847659" y="30480"/>
                    <a:pt x="6841309" y="27940"/>
                  </a:cubicBezTo>
                  <a:close/>
                </a:path>
              </a:pathLst>
            </a:custGeom>
            <a:solidFill>
              <a:srgbClr val="FFFFFF"/>
            </a:solidFill>
          </p:spPr>
        </p:sp>
      </p:grpSp>
      <p:grpSp>
        <p:nvGrpSpPr>
          <p:cNvPr name="Group 7" id="7"/>
          <p:cNvGrpSpPr/>
          <p:nvPr/>
        </p:nvGrpSpPr>
        <p:grpSpPr>
          <a:xfrm rot="0">
            <a:off x="9734046" y="4948668"/>
            <a:ext cx="6485984" cy="3074302"/>
            <a:chOff x="0" y="0"/>
            <a:chExt cx="3425887" cy="1623842"/>
          </a:xfrm>
        </p:grpSpPr>
        <p:sp>
          <p:nvSpPr>
            <p:cNvPr name="Freeform 8" id="8"/>
            <p:cNvSpPr/>
            <p:nvPr/>
          </p:nvSpPr>
          <p:spPr>
            <a:xfrm flipH="false" flipV="false" rot="0">
              <a:off x="0" y="-1270"/>
              <a:ext cx="3427157" cy="1622572"/>
            </a:xfrm>
            <a:custGeom>
              <a:avLst/>
              <a:gdLst/>
              <a:ahLst/>
              <a:cxnLst/>
              <a:rect r="r" b="b" t="t" l="l"/>
              <a:pathLst>
                <a:path h="1622572" w="3427157">
                  <a:moveTo>
                    <a:pt x="3415727" y="27940"/>
                  </a:moveTo>
                  <a:cubicBezTo>
                    <a:pt x="3406837" y="24130"/>
                    <a:pt x="3397947" y="21590"/>
                    <a:pt x="3389057" y="21590"/>
                  </a:cubicBezTo>
                  <a:cubicBezTo>
                    <a:pt x="3362387" y="20320"/>
                    <a:pt x="3311709" y="20320"/>
                    <a:pt x="3255938" y="17780"/>
                  </a:cubicBezTo>
                  <a:cubicBezTo>
                    <a:pt x="3128464" y="12700"/>
                    <a:pt x="3003646" y="6350"/>
                    <a:pt x="2876171" y="3810"/>
                  </a:cubicBezTo>
                  <a:cubicBezTo>
                    <a:pt x="2772598" y="1270"/>
                    <a:pt x="2671681" y="3810"/>
                    <a:pt x="2568108" y="2540"/>
                  </a:cubicBezTo>
                  <a:cubicBezTo>
                    <a:pt x="2522960" y="2540"/>
                    <a:pt x="2477813" y="0"/>
                    <a:pt x="2432666" y="2540"/>
                  </a:cubicBezTo>
                  <a:cubicBezTo>
                    <a:pt x="2323782" y="10160"/>
                    <a:pt x="2214897" y="11430"/>
                    <a:pt x="2103357" y="8890"/>
                  </a:cubicBezTo>
                  <a:cubicBezTo>
                    <a:pt x="2047587" y="7620"/>
                    <a:pt x="1991817" y="7620"/>
                    <a:pt x="1936047" y="7620"/>
                  </a:cubicBezTo>
                  <a:cubicBezTo>
                    <a:pt x="1835129" y="7620"/>
                    <a:pt x="1734212" y="7620"/>
                    <a:pt x="1633295" y="6350"/>
                  </a:cubicBezTo>
                  <a:cubicBezTo>
                    <a:pt x="1527066" y="5080"/>
                    <a:pt x="480714" y="2540"/>
                    <a:pt x="377141" y="1270"/>
                  </a:cubicBezTo>
                  <a:cubicBezTo>
                    <a:pt x="292158" y="0"/>
                    <a:pt x="209830" y="1270"/>
                    <a:pt x="124848" y="1270"/>
                  </a:cubicBezTo>
                  <a:cubicBezTo>
                    <a:pt x="66422" y="1270"/>
                    <a:pt x="33020" y="3810"/>
                    <a:pt x="5080" y="5080"/>
                  </a:cubicBezTo>
                  <a:cubicBezTo>
                    <a:pt x="3810" y="5080"/>
                    <a:pt x="2540" y="7620"/>
                    <a:pt x="0" y="8890"/>
                  </a:cubicBezTo>
                  <a:cubicBezTo>
                    <a:pt x="1270" y="21590"/>
                    <a:pt x="3810" y="34290"/>
                    <a:pt x="5080" y="46990"/>
                  </a:cubicBezTo>
                  <a:cubicBezTo>
                    <a:pt x="15240" y="115280"/>
                    <a:pt x="16510" y="183747"/>
                    <a:pt x="17780" y="251012"/>
                  </a:cubicBezTo>
                  <a:cubicBezTo>
                    <a:pt x="19050" y="319478"/>
                    <a:pt x="17780" y="387945"/>
                    <a:pt x="16510" y="457613"/>
                  </a:cubicBezTo>
                  <a:cubicBezTo>
                    <a:pt x="15240" y="528481"/>
                    <a:pt x="2540" y="1272003"/>
                    <a:pt x="2540" y="1342872"/>
                  </a:cubicBezTo>
                  <a:cubicBezTo>
                    <a:pt x="2540" y="1412540"/>
                    <a:pt x="1270" y="1482208"/>
                    <a:pt x="0" y="1551875"/>
                  </a:cubicBezTo>
                  <a:cubicBezTo>
                    <a:pt x="0" y="1567961"/>
                    <a:pt x="3810" y="1578122"/>
                    <a:pt x="15240" y="1583202"/>
                  </a:cubicBezTo>
                  <a:cubicBezTo>
                    <a:pt x="22860" y="1587011"/>
                    <a:pt x="31750" y="1589552"/>
                    <a:pt x="40640" y="1590822"/>
                  </a:cubicBezTo>
                  <a:cubicBezTo>
                    <a:pt x="122192" y="1595902"/>
                    <a:pt x="223109" y="1599711"/>
                    <a:pt x="324026" y="1604792"/>
                  </a:cubicBezTo>
                  <a:cubicBezTo>
                    <a:pt x="379796" y="1607332"/>
                    <a:pt x="435566" y="1612411"/>
                    <a:pt x="491336" y="1613682"/>
                  </a:cubicBezTo>
                  <a:cubicBezTo>
                    <a:pt x="584287" y="1616222"/>
                    <a:pt x="1620016" y="1617492"/>
                    <a:pt x="1712967" y="1618761"/>
                  </a:cubicBezTo>
                  <a:cubicBezTo>
                    <a:pt x="1726245" y="1618761"/>
                    <a:pt x="1739524" y="1618761"/>
                    <a:pt x="1752802" y="1618761"/>
                  </a:cubicBezTo>
                  <a:cubicBezTo>
                    <a:pt x="1816540" y="1618761"/>
                    <a:pt x="1882933" y="1617492"/>
                    <a:pt x="1946670" y="1617492"/>
                  </a:cubicBezTo>
                  <a:cubicBezTo>
                    <a:pt x="2021030" y="1617492"/>
                    <a:pt x="2092734" y="1618761"/>
                    <a:pt x="2167094" y="1618761"/>
                  </a:cubicBezTo>
                  <a:cubicBezTo>
                    <a:pt x="2275979" y="1618761"/>
                    <a:pt x="2387519" y="1618761"/>
                    <a:pt x="2496403" y="1618761"/>
                  </a:cubicBezTo>
                  <a:cubicBezTo>
                    <a:pt x="2597320" y="1618761"/>
                    <a:pt x="2698238" y="1620032"/>
                    <a:pt x="2799155" y="1621302"/>
                  </a:cubicBezTo>
                  <a:cubicBezTo>
                    <a:pt x="2844302" y="1621302"/>
                    <a:pt x="2892105" y="1622572"/>
                    <a:pt x="2937252" y="1622572"/>
                  </a:cubicBezTo>
                  <a:cubicBezTo>
                    <a:pt x="3083317" y="1621302"/>
                    <a:pt x="3226726" y="1614952"/>
                    <a:pt x="3366197" y="1614952"/>
                  </a:cubicBezTo>
                  <a:cubicBezTo>
                    <a:pt x="3370007" y="1614952"/>
                    <a:pt x="3375087" y="1612411"/>
                    <a:pt x="3378897" y="1609872"/>
                  </a:cubicBezTo>
                  <a:cubicBezTo>
                    <a:pt x="3383977" y="1606061"/>
                    <a:pt x="3386517" y="1599711"/>
                    <a:pt x="3389057" y="1597172"/>
                  </a:cubicBezTo>
                  <a:cubicBezTo>
                    <a:pt x="3390327" y="1543467"/>
                    <a:pt x="3391597" y="1493018"/>
                    <a:pt x="3392867" y="1442569"/>
                  </a:cubicBezTo>
                  <a:cubicBezTo>
                    <a:pt x="3394137" y="1364493"/>
                    <a:pt x="3404297" y="614965"/>
                    <a:pt x="3405567" y="536889"/>
                  </a:cubicBezTo>
                  <a:cubicBezTo>
                    <a:pt x="3405567" y="490044"/>
                    <a:pt x="3406837" y="443198"/>
                    <a:pt x="3408107" y="396353"/>
                  </a:cubicBezTo>
                  <a:cubicBezTo>
                    <a:pt x="3409377" y="345904"/>
                    <a:pt x="3410647" y="295455"/>
                    <a:pt x="3413187" y="245006"/>
                  </a:cubicBezTo>
                  <a:cubicBezTo>
                    <a:pt x="3414457" y="214977"/>
                    <a:pt x="3414457" y="183747"/>
                    <a:pt x="3419537" y="153717"/>
                  </a:cubicBezTo>
                  <a:cubicBezTo>
                    <a:pt x="3424617" y="117682"/>
                    <a:pt x="3427157" y="82849"/>
                    <a:pt x="3425887" y="44450"/>
                  </a:cubicBezTo>
                  <a:cubicBezTo>
                    <a:pt x="3425887" y="38100"/>
                    <a:pt x="3422077" y="30480"/>
                    <a:pt x="3415727" y="27940"/>
                  </a:cubicBezTo>
                  <a:close/>
                </a:path>
              </a:pathLst>
            </a:custGeom>
            <a:solidFill>
              <a:srgbClr val="EDEDED"/>
            </a:solidFill>
          </p:spPr>
        </p:sp>
      </p:grpSp>
      <p:sp>
        <p:nvSpPr>
          <p:cNvPr name="Freeform 9" id="9"/>
          <p:cNvSpPr/>
          <p:nvPr/>
        </p:nvSpPr>
        <p:spPr>
          <a:xfrm flipH="false" flipV="false" rot="0">
            <a:off x="1028700" y="3549434"/>
            <a:ext cx="8030313" cy="5708866"/>
          </a:xfrm>
          <a:custGeom>
            <a:avLst/>
            <a:gdLst/>
            <a:ahLst/>
            <a:cxnLst/>
            <a:rect r="r" b="b" t="t" l="l"/>
            <a:pathLst>
              <a:path h="5708866" w="8030313">
                <a:moveTo>
                  <a:pt x="0" y="0"/>
                </a:moveTo>
                <a:lnTo>
                  <a:pt x="8030313" y="0"/>
                </a:lnTo>
                <a:lnTo>
                  <a:pt x="8030313" y="5708866"/>
                </a:lnTo>
                <a:lnTo>
                  <a:pt x="0" y="5708866"/>
                </a:lnTo>
                <a:lnTo>
                  <a:pt x="0" y="0"/>
                </a:lnTo>
                <a:close/>
              </a:path>
            </a:pathLst>
          </a:custGeom>
          <a:blipFill>
            <a:blip r:embed="rId4"/>
            <a:stretch>
              <a:fillRect l="0" t="0" r="0" b="0"/>
            </a:stretch>
          </a:blipFill>
        </p:spPr>
      </p:sp>
      <p:grpSp>
        <p:nvGrpSpPr>
          <p:cNvPr name="Group 10" id="10"/>
          <p:cNvGrpSpPr/>
          <p:nvPr/>
        </p:nvGrpSpPr>
        <p:grpSpPr>
          <a:xfrm rot="0">
            <a:off x="2002114" y="6094485"/>
            <a:ext cx="2575811" cy="2543918"/>
            <a:chOff x="0" y="0"/>
            <a:chExt cx="678403" cy="670003"/>
          </a:xfrm>
        </p:grpSpPr>
        <p:sp>
          <p:nvSpPr>
            <p:cNvPr name="Freeform 11" id="11"/>
            <p:cNvSpPr/>
            <p:nvPr/>
          </p:nvSpPr>
          <p:spPr>
            <a:xfrm flipH="false" flipV="false" rot="0">
              <a:off x="0" y="0"/>
              <a:ext cx="678403" cy="670003"/>
            </a:xfrm>
            <a:custGeom>
              <a:avLst/>
              <a:gdLst/>
              <a:ahLst/>
              <a:cxnLst/>
              <a:rect r="r" b="b" t="t" l="l"/>
              <a:pathLst>
                <a:path h="670003" w="678403">
                  <a:moveTo>
                    <a:pt x="0" y="0"/>
                  </a:moveTo>
                  <a:lnTo>
                    <a:pt x="678403" y="0"/>
                  </a:lnTo>
                  <a:lnTo>
                    <a:pt x="678403" y="670003"/>
                  </a:lnTo>
                  <a:lnTo>
                    <a:pt x="0" y="670003"/>
                  </a:lnTo>
                  <a:close/>
                </a:path>
              </a:pathLst>
            </a:custGeom>
            <a:solidFill>
              <a:srgbClr val="000000">
                <a:alpha val="0"/>
              </a:srgbClr>
            </a:solidFill>
            <a:ln w="95250" cap="sq">
              <a:solidFill>
                <a:srgbClr val="DF3635"/>
              </a:solidFill>
              <a:prstDash val="solid"/>
              <a:miter/>
            </a:ln>
          </p:spPr>
        </p:sp>
        <p:sp>
          <p:nvSpPr>
            <p:cNvPr name="TextBox 12" id="12"/>
            <p:cNvSpPr txBox="true"/>
            <p:nvPr/>
          </p:nvSpPr>
          <p:spPr>
            <a:xfrm>
              <a:off x="0" y="-47625"/>
              <a:ext cx="678403" cy="717628"/>
            </a:xfrm>
            <a:prstGeom prst="rect">
              <a:avLst/>
            </a:prstGeom>
          </p:spPr>
          <p:txBody>
            <a:bodyPr anchor="ctr" rtlCol="false" tIns="50800" lIns="50800" bIns="50800" rIns="50800"/>
            <a:lstStyle/>
            <a:p>
              <a:pPr algn="ctr">
                <a:lnSpc>
                  <a:spcPts val="2800"/>
                </a:lnSpc>
              </a:pPr>
            </a:p>
          </p:txBody>
        </p:sp>
      </p:grpSp>
      <p:sp>
        <p:nvSpPr>
          <p:cNvPr name="TextBox 13" id="13"/>
          <p:cNvSpPr txBox="true"/>
          <p:nvPr/>
        </p:nvSpPr>
        <p:spPr>
          <a:xfrm rot="0">
            <a:off x="10169837" y="4948668"/>
            <a:ext cx="5614401" cy="3429000"/>
          </a:xfrm>
          <a:prstGeom prst="rect">
            <a:avLst/>
          </a:prstGeom>
        </p:spPr>
        <p:txBody>
          <a:bodyPr anchor="t" rtlCol="false" tIns="0" lIns="0" bIns="0" rIns="0">
            <a:spAutoFit/>
          </a:bodyPr>
          <a:lstStyle/>
          <a:p>
            <a:pPr algn="l">
              <a:lnSpc>
                <a:spcPts val="4559"/>
              </a:lnSpc>
            </a:pPr>
            <a:r>
              <a:rPr lang="en-US" sz="3799">
                <a:solidFill>
                  <a:srgbClr val="000000"/>
                </a:solidFill>
                <a:latin typeface="Quicksand"/>
                <a:ea typeface="Quicksand"/>
                <a:cs typeface="Quicksand"/>
                <a:sym typeface="Quicksand"/>
              </a:rPr>
              <a:t>The model does a decent job, but we need to look and see what is causing the</a:t>
            </a:r>
            <a:r>
              <a:rPr lang="en-US" sz="3799" b="true">
                <a:solidFill>
                  <a:srgbClr val="000000"/>
                </a:solidFill>
                <a:latin typeface="Quicksand Semi-Bold"/>
                <a:ea typeface="Quicksand Semi-Bold"/>
                <a:cs typeface="Quicksand Semi-Bold"/>
                <a:sym typeface="Quicksand Semi-Bold"/>
              </a:rPr>
              <a:t> </a:t>
            </a:r>
            <a:r>
              <a:rPr lang="en-US" sz="3799" b="true">
                <a:solidFill>
                  <a:srgbClr val="DF3635"/>
                </a:solidFill>
                <a:latin typeface="Quicksand Bold"/>
                <a:ea typeface="Quicksand Bold"/>
                <a:cs typeface="Quicksand Bold"/>
                <a:sym typeface="Quicksand Bold"/>
              </a:rPr>
              <a:t>false positives.</a:t>
            </a:r>
          </a:p>
          <a:p>
            <a:pPr algn="l">
              <a:lnSpc>
                <a:spcPts val="4559"/>
              </a:lnSpc>
            </a:pPr>
          </a:p>
        </p:txBody>
      </p:sp>
      <p:sp>
        <p:nvSpPr>
          <p:cNvPr name="TextBox 14" id="14"/>
          <p:cNvSpPr txBox="true"/>
          <p:nvPr/>
        </p:nvSpPr>
        <p:spPr>
          <a:xfrm rot="0">
            <a:off x="5373178" y="1439557"/>
            <a:ext cx="7187341" cy="2314567"/>
          </a:xfrm>
          <a:prstGeom prst="rect">
            <a:avLst/>
          </a:prstGeom>
        </p:spPr>
        <p:txBody>
          <a:bodyPr anchor="t" rtlCol="false" tIns="0" lIns="0" bIns="0" rIns="0">
            <a:spAutoFit/>
          </a:bodyPr>
          <a:lstStyle/>
          <a:p>
            <a:pPr algn="ctr" marL="0" indent="0" lvl="0">
              <a:lnSpc>
                <a:spcPts val="8999"/>
              </a:lnSpc>
            </a:pPr>
            <a:r>
              <a:rPr lang="en-US" b="true" sz="8999" spc="-89">
                <a:solidFill>
                  <a:srgbClr val="A2272C"/>
                </a:solidFill>
                <a:latin typeface="Bogart Bold"/>
                <a:ea typeface="Bogart Bold"/>
                <a:cs typeface="Bogart Bold"/>
                <a:sym typeface="Bogart Bold"/>
              </a:rPr>
              <a:t>Correlation Matrix</a:t>
            </a:r>
          </a:p>
        </p:txBody>
      </p:sp>
      <p:sp>
        <p:nvSpPr>
          <p:cNvPr name="TextBox 15" id="15"/>
          <p:cNvSpPr txBox="true"/>
          <p:nvPr/>
        </p:nvSpPr>
        <p:spPr>
          <a:xfrm rot="0">
            <a:off x="17602803" y="9399762"/>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Quicksand Bold"/>
                <a:ea typeface="Quicksand Bold"/>
                <a:cs typeface="Quicksand Bold"/>
                <a:sym typeface="Quicksand Bold"/>
              </a:rPr>
              <a:t>12</a:t>
            </a:r>
          </a:p>
        </p:txBody>
      </p:sp>
    </p:spTree>
  </p:cSld>
  <p:clrMapOvr>
    <a:masterClrMapping/>
  </p:clrMapOvr>
  <p:transition spd="slow">
    <p:push dir="l"/>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88B0E6"/>
        </a:solidFill>
      </p:bgPr>
    </p:bg>
    <p:spTree>
      <p:nvGrpSpPr>
        <p:cNvPr id="1" name=""/>
        <p:cNvGrpSpPr/>
        <p:nvPr/>
      </p:nvGrpSpPr>
      <p:grpSpPr>
        <a:xfrm>
          <a:off x="0" y="0"/>
          <a:ext cx="0" cy="0"/>
          <a:chOff x="0" y="0"/>
          <a:chExt cx="0" cy="0"/>
        </a:xfrm>
      </p:grpSpPr>
      <p:grpSp>
        <p:nvGrpSpPr>
          <p:cNvPr name="Group 2" id="2"/>
          <p:cNvGrpSpPr/>
          <p:nvPr/>
        </p:nvGrpSpPr>
        <p:grpSpPr>
          <a:xfrm rot="0">
            <a:off x="-1414658" y="-56723"/>
            <a:ext cx="20763012" cy="10400446"/>
            <a:chOff x="0" y="0"/>
            <a:chExt cx="27684017" cy="13867262"/>
          </a:xfrm>
        </p:grpSpPr>
        <p:sp>
          <p:nvSpPr>
            <p:cNvPr name="Freeform 3" id="3"/>
            <p:cNvSpPr/>
            <p:nvPr/>
          </p:nvSpPr>
          <p:spPr>
            <a:xfrm flipH="false" flipV="false" rot="0">
              <a:off x="0" y="50421"/>
              <a:ext cx="13842008" cy="13816841"/>
            </a:xfrm>
            <a:custGeom>
              <a:avLst/>
              <a:gdLst/>
              <a:ahLst/>
              <a:cxnLst/>
              <a:rect r="r" b="b" t="t" l="l"/>
              <a:pathLst>
                <a:path h="13816841" w="13842008">
                  <a:moveTo>
                    <a:pt x="0" y="0"/>
                  </a:moveTo>
                  <a:lnTo>
                    <a:pt x="13842008" y="0"/>
                  </a:lnTo>
                  <a:lnTo>
                    <a:pt x="13842008" y="13816841"/>
                  </a:lnTo>
                  <a:lnTo>
                    <a:pt x="0" y="13816841"/>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842008" y="0"/>
              <a:ext cx="13842008" cy="13816841"/>
            </a:xfrm>
            <a:custGeom>
              <a:avLst/>
              <a:gdLst/>
              <a:ahLst/>
              <a:cxnLst/>
              <a:rect r="r" b="b" t="t" l="l"/>
              <a:pathLst>
                <a:path h="13816841" w="13842008">
                  <a:moveTo>
                    <a:pt x="0" y="0"/>
                  </a:moveTo>
                  <a:lnTo>
                    <a:pt x="13842009" y="0"/>
                  </a:lnTo>
                  <a:lnTo>
                    <a:pt x="13842009" y="13816841"/>
                  </a:lnTo>
                  <a:lnTo>
                    <a:pt x="0" y="13816841"/>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057275"/>
            <a:ext cx="16230600" cy="8229600"/>
            <a:chOff x="0" y="0"/>
            <a:chExt cx="6851469" cy="3473984"/>
          </a:xfrm>
        </p:grpSpPr>
        <p:sp>
          <p:nvSpPr>
            <p:cNvPr name="Freeform 6" id="6"/>
            <p:cNvSpPr/>
            <p:nvPr/>
          </p:nvSpPr>
          <p:spPr>
            <a:xfrm flipH="false" flipV="false" rot="0">
              <a:off x="0" y="-1270"/>
              <a:ext cx="6852739" cy="3472714"/>
            </a:xfrm>
            <a:custGeom>
              <a:avLst/>
              <a:gdLst/>
              <a:ahLst/>
              <a:cxnLst/>
              <a:rect r="r" b="b" t="t" l="l"/>
              <a:pathLst>
                <a:path h="3472714" w="6852739">
                  <a:moveTo>
                    <a:pt x="6841309" y="27940"/>
                  </a:moveTo>
                  <a:cubicBezTo>
                    <a:pt x="6832419" y="24130"/>
                    <a:pt x="6823529" y="21590"/>
                    <a:pt x="6814639" y="21590"/>
                  </a:cubicBezTo>
                  <a:cubicBezTo>
                    <a:pt x="6787969" y="20320"/>
                    <a:pt x="6687027" y="20320"/>
                    <a:pt x="6573396" y="17780"/>
                  </a:cubicBezTo>
                  <a:cubicBezTo>
                    <a:pt x="6313667" y="12700"/>
                    <a:pt x="6059349" y="6350"/>
                    <a:pt x="5799620" y="3810"/>
                  </a:cubicBezTo>
                  <a:cubicBezTo>
                    <a:pt x="5588590" y="1270"/>
                    <a:pt x="5382971" y="3810"/>
                    <a:pt x="5171941" y="2540"/>
                  </a:cubicBezTo>
                  <a:cubicBezTo>
                    <a:pt x="5079953" y="2540"/>
                    <a:pt x="4987966" y="0"/>
                    <a:pt x="4895979" y="2540"/>
                  </a:cubicBezTo>
                  <a:cubicBezTo>
                    <a:pt x="4674127" y="10160"/>
                    <a:pt x="4452275" y="11430"/>
                    <a:pt x="4225012" y="8890"/>
                  </a:cubicBezTo>
                  <a:cubicBezTo>
                    <a:pt x="4111380" y="7620"/>
                    <a:pt x="3997749" y="7620"/>
                    <a:pt x="3884117" y="7620"/>
                  </a:cubicBezTo>
                  <a:cubicBezTo>
                    <a:pt x="3678498" y="7620"/>
                    <a:pt x="3472879" y="7620"/>
                    <a:pt x="3267261" y="6350"/>
                  </a:cubicBezTo>
                  <a:cubicBezTo>
                    <a:pt x="3050820" y="5080"/>
                    <a:pt x="918876" y="2540"/>
                    <a:pt x="707846" y="1270"/>
                  </a:cubicBezTo>
                  <a:cubicBezTo>
                    <a:pt x="534693" y="0"/>
                    <a:pt x="366952" y="1270"/>
                    <a:pt x="193799" y="1270"/>
                  </a:cubicBezTo>
                  <a:cubicBezTo>
                    <a:pt x="74756" y="1270"/>
                    <a:pt x="33020" y="3810"/>
                    <a:pt x="5080" y="5080"/>
                  </a:cubicBezTo>
                  <a:cubicBezTo>
                    <a:pt x="3810" y="5080"/>
                    <a:pt x="2540" y="7620"/>
                    <a:pt x="0" y="8890"/>
                  </a:cubicBezTo>
                  <a:cubicBezTo>
                    <a:pt x="1270" y="21590"/>
                    <a:pt x="3810" y="34290"/>
                    <a:pt x="5080" y="46990"/>
                  </a:cubicBezTo>
                  <a:cubicBezTo>
                    <a:pt x="15240" y="176461"/>
                    <a:pt x="16510" y="329751"/>
                    <a:pt x="17780" y="480352"/>
                  </a:cubicBezTo>
                  <a:cubicBezTo>
                    <a:pt x="19050" y="633642"/>
                    <a:pt x="17780" y="786931"/>
                    <a:pt x="16510" y="942911"/>
                  </a:cubicBezTo>
                  <a:cubicBezTo>
                    <a:pt x="15240" y="1101579"/>
                    <a:pt x="2540" y="2766254"/>
                    <a:pt x="2540" y="2924922"/>
                  </a:cubicBezTo>
                  <a:cubicBezTo>
                    <a:pt x="2540" y="3080901"/>
                    <a:pt x="1270" y="3236880"/>
                    <a:pt x="0" y="3392859"/>
                  </a:cubicBezTo>
                  <a:cubicBezTo>
                    <a:pt x="0" y="3418104"/>
                    <a:pt x="3810" y="3428264"/>
                    <a:pt x="15240" y="3433344"/>
                  </a:cubicBezTo>
                  <a:cubicBezTo>
                    <a:pt x="22860" y="3437154"/>
                    <a:pt x="31750" y="3439694"/>
                    <a:pt x="40640" y="3440964"/>
                  </a:cubicBezTo>
                  <a:cubicBezTo>
                    <a:pt x="188388" y="3446044"/>
                    <a:pt x="394007" y="3449854"/>
                    <a:pt x="599625" y="3454934"/>
                  </a:cubicBezTo>
                  <a:cubicBezTo>
                    <a:pt x="713257" y="3457474"/>
                    <a:pt x="826888" y="3462554"/>
                    <a:pt x="940520" y="3463824"/>
                  </a:cubicBezTo>
                  <a:cubicBezTo>
                    <a:pt x="1129906" y="3466364"/>
                    <a:pt x="3240205" y="3467634"/>
                    <a:pt x="3429591" y="3468904"/>
                  </a:cubicBezTo>
                  <a:cubicBezTo>
                    <a:pt x="3456646" y="3468904"/>
                    <a:pt x="3483701" y="3468904"/>
                    <a:pt x="3510756" y="3468904"/>
                  </a:cubicBezTo>
                  <a:cubicBezTo>
                    <a:pt x="3640621" y="3468904"/>
                    <a:pt x="3775897" y="3467634"/>
                    <a:pt x="3905761" y="3467634"/>
                  </a:cubicBezTo>
                  <a:cubicBezTo>
                    <a:pt x="4057270" y="3467634"/>
                    <a:pt x="4203367" y="3468904"/>
                    <a:pt x="4354876" y="3468904"/>
                  </a:cubicBezTo>
                  <a:cubicBezTo>
                    <a:pt x="4576728" y="3468904"/>
                    <a:pt x="4803991" y="3468904"/>
                    <a:pt x="5025843" y="3468904"/>
                  </a:cubicBezTo>
                  <a:cubicBezTo>
                    <a:pt x="5231462" y="3468904"/>
                    <a:pt x="5437081" y="3470174"/>
                    <a:pt x="5642700" y="3471444"/>
                  </a:cubicBezTo>
                  <a:cubicBezTo>
                    <a:pt x="5734687" y="3471444"/>
                    <a:pt x="5832086" y="3472714"/>
                    <a:pt x="5924073" y="3472714"/>
                  </a:cubicBezTo>
                  <a:cubicBezTo>
                    <a:pt x="6221680" y="3471444"/>
                    <a:pt x="6513874" y="3465094"/>
                    <a:pt x="6791779" y="3465094"/>
                  </a:cubicBezTo>
                  <a:cubicBezTo>
                    <a:pt x="6795589" y="3465094"/>
                    <a:pt x="6800669" y="3462554"/>
                    <a:pt x="6804479" y="3460014"/>
                  </a:cubicBezTo>
                  <a:cubicBezTo>
                    <a:pt x="6809559" y="3456204"/>
                    <a:pt x="6812099" y="3449854"/>
                    <a:pt x="6814639" y="3447314"/>
                  </a:cubicBezTo>
                  <a:cubicBezTo>
                    <a:pt x="6815909" y="3374034"/>
                    <a:pt x="6817179" y="3261084"/>
                    <a:pt x="6818449" y="3148133"/>
                  </a:cubicBezTo>
                  <a:cubicBezTo>
                    <a:pt x="6819719" y="2973329"/>
                    <a:pt x="6829879" y="1295208"/>
                    <a:pt x="6831149" y="1120404"/>
                  </a:cubicBezTo>
                  <a:cubicBezTo>
                    <a:pt x="6831149" y="1015521"/>
                    <a:pt x="6832419" y="910639"/>
                    <a:pt x="6833689" y="805756"/>
                  </a:cubicBezTo>
                  <a:cubicBezTo>
                    <a:pt x="6834959" y="692806"/>
                    <a:pt x="6836229" y="579856"/>
                    <a:pt x="6838769" y="466905"/>
                  </a:cubicBezTo>
                  <a:cubicBezTo>
                    <a:pt x="6840039" y="399673"/>
                    <a:pt x="6840039" y="329751"/>
                    <a:pt x="6845119" y="262519"/>
                  </a:cubicBezTo>
                  <a:cubicBezTo>
                    <a:pt x="6850199" y="181840"/>
                    <a:pt x="6852739" y="103850"/>
                    <a:pt x="6851469" y="44450"/>
                  </a:cubicBezTo>
                  <a:cubicBezTo>
                    <a:pt x="6851469" y="38100"/>
                    <a:pt x="6847659" y="30480"/>
                    <a:pt x="6841309" y="27940"/>
                  </a:cubicBezTo>
                  <a:close/>
                </a:path>
              </a:pathLst>
            </a:custGeom>
            <a:solidFill>
              <a:srgbClr val="FFFFFF"/>
            </a:solidFill>
          </p:spPr>
        </p:sp>
      </p:grpSp>
      <p:sp>
        <p:nvSpPr>
          <p:cNvPr name="Freeform 7" id="7"/>
          <p:cNvSpPr/>
          <p:nvPr/>
        </p:nvSpPr>
        <p:spPr>
          <a:xfrm flipH="false" flipV="false" rot="2502164">
            <a:off x="14999065" y="1984328"/>
            <a:ext cx="1538141" cy="1031953"/>
          </a:xfrm>
          <a:custGeom>
            <a:avLst/>
            <a:gdLst/>
            <a:ahLst/>
            <a:cxnLst/>
            <a:rect r="r" b="b" t="t" l="l"/>
            <a:pathLst>
              <a:path h="1031953" w="1538141">
                <a:moveTo>
                  <a:pt x="0" y="0"/>
                </a:moveTo>
                <a:lnTo>
                  <a:pt x="1538142" y="0"/>
                </a:lnTo>
                <a:lnTo>
                  <a:pt x="1538142" y="1031953"/>
                </a:lnTo>
                <a:lnTo>
                  <a:pt x="0" y="10319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7769824" y="3397172"/>
            <a:ext cx="9489476" cy="5625724"/>
          </a:xfrm>
          <a:custGeom>
            <a:avLst/>
            <a:gdLst/>
            <a:ahLst/>
            <a:cxnLst/>
            <a:rect r="r" b="b" t="t" l="l"/>
            <a:pathLst>
              <a:path h="5625724" w="9489476">
                <a:moveTo>
                  <a:pt x="0" y="0"/>
                </a:moveTo>
                <a:lnTo>
                  <a:pt x="9489476" y="0"/>
                </a:lnTo>
                <a:lnTo>
                  <a:pt x="9489476" y="5625724"/>
                </a:lnTo>
                <a:lnTo>
                  <a:pt x="0" y="5625724"/>
                </a:lnTo>
                <a:lnTo>
                  <a:pt x="0" y="0"/>
                </a:lnTo>
                <a:close/>
              </a:path>
            </a:pathLst>
          </a:custGeom>
          <a:blipFill>
            <a:blip r:embed="rId6"/>
            <a:stretch>
              <a:fillRect l="0" t="0" r="0" b="0"/>
            </a:stretch>
          </a:blipFill>
        </p:spPr>
      </p:sp>
      <p:sp>
        <p:nvSpPr>
          <p:cNvPr name="TextBox 9" id="9"/>
          <p:cNvSpPr txBox="true"/>
          <p:nvPr/>
        </p:nvSpPr>
        <p:spPr>
          <a:xfrm rot="0">
            <a:off x="1643118" y="2662229"/>
            <a:ext cx="7702611" cy="2597023"/>
          </a:xfrm>
          <a:prstGeom prst="rect">
            <a:avLst/>
          </a:prstGeom>
        </p:spPr>
        <p:txBody>
          <a:bodyPr anchor="t" rtlCol="false" tIns="0" lIns="0" bIns="0" rIns="0">
            <a:spAutoFit/>
          </a:bodyPr>
          <a:lstStyle/>
          <a:p>
            <a:pPr algn="l">
              <a:lnSpc>
                <a:spcPts val="5096"/>
              </a:lnSpc>
            </a:pPr>
            <a:r>
              <a:rPr lang="en-US" sz="5600" spc="-56" b="true">
                <a:solidFill>
                  <a:srgbClr val="A2272C"/>
                </a:solidFill>
                <a:latin typeface="Bogart Bold"/>
                <a:ea typeface="Bogart Bold"/>
                <a:cs typeface="Bogart Bold"/>
                <a:sym typeface="Bogart Bold"/>
              </a:rPr>
              <a:t>Coefficient of Logistic Regression Model</a:t>
            </a:r>
          </a:p>
          <a:p>
            <a:pPr algn="l" marL="0" indent="0" lvl="0">
              <a:lnSpc>
                <a:spcPts val="5096"/>
              </a:lnSpc>
            </a:pPr>
          </a:p>
        </p:txBody>
      </p:sp>
      <p:sp>
        <p:nvSpPr>
          <p:cNvPr name="TextBox 10" id="10"/>
          <p:cNvSpPr txBox="true"/>
          <p:nvPr/>
        </p:nvSpPr>
        <p:spPr>
          <a:xfrm rot="0">
            <a:off x="17602803" y="9399762"/>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Quicksand Bold"/>
                <a:ea typeface="Quicksand Bold"/>
                <a:cs typeface="Quicksand Bold"/>
                <a:sym typeface="Quicksand Bold"/>
              </a:rPr>
              <a:t>13</a:t>
            </a:r>
          </a:p>
        </p:txBody>
      </p:sp>
      <p:sp>
        <p:nvSpPr>
          <p:cNvPr name="TextBox 11" id="11"/>
          <p:cNvSpPr txBox="true"/>
          <p:nvPr/>
        </p:nvSpPr>
        <p:spPr>
          <a:xfrm rot="0">
            <a:off x="2324802" y="5114925"/>
            <a:ext cx="5078819" cy="2518410"/>
          </a:xfrm>
          <a:prstGeom prst="rect">
            <a:avLst/>
          </a:prstGeom>
        </p:spPr>
        <p:txBody>
          <a:bodyPr anchor="t" rtlCol="false" tIns="0" lIns="0" bIns="0" rIns="0">
            <a:spAutoFit/>
          </a:bodyPr>
          <a:lstStyle/>
          <a:p>
            <a:pPr algn="ctr">
              <a:lnSpc>
                <a:spcPts val="5040"/>
              </a:lnSpc>
              <a:spcBef>
                <a:spcPct val="0"/>
              </a:spcBef>
            </a:pPr>
            <a:r>
              <a:rPr lang="en-US" b="true" sz="3600">
                <a:solidFill>
                  <a:srgbClr val="000000"/>
                </a:solidFill>
                <a:latin typeface="Quicksand Bold"/>
                <a:ea typeface="Quicksand Bold"/>
                <a:cs typeface="Quicksand Bold"/>
                <a:sym typeface="Quicksand Bold"/>
              </a:rPr>
              <a:t>We expect </a:t>
            </a:r>
            <a:r>
              <a:rPr lang="en-US" b="true" sz="3600">
                <a:solidFill>
                  <a:srgbClr val="DF3635"/>
                </a:solidFill>
                <a:latin typeface="Quicksand Bold"/>
                <a:ea typeface="Quicksand Bold"/>
                <a:cs typeface="Quicksand Bold"/>
                <a:sym typeface="Quicksand Bold"/>
              </a:rPr>
              <a:t>HighChol </a:t>
            </a:r>
            <a:r>
              <a:rPr lang="en-US" b="true" sz="3600">
                <a:solidFill>
                  <a:srgbClr val="000000"/>
                </a:solidFill>
                <a:latin typeface="Quicksand Bold"/>
                <a:ea typeface="Quicksand Bold"/>
                <a:cs typeface="Quicksand Bold"/>
                <a:sym typeface="Quicksand Bold"/>
              </a:rPr>
              <a:t>and </a:t>
            </a:r>
            <a:r>
              <a:rPr lang="en-US" b="true" sz="3600">
                <a:solidFill>
                  <a:srgbClr val="DF3635"/>
                </a:solidFill>
                <a:latin typeface="Quicksand Bold"/>
                <a:ea typeface="Quicksand Bold"/>
                <a:cs typeface="Quicksand Bold"/>
                <a:sym typeface="Quicksand Bold"/>
              </a:rPr>
              <a:t>HighBP </a:t>
            </a:r>
            <a:r>
              <a:rPr lang="en-US" b="true" sz="3600">
                <a:solidFill>
                  <a:srgbClr val="000000"/>
                </a:solidFill>
                <a:latin typeface="Quicksand Bold"/>
                <a:ea typeface="Quicksand Bold"/>
                <a:cs typeface="Quicksand Bold"/>
                <a:sym typeface="Quicksand Bold"/>
              </a:rPr>
              <a:t>to have significant weight on prediction.</a:t>
            </a:r>
          </a:p>
        </p:txBody>
      </p:sp>
      <p:sp>
        <p:nvSpPr>
          <p:cNvPr name="AutoShape 12" id="12"/>
          <p:cNvSpPr/>
          <p:nvPr/>
        </p:nvSpPr>
        <p:spPr>
          <a:xfrm>
            <a:off x="13416289" y="7617300"/>
            <a:ext cx="2517066" cy="0"/>
          </a:xfrm>
          <a:prstGeom prst="line">
            <a:avLst/>
          </a:prstGeom>
          <a:ln cap="flat" w="66675">
            <a:solidFill>
              <a:srgbClr val="DF3635"/>
            </a:solidFill>
            <a:prstDash val="solid"/>
            <a:headEnd type="none" len="sm" w="sm"/>
            <a:tailEnd type="none" len="sm" w="sm"/>
          </a:ln>
        </p:spPr>
      </p:sp>
      <p:sp>
        <p:nvSpPr>
          <p:cNvPr name="AutoShape 13" id="13"/>
          <p:cNvSpPr/>
          <p:nvPr/>
        </p:nvSpPr>
        <p:spPr>
          <a:xfrm flipV="true">
            <a:off x="13416289" y="8016502"/>
            <a:ext cx="2517066" cy="0"/>
          </a:xfrm>
          <a:prstGeom prst="line">
            <a:avLst/>
          </a:prstGeom>
          <a:ln cap="flat" w="66675">
            <a:solidFill>
              <a:srgbClr val="DF3635"/>
            </a:solidFill>
            <a:prstDash val="solid"/>
            <a:headEnd type="none" len="sm" w="sm"/>
            <a:tailEnd type="none" len="sm" w="sm"/>
          </a:ln>
        </p:spPr>
      </p:sp>
      <p:sp>
        <p:nvSpPr>
          <p:cNvPr name="AutoShape 14" id="14"/>
          <p:cNvSpPr/>
          <p:nvPr/>
        </p:nvSpPr>
        <p:spPr>
          <a:xfrm>
            <a:off x="15900018" y="7617300"/>
            <a:ext cx="0" cy="399202"/>
          </a:xfrm>
          <a:prstGeom prst="line">
            <a:avLst/>
          </a:prstGeom>
          <a:ln cap="flat" w="66675">
            <a:solidFill>
              <a:srgbClr val="DF3635"/>
            </a:solidFill>
            <a:prstDash val="solid"/>
            <a:headEnd type="none" len="sm" w="sm"/>
            <a:tailEnd type="none" len="sm" w="sm"/>
          </a:ln>
        </p:spPr>
      </p:sp>
      <p:sp>
        <p:nvSpPr>
          <p:cNvPr name="AutoShape 15" id="15"/>
          <p:cNvSpPr/>
          <p:nvPr/>
        </p:nvSpPr>
        <p:spPr>
          <a:xfrm>
            <a:off x="13449627" y="7617300"/>
            <a:ext cx="0" cy="399202"/>
          </a:xfrm>
          <a:prstGeom prst="line">
            <a:avLst/>
          </a:prstGeom>
          <a:ln cap="flat" w="66675">
            <a:solidFill>
              <a:srgbClr val="DF3635"/>
            </a:solidFill>
            <a:prstDash val="solid"/>
            <a:headEnd type="none" len="sm" w="sm"/>
            <a:tailEnd type="none" len="sm" w="sm"/>
          </a:ln>
        </p:spPr>
      </p:sp>
      <p:sp>
        <p:nvSpPr>
          <p:cNvPr name="AutoShape 16" id="16"/>
          <p:cNvSpPr/>
          <p:nvPr/>
        </p:nvSpPr>
        <p:spPr>
          <a:xfrm>
            <a:off x="13416289" y="8083177"/>
            <a:ext cx="3302639" cy="0"/>
          </a:xfrm>
          <a:prstGeom prst="line">
            <a:avLst/>
          </a:prstGeom>
          <a:ln cap="flat" w="66675">
            <a:solidFill>
              <a:srgbClr val="DF3635"/>
            </a:solidFill>
            <a:prstDash val="solid"/>
            <a:headEnd type="none" len="sm" w="sm"/>
            <a:tailEnd type="none" len="sm" w="sm"/>
          </a:ln>
        </p:spPr>
      </p:sp>
      <p:sp>
        <p:nvSpPr>
          <p:cNvPr name="AutoShape 17" id="17"/>
          <p:cNvSpPr/>
          <p:nvPr/>
        </p:nvSpPr>
        <p:spPr>
          <a:xfrm>
            <a:off x="13449627" y="8083177"/>
            <a:ext cx="0" cy="399202"/>
          </a:xfrm>
          <a:prstGeom prst="line">
            <a:avLst/>
          </a:prstGeom>
          <a:ln cap="flat" w="66675">
            <a:solidFill>
              <a:srgbClr val="DF3635"/>
            </a:solidFill>
            <a:prstDash val="solid"/>
            <a:headEnd type="none" len="sm" w="sm"/>
            <a:tailEnd type="none" len="sm" w="sm"/>
          </a:ln>
        </p:spPr>
      </p:sp>
      <p:sp>
        <p:nvSpPr>
          <p:cNvPr name="AutoShape 18" id="18"/>
          <p:cNvSpPr/>
          <p:nvPr/>
        </p:nvSpPr>
        <p:spPr>
          <a:xfrm>
            <a:off x="16685591" y="8083177"/>
            <a:ext cx="0" cy="399202"/>
          </a:xfrm>
          <a:prstGeom prst="line">
            <a:avLst/>
          </a:prstGeom>
          <a:ln cap="flat" w="66675">
            <a:solidFill>
              <a:srgbClr val="DF3635"/>
            </a:solidFill>
            <a:prstDash val="solid"/>
            <a:headEnd type="none" len="sm" w="sm"/>
            <a:tailEnd type="none" len="sm" w="sm"/>
          </a:ln>
        </p:spPr>
      </p:sp>
      <p:sp>
        <p:nvSpPr>
          <p:cNvPr name="AutoShape 19" id="19"/>
          <p:cNvSpPr/>
          <p:nvPr/>
        </p:nvSpPr>
        <p:spPr>
          <a:xfrm>
            <a:off x="13416289" y="8482379"/>
            <a:ext cx="3302639" cy="0"/>
          </a:xfrm>
          <a:prstGeom prst="line">
            <a:avLst/>
          </a:prstGeom>
          <a:ln cap="flat" w="66675">
            <a:solidFill>
              <a:srgbClr val="DF3635"/>
            </a:solidFill>
            <a:prstDash val="solid"/>
            <a:headEnd type="none" len="sm" w="sm"/>
            <a:tailEnd type="none" len="sm" w="sm"/>
          </a:ln>
        </p:spPr>
      </p:sp>
    </p:spTree>
  </p:cSld>
  <p:clrMapOvr>
    <a:masterClrMapping/>
  </p:clrMapOvr>
  <p:transition spd="slow">
    <p:push dir="l"/>
  </p:transition>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88B0E6"/>
        </a:solidFill>
      </p:bgPr>
    </p:bg>
    <p:spTree>
      <p:nvGrpSpPr>
        <p:cNvPr id="1" name=""/>
        <p:cNvGrpSpPr/>
        <p:nvPr/>
      </p:nvGrpSpPr>
      <p:grpSpPr>
        <a:xfrm>
          <a:off x="0" y="0"/>
          <a:ext cx="0" cy="0"/>
          <a:chOff x="0" y="0"/>
          <a:chExt cx="0" cy="0"/>
        </a:xfrm>
      </p:grpSpPr>
      <p:grpSp>
        <p:nvGrpSpPr>
          <p:cNvPr name="Group 2" id="2"/>
          <p:cNvGrpSpPr/>
          <p:nvPr/>
        </p:nvGrpSpPr>
        <p:grpSpPr>
          <a:xfrm rot="0">
            <a:off x="-1414658" y="-56723"/>
            <a:ext cx="20763012" cy="10400446"/>
            <a:chOff x="0" y="0"/>
            <a:chExt cx="27684017" cy="13867262"/>
          </a:xfrm>
        </p:grpSpPr>
        <p:sp>
          <p:nvSpPr>
            <p:cNvPr name="Freeform 3" id="3"/>
            <p:cNvSpPr/>
            <p:nvPr/>
          </p:nvSpPr>
          <p:spPr>
            <a:xfrm flipH="false" flipV="false" rot="0">
              <a:off x="0" y="50421"/>
              <a:ext cx="13842008" cy="13816841"/>
            </a:xfrm>
            <a:custGeom>
              <a:avLst/>
              <a:gdLst/>
              <a:ahLst/>
              <a:cxnLst/>
              <a:rect r="r" b="b" t="t" l="l"/>
              <a:pathLst>
                <a:path h="13816841" w="13842008">
                  <a:moveTo>
                    <a:pt x="0" y="0"/>
                  </a:moveTo>
                  <a:lnTo>
                    <a:pt x="13842008" y="0"/>
                  </a:lnTo>
                  <a:lnTo>
                    <a:pt x="13842008" y="13816841"/>
                  </a:lnTo>
                  <a:lnTo>
                    <a:pt x="0" y="13816841"/>
                  </a:lnTo>
                  <a:lnTo>
                    <a:pt x="0" y="0"/>
                  </a:lnTo>
                  <a:close/>
                </a:path>
              </a:pathLst>
            </a:custGeom>
            <a:blipFill>
              <a:blip r:embed="rId3">
                <a:alphaModFix amt="15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842008" y="0"/>
              <a:ext cx="13842008" cy="13816841"/>
            </a:xfrm>
            <a:custGeom>
              <a:avLst/>
              <a:gdLst/>
              <a:ahLst/>
              <a:cxnLst/>
              <a:rect r="r" b="b" t="t" l="l"/>
              <a:pathLst>
                <a:path h="13816841" w="13842008">
                  <a:moveTo>
                    <a:pt x="0" y="0"/>
                  </a:moveTo>
                  <a:lnTo>
                    <a:pt x="13842009" y="0"/>
                  </a:lnTo>
                  <a:lnTo>
                    <a:pt x="13842009" y="13816841"/>
                  </a:lnTo>
                  <a:lnTo>
                    <a:pt x="0" y="13816841"/>
                  </a:lnTo>
                  <a:lnTo>
                    <a:pt x="0" y="0"/>
                  </a:lnTo>
                  <a:close/>
                </a:path>
              </a:pathLst>
            </a:custGeom>
            <a:blipFill>
              <a:blip r:embed="rId3">
                <a:alphaModFix amt="15000"/>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1028700" y="1057275"/>
            <a:ext cx="16230600" cy="8229600"/>
            <a:chOff x="0" y="0"/>
            <a:chExt cx="6851469" cy="3473984"/>
          </a:xfrm>
        </p:grpSpPr>
        <p:sp>
          <p:nvSpPr>
            <p:cNvPr name="Freeform 6" id="6"/>
            <p:cNvSpPr/>
            <p:nvPr/>
          </p:nvSpPr>
          <p:spPr>
            <a:xfrm flipH="false" flipV="false" rot="0">
              <a:off x="0" y="-1270"/>
              <a:ext cx="6852739" cy="3472714"/>
            </a:xfrm>
            <a:custGeom>
              <a:avLst/>
              <a:gdLst/>
              <a:ahLst/>
              <a:cxnLst/>
              <a:rect r="r" b="b" t="t" l="l"/>
              <a:pathLst>
                <a:path h="3472714" w="6852739">
                  <a:moveTo>
                    <a:pt x="6841309" y="27940"/>
                  </a:moveTo>
                  <a:cubicBezTo>
                    <a:pt x="6832419" y="24130"/>
                    <a:pt x="6823529" y="21590"/>
                    <a:pt x="6814639" y="21590"/>
                  </a:cubicBezTo>
                  <a:cubicBezTo>
                    <a:pt x="6787969" y="20320"/>
                    <a:pt x="6687027" y="20320"/>
                    <a:pt x="6573396" y="17780"/>
                  </a:cubicBezTo>
                  <a:cubicBezTo>
                    <a:pt x="6313667" y="12700"/>
                    <a:pt x="6059349" y="6350"/>
                    <a:pt x="5799620" y="3810"/>
                  </a:cubicBezTo>
                  <a:cubicBezTo>
                    <a:pt x="5588590" y="1270"/>
                    <a:pt x="5382971" y="3810"/>
                    <a:pt x="5171941" y="2540"/>
                  </a:cubicBezTo>
                  <a:cubicBezTo>
                    <a:pt x="5079953" y="2540"/>
                    <a:pt x="4987966" y="0"/>
                    <a:pt x="4895979" y="2540"/>
                  </a:cubicBezTo>
                  <a:cubicBezTo>
                    <a:pt x="4674127" y="10160"/>
                    <a:pt x="4452275" y="11430"/>
                    <a:pt x="4225012" y="8890"/>
                  </a:cubicBezTo>
                  <a:cubicBezTo>
                    <a:pt x="4111380" y="7620"/>
                    <a:pt x="3997749" y="7620"/>
                    <a:pt x="3884117" y="7620"/>
                  </a:cubicBezTo>
                  <a:cubicBezTo>
                    <a:pt x="3678498" y="7620"/>
                    <a:pt x="3472879" y="7620"/>
                    <a:pt x="3267261" y="6350"/>
                  </a:cubicBezTo>
                  <a:cubicBezTo>
                    <a:pt x="3050820" y="5080"/>
                    <a:pt x="918876" y="2540"/>
                    <a:pt x="707846" y="1270"/>
                  </a:cubicBezTo>
                  <a:cubicBezTo>
                    <a:pt x="534693" y="0"/>
                    <a:pt x="366952" y="1270"/>
                    <a:pt x="193799" y="1270"/>
                  </a:cubicBezTo>
                  <a:cubicBezTo>
                    <a:pt x="74756" y="1270"/>
                    <a:pt x="33020" y="3810"/>
                    <a:pt x="5080" y="5080"/>
                  </a:cubicBezTo>
                  <a:cubicBezTo>
                    <a:pt x="3810" y="5080"/>
                    <a:pt x="2540" y="7620"/>
                    <a:pt x="0" y="8890"/>
                  </a:cubicBezTo>
                  <a:cubicBezTo>
                    <a:pt x="1270" y="21590"/>
                    <a:pt x="3810" y="34290"/>
                    <a:pt x="5080" y="46990"/>
                  </a:cubicBezTo>
                  <a:cubicBezTo>
                    <a:pt x="15240" y="176461"/>
                    <a:pt x="16510" y="329751"/>
                    <a:pt x="17780" y="480352"/>
                  </a:cubicBezTo>
                  <a:cubicBezTo>
                    <a:pt x="19050" y="633642"/>
                    <a:pt x="17780" y="786931"/>
                    <a:pt x="16510" y="942911"/>
                  </a:cubicBezTo>
                  <a:cubicBezTo>
                    <a:pt x="15240" y="1101579"/>
                    <a:pt x="2540" y="2766254"/>
                    <a:pt x="2540" y="2924922"/>
                  </a:cubicBezTo>
                  <a:cubicBezTo>
                    <a:pt x="2540" y="3080901"/>
                    <a:pt x="1270" y="3236880"/>
                    <a:pt x="0" y="3392859"/>
                  </a:cubicBezTo>
                  <a:cubicBezTo>
                    <a:pt x="0" y="3418104"/>
                    <a:pt x="3810" y="3428264"/>
                    <a:pt x="15240" y="3433344"/>
                  </a:cubicBezTo>
                  <a:cubicBezTo>
                    <a:pt x="22860" y="3437154"/>
                    <a:pt x="31750" y="3439694"/>
                    <a:pt x="40640" y="3440964"/>
                  </a:cubicBezTo>
                  <a:cubicBezTo>
                    <a:pt x="188388" y="3446044"/>
                    <a:pt x="394007" y="3449854"/>
                    <a:pt x="599625" y="3454934"/>
                  </a:cubicBezTo>
                  <a:cubicBezTo>
                    <a:pt x="713257" y="3457474"/>
                    <a:pt x="826888" y="3462554"/>
                    <a:pt x="940520" y="3463824"/>
                  </a:cubicBezTo>
                  <a:cubicBezTo>
                    <a:pt x="1129906" y="3466364"/>
                    <a:pt x="3240205" y="3467634"/>
                    <a:pt x="3429591" y="3468904"/>
                  </a:cubicBezTo>
                  <a:cubicBezTo>
                    <a:pt x="3456646" y="3468904"/>
                    <a:pt x="3483701" y="3468904"/>
                    <a:pt x="3510756" y="3468904"/>
                  </a:cubicBezTo>
                  <a:cubicBezTo>
                    <a:pt x="3640621" y="3468904"/>
                    <a:pt x="3775897" y="3467634"/>
                    <a:pt x="3905761" y="3467634"/>
                  </a:cubicBezTo>
                  <a:cubicBezTo>
                    <a:pt x="4057270" y="3467634"/>
                    <a:pt x="4203367" y="3468904"/>
                    <a:pt x="4354876" y="3468904"/>
                  </a:cubicBezTo>
                  <a:cubicBezTo>
                    <a:pt x="4576728" y="3468904"/>
                    <a:pt x="4803991" y="3468904"/>
                    <a:pt x="5025843" y="3468904"/>
                  </a:cubicBezTo>
                  <a:cubicBezTo>
                    <a:pt x="5231462" y="3468904"/>
                    <a:pt x="5437081" y="3470174"/>
                    <a:pt x="5642700" y="3471444"/>
                  </a:cubicBezTo>
                  <a:cubicBezTo>
                    <a:pt x="5734687" y="3471444"/>
                    <a:pt x="5832086" y="3472714"/>
                    <a:pt x="5924073" y="3472714"/>
                  </a:cubicBezTo>
                  <a:cubicBezTo>
                    <a:pt x="6221680" y="3471444"/>
                    <a:pt x="6513874" y="3465094"/>
                    <a:pt x="6791779" y="3465094"/>
                  </a:cubicBezTo>
                  <a:cubicBezTo>
                    <a:pt x="6795589" y="3465094"/>
                    <a:pt x="6800669" y="3462554"/>
                    <a:pt x="6804479" y="3460014"/>
                  </a:cubicBezTo>
                  <a:cubicBezTo>
                    <a:pt x="6809559" y="3456204"/>
                    <a:pt x="6812099" y="3449854"/>
                    <a:pt x="6814639" y="3447314"/>
                  </a:cubicBezTo>
                  <a:cubicBezTo>
                    <a:pt x="6815909" y="3374034"/>
                    <a:pt x="6817179" y="3261084"/>
                    <a:pt x="6818449" y="3148133"/>
                  </a:cubicBezTo>
                  <a:cubicBezTo>
                    <a:pt x="6819719" y="2973329"/>
                    <a:pt x="6829879" y="1295208"/>
                    <a:pt x="6831149" y="1120404"/>
                  </a:cubicBezTo>
                  <a:cubicBezTo>
                    <a:pt x="6831149" y="1015521"/>
                    <a:pt x="6832419" y="910639"/>
                    <a:pt x="6833689" y="805756"/>
                  </a:cubicBezTo>
                  <a:cubicBezTo>
                    <a:pt x="6834959" y="692806"/>
                    <a:pt x="6836229" y="579856"/>
                    <a:pt x="6838769" y="466905"/>
                  </a:cubicBezTo>
                  <a:cubicBezTo>
                    <a:pt x="6840039" y="399673"/>
                    <a:pt x="6840039" y="329751"/>
                    <a:pt x="6845119" y="262519"/>
                  </a:cubicBezTo>
                  <a:cubicBezTo>
                    <a:pt x="6850199" y="181840"/>
                    <a:pt x="6852739" y="103850"/>
                    <a:pt x="6851469" y="44450"/>
                  </a:cubicBezTo>
                  <a:cubicBezTo>
                    <a:pt x="6851469" y="38100"/>
                    <a:pt x="6847659" y="30480"/>
                    <a:pt x="6841309" y="27940"/>
                  </a:cubicBezTo>
                  <a:close/>
                </a:path>
              </a:pathLst>
            </a:custGeom>
            <a:solidFill>
              <a:srgbClr val="FFFFFF"/>
            </a:solidFill>
          </p:spPr>
        </p:sp>
      </p:grpSp>
      <p:sp>
        <p:nvSpPr>
          <p:cNvPr name="Freeform 7" id="7"/>
          <p:cNvSpPr/>
          <p:nvPr/>
        </p:nvSpPr>
        <p:spPr>
          <a:xfrm flipH="false" flipV="false" rot="2502164">
            <a:off x="14999065" y="1984328"/>
            <a:ext cx="1538141" cy="1031953"/>
          </a:xfrm>
          <a:custGeom>
            <a:avLst/>
            <a:gdLst/>
            <a:ahLst/>
            <a:cxnLst/>
            <a:rect r="r" b="b" t="t" l="l"/>
            <a:pathLst>
              <a:path h="1031953" w="1538141">
                <a:moveTo>
                  <a:pt x="0" y="0"/>
                </a:moveTo>
                <a:lnTo>
                  <a:pt x="1538142" y="0"/>
                </a:lnTo>
                <a:lnTo>
                  <a:pt x="1538142" y="1031953"/>
                </a:lnTo>
                <a:lnTo>
                  <a:pt x="0" y="103195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7769824" y="3397172"/>
            <a:ext cx="9489476" cy="5625724"/>
          </a:xfrm>
          <a:custGeom>
            <a:avLst/>
            <a:gdLst/>
            <a:ahLst/>
            <a:cxnLst/>
            <a:rect r="r" b="b" t="t" l="l"/>
            <a:pathLst>
              <a:path h="5625724" w="9489476">
                <a:moveTo>
                  <a:pt x="0" y="0"/>
                </a:moveTo>
                <a:lnTo>
                  <a:pt x="9489476" y="0"/>
                </a:lnTo>
                <a:lnTo>
                  <a:pt x="9489476" y="5625724"/>
                </a:lnTo>
                <a:lnTo>
                  <a:pt x="0" y="5625724"/>
                </a:lnTo>
                <a:lnTo>
                  <a:pt x="0" y="0"/>
                </a:lnTo>
                <a:close/>
              </a:path>
            </a:pathLst>
          </a:custGeom>
          <a:blipFill>
            <a:blip r:embed="rId7"/>
            <a:stretch>
              <a:fillRect l="0" t="0" r="0" b="0"/>
            </a:stretch>
          </a:blipFill>
        </p:spPr>
      </p:sp>
      <p:sp>
        <p:nvSpPr>
          <p:cNvPr name="TextBox 9" id="9"/>
          <p:cNvSpPr txBox="true"/>
          <p:nvPr/>
        </p:nvSpPr>
        <p:spPr>
          <a:xfrm rot="0">
            <a:off x="1643118" y="2662229"/>
            <a:ext cx="7702611" cy="2597023"/>
          </a:xfrm>
          <a:prstGeom prst="rect">
            <a:avLst/>
          </a:prstGeom>
        </p:spPr>
        <p:txBody>
          <a:bodyPr anchor="t" rtlCol="false" tIns="0" lIns="0" bIns="0" rIns="0">
            <a:spAutoFit/>
          </a:bodyPr>
          <a:lstStyle/>
          <a:p>
            <a:pPr algn="l">
              <a:lnSpc>
                <a:spcPts val="5096"/>
              </a:lnSpc>
            </a:pPr>
            <a:r>
              <a:rPr lang="en-US" sz="5600" spc="-56" b="true">
                <a:solidFill>
                  <a:srgbClr val="A2272C"/>
                </a:solidFill>
                <a:latin typeface="Bogart Bold"/>
                <a:ea typeface="Bogart Bold"/>
                <a:cs typeface="Bogart Bold"/>
                <a:sym typeface="Bogart Bold"/>
              </a:rPr>
              <a:t>Coefficient of Logistic Regression Model</a:t>
            </a:r>
          </a:p>
          <a:p>
            <a:pPr algn="l" marL="0" indent="0" lvl="0">
              <a:lnSpc>
                <a:spcPts val="5096"/>
              </a:lnSpc>
            </a:pPr>
          </a:p>
        </p:txBody>
      </p:sp>
      <p:sp>
        <p:nvSpPr>
          <p:cNvPr name="TextBox 10" id="10"/>
          <p:cNvSpPr txBox="true"/>
          <p:nvPr/>
        </p:nvSpPr>
        <p:spPr>
          <a:xfrm rot="0">
            <a:off x="17602803" y="9399762"/>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Quicksand Bold"/>
                <a:ea typeface="Quicksand Bold"/>
                <a:cs typeface="Quicksand Bold"/>
                <a:sym typeface="Quicksand Bold"/>
              </a:rPr>
              <a:t>14</a:t>
            </a:r>
          </a:p>
        </p:txBody>
      </p:sp>
      <p:sp>
        <p:nvSpPr>
          <p:cNvPr name="TextBox 11" id="11"/>
          <p:cNvSpPr txBox="true"/>
          <p:nvPr/>
        </p:nvSpPr>
        <p:spPr>
          <a:xfrm rot="0">
            <a:off x="2324802" y="5114925"/>
            <a:ext cx="5078819" cy="1880235"/>
          </a:xfrm>
          <a:prstGeom prst="rect">
            <a:avLst/>
          </a:prstGeom>
        </p:spPr>
        <p:txBody>
          <a:bodyPr anchor="t" rtlCol="false" tIns="0" lIns="0" bIns="0" rIns="0">
            <a:spAutoFit/>
          </a:bodyPr>
          <a:lstStyle/>
          <a:p>
            <a:pPr algn="ctr">
              <a:lnSpc>
                <a:spcPts val="5040"/>
              </a:lnSpc>
              <a:spcBef>
                <a:spcPct val="0"/>
              </a:spcBef>
            </a:pPr>
            <a:r>
              <a:rPr lang="en-US" b="true" sz="3600">
                <a:solidFill>
                  <a:srgbClr val="DF3635"/>
                </a:solidFill>
                <a:latin typeface="Quicksand Bold"/>
                <a:ea typeface="Quicksand Bold"/>
                <a:cs typeface="Quicksand Bold"/>
                <a:sym typeface="Quicksand Bold"/>
              </a:rPr>
              <a:t>Heavy Alcohol Consumption</a:t>
            </a:r>
            <a:r>
              <a:rPr lang="en-US" b="true" sz="3600">
                <a:solidFill>
                  <a:srgbClr val="000000"/>
                </a:solidFill>
                <a:latin typeface="Quicksand Bold"/>
                <a:ea typeface="Quicksand Bold"/>
                <a:cs typeface="Quicksand Bold"/>
                <a:sym typeface="Quicksand Bold"/>
              </a:rPr>
              <a:t> stands out</a:t>
            </a:r>
          </a:p>
        </p:txBody>
      </p:sp>
      <p:sp>
        <p:nvSpPr>
          <p:cNvPr name="AutoShape 12" id="12"/>
          <p:cNvSpPr/>
          <p:nvPr/>
        </p:nvSpPr>
        <p:spPr>
          <a:xfrm>
            <a:off x="10452478" y="5657952"/>
            <a:ext cx="2997149" cy="0"/>
          </a:xfrm>
          <a:prstGeom prst="line">
            <a:avLst/>
          </a:prstGeom>
          <a:ln cap="flat" w="66675">
            <a:solidFill>
              <a:srgbClr val="DF3635"/>
            </a:solidFill>
            <a:prstDash val="solid"/>
            <a:headEnd type="none" len="sm" w="sm"/>
            <a:tailEnd type="none" len="sm" w="sm"/>
          </a:ln>
        </p:spPr>
      </p:sp>
      <p:sp>
        <p:nvSpPr>
          <p:cNvPr name="AutoShape 13" id="13"/>
          <p:cNvSpPr/>
          <p:nvPr/>
        </p:nvSpPr>
        <p:spPr>
          <a:xfrm>
            <a:off x="10452478" y="5229327"/>
            <a:ext cx="2997149" cy="0"/>
          </a:xfrm>
          <a:prstGeom prst="line">
            <a:avLst/>
          </a:prstGeom>
          <a:ln cap="flat" w="66675">
            <a:solidFill>
              <a:srgbClr val="DF3635"/>
            </a:solidFill>
            <a:prstDash val="solid"/>
            <a:headEnd type="none" len="sm" w="sm"/>
            <a:tailEnd type="none" len="sm" w="sm"/>
          </a:ln>
        </p:spPr>
      </p:sp>
      <p:sp>
        <p:nvSpPr>
          <p:cNvPr name="AutoShape 14" id="14"/>
          <p:cNvSpPr/>
          <p:nvPr/>
        </p:nvSpPr>
        <p:spPr>
          <a:xfrm>
            <a:off x="13416289" y="5229327"/>
            <a:ext cx="0" cy="399202"/>
          </a:xfrm>
          <a:prstGeom prst="line">
            <a:avLst/>
          </a:prstGeom>
          <a:ln cap="flat" w="66675">
            <a:solidFill>
              <a:srgbClr val="DF3635"/>
            </a:solidFill>
            <a:prstDash val="solid"/>
            <a:headEnd type="none" len="sm" w="sm"/>
            <a:tailEnd type="none" len="sm" w="sm"/>
          </a:ln>
        </p:spPr>
      </p:sp>
      <p:sp>
        <p:nvSpPr>
          <p:cNvPr name="AutoShape 15" id="15"/>
          <p:cNvSpPr/>
          <p:nvPr/>
        </p:nvSpPr>
        <p:spPr>
          <a:xfrm>
            <a:off x="10485815" y="5258750"/>
            <a:ext cx="0" cy="399202"/>
          </a:xfrm>
          <a:prstGeom prst="line">
            <a:avLst/>
          </a:prstGeom>
          <a:ln cap="flat" w="66675">
            <a:solidFill>
              <a:srgbClr val="DF3635"/>
            </a:solidFill>
            <a:prstDash val="solid"/>
            <a:headEnd type="none" len="sm" w="sm"/>
            <a:tailEnd type="none" len="sm" w="sm"/>
          </a:ln>
        </p:spPr>
      </p:sp>
    </p:spTree>
  </p:cSld>
  <p:clrMapOvr>
    <a:masterClrMapping/>
  </p:clrMapOvr>
  <p:transition spd="slow">
    <p:push dir="l"/>
  </p:transition>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88B0E6"/>
        </a:solidFill>
      </p:bgPr>
    </p:bg>
    <p:spTree>
      <p:nvGrpSpPr>
        <p:cNvPr id="1" name=""/>
        <p:cNvGrpSpPr/>
        <p:nvPr/>
      </p:nvGrpSpPr>
      <p:grpSpPr>
        <a:xfrm>
          <a:off x="0" y="0"/>
          <a:ext cx="0" cy="0"/>
          <a:chOff x="0" y="0"/>
          <a:chExt cx="0" cy="0"/>
        </a:xfrm>
      </p:grpSpPr>
      <p:grpSp>
        <p:nvGrpSpPr>
          <p:cNvPr name="Group 2" id="2"/>
          <p:cNvGrpSpPr/>
          <p:nvPr/>
        </p:nvGrpSpPr>
        <p:grpSpPr>
          <a:xfrm rot="0">
            <a:off x="-1414658" y="-56723"/>
            <a:ext cx="20763012" cy="10400446"/>
            <a:chOff x="0" y="0"/>
            <a:chExt cx="27684017" cy="13867262"/>
          </a:xfrm>
        </p:grpSpPr>
        <p:sp>
          <p:nvSpPr>
            <p:cNvPr name="Freeform 3" id="3"/>
            <p:cNvSpPr/>
            <p:nvPr/>
          </p:nvSpPr>
          <p:spPr>
            <a:xfrm flipH="false" flipV="false" rot="0">
              <a:off x="0" y="50421"/>
              <a:ext cx="13842008" cy="13816841"/>
            </a:xfrm>
            <a:custGeom>
              <a:avLst/>
              <a:gdLst/>
              <a:ahLst/>
              <a:cxnLst/>
              <a:rect r="r" b="b" t="t" l="l"/>
              <a:pathLst>
                <a:path h="13816841" w="13842008">
                  <a:moveTo>
                    <a:pt x="0" y="0"/>
                  </a:moveTo>
                  <a:lnTo>
                    <a:pt x="13842008" y="0"/>
                  </a:lnTo>
                  <a:lnTo>
                    <a:pt x="13842008" y="13816841"/>
                  </a:lnTo>
                  <a:lnTo>
                    <a:pt x="0" y="13816841"/>
                  </a:lnTo>
                  <a:lnTo>
                    <a:pt x="0" y="0"/>
                  </a:lnTo>
                  <a:close/>
                </a:path>
              </a:pathLst>
            </a:custGeom>
            <a:blipFill>
              <a:blip r:embed="rId3">
                <a:alphaModFix amt="15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842008" y="0"/>
              <a:ext cx="13842008" cy="13816841"/>
            </a:xfrm>
            <a:custGeom>
              <a:avLst/>
              <a:gdLst/>
              <a:ahLst/>
              <a:cxnLst/>
              <a:rect r="r" b="b" t="t" l="l"/>
              <a:pathLst>
                <a:path h="13816841" w="13842008">
                  <a:moveTo>
                    <a:pt x="0" y="0"/>
                  </a:moveTo>
                  <a:lnTo>
                    <a:pt x="13842009" y="0"/>
                  </a:lnTo>
                  <a:lnTo>
                    <a:pt x="13842009" y="13816841"/>
                  </a:lnTo>
                  <a:lnTo>
                    <a:pt x="0" y="13816841"/>
                  </a:lnTo>
                  <a:lnTo>
                    <a:pt x="0" y="0"/>
                  </a:lnTo>
                  <a:close/>
                </a:path>
              </a:pathLst>
            </a:custGeom>
            <a:blipFill>
              <a:blip r:embed="rId3">
                <a:alphaModFix amt="15000"/>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1038225" y="1057275"/>
            <a:ext cx="16230600" cy="8229600"/>
            <a:chOff x="0" y="0"/>
            <a:chExt cx="6851469" cy="3473984"/>
          </a:xfrm>
        </p:grpSpPr>
        <p:sp>
          <p:nvSpPr>
            <p:cNvPr name="Freeform 6" id="6"/>
            <p:cNvSpPr/>
            <p:nvPr/>
          </p:nvSpPr>
          <p:spPr>
            <a:xfrm flipH="false" flipV="false" rot="0">
              <a:off x="0" y="-1270"/>
              <a:ext cx="6852739" cy="3472714"/>
            </a:xfrm>
            <a:custGeom>
              <a:avLst/>
              <a:gdLst/>
              <a:ahLst/>
              <a:cxnLst/>
              <a:rect r="r" b="b" t="t" l="l"/>
              <a:pathLst>
                <a:path h="3472714" w="6852739">
                  <a:moveTo>
                    <a:pt x="6841309" y="27940"/>
                  </a:moveTo>
                  <a:cubicBezTo>
                    <a:pt x="6832419" y="24130"/>
                    <a:pt x="6823529" y="21590"/>
                    <a:pt x="6814639" y="21590"/>
                  </a:cubicBezTo>
                  <a:cubicBezTo>
                    <a:pt x="6787969" y="20320"/>
                    <a:pt x="6687027" y="20320"/>
                    <a:pt x="6573396" y="17780"/>
                  </a:cubicBezTo>
                  <a:cubicBezTo>
                    <a:pt x="6313667" y="12700"/>
                    <a:pt x="6059349" y="6350"/>
                    <a:pt x="5799620" y="3810"/>
                  </a:cubicBezTo>
                  <a:cubicBezTo>
                    <a:pt x="5588590" y="1270"/>
                    <a:pt x="5382971" y="3810"/>
                    <a:pt x="5171941" y="2540"/>
                  </a:cubicBezTo>
                  <a:cubicBezTo>
                    <a:pt x="5079953" y="2540"/>
                    <a:pt x="4987966" y="0"/>
                    <a:pt x="4895979" y="2540"/>
                  </a:cubicBezTo>
                  <a:cubicBezTo>
                    <a:pt x="4674127" y="10160"/>
                    <a:pt x="4452275" y="11430"/>
                    <a:pt x="4225012" y="8890"/>
                  </a:cubicBezTo>
                  <a:cubicBezTo>
                    <a:pt x="4111380" y="7620"/>
                    <a:pt x="3997749" y="7620"/>
                    <a:pt x="3884117" y="7620"/>
                  </a:cubicBezTo>
                  <a:cubicBezTo>
                    <a:pt x="3678498" y="7620"/>
                    <a:pt x="3472879" y="7620"/>
                    <a:pt x="3267261" y="6350"/>
                  </a:cubicBezTo>
                  <a:cubicBezTo>
                    <a:pt x="3050820" y="5080"/>
                    <a:pt x="918876" y="2540"/>
                    <a:pt x="707846" y="1270"/>
                  </a:cubicBezTo>
                  <a:cubicBezTo>
                    <a:pt x="534693" y="0"/>
                    <a:pt x="366952" y="1270"/>
                    <a:pt x="193799" y="1270"/>
                  </a:cubicBezTo>
                  <a:cubicBezTo>
                    <a:pt x="74756" y="1270"/>
                    <a:pt x="33020" y="3810"/>
                    <a:pt x="5080" y="5080"/>
                  </a:cubicBezTo>
                  <a:cubicBezTo>
                    <a:pt x="3810" y="5080"/>
                    <a:pt x="2540" y="7620"/>
                    <a:pt x="0" y="8890"/>
                  </a:cubicBezTo>
                  <a:cubicBezTo>
                    <a:pt x="1270" y="21590"/>
                    <a:pt x="3810" y="34290"/>
                    <a:pt x="5080" y="46990"/>
                  </a:cubicBezTo>
                  <a:cubicBezTo>
                    <a:pt x="15240" y="176461"/>
                    <a:pt x="16510" y="329751"/>
                    <a:pt x="17780" y="480352"/>
                  </a:cubicBezTo>
                  <a:cubicBezTo>
                    <a:pt x="19050" y="633642"/>
                    <a:pt x="17780" y="786931"/>
                    <a:pt x="16510" y="942911"/>
                  </a:cubicBezTo>
                  <a:cubicBezTo>
                    <a:pt x="15240" y="1101579"/>
                    <a:pt x="2540" y="2766254"/>
                    <a:pt x="2540" y="2924922"/>
                  </a:cubicBezTo>
                  <a:cubicBezTo>
                    <a:pt x="2540" y="3080901"/>
                    <a:pt x="1270" y="3236880"/>
                    <a:pt x="0" y="3392859"/>
                  </a:cubicBezTo>
                  <a:cubicBezTo>
                    <a:pt x="0" y="3418104"/>
                    <a:pt x="3810" y="3428264"/>
                    <a:pt x="15240" y="3433344"/>
                  </a:cubicBezTo>
                  <a:cubicBezTo>
                    <a:pt x="22860" y="3437154"/>
                    <a:pt x="31750" y="3439694"/>
                    <a:pt x="40640" y="3440964"/>
                  </a:cubicBezTo>
                  <a:cubicBezTo>
                    <a:pt x="188388" y="3446044"/>
                    <a:pt x="394007" y="3449854"/>
                    <a:pt x="599625" y="3454934"/>
                  </a:cubicBezTo>
                  <a:cubicBezTo>
                    <a:pt x="713257" y="3457474"/>
                    <a:pt x="826888" y="3462554"/>
                    <a:pt x="940520" y="3463824"/>
                  </a:cubicBezTo>
                  <a:cubicBezTo>
                    <a:pt x="1129906" y="3466364"/>
                    <a:pt x="3240205" y="3467634"/>
                    <a:pt x="3429591" y="3468904"/>
                  </a:cubicBezTo>
                  <a:cubicBezTo>
                    <a:pt x="3456646" y="3468904"/>
                    <a:pt x="3483701" y="3468904"/>
                    <a:pt x="3510756" y="3468904"/>
                  </a:cubicBezTo>
                  <a:cubicBezTo>
                    <a:pt x="3640621" y="3468904"/>
                    <a:pt x="3775897" y="3467634"/>
                    <a:pt x="3905761" y="3467634"/>
                  </a:cubicBezTo>
                  <a:cubicBezTo>
                    <a:pt x="4057270" y="3467634"/>
                    <a:pt x="4203367" y="3468904"/>
                    <a:pt x="4354876" y="3468904"/>
                  </a:cubicBezTo>
                  <a:cubicBezTo>
                    <a:pt x="4576728" y="3468904"/>
                    <a:pt x="4803991" y="3468904"/>
                    <a:pt x="5025843" y="3468904"/>
                  </a:cubicBezTo>
                  <a:cubicBezTo>
                    <a:pt x="5231462" y="3468904"/>
                    <a:pt x="5437081" y="3470174"/>
                    <a:pt x="5642700" y="3471444"/>
                  </a:cubicBezTo>
                  <a:cubicBezTo>
                    <a:pt x="5734687" y="3471444"/>
                    <a:pt x="5832086" y="3472714"/>
                    <a:pt x="5924073" y="3472714"/>
                  </a:cubicBezTo>
                  <a:cubicBezTo>
                    <a:pt x="6221680" y="3471444"/>
                    <a:pt x="6513874" y="3465094"/>
                    <a:pt x="6791779" y="3465094"/>
                  </a:cubicBezTo>
                  <a:cubicBezTo>
                    <a:pt x="6795589" y="3465094"/>
                    <a:pt x="6800669" y="3462554"/>
                    <a:pt x="6804479" y="3460014"/>
                  </a:cubicBezTo>
                  <a:cubicBezTo>
                    <a:pt x="6809559" y="3456204"/>
                    <a:pt x="6812099" y="3449854"/>
                    <a:pt x="6814639" y="3447314"/>
                  </a:cubicBezTo>
                  <a:cubicBezTo>
                    <a:pt x="6815909" y="3374034"/>
                    <a:pt x="6817179" y="3261084"/>
                    <a:pt x="6818449" y="3148133"/>
                  </a:cubicBezTo>
                  <a:cubicBezTo>
                    <a:pt x="6819719" y="2973329"/>
                    <a:pt x="6829879" y="1295208"/>
                    <a:pt x="6831149" y="1120404"/>
                  </a:cubicBezTo>
                  <a:cubicBezTo>
                    <a:pt x="6831149" y="1015521"/>
                    <a:pt x="6832419" y="910639"/>
                    <a:pt x="6833689" y="805756"/>
                  </a:cubicBezTo>
                  <a:cubicBezTo>
                    <a:pt x="6834959" y="692806"/>
                    <a:pt x="6836229" y="579856"/>
                    <a:pt x="6838769" y="466905"/>
                  </a:cubicBezTo>
                  <a:cubicBezTo>
                    <a:pt x="6840039" y="399673"/>
                    <a:pt x="6840039" y="329751"/>
                    <a:pt x="6845119" y="262519"/>
                  </a:cubicBezTo>
                  <a:cubicBezTo>
                    <a:pt x="6850199" y="181840"/>
                    <a:pt x="6852739" y="103850"/>
                    <a:pt x="6851469" y="44450"/>
                  </a:cubicBezTo>
                  <a:cubicBezTo>
                    <a:pt x="6851469" y="38100"/>
                    <a:pt x="6847659" y="30480"/>
                    <a:pt x="6841309" y="27940"/>
                  </a:cubicBezTo>
                  <a:close/>
                </a:path>
              </a:pathLst>
            </a:custGeom>
            <a:solidFill>
              <a:srgbClr val="FFFFFF"/>
            </a:solidFill>
          </p:spPr>
        </p:sp>
      </p:grpSp>
      <p:sp>
        <p:nvSpPr>
          <p:cNvPr name="Freeform 7" id="7"/>
          <p:cNvSpPr/>
          <p:nvPr/>
        </p:nvSpPr>
        <p:spPr>
          <a:xfrm flipH="false" flipV="false" rot="2502164">
            <a:off x="14999065" y="1984328"/>
            <a:ext cx="1538141" cy="1031953"/>
          </a:xfrm>
          <a:custGeom>
            <a:avLst/>
            <a:gdLst/>
            <a:ahLst/>
            <a:cxnLst/>
            <a:rect r="r" b="b" t="t" l="l"/>
            <a:pathLst>
              <a:path h="1031953" w="1538141">
                <a:moveTo>
                  <a:pt x="0" y="0"/>
                </a:moveTo>
                <a:lnTo>
                  <a:pt x="1538142" y="0"/>
                </a:lnTo>
                <a:lnTo>
                  <a:pt x="1538142" y="1031953"/>
                </a:lnTo>
                <a:lnTo>
                  <a:pt x="0" y="103195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7769824" y="3397172"/>
            <a:ext cx="9489476" cy="5625724"/>
          </a:xfrm>
          <a:custGeom>
            <a:avLst/>
            <a:gdLst/>
            <a:ahLst/>
            <a:cxnLst/>
            <a:rect r="r" b="b" t="t" l="l"/>
            <a:pathLst>
              <a:path h="5625724" w="9489476">
                <a:moveTo>
                  <a:pt x="0" y="0"/>
                </a:moveTo>
                <a:lnTo>
                  <a:pt x="9489476" y="0"/>
                </a:lnTo>
                <a:lnTo>
                  <a:pt x="9489476" y="5625724"/>
                </a:lnTo>
                <a:lnTo>
                  <a:pt x="0" y="5625724"/>
                </a:lnTo>
                <a:lnTo>
                  <a:pt x="0" y="0"/>
                </a:lnTo>
                <a:close/>
              </a:path>
            </a:pathLst>
          </a:custGeom>
          <a:blipFill>
            <a:blip r:embed="rId7"/>
            <a:stretch>
              <a:fillRect l="0" t="0" r="0" b="0"/>
            </a:stretch>
          </a:blipFill>
        </p:spPr>
      </p:sp>
      <p:sp>
        <p:nvSpPr>
          <p:cNvPr name="TextBox 9" id="9"/>
          <p:cNvSpPr txBox="true"/>
          <p:nvPr/>
        </p:nvSpPr>
        <p:spPr>
          <a:xfrm rot="0">
            <a:off x="1643118" y="2662229"/>
            <a:ext cx="7702611" cy="2597023"/>
          </a:xfrm>
          <a:prstGeom prst="rect">
            <a:avLst/>
          </a:prstGeom>
        </p:spPr>
        <p:txBody>
          <a:bodyPr anchor="t" rtlCol="false" tIns="0" lIns="0" bIns="0" rIns="0">
            <a:spAutoFit/>
          </a:bodyPr>
          <a:lstStyle/>
          <a:p>
            <a:pPr algn="l">
              <a:lnSpc>
                <a:spcPts val="5096"/>
              </a:lnSpc>
            </a:pPr>
            <a:r>
              <a:rPr lang="en-US" sz="5600" spc="-56" b="true">
                <a:solidFill>
                  <a:srgbClr val="A2272C"/>
                </a:solidFill>
                <a:latin typeface="Bogart Bold"/>
                <a:ea typeface="Bogart Bold"/>
                <a:cs typeface="Bogart Bold"/>
                <a:sym typeface="Bogart Bold"/>
              </a:rPr>
              <a:t>Coefficient of Logistic Regression Model</a:t>
            </a:r>
          </a:p>
          <a:p>
            <a:pPr algn="l" marL="0" indent="0" lvl="0">
              <a:lnSpc>
                <a:spcPts val="5096"/>
              </a:lnSpc>
            </a:pPr>
          </a:p>
        </p:txBody>
      </p:sp>
      <p:sp>
        <p:nvSpPr>
          <p:cNvPr name="TextBox 10" id="10"/>
          <p:cNvSpPr txBox="true"/>
          <p:nvPr/>
        </p:nvSpPr>
        <p:spPr>
          <a:xfrm rot="0">
            <a:off x="17602803" y="9399762"/>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Quicksand Bold"/>
                <a:ea typeface="Quicksand Bold"/>
                <a:cs typeface="Quicksand Bold"/>
                <a:sym typeface="Quicksand Bold"/>
              </a:rPr>
              <a:t>15</a:t>
            </a:r>
          </a:p>
        </p:txBody>
      </p:sp>
      <p:sp>
        <p:nvSpPr>
          <p:cNvPr name="TextBox 11" id="11"/>
          <p:cNvSpPr txBox="true"/>
          <p:nvPr/>
        </p:nvSpPr>
        <p:spPr>
          <a:xfrm rot="0">
            <a:off x="2324802" y="5114925"/>
            <a:ext cx="5078819" cy="2518410"/>
          </a:xfrm>
          <a:prstGeom prst="rect">
            <a:avLst/>
          </a:prstGeom>
        </p:spPr>
        <p:txBody>
          <a:bodyPr anchor="t" rtlCol="false" tIns="0" lIns="0" bIns="0" rIns="0">
            <a:spAutoFit/>
          </a:bodyPr>
          <a:lstStyle/>
          <a:p>
            <a:pPr algn="ctr">
              <a:lnSpc>
                <a:spcPts val="5040"/>
              </a:lnSpc>
              <a:spcBef>
                <a:spcPct val="0"/>
              </a:spcBef>
            </a:pPr>
            <a:r>
              <a:rPr lang="en-US" b="true" sz="3600">
                <a:solidFill>
                  <a:srgbClr val="000000"/>
                </a:solidFill>
                <a:latin typeface="Quicksand Bold"/>
                <a:ea typeface="Quicksand Bold"/>
                <a:cs typeface="Quicksand Bold"/>
                <a:sym typeface="Quicksand Bold"/>
              </a:rPr>
              <a:t>Alcohol prevents your liver from creating glucose, dropping the blood sugar.</a:t>
            </a:r>
          </a:p>
        </p:txBody>
      </p:sp>
      <p:sp>
        <p:nvSpPr>
          <p:cNvPr name="AutoShape 12" id="12"/>
          <p:cNvSpPr/>
          <p:nvPr/>
        </p:nvSpPr>
        <p:spPr>
          <a:xfrm>
            <a:off x="10452478" y="5657952"/>
            <a:ext cx="2997149" cy="0"/>
          </a:xfrm>
          <a:prstGeom prst="line">
            <a:avLst/>
          </a:prstGeom>
          <a:ln cap="flat" w="66675">
            <a:solidFill>
              <a:srgbClr val="DF3635"/>
            </a:solidFill>
            <a:prstDash val="solid"/>
            <a:headEnd type="none" len="sm" w="sm"/>
            <a:tailEnd type="none" len="sm" w="sm"/>
          </a:ln>
        </p:spPr>
      </p:sp>
      <p:sp>
        <p:nvSpPr>
          <p:cNvPr name="AutoShape 13" id="13"/>
          <p:cNvSpPr/>
          <p:nvPr/>
        </p:nvSpPr>
        <p:spPr>
          <a:xfrm>
            <a:off x="10452478" y="5229327"/>
            <a:ext cx="2997149" cy="0"/>
          </a:xfrm>
          <a:prstGeom prst="line">
            <a:avLst/>
          </a:prstGeom>
          <a:ln cap="flat" w="66675">
            <a:solidFill>
              <a:srgbClr val="DF3635"/>
            </a:solidFill>
            <a:prstDash val="solid"/>
            <a:headEnd type="none" len="sm" w="sm"/>
            <a:tailEnd type="none" len="sm" w="sm"/>
          </a:ln>
        </p:spPr>
      </p:sp>
      <p:sp>
        <p:nvSpPr>
          <p:cNvPr name="AutoShape 14" id="14"/>
          <p:cNvSpPr/>
          <p:nvPr/>
        </p:nvSpPr>
        <p:spPr>
          <a:xfrm>
            <a:off x="13416289" y="5229327"/>
            <a:ext cx="0" cy="399202"/>
          </a:xfrm>
          <a:prstGeom prst="line">
            <a:avLst/>
          </a:prstGeom>
          <a:ln cap="flat" w="66675">
            <a:solidFill>
              <a:srgbClr val="DF3635"/>
            </a:solidFill>
            <a:prstDash val="solid"/>
            <a:headEnd type="none" len="sm" w="sm"/>
            <a:tailEnd type="none" len="sm" w="sm"/>
          </a:ln>
        </p:spPr>
      </p:sp>
      <p:sp>
        <p:nvSpPr>
          <p:cNvPr name="AutoShape 15" id="15"/>
          <p:cNvSpPr/>
          <p:nvPr/>
        </p:nvSpPr>
        <p:spPr>
          <a:xfrm>
            <a:off x="10485815" y="5258750"/>
            <a:ext cx="0" cy="399202"/>
          </a:xfrm>
          <a:prstGeom prst="line">
            <a:avLst/>
          </a:prstGeom>
          <a:ln cap="flat" w="66675">
            <a:solidFill>
              <a:srgbClr val="DF3635"/>
            </a:solidFill>
            <a:prstDash val="solid"/>
            <a:headEnd type="none" len="sm" w="sm"/>
            <a:tailEnd type="none" len="sm" w="sm"/>
          </a:ln>
        </p:spPr>
      </p:sp>
    </p:spTree>
  </p:cSld>
  <p:clrMapOvr>
    <a:masterClrMapping/>
  </p:clrMapOvr>
  <p:transition spd="slow">
    <p:push dir="l"/>
  </p:transition>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E1DA"/>
        </a:solidFill>
      </p:bgPr>
    </p:bg>
    <p:spTree>
      <p:nvGrpSpPr>
        <p:cNvPr id="1" name=""/>
        <p:cNvGrpSpPr/>
        <p:nvPr/>
      </p:nvGrpSpPr>
      <p:grpSpPr>
        <a:xfrm>
          <a:off x="0" y="0"/>
          <a:ext cx="0" cy="0"/>
          <a:chOff x="0" y="0"/>
          <a:chExt cx="0" cy="0"/>
        </a:xfrm>
      </p:grpSpPr>
      <p:grpSp>
        <p:nvGrpSpPr>
          <p:cNvPr name="Group 2" id="2"/>
          <p:cNvGrpSpPr/>
          <p:nvPr/>
        </p:nvGrpSpPr>
        <p:grpSpPr>
          <a:xfrm rot="0">
            <a:off x="1028700" y="1057275"/>
            <a:ext cx="16230600" cy="8229600"/>
            <a:chOff x="0" y="0"/>
            <a:chExt cx="6851469" cy="3473984"/>
          </a:xfrm>
        </p:grpSpPr>
        <p:sp>
          <p:nvSpPr>
            <p:cNvPr name="Freeform 3" id="3"/>
            <p:cNvSpPr/>
            <p:nvPr/>
          </p:nvSpPr>
          <p:spPr>
            <a:xfrm flipH="false" flipV="false" rot="0">
              <a:off x="0" y="-1270"/>
              <a:ext cx="6852739" cy="3472714"/>
            </a:xfrm>
            <a:custGeom>
              <a:avLst/>
              <a:gdLst/>
              <a:ahLst/>
              <a:cxnLst/>
              <a:rect r="r" b="b" t="t" l="l"/>
              <a:pathLst>
                <a:path h="3472714" w="6852739">
                  <a:moveTo>
                    <a:pt x="6841309" y="27940"/>
                  </a:moveTo>
                  <a:cubicBezTo>
                    <a:pt x="6832419" y="24130"/>
                    <a:pt x="6823529" y="21590"/>
                    <a:pt x="6814639" y="21590"/>
                  </a:cubicBezTo>
                  <a:cubicBezTo>
                    <a:pt x="6787969" y="20320"/>
                    <a:pt x="6687027" y="20320"/>
                    <a:pt x="6573396" y="17780"/>
                  </a:cubicBezTo>
                  <a:cubicBezTo>
                    <a:pt x="6313667" y="12700"/>
                    <a:pt x="6059349" y="6350"/>
                    <a:pt x="5799620" y="3810"/>
                  </a:cubicBezTo>
                  <a:cubicBezTo>
                    <a:pt x="5588590" y="1270"/>
                    <a:pt x="5382971" y="3810"/>
                    <a:pt x="5171941" y="2540"/>
                  </a:cubicBezTo>
                  <a:cubicBezTo>
                    <a:pt x="5079953" y="2540"/>
                    <a:pt x="4987966" y="0"/>
                    <a:pt x="4895979" y="2540"/>
                  </a:cubicBezTo>
                  <a:cubicBezTo>
                    <a:pt x="4674127" y="10160"/>
                    <a:pt x="4452275" y="11430"/>
                    <a:pt x="4225012" y="8890"/>
                  </a:cubicBezTo>
                  <a:cubicBezTo>
                    <a:pt x="4111380" y="7620"/>
                    <a:pt x="3997749" y="7620"/>
                    <a:pt x="3884117" y="7620"/>
                  </a:cubicBezTo>
                  <a:cubicBezTo>
                    <a:pt x="3678498" y="7620"/>
                    <a:pt x="3472879" y="7620"/>
                    <a:pt x="3267261" y="6350"/>
                  </a:cubicBezTo>
                  <a:cubicBezTo>
                    <a:pt x="3050820" y="5080"/>
                    <a:pt x="918876" y="2540"/>
                    <a:pt x="707846" y="1270"/>
                  </a:cubicBezTo>
                  <a:cubicBezTo>
                    <a:pt x="534693" y="0"/>
                    <a:pt x="366952" y="1270"/>
                    <a:pt x="193799" y="1270"/>
                  </a:cubicBezTo>
                  <a:cubicBezTo>
                    <a:pt x="74756" y="1270"/>
                    <a:pt x="33020" y="3810"/>
                    <a:pt x="5080" y="5080"/>
                  </a:cubicBezTo>
                  <a:cubicBezTo>
                    <a:pt x="3810" y="5080"/>
                    <a:pt x="2540" y="7620"/>
                    <a:pt x="0" y="8890"/>
                  </a:cubicBezTo>
                  <a:cubicBezTo>
                    <a:pt x="1270" y="21590"/>
                    <a:pt x="3810" y="34290"/>
                    <a:pt x="5080" y="46990"/>
                  </a:cubicBezTo>
                  <a:cubicBezTo>
                    <a:pt x="15240" y="176461"/>
                    <a:pt x="16510" y="329751"/>
                    <a:pt x="17780" y="480352"/>
                  </a:cubicBezTo>
                  <a:cubicBezTo>
                    <a:pt x="19050" y="633642"/>
                    <a:pt x="17780" y="786931"/>
                    <a:pt x="16510" y="942911"/>
                  </a:cubicBezTo>
                  <a:cubicBezTo>
                    <a:pt x="15240" y="1101579"/>
                    <a:pt x="2540" y="2766254"/>
                    <a:pt x="2540" y="2924922"/>
                  </a:cubicBezTo>
                  <a:cubicBezTo>
                    <a:pt x="2540" y="3080901"/>
                    <a:pt x="1270" y="3236880"/>
                    <a:pt x="0" y="3392859"/>
                  </a:cubicBezTo>
                  <a:cubicBezTo>
                    <a:pt x="0" y="3418104"/>
                    <a:pt x="3810" y="3428264"/>
                    <a:pt x="15240" y="3433344"/>
                  </a:cubicBezTo>
                  <a:cubicBezTo>
                    <a:pt x="22860" y="3437154"/>
                    <a:pt x="31750" y="3439694"/>
                    <a:pt x="40640" y="3440964"/>
                  </a:cubicBezTo>
                  <a:cubicBezTo>
                    <a:pt x="188388" y="3446044"/>
                    <a:pt x="394007" y="3449854"/>
                    <a:pt x="599625" y="3454934"/>
                  </a:cubicBezTo>
                  <a:cubicBezTo>
                    <a:pt x="713257" y="3457474"/>
                    <a:pt x="826888" y="3462554"/>
                    <a:pt x="940520" y="3463824"/>
                  </a:cubicBezTo>
                  <a:cubicBezTo>
                    <a:pt x="1129906" y="3466364"/>
                    <a:pt x="3240205" y="3467634"/>
                    <a:pt x="3429591" y="3468904"/>
                  </a:cubicBezTo>
                  <a:cubicBezTo>
                    <a:pt x="3456646" y="3468904"/>
                    <a:pt x="3483701" y="3468904"/>
                    <a:pt x="3510756" y="3468904"/>
                  </a:cubicBezTo>
                  <a:cubicBezTo>
                    <a:pt x="3640621" y="3468904"/>
                    <a:pt x="3775897" y="3467634"/>
                    <a:pt x="3905761" y="3467634"/>
                  </a:cubicBezTo>
                  <a:cubicBezTo>
                    <a:pt x="4057270" y="3467634"/>
                    <a:pt x="4203367" y="3468904"/>
                    <a:pt x="4354876" y="3468904"/>
                  </a:cubicBezTo>
                  <a:cubicBezTo>
                    <a:pt x="4576728" y="3468904"/>
                    <a:pt x="4803991" y="3468904"/>
                    <a:pt x="5025843" y="3468904"/>
                  </a:cubicBezTo>
                  <a:cubicBezTo>
                    <a:pt x="5231462" y="3468904"/>
                    <a:pt x="5437081" y="3470174"/>
                    <a:pt x="5642700" y="3471444"/>
                  </a:cubicBezTo>
                  <a:cubicBezTo>
                    <a:pt x="5734687" y="3471444"/>
                    <a:pt x="5832086" y="3472714"/>
                    <a:pt x="5924073" y="3472714"/>
                  </a:cubicBezTo>
                  <a:cubicBezTo>
                    <a:pt x="6221680" y="3471444"/>
                    <a:pt x="6513874" y="3465094"/>
                    <a:pt x="6791779" y="3465094"/>
                  </a:cubicBezTo>
                  <a:cubicBezTo>
                    <a:pt x="6795589" y="3465094"/>
                    <a:pt x="6800669" y="3462554"/>
                    <a:pt x="6804479" y="3460014"/>
                  </a:cubicBezTo>
                  <a:cubicBezTo>
                    <a:pt x="6809559" y="3456204"/>
                    <a:pt x="6812099" y="3449854"/>
                    <a:pt x="6814639" y="3447314"/>
                  </a:cubicBezTo>
                  <a:cubicBezTo>
                    <a:pt x="6815909" y="3374034"/>
                    <a:pt x="6817179" y="3261084"/>
                    <a:pt x="6818449" y="3148133"/>
                  </a:cubicBezTo>
                  <a:cubicBezTo>
                    <a:pt x="6819719" y="2973329"/>
                    <a:pt x="6829879" y="1295208"/>
                    <a:pt x="6831149" y="1120404"/>
                  </a:cubicBezTo>
                  <a:cubicBezTo>
                    <a:pt x="6831149" y="1015521"/>
                    <a:pt x="6832419" y="910639"/>
                    <a:pt x="6833689" y="805756"/>
                  </a:cubicBezTo>
                  <a:cubicBezTo>
                    <a:pt x="6834959" y="692806"/>
                    <a:pt x="6836229" y="579856"/>
                    <a:pt x="6838769" y="466905"/>
                  </a:cubicBezTo>
                  <a:cubicBezTo>
                    <a:pt x="6840039" y="399673"/>
                    <a:pt x="6840039" y="329751"/>
                    <a:pt x="6845119" y="262519"/>
                  </a:cubicBezTo>
                  <a:cubicBezTo>
                    <a:pt x="6850199" y="181840"/>
                    <a:pt x="6852739" y="103850"/>
                    <a:pt x="6851469" y="44450"/>
                  </a:cubicBezTo>
                  <a:cubicBezTo>
                    <a:pt x="6851469" y="38100"/>
                    <a:pt x="6847659" y="30480"/>
                    <a:pt x="6841309" y="27940"/>
                  </a:cubicBezTo>
                  <a:close/>
                </a:path>
              </a:pathLst>
            </a:custGeom>
            <a:solidFill>
              <a:srgbClr val="FFFFFF"/>
            </a:solidFill>
          </p:spPr>
        </p:sp>
      </p:grpSp>
      <p:sp>
        <p:nvSpPr>
          <p:cNvPr name="Freeform 4" id="4"/>
          <p:cNvSpPr/>
          <p:nvPr/>
        </p:nvSpPr>
        <p:spPr>
          <a:xfrm flipH="false" flipV="false" rot="0">
            <a:off x="1992332" y="1057275"/>
            <a:ext cx="13912762" cy="8112766"/>
          </a:xfrm>
          <a:custGeom>
            <a:avLst/>
            <a:gdLst/>
            <a:ahLst/>
            <a:cxnLst/>
            <a:rect r="r" b="b" t="t" l="l"/>
            <a:pathLst>
              <a:path h="8112766" w="13912762">
                <a:moveTo>
                  <a:pt x="0" y="0"/>
                </a:moveTo>
                <a:lnTo>
                  <a:pt x="13912761" y="0"/>
                </a:lnTo>
                <a:lnTo>
                  <a:pt x="13912761" y="8112766"/>
                </a:lnTo>
                <a:lnTo>
                  <a:pt x="0" y="8112766"/>
                </a:lnTo>
                <a:lnTo>
                  <a:pt x="0" y="0"/>
                </a:lnTo>
                <a:close/>
              </a:path>
            </a:pathLst>
          </a:custGeom>
          <a:blipFill>
            <a:blip r:embed="rId3"/>
            <a:stretch>
              <a:fillRect l="0" t="0" r="0" b="0"/>
            </a:stretch>
          </a:blipFill>
        </p:spPr>
      </p:sp>
      <p:sp>
        <p:nvSpPr>
          <p:cNvPr name="TextBox 5" id="5"/>
          <p:cNvSpPr txBox="true"/>
          <p:nvPr/>
        </p:nvSpPr>
        <p:spPr>
          <a:xfrm rot="0">
            <a:off x="17602803" y="9554178"/>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FFFFFF"/>
                </a:solidFill>
                <a:latin typeface="Quicksand Bold"/>
                <a:ea typeface="Quicksand Bold"/>
                <a:cs typeface="Quicksand Bold"/>
                <a:sym typeface="Quicksand Bold"/>
              </a:rPr>
              <a:t>16</a:t>
            </a:r>
          </a:p>
        </p:txBody>
      </p:sp>
    </p:spTree>
  </p:cSld>
  <p:clrMapOvr>
    <a:masterClrMapping/>
  </p:clrMapOvr>
  <p:transition spd="slow">
    <p:push dir="l"/>
  </p:transition>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E1DA"/>
        </a:solidFill>
      </p:bgPr>
    </p:bg>
    <p:spTree>
      <p:nvGrpSpPr>
        <p:cNvPr id="1" name=""/>
        <p:cNvGrpSpPr/>
        <p:nvPr/>
      </p:nvGrpSpPr>
      <p:grpSpPr>
        <a:xfrm>
          <a:off x="0" y="0"/>
          <a:ext cx="0" cy="0"/>
          <a:chOff x="0" y="0"/>
          <a:chExt cx="0" cy="0"/>
        </a:xfrm>
      </p:grpSpPr>
      <p:grpSp>
        <p:nvGrpSpPr>
          <p:cNvPr name="Group 2" id="2"/>
          <p:cNvGrpSpPr/>
          <p:nvPr/>
        </p:nvGrpSpPr>
        <p:grpSpPr>
          <a:xfrm rot="0">
            <a:off x="1028700" y="1057275"/>
            <a:ext cx="16230600" cy="8229600"/>
            <a:chOff x="0" y="0"/>
            <a:chExt cx="6851469" cy="3473984"/>
          </a:xfrm>
        </p:grpSpPr>
        <p:sp>
          <p:nvSpPr>
            <p:cNvPr name="Freeform 3" id="3"/>
            <p:cNvSpPr/>
            <p:nvPr/>
          </p:nvSpPr>
          <p:spPr>
            <a:xfrm flipH="false" flipV="false" rot="0">
              <a:off x="0" y="-1270"/>
              <a:ext cx="6852739" cy="3472714"/>
            </a:xfrm>
            <a:custGeom>
              <a:avLst/>
              <a:gdLst/>
              <a:ahLst/>
              <a:cxnLst/>
              <a:rect r="r" b="b" t="t" l="l"/>
              <a:pathLst>
                <a:path h="3472714" w="6852739">
                  <a:moveTo>
                    <a:pt x="6841309" y="27940"/>
                  </a:moveTo>
                  <a:cubicBezTo>
                    <a:pt x="6832419" y="24130"/>
                    <a:pt x="6823529" y="21590"/>
                    <a:pt x="6814639" y="21590"/>
                  </a:cubicBezTo>
                  <a:cubicBezTo>
                    <a:pt x="6787969" y="20320"/>
                    <a:pt x="6687027" y="20320"/>
                    <a:pt x="6573396" y="17780"/>
                  </a:cubicBezTo>
                  <a:cubicBezTo>
                    <a:pt x="6313667" y="12700"/>
                    <a:pt x="6059349" y="6350"/>
                    <a:pt x="5799620" y="3810"/>
                  </a:cubicBezTo>
                  <a:cubicBezTo>
                    <a:pt x="5588590" y="1270"/>
                    <a:pt x="5382971" y="3810"/>
                    <a:pt x="5171941" y="2540"/>
                  </a:cubicBezTo>
                  <a:cubicBezTo>
                    <a:pt x="5079953" y="2540"/>
                    <a:pt x="4987966" y="0"/>
                    <a:pt x="4895979" y="2540"/>
                  </a:cubicBezTo>
                  <a:cubicBezTo>
                    <a:pt x="4674127" y="10160"/>
                    <a:pt x="4452275" y="11430"/>
                    <a:pt x="4225012" y="8890"/>
                  </a:cubicBezTo>
                  <a:cubicBezTo>
                    <a:pt x="4111380" y="7620"/>
                    <a:pt x="3997749" y="7620"/>
                    <a:pt x="3884117" y="7620"/>
                  </a:cubicBezTo>
                  <a:cubicBezTo>
                    <a:pt x="3678498" y="7620"/>
                    <a:pt x="3472879" y="7620"/>
                    <a:pt x="3267261" y="6350"/>
                  </a:cubicBezTo>
                  <a:cubicBezTo>
                    <a:pt x="3050820" y="5080"/>
                    <a:pt x="918876" y="2540"/>
                    <a:pt x="707846" y="1270"/>
                  </a:cubicBezTo>
                  <a:cubicBezTo>
                    <a:pt x="534693" y="0"/>
                    <a:pt x="366952" y="1270"/>
                    <a:pt x="193799" y="1270"/>
                  </a:cubicBezTo>
                  <a:cubicBezTo>
                    <a:pt x="74756" y="1270"/>
                    <a:pt x="33020" y="3810"/>
                    <a:pt x="5080" y="5080"/>
                  </a:cubicBezTo>
                  <a:cubicBezTo>
                    <a:pt x="3810" y="5080"/>
                    <a:pt x="2540" y="7620"/>
                    <a:pt x="0" y="8890"/>
                  </a:cubicBezTo>
                  <a:cubicBezTo>
                    <a:pt x="1270" y="21590"/>
                    <a:pt x="3810" y="34290"/>
                    <a:pt x="5080" y="46990"/>
                  </a:cubicBezTo>
                  <a:cubicBezTo>
                    <a:pt x="15240" y="176461"/>
                    <a:pt x="16510" y="329751"/>
                    <a:pt x="17780" y="480352"/>
                  </a:cubicBezTo>
                  <a:cubicBezTo>
                    <a:pt x="19050" y="633642"/>
                    <a:pt x="17780" y="786931"/>
                    <a:pt x="16510" y="942911"/>
                  </a:cubicBezTo>
                  <a:cubicBezTo>
                    <a:pt x="15240" y="1101579"/>
                    <a:pt x="2540" y="2766254"/>
                    <a:pt x="2540" y="2924922"/>
                  </a:cubicBezTo>
                  <a:cubicBezTo>
                    <a:pt x="2540" y="3080901"/>
                    <a:pt x="1270" y="3236880"/>
                    <a:pt x="0" y="3392859"/>
                  </a:cubicBezTo>
                  <a:cubicBezTo>
                    <a:pt x="0" y="3418104"/>
                    <a:pt x="3810" y="3428264"/>
                    <a:pt x="15240" y="3433344"/>
                  </a:cubicBezTo>
                  <a:cubicBezTo>
                    <a:pt x="22860" y="3437154"/>
                    <a:pt x="31750" y="3439694"/>
                    <a:pt x="40640" y="3440964"/>
                  </a:cubicBezTo>
                  <a:cubicBezTo>
                    <a:pt x="188388" y="3446044"/>
                    <a:pt x="394007" y="3449854"/>
                    <a:pt x="599625" y="3454934"/>
                  </a:cubicBezTo>
                  <a:cubicBezTo>
                    <a:pt x="713257" y="3457474"/>
                    <a:pt x="826888" y="3462554"/>
                    <a:pt x="940520" y="3463824"/>
                  </a:cubicBezTo>
                  <a:cubicBezTo>
                    <a:pt x="1129906" y="3466364"/>
                    <a:pt x="3240205" y="3467634"/>
                    <a:pt x="3429591" y="3468904"/>
                  </a:cubicBezTo>
                  <a:cubicBezTo>
                    <a:pt x="3456646" y="3468904"/>
                    <a:pt x="3483701" y="3468904"/>
                    <a:pt x="3510756" y="3468904"/>
                  </a:cubicBezTo>
                  <a:cubicBezTo>
                    <a:pt x="3640621" y="3468904"/>
                    <a:pt x="3775897" y="3467634"/>
                    <a:pt x="3905761" y="3467634"/>
                  </a:cubicBezTo>
                  <a:cubicBezTo>
                    <a:pt x="4057270" y="3467634"/>
                    <a:pt x="4203367" y="3468904"/>
                    <a:pt x="4354876" y="3468904"/>
                  </a:cubicBezTo>
                  <a:cubicBezTo>
                    <a:pt x="4576728" y="3468904"/>
                    <a:pt x="4803991" y="3468904"/>
                    <a:pt x="5025843" y="3468904"/>
                  </a:cubicBezTo>
                  <a:cubicBezTo>
                    <a:pt x="5231462" y="3468904"/>
                    <a:pt x="5437081" y="3470174"/>
                    <a:pt x="5642700" y="3471444"/>
                  </a:cubicBezTo>
                  <a:cubicBezTo>
                    <a:pt x="5734687" y="3471444"/>
                    <a:pt x="5832086" y="3472714"/>
                    <a:pt x="5924073" y="3472714"/>
                  </a:cubicBezTo>
                  <a:cubicBezTo>
                    <a:pt x="6221680" y="3471444"/>
                    <a:pt x="6513874" y="3465094"/>
                    <a:pt x="6791779" y="3465094"/>
                  </a:cubicBezTo>
                  <a:cubicBezTo>
                    <a:pt x="6795589" y="3465094"/>
                    <a:pt x="6800669" y="3462554"/>
                    <a:pt x="6804479" y="3460014"/>
                  </a:cubicBezTo>
                  <a:cubicBezTo>
                    <a:pt x="6809559" y="3456204"/>
                    <a:pt x="6812099" y="3449854"/>
                    <a:pt x="6814639" y="3447314"/>
                  </a:cubicBezTo>
                  <a:cubicBezTo>
                    <a:pt x="6815909" y="3374034"/>
                    <a:pt x="6817179" y="3261084"/>
                    <a:pt x="6818449" y="3148133"/>
                  </a:cubicBezTo>
                  <a:cubicBezTo>
                    <a:pt x="6819719" y="2973329"/>
                    <a:pt x="6829879" y="1295208"/>
                    <a:pt x="6831149" y="1120404"/>
                  </a:cubicBezTo>
                  <a:cubicBezTo>
                    <a:pt x="6831149" y="1015521"/>
                    <a:pt x="6832419" y="910639"/>
                    <a:pt x="6833689" y="805756"/>
                  </a:cubicBezTo>
                  <a:cubicBezTo>
                    <a:pt x="6834959" y="692806"/>
                    <a:pt x="6836229" y="579856"/>
                    <a:pt x="6838769" y="466905"/>
                  </a:cubicBezTo>
                  <a:cubicBezTo>
                    <a:pt x="6840039" y="399673"/>
                    <a:pt x="6840039" y="329751"/>
                    <a:pt x="6845119" y="262519"/>
                  </a:cubicBezTo>
                  <a:cubicBezTo>
                    <a:pt x="6850199" y="181840"/>
                    <a:pt x="6852739" y="103850"/>
                    <a:pt x="6851469" y="44450"/>
                  </a:cubicBezTo>
                  <a:cubicBezTo>
                    <a:pt x="6851469" y="38100"/>
                    <a:pt x="6847659" y="30480"/>
                    <a:pt x="6841309" y="27940"/>
                  </a:cubicBezTo>
                  <a:close/>
                </a:path>
              </a:pathLst>
            </a:custGeom>
            <a:solidFill>
              <a:srgbClr val="FFFFFF"/>
            </a:solidFill>
          </p:spPr>
        </p:sp>
      </p:grpSp>
      <p:sp>
        <p:nvSpPr>
          <p:cNvPr name="Freeform 4" id="4"/>
          <p:cNvSpPr/>
          <p:nvPr/>
        </p:nvSpPr>
        <p:spPr>
          <a:xfrm flipH="false" flipV="false" rot="0">
            <a:off x="1992332" y="1057275"/>
            <a:ext cx="13912762" cy="8112766"/>
          </a:xfrm>
          <a:custGeom>
            <a:avLst/>
            <a:gdLst/>
            <a:ahLst/>
            <a:cxnLst/>
            <a:rect r="r" b="b" t="t" l="l"/>
            <a:pathLst>
              <a:path h="8112766" w="13912762">
                <a:moveTo>
                  <a:pt x="0" y="0"/>
                </a:moveTo>
                <a:lnTo>
                  <a:pt x="13912761" y="0"/>
                </a:lnTo>
                <a:lnTo>
                  <a:pt x="13912761" y="8112766"/>
                </a:lnTo>
                <a:lnTo>
                  <a:pt x="0" y="8112766"/>
                </a:lnTo>
                <a:lnTo>
                  <a:pt x="0" y="0"/>
                </a:lnTo>
                <a:close/>
              </a:path>
            </a:pathLst>
          </a:custGeom>
          <a:blipFill>
            <a:blip r:embed="rId3"/>
            <a:stretch>
              <a:fillRect l="0" t="0" r="0" b="0"/>
            </a:stretch>
          </a:blipFill>
        </p:spPr>
      </p:sp>
      <p:sp>
        <p:nvSpPr>
          <p:cNvPr name="TextBox 5" id="5"/>
          <p:cNvSpPr txBox="true"/>
          <p:nvPr/>
        </p:nvSpPr>
        <p:spPr>
          <a:xfrm rot="0">
            <a:off x="17602803" y="9554178"/>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FFFFFF"/>
                </a:solidFill>
                <a:latin typeface="Quicksand Bold"/>
                <a:ea typeface="Quicksand Bold"/>
                <a:cs typeface="Quicksand Bold"/>
                <a:sym typeface="Quicksand Bold"/>
              </a:rPr>
              <a:t>17</a:t>
            </a:r>
          </a:p>
        </p:txBody>
      </p:sp>
      <p:grpSp>
        <p:nvGrpSpPr>
          <p:cNvPr name="Group 6" id="6"/>
          <p:cNvGrpSpPr/>
          <p:nvPr/>
        </p:nvGrpSpPr>
        <p:grpSpPr>
          <a:xfrm rot="0">
            <a:off x="1820059" y="1350328"/>
            <a:ext cx="3353707" cy="1361517"/>
            <a:chOff x="0" y="0"/>
            <a:chExt cx="883281" cy="358589"/>
          </a:xfrm>
        </p:grpSpPr>
        <p:sp>
          <p:nvSpPr>
            <p:cNvPr name="Freeform 7" id="7"/>
            <p:cNvSpPr/>
            <p:nvPr/>
          </p:nvSpPr>
          <p:spPr>
            <a:xfrm flipH="false" flipV="false" rot="0">
              <a:off x="0" y="0"/>
              <a:ext cx="883281" cy="358589"/>
            </a:xfrm>
            <a:custGeom>
              <a:avLst/>
              <a:gdLst/>
              <a:ahLst/>
              <a:cxnLst/>
              <a:rect r="r" b="b" t="t" l="l"/>
              <a:pathLst>
                <a:path h="358589" w="883281">
                  <a:moveTo>
                    <a:pt x="0" y="0"/>
                  </a:moveTo>
                  <a:lnTo>
                    <a:pt x="883281" y="0"/>
                  </a:lnTo>
                  <a:lnTo>
                    <a:pt x="883281" y="358589"/>
                  </a:lnTo>
                  <a:lnTo>
                    <a:pt x="0" y="358589"/>
                  </a:lnTo>
                  <a:close/>
                </a:path>
              </a:pathLst>
            </a:custGeom>
            <a:solidFill>
              <a:srgbClr val="000000">
                <a:alpha val="0"/>
              </a:srgbClr>
            </a:solidFill>
            <a:ln w="95250" cap="sq">
              <a:solidFill>
                <a:srgbClr val="DF3635"/>
              </a:solidFill>
              <a:prstDash val="solid"/>
              <a:miter/>
            </a:ln>
          </p:spPr>
        </p:sp>
        <p:sp>
          <p:nvSpPr>
            <p:cNvPr name="TextBox 8" id="8"/>
            <p:cNvSpPr txBox="true"/>
            <p:nvPr/>
          </p:nvSpPr>
          <p:spPr>
            <a:xfrm>
              <a:off x="0" y="-47625"/>
              <a:ext cx="883281" cy="406214"/>
            </a:xfrm>
            <a:prstGeom prst="rect">
              <a:avLst/>
            </a:prstGeom>
          </p:spPr>
          <p:txBody>
            <a:bodyPr anchor="ctr" rtlCol="false" tIns="50800" lIns="50800" bIns="50800" rIns="50800"/>
            <a:lstStyle/>
            <a:p>
              <a:pPr algn="ctr">
                <a:lnSpc>
                  <a:spcPts val="2800"/>
                </a:lnSpc>
              </a:pPr>
            </a:p>
          </p:txBody>
        </p:sp>
      </p:gr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FE1DA"/>
        </a:solidFill>
      </p:bgPr>
    </p:bg>
    <p:spTree>
      <p:nvGrpSpPr>
        <p:cNvPr id="1" name=""/>
        <p:cNvGrpSpPr/>
        <p:nvPr/>
      </p:nvGrpSpPr>
      <p:grpSpPr>
        <a:xfrm>
          <a:off x="0" y="0"/>
          <a:ext cx="0" cy="0"/>
          <a:chOff x="0" y="0"/>
          <a:chExt cx="0" cy="0"/>
        </a:xfrm>
      </p:grpSpPr>
      <p:grpSp>
        <p:nvGrpSpPr>
          <p:cNvPr name="Group 2" id="2"/>
          <p:cNvGrpSpPr/>
          <p:nvPr/>
        </p:nvGrpSpPr>
        <p:grpSpPr>
          <a:xfrm rot="0">
            <a:off x="-1414658" y="-56723"/>
            <a:ext cx="20763012" cy="10400446"/>
            <a:chOff x="0" y="0"/>
            <a:chExt cx="27684017" cy="13867262"/>
          </a:xfrm>
        </p:grpSpPr>
        <p:sp>
          <p:nvSpPr>
            <p:cNvPr name="Freeform 3" id="3"/>
            <p:cNvSpPr/>
            <p:nvPr/>
          </p:nvSpPr>
          <p:spPr>
            <a:xfrm flipH="false" flipV="false" rot="0">
              <a:off x="0" y="50421"/>
              <a:ext cx="13842008" cy="13816841"/>
            </a:xfrm>
            <a:custGeom>
              <a:avLst/>
              <a:gdLst/>
              <a:ahLst/>
              <a:cxnLst/>
              <a:rect r="r" b="b" t="t" l="l"/>
              <a:pathLst>
                <a:path h="13816841" w="13842008">
                  <a:moveTo>
                    <a:pt x="0" y="0"/>
                  </a:moveTo>
                  <a:lnTo>
                    <a:pt x="13842008" y="0"/>
                  </a:lnTo>
                  <a:lnTo>
                    <a:pt x="13842008" y="13816841"/>
                  </a:lnTo>
                  <a:lnTo>
                    <a:pt x="0" y="1381684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842008" y="0"/>
              <a:ext cx="13842008" cy="13816841"/>
            </a:xfrm>
            <a:custGeom>
              <a:avLst/>
              <a:gdLst/>
              <a:ahLst/>
              <a:cxnLst/>
              <a:rect r="r" b="b" t="t" l="l"/>
              <a:pathLst>
                <a:path h="13816841" w="13842008">
                  <a:moveTo>
                    <a:pt x="0" y="0"/>
                  </a:moveTo>
                  <a:lnTo>
                    <a:pt x="13842009" y="0"/>
                  </a:lnTo>
                  <a:lnTo>
                    <a:pt x="13842009" y="13816841"/>
                  </a:lnTo>
                  <a:lnTo>
                    <a:pt x="0" y="1381684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057275"/>
            <a:ext cx="16230600" cy="8229600"/>
            <a:chOff x="0" y="0"/>
            <a:chExt cx="6851469" cy="3473984"/>
          </a:xfrm>
        </p:grpSpPr>
        <p:sp>
          <p:nvSpPr>
            <p:cNvPr name="Freeform 6" id="6"/>
            <p:cNvSpPr/>
            <p:nvPr/>
          </p:nvSpPr>
          <p:spPr>
            <a:xfrm flipH="false" flipV="false" rot="0">
              <a:off x="0" y="-1270"/>
              <a:ext cx="6852739" cy="3472714"/>
            </a:xfrm>
            <a:custGeom>
              <a:avLst/>
              <a:gdLst/>
              <a:ahLst/>
              <a:cxnLst/>
              <a:rect r="r" b="b" t="t" l="l"/>
              <a:pathLst>
                <a:path h="3472714" w="6852739">
                  <a:moveTo>
                    <a:pt x="6841309" y="27940"/>
                  </a:moveTo>
                  <a:cubicBezTo>
                    <a:pt x="6832419" y="24130"/>
                    <a:pt x="6823529" y="21590"/>
                    <a:pt x="6814639" y="21590"/>
                  </a:cubicBezTo>
                  <a:cubicBezTo>
                    <a:pt x="6787969" y="20320"/>
                    <a:pt x="6687027" y="20320"/>
                    <a:pt x="6573396" y="17780"/>
                  </a:cubicBezTo>
                  <a:cubicBezTo>
                    <a:pt x="6313667" y="12700"/>
                    <a:pt x="6059349" y="6350"/>
                    <a:pt x="5799620" y="3810"/>
                  </a:cubicBezTo>
                  <a:cubicBezTo>
                    <a:pt x="5588590" y="1270"/>
                    <a:pt x="5382971" y="3810"/>
                    <a:pt x="5171941" y="2540"/>
                  </a:cubicBezTo>
                  <a:cubicBezTo>
                    <a:pt x="5079953" y="2540"/>
                    <a:pt x="4987966" y="0"/>
                    <a:pt x="4895979" y="2540"/>
                  </a:cubicBezTo>
                  <a:cubicBezTo>
                    <a:pt x="4674127" y="10160"/>
                    <a:pt x="4452275" y="11430"/>
                    <a:pt x="4225012" y="8890"/>
                  </a:cubicBezTo>
                  <a:cubicBezTo>
                    <a:pt x="4111380" y="7620"/>
                    <a:pt x="3997749" y="7620"/>
                    <a:pt x="3884117" y="7620"/>
                  </a:cubicBezTo>
                  <a:cubicBezTo>
                    <a:pt x="3678498" y="7620"/>
                    <a:pt x="3472879" y="7620"/>
                    <a:pt x="3267261" y="6350"/>
                  </a:cubicBezTo>
                  <a:cubicBezTo>
                    <a:pt x="3050820" y="5080"/>
                    <a:pt x="918876" y="2540"/>
                    <a:pt x="707846" y="1270"/>
                  </a:cubicBezTo>
                  <a:cubicBezTo>
                    <a:pt x="534693" y="0"/>
                    <a:pt x="366952" y="1270"/>
                    <a:pt x="193799" y="1270"/>
                  </a:cubicBezTo>
                  <a:cubicBezTo>
                    <a:pt x="74756" y="1270"/>
                    <a:pt x="33020" y="3810"/>
                    <a:pt x="5080" y="5080"/>
                  </a:cubicBezTo>
                  <a:cubicBezTo>
                    <a:pt x="3810" y="5080"/>
                    <a:pt x="2540" y="7620"/>
                    <a:pt x="0" y="8890"/>
                  </a:cubicBezTo>
                  <a:cubicBezTo>
                    <a:pt x="1270" y="21590"/>
                    <a:pt x="3810" y="34290"/>
                    <a:pt x="5080" y="46990"/>
                  </a:cubicBezTo>
                  <a:cubicBezTo>
                    <a:pt x="15240" y="176461"/>
                    <a:pt x="16510" y="329751"/>
                    <a:pt x="17780" y="480352"/>
                  </a:cubicBezTo>
                  <a:cubicBezTo>
                    <a:pt x="19050" y="633642"/>
                    <a:pt x="17780" y="786931"/>
                    <a:pt x="16510" y="942911"/>
                  </a:cubicBezTo>
                  <a:cubicBezTo>
                    <a:pt x="15240" y="1101579"/>
                    <a:pt x="2540" y="2766254"/>
                    <a:pt x="2540" y="2924922"/>
                  </a:cubicBezTo>
                  <a:cubicBezTo>
                    <a:pt x="2540" y="3080901"/>
                    <a:pt x="1270" y="3236880"/>
                    <a:pt x="0" y="3392859"/>
                  </a:cubicBezTo>
                  <a:cubicBezTo>
                    <a:pt x="0" y="3418104"/>
                    <a:pt x="3810" y="3428264"/>
                    <a:pt x="15240" y="3433344"/>
                  </a:cubicBezTo>
                  <a:cubicBezTo>
                    <a:pt x="22860" y="3437154"/>
                    <a:pt x="31750" y="3439694"/>
                    <a:pt x="40640" y="3440964"/>
                  </a:cubicBezTo>
                  <a:cubicBezTo>
                    <a:pt x="188388" y="3446044"/>
                    <a:pt x="394007" y="3449854"/>
                    <a:pt x="599625" y="3454934"/>
                  </a:cubicBezTo>
                  <a:cubicBezTo>
                    <a:pt x="713257" y="3457474"/>
                    <a:pt x="826888" y="3462554"/>
                    <a:pt x="940520" y="3463824"/>
                  </a:cubicBezTo>
                  <a:cubicBezTo>
                    <a:pt x="1129906" y="3466364"/>
                    <a:pt x="3240205" y="3467634"/>
                    <a:pt x="3429591" y="3468904"/>
                  </a:cubicBezTo>
                  <a:cubicBezTo>
                    <a:pt x="3456646" y="3468904"/>
                    <a:pt x="3483701" y="3468904"/>
                    <a:pt x="3510756" y="3468904"/>
                  </a:cubicBezTo>
                  <a:cubicBezTo>
                    <a:pt x="3640621" y="3468904"/>
                    <a:pt x="3775897" y="3467634"/>
                    <a:pt x="3905761" y="3467634"/>
                  </a:cubicBezTo>
                  <a:cubicBezTo>
                    <a:pt x="4057270" y="3467634"/>
                    <a:pt x="4203367" y="3468904"/>
                    <a:pt x="4354876" y="3468904"/>
                  </a:cubicBezTo>
                  <a:cubicBezTo>
                    <a:pt x="4576728" y="3468904"/>
                    <a:pt x="4803991" y="3468904"/>
                    <a:pt x="5025843" y="3468904"/>
                  </a:cubicBezTo>
                  <a:cubicBezTo>
                    <a:pt x="5231462" y="3468904"/>
                    <a:pt x="5437081" y="3470174"/>
                    <a:pt x="5642700" y="3471444"/>
                  </a:cubicBezTo>
                  <a:cubicBezTo>
                    <a:pt x="5734687" y="3471444"/>
                    <a:pt x="5832086" y="3472714"/>
                    <a:pt x="5924073" y="3472714"/>
                  </a:cubicBezTo>
                  <a:cubicBezTo>
                    <a:pt x="6221680" y="3471444"/>
                    <a:pt x="6513874" y="3465094"/>
                    <a:pt x="6791779" y="3465094"/>
                  </a:cubicBezTo>
                  <a:cubicBezTo>
                    <a:pt x="6795589" y="3465094"/>
                    <a:pt x="6800669" y="3462554"/>
                    <a:pt x="6804479" y="3460014"/>
                  </a:cubicBezTo>
                  <a:cubicBezTo>
                    <a:pt x="6809559" y="3456204"/>
                    <a:pt x="6812099" y="3449854"/>
                    <a:pt x="6814639" y="3447314"/>
                  </a:cubicBezTo>
                  <a:cubicBezTo>
                    <a:pt x="6815909" y="3374034"/>
                    <a:pt x="6817179" y="3261084"/>
                    <a:pt x="6818449" y="3148133"/>
                  </a:cubicBezTo>
                  <a:cubicBezTo>
                    <a:pt x="6819719" y="2973329"/>
                    <a:pt x="6829879" y="1295208"/>
                    <a:pt x="6831149" y="1120404"/>
                  </a:cubicBezTo>
                  <a:cubicBezTo>
                    <a:pt x="6831149" y="1015521"/>
                    <a:pt x="6832419" y="910639"/>
                    <a:pt x="6833689" y="805756"/>
                  </a:cubicBezTo>
                  <a:cubicBezTo>
                    <a:pt x="6834959" y="692806"/>
                    <a:pt x="6836229" y="579856"/>
                    <a:pt x="6838769" y="466905"/>
                  </a:cubicBezTo>
                  <a:cubicBezTo>
                    <a:pt x="6840039" y="399673"/>
                    <a:pt x="6840039" y="329751"/>
                    <a:pt x="6845119" y="262519"/>
                  </a:cubicBezTo>
                  <a:cubicBezTo>
                    <a:pt x="6850199" y="181840"/>
                    <a:pt x="6852739" y="103850"/>
                    <a:pt x="6851469" y="44450"/>
                  </a:cubicBezTo>
                  <a:cubicBezTo>
                    <a:pt x="6851469" y="38100"/>
                    <a:pt x="6847659" y="30480"/>
                    <a:pt x="6841309" y="27940"/>
                  </a:cubicBezTo>
                  <a:close/>
                </a:path>
              </a:pathLst>
            </a:custGeom>
            <a:solidFill>
              <a:srgbClr val="FFFFFF"/>
            </a:solidFill>
          </p:spPr>
        </p:sp>
      </p:grpSp>
      <p:grpSp>
        <p:nvGrpSpPr>
          <p:cNvPr name="Group 7" id="7"/>
          <p:cNvGrpSpPr/>
          <p:nvPr/>
        </p:nvGrpSpPr>
        <p:grpSpPr>
          <a:xfrm rot="0">
            <a:off x="9734046" y="4948668"/>
            <a:ext cx="6485984" cy="3074302"/>
            <a:chOff x="0" y="0"/>
            <a:chExt cx="3425887" cy="1623842"/>
          </a:xfrm>
        </p:grpSpPr>
        <p:sp>
          <p:nvSpPr>
            <p:cNvPr name="Freeform 8" id="8"/>
            <p:cNvSpPr/>
            <p:nvPr/>
          </p:nvSpPr>
          <p:spPr>
            <a:xfrm flipH="false" flipV="false" rot="0">
              <a:off x="0" y="-1270"/>
              <a:ext cx="3427157" cy="1622572"/>
            </a:xfrm>
            <a:custGeom>
              <a:avLst/>
              <a:gdLst/>
              <a:ahLst/>
              <a:cxnLst/>
              <a:rect r="r" b="b" t="t" l="l"/>
              <a:pathLst>
                <a:path h="1622572" w="3427157">
                  <a:moveTo>
                    <a:pt x="3415727" y="27940"/>
                  </a:moveTo>
                  <a:cubicBezTo>
                    <a:pt x="3406837" y="24130"/>
                    <a:pt x="3397947" y="21590"/>
                    <a:pt x="3389057" y="21590"/>
                  </a:cubicBezTo>
                  <a:cubicBezTo>
                    <a:pt x="3362387" y="20320"/>
                    <a:pt x="3311709" y="20320"/>
                    <a:pt x="3255938" y="17780"/>
                  </a:cubicBezTo>
                  <a:cubicBezTo>
                    <a:pt x="3128464" y="12700"/>
                    <a:pt x="3003646" y="6350"/>
                    <a:pt x="2876171" y="3810"/>
                  </a:cubicBezTo>
                  <a:cubicBezTo>
                    <a:pt x="2772598" y="1270"/>
                    <a:pt x="2671681" y="3810"/>
                    <a:pt x="2568108" y="2540"/>
                  </a:cubicBezTo>
                  <a:cubicBezTo>
                    <a:pt x="2522960" y="2540"/>
                    <a:pt x="2477813" y="0"/>
                    <a:pt x="2432666" y="2540"/>
                  </a:cubicBezTo>
                  <a:cubicBezTo>
                    <a:pt x="2323782" y="10160"/>
                    <a:pt x="2214897" y="11430"/>
                    <a:pt x="2103357" y="8890"/>
                  </a:cubicBezTo>
                  <a:cubicBezTo>
                    <a:pt x="2047587" y="7620"/>
                    <a:pt x="1991817" y="7620"/>
                    <a:pt x="1936047" y="7620"/>
                  </a:cubicBezTo>
                  <a:cubicBezTo>
                    <a:pt x="1835129" y="7620"/>
                    <a:pt x="1734212" y="7620"/>
                    <a:pt x="1633295" y="6350"/>
                  </a:cubicBezTo>
                  <a:cubicBezTo>
                    <a:pt x="1527066" y="5080"/>
                    <a:pt x="480714" y="2540"/>
                    <a:pt x="377141" y="1270"/>
                  </a:cubicBezTo>
                  <a:cubicBezTo>
                    <a:pt x="292158" y="0"/>
                    <a:pt x="209830" y="1270"/>
                    <a:pt x="124848" y="1270"/>
                  </a:cubicBezTo>
                  <a:cubicBezTo>
                    <a:pt x="66422" y="1270"/>
                    <a:pt x="33020" y="3810"/>
                    <a:pt x="5080" y="5080"/>
                  </a:cubicBezTo>
                  <a:cubicBezTo>
                    <a:pt x="3810" y="5080"/>
                    <a:pt x="2540" y="7620"/>
                    <a:pt x="0" y="8890"/>
                  </a:cubicBezTo>
                  <a:cubicBezTo>
                    <a:pt x="1270" y="21590"/>
                    <a:pt x="3810" y="34290"/>
                    <a:pt x="5080" y="46990"/>
                  </a:cubicBezTo>
                  <a:cubicBezTo>
                    <a:pt x="15240" y="115280"/>
                    <a:pt x="16510" y="183747"/>
                    <a:pt x="17780" y="251012"/>
                  </a:cubicBezTo>
                  <a:cubicBezTo>
                    <a:pt x="19050" y="319478"/>
                    <a:pt x="17780" y="387945"/>
                    <a:pt x="16510" y="457613"/>
                  </a:cubicBezTo>
                  <a:cubicBezTo>
                    <a:pt x="15240" y="528481"/>
                    <a:pt x="2540" y="1272003"/>
                    <a:pt x="2540" y="1342872"/>
                  </a:cubicBezTo>
                  <a:cubicBezTo>
                    <a:pt x="2540" y="1412540"/>
                    <a:pt x="1270" y="1482208"/>
                    <a:pt x="0" y="1551875"/>
                  </a:cubicBezTo>
                  <a:cubicBezTo>
                    <a:pt x="0" y="1567961"/>
                    <a:pt x="3810" y="1578122"/>
                    <a:pt x="15240" y="1583202"/>
                  </a:cubicBezTo>
                  <a:cubicBezTo>
                    <a:pt x="22860" y="1587011"/>
                    <a:pt x="31750" y="1589552"/>
                    <a:pt x="40640" y="1590822"/>
                  </a:cubicBezTo>
                  <a:cubicBezTo>
                    <a:pt x="122192" y="1595902"/>
                    <a:pt x="223109" y="1599711"/>
                    <a:pt x="324026" y="1604792"/>
                  </a:cubicBezTo>
                  <a:cubicBezTo>
                    <a:pt x="379796" y="1607332"/>
                    <a:pt x="435566" y="1612411"/>
                    <a:pt x="491336" y="1613682"/>
                  </a:cubicBezTo>
                  <a:cubicBezTo>
                    <a:pt x="584287" y="1616222"/>
                    <a:pt x="1620016" y="1617492"/>
                    <a:pt x="1712967" y="1618761"/>
                  </a:cubicBezTo>
                  <a:cubicBezTo>
                    <a:pt x="1726245" y="1618761"/>
                    <a:pt x="1739524" y="1618761"/>
                    <a:pt x="1752802" y="1618761"/>
                  </a:cubicBezTo>
                  <a:cubicBezTo>
                    <a:pt x="1816540" y="1618761"/>
                    <a:pt x="1882933" y="1617492"/>
                    <a:pt x="1946670" y="1617492"/>
                  </a:cubicBezTo>
                  <a:cubicBezTo>
                    <a:pt x="2021030" y="1617492"/>
                    <a:pt x="2092734" y="1618761"/>
                    <a:pt x="2167094" y="1618761"/>
                  </a:cubicBezTo>
                  <a:cubicBezTo>
                    <a:pt x="2275979" y="1618761"/>
                    <a:pt x="2387519" y="1618761"/>
                    <a:pt x="2496403" y="1618761"/>
                  </a:cubicBezTo>
                  <a:cubicBezTo>
                    <a:pt x="2597320" y="1618761"/>
                    <a:pt x="2698238" y="1620032"/>
                    <a:pt x="2799155" y="1621302"/>
                  </a:cubicBezTo>
                  <a:cubicBezTo>
                    <a:pt x="2844302" y="1621302"/>
                    <a:pt x="2892105" y="1622572"/>
                    <a:pt x="2937252" y="1622572"/>
                  </a:cubicBezTo>
                  <a:cubicBezTo>
                    <a:pt x="3083317" y="1621302"/>
                    <a:pt x="3226726" y="1614952"/>
                    <a:pt x="3366197" y="1614952"/>
                  </a:cubicBezTo>
                  <a:cubicBezTo>
                    <a:pt x="3370007" y="1614952"/>
                    <a:pt x="3375087" y="1612411"/>
                    <a:pt x="3378897" y="1609872"/>
                  </a:cubicBezTo>
                  <a:cubicBezTo>
                    <a:pt x="3383977" y="1606061"/>
                    <a:pt x="3386517" y="1599711"/>
                    <a:pt x="3389057" y="1597172"/>
                  </a:cubicBezTo>
                  <a:cubicBezTo>
                    <a:pt x="3390327" y="1543467"/>
                    <a:pt x="3391597" y="1493018"/>
                    <a:pt x="3392867" y="1442569"/>
                  </a:cubicBezTo>
                  <a:cubicBezTo>
                    <a:pt x="3394137" y="1364493"/>
                    <a:pt x="3404297" y="614965"/>
                    <a:pt x="3405567" y="536889"/>
                  </a:cubicBezTo>
                  <a:cubicBezTo>
                    <a:pt x="3405567" y="490044"/>
                    <a:pt x="3406837" y="443198"/>
                    <a:pt x="3408107" y="396353"/>
                  </a:cubicBezTo>
                  <a:cubicBezTo>
                    <a:pt x="3409377" y="345904"/>
                    <a:pt x="3410647" y="295455"/>
                    <a:pt x="3413187" y="245006"/>
                  </a:cubicBezTo>
                  <a:cubicBezTo>
                    <a:pt x="3414457" y="214977"/>
                    <a:pt x="3414457" y="183747"/>
                    <a:pt x="3419537" y="153717"/>
                  </a:cubicBezTo>
                  <a:cubicBezTo>
                    <a:pt x="3424617" y="117682"/>
                    <a:pt x="3427157" y="82849"/>
                    <a:pt x="3425887" y="44450"/>
                  </a:cubicBezTo>
                  <a:cubicBezTo>
                    <a:pt x="3425887" y="38100"/>
                    <a:pt x="3422077" y="30480"/>
                    <a:pt x="3415727" y="27940"/>
                  </a:cubicBezTo>
                  <a:close/>
                </a:path>
              </a:pathLst>
            </a:custGeom>
            <a:solidFill>
              <a:srgbClr val="EDEDED"/>
            </a:solidFill>
          </p:spPr>
        </p:sp>
      </p:grpSp>
      <p:sp>
        <p:nvSpPr>
          <p:cNvPr name="Freeform 9" id="9"/>
          <p:cNvSpPr/>
          <p:nvPr/>
        </p:nvSpPr>
        <p:spPr>
          <a:xfrm flipH="false" flipV="false" rot="0">
            <a:off x="1257765" y="3754125"/>
            <a:ext cx="6751478" cy="5327888"/>
          </a:xfrm>
          <a:custGeom>
            <a:avLst/>
            <a:gdLst/>
            <a:ahLst/>
            <a:cxnLst/>
            <a:rect r="r" b="b" t="t" l="l"/>
            <a:pathLst>
              <a:path h="5327888" w="6751478">
                <a:moveTo>
                  <a:pt x="0" y="0"/>
                </a:moveTo>
                <a:lnTo>
                  <a:pt x="6751478" y="0"/>
                </a:lnTo>
                <a:lnTo>
                  <a:pt x="6751478" y="5327888"/>
                </a:lnTo>
                <a:lnTo>
                  <a:pt x="0" y="5327888"/>
                </a:lnTo>
                <a:lnTo>
                  <a:pt x="0" y="0"/>
                </a:lnTo>
                <a:close/>
              </a:path>
            </a:pathLst>
          </a:custGeom>
          <a:blipFill>
            <a:blip r:embed="rId4"/>
            <a:stretch>
              <a:fillRect l="0" t="-803" r="0" b="-803"/>
            </a:stretch>
          </a:blipFill>
        </p:spPr>
      </p:sp>
      <p:sp>
        <p:nvSpPr>
          <p:cNvPr name="TextBox 10" id="10"/>
          <p:cNvSpPr txBox="true"/>
          <p:nvPr/>
        </p:nvSpPr>
        <p:spPr>
          <a:xfrm rot="0">
            <a:off x="10169837" y="4948668"/>
            <a:ext cx="5614401" cy="1714500"/>
          </a:xfrm>
          <a:prstGeom prst="rect">
            <a:avLst/>
          </a:prstGeom>
        </p:spPr>
        <p:txBody>
          <a:bodyPr anchor="t" rtlCol="false" tIns="0" lIns="0" bIns="0" rIns="0">
            <a:spAutoFit/>
          </a:bodyPr>
          <a:lstStyle/>
          <a:p>
            <a:pPr algn="l">
              <a:lnSpc>
                <a:spcPts val="4559"/>
              </a:lnSpc>
            </a:pPr>
            <a:r>
              <a:rPr lang="en-US" sz="3799" b="true">
                <a:solidFill>
                  <a:srgbClr val="000000"/>
                </a:solidFill>
                <a:latin typeface="Quicksand Medium"/>
                <a:ea typeface="Quicksand Medium"/>
                <a:cs typeface="Quicksand Medium"/>
                <a:sym typeface="Quicksand Medium"/>
              </a:rPr>
              <a:t>With our changes we manage to bring up our accuracy score:</a:t>
            </a:r>
          </a:p>
        </p:txBody>
      </p:sp>
      <p:sp>
        <p:nvSpPr>
          <p:cNvPr name="TextBox 11" id="11"/>
          <p:cNvSpPr txBox="true"/>
          <p:nvPr/>
        </p:nvSpPr>
        <p:spPr>
          <a:xfrm rot="0">
            <a:off x="5373178" y="1439557"/>
            <a:ext cx="7187341" cy="2314567"/>
          </a:xfrm>
          <a:prstGeom prst="rect">
            <a:avLst/>
          </a:prstGeom>
        </p:spPr>
        <p:txBody>
          <a:bodyPr anchor="t" rtlCol="false" tIns="0" lIns="0" bIns="0" rIns="0">
            <a:spAutoFit/>
          </a:bodyPr>
          <a:lstStyle/>
          <a:p>
            <a:pPr algn="ctr" marL="0" indent="0" lvl="0">
              <a:lnSpc>
                <a:spcPts val="8999"/>
              </a:lnSpc>
            </a:pPr>
            <a:r>
              <a:rPr lang="en-US" b="true" sz="8999" spc="-89">
                <a:solidFill>
                  <a:srgbClr val="A2272C"/>
                </a:solidFill>
                <a:latin typeface="Bogart Bold"/>
                <a:ea typeface="Bogart Bold"/>
                <a:cs typeface="Bogart Bold"/>
                <a:sym typeface="Bogart Bold"/>
              </a:rPr>
              <a:t>Increasing prediction</a:t>
            </a:r>
          </a:p>
        </p:txBody>
      </p:sp>
      <p:sp>
        <p:nvSpPr>
          <p:cNvPr name="TextBox 12" id="12"/>
          <p:cNvSpPr txBox="true"/>
          <p:nvPr/>
        </p:nvSpPr>
        <p:spPr>
          <a:xfrm rot="0">
            <a:off x="17602803" y="9399762"/>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Quicksand Bold"/>
                <a:ea typeface="Quicksand Bold"/>
                <a:cs typeface="Quicksand Bold"/>
                <a:sym typeface="Quicksand Bold"/>
              </a:rPr>
              <a:t>18</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DF3635"/>
        </a:solidFill>
      </p:bgPr>
    </p:bg>
    <p:spTree>
      <p:nvGrpSpPr>
        <p:cNvPr id="1" name=""/>
        <p:cNvGrpSpPr/>
        <p:nvPr/>
      </p:nvGrpSpPr>
      <p:grpSpPr>
        <a:xfrm>
          <a:off x="0" y="0"/>
          <a:ext cx="0" cy="0"/>
          <a:chOff x="0" y="0"/>
          <a:chExt cx="0" cy="0"/>
        </a:xfrm>
      </p:grpSpPr>
      <p:grpSp>
        <p:nvGrpSpPr>
          <p:cNvPr name="Group 2" id="2"/>
          <p:cNvGrpSpPr/>
          <p:nvPr/>
        </p:nvGrpSpPr>
        <p:grpSpPr>
          <a:xfrm rot="0">
            <a:off x="-1414658" y="-56723"/>
            <a:ext cx="20763012" cy="10400446"/>
            <a:chOff x="0" y="0"/>
            <a:chExt cx="27684017" cy="13867262"/>
          </a:xfrm>
        </p:grpSpPr>
        <p:sp>
          <p:nvSpPr>
            <p:cNvPr name="Freeform 3" id="3"/>
            <p:cNvSpPr/>
            <p:nvPr/>
          </p:nvSpPr>
          <p:spPr>
            <a:xfrm flipH="false" flipV="false" rot="0">
              <a:off x="0" y="50421"/>
              <a:ext cx="13842008" cy="13816841"/>
            </a:xfrm>
            <a:custGeom>
              <a:avLst/>
              <a:gdLst/>
              <a:ahLst/>
              <a:cxnLst/>
              <a:rect r="r" b="b" t="t" l="l"/>
              <a:pathLst>
                <a:path h="13816841" w="13842008">
                  <a:moveTo>
                    <a:pt x="0" y="0"/>
                  </a:moveTo>
                  <a:lnTo>
                    <a:pt x="13842008" y="0"/>
                  </a:lnTo>
                  <a:lnTo>
                    <a:pt x="13842008" y="13816841"/>
                  </a:lnTo>
                  <a:lnTo>
                    <a:pt x="0" y="1381684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842008" y="0"/>
              <a:ext cx="13842008" cy="13816841"/>
            </a:xfrm>
            <a:custGeom>
              <a:avLst/>
              <a:gdLst/>
              <a:ahLst/>
              <a:cxnLst/>
              <a:rect r="r" b="b" t="t" l="l"/>
              <a:pathLst>
                <a:path h="13816841" w="13842008">
                  <a:moveTo>
                    <a:pt x="0" y="0"/>
                  </a:moveTo>
                  <a:lnTo>
                    <a:pt x="13842009" y="0"/>
                  </a:lnTo>
                  <a:lnTo>
                    <a:pt x="13842009" y="13816841"/>
                  </a:lnTo>
                  <a:lnTo>
                    <a:pt x="0" y="1381684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057275"/>
            <a:ext cx="16230600" cy="8229600"/>
            <a:chOff x="0" y="0"/>
            <a:chExt cx="6851469" cy="3473984"/>
          </a:xfrm>
        </p:grpSpPr>
        <p:sp>
          <p:nvSpPr>
            <p:cNvPr name="Freeform 6" id="6"/>
            <p:cNvSpPr/>
            <p:nvPr/>
          </p:nvSpPr>
          <p:spPr>
            <a:xfrm flipH="false" flipV="false" rot="0">
              <a:off x="0" y="-1270"/>
              <a:ext cx="6852739" cy="3472714"/>
            </a:xfrm>
            <a:custGeom>
              <a:avLst/>
              <a:gdLst/>
              <a:ahLst/>
              <a:cxnLst/>
              <a:rect r="r" b="b" t="t" l="l"/>
              <a:pathLst>
                <a:path h="3472714" w="6852739">
                  <a:moveTo>
                    <a:pt x="6841309" y="27940"/>
                  </a:moveTo>
                  <a:cubicBezTo>
                    <a:pt x="6832419" y="24130"/>
                    <a:pt x="6823529" y="21590"/>
                    <a:pt x="6814639" y="21590"/>
                  </a:cubicBezTo>
                  <a:cubicBezTo>
                    <a:pt x="6787969" y="20320"/>
                    <a:pt x="6687027" y="20320"/>
                    <a:pt x="6573396" y="17780"/>
                  </a:cubicBezTo>
                  <a:cubicBezTo>
                    <a:pt x="6313667" y="12700"/>
                    <a:pt x="6059349" y="6350"/>
                    <a:pt x="5799620" y="3810"/>
                  </a:cubicBezTo>
                  <a:cubicBezTo>
                    <a:pt x="5588590" y="1270"/>
                    <a:pt x="5382971" y="3810"/>
                    <a:pt x="5171941" y="2540"/>
                  </a:cubicBezTo>
                  <a:cubicBezTo>
                    <a:pt x="5079953" y="2540"/>
                    <a:pt x="4987966" y="0"/>
                    <a:pt x="4895979" y="2540"/>
                  </a:cubicBezTo>
                  <a:cubicBezTo>
                    <a:pt x="4674127" y="10160"/>
                    <a:pt x="4452275" y="11430"/>
                    <a:pt x="4225012" y="8890"/>
                  </a:cubicBezTo>
                  <a:cubicBezTo>
                    <a:pt x="4111380" y="7620"/>
                    <a:pt x="3997749" y="7620"/>
                    <a:pt x="3884117" y="7620"/>
                  </a:cubicBezTo>
                  <a:cubicBezTo>
                    <a:pt x="3678498" y="7620"/>
                    <a:pt x="3472879" y="7620"/>
                    <a:pt x="3267261" y="6350"/>
                  </a:cubicBezTo>
                  <a:cubicBezTo>
                    <a:pt x="3050820" y="5080"/>
                    <a:pt x="918876" y="2540"/>
                    <a:pt x="707846" y="1270"/>
                  </a:cubicBezTo>
                  <a:cubicBezTo>
                    <a:pt x="534693" y="0"/>
                    <a:pt x="366952" y="1270"/>
                    <a:pt x="193799" y="1270"/>
                  </a:cubicBezTo>
                  <a:cubicBezTo>
                    <a:pt x="74756" y="1270"/>
                    <a:pt x="33020" y="3810"/>
                    <a:pt x="5080" y="5080"/>
                  </a:cubicBezTo>
                  <a:cubicBezTo>
                    <a:pt x="3810" y="5080"/>
                    <a:pt x="2540" y="7620"/>
                    <a:pt x="0" y="8890"/>
                  </a:cubicBezTo>
                  <a:cubicBezTo>
                    <a:pt x="1270" y="21590"/>
                    <a:pt x="3810" y="34290"/>
                    <a:pt x="5080" y="46990"/>
                  </a:cubicBezTo>
                  <a:cubicBezTo>
                    <a:pt x="15240" y="176461"/>
                    <a:pt x="16510" y="329751"/>
                    <a:pt x="17780" y="480352"/>
                  </a:cubicBezTo>
                  <a:cubicBezTo>
                    <a:pt x="19050" y="633642"/>
                    <a:pt x="17780" y="786931"/>
                    <a:pt x="16510" y="942911"/>
                  </a:cubicBezTo>
                  <a:cubicBezTo>
                    <a:pt x="15240" y="1101579"/>
                    <a:pt x="2540" y="2766254"/>
                    <a:pt x="2540" y="2924922"/>
                  </a:cubicBezTo>
                  <a:cubicBezTo>
                    <a:pt x="2540" y="3080901"/>
                    <a:pt x="1270" y="3236880"/>
                    <a:pt x="0" y="3392859"/>
                  </a:cubicBezTo>
                  <a:cubicBezTo>
                    <a:pt x="0" y="3418104"/>
                    <a:pt x="3810" y="3428264"/>
                    <a:pt x="15240" y="3433344"/>
                  </a:cubicBezTo>
                  <a:cubicBezTo>
                    <a:pt x="22860" y="3437154"/>
                    <a:pt x="31750" y="3439694"/>
                    <a:pt x="40640" y="3440964"/>
                  </a:cubicBezTo>
                  <a:cubicBezTo>
                    <a:pt x="188388" y="3446044"/>
                    <a:pt x="394007" y="3449854"/>
                    <a:pt x="599625" y="3454934"/>
                  </a:cubicBezTo>
                  <a:cubicBezTo>
                    <a:pt x="713257" y="3457474"/>
                    <a:pt x="826888" y="3462554"/>
                    <a:pt x="940520" y="3463824"/>
                  </a:cubicBezTo>
                  <a:cubicBezTo>
                    <a:pt x="1129906" y="3466364"/>
                    <a:pt x="3240205" y="3467634"/>
                    <a:pt x="3429591" y="3468904"/>
                  </a:cubicBezTo>
                  <a:cubicBezTo>
                    <a:pt x="3456646" y="3468904"/>
                    <a:pt x="3483701" y="3468904"/>
                    <a:pt x="3510756" y="3468904"/>
                  </a:cubicBezTo>
                  <a:cubicBezTo>
                    <a:pt x="3640621" y="3468904"/>
                    <a:pt x="3775897" y="3467634"/>
                    <a:pt x="3905761" y="3467634"/>
                  </a:cubicBezTo>
                  <a:cubicBezTo>
                    <a:pt x="4057270" y="3467634"/>
                    <a:pt x="4203367" y="3468904"/>
                    <a:pt x="4354876" y="3468904"/>
                  </a:cubicBezTo>
                  <a:cubicBezTo>
                    <a:pt x="4576728" y="3468904"/>
                    <a:pt x="4803991" y="3468904"/>
                    <a:pt x="5025843" y="3468904"/>
                  </a:cubicBezTo>
                  <a:cubicBezTo>
                    <a:pt x="5231462" y="3468904"/>
                    <a:pt x="5437081" y="3470174"/>
                    <a:pt x="5642700" y="3471444"/>
                  </a:cubicBezTo>
                  <a:cubicBezTo>
                    <a:pt x="5734687" y="3471444"/>
                    <a:pt x="5832086" y="3472714"/>
                    <a:pt x="5924073" y="3472714"/>
                  </a:cubicBezTo>
                  <a:cubicBezTo>
                    <a:pt x="6221680" y="3471444"/>
                    <a:pt x="6513874" y="3465094"/>
                    <a:pt x="6791779" y="3465094"/>
                  </a:cubicBezTo>
                  <a:cubicBezTo>
                    <a:pt x="6795589" y="3465094"/>
                    <a:pt x="6800669" y="3462554"/>
                    <a:pt x="6804479" y="3460014"/>
                  </a:cubicBezTo>
                  <a:cubicBezTo>
                    <a:pt x="6809559" y="3456204"/>
                    <a:pt x="6812099" y="3449854"/>
                    <a:pt x="6814639" y="3447314"/>
                  </a:cubicBezTo>
                  <a:cubicBezTo>
                    <a:pt x="6815909" y="3374034"/>
                    <a:pt x="6817179" y="3261084"/>
                    <a:pt x="6818449" y="3148133"/>
                  </a:cubicBezTo>
                  <a:cubicBezTo>
                    <a:pt x="6819719" y="2973329"/>
                    <a:pt x="6829879" y="1295208"/>
                    <a:pt x="6831149" y="1120404"/>
                  </a:cubicBezTo>
                  <a:cubicBezTo>
                    <a:pt x="6831149" y="1015521"/>
                    <a:pt x="6832419" y="910639"/>
                    <a:pt x="6833689" y="805756"/>
                  </a:cubicBezTo>
                  <a:cubicBezTo>
                    <a:pt x="6834959" y="692806"/>
                    <a:pt x="6836229" y="579856"/>
                    <a:pt x="6838769" y="466905"/>
                  </a:cubicBezTo>
                  <a:cubicBezTo>
                    <a:pt x="6840039" y="399673"/>
                    <a:pt x="6840039" y="329751"/>
                    <a:pt x="6845119" y="262519"/>
                  </a:cubicBezTo>
                  <a:cubicBezTo>
                    <a:pt x="6850199" y="181840"/>
                    <a:pt x="6852739" y="103850"/>
                    <a:pt x="6851469" y="44450"/>
                  </a:cubicBezTo>
                  <a:cubicBezTo>
                    <a:pt x="6851469" y="38100"/>
                    <a:pt x="6847659" y="30480"/>
                    <a:pt x="6841309" y="27940"/>
                  </a:cubicBezTo>
                  <a:close/>
                </a:path>
              </a:pathLst>
            </a:custGeom>
            <a:solidFill>
              <a:srgbClr val="FFFFFF"/>
            </a:solidFill>
          </p:spPr>
        </p:sp>
      </p:grpSp>
      <p:grpSp>
        <p:nvGrpSpPr>
          <p:cNvPr name="Group 7" id="7"/>
          <p:cNvGrpSpPr/>
          <p:nvPr/>
        </p:nvGrpSpPr>
        <p:grpSpPr>
          <a:xfrm rot="0">
            <a:off x="9734046" y="4948668"/>
            <a:ext cx="6485984" cy="3074302"/>
            <a:chOff x="0" y="0"/>
            <a:chExt cx="3425887" cy="1623842"/>
          </a:xfrm>
        </p:grpSpPr>
        <p:sp>
          <p:nvSpPr>
            <p:cNvPr name="Freeform 8" id="8"/>
            <p:cNvSpPr/>
            <p:nvPr/>
          </p:nvSpPr>
          <p:spPr>
            <a:xfrm flipH="false" flipV="false" rot="0">
              <a:off x="0" y="-1270"/>
              <a:ext cx="3427157" cy="1622572"/>
            </a:xfrm>
            <a:custGeom>
              <a:avLst/>
              <a:gdLst/>
              <a:ahLst/>
              <a:cxnLst/>
              <a:rect r="r" b="b" t="t" l="l"/>
              <a:pathLst>
                <a:path h="1622572" w="3427157">
                  <a:moveTo>
                    <a:pt x="3415727" y="27940"/>
                  </a:moveTo>
                  <a:cubicBezTo>
                    <a:pt x="3406837" y="24130"/>
                    <a:pt x="3397947" y="21590"/>
                    <a:pt x="3389057" y="21590"/>
                  </a:cubicBezTo>
                  <a:cubicBezTo>
                    <a:pt x="3362387" y="20320"/>
                    <a:pt x="3311709" y="20320"/>
                    <a:pt x="3255938" y="17780"/>
                  </a:cubicBezTo>
                  <a:cubicBezTo>
                    <a:pt x="3128464" y="12700"/>
                    <a:pt x="3003646" y="6350"/>
                    <a:pt x="2876171" y="3810"/>
                  </a:cubicBezTo>
                  <a:cubicBezTo>
                    <a:pt x="2772598" y="1270"/>
                    <a:pt x="2671681" y="3810"/>
                    <a:pt x="2568108" y="2540"/>
                  </a:cubicBezTo>
                  <a:cubicBezTo>
                    <a:pt x="2522960" y="2540"/>
                    <a:pt x="2477813" y="0"/>
                    <a:pt x="2432666" y="2540"/>
                  </a:cubicBezTo>
                  <a:cubicBezTo>
                    <a:pt x="2323782" y="10160"/>
                    <a:pt x="2214897" y="11430"/>
                    <a:pt x="2103357" y="8890"/>
                  </a:cubicBezTo>
                  <a:cubicBezTo>
                    <a:pt x="2047587" y="7620"/>
                    <a:pt x="1991817" y="7620"/>
                    <a:pt x="1936047" y="7620"/>
                  </a:cubicBezTo>
                  <a:cubicBezTo>
                    <a:pt x="1835129" y="7620"/>
                    <a:pt x="1734212" y="7620"/>
                    <a:pt x="1633295" y="6350"/>
                  </a:cubicBezTo>
                  <a:cubicBezTo>
                    <a:pt x="1527066" y="5080"/>
                    <a:pt x="480714" y="2540"/>
                    <a:pt x="377141" y="1270"/>
                  </a:cubicBezTo>
                  <a:cubicBezTo>
                    <a:pt x="292158" y="0"/>
                    <a:pt x="209830" y="1270"/>
                    <a:pt x="124848" y="1270"/>
                  </a:cubicBezTo>
                  <a:cubicBezTo>
                    <a:pt x="66422" y="1270"/>
                    <a:pt x="33020" y="3810"/>
                    <a:pt x="5080" y="5080"/>
                  </a:cubicBezTo>
                  <a:cubicBezTo>
                    <a:pt x="3810" y="5080"/>
                    <a:pt x="2540" y="7620"/>
                    <a:pt x="0" y="8890"/>
                  </a:cubicBezTo>
                  <a:cubicBezTo>
                    <a:pt x="1270" y="21590"/>
                    <a:pt x="3810" y="34290"/>
                    <a:pt x="5080" y="46990"/>
                  </a:cubicBezTo>
                  <a:cubicBezTo>
                    <a:pt x="15240" y="115280"/>
                    <a:pt x="16510" y="183747"/>
                    <a:pt x="17780" y="251012"/>
                  </a:cubicBezTo>
                  <a:cubicBezTo>
                    <a:pt x="19050" y="319478"/>
                    <a:pt x="17780" y="387945"/>
                    <a:pt x="16510" y="457613"/>
                  </a:cubicBezTo>
                  <a:cubicBezTo>
                    <a:pt x="15240" y="528481"/>
                    <a:pt x="2540" y="1272003"/>
                    <a:pt x="2540" y="1342872"/>
                  </a:cubicBezTo>
                  <a:cubicBezTo>
                    <a:pt x="2540" y="1412540"/>
                    <a:pt x="1270" y="1482208"/>
                    <a:pt x="0" y="1551875"/>
                  </a:cubicBezTo>
                  <a:cubicBezTo>
                    <a:pt x="0" y="1567961"/>
                    <a:pt x="3810" y="1578122"/>
                    <a:pt x="15240" y="1583202"/>
                  </a:cubicBezTo>
                  <a:cubicBezTo>
                    <a:pt x="22860" y="1587011"/>
                    <a:pt x="31750" y="1589552"/>
                    <a:pt x="40640" y="1590822"/>
                  </a:cubicBezTo>
                  <a:cubicBezTo>
                    <a:pt x="122192" y="1595902"/>
                    <a:pt x="223109" y="1599711"/>
                    <a:pt x="324026" y="1604792"/>
                  </a:cubicBezTo>
                  <a:cubicBezTo>
                    <a:pt x="379796" y="1607332"/>
                    <a:pt x="435566" y="1612411"/>
                    <a:pt x="491336" y="1613682"/>
                  </a:cubicBezTo>
                  <a:cubicBezTo>
                    <a:pt x="584287" y="1616222"/>
                    <a:pt x="1620016" y="1617492"/>
                    <a:pt x="1712967" y="1618761"/>
                  </a:cubicBezTo>
                  <a:cubicBezTo>
                    <a:pt x="1726245" y="1618761"/>
                    <a:pt x="1739524" y="1618761"/>
                    <a:pt x="1752802" y="1618761"/>
                  </a:cubicBezTo>
                  <a:cubicBezTo>
                    <a:pt x="1816540" y="1618761"/>
                    <a:pt x="1882933" y="1617492"/>
                    <a:pt x="1946670" y="1617492"/>
                  </a:cubicBezTo>
                  <a:cubicBezTo>
                    <a:pt x="2021030" y="1617492"/>
                    <a:pt x="2092734" y="1618761"/>
                    <a:pt x="2167094" y="1618761"/>
                  </a:cubicBezTo>
                  <a:cubicBezTo>
                    <a:pt x="2275979" y="1618761"/>
                    <a:pt x="2387519" y="1618761"/>
                    <a:pt x="2496403" y="1618761"/>
                  </a:cubicBezTo>
                  <a:cubicBezTo>
                    <a:pt x="2597320" y="1618761"/>
                    <a:pt x="2698238" y="1620032"/>
                    <a:pt x="2799155" y="1621302"/>
                  </a:cubicBezTo>
                  <a:cubicBezTo>
                    <a:pt x="2844302" y="1621302"/>
                    <a:pt x="2892105" y="1622572"/>
                    <a:pt x="2937252" y="1622572"/>
                  </a:cubicBezTo>
                  <a:cubicBezTo>
                    <a:pt x="3083317" y="1621302"/>
                    <a:pt x="3226726" y="1614952"/>
                    <a:pt x="3366197" y="1614952"/>
                  </a:cubicBezTo>
                  <a:cubicBezTo>
                    <a:pt x="3370007" y="1614952"/>
                    <a:pt x="3375087" y="1612411"/>
                    <a:pt x="3378897" y="1609872"/>
                  </a:cubicBezTo>
                  <a:cubicBezTo>
                    <a:pt x="3383977" y="1606061"/>
                    <a:pt x="3386517" y="1599711"/>
                    <a:pt x="3389057" y="1597172"/>
                  </a:cubicBezTo>
                  <a:cubicBezTo>
                    <a:pt x="3390327" y="1543467"/>
                    <a:pt x="3391597" y="1493018"/>
                    <a:pt x="3392867" y="1442569"/>
                  </a:cubicBezTo>
                  <a:cubicBezTo>
                    <a:pt x="3394137" y="1364493"/>
                    <a:pt x="3404297" y="614965"/>
                    <a:pt x="3405567" y="536889"/>
                  </a:cubicBezTo>
                  <a:cubicBezTo>
                    <a:pt x="3405567" y="490044"/>
                    <a:pt x="3406837" y="443198"/>
                    <a:pt x="3408107" y="396353"/>
                  </a:cubicBezTo>
                  <a:cubicBezTo>
                    <a:pt x="3409377" y="345904"/>
                    <a:pt x="3410647" y="295455"/>
                    <a:pt x="3413187" y="245006"/>
                  </a:cubicBezTo>
                  <a:cubicBezTo>
                    <a:pt x="3414457" y="214977"/>
                    <a:pt x="3414457" y="183747"/>
                    <a:pt x="3419537" y="153717"/>
                  </a:cubicBezTo>
                  <a:cubicBezTo>
                    <a:pt x="3424617" y="117682"/>
                    <a:pt x="3427157" y="82849"/>
                    <a:pt x="3425887" y="44450"/>
                  </a:cubicBezTo>
                  <a:cubicBezTo>
                    <a:pt x="3425887" y="38100"/>
                    <a:pt x="3422077" y="30480"/>
                    <a:pt x="3415727" y="27940"/>
                  </a:cubicBezTo>
                  <a:close/>
                </a:path>
              </a:pathLst>
            </a:custGeom>
            <a:solidFill>
              <a:srgbClr val="EDEDED"/>
            </a:solidFill>
          </p:spPr>
        </p:sp>
      </p:grpSp>
      <p:sp>
        <p:nvSpPr>
          <p:cNvPr name="Freeform 9" id="9"/>
          <p:cNvSpPr/>
          <p:nvPr/>
        </p:nvSpPr>
        <p:spPr>
          <a:xfrm flipH="false" flipV="false" rot="0">
            <a:off x="1257765" y="3754125"/>
            <a:ext cx="6751478" cy="5327888"/>
          </a:xfrm>
          <a:custGeom>
            <a:avLst/>
            <a:gdLst/>
            <a:ahLst/>
            <a:cxnLst/>
            <a:rect r="r" b="b" t="t" l="l"/>
            <a:pathLst>
              <a:path h="5327888" w="6751478">
                <a:moveTo>
                  <a:pt x="0" y="0"/>
                </a:moveTo>
                <a:lnTo>
                  <a:pt x="6751478" y="0"/>
                </a:lnTo>
                <a:lnTo>
                  <a:pt x="6751478" y="5327888"/>
                </a:lnTo>
                <a:lnTo>
                  <a:pt x="0" y="5327888"/>
                </a:lnTo>
                <a:lnTo>
                  <a:pt x="0" y="0"/>
                </a:lnTo>
                <a:close/>
              </a:path>
            </a:pathLst>
          </a:custGeom>
          <a:blipFill>
            <a:blip r:embed="rId4"/>
            <a:stretch>
              <a:fillRect l="0" t="-803" r="0" b="-803"/>
            </a:stretch>
          </a:blipFill>
        </p:spPr>
      </p:sp>
      <p:sp>
        <p:nvSpPr>
          <p:cNvPr name="TextBox 10" id="10"/>
          <p:cNvSpPr txBox="true"/>
          <p:nvPr/>
        </p:nvSpPr>
        <p:spPr>
          <a:xfrm rot="0">
            <a:off x="10169837" y="4948668"/>
            <a:ext cx="5614401" cy="2857500"/>
          </a:xfrm>
          <a:prstGeom prst="rect">
            <a:avLst/>
          </a:prstGeom>
        </p:spPr>
        <p:txBody>
          <a:bodyPr anchor="t" rtlCol="false" tIns="0" lIns="0" bIns="0" rIns="0">
            <a:spAutoFit/>
          </a:bodyPr>
          <a:lstStyle/>
          <a:p>
            <a:pPr algn="l">
              <a:lnSpc>
                <a:spcPts val="4559"/>
              </a:lnSpc>
            </a:pPr>
            <a:r>
              <a:rPr lang="en-US" sz="3799" b="true">
                <a:solidFill>
                  <a:srgbClr val="000000"/>
                </a:solidFill>
                <a:latin typeface="Quicksand Medium"/>
                <a:ea typeface="Quicksand Medium"/>
                <a:cs typeface="Quicksand Medium"/>
                <a:sym typeface="Quicksand Medium"/>
              </a:rPr>
              <a:t>With our changes we manage to bring up our accuracy score:</a:t>
            </a:r>
          </a:p>
          <a:p>
            <a:pPr algn="l">
              <a:lnSpc>
                <a:spcPts val="4559"/>
              </a:lnSpc>
            </a:pPr>
          </a:p>
          <a:p>
            <a:pPr algn="ctr">
              <a:lnSpc>
                <a:spcPts val="4559"/>
              </a:lnSpc>
            </a:pPr>
            <a:r>
              <a:rPr lang="en-US" b="true" sz="3799">
                <a:solidFill>
                  <a:srgbClr val="A2272C"/>
                </a:solidFill>
                <a:latin typeface="Quicksand Bold"/>
                <a:ea typeface="Quicksand Bold"/>
                <a:cs typeface="Quicksand Bold"/>
                <a:sym typeface="Quicksand Bold"/>
              </a:rPr>
              <a:t>0.02</a:t>
            </a:r>
          </a:p>
        </p:txBody>
      </p:sp>
      <p:sp>
        <p:nvSpPr>
          <p:cNvPr name="TextBox 11" id="11"/>
          <p:cNvSpPr txBox="true"/>
          <p:nvPr/>
        </p:nvSpPr>
        <p:spPr>
          <a:xfrm rot="0">
            <a:off x="5373178" y="1439557"/>
            <a:ext cx="7187341" cy="2314567"/>
          </a:xfrm>
          <a:prstGeom prst="rect">
            <a:avLst/>
          </a:prstGeom>
        </p:spPr>
        <p:txBody>
          <a:bodyPr anchor="t" rtlCol="false" tIns="0" lIns="0" bIns="0" rIns="0">
            <a:spAutoFit/>
          </a:bodyPr>
          <a:lstStyle/>
          <a:p>
            <a:pPr algn="ctr" marL="0" indent="0" lvl="0">
              <a:lnSpc>
                <a:spcPts val="8999"/>
              </a:lnSpc>
            </a:pPr>
            <a:r>
              <a:rPr lang="en-US" b="true" sz="8999" spc="-89">
                <a:solidFill>
                  <a:srgbClr val="A2272C"/>
                </a:solidFill>
                <a:latin typeface="Bogart Bold"/>
                <a:ea typeface="Bogart Bold"/>
                <a:cs typeface="Bogart Bold"/>
                <a:sym typeface="Bogart Bold"/>
              </a:rPr>
              <a:t>Increasing prediction</a:t>
            </a:r>
          </a:p>
        </p:txBody>
      </p:sp>
      <p:sp>
        <p:nvSpPr>
          <p:cNvPr name="TextBox 12" id="12"/>
          <p:cNvSpPr txBox="true"/>
          <p:nvPr/>
        </p:nvSpPr>
        <p:spPr>
          <a:xfrm rot="0">
            <a:off x="17602803" y="9399762"/>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Quicksand Bold"/>
                <a:ea typeface="Quicksand Bold"/>
                <a:cs typeface="Quicksand Bold"/>
                <a:sym typeface="Quicksand Bold"/>
              </a:rPr>
              <a:t>19</a:t>
            </a:r>
          </a:p>
        </p:txBody>
      </p:sp>
    </p:spTree>
  </p:cSld>
  <p:clrMapOvr>
    <a:masterClrMapping/>
  </p:clrMapOvr>
  <p:transition spd="slow">
    <p:push dir="l"/>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E1DA"/>
        </a:solidFill>
      </p:bgPr>
    </p:bg>
    <p:spTree>
      <p:nvGrpSpPr>
        <p:cNvPr id="1" name=""/>
        <p:cNvGrpSpPr/>
        <p:nvPr/>
      </p:nvGrpSpPr>
      <p:grpSpPr>
        <a:xfrm>
          <a:off x="0" y="0"/>
          <a:ext cx="0" cy="0"/>
          <a:chOff x="0" y="0"/>
          <a:chExt cx="0" cy="0"/>
        </a:xfrm>
      </p:grpSpPr>
      <p:grpSp>
        <p:nvGrpSpPr>
          <p:cNvPr name="Group 2" id="2"/>
          <p:cNvGrpSpPr/>
          <p:nvPr/>
        </p:nvGrpSpPr>
        <p:grpSpPr>
          <a:xfrm rot="0">
            <a:off x="-1414658" y="-56723"/>
            <a:ext cx="20763012" cy="10400446"/>
            <a:chOff x="0" y="0"/>
            <a:chExt cx="27684017" cy="13867262"/>
          </a:xfrm>
        </p:grpSpPr>
        <p:sp>
          <p:nvSpPr>
            <p:cNvPr name="Freeform 3" id="3"/>
            <p:cNvSpPr/>
            <p:nvPr/>
          </p:nvSpPr>
          <p:spPr>
            <a:xfrm flipH="false" flipV="false" rot="0">
              <a:off x="0" y="50421"/>
              <a:ext cx="13842008" cy="13816841"/>
            </a:xfrm>
            <a:custGeom>
              <a:avLst/>
              <a:gdLst/>
              <a:ahLst/>
              <a:cxnLst/>
              <a:rect r="r" b="b" t="t" l="l"/>
              <a:pathLst>
                <a:path h="13816841" w="13842008">
                  <a:moveTo>
                    <a:pt x="0" y="0"/>
                  </a:moveTo>
                  <a:lnTo>
                    <a:pt x="13842008" y="0"/>
                  </a:lnTo>
                  <a:lnTo>
                    <a:pt x="13842008" y="13816841"/>
                  </a:lnTo>
                  <a:lnTo>
                    <a:pt x="0" y="13816841"/>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842008" y="0"/>
              <a:ext cx="13842008" cy="13816841"/>
            </a:xfrm>
            <a:custGeom>
              <a:avLst/>
              <a:gdLst/>
              <a:ahLst/>
              <a:cxnLst/>
              <a:rect r="r" b="b" t="t" l="l"/>
              <a:pathLst>
                <a:path h="13816841" w="13842008">
                  <a:moveTo>
                    <a:pt x="0" y="0"/>
                  </a:moveTo>
                  <a:lnTo>
                    <a:pt x="13842009" y="0"/>
                  </a:lnTo>
                  <a:lnTo>
                    <a:pt x="13842009" y="13816841"/>
                  </a:lnTo>
                  <a:lnTo>
                    <a:pt x="0" y="13816841"/>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2063326" y="1028700"/>
            <a:ext cx="13807045" cy="8229600"/>
            <a:chOff x="0" y="0"/>
            <a:chExt cx="5828407" cy="3473984"/>
          </a:xfrm>
        </p:grpSpPr>
        <p:sp>
          <p:nvSpPr>
            <p:cNvPr name="Freeform 6" id="6"/>
            <p:cNvSpPr/>
            <p:nvPr/>
          </p:nvSpPr>
          <p:spPr>
            <a:xfrm flipH="false" flipV="false" rot="0">
              <a:off x="0" y="-1270"/>
              <a:ext cx="5829677" cy="3472714"/>
            </a:xfrm>
            <a:custGeom>
              <a:avLst/>
              <a:gdLst/>
              <a:ahLst/>
              <a:cxnLst/>
              <a:rect r="r" b="b" t="t" l="l"/>
              <a:pathLst>
                <a:path h="3472714" w="5829677">
                  <a:moveTo>
                    <a:pt x="5818247" y="27940"/>
                  </a:moveTo>
                  <a:cubicBezTo>
                    <a:pt x="5809357" y="24130"/>
                    <a:pt x="5800467" y="21590"/>
                    <a:pt x="5791577" y="21590"/>
                  </a:cubicBezTo>
                  <a:cubicBezTo>
                    <a:pt x="5764907" y="20320"/>
                    <a:pt x="5678977" y="20320"/>
                    <a:pt x="5582626" y="17780"/>
                  </a:cubicBezTo>
                  <a:cubicBezTo>
                    <a:pt x="5362395" y="12700"/>
                    <a:pt x="5146753" y="6350"/>
                    <a:pt x="4926522" y="3810"/>
                  </a:cubicBezTo>
                  <a:cubicBezTo>
                    <a:pt x="4747584" y="1270"/>
                    <a:pt x="4573235" y="3810"/>
                    <a:pt x="4394297" y="2540"/>
                  </a:cubicBezTo>
                  <a:cubicBezTo>
                    <a:pt x="4316299" y="2540"/>
                    <a:pt x="4238300" y="0"/>
                    <a:pt x="4160302" y="2540"/>
                  </a:cubicBezTo>
                  <a:cubicBezTo>
                    <a:pt x="3972188" y="10160"/>
                    <a:pt x="3784074" y="11430"/>
                    <a:pt x="3591372" y="8890"/>
                  </a:cubicBezTo>
                  <a:cubicBezTo>
                    <a:pt x="3495021" y="7620"/>
                    <a:pt x="3398670" y="7620"/>
                    <a:pt x="3302319" y="7620"/>
                  </a:cubicBezTo>
                  <a:cubicBezTo>
                    <a:pt x="3127970" y="7620"/>
                    <a:pt x="2953620" y="7620"/>
                    <a:pt x="2779271" y="6350"/>
                  </a:cubicBezTo>
                  <a:cubicBezTo>
                    <a:pt x="2595745" y="5080"/>
                    <a:pt x="788017" y="2540"/>
                    <a:pt x="609080" y="1270"/>
                  </a:cubicBezTo>
                  <a:cubicBezTo>
                    <a:pt x="462259" y="0"/>
                    <a:pt x="320027" y="1270"/>
                    <a:pt x="173206" y="1270"/>
                  </a:cubicBezTo>
                  <a:cubicBezTo>
                    <a:pt x="72267" y="1270"/>
                    <a:pt x="33020" y="3810"/>
                    <a:pt x="5080" y="5080"/>
                  </a:cubicBezTo>
                  <a:cubicBezTo>
                    <a:pt x="3810" y="5080"/>
                    <a:pt x="2540" y="7620"/>
                    <a:pt x="0" y="8890"/>
                  </a:cubicBezTo>
                  <a:cubicBezTo>
                    <a:pt x="1270" y="21590"/>
                    <a:pt x="3810" y="34290"/>
                    <a:pt x="5080" y="46990"/>
                  </a:cubicBezTo>
                  <a:cubicBezTo>
                    <a:pt x="15240" y="176461"/>
                    <a:pt x="16510" y="329751"/>
                    <a:pt x="17780" y="480352"/>
                  </a:cubicBezTo>
                  <a:cubicBezTo>
                    <a:pt x="19050" y="633642"/>
                    <a:pt x="17780" y="786931"/>
                    <a:pt x="16510" y="942911"/>
                  </a:cubicBezTo>
                  <a:cubicBezTo>
                    <a:pt x="15240" y="1101579"/>
                    <a:pt x="2540" y="2766254"/>
                    <a:pt x="2540" y="2924922"/>
                  </a:cubicBezTo>
                  <a:cubicBezTo>
                    <a:pt x="2540" y="3080901"/>
                    <a:pt x="1270" y="3236880"/>
                    <a:pt x="0" y="3392859"/>
                  </a:cubicBezTo>
                  <a:cubicBezTo>
                    <a:pt x="0" y="3418104"/>
                    <a:pt x="3810" y="3428264"/>
                    <a:pt x="15240" y="3433344"/>
                  </a:cubicBezTo>
                  <a:cubicBezTo>
                    <a:pt x="22860" y="3437154"/>
                    <a:pt x="31750" y="3439694"/>
                    <a:pt x="40640" y="3440964"/>
                  </a:cubicBezTo>
                  <a:cubicBezTo>
                    <a:pt x="168618" y="3446044"/>
                    <a:pt x="342967" y="3449854"/>
                    <a:pt x="517317" y="3454934"/>
                  </a:cubicBezTo>
                  <a:cubicBezTo>
                    <a:pt x="613668" y="3457474"/>
                    <a:pt x="710019" y="3462554"/>
                    <a:pt x="806370" y="3463824"/>
                  </a:cubicBezTo>
                  <a:cubicBezTo>
                    <a:pt x="966955" y="3466364"/>
                    <a:pt x="2756330" y="3467634"/>
                    <a:pt x="2916915" y="3468904"/>
                  </a:cubicBezTo>
                  <a:cubicBezTo>
                    <a:pt x="2939856" y="3468904"/>
                    <a:pt x="2962797" y="3468904"/>
                    <a:pt x="2985737" y="3468904"/>
                  </a:cubicBezTo>
                  <a:cubicBezTo>
                    <a:pt x="3095853" y="3468904"/>
                    <a:pt x="3210556" y="3467634"/>
                    <a:pt x="3320671" y="3467634"/>
                  </a:cubicBezTo>
                  <a:cubicBezTo>
                    <a:pt x="3449139" y="3467634"/>
                    <a:pt x="3573020" y="3468904"/>
                    <a:pt x="3701488" y="3468904"/>
                  </a:cubicBezTo>
                  <a:cubicBezTo>
                    <a:pt x="3889601" y="3468904"/>
                    <a:pt x="4082304" y="3468904"/>
                    <a:pt x="4270417" y="3468904"/>
                  </a:cubicBezTo>
                  <a:cubicBezTo>
                    <a:pt x="4444766" y="3468904"/>
                    <a:pt x="4619116" y="3470174"/>
                    <a:pt x="4793466" y="3471444"/>
                  </a:cubicBezTo>
                  <a:cubicBezTo>
                    <a:pt x="4871464" y="3471444"/>
                    <a:pt x="4954050" y="3472714"/>
                    <a:pt x="5032049" y="3472714"/>
                  </a:cubicBezTo>
                  <a:cubicBezTo>
                    <a:pt x="5284396" y="3471444"/>
                    <a:pt x="5532156" y="3465094"/>
                    <a:pt x="5768717" y="3465094"/>
                  </a:cubicBezTo>
                  <a:cubicBezTo>
                    <a:pt x="5772527" y="3465094"/>
                    <a:pt x="5777607" y="3462554"/>
                    <a:pt x="5781417" y="3460014"/>
                  </a:cubicBezTo>
                  <a:cubicBezTo>
                    <a:pt x="5786497" y="3456204"/>
                    <a:pt x="5789037" y="3449854"/>
                    <a:pt x="5791577" y="3447314"/>
                  </a:cubicBezTo>
                  <a:cubicBezTo>
                    <a:pt x="5792847" y="3374034"/>
                    <a:pt x="5794117" y="3261084"/>
                    <a:pt x="5795387" y="3148133"/>
                  </a:cubicBezTo>
                  <a:cubicBezTo>
                    <a:pt x="5796657" y="2973329"/>
                    <a:pt x="5806817" y="1295208"/>
                    <a:pt x="5808087" y="1120404"/>
                  </a:cubicBezTo>
                  <a:cubicBezTo>
                    <a:pt x="5808087" y="1015521"/>
                    <a:pt x="5809357" y="910639"/>
                    <a:pt x="5810627" y="805756"/>
                  </a:cubicBezTo>
                  <a:cubicBezTo>
                    <a:pt x="5811897" y="692806"/>
                    <a:pt x="5813167" y="579856"/>
                    <a:pt x="5815707" y="466905"/>
                  </a:cubicBezTo>
                  <a:cubicBezTo>
                    <a:pt x="5816977" y="399673"/>
                    <a:pt x="5816977" y="329751"/>
                    <a:pt x="5822057" y="262519"/>
                  </a:cubicBezTo>
                  <a:cubicBezTo>
                    <a:pt x="5827137" y="181840"/>
                    <a:pt x="5829677" y="103850"/>
                    <a:pt x="5828407" y="44450"/>
                  </a:cubicBezTo>
                  <a:cubicBezTo>
                    <a:pt x="5828407" y="38100"/>
                    <a:pt x="5824597" y="30480"/>
                    <a:pt x="5818247" y="27940"/>
                  </a:cubicBezTo>
                  <a:close/>
                </a:path>
              </a:pathLst>
            </a:custGeom>
            <a:solidFill>
              <a:srgbClr val="FFFFFF"/>
            </a:solidFill>
          </p:spPr>
        </p:sp>
      </p:grpSp>
      <p:sp>
        <p:nvSpPr>
          <p:cNvPr name="TextBox 7" id="7"/>
          <p:cNvSpPr txBox="true"/>
          <p:nvPr/>
        </p:nvSpPr>
        <p:spPr>
          <a:xfrm rot="0">
            <a:off x="2960946" y="2322832"/>
            <a:ext cx="12011805" cy="6438900"/>
          </a:xfrm>
          <a:prstGeom prst="rect">
            <a:avLst/>
          </a:prstGeom>
        </p:spPr>
        <p:txBody>
          <a:bodyPr anchor="t" rtlCol="false" tIns="0" lIns="0" bIns="0" rIns="0">
            <a:spAutoFit/>
          </a:bodyPr>
          <a:lstStyle/>
          <a:p>
            <a:pPr algn="l">
              <a:lnSpc>
                <a:spcPts val="3900"/>
              </a:lnSpc>
            </a:pPr>
            <a:r>
              <a:rPr lang="en-US" sz="3250" b="true">
                <a:solidFill>
                  <a:srgbClr val="000000"/>
                </a:solidFill>
                <a:latin typeface="Quicksand Medium"/>
                <a:ea typeface="Quicksand Medium"/>
                <a:cs typeface="Quicksand Medium"/>
                <a:sym typeface="Quicksand Medium"/>
              </a:rPr>
              <a:t>Contains </a:t>
            </a:r>
            <a:r>
              <a:rPr lang="en-US" sz="3250" b="true">
                <a:solidFill>
                  <a:srgbClr val="000000"/>
                </a:solidFill>
                <a:latin typeface="Quicksand Bold"/>
                <a:ea typeface="Quicksand Bold"/>
                <a:cs typeface="Quicksand Bold"/>
                <a:sym typeface="Quicksand Bold"/>
              </a:rPr>
              <a:t>253,680 rows </a:t>
            </a:r>
            <a:r>
              <a:rPr lang="en-US" sz="3250">
                <a:solidFill>
                  <a:srgbClr val="000000"/>
                </a:solidFill>
                <a:latin typeface="Quicksand"/>
                <a:ea typeface="Quicksand"/>
                <a:cs typeface="Quicksand"/>
                <a:sym typeface="Quicksand"/>
              </a:rPr>
              <a:t>(patients)</a:t>
            </a:r>
            <a:r>
              <a:rPr lang="en-US" sz="3250" b="true">
                <a:solidFill>
                  <a:srgbClr val="000000"/>
                </a:solidFill>
                <a:latin typeface="Quicksand Medium"/>
                <a:ea typeface="Quicksand Medium"/>
                <a:cs typeface="Quicksand Medium"/>
                <a:sym typeface="Quicksand Medium"/>
              </a:rPr>
              <a:t> and </a:t>
            </a:r>
            <a:r>
              <a:rPr lang="en-US" sz="3250" b="true">
                <a:solidFill>
                  <a:srgbClr val="000000"/>
                </a:solidFill>
                <a:latin typeface="Quicksand Bold"/>
                <a:ea typeface="Quicksand Bold"/>
                <a:cs typeface="Quicksand Bold"/>
                <a:sym typeface="Quicksand Bold"/>
              </a:rPr>
              <a:t>22 columns </a:t>
            </a:r>
            <a:r>
              <a:rPr lang="en-US" sz="3250">
                <a:solidFill>
                  <a:srgbClr val="000000"/>
                </a:solidFill>
                <a:latin typeface="Quicksand"/>
                <a:ea typeface="Quicksand"/>
                <a:cs typeface="Quicksand"/>
                <a:sym typeface="Quicksand"/>
              </a:rPr>
              <a:t>(indicators)</a:t>
            </a:r>
          </a:p>
          <a:p>
            <a:pPr algn="l">
              <a:lnSpc>
                <a:spcPts val="3900"/>
              </a:lnSpc>
            </a:pPr>
          </a:p>
          <a:p>
            <a:pPr algn="l">
              <a:lnSpc>
                <a:spcPts val="3900"/>
              </a:lnSpc>
            </a:pPr>
            <a:r>
              <a:rPr lang="en-US" sz="3250" u="sng" b="true">
                <a:solidFill>
                  <a:srgbClr val="000000"/>
                </a:solidFill>
                <a:latin typeface="Quicksand Medium"/>
                <a:ea typeface="Quicksand Medium"/>
                <a:cs typeface="Quicksand Medium"/>
                <a:sym typeface="Quicksand Medium"/>
              </a:rPr>
              <a:t>Diabetes Type</a:t>
            </a:r>
            <a:r>
              <a:rPr lang="en-US" sz="3250" b="true">
                <a:solidFill>
                  <a:srgbClr val="000000"/>
                </a:solidFill>
                <a:latin typeface="Quicksand Medium"/>
                <a:ea typeface="Quicksand Medium"/>
                <a:cs typeface="Quicksand Medium"/>
                <a:sym typeface="Quicksand Medium"/>
              </a:rPr>
              <a:t>: No Diabetes = 0, Diabetes = 1. </a:t>
            </a:r>
          </a:p>
          <a:p>
            <a:pPr algn="l">
              <a:lnSpc>
                <a:spcPts val="3900"/>
              </a:lnSpc>
            </a:pPr>
          </a:p>
          <a:p>
            <a:pPr algn="l">
              <a:lnSpc>
                <a:spcPts val="3900"/>
              </a:lnSpc>
            </a:pPr>
            <a:r>
              <a:rPr lang="en-US" sz="3250" b="true">
                <a:solidFill>
                  <a:srgbClr val="000000"/>
                </a:solidFill>
                <a:latin typeface="Quicksand Medium"/>
                <a:ea typeface="Quicksand Medium"/>
                <a:cs typeface="Quicksand Medium"/>
                <a:sym typeface="Quicksand Medium"/>
              </a:rPr>
              <a:t>Includes health indicators that may be linked to </a:t>
            </a:r>
            <a:r>
              <a:rPr lang="en-US" sz="3250">
                <a:solidFill>
                  <a:srgbClr val="000000"/>
                </a:solidFill>
                <a:latin typeface="Quicksand"/>
                <a:ea typeface="Quicksand"/>
                <a:cs typeface="Quicksand"/>
                <a:sym typeface="Quicksand"/>
              </a:rPr>
              <a:t>diabetes</a:t>
            </a:r>
            <a:r>
              <a:rPr lang="en-US" sz="3250" b="true">
                <a:solidFill>
                  <a:srgbClr val="000000"/>
                </a:solidFill>
                <a:latin typeface="Quicksand Medium"/>
                <a:ea typeface="Quicksand Medium"/>
                <a:cs typeface="Quicksand Medium"/>
                <a:sym typeface="Quicksand Medium"/>
              </a:rPr>
              <a:t>.</a:t>
            </a:r>
          </a:p>
          <a:p>
            <a:pPr algn="l">
              <a:lnSpc>
                <a:spcPts val="3900"/>
              </a:lnSpc>
            </a:pPr>
          </a:p>
          <a:p>
            <a:pPr algn="l">
              <a:lnSpc>
                <a:spcPts val="3900"/>
              </a:lnSpc>
            </a:pPr>
            <a:r>
              <a:rPr lang="en-US" sz="3250" b="true">
                <a:solidFill>
                  <a:srgbClr val="000000"/>
                </a:solidFill>
                <a:latin typeface="Quicksand Medium"/>
                <a:ea typeface="Quicksand Medium"/>
                <a:cs typeface="Quicksand Medium"/>
                <a:sym typeface="Quicksand Medium"/>
              </a:rPr>
              <a:t>Data was collected via surveys to get health indicators in the year 2015. </a:t>
            </a:r>
          </a:p>
          <a:p>
            <a:pPr algn="l">
              <a:lnSpc>
                <a:spcPts val="3900"/>
              </a:lnSpc>
            </a:pPr>
          </a:p>
          <a:p>
            <a:pPr algn="l">
              <a:lnSpc>
                <a:spcPts val="3900"/>
              </a:lnSpc>
            </a:pPr>
            <a:r>
              <a:rPr lang="en-US" sz="3250" b="true">
                <a:solidFill>
                  <a:srgbClr val="000000"/>
                </a:solidFill>
                <a:latin typeface="Quicksand Medium"/>
                <a:ea typeface="Quicksand Medium"/>
                <a:cs typeface="Quicksand Medium"/>
                <a:sym typeface="Quicksand Medium"/>
              </a:rPr>
              <a:t>Data consist of </a:t>
            </a:r>
            <a:r>
              <a:rPr lang="en-US" sz="3250" b="true">
                <a:solidFill>
                  <a:srgbClr val="000000"/>
                </a:solidFill>
                <a:latin typeface="Quicksand Bold"/>
                <a:ea typeface="Quicksand Bold"/>
                <a:cs typeface="Quicksand Bold"/>
                <a:sym typeface="Quicksand Bold"/>
              </a:rPr>
              <a:t>141,974 Females</a:t>
            </a:r>
            <a:r>
              <a:rPr lang="en-US" sz="3250" b="true">
                <a:solidFill>
                  <a:srgbClr val="000000"/>
                </a:solidFill>
                <a:latin typeface="Quicksand Medium"/>
                <a:ea typeface="Quicksand Medium"/>
                <a:cs typeface="Quicksand Medium"/>
                <a:sym typeface="Quicksand Medium"/>
              </a:rPr>
              <a:t> and </a:t>
            </a:r>
            <a:r>
              <a:rPr lang="en-US" sz="3250" b="true">
                <a:solidFill>
                  <a:srgbClr val="000000"/>
                </a:solidFill>
                <a:latin typeface="Quicksand Bold"/>
                <a:ea typeface="Quicksand Bold"/>
                <a:cs typeface="Quicksand Bold"/>
                <a:sym typeface="Quicksand Bold"/>
              </a:rPr>
              <a:t>111,706 Males</a:t>
            </a:r>
            <a:r>
              <a:rPr lang="en-US" sz="3250" b="true">
                <a:solidFill>
                  <a:srgbClr val="000000"/>
                </a:solidFill>
                <a:latin typeface="Quicksand Medium"/>
                <a:ea typeface="Quicksand Medium"/>
                <a:cs typeface="Quicksand Medium"/>
                <a:sym typeface="Quicksand Medium"/>
              </a:rPr>
              <a:t>. </a:t>
            </a:r>
          </a:p>
          <a:p>
            <a:pPr algn="l">
              <a:lnSpc>
                <a:spcPts val="3900"/>
              </a:lnSpc>
            </a:pPr>
          </a:p>
          <a:p>
            <a:pPr algn="l">
              <a:lnSpc>
                <a:spcPts val="3900"/>
              </a:lnSpc>
            </a:pPr>
            <a:r>
              <a:rPr lang="en-US" sz="3250" b="true">
                <a:solidFill>
                  <a:srgbClr val="000000"/>
                </a:solidFill>
                <a:latin typeface="Quicksand Medium"/>
                <a:ea typeface="Quicksand Medium"/>
                <a:cs typeface="Quicksand Medium"/>
                <a:sym typeface="Quicksand Medium"/>
              </a:rPr>
              <a:t>No missing values!</a:t>
            </a:r>
          </a:p>
          <a:p>
            <a:pPr algn="l">
              <a:lnSpc>
                <a:spcPts val="3900"/>
              </a:lnSpc>
            </a:pPr>
          </a:p>
        </p:txBody>
      </p:sp>
      <p:sp>
        <p:nvSpPr>
          <p:cNvPr name="TextBox 8" id="8"/>
          <p:cNvSpPr txBox="true"/>
          <p:nvPr/>
        </p:nvSpPr>
        <p:spPr>
          <a:xfrm rot="0">
            <a:off x="4997412" y="1266825"/>
            <a:ext cx="8293176" cy="1056007"/>
          </a:xfrm>
          <a:prstGeom prst="rect">
            <a:avLst/>
          </a:prstGeom>
        </p:spPr>
        <p:txBody>
          <a:bodyPr anchor="t" rtlCol="false" tIns="0" lIns="0" bIns="0" rIns="0">
            <a:spAutoFit/>
          </a:bodyPr>
          <a:lstStyle/>
          <a:p>
            <a:pPr algn="l" marL="0" indent="0" lvl="0">
              <a:lnSpc>
                <a:spcPts val="7735"/>
              </a:lnSpc>
            </a:pPr>
            <a:r>
              <a:rPr lang="en-US" b="true" sz="8500" spc="-85">
                <a:solidFill>
                  <a:srgbClr val="A2272C"/>
                </a:solidFill>
                <a:latin typeface="Bogart Bold"/>
                <a:ea typeface="Bogart Bold"/>
                <a:cs typeface="Bogart Bold"/>
                <a:sym typeface="Bogart Bold"/>
              </a:rPr>
              <a:t>Data Overview</a:t>
            </a:r>
          </a:p>
        </p:txBody>
      </p:sp>
      <p:sp>
        <p:nvSpPr>
          <p:cNvPr name="TextBox 9" id="9"/>
          <p:cNvSpPr txBox="true"/>
          <p:nvPr/>
        </p:nvSpPr>
        <p:spPr>
          <a:xfrm rot="0">
            <a:off x="17602803" y="9399762"/>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Quicksand Bold"/>
                <a:ea typeface="Quicksand Bold"/>
                <a:cs typeface="Quicksand Bold"/>
                <a:sym typeface="Quicksand Bold"/>
              </a:rPr>
              <a:t>2</a:t>
            </a:r>
          </a:p>
        </p:txBody>
      </p:sp>
    </p:spTree>
  </p:cSld>
  <p:clrMapOvr>
    <a:masterClrMapping/>
  </p:clrMapOvr>
  <p:transition spd="slow">
    <p:push dir="l"/>
  </p:transition>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B22F30"/>
        </a:solidFill>
      </p:bgPr>
    </p:bg>
    <p:spTree>
      <p:nvGrpSpPr>
        <p:cNvPr id="1" name=""/>
        <p:cNvGrpSpPr/>
        <p:nvPr/>
      </p:nvGrpSpPr>
      <p:grpSpPr>
        <a:xfrm>
          <a:off x="0" y="0"/>
          <a:ext cx="0" cy="0"/>
          <a:chOff x="0" y="0"/>
          <a:chExt cx="0" cy="0"/>
        </a:xfrm>
      </p:grpSpPr>
      <p:grpSp>
        <p:nvGrpSpPr>
          <p:cNvPr name="Group 2" id="2"/>
          <p:cNvGrpSpPr/>
          <p:nvPr/>
        </p:nvGrpSpPr>
        <p:grpSpPr>
          <a:xfrm rot="0">
            <a:off x="-1414658" y="-56723"/>
            <a:ext cx="20763012" cy="10400446"/>
            <a:chOff x="0" y="0"/>
            <a:chExt cx="27684017" cy="13867262"/>
          </a:xfrm>
        </p:grpSpPr>
        <p:sp>
          <p:nvSpPr>
            <p:cNvPr name="Freeform 3" id="3"/>
            <p:cNvSpPr/>
            <p:nvPr/>
          </p:nvSpPr>
          <p:spPr>
            <a:xfrm flipH="false" flipV="false" rot="0">
              <a:off x="0" y="50421"/>
              <a:ext cx="13842008" cy="13816841"/>
            </a:xfrm>
            <a:custGeom>
              <a:avLst/>
              <a:gdLst/>
              <a:ahLst/>
              <a:cxnLst/>
              <a:rect r="r" b="b" t="t" l="l"/>
              <a:pathLst>
                <a:path h="13816841" w="13842008">
                  <a:moveTo>
                    <a:pt x="0" y="0"/>
                  </a:moveTo>
                  <a:lnTo>
                    <a:pt x="13842008" y="0"/>
                  </a:lnTo>
                  <a:lnTo>
                    <a:pt x="13842008" y="13816841"/>
                  </a:lnTo>
                  <a:lnTo>
                    <a:pt x="0" y="13816841"/>
                  </a:lnTo>
                  <a:lnTo>
                    <a:pt x="0" y="0"/>
                  </a:lnTo>
                  <a:close/>
                </a:path>
              </a:pathLst>
            </a:custGeom>
            <a:blipFill>
              <a:blip r:embed="rId2">
                <a:alphaModFix amt="8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842008" y="0"/>
              <a:ext cx="13842008" cy="13816841"/>
            </a:xfrm>
            <a:custGeom>
              <a:avLst/>
              <a:gdLst/>
              <a:ahLst/>
              <a:cxnLst/>
              <a:rect r="r" b="b" t="t" l="l"/>
              <a:pathLst>
                <a:path h="13816841" w="13842008">
                  <a:moveTo>
                    <a:pt x="0" y="0"/>
                  </a:moveTo>
                  <a:lnTo>
                    <a:pt x="13842009" y="0"/>
                  </a:lnTo>
                  <a:lnTo>
                    <a:pt x="13842009" y="13816841"/>
                  </a:lnTo>
                  <a:lnTo>
                    <a:pt x="0" y="13816841"/>
                  </a:lnTo>
                  <a:lnTo>
                    <a:pt x="0" y="0"/>
                  </a:lnTo>
                  <a:close/>
                </a:path>
              </a:pathLst>
            </a:custGeom>
            <a:blipFill>
              <a:blip r:embed="rId2">
                <a:alphaModFix amt="80000"/>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753680"/>
            <a:ext cx="16230600" cy="8229600"/>
            <a:chOff x="0" y="0"/>
            <a:chExt cx="6851469" cy="3473984"/>
          </a:xfrm>
        </p:grpSpPr>
        <p:sp>
          <p:nvSpPr>
            <p:cNvPr name="Freeform 6" id="6"/>
            <p:cNvSpPr/>
            <p:nvPr/>
          </p:nvSpPr>
          <p:spPr>
            <a:xfrm flipH="false" flipV="false" rot="0">
              <a:off x="0" y="-1270"/>
              <a:ext cx="6852739" cy="3472714"/>
            </a:xfrm>
            <a:custGeom>
              <a:avLst/>
              <a:gdLst/>
              <a:ahLst/>
              <a:cxnLst/>
              <a:rect r="r" b="b" t="t" l="l"/>
              <a:pathLst>
                <a:path h="3472714" w="6852739">
                  <a:moveTo>
                    <a:pt x="6841309" y="27940"/>
                  </a:moveTo>
                  <a:cubicBezTo>
                    <a:pt x="6832419" y="24130"/>
                    <a:pt x="6823529" y="21590"/>
                    <a:pt x="6814639" y="21590"/>
                  </a:cubicBezTo>
                  <a:cubicBezTo>
                    <a:pt x="6787969" y="20320"/>
                    <a:pt x="6687027" y="20320"/>
                    <a:pt x="6573396" y="17780"/>
                  </a:cubicBezTo>
                  <a:cubicBezTo>
                    <a:pt x="6313667" y="12700"/>
                    <a:pt x="6059349" y="6350"/>
                    <a:pt x="5799620" y="3810"/>
                  </a:cubicBezTo>
                  <a:cubicBezTo>
                    <a:pt x="5588590" y="1270"/>
                    <a:pt x="5382971" y="3810"/>
                    <a:pt x="5171941" y="2540"/>
                  </a:cubicBezTo>
                  <a:cubicBezTo>
                    <a:pt x="5079953" y="2540"/>
                    <a:pt x="4987966" y="0"/>
                    <a:pt x="4895979" y="2540"/>
                  </a:cubicBezTo>
                  <a:cubicBezTo>
                    <a:pt x="4674127" y="10160"/>
                    <a:pt x="4452275" y="11430"/>
                    <a:pt x="4225012" y="8890"/>
                  </a:cubicBezTo>
                  <a:cubicBezTo>
                    <a:pt x="4111380" y="7620"/>
                    <a:pt x="3997749" y="7620"/>
                    <a:pt x="3884117" y="7620"/>
                  </a:cubicBezTo>
                  <a:cubicBezTo>
                    <a:pt x="3678498" y="7620"/>
                    <a:pt x="3472879" y="7620"/>
                    <a:pt x="3267261" y="6350"/>
                  </a:cubicBezTo>
                  <a:cubicBezTo>
                    <a:pt x="3050820" y="5080"/>
                    <a:pt x="918876" y="2540"/>
                    <a:pt x="707846" y="1270"/>
                  </a:cubicBezTo>
                  <a:cubicBezTo>
                    <a:pt x="534693" y="0"/>
                    <a:pt x="366952" y="1270"/>
                    <a:pt x="193799" y="1270"/>
                  </a:cubicBezTo>
                  <a:cubicBezTo>
                    <a:pt x="74756" y="1270"/>
                    <a:pt x="33020" y="3810"/>
                    <a:pt x="5080" y="5080"/>
                  </a:cubicBezTo>
                  <a:cubicBezTo>
                    <a:pt x="3810" y="5080"/>
                    <a:pt x="2540" y="7620"/>
                    <a:pt x="0" y="8890"/>
                  </a:cubicBezTo>
                  <a:cubicBezTo>
                    <a:pt x="1270" y="21590"/>
                    <a:pt x="3810" y="34290"/>
                    <a:pt x="5080" y="46990"/>
                  </a:cubicBezTo>
                  <a:cubicBezTo>
                    <a:pt x="15240" y="176461"/>
                    <a:pt x="16510" y="329751"/>
                    <a:pt x="17780" y="480352"/>
                  </a:cubicBezTo>
                  <a:cubicBezTo>
                    <a:pt x="19050" y="633642"/>
                    <a:pt x="17780" y="786931"/>
                    <a:pt x="16510" y="942911"/>
                  </a:cubicBezTo>
                  <a:cubicBezTo>
                    <a:pt x="15240" y="1101579"/>
                    <a:pt x="2540" y="2766254"/>
                    <a:pt x="2540" y="2924922"/>
                  </a:cubicBezTo>
                  <a:cubicBezTo>
                    <a:pt x="2540" y="3080901"/>
                    <a:pt x="1270" y="3236880"/>
                    <a:pt x="0" y="3392859"/>
                  </a:cubicBezTo>
                  <a:cubicBezTo>
                    <a:pt x="0" y="3418104"/>
                    <a:pt x="3810" y="3428264"/>
                    <a:pt x="15240" y="3433344"/>
                  </a:cubicBezTo>
                  <a:cubicBezTo>
                    <a:pt x="22860" y="3437154"/>
                    <a:pt x="31750" y="3439694"/>
                    <a:pt x="40640" y="3440964"/>
                  </a:cubicBezTo>
                  <a:cubicBezTo>
                    <a:pt x="188388" y="3446044"/>
                    <a:pt x="394007" y="3449854"/>
                    <a:pt x="599625" y="3454934"/>
                  </a:cubicBezTo>
                  <a:cubicBezTo>
                    <a:pt x="713257" y="3457474"/>
                    <a:pt x="826888" y="3462554"/>
                    <a:pt x="940520" y="3463824"/>
                  </a:cubicBezTo>
                  <a:cubicBezTo>
                    <a:pt x="1129906" y="3466364"/>
                    <a:pt x="3240205" y="3467634"/>
                    <a:pt x="3429591" y="3468904"/>
                  </a:cubicBezTo>
                  <a:cubicBezTo>
                    <a:pt x="3456646" y="3468904"/>
                    <a:pt x="3483701" y="3468904"/>
                    <a:pt x="3510756" y="3468904"/>
                  </a:cubicBezTo>
                  <a:cubicBezTo>
                    <a:pt x="3640621" y="3468904"/>
                    <a:pt x="3775897" y="3467634"/>
                    <a:pt x="3905761" y="3467634"/>
                  </a:cubicBezTo>
                  <a:cubicBezTo>
                    <a:pt x="4057270" y="3467634"/>
                    <a:pt x="4203367" y="3468904"/>
                    <a:pt x="4354876" y="3468904"/>
                  </a:cubicBezTo>
                  <a:cubicBezTo>
                    <a:pt x="4576728" y="3468904"/>
                    <a:pt x="4803991" y="3468904"/>
                    <a:pt x="5025843" y="3468904"/>
                  </a:cubicBezTo>
                  <a:cubicBezTo>
                    <a:pt x="5231462" y="3468904"/>
                    <a:pt x="5437081" y="3470174"/>
                    <a:pt x="5642700" y="3471444"/>
                  </a:cubicBezTo>
                  <a:cubicBezTo>
                    <a:pt x="5734687" y="3471444"/>
                    <a:pt x="5832086" y="3472714"/>
                    <a:pt x="5924073" y="3472714"/>
                  </a:cubicBezTo>
                  <a:cubicBezTo>
                    <a:pt x="6221680" y="3471444"/>
                    <a:pt x="6513874" y="3465094"/>
                    <a:pt x="6791779" y="3465094"/>
                  </a:cubicBezTo>
                  <a:cubicBezTo>
                    <a:pt x="6795589" y="3465094"/>
                    <a:pt x="6800669" y="3462554"/>
                    <a:pt x="6804479" y="3460014"/>
                  </a:cubicBezTo>
                  <a:cubicBezTo>
                    <a:pt x="6809559" y="3456204"/>
                    <a:pt x="6812099" y="3449854"/>
                    <a:pt x="6814639" y="3447314"/>
                  </a:cubicBezTo>
                  <a:cubicBezTo>
                    <a:pt x="6815909" y="3374034"/>
                    <a:pt x="6817179" y="3261084"/>
                    <a:pt x="6818449" y="3148133"/>
                  </a:cubicBezTo>
                  <a:cubicBezTo>
                    <a:pt x="6819719" y="2973329"/>
                    <a:pt x="6829879" y="1295208"/>
                    <a:pt x="6831149" y="1120404"/>
                  </a:cubicBezTo>
                  <a:cubicBezTo>
                    <a:pt x="6831149" y="1015521"/>
                    <a:pt x="6832419" y="910639"/>
                    <a:pt x="6833689" y="805756"/>
                  </a:cubicBezTo>
                  <a:cubicBezTo>
                    <a:pt x="6834959" y="692806"/>
                    <a:pt x="6836229" y="579856"/>
                    <a:pt x="6838769" y="466905"/>
                  </a:cubicBezTo>
                  <a:cubicBezTo>
                    <a:pt x="6840039" y="399673"/>
                    <a:pt x="6840039" y="329751"/>
                    <a:pt x="6845119" y="262519"/>
                  </a:cubicBezTo>
                  <a:cubicBezTo>
                    <a:pt x="6850199" y="181840"/>
                    <a:pt x="6852739" y="103850"/>
                    <a:pt x="6851469" y="44450"/>
                  </a:cubicBezTo>
                  <a:cubicBezTo>
                    <a:pt x="6851469" y="38100"/>
                    <a:pt x="6847659" y="30480"/>
                    <a:pt x="6841309" y="27940"/>
                  </a:cubicBezTo>
                  <a:close/>
                </a:path>
              </a:pathLst>
            </a:custGeom>
            <a:solidFill>
              <a:srgbClr val="FFFFFF"/>
            </a:solidFill>
          </p:spPr>
        </p:sp>
      </p:grpSp>
      <p:sp>
        <p:nvSpPr>
          <p:cNvPr name="TextBox 7" id="7"/>
          <p:cNvSpPr txBox="true"/>
          <p:nvPr/>
        </p:nvSpPr>
        <p:spPr>
          <a:xfrm rot="0">
            <a:off x="1135616" y="2480916"/>
            <a:ext cx="6051372" cy="1120141"/>
          </a:xfrm>
          <a:prstGeom prst="rect">
            <a:avLst/>
          </a:prstGeom>
        </p:spPr>
        <p:txBody>
          <a:bodyPr anchor="t" rtlCol="false" tIns="0" lIns="0" bIns="0" rIns="0">
            <a:spAutoFit/>
          </a:bodyPr>
          <a:lstStyle/>
          <a:p>
            <a:pPr algn="l" marL="0" indent="0" lvl="0">
              <a:lnSpc>
                <a:spcPts val="4350"/>
              </a:lnSpc>
            </a:pPr>
            <a:r>
              <a:rPr lang="en-US" b="true" sz="4350" spc="-43">
                <a:solidFill>
                  <a:srgbClr val="3E4A9D"/>
                </a:solidFill>
                <a:latin typeface="Bogart Bold"/>
                <a:ea typeface="Bogart Bold"/>
                <a:cs typeface="Bogart Bold"/>
                <a:sym typeface="Bogart Bold"/>
              </a:rPr>
              <a:t>Class Separation Histogram</a:t>
            </a:r>
          </a:p>
        </p:txBody>
      </p:sp>
      <p:sp>
        <p:nvSpPr>
          <p:cNvPr name="Freeform 8" id="8"/>
          <p:cNvSpPr/>
          <p:nvPr/>
        </p:nvSpPr>
        <p:spPr>
          <a:xfrm flipH="false" flipV="false" rot="-10502482">
            <a:off x="5971835" y="1969313"/>
            <a:ext cx="1175211" cy="975083"/>
          </a:xfrm>
          <a:custGeom>
            <a:avLst/>
            <a:gdLst/>
            <a:ahLst/>
            <a:cxnLst/>
            <a:rect r="r" b="b" t="t" l="l"/>
            <a:pathLst>
              <a:path h="975083" w="1175211">
                <a:moveTo>
                  <a:pt x="0" y="0"/>
                </a:moveTo>
                <a:lnTo>
                  <a:pt x="1175211" y="0"/>
                </a:lnTo>
                <a:lnTo>
                  <a:pt x="1175211" y="975083"/>
                </a:lnTo>
                <a:lnTo>
                  <a:pt x="0" y="975083"/>
                </a:lnTo>
                <a:lnTo>
                  <a:pt x="0" y="0"/>
                </a:lnTo>
                <a:close/>
              </a:path>
            </a:pathLst>
          </a:custGeom>
          <a:blipFill>
            <a:blip r:embed="rId4">
              <a:extLst>
                <a:ext uri="{96DAC541-7B7A-43D3-8B79-37D633B846F1}">
                  <asvg:svgBlip xmlns:asvg="http://schemas.microsoft.com/office/drawing/2016/SVG/main" r:embed="rId5"/>
                </a:ext>
              </a:extLst>
            </a:blip>
            <a:stretch>
              <a:fillRect l="0" t="-73076" r="0" b="0"/>
            </a:stretch>
          </a:blipFill>
        </p:spPr>
      </p:sp>
      <p:sp>
        <p:nvSpPr>
          <p:cNvPr name="TextBox 9" id="9"/>
          <p:cNvSpPr txBox="true"/>
          <p:nvPr/>
        </p:nvSpPr>
        <p:spPr>
          <a:xfrm rot="0">
            <a:off x="17602803" y="9554178"/>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FFFFFF"/>
                </a:solidFill>
                <a:latin typeface="Quicksand Bold"/>
                <a:ea typeface="Quicksand Bold"/>
                <a:cs typeface="Quicksand Bold"/>
                <a:sym typeface="Quicksand Bold"/>
              </a:rPr>
              <a:t>20</a:t>
            </a:r>
          </a:p>
        </p:txBody>
      </p:sp>
      <p:sp>
        <p:nvSpPr>
          <p:cNvPr name="Freeform 10" id="10"/>
          <p:cNvSpPr/>
          <p:nvPr/>
        </p:nvSpPr>
        <p:spPr>
          <a:xfrm flipH="false" flipV="false" rot="0">
            <a:off x="7186988" y="1168756"/>
            <a:ext cx="10072312" cy="7399449"/>
          </a:xfrm>
          <a:custGeom>
            <a:avLst/>
            <a:gdLst/>
            <a:ahLst/>
            <a:cxnLst/>
            <a:rect r="r" b="b" t="t" l="l"/>
            <a:pathLst>
              <a:path h="7399449" w="10072312">
                <a:moveTo>
                  <a:pt x="0" y="0"/>
                </a:moveTo>
                <a:lnTo>
                  <a:pt x="10072312" y="0"/>
                </a:lnTo>
                <a:lnTo>
                  <a:pt x="10072312" y="7399449"/>
                </a:lnTo>
                <a:lnTo>
                  <a:pt x="0" y="7399449"/>
                </a:lnTo>
                <a:lnTo>
                  <a:pt x="0" y="0"/>
                </a:lnTo>
                <a:close/>
              </a:path>
            </a:pathLst>
          </a:custGeom>
          <a:blipFill>
            <a:blip r:embed="rId6"/>
            <a:stretch>
              <a:fillRect l="0" t="0" r="0" b="0"/>
            </a:stretch>
          </a:blipFill>
        </p:spPr>
      </p:sp>
    </p:spTree>
  </p:cSld>
  <p:clrMapOvr>
    <a:masterClrMapping/>
  </p:clrMapOvr>
  <p:transition spd="slow">
    <p:push dir="l"/>
  </p:transition>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B22F30"/>
        </a:solidFill>
      </p:bgPr>
    </p:bg>
    <p:spTree>
      <p:nvGrpSpPr>
        <p:cNvPr id="1" name=""/>
        <p:cNvGrpSpPr/>
        <p:nvPr/>
      </p:nvGrpSpPr>
      <p:grpSpPr>
        <a:xfrm>
          <a:off x="0" y="0"/>
          <a:ext cx="0" cy="0"/>
          <a:chOff x="0" y="0"/>
          <a:chExt cx="0" cy="0"/>
        </a:xfrm>
      </p:grpSpPr>
      <p:grpSp>
        <p:nvGrpSpPr>
          <p:cNvPr name="Group 2" id="2"/>
          <p:cNvGrpSpPr/>
          <p:nvPr/>
        </p:nvGrpSpPr>
        <p:grpSpPr>
          <a:xfrm rot="0">
            <a:off x="-1414658" y="-56723"/>
            <a:ext cx="20763012" cy="10400446"/>
            <a:chOff x="0" y="0"/>
            <a:chExt cx="27684017" cy="13867262"/>
          </a:xfrm>
        </p:grpSpPr>
        <p:sp>
          <p:nvSpPr>
            <p:cNvPr name="Freeform 3" id="3"/>
            <p:cNvSpPr/>
            <p:nvPr/>
          </p:nvSpPr>
          <p:spPr>
            <a:xfrm flipH="false" flipV="false" rot="0">
              <a:off x="0" y="50421"/>
              <a:ext cx="13842008" cy="13816841"/>
            </a:xfrm>
            <a:custGeom>
              <a:avLst/>
              <a:gdLst/>
              <a:ahLst/>
              <a:cxnLst/>
              <a:rect r="r" b="b" t="t" l="l"/>
              <a:pathLst>
                <a:path h="13816841" w="13842008">
                  <a:moveTo>
                    <a:pt x="0" y="0"/>
                  </a:moveTo>
                  <a:lnTo>
                    <a:pt x="13842008" y="0"/>
                  </a:lnTo>
                  <a:lnTo>
                    <a:pt x="13842008" y="13816841"/>
                  </a:lnTo>
                  <a:lnTo>
                    <a:pt x="0" y="13816841"/>
                  </a:lnTo>
                  <a:lnTo>
                    <a:pt x="0" y="0"/>
                  </a:lnTo>
                  <a:close/>
                </a:path>
              </a:pathLst>
            </a:custGeom>
            <a:blipFill>
              <a:blip r:embed="rId2">
                <a:alphaModFix amt="8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842008" y="0"/>
              <a:ext cx="13842008" cy="13816841"/>
            </a:xfrm>
            <a:custGeom>
              <a:avLst/>
              <a:gdLst/>
              <a:ahLst/>
              <a:cxnLst/>
              <a:rect r="r" b="b" t="t" l="l"/>
              <a:pathLst>
                <a:path h="13816841" w="13842008">
                  <a:moveTo>
                    <a:pt x="0" y="0"/>
                  </a:moveTo>
                  <a:lnTo>
                    <a:pt x="13842009" y="0"/>
                  </a:lnTo>
                  <a:lnTo>
                    <a:pt x="13842009" y="13816841"/>
                  </a:lnTo>
                  <a:lnTo>
                    <a:pt x="0" y="13816841"/>
                  </a:lnTo>
                  <a:lnTo>
                    <a:pt x="0" y="0"/>
                  </a:lnTo>
                  <a:close/>
                </a:path>
              </a:pathLst>
            </a:custGeom>
            <a:blipFill>
              <a:blip r:embed="rId2">
                <a:alphaModFix amt="80000"/>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753680"/>
            <a:ext cx="16230600" cy="8229600"/>
            <a:chOff x="0" y="0"/>
            <a:chExt cx="6851469" cy="3473984"/>
          </a:xfrm>
        </p:grpSpPr>
        <p:sp>
          <p:nvSpPr>
            <p:cNvPr name="Freeform 6" id="6"/>
            <p:cNvSpPr/>
            <p:nvPr/>
          </p:nvSpPr>
          <p:spPr>
            <a:xfrm flipH="false" flipV="false" rot="0">
              <a:off x="0" y="-1270"/>
              <a:ext cx="6852739" cy="3472714"/>
            </a:xfrm>
            <a:custGeom>
              <a:avLst/>
              <a:gdLst/>
              <a:ahLst/>
              <a:cxnLst/>
              <a:rect r="r" b="b" t="t" l="l"/>
              <a:pathLst>
                <a:path h="3472714" w="6852739">
                  <a:moveTo>
                    <a:pt x="6841309" y="27940"/>
                  </a:moveTo>
                  <a:cubicBezTo>
                    <a:pt x="6832419" y="24130"/>
                    <a:pt x="6823529" y="21590"/>
                    <a:pt x="6814639" y="21590"/>
                  </a:cubicBezTo>
                  <a:cubicBezTo>
                    <a:pt x="6787969" y="20320"/>
                    <a:pt x="6687027" y="20320"/>
                    <a:pt x="6573396" y="17780"/>
                  </a:cubicBezTo>
                  <a:cubicBezTo>
                    <a:pt x="6313667" y="12700"/>
                    <a:pt x="6059349" y="6350"/>
                    <a:pt x="5799620" y="3810"/>
                  </a:cubicBezTo>
                  <a:cubicBezTo>
                    <a:pt x="5588590" y="1270"/>
                    <a:pt x="5382971" y="3810"/>
                    <a:pt x="5171941" y="2540"/>
                  </a:cubicBezTo>
                  <a:cubicBezTo>
                    <a:pt x="5079953" y="2540"/>
                    <a:pt x="4987966" y="0"/>
                    <a:pt x="4895979" y="2540"/>
                  </a:cubicBezTo>
                  <a:cubicBezTo>
                    <a:pt x="4674127" y="10160"/>
                    <a:pt x="4452275" y="11430"/>
                    <a:pt x="4225012" y="8890"/>
                  </a:cubicBezTo>
                  <a:cubicBezTo>
                    <a:pt x="4111380" y="7620"/>
                    <a:pt x="3997749" y="7620"/>
                    <a:pt x="3884117" y="7620"/>
                  </a:cubicBezTo>
                  <a:cubicBezTo>
                    <a:pt x="3678498" y="7620"/>
                    <a:pt x="3472879" y="7620"/>
                    <a:pt x="3267261" y="6350"/>
                  </a:cubicBezTo>
                  <a:cubicBezTo>
                    <a:pt x="3050820" y="5080"/>
                    <a:pt x="918876" y="2540"/>
                    <a:pt x="707846" y="1270"/>
                  </a:cubicBezTo>
                  <a:cubicBezTo>
                    <a:pt x="534693" y="0"/>
                    <a:pt x="366952" y="1270"/>
                    <a:pt x="193799" y="1270"/>
                  </a:cubicBezTo>
                  <a:cubicBezTo>
                    <a:pt x="74756" y="1270"/>
                    <a:pt x="33020" y="3810"/>
                    <a:pt x="5080" y="5080"/>
                  </a:cubicBezTo>
                  <a:cubicBezTo>
                    <a:pt x="3810" y="5080"/>
                    <a:pt x="2540" y="7620"/>
                    <a:pt x="0" y="8890"/>
                  </a:cubicBezTo>
                  <a:cubicBezTo>
                    <a:pt x="1270" y="21590"/>
                    <a:pt x="3810" y="34290"/>
                    <a:pt x="5080" y="46990"/>
                  </a:cubicBezTo>
                  <a:cubicBezTo>
                    <a:pt x="15240" y="176461"/>
                    <a:pt x="16510" y="329751"/>
                    <a:pt x="17780" y="480352"/>
                  </a:cubicBezTo>
                  <a:cubicBezTo>
                    <a:pt x="19050" y="633642"/>
                    <a:pt x="17780" y="786931"/>
                    <a:pt x="16510" y="942911"/>
                  </a:cubicBezTo>
                  <a:cubicBezTo>
                    <a:pt x="15240" y="1101579"/>
                    <a:pt x="2540" y="2766254"/>
                    <a:pt x="2540" y="2924922"/>
                  </a:cubicBezTo>
                  <a:cubicBezTo>
                    <a:pt x="2540" y="3080901"/>
                    <a:pt x="1270" y="3236880"/>
                    <a:pt x="0" y="3392859"/>
                  </a:cubicBezTo>
                  <a:cubicBezTo>
                    <a:pt x="0" y="3418104"/>
                    <a:pt x="3810" y="3428264"/>
                    <a:pt x="15240" y="3433344"/>
                  </a:cubicBezTo>
                  <a:cubicBezTo>
                    <a:pt x="22860" y="3437154"/>
                    <a:pt x="31750" y="3439694"/>
                    <a:pt x="40640" y="3440964"/>
                  </a:cubicBezTo>
                  <a:cubicBezTo>
                    <a:pt x="188388" y="3446044"/>
                    <a:pt x="394007" y="3449854"/>
                    <a:pt x="599625" y="3454934"/>
                  </a:cubicBezTo>
                  <a:cubicBezTo>
                    <a:pt x="713257" y="3457474"/>
                    <a:pt x="826888" y="3462554"/>
                    <a:pt x="940520" y="3463824"/>
                  </a:cubicBezTo>
                  <a:cubicBezTo>
                    <a:pt x="1129906" y="3466364"/>
                    <a:pt x="3240205" y="3467634"/>
                    <a:pt x="3429591" y="3468904"/>
                  </a:cubicBezTo>
                  <a:cubicBezTo>
                    <a:pt x="3456646" y="3468904"/>
                    <a:pt x="3483701" y="3468904"/>
                    <a:pt x="3510756" y="3468904"/>
                  </a:cubicBezTo>
                  <a:cubicBezTo>
                    <a:pt x="3640621" y="3468904"/>
                    <a:pt x="3775897" y="3467634"/>
                    <a:pt x="3905761" y="3467634"/>
                  </a:cubicBezTo>
                  <a:cubicBezTo>
                    <a:pt x="4057270" y="3467634"/>
                    <a:pt x="4203367" y="3468904"/>
                    <a:pt x="4354876" y="3468904"/>
                  </a:cubicBezTo>
                  <a:cubicBezTo>
                    <a:pt x="4576728" y="3468904"/>
                    <a:pt x="4803991" y="3468904"/>
                    <a:pt x="5025843" y="3468904"/>
                  </a:cubicBezTo>
                  <a:cubicBezTo>
                    <a:pt x="5231462" y="3468904"/>
                    <a:pt x="5437081" y="3470174"/>
                    <a:pt x="5642700" y="3471444"/>
                  </a:cubicBezTo>
                  <a:cubicBezTo>
                    <a:pt x="5734687" y="3471444"/>
                    <a:pt x="5832086" y="3472714"/>
                    <a:pt x="5924073" y="3472714"/>
                  </a:cubicBezTo>
                  <a:cubicBezTo>
                    <a:pt x="6221680" y="3471444"/>
                    <a:pt x="6513874" y="3465094"/>
                    <a:pt x="6791779" y="3465094"/>
                  </a:cubicBezTo>
                  <a:cubicBezTo>
                    <a:pt x="6795589" y="3465094"/>
                    <a:pt x="6800669" y="3462554"/>
                    <a:pt x="6804479" y="3460014"/>
                  </a:cubicBezTo>
                  <a:cubicBezTo>
                    <a:pt x="6809559" y="3456204"/>
                    <a:pt x="6812099" y="3449854"/>
                    <a:pt x="6814639" y="3447314"/>
                  </a:cubicBezTo>
                  <a:cubicBezTo>
                    <a:pt x="6815909" y="3374034"/>
                    <a:pt x="6817179" y="3261084"/>
                    <a:pt x="6818449" y="3148133"/>
                  </a:cubicBezTo>
                  <a:cubicBezTo>
                    <a:pt x="6819719" y="2973329"/>
                    <a:pt x="6829879" y="1295208"/>
                    <a:pt x="6831149" y="1120404"/>
                  </a:cubicBezTo>
                  <a:cubicBezTo>
                    <a:pt x="6831149" y="1015521"/>
                    <a:pt x="6832419" y="910639"/>
                    <a:pt x="6833689" y="805756"/>
                  </a:cubicBezTo>
                  <a:cubicBezTo>
                    <a:pt x="6834959" y="692806"/>
                    <a:pt x="6836229" y="579856"/>
                    <a:pt x="6838769" y="466905"/>
                  </a:cubicBezTo>
                  <a:cubicBezTo>
                    <a:pt x="6840039" y="399673"/>
                    <a:pt x="6840039" y="329751"/>
                    <a:pt x="6845119" y="262519"/>
                  </a:cubicBezTo>
                  <a:cubicBezTo>
                    <a:pt x="6850199" y="181840"/>
                    <a:pt x="6852739" y="103850"/>
                    <a:pt x="6851469" y="44450"/>
                  </a:cubicBezTo>
                  <a:cubicBezTo>
                    <a:pt x="6851469" y="38100"/>
                    <a:pt x="6847659" y="30480"/>
                    <a:pt x="6841309" y="27940"/>
                  </a:cubicBezTo>
                  <a:close/>
                </a:path>
              </a:pathLst>
            </a:custGeom>
            <a:solidFill>
              <a:srgbClr val="FFFFFF"/>
            </a:solidFill>
          </p:spPr>
        </p:sp>
      </p:grpSp>
      <p:sp>
        <p:nvSpPr>
          <p:cNvPr name="TextBox 7" id="7"/>
          <p:cNvSpPr txBox="true"/>
          <p:nvPr/>
        </p:nvSpPr>
        <p:spPr>
          <a:xfrm rot="0">
            <a:off x="1135616" y="2480916"/>
            <a:ext cx="6051372" cy="1120141"/>
          </a:xfrm>
          <a:prstGeom prst="rect">
            <a:avLst/>
          </a:prstGeom>
        </p:spPr>
        <p:txBody>
          <a:bodyPr anchor="t" rtlCol="false" tIns="0" lIns="0" bIns="0" rIns="0">
            <a:spAutoFit/>
          </a:bodyPr>
          <a:lstStyle/>
          <a:p>
            <a:pPr algn="l" marL="0" indent="0" lvl="0">
              <a:lnSpc>
                <a:spcPts val="4350"/>
              </a:lnSpc>
            </a:pPr>
            <a:r>
              <a:rPr lang="en-US" b="true" sz="4350" spc="-43">
                <a:solidFill>
                  <a:srgbClr val="3E4A9D"/>
                </a:solidFill>
                <a:latin typeface="Bogart Bold"/>
                <a:ea typeface="Bogart Bold"/>
                <a:cs typeface="Bogart Bold"/>
                <a:sym typeface="Bogart Bold"/>
              </a:rPr>
              <a:t>Class Separation Histogram</a:t>
            </a:r>
          </a:p>
        </p:txBody>
      </p:sp>
      <p:sp>
        <p:nvSpPr>
          <p:cNvPr name="Freeform 8" id="8"/>
          <p:cNvSpPr/>
          <p:nvPr/>
        </p:nvSpPr>
        <p:spPr>
          <a:xfrm flipH="false" flipV="false" rot="-10502482">
            <a:off x="5971835" y="1969313"/>
            <a:ext cx="1175211" cy="975083"/>
          </a:xfrm>
          <a:custGeom>
            <a:avLst/>
            <a:gdLst/>
            <a:ahLst/>
            <a:cxnLst/>
            <a:rect r="r" b="b" t="t" l="l"/>
            <a:pathLst>
              <a:path h="975083" w="1175211">
                <a:moveTo>
                  <a:pt x="0" y="0"/>
                </a:moveTo>
                <a:lnTo>
                  <a:pt x="1175211" y="0"/>
                </a:lnTo>
                <a:lnTo>
                  <a:pt x="1175211" y="975083"/>
                </a:lnTo>
                <a:lnTo>
                  <a:pt x="0" y="975083"/>
                </a:lnTo>
                <a:lnTo>
                  <a:pt x="0" y="0"/>
                </a:lnTo>
                <a:close/>
              </a:path>
            </a:pathLst>
          </a:custGeom>
          <a:blipFill>
            <a:blip r:embed="rId4">
              <a:extLst>
                <a:ext uri="{96DAC541-7B7A-43D3-8B79-37D633B846F1}">
                  <asvg:svgBlip xmlns:asvg="http://schemas.microsoft.com/office/drawing/2016/SVG/main" r:embed="rId5"/>
                </a:ext>
              </a:extLst>
            </a:blip>
            <a:stretch>
              <a:fillRect l="0" t="-73076" r="0" b="0"/>
            </a:stretch>
          </a:blipFill>
        </p:spPr>
      </p:sp>
      <p:sp>
        <p:nvSpPr>
          <p:cNvPr name="TextBox 9" id="9"/>
          <p:cNvSpPr txBox="true"/>
          <p:nvPr/>
        </p:nvSpPr>
        <p:spPr>
          <a:xfrm rot="0">
            <a:off x="17602803" y="9554178"/>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FFFFFF"/>
                </a:solidFill>
                <a:latin typeface="Quicksand Bold"/>
                <a:ea typeface="Quicksand Bold"/>
                <a:cs typeface="Quicksand Bold"/>
                <a:sym typeface="Quicksand Bold"/>
              </a:rPr>
              <a:t>21</a:t>
            </a:r>
          </a:p>
        </p:txBody>
      </p:sp>
      <p:sp>
        <p:nvSpPr>
          <p:cNvPr name="Freeform 10" id="10"/>
          <p:cNvSpPr/>
          <p:nvPr/>
        </p:nvSpPr>
        <p:spPr>
          <a:xfrm flipH="false" flipV="false" rot="0">
            <a:off x="7186988" y="1168756"/>
            <a:ext cx="10072312" cy="7399449"/>
          </a:xfrm>
          <a:custGeom>
            <a:avLst/>
            <a:gdLst/>
            <a:ahLst/>
            <a:cxnLst/>
            <a:rect r="r" b="b" t="t" l="l"/>
            <a:pathLst>
              <a:path h="7399449" w="10072312">
                <a:moveTo>
                  <a:pt x="0" y="0"/>
                </a:moveTo>
                <a:lnTo>
                  <a:pt x="10072312" y="0"/>
                </a:lnTo>
                <a:lnTo>
                  <a:pt x="10072312" y="7399449"/>
                </a:lnTo>
                <a:lnTo>
                  <a:pt x="0" y="7399449"/>
                </a:lnTo>
                <a:lnTo>
                  <a:pt x="0" y="0"/>
                </a:lnTo>
                <a:close/>
              </a:path>
            </a:pathLst>
          </a:custGeom>
          <a:blipFill>
            <a:blip r:embed="rId6"/>
            <a:stretch>
              <a:fillRect l="0" t="0" r="0" b="0"/>
            </a:stretch>
          </a:blipFill>
        </p:spPr>
      </p:sp>
      <p:sp>
        <p:nvSpPr>
          <p:cNvPr name="TextBox 11" id="11"/>
          <p:cNvSpPr txBox="true"/>
          <p:nvPr/>
        </p:nvSpPr>
        <p:spPr>
          <a:xfrm rot="0">
            <a:off x="10533939" y="6938506"/>
            <a:ext cx="4061817" cy="349250"/>
          </a:xfrm>
          <a:prstGeom prst="rect">
            <a:avLst/>
          </a:prstGeom>
        </p:spPr>
        <p:txBody>
          <a:bodyPr anchor="t" rtlCol="false" tIns="0" lIns="0" bIns="0" rIns="0">
            <a:spAutoFit/>
          </a:bodyPr>
          <a:lstStyle/>
          <a:p>
            <a:pPr algn="ctr">
              <a:lnSpc>
                <a:spcPts val="2800"/>
              </a:lnSpc>
              <a:spcBef>
                <a:spcPct val="0"/>
              </a:spcBef>
            </a:pPr>
            <a:r>
              <a:rPr lang="en-US" b="true" sz="2000">
                <a:solidFill>
                  <a:srgbClr val="FFFFFF"/>
                </a:solidFill>
                <a:latin typeface="Quicksand Bold"/>
                <a:ea typeface="Quicksand Bold"/>
                <a:cs typeface="Quicksand Bold"/>
                <a:sym typeface="Quicksand Bold"/>
              </a:rPr>
              <a:t>Incorrect pedictions model made</a:t>
            </a:r>
          </a:p>
        </p:txBody>
      </p:sp>
    </p:spTree>
  </p:cSld>
  <p:clrMapOvr>
    <a:masterClrMapping/>
  </p:clrMapOvr>
  <p:transition spd="slow">
    <p:push dir="l"/>
  </p:transition>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3E4A9D"/>
        </a:solidFill>
      </p:bgPr>
    </p:bg>
    <p:spTree>
      <p:nvGrpSpPr>
        <p:cNvPr id="1" name=""/>
        <p:cNvGrpSpPr/>
        <p:nvPr/>
      </p:nvGrpSpPr>
      <p:grpSpPr>
        <a:xfrm>
          <a:off x="0" y="0"/>
          <a:ext cx="0" cy="0"/>
          <a:chOff x="0" y="0"/>
          <a:chExt cx="0" cy="0"/>
        </a:xfrm>
      </p:grpSpPr>
      <p:grpSp>
        <p:nvGrpSpPr>
          <p:cNvPr name="Group 2" id="2"/>
          <p:cNvGrpSpPr/>
          <p:nvPr/>
        </p:nvGrpSpPr>
        <p:grpSpPr>
          <a:xfrm rot="0">
            <a:off x="-1237506" y="-155760"/>
            <a:ext cx="20763012" cy="10400446"/>
            <a:chOff x="0" y="0"/>
            <a:chExt cx="27684017" cy="13867262"/>
          </a:xfrm>
        </p:grpSpPr>
        <p:sp>
          <p:nvSpPr>
            <p:cNvPr name="Freeform 3" id="3"/>
            <p:cNvSpPr/>
            <p:nvPr/>
          </p:nvSpPr>
          <p:spPr>
            <a:xfrm flipH="false" flipV="true" rot="0">
              <a:off x="0" y="50421"/>
              <a:ext cx="13842008" cy="13816841"/>
            </a:xfrm>
            <a:custGeom>
              <a:avLst/>
              <a:gdLst/>
              <a:ahLst/>
              <a:cxnLst/>
              <a:rect r="r" b="b" t="t" l="l"/>
              <a:pathLst>
                <a:path h="13816841" w="13842008">
                  <a:moveTo>
                    <a:pt x="0" y="13816841"/>
                  </a:moveTo>
                  <a:lnTo>
                    <a:pt x="13842008" y="13816841"/>
                  </a:lnTo>
                  <a:lnTo>
                    <a:pt x="13842008" y="0"/>
                  </a:lnTo>
                  <a:lnTo>
                    <a:pt x="0" y="0"/>
                  </a:lnTo>
                  <a:lnTo>
                    <a:pt x="0" y="13816841"/>
                  </a:lnTo>
                  <a:close/>
                </a:path>
              </a:pathLst>
            </a:custGeom>
            <a:blipFill>
              <a:blip r:embed="rId3">
                <a:alphaModFix amt="80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3842008" y="0"/>
              <a:ext cx="13842008" cy="13816841"/>
            </a:xfrm>
            <a:custGeom>
              <a:avLst/>
              <a:gdLst/>
              <a:ahLst/>
              <a:cxnLst/>
              <a:rect r="r" b="b" t="t" l="l"/>
              <a:pathLst>
                <a:path h="13816841" w="13842008">
                  <a:moveTo>
                    <a:pt x="0" y="13816841"/>
                  </a:moveTo>
                  <a:lnTo>
                    <a:pt x="13842009" y="13816841"/>
                  </a:lnTo>
                  <a:lnTo>
                    <a:pt x="13842009" y="0"/>
                  </a:lnTo>
                  <a:lnTo>
                    <a:pt x="0" y="0"/>
                  </a:lnTo>
                  <a:lnTo>
                    <a:pt x="0" y="13816841"/>
                  </a:lnTo>
                  <a:close/>
                </a:path>
              </a:pathLst>
            </a:custGeom>
            <a:blipFill>
              <a:blip r:embed="rId3">
                <a:alphaModFix amt="80000"/>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1028700" y="1057275"/>
            <a:ext cx="16230600" cy="8229600"/>
            <a:chOff x="0" y="0"/>
            <a:chExt cx="6851469" cy="3473984"/>
          </a:xfrm>
        </p:grpSpPr>
        <p:sp>
          <p:nvSpPr>
            <p:cNvPr name="Freeform 6" id="6"/>
            <p:cNvSpPr/>
            <p:nvPr/>
          </p:nvSpPr>
          <p:spPr>
            <a:xfrm flipH="false" flipV="false" rot="0">
              <a:off x="0" y="-1270"/>
              <a:ext cx="6852739" cy="3472714"/>
            </a:xfrm>
            <a:custGeom>
              <a:avLst/>
              <a:gdLst/>
              <a:ahLst/>
              <a:cxnLst/>
              <a:rect r="r" b="b" t="t" l="l"/>
              <a:pathLst>
                <a:path h="3472714" w="6852739">
                  <a:moveTo>
                    <a:pt x="6841309" y="27940"/>
                  </a:moveTo>
                  <a:cubicBezTo>
                    <a:pt x="6832419" y="24130"/>
                    <a:pt x="6823529" y="21590"/>
                    <a:pt x="6814639" y="21590"/>
                  </a:cubicBezTo>
                  <a:cubicBezTo>
                    <a:pt x="6787969" y="20320"/>
                    <a:pt x="6687027" y="20320"/>
                    <a:pt x="6573396" y="17780"/>
                  </a:cubicBezTo>
                  <a:cubicBezTo>
                    <a:pt x="6313667" y="12700"/>
                    <a:pt x="6059349" y="6350"/>
                    <a:pt x="5799620" y="3810"/>
                  </a:cubicBezTo>
                  <a:cubicBezTo>
                    <a:pt x="5588590" y="1270"/>
                    <a:pt x="5382971" y="3810"/>
                    <a:pt x="5171941" y="2540"/>
                  </a:cubicBezTo>
                  <a:cubicBezTo>
                    <a:pt x="5079953" y="2540"/>
                    <a:pt x="4987966" y="0"/>
                    <a:pt x="4895979" y="2540"/>
                  </a:cubicBezTo>
                  <a:cubicBezTo>
                    <a:pt x="4674127" y="10160"/>
                    <a:pt x="4452275" y="11430"/>
                    <a:pt x="4225012" y="8890"/>
                  </a:cubicBezTo>
                  <a:cubicBezTo>
                    <a:pt x="4111380" y="7620"/>
                    <a:pt x="3997749" y="7620"/>
                    <a:pt x="3884117" y="7620"/>
                  </a:cubicBezTo>
                  <a:cubicBezTo>
                    <a:pt x="3678498" y="7620"/>
                    <a:pt x="3472879" y="7620"/>
                    <a:pt x="3267261" y="6350"/>
                  </a:cubicBezTo>
                  <a:cubicBezTo>
                    <a:pt x="3050820" y="5080"/>
                    <a:pt x="918876" y="2540"/>
                    <a:pt x="707846" y="1270"/>
                  </a:cubicBezTo>
                  <a:cubicBezTo>
                    <a:pt x="534693" y="0"/>
                    <a:pt x="366952" y="1270"/>
                    <a:pt x="193799" y="1270"/>
                  </a:cubicBezTo>
                  <a:cubicBezTo>
                    <a:pt x="74756" y="1270"/>
                    <a:pt x="33020" y="3810"/>
                    <a:pt x="5080" y="5080"/>
                  </a:cubicBezTo>
                  <a:cubicBezTo>
                    <a:pt x="3810" y="5080"/>
                    <a:pt x="2540" y="7620"/>
                    <a:pt x="0" y="8890"/>
                  </a:cubicBezTo>
                  <a:cubicBezTo>
                    <a:pt x="1270" y="21590"/>
                    <a:pt x="3810" y="34290"/>
                    <a:pt x="5080" y="46990"/>
                  </a:cubicBezTo>
                  <a:cubicBezTo>
                    <a:pt x="15240" y="176461"/>
                    <a:pt x="16510" y="329751"/>
                    <a:pt x="17780" y="480352"/>
                  </a:cubicBezTo>
                  <a:cubicBezTo>
                    <a:pt x="19050" y="633642"/>
                    <a:pt x="17780" y="786931"/>
                    <a:pt x="16510" y="942911"/>
                  </a:cubicBezTo>
                  <a:cubicBezTo>
                    <a:pt x="15240" y="1101579"/>
                    <a:pt x="2540" y="2766254"/>
                    <a:pt x="2540" y="2924922"/>
                  </a:cubicBezTo>
                  <a:cubicBezTo>
                    <a:pt x="2540" y="3080901"/>
                    <a:pt x="1270" y="3236880"/>
                    <a:pt x="0" y="3392859"/>
                  </a:cubicBezTo>
                  <a:cubicBezTo>
                    <a:pt x="0" y="3418104"/>
                    <a:pt x="3810" y="3428264"/>
                    <a:pt x="15240" y="3433344"/>
                  </a:cubicBezTo>
                  <a:cubicBezTo>
                    <a:pt x="22860" y="3437154"/>
                    <a:pt x="31750" y="3439694"/>
                    <a:pt x="40640" y="3440964"/>
                  </a:cubicBezTo>
                  <a:cubicBezTo>
                    <a:pt x="188388" y="3446044"/>
                    <a:pt x="394007" y="3449854"/>
                    <a:pt x="599625" y="3454934"/>
                  </a:cubicBezTo>
                  <a:cubicBezTo>
                    <a:pt x="713257" y="3457474"/>
                    <a:pt x="826888" y="3462554"/>
                    <a:pt x="940520" y="3463824"/>
                  </a:cubicBezTo>
                  <a:cubicBezTo>
                    <a:pt x="1129906" y="3466364"/>
                    <a:pt x="3240205" y="3467634"/>
                    <a:pt x="3429591" y="3468904"/>
                  </a:cubicBezTo>
                  <a:cubicBezTo>
                    <a:pt x="3456646" y="3468904"/>
                    <a:pt x="3483701" y="3468904"/>
                    <a:pt x="3510756" y="3468904"/>
                  </a:cubicBezTo>
                  <a:cubicBezTo>
                    <a:pt x="3640621" y="3468904"/>
                    <a:pt x="3775897" y="3467634"/>
                    <a:pt x="3905761" y="3467634"/>
                  </a:cubicBezTo>
                  <a:cubicBezTo>
                    <a:pt x="4057270" y="3467634"/>
                    <a:pt x="4203367" y="3468904"/>
                    <a:pt x="4354876" y="3468904"/>
                  </a:cubicBezTo>
                  <a:cubicBezTo>
                    <a:pt x="4576728" y="3468904"/>
                    <a:pt x="4803991" y="3468904"/>
                    <a:pt x="5025843" y="3468904"/>
                  </a:cubicBezTo>
                  <a:cubicBezTo>
                    <a:pt x="5231462" y="3468904"/>
                    <a:pt x="5437081" y="3470174"/>
                    <a:pt x="5642700" y="3471444"/>
                  </a:cubicBezTo>
                  <a:cubicBezTo>
                    <a:pt x="5734687" y="3471444"/>
                    <a:pt x="5832086" y="3472714"/>
                    <a:pt x="5924073" y="3472714"/>
                  </a:cubicBezTo>
                  <a:cubicBezTo>
                    <a:pt x="6221680" y="3471444"/>
                    <a:pt x="6513874" y="3465094"/>
                    <a:pt x="6791779" y="3465094"/>
                  </a:cubicBezTo>
                  <a:cubicBezTo>
                    <a:pt x="6795589" y="3465094"/>
                    <a:pt x="6800669" y="3462554"/>
                    <a:pt x="6804479" y="3460014"/>
                  </a:cubicBezTo>
                  <a:cubicBezTo>
                    <a:pt x="6809559" y="3456204"/>
                    <a:pt x="6812099" y="3449854"/>
                    <a:pt x="6814639" y="3447314"/>
                  </a:cubicBezTo>
                  <a:cubicBezTo>
                    <a:pt x="6815909" y="3374034"/>
                    <a:pt x="6817179" y="3261084"/>
                    <a:pt x="6818449" y="3148133"/>
                  </a:cubicBezTo>
                  <a:cubicBezTo>
                    <a:pt x="6819719" y="2973329"/>
                    <a:pt x="6829879" y="1295208"/>
                    <a:pt x="6831149" y="1120404"/>
                  </a:cubicBezTo>
                  <a:cubicBezTo>
                    <a:pt x="6831149" y="1015521"/>
                    <a:pt x="6832419" y="910639"/>
                    <a:pt x="6833689" y="805756"/>
                  </a:cubicBezTo>
                  <a:cubicBezTo>
                    <a:pt x="6834959" y="692806"/>
                    <a:pt x="6836229" y="579856"/>
                    <a:pt x="6838769" y="466905"/>
                  </a:cubicBezTo>
                  <a:cubicBezTo>
                    <a:pt x="6840039" y="399673"/>
                    <a:pt x="6840039" y="329751"/>
                    <a:pt x="6845119" y="262519"/>
                  </a:cubicBezTo>
                  <a:cubicBezTo>
                    <a:pt x="6850199" y="181840"/>
                    <a:pt x="6852739" y="103850"/>
                    <a:pt x="6851469" y="44450"/>
                  </a:cubicBezTo>
                  <a:cubicBezTo>
                    <a:pt x="6851469" y="38100"/>
                    <a:pt x="6847659" y="30480"/>
                    <a:pt x="6841309" y="27940"/>
                  </a:cubicBezTo>
                  <a:close/>
                </a:path>
              </a:pathLst>
            </a:custGeom>
            <a:solidFill>
              <a:srgbClr val="FFFFFF"/>
            </a:solidFill>
          </p:spPr>
        </p:sp>
      </p:grpSp>
      <p:grpSp>
        <p:nvGrpSpPr>
          <p:cNvPr name="Group 7" id="7"/>
          <p:cNvGrpSpPr/>
          <p:nvPr/>
        </p:nvGrpSpPr>
        <p:grpSpPr>
          <a:xfrm rot="0">
            <a:off x="12010174" y="3539793"/>
            <a:ext cx="4322060" cy="4593567"/>
            <a:chOff x="0" y="0"/>
            <a:chExt cx="2455999" cy="2610282"/>
          </a:xfrm>
        </p:grpSpPr>
        <p:sp>
          <p:nvSpPr>
            <p:cNvPr name="Freeform 8" id="8"/>
            <p:cNvSpPr/>
            <p:nvPr/>
          </p:nvSpPr>
          <p:spPr>
            <a:xfrm flipH="false" flipV="false" rot="0">
              <a:off x="0" y="-1270"/>
              <a:ext cx="2457269" cy="2609012"/>
            </a:xfrm>
            <a:custGeom>
              <a:avLst/>
              <a:gdLst/>
              <a:ahLst/>
              <a:cxnLst/>
              <a:rect r="r" b="b" t="t" l="l"/>
              <a:pathLst>
                <a:path h="2609012" w="2457269">
                  <a:moveTo>
                    <a:pt x="2445839" y="27940"/>
                  </a:moveTo>
                  <a:cubicBezTo>
                    <a:pt x="2436949" y="24130"/>
                    <a:pt x="2428059" y="21590"/>
                    <a:pt x="2419169" y="21590"/>
                  </a:cubicBezTo>
                  <a:cubicBezTo>
                    <a:pt x="2392499" y="20320"/>
                    <a:pt x="2356052" y="20320"/>
                    <a:pt x="2316664" y="17780"/>
                  </a:cubicBezTo>
                  <a:cubicBezTo>
                    <a:pt x="2226635" y="12700"/>
                    <a:pt x="2138481" y="6350"/>
                    <a:pt x="2048452" y="3810"/>
                  </a:cubicBezTo>
                  <a:cubicBezTo>
                    <a:pt x="1975304" y="1270"/>
                    <a:pt x="1904031" y="3810"/>
                    <a:pt x="1830882" y="2540"/>
                  </a:cubicBezTo>
                  <a:cubicBezTo>
                    <a:pt x="1798997" y="2540"/>
                    <a:pt x="1767112" y="0"/>
                    <a:pt x="1735226" y="2540"/>
                  </a:cubicBezTo>
                  <a:cubicBezTo>
                    <a:pt x="1658326" y="10160"/>
                    <a:pt x="1581427" y="11430"/>
                    <a:pt x="1502651" y="8890"/>
                  </a:cubicBezTo>
                  <a:cubicBezTo>
                    <a:pt x="1463263" y="7620"/>
                    <a:pt x="1423876" y="7620"/>
                    <a:pt x="1384488" y="7620"/>
                  </a:cubicBezTo>
                  <a:cubicBezTo>
                    <a:pt x="1313215" y="7620"/>
                    <a:pt x="1241942" y="7620"/>
                    <a:pt x="1170669" y="6350"/>
                  </a:cubicBezTo>
                  <a:cubicBezTo>
                    <a:pt x="1095645" y="5080"/>
                    <a:pt x="356656" y="2540"/>
                    <a:pt x="283508" y="1270"/>
                  </a:cubicBezTo>
                  <a:cubicBezTo>
                    <a:pt x="223488" y="0"/>
                    <a:pt x="165345" y="1270"/>
                    <a:pt x="105325" y="1270"/>
                  </a:cubicBezTo>
                  <a:cubicBezTo>
                    <a:pt x="64062" y="1270"/>
                    <a:pt x="33020" y="3810"/>
                    <a:pt x="5080" y="5080"/>
                  </a:cubicBezTo>
                  <a:cubicBezTo>
                    <a:pt x="3810" y="5080"/>
                    <a:pt x="2540" y="7620"/>
                    <a:pt x="0" y="8890"/>
                  </a:cubicBezTo>
                  <a:cubicBezTo>
                    <a:pt x="1270" y="21590"/>
                    <a:pt x="3810" y="34290"/>
                    <a:pt x="5080" y="46990"/>
                  </a:cubicBezTo>
                  <a:cubicBezTo>
                    <a:pt x="15240" y="147900"/>
                    <a:pt x="16510" y="261592"/>
                    <a:pt x="17780" y="373289"/>
                  </a:cubicBezTo>
                  <a:cubicBezTo>
                    <a:pt x="19050" y="486981"/>
                    <a:pt x="17780" y="600673"/>
                    <a:pt x="16510" y="716359"/>
                  </a:cubicBezTo>
                  <a:cubicBezTo>
                    <a:pt x="15240" y="834040"/>
                    <a:pt x="2540" y="2068693"/>
                    <a:pt x="2540" y="2186374"/>
                  </a:cubicBezTo>
                  <a:cubicBezTo>
                    <a:pt x="2540" y="2302060"/>
                    <a:pt x="1270" y="2417747"/>
                    <a:pt x="0" y="2533433"/>
                  </a:cubicBezTo>
                  <a:cubicBezTo>
                    <a:pt x="0" y="2554402"/>
                    <a:pt x="3810" y="2564562"/>
                    <a:pt x="15240" y="2569642"/>
                  </a:cubicBezTo>
                  <a:cubicBezTo>
                    <a:pt x="22860" y="2573452"/>
                    <a:pt x="31750" y="2575992"/>
                    <a:pt x="40640" y="2577262"/>
                  </a:cubicBezTo>
                  <a:cubicBezTo>
                    <a:pt x="103450" y="2582342"/>
                    <a:pt x="174723" y="2586152"/>
                    <a:pt x="245996" y="2591232"/>
                  </a:cubicBezTo>
                  <a:cubicBezTo>
                    <a:pt x="285383" y="2593772"/>
                    <a:pt x="324771" y="2598852"/>
                    <a:pt x="364159" y="2600122"/>
                  </a:cubicBezTo>
                  <a:cubicBezTo>
                    <a:pt x="429805" y="2602662"/>
                    <a:pt x="1161291" y="2603932"/>
                    <a:pt x="1226937" y="2605202"/>
                  </a:cubicBezTo>
                  <a:cubicBezTo>
                    <a:pt x="1236315" y="2605202"/>
                    <a:pt x="1245693" y="2605202"/>
                    <a:pt x="1255071" y="2605202"/>
                  </a:cubicBezTo>
                  <a:cubicBezTo>
                    <a:pt x="1300086" y="2605202"/>
                    <a:pt x="1346976" y="2603932"/>
                    <a:pt x="1391990" y="2603932"/>
                  </a:cubicBezTo>
                  <a:cubicBezTo>
                    <a:pt x="1444507" y="2603932"/>
                    <a:pt x="1495149" y="2605202"/>
                    <a:pt x="1547666" y="2605202"/>
                  </a:cubicBezTo>
                  <a:cubicBezTo>
                    <a:pt x="1624565" y="2605202"/>
                    <a:pt x="1703341" y="2605202"/>
                    <a:pt x="1780241" y="2605202"/>
                  </a:cubicBezTo>
                  <a:cubicBezTo>
                    <a:pt x="1851514" y="2605202"/>
                    <a:pt x="1922787" y="2606472"/>
                    <a:pt x="1994060" y="2607742"/>
                  </a:cubicBezTo>
                  <a:cubicBezTo>
                    <a:pt x="2025945" y="2607742"/>
                    <a:pt x="2059706" y="2609012"/>
                    <a:pt x="2091591" y="2609012"/>
                  </a:cubicBezTo>
                  <a:cubicBezTo>
                    <a:pt x="2194749" y="2607742"/>
                    <a:pt x="2296032" y="2601392"/>
                    <a:pt x="2396309" y="2601392"/>
                  </a:cubicBezTo>
                  <a:cubicBezTo>
                    <a:pt x="2400119" y="2601392"/>
                    <a:pt x="2405199" y="2598852"/>
                    <a:pt x="2409009" y="2596312"/>
                  </a:cubicBezTo>
                  <a:cubicBezTo>
                    <a:pt x="2414089" y="2592502"/>
                    <a:pt x="2416629" y="2586152"/>
                    <a:pt x="2419169" y="2583612"/>
                  </a:cubicBezTo>
                  <a:cubicBezTo>
                    <a:pt x="2420439" y="2519471"/>
                    <a:pt x="2421709" y="2435698"/>
                    <a:pt x="2422979" y="2351925"/>
                  </a:cubicBezTo>
                  <a:cubicBezTo>
                    <a:pt x="2424249" y="2222276"/>
                    <a:pt x="2434409" y="977651"/>
                    <a:pt x="2435679" y="848002"/>
                  </a:cubicBezTo>
                  <a:cubicBezTo>
                    <a:pt x="2435679" y="770213"/>
                    <a:pt x="2436949" y="692424"/>
                    <a:pt x="2438219" y="614635"/>
                  </a:cubicBezTo>
                  <a:cubicBezTo>
                    <a:pt x="2439489" y="530862"/>
                    <a:pt x="2440759" y="447089"/>
                    <a:pt x="2443299" y="363316"/>
                  </a:cubicBezTo>
                  <a:cubicBezTo>
                    <a:pt x="2444569" y="313451"/>
                    <a:pt x="2444569" y="261592"/>
                    <a:pt x="2449649" y="211727"/>
                  </a:cubicBezTo>
                  <a:cubicBezTo>
                    <a:pt x="2454729" y="151889"/>
                    <a:pt x="2457269" y="94046"/>
                    <a:pt x="2455999" y="44450"/>
                  </a:cubicBezTo>
                  <a:cubicBezTo>
                    <a:pt x="2455999" y="38100"/>
                    <a:pt x="2452189" y="30480"/>
                    <a:pt x="2445839" y="27940"/>
                  </a:cubicBezTo>
                  <a:close/>
                </a:path>
              </a:pathLst>
            </a:custGeom>
            <a:solidFill>
              <a:srgbClr val="EDEDED"/>
            </a:solidFill>
          </p:spPr>
        </p:sp>
      </p:grpSp>
      <p:grpSp>
        <p:nvGrpSpPr>
          <p:cNvPr name="Group 9" id="9"/>
          <p:cNvGrpSpPr/>
          <p:nvPr/>
        </p:nvGrpSpPr>
        <p:grpSpPr>
          <a:xfrm rot="0">
            <a:off x="1955766" y="3574811"/>
            <a:ext cx="4322060" cy="4593567"/>
            <a:chOff x="0" y="0"/>
            <a:chExt cx="2455999" cy="2610282"/>
          </a:xfrm>
        </p:grpSpPr>
        <p:sp>
          <p:nvSpPr>
            <p:cNvPr name="Freeform 10" id="10"/>
            <p:cNvSpPr/>
            <p:nvPr/>
          </p:nvSpPr>
          <p:spPr>
            <a:xfrm flipH="false" flipV="false" rot="0">
              <a:off x="0" y="-1270"/>
              <a:ext cx="2457269" cy="2609012"/>
            </a:xfrm>
            <a:custGeom>
              <a:avLst/>
              <a:gdLst/>
              <a:ahLst/>
              <a:cxnLst/>
              <a:rect r="r" b="b" t="t" l="l"/>
              <a:pathLst>
                <a:path h="2609012" w="2457269">
                  <a:moveTo>
                    <a:pt x="2445839" y="27940"/>
                  </a:moveTo>
                  <a:cubicBezTo>
                    <a:pt x="2436949" y="24130"/>
                    <a:pt x="2428059" y="21590"/>
                    <a:pt x="2419169" y="21590"/>
                  </a:cubicBezTo>
                  <a:cubicBezTo>
                    <a:pt x="2392499" y="20320"/>
                    <a:pt x="2356052" y="20320"/>
                    <a:pt x="2316664" y="17780"/>
                  </a:cubicBezTo>
                  <a:cubicBezTo>
                    <a:pt x="2226635" y="12700"/>
                    <a:pt x="2138481" y="6350"/>
                    <a:pt x="2048452" y="3810"/>
                  </a:cubicBezTo>
                  <a:cubicBezTo>
                    <a:pt x="1975304" y="1270"/>
                    <a:pt x="1904031" y="3810"/>
                    <a:pt x="1830882" y="2540"/>
                  </a:cubicBezTo>
                  <a:cubicBezTo>
                    <a:pt x="1798997" y="2540"/>
                    <a:pt x="1767112" y="0"/>
                    <a:pt x="1735226" y="2540"/>
                  </a:cubicBezTo>
                  <a:cubicBezTo>
                    <a:pt x="1658326" y="10160"/>
                    <a:pt x="1581427" y="11430"/>
                    <a:pt x="1502651" y="8890"/>
                  </a:cubicBezTo>
                  <a:cubicBezTo>
                    <a:pt x="1463263" y="7620"/>
                    <a:pt x="1423876" y="7620"/>
                    <a:pt x="1384488" y="7620"/>
                  </a:cubicBezTo>
                  <a:cubicBezTo>
                    <a:pt x="1313215" y="7620"/>
                    <a:pt x="1241942" y="7620"/>
                    <a:pt x="1170669" y="6350"/>
                  </a:cubicBezTo>
                  <a:cubicBezTo>
                    <a:pt x="1095645" y="5080"/>
                    <a:pt x="356656" y="2540"/>
                    <a:pt x="283508" y="1270"/>
                  </a:cubicBezTo>
                  <a:cubicBezTo>
                    <a:pt x="223488" y="0"/>
                    <a:pt x="165345" y="1270"/>
                    <a:pt x="105325" y="1270"/>
                  </a:cubicBezTo>
                  <a:cubicBezTo>
                    <a:pt x="64062" y="1270"/>
                    <a:pt x="33020" y="3810"/>
                    <a:pt x="5080" y="5080"/>
                  </a:cubicBezTo>
                  <a:cubicBezTo>
                    <a:pt x="3810" y="5080"/>
                    <a:pt x="2540" y="7620"/>
                    <a:pt x="0" y="8890"/>
                  </a:cubicBezTo>
                  <a:cubicBezTo>
                    <a:pt x="1270" y="21590"/>
                    <a:pt x="3810" y="34290"/>
                    <a:pt x="5080" y="46990"/>
                  </a:cubicBezTo>
                  <a:cubicBezTo>
                    <a:pt x="15240" y="147900"/>
                    <a:pt x="16510" y="261592"/>
                    <a:pt x="17780" y="373289"/>
                  </a:cubicBezTo>
                  <a:cubicBezTo>
                    <a:pt x="19050" y="486981"/>
                    <a:pt x="17780" y="600673"/>
                    <a:pt x="16510" y="716359"/>
                  </a:cubicBezTo>
                  <a:cubicBezTo>
                    <a:pt x="15240" y="834040"/>
                    <a:pt x="2540" y="2068693"/>
                    <a:pt x="2540" y="2186374"/>
                  </a:cubicBezTo>
                  <a:cubicBezTo>
                    <a:pt x="2540" y="2302060"/>
                    <a:pt x="1270" y="2417747"/>
                    <a:pt x="0" y="2533433"/>
                  </a:cubicBezTo>
                  <a:cubicBezTo>
                    <a:pt x="0" y="2554402"/>
                    <a:pt x="3810" y="2564562"/>
                    <a:pt x="15240" y="2569642"/>
                  </a:cubicBezTo>
                  <a:cubicBezTo>
                    <a:pt x="22860" y="2573452"/>
                    <a:pt x="31750" y="2575992"/>
                    <a:pt x="40640" y="2577262"/>
                  </a:cubicBezTo>
                  <a:cubicBezTo>
                    <a:pt x="103450" y="2582342"/>
                    <a:pt x="174723" y="2586152"/>
                    <a:pt x="245996" y="2591232"/>
                  </a:cubicBezTo>
                  <a:cubicBezTo>
                    <a:pt x="285383" y="2593772"/>
                    <a:pt x="324771" y="2598852"/>
                    <a:pt x="364159" y="2600122"/>
                  </a:cubicBezTo>
                  <a:cubicBezTo>
                    <a:pt x="429805" y="2602662"/>
                    <a:pt x="1161291" y="2603932"/>
                    <a:pt x="1226937" y="2605202"/>
                  </a:cubicBezTo>
                  <a:cubicBezTo>
                    <a:pt x="1236315" y="2605202"/>
                    <a:pt x="1245693" y="2605202"/>
                    <a:pt x="1255071" y="2605202"/>
                  </a:cubicBezTo>
                  <a:cubicBezTo>
                    <a:pt x="1300086" y="2605202"/>
                    <a:pt x="1346976" y="2603932"/>
                    <a:pt x="1391990" y="2603932"/>
                  </a:cubicBezTo>
                  <a:cubicBezTo>
                    <a:pt x="1444507" y="2603932"/>
                    <a:pt x="1495149" y="2605202"/>
                    <a:pt x="1547666" y="2605202"/>
                  </a:cubicBezTo>
                  <a:cubicBezTo>
                    <a:pt x="1624565" y="2605202"/>
                    <a:pt x="1703341" y="2605202"/>
                    <a:pt x="1780241" y="2605202"/>
                  </a:cubicBezTo>
                  <a:cubicBezTo>
                    <a:pt x="1851514" y="2605202"/>
                    <a:pt x="1922787" y="2606472"/>
                    <a:pt x="1994060" y="2607742"/>
                  </a:cubicBezTo>
                  <a:cubicBezTo>
                    <a:pt x="2025945" y="2607742"/>
                    <a:pt x="2059706" y="2609012"/>
                    <a:pt x="2091591" y="2609012"/>
                  </a:cubicBezTo>
                  <a:cubicBezTo>
                    <a:pt x="2194749" y="2607742"/>
                    <a:pt x="2296032" y="2601392"/>
                    <a:pt x="2396309" y="2601392"/>
                  </a:cubicBezTo>
                  <a:cubicBezTo>
                    <a:pt x="2400119" y="2601392"/>
                    <a:pt x="2405199" y="2598852"/>
                    <a:pt x="2409009" y="2596312"/>
                  </a:cubicBezTo>
                  <a:cubicBezTo>
                    <a:pt x="2414089" y="2592502"/>
                    <a:pt x="2416629" y="2586152"/>
                    <a:pt x="2419169" y="2583612"/>
                  </a:cubicBezTo>
                  <a:cubicBezTo>
                    <a:pt x="2420439" y="2519471"/>
                    <a:pt x="2421709" y="2435698"/>
                    <a:pt x="2422979" y="2351925"/>
                  </a:cubicBezTo>
                  <a:cubicBezTo>
                    <a:pt x="2424249" y="2222276"/>
                    <a:pt x="2434409" y="977651"/>
                    <a:pt x="2435679" y="848002"/>
                  </a:cubicBezTo>
                  <a:cubicBezTo>
                    <a:pt x="2435679" y="770213"/>
                    <a:pt x="2436949" y="692424"/>
                    <a:pt x="2438219" y="614635"/>
                  </a:cubicBezTo>
                  <a:cubicBezTo>
                    <a:pt x="2439489" y="530862"/>
                    <a:pt x="2440759" y="447089"/>
                    <a:pt x="2443299" y="363316"/>
                  </a:cubicBezTo>
                  <a:cubicBezTo>
                    <a:pt x="2444569" y="313451"/>
                    <a:pt x="2444569" y="261592"/>
                    <a:pt x="2449649" y="211727"/>
                  </a:cubicBezTo>
                  <a:cubicBezTo>
                    <a:pt x="2454729" y="151889"/>
                    <a:pt x="2457269" y="94046"/>
                    <a:pt x="2455999" y="44450"/>
                  </a:cubicBezTo>
                  <a:cubicBezTo>
                    <a:pt x="2455999" y="38100"/>
                    <a:pt x="2452189" y="30480"/>
                    <a:pt x="2445839" y="27940"/>
                  </a:cubicBezTo>
                  <a:close/>
                </a:path>
              </a:pathLst>
            </a:custGeom>
            <a:solidFill>
              <a:srgbClr val="EDEDED"/>
            </a:solidFill>
          </p:spPr>
        </p:sp>
      </p:grpSp>
      <p:sp>
        <p:nvSpPr>
          <p:cNvPr name="TextBox 11" id="11"/>
          <p:cNvSpPr txBox="true"/>
          <p:nvPr/>
        </p:nvSpPr>
        <p:spPr>
          <a:xfrm rot="0">
            <a:off x="3842768" y="1697298"/>
            <a:ext cx="10602464" cy="1806575"/>
          </a:xfrm>
          <a:prstGeom prst="rect">
            <a:avLst/>
          </a:prstGeom>
        </p:spPr>
        <p:txBody>
          <a:bodyPr anchor="t" rtlCol="false" tIns="0" lIns="0" bIns="0" rIns="0">
            <a:spAutoFit/>
          </a:bodyPr>
          <a:lstStyle/>
          <a:p>
            <a:pPr algn="ctr" marL="0" indent="0" lvl="0">
              <a:lnSpc>
                <a:spcPts val="6999"/>
              </a:lnSpc>
            </a:pPr>
            <a:r>
              <a:rPr lang="en-US" b="true" sz="6999" spc="-69">
                <a:solidFill>
                  <a:srgbClr val="B22F30"/>
                </a:solidFill>
                <a:latin typeface="Bogart Bold"/>
                <a:ea typeface="Bogart Bold"/>
                <a:cs typeface="Bogart Bold"/>
                <a:sym typeface="Bogart Bold"/>
              </a:rPr>
              <a:t>Demographic Information</a:t>
            </a:r>
          </a:p>
        </p:txBody>
      </p:sp>
      <p:sp>
        <p:nvSpPr>
          <p:cNvPr name="Freeform 12" id="12"/>
          <p:cNvSpPr/>
          <p:nvPr/>
        </p:nvSpPr>
        <p:spPr>
          <a:xfrm flipH="false" flipV="false" rot="228688">
            <a:off x="3216618" y="3338432"/>
            <a:ext cx="1800356" cy="592481"/>
          </a:xfrm>
          <a:custGeom>
            <a:avLst/>
            <a:gdLst/>
            <a:ahLst/>
            <a:cxnLst/>
            <a:rect r="r" b="b" t="t" l="l"/>
            <a:pathLst>
              <a:path h="592481" w="1800356">
                <a:moveTo>
                  <a:pt x="0" y="0"/>
                </a:moveTo>
                <a:lnTo>
                  <a:pt x="1800356" y="0"/>
                </a:lnTo>
                <a:lnTo>
                  <a:pt x="1800356" y="592480"/>
                </a:lnTo>
                <a:lnTo>
                  <a:pt x="0" y="5924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228688">
            <a:off x="13277882" y="3243553"/>
            <a:ext cx="1800356" cy="592481"/>
          </a:xfrm>
          <a:custGeom>
            <a:avLst/>
            <a:gdLst/>
            <a:ahLst/>
            <a:cxnLst/>
            <a:rect r="r" b="b" t="t" l="l"/>
            <a:pathLst>
              <a:path h="592481" w="1800356">
                <a:moveTo>
                  <a:pt x="0" y="0"/>
                </a:moveTo>
                <a:lnTo>
                  <a:pt x="1800356" y="0"/>
                </a:lnTo>
                <a:lnTo>
                  <a:pt x="1800356" y="592480"/>
                </a:lnTo>
                <a:lnTo>
                  <a:pt x="0" y="5924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4" id="14"/>
          <p:cNvSpPr txBox="true"/>
          <p:nvPr/>
        </p:nvSpPr>
        <p:spPr>
          <a:xfrm rot="0">
            <a:off x="17602803" y="9399762"/>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FFFFFF"/>
                </a:solidFill>
                <a:latin typeface="Quicksand Bold"/>
                <a:ea typeface="Quicksand Bold"/>
                <a:cs typeface="Quicksand Bold"/>
                <a:sym typeface="Quicksand Bold"/>
              </a:rPr>
              <a:t>22</a:t>
            </a:r>
          </a:p>
        </p:txBody>
      </p:sp>
      <p:sp>
        <p:nvSpPr>
          <p:cNvPr name="TextBox 15" id="15"/>
          <p:cNvSpPr txBox="true"/>
          <p:nvPr/>
        </p:nvSpPr>
        <p:spPr>
          <a:xfrm rot="0">
            <a:off x="1471761" y="4366260"/>
            <a:ext cx="5249126" cy="909955"/>
          </a:xfrm>
          <a:prstGeom prst="rect">
            <a:avLst/>
          </a:prstGeom>
        </p:spPr>
        <p:txBody>
          <a:bodyPr anchor="t" rtlCol="false" tIns="0" lIns="0" bIns="0" rIns="0">
            <a:spAutoFit/>
          </a:bodyPr>
          <a:lstStyle/>
          <a:p>
            <a:pPr algn="ctr">
              <a:lnSpc>
                <a:spcPts val="7280"/>
              </a:lnSpc>
              <a:spcBef>
                <a:spcPct val="0"/>
              </a:spcBef>
            </a:pPr>
            <a:r>
              <a:rPr lang="en-US" b="true" sz="5600">
                <a:solidFill>
                  <a:srgbClr val="000000"/>
                </a:solidFill>
                <a:latin typeface="Quicksand Bold"/>
                <a:ea typeface="Quicksand Bold"/>
                <a:cs typeface="Quicksand Bold"/>
                <a:sym typeface="Quicksand Bold"/>
              </a:rPr>
              <a:t>Income</a:t>
            </a:r>
          </a:p>
        </p:txBody>
      </p:sp>
      <p:sp>
        <p:nvSpPr>
          <p:cNvPr name="TextBox 16" id="16"/>
          <p:cNvSpPr txBox="true"/>
          <p:nvPr/>
        </p:nvSpPr>
        <p:spPr>
          <a:xfrm rot="0">
            <a:off x="11553497" y="4354853"/>
            <a:ext cx="5249126" cy="909955"/>
          </a:xfrm>
          <a:prstGeom prst="rect">
            <a:avLst/>
          </a:prstGeom>
        </p:spPr>
        <p:txBody>
          <a:bodyPr anchor="t" rtlCol="false" tIns="0" lIns="0" bIns="0" rIns="0">
            <a:spAutoFit/>
          </a:bodyPr>
          <a:lstStyle/>
          <a:p>
            <a:pPr algn="ctr">
              <a:lnSpc>
                <a:spcPts val="7280"/>
              </a:lnSpc>
              <a:spcBef>
                <a:spcPct val="0"/>
              </a:spcBef>
            </a:pPr>
            <a:r>
              <a:rPr lang="en-US" b="true" sz="5600">
                <a:solidFill>
                  <a:srgbClr val="000000"/>
                </a:solidFill>
                <a:latin typeface="Quicksand Bold"/>
                <a:ea typeface="Quicksand Bold"/>
                <a:cs typeface="Quicksand Bold"/>
                <a:sym typeface="Quicksand Bold"/>
              </a:rPr>
              <a:t>Age</a:t>
            </a:r>
          </a:p>
        </p:txBody>
      </p:sp>
      <p:grpSp>
        <p:nvGrpSpPr>
          <p:cNvPr name="Group 17" id="17"/>
          <p:cNvGrpSpPr/>
          <p:nvPr/>
        </p:nvGrpSpPr>
        <p:grpSpPr>
          <a:xfrm rot="0">
            <a:off x="6787561" y="3574811"/>
            <a:ext cx="4696242" cy="4593567"/>
            <a:chOff x="0" y="0"/>
            <a:chExt cx="2668627" cy="2610282"/>
          </a:xfrm>
        </p:grpSpPr>
        <p:sp>
          <p:nvSpPr>
            <p:cNvPr name="Freeform 18" id="18"/>
            <p:cNvSpPr/>
            <p:nvPr/>
          </p:nvSpPr>
          <p:spPr>
            <a:xfrm flipH="false" flipV="false" rot="0">
              <a:off x="0" y="-1270"/>
              <a:ext cx="2669897" cy="2609012"/>
            </a:xfrm>
            <a:custGeom>
              <a:avLst/>
              <a:gdLst/>
              <a:ahLst/>
              <a:cxnLst/>
              <a:rect r="r" b="b" t="t" l="l"/>
              <a:pathLst>
                <a:path h="2609012" w="2669897">
                  <a:moveTo>
                    <a:pt x="2658467" y="27940"/>
                  </a:moveTo>
                  <a:cubicBezTo>
                    <a:pt x="2649577" y="24130"/>
                    <a:pt x="2640687" y="21590"/>
                    <a:pt x="2631797" y="21590"/>
                  </a:cubicBezTo>
                  <a:cubicBezTo>
                    <a:pt x="2605127" y="20320"/>
                    <a:pt x="2565560" y="20320"/>
                    <a:pt x="2522581" y="17780"/>
                  </a:cubicBezTo>
                  <a:cubicBezTo>
                    <a:pt x="2424343" y="12700"/>
                    <a:pt x="2328151" y="6350"/>
                    <a:pt x="2229913" y="3810"/>
                  </a:cubicBezTo>
                  <a:cubicBezTo>
                    <a:pt x="2150094" y="1270"/>
                    <a:pt x="2072322" y="3810"/>
                    <a:pt x="1992504" y="2540"/>
                  </a:cubicBezTo>
                  <a:cubicBezTo>
                    <a:pt x="1957711" y="2540"/>
                    <a:pt x="1922918" y="0"/>
                    <a:pt x="1888126" y="2540"/>
                  </a:cubicBezTo>
                  <a:cubicBezTo>
                    <a:pt x="1804214" y="10160"/>
                    <a:pt x="1720302" y="11430"/>
                    <a:pt x="1634344" y="8890"/>
                  </a:cubicBezTo>
                  <a:cubicBezTo>
                    <a:pt x="1591364" y="7620"/>
                    <a:pt x="1548385" y="7620"/>
                    <a:pt x="1505406" y="7620"/>
                  </a:cubicBezTo>
                  <a:cubicBezTo>
                    <a:pt x="1427634" y="7620"/>
                    <a:pt x="1349862" y="7620"/>
                    <a:pt x="1272090" y="6350"/>
                  </a:cubicBezTo>
                  <a:cubicBezTo>
                    <a:pt x="1190225" y="5080"/>
                    <a:pt x="383853" y="2540"/>
                    <a:pt x="304035" y="1270"/>
                  </a:cubicBezTo>
                  <a:cubicBezTo>
                    <a:pt x="238543" y="0"/>
                    <a:pt x="175097" y="1270"/>
                    <a:pt x="109605" y="1270"/>
                  </a:cubicBezTo>
                  <a:cubicBezTo>
                    <a:pt x="64579" y="1270"/>
                    <a:pt x="33020" y="3810"/>
                    <a:pt x="5080" y="5080"/>
                  </a:cubicBezTo>
                  <a:cubicBezTo>
                    <a:pt x="3810" y="5080"/>
                    <a:pt x="2540" y="7620"/>
                    <a:pt x="0" y="8890"/>
                  </a:cubicBezTo>
                  <a:cubicBezTo>
                    <a:pt x="1270" y="21590"/>
                    <a:pt x="3810" y="34290"/>
                    <a:pt x="5080" y="46990"/>
                  </a:cubicBezTo>
                  <a:cubicBezTo>
                    <a:pt x="15240" y="147900"/>
                    <a:pt x="16510" y="261592"/>
                    <a:pt x="17780" y="373289"/>
                  </a:cubicBezTo>
                  <a:cubicBezTo>
                    <a:pt x="19050" y="486981"/>
                    <a:pt x="17780" y="600673"/>
                    <a:pt x="16510" y="716359"/>
                  </a:cubicBezTo>
                  <a:cubicBezTo>
                    <a:pt x="15240" y="834040"/>
                    <a:pt x="2540" y="2068693"/>
                    <a:pt x="2540" y="2186374"/>
                  </a:cubicBezTo>
                  <a:cubicBezTo>
                    <a:pt x="2540" y="2302060"/>
                    <a:pt x="1270" y="2417747"/>
                    <a:pt x="0" y="2533433"/>
                  </a:cubicBezTo>
                  <a:cubicBezTo>
                    <a:pt x="0" y="2554402"/>
                    <a:pt x="3810" y="2564562"/>
                    <a:pt x="15240" y="2569642"/>
                  </a:cubicBezTo>
                  <a:cubicBezTo>
                    <a:pt x="22860" y="2573452"/>
                    <a:pt x="31750" y="2575992"/>
                    <a:pt x="40640" y="2577262"/>
                  </a:cubicBezTo>
                  <a:cubicBezTo>
                    <a:pt x="107558" y="2582342"/>
                    <a:pt x="185330" y="2586152"/>
                    <a:pt x="263102" y="2591232"/>
                  </a:cubicBezTo>
                  <a:cubicBezTo>
                    <a:pt x="306081" y="2593772"/>
                    <a:pt x="349061" y="2598852"/>
                    <a:pt x="392040" y="2600122"/>
                  </a:cubicBezTo>
                  <a:cubicBezTo>
                    <a:pt x="463672" y="2602662"/>
                    <a:pt x="1261857" y="2603932"/>
                    <a:pt x="1333489" y="2605202"/>
                  </a:cubicBezTo>
                  <a:cubicBezTo>
                    <a:pt x="1343722" y="2605202"/>
                    <a:pt x="1353956" y="2605202"/>
                    <a:pt x="1364189" y="2605202"/>
                  </a:cubicBezTo>
                  <a:cubicBezTo>
                    <a:pt x="1413308" y="2605202"/>
                    <a:pt x="1464473" y="2603932"/>
                    <a:pt x="1513592" y="2603932"/>
                  </a:cubicBezTo>
                  <a:cubicBezTo>
                    <a:pt x="1570898" y="2603932"/>
                    <a:pt x="1626157" y="2605202"/>
                    <a:pt x="1683463" y="2605202"/>
                  </a:cubicBezTo>
                  <a:cubicBezTo>
                    <a:pt x="1767374" y="2605202"/>
                    <a:pt x="1853333" y="2605202"/>
                    <a:pt x="1937245" y="2605202"/>
                  </a:cubicBezTo>
                  <a:cubicBezTo>
                    <a:pt x="2015017" y="2605202"/>
                    <a:pt x="2092789" y="2606472"/>
                    <a:pt x="2170561" y="2607742"/>
                  </a:cubicBezTo>
                  <a:cubicBezTo>
                    <a:pt x="2205353" y="2607742"/>
                    <a:pt x="2242193" y="2609012"/>
                    <a:pt x="2276985" y="2609012"/>
                  </a:cubicBezTo>
                  <a:cubicBezTo>
                    <a:pt x="2389550" y="2607742"/>
                    <a:pt x="2500068" y="2601392"/>
                    <a:pt x="2608937" y="2601392"/>
                  </a:cubicBezTo>
                  <a:cubicBezTo>
                    <a:pt x="2612747" y="2601392"/>
                    <a:pt x="2617827" y="2598852"/>
                    <a:pt x="2621637" y="2596312"/>
                  </a:cubicBezTo>
                  <a:cubicBezTo>
                    <a:pt x="2626717" y="2592502"/>
                    <a:pt x="2629257" y="2586152"/>
                    <a:pt x="2631797" y="2583612"/>
                  </a:cubicBezTo>
                  <a:cubicBezTo>
                    <a:pt x="2633067" y="2519471"/>
                    <a:pt x="2634337" y="2435698"/>
                    <a:pt x="2635607" y="2351925"/>
                  </a:cubicBezTo>
                  <a:cubicBezTo>
                    <a:pt x="2636877" y="2222276"/>
                    <a:pt x="2647037" y="977651"/>
                    <a:pt x="2648307" y="848002"/>
                  </a:cubicBezTo>
                  <a:cubicBezTo>
                    <a:pt x="2648307" y="770213"/>
                    <a:pt x="2649577" y="692424"/>
                    <a:pt x="2650847" y="614635"/>
                  </a:cubicBezTo>
                  <a:cubicBezTo>
                    <a:pt x="2652117" y="530862"/>
                    <a:pt x="2653387" y="447089"/>
                    <a:pt x="2655927" y="363316"/>
                  </a:cubicBezTo>
                  <a:cubicBezTo>
                    <a:pt x="2657197" y="313451"/>
                    <a:pt x="2657197" y="261592"/>
                    <a:pt x="2662277" y="211727"/>
                  </a:cubicBezTo>
                  <a:cubicBezTo>
                    <a:pt x="2667357" y="151889"/>
                    <a:pt x="2669897" y="94046"/>
                    <a:pt x="2668627" y="44450"/>
                  </a:cubicBezTo>
                  <a:cubicBezTo>
                    <a:pt x="2668627" y="38100"/>
                    <a:pt x="2664817" y="30480"/>
                    <a:pt x="2658467" y="27940"/>
                  </a:cubicBezTo>
                  <a:close/>
                </a:path>
              </a:pathLst>
            </a:custGeom>
            <a:solidFill>
              <a:srgbClr val="EDEDED"/>
            </a:solidFill>
          </p:spPr>
        </p:sp>
      </p:grpSp>
      <p:sp>
        <p:nvSpPr>
          <p:cNvPr name="TextBox 19" id="19"/>
          <p:cNvSpPr txBox="true"/>
          <p:nvPr/>
        </p:nvSpPr>
        <p:spPr>
          <a:xfrm rot="0">
            <a:off x="6511120" y="4366260"/>
            <a:ext cx="5249126" cy="909955"/>
          </a:xfrm>
          <a:prstGeom prst="rect">
            <a:avLst/>
          </a:prstGeom>
        </p:spPr>
        <p:txBody>
          <a:bodyPr anchor="t" rtlCol="false" tIns="0" lIns="0" bIns="0" rIns="0">
            <a:spAutoFit/>
          </a:bodyPr>
          <a:lstStyle/>
          <a:p>
            <a:pPr algn="ctr">
              <a:lnSpc>
                <a:spcPts val="7280"/>
              </a:lnSpc>
              <a:spcBef>
                <a:spcPct val="0"/>
              </a:spcBef>
            </a:pPr>
            <a:r>
              <a:rPr lang="en-US" b="true" sz="5600">
                <a:solidFill>
                  <a:srgbClr val="000000"/>
                </a:solidFill>
                <a:latin typeface="Quicksand Bold"/>
                <a:ea typeface="Quicksand Bold"/>
                <a:cs typeface="Quicksand Bold"/>
                <a:sym typeface="Quicksand Bold"/>
              </a:rPr>
              <a:t>Gender</a:t>
            </a:r>
          </a:p>
        </p:txBody>
      </p:sp>
      <p:sp>
        <p:nvSpPr>
          <p:cNvPr name="Freeform 20" id="20"/>
          <p:cNvSpPr/>
          <p:nvPr/>
        </p:nvSpPr>
        <p:spPr>
          <a:xfrm flipH="false" flipV="false" rot="228688">
            <a:off x="8177441" y="3338432"/>
            <a:ext cx="1800356" cy="592481"/>
          </a:xfrm>
          <a:custGeom>
            <a:avLst/>
            <a:gdLst/>
            <a:ahLst/>
            <a:cxnLst/>
            <a:rect r="r" b="b" t="t" l="l"/>
            <a:pathLst>
              <a:path h="592481" w="1800356">
                <a:moveTo>
                  <a:pt x="0" y="0"/>
                </a:moveTo>
                <a:lnTo>
                  <a:pt x="1800357" y="0"/>
                </a:lnTo>
                <a:lnTo>
                  <a:pt x="1800357" y="592480"/>
                </a:lnTo>
                <a:lnTo>
                  <a:pt x="0" y="5924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1" id="21"/>
          <p:cNvSpPr txBox="true"/>
          <p:nvPr/>
        </p:nvSpPr>
        <p:spPr>
          <a:xfrm rot="0">
            <a:off x="1955766" y="5750851"/>
            <a:ext cx="4322060" cy="811530"/>
          </a:xfrm>
          <a:prstGeom prst="rect">
            <a:avLst/>
          </a:prstGeom>
        </p:spPr>
        <p:txBody>
          <a:bodyPr anchor="t" rtlCol="false" tIns="0" lIns="0" bIns="0" rIns="0">
            <a:spAutoFit/>
          </a:bodyPr>
          <a:lstStyle/>
          <a:p>
            <a:pPr algn="ctr">
              <a:lnSpc>
                <a:spcPts val="6719"/>
              </a:lnSpc>
              <a:spcBef>
                <a:spcPct val="0"/>
              </a:spcBef>
            </a:pPr>
            <a:r>
              <a:rPr lang="en-US" b="true" sz="4800">
                <a:solidFill>
                  <a:srgbClr val="DF3635"/>
                </a:solidFill>
                <a:latin typeface="Quicksand Bold"/>
                <a:ea typeface="Quicksand Bold"/>
                <a:cs typeface="Quicksand Bold"/>
                <a:sym typeface="Quicksand Bold"/>
              </a:rPr>
              <a:t>Significant?</a:t>
            </a:r>
          </a:p>
        </p:txBody>
      </p:sp>
      <p:sp>
        <p:nvSpPr>
          <p:cNvPr name="TextBox 22" id="22"/>
          <p:cNvSpPr txBox="true"/>
          <p:nvPr/>
        </p:nvSpPr>
        <p:spPr>
          <a:xfrm rot="0">
            <a:off x="6982970" y="5750851"/>
            <a:ext cx="4322060" cy="811530"/>
          </a:xfrm>
          <a:prstGeom prst="rect">
            <a:avLst/>
          </a:prstGeom>
        </p:spPr>
        <p:txBody>
          <a:bodyPr anchor="t" rtlCol="false" tIns="0" lIns="0" bIns="0" rIns="0">
            <a:spAutoFit/>
          </a:bodyPr>
          <a:lstStyle/>
          <a:p>
            <a:pPr algn="ctr">
              <a:lnSpc>
                <a:spcPts val="6719"/>
              </a:lnSpc>
              <a:spcBef>
                <a:spcPct val="0"/>
              </a:spcBef>
            </a:pPr>
            <a:r>
              <a:rPr lang="en-US" b="true" sz="4800">
                <a:solidFill>
                  <a:srgbClr val="DF3635"/>
                </a:solidFill>
                <a:latin typeface="Quicksand Bold"/>
                <a:ea typeface="Quicksand Bold"/>
                <a:cs typeface="Quicksand Bold"/>
                <a:sym typeface="Quicksand Bold"/>
              </a:rPr>
              <a:t>Significant?</a:t>
            </a:r>
          </a:p>
        </p:txBody>
      </p:sp>
      <p:sp>
        <p:nvSpPr>
          <p:cNvPr name="TextBox 23" id="23"/>
          <p:cNvSpPr txBox="true"/>
          <p:nvPr/>
        </p:nvSpPr>
        <p:spPr>
          <a:xfrm rot="0">
            <a:off x="11998154" y="5750851"/>
            <a:ext cx="4322060" cy="811530"/>
          </a:xfrm>
          <a:prstGeom prst="rect">
            <a:avLst/>
          </a:prstGeom>
        </p:spPr>
        <p:txBody>
          <a:bodyPr anchor="t" rtlCol="false" tIns="0" lIns="0" bIns="0" rIns="0">
            <a:spAutoFit/>
          </a:bodyPr>
          <a:lstStyle/>
          <a:p>
            <a:pPr algn="ctr">
              <a:lnSpc>
                <a:spcPts val="6719"/>
              </a:lnSpc>
              <a:spcBef>
                <a:spcPct val="0"/>
              </a:spcBef>
            </a:pPr>
            <a:r>
              <a:rPr lang="en-US" b="true" sz="4800">
                <a:solidFill>
                  <a:srgbClr val="DF3635"/>
                </a:solidFill>
                <a:latin typeface="Quicksand Bold"/>
                <a:ea typeface="Quicksand Bold"/>
                <a:cs typeface="Quicksand Bold"/>
                <a:sym typeface="Quicksand Bold"/>
              </a:rPr>
              <a:t>Significant?</a:t>
            </a:r>
          </a:p>
        </p:txBody>
      </p:sp>
    </p:spTree>
  </p:cSld>
  <p:clrMapOvr>
    <a:masterClrMapping/>
  </p:clrMapOvr>
  <p:transition spd="slow">
    <p:push dir="l"/>
  </p:transition>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3E4A9D"/>
        </a:solidFill>
      </p:bgPr>
    </p:bg>
    <p:spTree>
      <p:nvGrpSpPr>
        <p:cNvPr id="1" name=""/>
        <p:cNvGrpSpPr/>
        <p:nvPr/>
      </p:nvGrpSpPr>
      <p:grpSpPr>
        <a:xfrm>
          <a:off x="0" y="0"/>
          <a:ext cx="0" cy="0"/>
          <a:chOff x="0" y="0"/>
          <a:chExt cx="0" cy="0"/>
        </a:xfrm>
      </p:grpSpPr>
      <p:grpSp>
        <p:nvGrpSpPr>
          <p:cNvPr name="Group 2" id="2"/>
          <p:cNvGrpSpPr/>
          <p:nvPr/>
        </p:nvGrpSpPr>
        <p:grpSpPr>
          <a:xfrm rot="0">
            <a:off x="-1237506" y="-155760"/>
            <a:ext cx="20763012" cy="10400446"/>
            <a:chOff x="0" y="0"/>
            <a:chExt cx="27684017" cy="13867262"/>
          </a:xfrm>
        </p:grpSpPr>
        <p:sp>
          <p:nvSpPr>
            <p:cNvPr name="Freeform 3" id="3"/>
            <p:cNvSpPr/>
            <p:nvPr/>
          </p:nvSpPr>
          <p:spPr>
            <a:xfrm flipH="false" flipV="true" rot="0">
              <a:off x="0" y="50421"/>
              <a:ext cx="13842008" cy="13816841"/>
            </a:xfrm>
            <a:custGeom>
              <a:avLst/>
              <a:gdLst/>
              <a:ahLst/>
              <a:cxnLst/>
              <a:rect r="r" b="b" t="t" l="l"/>
              <a:pathLst>
                <a:path h="13816841" w="13842008">
                  <a:moveTo>
                    <a:pt x="0" y="13816841"/>
                  </a:moveTo>
                  <a:lnTo>
                    <a:pt x="13842008" y="13816841"/>
                  </a:lnTo>
                  <a:lnTo>
                    <a:pt x="13842008" y="0"/>
                  </a:lnTo>
                  <a:lnTo>
                    <a:pt x="0" y="0"/>
                  </a:lnTo>
                  <a:lnTo>
                    <a:pt x="0" y="13816841"/>
                  </a:lnTo>
                  <a:close/>
                </a:path>
              </a:pathLst>
            </a:custGeom>
            <a:blipFill>
              <a:blip r:embed="rId3">
                <a:alphaModFix amt="80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3842008" y="0"/>
              <a:ext cx="13842008" cy="13816841"/>
            </a:xfrm>
            <a:custGeom>
              <a:avLst/>
              <a:gdLst/>
              <a:ahLst/>
              <a:cxnLst/>
              <a:rect r="r" b="b" t="t" l="l"/>
              <a:pathLst>
                <a:path h="13816841" w="13842008">
                  <a:moveTo>
                    <a:pt x="0" y="13816841"/>
                  </a:moveTo>
                  <a:lnTo>
                    <a:pt x="13842009" y="13816841"/>
                  </a:lnTo>
                  <a:lnTo>
                    <a:pt x="13842009" y="0"/>
                  </a:lnTo>
                  <a:lnTo>
                    <a:pt x="0" y="0"/>
                  </a:lnTo>
                  <a:lnTo>
                    <a:pt x="0" y="13816841"/>
                  </a:lnTo>
                  <a:close/>
                </a:path>
              </a:pathLst>
            </a:custGeom>
            <a:blipFill>
              <a:blip r:embed="rId3">
                <a:alphaModFix amt="80000"/>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1028700" y="1057275"/>
            <a:ext cx="16230600" cy="8229600"/>
            <a:chOff x="0" y="0"/>
            <a:chExt cx="6851469" cy="3473984"/>
          </a:xfrm>
        </p:grpSpPr>
        <p:sp>
          <p:nvSpPr>
            <p:cNvPr name="Freeform 6" id="6"/>
            <p:cNvSpPr/>
            <p:nvPr/>
          </p:nvSpPr>
          <p:spPr>
            <a:xfrm flipH="false" flipV="false" rot="0">
              <a:off x="0" y="-1270"/>
              <a:ext cx="6852739" cy="3472714"/>
            </a:xfrm>
            <a:custGeom>
              <a:avLst/>
              <a:gdLst/>
              <a:ahLst/>
              <a:cxnLst/>
              <a:rect r="r" b="b" t="t" l="l"/>
              <a:pathLst>
                <a:path h="3472714" w="6852739">
                  <a:moveTo>
                    <a:pt x="6841309" y="27940"/>
                  </a:moveTo>
                  <a:cubicBezTo>
                    <a:pt x="6832419" y="24130"/>
                    <a:pt x="6823529" y="21590"/>
                    <a:pt x="6814639" y="21590"/>
                  </a:cubicBezTo>
                  <a:cubicBezTo>
                    <a:pt x="6787969" y="20320"/>
                    <a:pt x="6687027" y="20320"/>
                    <a:pt x="6573396" y="17780"/>
                  </a:cubicBezTo>
                  <a:cubicBezTo>
                    <a:pt x="6313667" y="12700"/>
                    <a:pt x="6059349" y="6350"/>
                    <a:pt x="5799620" y="3810"/>
                  </a:cubicBezTo>
                  <a:cubicBezTo>
                    <a:pt x="5588590" y="1270"/>
                    <a:pt x="5382971" y="3810"/>
                    <a:pt x="5171941" y="2540"/>
                  </a:cubicBezTo>
                  <a:cubicBezTo>
                    <a:pt x="5079953" y="2540"/>
                    <a:pt x="4987966" y="0"/>
                    <a:pt x="4895979" y="2540"/>
                  </a:cubicBezTo>
                  <a:cubicBezTo>
                    <a:pt x="4674127" y="10160"/>
                    <a:pt x="4452275" y="11430"/>
                    <a:pt x="4225012" y="8890"/>
                  </a:cubicBezTo>
                  <a:cubicBezTo>
                    <a:pt x="4111380" y="7620"/>
                    <a:pt x="3997749" y="7620"/>
                    <a:pt x="3884117" y="7620"/>
                  </a:cubicBezTo>
                  <a:cubicBezTo>
                    <a:pt x="3678498" y="7620"/>
                    <a:pt x="3472879" y="7620"/>
                    <a:pt x="3267261" y="6350"/>
                  </a:cubicBezTo>
                  <a:cubicBezTo>
                    <a:pt x="3050820" y="5080"/>
                    <a:pt x="918876" y="2540"/>
                    <a:pt x="707846" y="1270"/>
                  </a:cubicBezTo>
                  <a:cubicBezTo>
                    <a:pt x="534693" y="0"/>
                    <a:pt x="366952" y="1270"/>
                    <a:pt x="193799" y="1270"/>
                  </a:cubicBezTo>
                  <a:cubicBezTo>
                    <a:pt x="74756" y="1270"/>
                    <a:pt x="33020" y="3810"/>
                    <a:pt x="5080" y="5080"/>
                  </a:cubicBezTo>
                  <a:cubicBezTo>
                    <a:pt x="3810" y="5080"/>
                    <a:pt x="2540" y="7620"/>
                    <a:pt x="0" y="8890"/>
                  </a:cubicBezTo>
                  <a:cubicBezTo>
                    <a:pt x="1270" y="21590"/>
                    <a:pt x="3810" y="34290"/>
                    <a:pt x="5080" y="46990"/>
                  </a:cubicBezTo>
                  <a:cubicBezTo>
                    <a:pt x="15240" y="176461"/>
                    <a:pt x="16510" y="329751"/>
                    <a:pt x="17780" y="480352"/>
                  </a:cubicBezTo>
                  <a:cubicBezTo>
                    <a:pt x="19050" y="633642"/>
                    <a:pt x="17780" y="786931"/>
                    <a:pt x="16510" y="942911"/>
                  </a:cubicBezTo>
                  <a:cubicBezTo>
                    <a:pt x="15240" y="1101579"/>
                    <a:pt x="2540" y="2766254"/>
                    <a:pt x="2540" y="2924922"/>
                  </a:cubicBezTo>
                  <a:cubicBezTo>
                    <a:pt x="2540" y="3080901"/>
                    <a:pt x="1270" y="3236880"/>
                    <a:pt x="0" y="3392859"/>
                  </a:cubicBezTo>
                  <a:cubicBezTo>
                    <a:pt x="0" y="3418104"/>
                    <a:pt x="3810" y="3428264"/>
                    <a:pt x="15240" y="3433344"/>
                  </a:cubicBezTo>
                  <a:cubicBezTo>
                    <a:pt x="22860" y="3437154"/>
                    <a:pt x="31750" y="3439694"/>
                    <a:pt x="40640" y="3440964"/>
                  </a:cubicBezTo>
                  <a:cubicBezTo>
                    <a:pt x="188388" y="3446044"/>
                    <a:pt x="394007" y="3449854"/>
                    <a:pt x="599625" y="3454934"/>
                  </a:cubicBezTo>
                  <a:cubicBezTo>
                    <a:pt x="713257" y="3457474"/>
                    <a:pt x="826888" y="3462554"/>
                    <a:pt x="940520" y="3463824"/>
                  </a:cubicBezTo>
                  <a:cubicBezTo>
                    <a:pt x="1129906" y="3466364"/>
                    <a:pt x="3240205" y="3467634"/>
                    <a:pt x="3429591" y="3468904"/>
                  </a:cubicBezTo>
                  <a:cubicBezTo>
                    <a:pt x="3456646" y="3468904"/>
                    <a:pt x="3483701" y="3468904"/>
                    <a:pt x="3510756" y="3468904"/>
                  </a:cubicBezTo>
                  <a:cubicBezTo>
                    <a:pt x="3640621" y="3468904"/>
                    <a:pt x="3775897" y="3467634"/>
                    <a:pt x="3905761" y="3467634"/>
                  </a:cubicBezTo>
                  <a:cubicBezTo>
                    <a:pt x="4057270" y="3467634"/>
                    <a:pt x="4203367" y="3468904"/>
                    <a:pt x="4354876" y="3468904"/>
                  </a:cubicBezTo>
                  <a:cubicBezTo>
                    <a:pt x="4576728" y="3468904"/>
                    <a:pt x="4803991" y="3468904"/>
                    <a:pt x="5025843" y="3468904"/>
                  </a:cubicBezTo>
                  <a:cubicBezTo>
                    <a:pt x="5231462" y="3468904"/>
                    <a:pt x="5437081" y="3470174"/>
                    <a:pt x="5642700" y="3471444"/>
                  </a:cubicBezTo>
                  <a:cubicBezTo>
                    <a:pt x="5734687" y="3471444"/>
                    <a:pt x="5832086" y="3472714"/>
                    <a:pt x="5924073" y="3472714"/>
                  </a:cubicBezTo>
                  <a:cubicBezTo>
                    <a:pt x="6221680" y="3471444"/>
                    <a:pt x="6513874" y="3465094"/>
                    <a:pt x="6791779" y="3465094"/>
                  </a:cubicBezTo>
                  <a:cubicBezTo>
                    <a:pt x="6795589" y="3465094"/>
                    <a:pt x="6800669" y="3462554"/>
                    <a:pt x="6804479" y="3460014"/>
                  </a:cubicBezTo>
                  <a:cubicBezTo>
                    <a:pt x="6809559" y="3456204"/>
                    <a:pt x="6812099" y="3449854"/>
                    <a:pt x="6814639" y="3447314"/>
                  </a:cubicBezTo>
                  <a:cubicBezTo>
                    <a:pt x="6815909" y="3374034"/>
                    <a:pt x="6817179" y="3261084"/>
                    <a:pt x="6818449" y="3148133"/>
                  </a:cubicBezTo>
                  <a:cubicBezTo>
                    <a:pt x="6819719" y="2973329"/>
                    <a:pt x="6829879" y="1295208"/>
                    <a:pt x="6831149" y="1120404"/>
                  </a:cubicBezTo>
                  <a:cubicBezTo>
                    <a:pt x="6831149" y="1015521"/>
                    <a:pt x="6832419" y="910639"/>
                    <a:pt x="6833689" y="805756"/>
                  </a:cubicBezTo>
                  <a:cubicBezTo>
                    <a:pt x="6834959" y="692806"/>
                    <a:pt x="6836229" y="579856"/>
                    <a:pt x="6838769" y="466905"/>
                  </a:cubicBezTo>
                  <a:cubicBezTo>
                    <a:pt x="6840039" y="399673"/>
                    <a:pt x="6840039" y="329751"/>
                    <a:pt x="6845119" y="262519"/>
                  </a:cubicBezTo>
                  <a:cubicBezTo>
                    <a:pt x="6850199" y="181840"/>
                    <a:pt x="6852739" y="103850"/>
                    <a:pt x="6851469" y="44450"/>
                  </a:cubicBezTo>
                  <a:cubicBezTo>
                    <a:pt x="6851469" y="38100"/>
                    <a:pt x="6847659" y="30480"/>
                    <a:pt x="6841309" y="27940"/>
                  </a:cubicBezTo>
                  <a:close/>
                </a:path>
              </a:pathLst>
            </a:custGeom>
            <a:solidFill>
              <a:srgbClr val="FFFFFF"/>
            </a:solidFill>
          </p:spPr>
        </p:sp>
      </p:grpSp>
      <p:grpSp>
        <p:nvGrpSpPr>
          <p:cNvPr name="Group 7" id="7"/>
          <p:cNvGrpSpPr/>
          <p:nvPr/>
        </p:nvGrpSpPr>
        <p:grpSpPr>
          <a:xfrm rot="0">
            <a:off x="12010174" y="3539793"/>
            <a:ext cx="4322060" cy="4593567"/>
            <a:chOff x="0" y="0"/>
            <a:chExt cx="2455999" cy="2610282"/>
          </a:xfrm>
        </p:grpSpPr>
        <p:sp>
          <p:nvSpPr>
            <p:cNvPr name="Freeform 8" id="8"/>
            <p:cNvSpPr/>
            <p:nvPr/>
          </p:nvSpPr>
          <p:spPr>
            <a:xfrm flipH="false" flipV="false" rot="0">
              <a:off x="0" y="-1270"/>
              <a:ext cx="2457269" cy="2609012"/>
            </a:xfrm>
            <a:custGeom>
              <a:avLst/>
              <a:gdLst/>
              <a:ahLst/>
              <a:cxnLst/>
              <a:rect r="r" b="b" t="t" l="l"/>
              <a:pathLst>
                <a:path h="2609012" w="2457269">
                  <a:moveTo>
                    <a:pt x="2445839" y="27940"/>
                  </a:moveTo>
                  <a:cubicBezTo>
                    <a:pt x="2436949" y="24130"/>
                    <a:pt x="2428059" y="21590"/>
                    <a:pt x="2419169" y="21590"/>
                  </a:cubicBezTo>
                  <a:cubicBezTo>
                    <a:pt x="2392499" y="20320"/>
                    <a:pt x="2356052" y="20320"/>
                    <a:pt x="2316664" y="17780"/>
                  </a:cubicBezTo>
                  <a:cubicBezTo>
                    <a:pt x="2226635" y="12700"/>
                    <a:pt x="2138481" y="6350"/>
                    <a:pt x="2048452" y="3810"/>
                  </a:cubicBezTo>
                  <a:cubicBezTo>
                    <a:pt x="1975304" y="1270"/>
                    <a:pt x="1904031" y="3810"/>
                    <a:pt x="1830882" y="2540"/>
                  </a:cubicBezTo>
                  <a:cubicBezTo>
                    <a:pt x="1798997" y="2540"/>
                    <a:pt x="1767112" y="0"/>
                    <a:pt x="1735226" y="2540"/>
                  </a:cubicBezTo>
                  <a:cubicBezTo>
                    <a:pt x="1658326" y="10160"/>
                    <a:pt x="1581427" y="11430"/>
                    <a:pt x="1502651" y="8890"/>
                  </a:cubicBezTo>
                  <a:cubicBezTo>
                    <a:pt x="1463263" y="7620"/>
                    <a:pt x="1423876" y="7620"/>
                    <a:pt x="1384488" y="7620"/>
                  </a:cubicBezTo>
                  <a:cubicBezTo>
                    <a:pt x="1313215" y="7620"/>
                    <a:pt x="1241942" y="7620"/>
                    <a:pt x="1170669" y="6350"/>
                  </a:cubicBezTo>
                  <a:cubicBezTo>
                    <a:pt x="1095645" y="5080"/>
                    <a:pt x="356656" y="2540"/>
                    <a:pt x="283508" y="1270"/>
                  </a:cubicBezTo>
                  <a:cubicBezTo>
                    <a:pt x="223488" y="0"/>
                    <a:pt x="165345" y="1270"/>
                    <a:pt x="105325" y="1270"/>
                  </a:cubicBezTo>
                  <a:cubicBezTo>
                    <a:pt x="64062" y="1270"/>
                    <a:pt x="33020" y="3810"/>
                    <a:pt x="5080" y="5080"/>
                  </a:cubicBezTo>
                  <a:cubicBezTo>
                    <a:pt x="3810" y="5080"/>
                    <a:pt x="2540" y="7620"/>
                    <a:pt x="0" y="8890"/>
                  </a:cubicBezTo>
                  <a:cubicBezTo>
                    <a:pt x="1270" y="21590"/>
                    <a:pt x="3810" y="34290"/>
                    <a:pt x="5080" y="46990"/>
                  </a:cubicBezTo>
                  <a:cubicBezTo>
                    <a:pt x="15240" y="147900"/>
                    <a:pt x="16510" y="261592"/>
                    <a:pt x="17780" y="373289"/>
                  </a:cubicBezTo>
                  <a:cubicBezTo>
                    <a:pt x="19050" y="486981"/>
                    <a:pt x="17780" y="600673"/>
                    <a:pt x="16510" y="716359"/>
                  </a:cubicBezTo>
                  <a:cubicBezTo>
                    <a:pt x="15240" y="834040"/>
                    <a:pt x="2540" y="2068693"/>
                    <a:pt x="2540" y="2186374"/>
                  </a:cubicBezTo>
                  <a:cubicBezTo>
                    <a:pt x="2540" y="2302060"/>
                    <a:pt x="1270" y="2417747"/>
                    <a:pt x="0" y="2533433"/>
                  </a:cubicBezTo>
                  <a:cubicBezTo>
                    <a:pt x="0" y="2554402"/>
                    <a:pt x="3810" y="2564562"/>
                    <a:pt x="15240" y="2569642"/>
                  </a:cubicBezTo>
                  <a:cubicBezTo>
                    <a:pt x="22860" y="2573452"/>
                    <a:pt x="31750" y="2575992"/>
                    <a:pt x="40640" y="2577262"/>
                  </a:cubicBezTo>
                  <a:cubicBezTo>
                    <a:pt x="103450" y="2582342"/>
                    <a:pt x="174723" y="2586152"/>
                    <a:pt x="245996" y="2591232"/>
                  </a:cubicBezTo>
                  <a:cubicBezTo>
                    <a:pt x="285383" y="2593772"/>
                    <a:pt x="324771" y="2598852"/>
                    <a:pt x="364159" y="2600122"/>
                  </a:cubicBezTo>
                  <a:cubicBezTo>
                    <a:pt x="429805" y="2602662"/>
                    <a:pt x="1161291" y="2603932"/>
                    <a:pt x="1226937" y="2605202"/>
                  </a:cubicBezTo>
                  <a:cubicBezTo>
                    <a:pt x="1236315" y="2605202"/>
                    <a:pt x="1245693" y="2605202"/>
                    <a:pt x="1255071" y="2605202"/>
                  </a:cubicBezTo>
                  <a:cubicBezTo>
                    <a:pt x="1300086" y="2605202"/>
                    <a:pt x="1346976" y="2603932"/>
                    <a:pt x="1391990" y="2603932"/>
                  </a:cubicBezTo>
                  <a:cubicBezTo>
                    <a:pt x="1444507" y="2603932"/>
                    <a:pt x="1495149" y="2605202"/>
                    <a:pt x="1547666" y="2605202"/>
                  </a:cubicBezTo>
                  <a:cubicBezTo>
                    <a:pt x="1624565" y="2605202"/>
                    <a:pt x="1703341" y="2605202"/>
                    <a:pt x="1780241" y="2605202"/>
                  </a:cubicBezTo>
                  <a:cubicBezTo>
                    <a:pt x="1851514" y="2605202"/>
                    <a:pt x="1922787" y="2606472"/>
                    <a:pt x="1994060" y="2607742"/>
                  </a:cubicBezTo>
                  <a:cubicBezTo>
                    <a:pt x="2025945" y="2607742"/>
                    <a:pt x="2059706" y="2609012"/>
                    <a:pt x="2091591" y="2609012"/>
                  </a:cubicBezTo>
                  <a:cubicBezTo>
                    <a:pt x="2194749" y="2607742"/>
                    <a:pt x="2296032" y="2601392"/>
                    <a:pt x="2396309" y="2601392"/>
                  </a:cubicBezTo>
                  <a:cubicBezTo>
                    <a:pt x="2400119" y="2601392"/>
                    <a:pt x="2405199" y="2598852"/>
                    <a:pt x="2409009" y="2596312"/>
                  </a:cubicBezTo>
                  <a:cubicBezTo>
                    <a:pt x="2414089" y="2592502"/>
                    <a:pt x="2416629" y="2586152"/>
                    <a:pt x="2419169" y="2583612"/>
                  </a:cubicBezTo>
                  <a:cubicBezTo>
                    <a:pt x="2420439" y="2519471"/>
                    <a:pt x="2421709" y="2435698"/>
                    <a:pt x="2422979" y="2351925"/>
                  </a:cubicBezTo>
                  <a:cubicBezTo>
                    <a:pt x="2424249" y="2222276"/>
                    <a:pt x="2434409" y="977651"/>
                    <a:pt x="2435679" y="848002"/>
                  </a:cubicBezTo>
                  <a:cubicBezTo>
                    <a:pt x="2435679" y="770213"/>
                    <a:pt x="2436949" y="692424"/>
                    <a:pt x="2438219" y="614635"/>
                  </a:cubicBezTo>
                  <a:cubicBezTo>
                    <a:pt x="2439489" y="530862"/>
                    <a:pt x="2440759" y="447089"/>
                    <a:pt x="2443299" y="363316"/>
                  </a:cubicBezTo>
                  <a:cubicBezTo>
                    <a:pt x="2444569" y="313451"/>
                    <a:pt x="2444569" y="261592"/>
                    <a:pt x="2449649" y="211727"/>
                  </a:cubicBezTo>
                  <a:cubicBezTo>
                    <a:pt x="2454729" y="151889"/>
                    <a:pt x="2457269" y="94046"/>
                    <a:pt x="2455999" y="44450"/>
                  </a:cubicBezTo>
                  <a:cubicBezTo>
                    <a:pt x="2455999" y="38100"/>
                    <a:pt x="2452189" y="30480"/>
                    <a:pt x="2445839" y="27940"/>
                  </a:cubicBezTo>
                  <a:close/>
                </a:path>
              </a:pathLst>
            </a:custGeom>
            <a:solidFill>
              <a:srgbClr val="EDEDED"/>
            </a:solidFill>
          </p:spPr>
        </p:sp>
      </p:grpSp>
      <p:grpSp>
        <p:nvGrpSpPr>
          <p:cNvPr name="Group 9" id="9"/>
          <p:cNvGrpSpPr/>
          <p:nvPr/>
        </p:nvGrpSpPr>
        <p:grpSpPr>
          <a:xfrm rot="0">
            <a:off x="1955766" y="3574811"/>
            <a:ext cx="4322060" cy="4593567"/>
            <a:chOff x="0" y="0"/>
            <a:chExt cx="2455999" cy="2610282"/>
          </a:xfrm>
        </p:grpSpPr>
        <p:sp>
          <p:nvSpPr>
            <p:cNvPr name="Freeform 10" id="10"/>
            <p:cNvSpPr/>
            <p:nvPr/>
          </p:nvSpPr>
          <p:spPr>
            <a:xfrm flipH="false" flipV="false" rot="0">
              <a:off x="0" y="-1270"/>
              <a:ext cx="2457269" cy="2609012"/>
            </a:xfrm>
            <a:custGeom>
              <a:avLst/>
              <a:gdLst/>
              <a:ahLst/>
              <a:cxnLst/>
              <a:rect r="r" b="b" t="t" l="l"/>
              <a:pathLst>
                <a:path h="2609012" w="2457269">
                  <a:moveTo>
                    <a:pt x="2445839" y="27940"/>
                  </a:moveTo>
                  <a:cubicBezTo>
                    <a:pt x="2436949" y="24130"/>
                    <a:pt x="2428059" y="21590"/>
                    <a:pt x="2419169" y="21590"/>
                  </a:cubicBezTo>
                  <a:cubicBezTo>
                    <a:pt x="2392499" y="20320"/>
                    <a:pt x="2356052" y="20320"/>
                    <a:pt x="2316664" y="17780"/>
                  </a:cubicBezTo>
                  <a:cubicBezTo>
                    <a:pt x="2226635" y="12700"/>
                    <a:pt x="2138481" y="6350"/>
                    <a:pt x="2048452" y="3810"/>
                  </a:cubicBezTo>
                  <a:cubicBezTo>
                    <a:pt x="1975304" y="1270"/>
                    <a:pt x="1904031" y="3810"/>
                    <a:pt x="1830882" y="2540"/>
                  </a:cubicBezTo>
                  <a:cubicBezTo>
                    <a:pt x="1798997" y="2540"/>
                    <a:pt x="1767112" y="0"/>
                    <a:pt x="1735226" y="2540"/>
                  </a:cubicBezTo>
                  <a:cubicBezTo>
                    <a:pt x="1658326" y="10160"/>
                    <a:pt x="1581427" y="11430"/>
                    <a:pt x="1502651" y="8890"/>
                  </a:cubicBezTo>
                  <a:cubicBezTo>
                    <a:pt x="1463263" y="7620"/>
                    <a:pt x="1423876" y="7620"/>
                    <a:pt x="1384488" y="7620"/>
                  </a:cubicBezTo>
                  <a:cubicBezTo>
                    <a:pt x="1313215" y="7620"/>
                    <a:pt x="1241942" y="7620"/>
                    <a:pt x="1170669" y="6350"/>
                  </a:cubicBezTo>
                  <a:cubicBezTo>
                    <a:pt x="1095645" y="5080"/>
                    <a:pt x="356656" y="2540"/>
                    <a:pt x="283508" y="1270"/>
                  </a:cubicBezTo>
                  <a:cubicBezTo>
                    <a:pt x="223488" y="0"/>
                    <a:pt x="165345" y="1270"/>
                    <a:pt x="105325" y="1270"/>
                  </a:cubicBezTo>
                  <a:cubicBezTo>
                    <a:pt x="64062" y="1270"/>
                    <a:pt x="33020" y="3810"/>
                    <a:pt x="5080" y="5080"/>
                  </a:cubicBezTo>
                  <a:cubicBezTo>
                    <a:pt x="3810" y="5080"/>
                    <a:pt x="2540" y="7620"/>
                    <a:pt x="0" y="8890"/>
                  </a:cubicBezTo>
                  <a:cubicBezTo>
                    <a:pt x="1270" y="21590"/>
                    <a:pt x="3810" y="34290"/>
                    <a:pt x="5080" y="46990"/>
                  </a:cubicBezTo>
                  <a:cubicBezTo>
                    <a:pt x="15240" y="147900"/>
                    <a:pt x="16510" y="261592"/>
                    <a:pt x="17780" y="373289"/>
                  </a:cubicBezTo>
                  <a:cubicBezTo>
                    <a:pt x="19050" y="486981"/>
                    <a:pt x="17780" y="600673"/>
                    <a:pt x="16510" y="716359"/>
                  </a:cubicBezTo>
                  <a:cubicBezTo>
                    <a:pt x="15240" y="834040"/>
                    <a:pt x="2540" y="2068693"/>
                    <a:pt x="2540" y="2186374"/>
                  </a:cubicBezTo>
                  <a:cubicBezTo>
                    <a:pt x="2540" y="2302060"/>
                    <a:pt x="1270" y="2417747"/>
                    <a:pt x="0" y="2533433"/>
                  </a:cubicBezTo>
                  <a:cubicBezTo>
                    <a:pt x="0" y="2554402"/>
                    <a:pt x="3810" y="2564562"/>
                    <a:pt x="15240" y="2569642"/>
                  </a:cubicBezTo>
                  <a:cubicBezTo>
                    <a:pt x="22860" y="2573452"/>
                    <a:pt x="31750" y="2575992"/>
                    <a:pt x="40640" y="2577262"/>
                  </a:cubicBezTo>
                  <a:cubicBezTo>
                    <a:pt x="103450" y="2582342"/>
                    <a:pt x="174723" y="2586152"/>
                    <a:pt x="245996" y="2591232"/>
                  </a:cubicBezTo>
                  <a:cubicBezTo>
                    <a:pt x="285383" y="2593772"/>
                    <a:pt x="324771" y="2598852"/>
                    <a:pt x="364159" y="2600122"/>
                  </a:cubicBezTo>
                  <a:cubicBezTo>
                    <a:pt x="429805" y="2602662"/>
                    <a:pt x="1161291" y="2603932"/>
                    <a:pt x="1226937" y="2605202"/>
                  </a:cubicBezTo>
                  <a:cubicBezTo>
                    <a:pt x="1236315" y="2605202"/>
                    <a:pt x="1245693" y="2605202"/>
                    <a:pt x="1255071" y="2605202"/>
                  </a:cubicBezTo>
                  <a:cubicBezTo>
                    <a:pt x="1300086" y="2605202"/>
                    <a:pt x="1346976" y="2603932"/>
                    <a:pt x="1391990" y="2603932"/>
                  </a:cubicBezTo>
                  <a:cubicBezTo>
                    <a:pt x="1444507" y="2603932"/>
                    <a:pt x="1495149" y="2605202"/>
                    <a:pt x="1547666" y="2605202"/>
                  </a:cubicBezTo>
                  <a:cubicBezTo>
                    <a:pt x="1624565" y="2605202"/>
                    <a:pt x="1703341" y="2605202"/>
                    <a:pt x="1780241" y="2605202"/>
                  </a:cubicBezTo>
                  <a:cubicBezTo>
                    <a:pt x="1851514" y="2605202"/>
                    <a:pt x="1922787" y="2606472"/>
                    <a:pt x="1994060" y="2607742"/>
                  </a:cubicBezTo>
                  <a:cubicBezTo>
                    <a:pt x="2025945" y="2607742"/>
                    <a:pt x="2059706" y="2609012"/>
                    <a:pt x="2091591" y="2609012"/>
                  </a:cubicBezTo>
                  <a:cubicBezTo>
                    <a:pt x="2194749" y="2607742"/>
                    <a:pt x="2296032" y="2601392"/>
                    <a:pt x="2396309" y="2601392"/>
                  </a:cubicBezTo>
                  <a:cubicBezTo>
                    <a:pt x="2400119" y="2601392"/>
                    <a:pt x="2405199" y="2598852"/>
                    <a:pt x="2409009" y="2596312"/>
                  </a:cubicBezTo>
                  <a:cubicBezTo>
                    <a:pt x="2414089" y="2592502"/>
                    <a:pt x="2416629" y="2586152"/>
                    <a:pt x="2419169" y="2583612"/>
                  </a:cubicBezTo>
                  <a:cubicBezTo>
                    <a:pt x="2420439" y="2519471"/>
                    <a:pt x="2421709" y="2435698"/>
                    <a:pt x="2422979" y="2351925"/>
                  </a:cubicBezTo>
                  <a:cubicBezTo>
                    <a:pt x="2424249" y="2222276"/>
                    <a:pt x="2434409" y="977651"/>
                    <a:pt x="2435679" y="848002"/>
                  </a:cubicBezTo>
                  <a:cubicBezTo>
                    <a:pt x="2435679" y="770213"/>
                    <a:pt x="2436949" y="692424"/>
                    <a:pt x="2438219" y="614635"/>
                  </a:cubicBezTo>
                  <a:cubicBezTo>
                    <a:pt x="2439489" y="530862"/>
                    <a:pt x="2440759" y="447089"/>
                    <a:pt x="2443299" y="363316"/>
                  </a:cubicBezTo>
                  <a:cubicBezTo>
                    <a:pt x="2444569" y="313451"/>
                    <a:pt x="2444569" y="261592"/>
                    <a:pt x="2449649" y="211727"/>
                  </a:cubicBezTo>
                  <a:cubicBezTo>
                    <a:pt x="2454729" y="151889"/>
                    <a:pt x="2457269" y="94046"/>
                    <a:pt x="2455999" y="44450"/>
                  </a:cubicBezTo>
                  <a:cubicBezTo>
                    <a:pt x="2455999" y="38100"/>
                    <a:pt x="2452189" y="30480"/>
                    <a:pt x="2445839" y="27940"/>
                  </a:cubicBezTo>
                  <a:close/>
                </a:path>
              </a:pathLst>
            </a:custGeom>
            <a:solidFill>
              <a:srgbClr val="EDEDED"/>
            </a:solidFill>
          </p:spPr>
        </p:sp>
      </p:grpSp>
      <p:sp>
        <p:nvSpPr>
          <p:cNvPr name="TextBox 11" id="11"/>
          <p:cNvSpPr txBox="true"/>
          <p:nvPr/>
        </p:nvSpPr>
        <p:spPr>
          <a:xfrm rot="0">
            <a:off x="3842768" y="1697298"/>
            <a:ext cx="10602464" cy="1806575"/>
          </a:xfrm>
          <a:prstGeom prst="rect">
            <a:avLst/>
          </a:prstGeom>
        </p:spPr>
        <p:txBody>
          <a:bodyPr anchor="t" rtlCol="false" tIns="0" lIns="0" bIns="0" rIns="0">
            <a:spAutoFit/>
          </a:bodyPr>
          <a:lstStyle/>
          <a:p>
            <a:pPr algn="ctr" marL="0" indent="0" lvl="0">
              <a:lnSpc>
                <a:spcPts val="6999"/>
              </a:lnSpc>
            </a:pPr>
            <a:r>
              <a:rPr lang="en-US" b="true" sz="6999" spc="-69">
                <a:solidFill>
                  <a:srgbClr val="B22F30"/>
                </a:solidFill>
                <a:latin typeface="Bogart Bold"/>
                <a:ea typeface="Bogart Bold"/>
                <a:cs typeface="Bogart Bold"/>
                <a:sym typeface="Bogart Bold"/>
              </a:rPr>
              <a:t>Demographic Information</a:t>
            </a:r>
          </a:p>
        </p:txBody>
      </p:sp>
      <p:sp>
        <p:nvSpPr>
          <p:cNvPr name="Freeform 12" id="12"/>
          <p:cNvSpPr/>
          <p:nvPr/>
        </p:nvSpPr>
        <p:spPr>
          <a:xfrm flipH="false" flipV="false" rot="228688">
            <a:off x="3216618" y="3338432"/>
            <a:ext cx="1800356" cy="592481"/>
          </a:xfrm>
          <a:custGeom>
            <a:avLst/>
            <a:gdLst/>
            <a:ahLst/>
            <a:cxnLst/>
            <a:rect r="r" b="b" t="t" l="l"/>
            <a:pathLst>
              <a:path h="592481" w="1800356">
                <a:moveTo>
                  <a:pt x="0" y="0"/>
                </a:moveTo>
                <a:lnTo>
                  <a:pt x="1800356" y="0"/>
                </a:lnTo>
                <a:lnTo>
                  <a:pt x="1800356" y="592480"/>
                </a:lnTo>
                <a:lnTo>
                  <a:pt x="0" y="5924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228688">
            <a:off x="13277882" y="3243553"/>
            <a:ext cx="1800356" cy="592481"/>
          </a:xfrm>
          <a:custGeom>
            <a:avLst/>
            <a:gdLst/>
            <a:ahLst/>
            <a:cxnLst/>
            <a:rect r="r" b="b" t="t" l="l"/>
            <a:pathLst>
              <a:path h="592481" w="1800356">
                <a:moveTo>
                  <a:pt x="0" y="0"/>
                </a:moveTo>
                <a:lnTo>
                  <a:pt x="1800356" y="0"/>
                </a:lnTo>
                <a:lnTo>
                  <a:pt x="1800356" y="592480"/>
                </a:lnTo>
                <a:lnTo>
                  <a:pt x="0" y="5924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4" id="14"/>
          <p:cNvSpPr txBox="true"/>
          <p:nvPr/>
        </p:nvSpPr>
        <p:spPr>
          <a:xfrm rot="0">
            <a:off x="17602803" y="9399762"/>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FFFFFF"/>
                </a:solidFill>
                <a:latin typeface="Quicksand Bold"/>
                <a:ea typeface="Quicksand Bold"/>
                <a:cs typeface="Quicksand Bold"/>
                <a:sym typeface="Quicksand Bold"/>
              </a:rPr>
              <a:t>23</a:t>
            </a:r>
          </a:p>
        </p:txBody>
      </p:sp>
      <p:sp>
        <p:nvSpPr>
          <p:cNvPr name="TextBox 15" id="15"/>
          <p:cNvSpPr txBox="true"/>
          <p:nvPr/>
        </p:nvSpPr>
        <p:spPr>
          <a:xfrm rot="0">
            <a:off x="1471761" y="4366260"/>
            <a:ext cx="5249126" cy="909955"/>
          </a:xfrm>
          <a:prstGeom prst="rect">
            <a:avLst/>
          </a:prstGeom>
        </p:spPr>
        <p:txBody>
          <a:bodyPr anchor="t" rtlCol="false" tIns="0" lIns="0" bIns="0" rIns="0">
            <a:spAutoFit/>
          </a:bodyPr>
          <a:lstStyle/>
          <a:p>
            <a:pPr algn="ctr">
              <a:lnSpc>
                <a:spcPts val="7280"/>
              </a:lnSpc>
              <a:spcBef>
                <a:spcPct val="0"/>
              </a:spcBef>
            </a:pPr>
            <a:r>
              <a:rPr lang="en-US" b="true" sz="5600">
                <a:solidFill>
                  <a:srgbClr val="000000"/>
                </a:solidFill>
                <a:latin typeface="Quicksand Bold"/>
                <a:ea typeface="Quicksand Bold"/>
                <a:cs typeface="Quicksand Bold"/>
                <a:sym typeface="Quicksand Bold"/>
              </a:rPr>
              <a:t>Income</a:t>
            </a:r>
          </a:p>
        </p:txBody>
      </p:sp>
      <p:sp>
        <p:nvSpPr>
          <p:cNvPr name="TextBox 16" id="16"/>
          <p:cNvSpPr txBox="true"/>
          <p:nvPr/>
        </p:nvSpPr>
        <p:spPr>
          <a:xfrm rot="0">
            <a:off x="11553497" y="4354853"/>
            <a:ext cx="5249126" cy="909955"/>
          </a:xfrm>
          <a:prstGeom prst="rect">
            <a:avLst/>
          </a:prstGeom>
        </p:spPr>
        <p:txBody>
          <a:bodyPr anchor="t" rtlCol="false" tIns="0" lIns="0" bIns="0" rIns="0">
            <a:spAutoFit/>
          </a:bodyPr>
          <a:lstStyle/>
          <a:p>
            <a:pPr algn="ctr">
              <a:lnSpc>
                <a:spcPts val="7280"/>
              </a:lnSpc>
              <a:spcBef>
                <a:spcPct val="0"/>
              </a:spcBef>
            </a:pPr>
            <a:r>
              <a:rPr lang="en-US" b="true" sz="5600">
                <a:solidFill>
                  <a:srgbClr val="000000"/>
                </a:solidFill>
                <a:latin typeface="Quicksand Bold"/>
                <a:ea typeface="Quicksand Bold"/>
                <a:cs typeface="Quicksand Bold"/>
                <a:sym typeface="Quicksand Bold"/>
              </a:rPr>
              <a:t>Age</a:t>
            </a:r>
          </a:p>
        </p:txBody>
      </p:sp>
      <p:grpSp>
        <p:nvGrpSpPr>
          <p:cNvPr name="Group 17" id="17"/>
          <p:cNvGrpSpPr/>
          <p:nvPr/>
        </p:nvGrpSpPr>
        <p:grpSpPr>
          <a:xfrm rot="0">
            <a:off x="6787561" y="3574811"/>
            <a:ext cx="4696242" cy="4593567"/>
            <a:chOff x="0" y="0"/>
            <a:chExt cx="2668627" cy="2610282"/>
          </a:xfrm>
        </p:grpSpPr>
        <p:sp>
          <p:nvSpPr>
            <p:cNvPr name="Freeform 18" id="18"/>
            <p:cNvSpPr/>
            <p:nvPr/>
          </p:nvSpPr>
          <p:spPr>
            <a:xfrm flipH="false" flipV="false" rot="0">
              <a:off x="0" y="-1270"/>
              <a:ext cx="2669897" cy="2609012"/>
            </a:xfrm>
            <a:custGeom>
              <a:avLst/>
              <a:gdLst/>
              <a:ahLst/>
              <a:cxnLst/>
              <a:rect r="r" b="b" t="t" l="l"/>
              <a:pathLst>
                <a:path h="2609012" w="2669897">
                  <a:moveTo>
                    <a:pt x="2658467" y="27940"/>
                  </a:moveTo>
                  <a:cubicBezTo>
                    <a:pt x="2649577" y="24130"/>
                    <a:pt x="2640687" y="21590"/>
                    <a:pt x="2631797" y="21590"/>
                  </a:cubicBezTo>
                  <a:cubicBezTo>
                    <a:pt x="2605127" y="20320"/>
                    <a:pt x="2565560" y="20320"/>
                    <a:pt x="2522581" y="17780"/>
                  </a:cubicBezTo>
                  <a:cubicBezTo>
                    <a:pt x="2424343" y="12700"/>
                    <a:pt x="2328151" y="6350"/>
                    <a:pt x="2229913" y="3810"/>
                  </a:cubicBezTo>
                  <a:cubicBezTo>
                    <a:pt x="2150094" y="1270"/>
                    <a:pt x="2072322" y="3810"/>
                    <a:pt x="1992504" y="2540"/>
                  </a:cubicBezTo>
                  <a:cubicBezTo>
                    <a:pt x="1957711" y="2540"/>
                    <a:pt x="1922918" y="0"/>
                    <a:pt x="1888126" y="2540"/>
                  </a:cubicBezTo>
                  <a:cubicBezTo>
                    <a:pt x="1804214" y="10160"/>
                    <a:pt x="1720302" y="11430"/>
                    <a:pt x="1634344" y="8890"/>
                  </a:cubicBezTo>
                  <a:cubicBezTo>
                    <a:pt x="1591364" y="7620"/>
                    <a:pt x="1548385" y="7620"/>
                    <a:pt x="1505406" y="7620"/>
                  </a:cubicBezTo>
                  <a:cubicBezTo>
                    <a:pt x="1427634" y="7620"/>
                    <a:pt x="1349862" y="7620"/>
                    <a:pt x="1272090" y="6350"/>
                  </a:cubicBezTo>
                  <a:cubicBezTo>
                    <a:pt x="1190225" y="5080"/>
                    <a:pt x="383853" y="2540"/>
                    <a:pt x="304035" y="1270"/>
                  </a:cubicBezTo>
                  <a:cubicBezTo>
                    <a:pt x="238543" y="0"/>
                    <a:pt x="175097" y="1270"/>
                    <a:pt x="109605" y="1270"/>
                  </a:cubicBezTo>
                  <a:cubicBezTo>
                    <a:pt x="64579" y="1270"/>
                    <a:pt x="33020" y="3810"/>
                    <a:pt x="5080" y="5080"/>
                  </a:cubicBezTo>
                  <a:cubicBezTo>
                    <a:pt x="3810" y="5080"/>
                    <a:pt x="2540" y="7620"/>
                    <a:pt x="0" y="8890"/>
                  </a:cubicBezTo>
                  <a:cubicBezTo>
                    <a:pt x="1270" y="21590"/>
                    <a:pt x="3810" y="34290"/>
                    <a:pt x="5080" y="46990"/>
                  </a:cubicBezTo>
                  <a:cubicBezTo>
                    <a:pt x="15240" y="147900"/>
                    <a:pt x="16510" y="261592"/>
                    <a:pt x="17780" y="373289"/>
                  </a:cubicBezTo>
                  <a:cubicBezTo>
                    <a:pt x="19050" y="486981"/>
                    <a:pt x="17780" y="600673"/>
                    <a:pt x="16510" y="716359"/>
                  </a:cubicBezTo>
                  <a:cubicBezTo>
                    <a:pt x="15240" y="834040"/>
                    <a:pt x="2540" y="2068693"/>
                    <a:pt x="2540" y="2186374"/>
                  </a:cubicBezTo>
                  <a:cubicBezTo>
                    <a:pt x="2540" y="2302060"/>
                    <a:pt x="1270" y="2417747"/>
                    <a:pt x="0" y="2533433"/>
                  </a:cubicBezTo>
                  <a:cubicBezTo>
                    <a:pt x="0" y="2554402"/>
                    <a:pt x="3810" y="2564562"/>
                    <a:pt x="15240" y="2569642"/>
                  </a:cubicBezTo>
                  <a:cubicBezTo>
                    <a:pt x="22860" y="2573452"/>
                    <a:pt x="31750" y="2575992"/>
                    <a:pt x="40640" y="2577262"/>
                  </a:cubicBezTo>
                  <a:cubicBezTo>
                    <a:pt x="107558" y="2582342"/>
                    <a:pt x="185330" y="2586152"/>
                    <a:pt x="263102" y="2591232"/>
                  </a:cubicBezTo>
                  <a:cubicBezTo>
                    <a:pt x="306081" y="2593772"/>
                    <a:pt x="349061" y="2598852"/>
                    <a:pt x="392040" y="2600122"/>
                  </a:cubicBezTo>
                  <a:cubicBezTo>
                    <a:pt x="463672" y="2602662"/>
                    <a:pt x="1261857" y="2603932"/>
                    <a:pt x="1333489" y="2605202"/>
                  </a:cubicBezTo>
                  <a:cubicBezTo>
                    <a:pt x="1343722" y="2605202"/>
                    <a:pt x="1353956" y="2605202"/>
                    <a:pt x="1364189" y="2605202"/>
                  </a:cubicBezTo>
                  <a:cubicBezTo>
                    <a:pt x="1413308" y="2605202"/>
                    <a:pt x="1464473" y="2603932"/>
                    <a:pt x="1513592" y="2603932"/>
                  </a:cubicBezTo>
                  <a:cubicBezTo>
                    <a:pt x="1570898" y="2603932"/>
                    <a:pt x="1626157" y="2605202"/>
                    <a:pt x="1683463" y="2605202"/>
                  </a:cubicBezTo>
                  <a:cubicBezTo>
                    <a:pt x="1767374" y="2605202"/>
                    <a:pt x="1853333" y="2605202"/>
                    <a:pt x="1937245" y="2605202"/>
                  </a:cubicBezTo>
                  <a:cubicBezTo>
                    <a:pt x="2015017" y="2605202"/>
                    <a:pt x="2092789" y="2606472"/>
                    <a:pt x="2170561" y="2607742"/>
                  </a:cubicBezTo>
                  <a:cubicBezTo>
                    <a:pt x="2205353" y="2607742"/>
                    <a:pt x="2242193" y="2609012"/>
                    <a:pt x="2276985" y="2609012"/>
                  </a:cubicBezTo>
                  <a:cubicBezTo>
                    <a:pt x="2389550" y="2607742"/>
                    <a:pt x="2500068" y="2601392"/>
                    <a:pt x="2608937" y="2601392"/>
                  </a:cubicBezTo>
                  <a:cubicBezTo>
                    <a:pt x="2612747" y="2601392"/>
                    <a:pt x="2617827" y="2598852"/>
                    <a:pt x="2621637" y="2596312"/>
                  </a:cubicBezTo>
                  <a:cubicBezTo>
                    <a:pt x="2626717" y="2592502"/>
                    <a:pt x="2629257" y="2586152"/>
                    <a:pt x="2631797" y="2583612"/>
                  </a:cubicBezTo>
                  <a:cubicBezTo>
                    <a:pt x="2633067" y="2519471"/>
                    <a:pt x="2634337" y="2435698"/>
                    <a:pt x="2635607" y="2351925"/>
                  </a:cubicBezTo>
                  <a:cubicBezTo>
                    <a:pt x="2636877" y="2222276"/>
                    <a:pt x="2647037" y="977651"/>
                    <a:pt x="2648307" y="848002"/>
                  </a:cubicBezTo>
                  <a:cubicBezTo>
                    <a:pt x="2648307" y="770213"/>
                    <a:pt x="2649577" y="692424"/>
                    <a:pt x="2650847" y="614635"/>
                  </a:cubicBezTo>
                  <a:cubicBezTo>
                    <a:pt x="2652117" y="530862"/>
                    <a:pt x="2653387" y="447089"/>
                    <a:pt x="2655927" y="363316"/>
                  </a:cubicBezTo>
                  <a:cubicBezTo>
                    <a:pt x="2657197" y="313451"/>
                    <a:pt x="2657197" y="261592"/>
                    <a:pt x="2662277" y="211727"/>
                  </a:cubicBezTo>
                  <a:cubicBezTo>
                    <a:pt x="2667357" y="151889"/>
                    <a:pt x="2669897" y="94046"/>
                    <a:pt x="2668627" y="44450"/>
                  </a:cubicBezTo>
                  <a:cubicBezTo>
                    <a:pt x="2668627" y="38100"/>
                    <a:pt x="2664817" y="30480"/>
                    <a:pt x="2658467" y="27940"/>
                  </a:cubicBezTo>
                  <a:close/>
                </a:path>
              </a:pathLst>
            </a:custGeom>
            <a:solidFill>
              <a:srgbClr val="EDEDED"/>
            </a:solidFill>
          </p:spPr>
        </p:sp>
      </p:grpSp>
      <p:sp>
        <p:nvSpPr>
          <p:cNvPr name="TextBox 19" id="19"/>
          <p:cNvSpPr txBox="true"/>
          <p:nvPr/>
        </p:nvSpPr>
        <p:spPr>
          <a:xfrm rot="0">
            <a:off x="6511120" y="4366260"/>
            <a:ext cx="5249126" cy="909955"/>
          </a:xfrm>
          <a:prstGeom prst="rect">
            <a:avLst/>
          </a:prstGeom>
        </p:spPr>
        <p:txBody>
          <a:bodyPr anchor="t" rtlCol="false" tIns="0" lIns="0" bIns="0" rIns="0">
            <a:spAutoFit/>
          </a:bodyPr>
          <a:lstStyle/>
          <a:p>
            <a:pPr algn="ctr">
              <a:lnSpc>
                <a:spcPts val="7280"/>
              </a:lnSpc>
              <a:spcBef>
                <a:spcPct val="0"/>
              </a:spcBef>
            </a:pPr>
            <a:r>
              <a:rPr lang="en-US" b="true" sz="5600">
                <a:solidFill>
                  <a:srgbClr val="000000"/>
                </a:solidFill>
                <a:latin typeface="Quicksand Bold"/>
                <a:ea typeface="Quicksand Bold"/>
                <a:cs typeface="Quicksand Bold"/>
                <a:sym typeface="Quicksand Bold"/>
              </a:rPr>
              <a:t>Gender</a:t>
            </a:r>
          </a:p>
        </p:txBody>
      </p:sp>
      <p:sp>
        <p:nvSpPr>
          <p:cNvPr name="Freeform 20" id="20"/>
          <p:cNvSpPr/>
          <p:nvPr/>
        </p:nvSpPr>
        <p:spPr>
          <a:xfrm flipH="false" flipV="false" rot="228688">
            <a:off x="8177441" y="3338432"/>
            <a:ext cx="1800356" cy="592481"/>
          </a:xfrm>
          <a:custGeom>
            <a:avLst/>
            <a:gdLst/>
            <a:ahLst/>
            <a:cxnLst/>
            <a:rect r="r" b="b" t="t" l="l"/>
            <a:pathLst>
              <a:path h="592481" w="1800356">
                <a:moveTo>
                  <a:pt x="0" y="0"/>
                </a:moveTo>
                <a:lnTo>
                  <a:pt x="1800357" y="0"/>
                </a:lnTo>
                <a:lnTo>
                  <a:pt x="1800357" y="592480"/>
                </a:lnTo>
                <a:lnTo>
                  <a:pt x="0" y="5924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1" id="21"/>
          <p:cNvSpPr txBox="true"/>
          <p:nvPr/>
        </p:nvSpPr>
        <p:spPr>
          <a:xfrm rot="0">
            <a:off x="1955766" y="5293995"/>
            <a:ext cx="4322060" cy="1774189"/>
          </a:xfrm>
          <a:prstGeom prst="rect">
            <a:avLst/>
          </a:prstGeom>
        </p:spPr>
        <p:txBody>
          <a:bodyPr anchor="t" rtlCol="false" tIns="0" lIns="0" bIns="0" rIns="0">
            <a:spAutoFit/>
          </a:bodyPr>
          <a:lstStyle/>
          <a:p>
            <a:pPr algn="ctr">
              <a:lnSpc>
                <a:spcPts val="14560"/>
              </a:lnSpc>
              <a:spcBef>
                <a:spcPct val="0"/>
              </a:spcBef>
            </a:pPr>
            <a:r>
              <a:rPr lang="en-US" b="true" sz="10400">
                <a:solidFill>
                  <a:srgbClr val="DF3635"/>
                </a:solidFill>
                <a:latin typeface="Quicksand Bold"/>
                <a:ea typeface="Quicksand Bold"/>
                <a:cs typeface="Quicksand Bold"/>
                <a:sym typeface="Quicksand Bold"/>
              </a:rPr>
              <a:t>NO</a:t>
            </a:r>
          </a:p>
        </p:txBody>
      </p:sp>
      <p:sp>
        <p:nvSpPr>
          <p:cNvPr name="TextBox 22" id="22"/>
          <p:cNvSpPr txBox="true"/>
          <p:nvPr/>
        </p:nvSpPr>
        <p:spPr>
          <a:xfrm rot="0">
            <a:off x="6982970" y="5293995"/>
            <a:ext cx="4322060" cy="1774189"/>
          </a:xfrm>
          <a:prstGeom prst="rect">
            <a:avLst/>
          </a:prstGeom>
        </p:spPr>
        <p:txBody>
          <a:bodyPr anchor="t" rtlCol="false" tIns="0" lIns="0" bIns="0" rIns="0">
            <a:spAutoFit/>
          </a:bodyPr>
          <a:lstStyle/>
          <a:p>
            <a:pPr algn="ctr">
              <a:lnSpc>
                <a:spcPts val="14560"/>
              </a:lnSpc>
              <a:spcBef>
                <a:spcPct val="0"/>
              </a:spcBef>
            </a:pPr>
            <a:r>
              <a:rPr lang="en-US" b="true" sz="10400">
                <a:solidFill>
                  <a:srgbClr val="DF3635"/>
                </a:solidFill>
                <a:latin typeface="Quicksand Bold"/>
                <a:ea typeface="Quicksand Bold"/>
                <a:cs typeface="Quicksand Bold"/>
                <a:sym typeface="Quicksand Bold"/>
              </a:rPr>
              <a:t>NO</a:t>
            </a:r>
          </a:p>
        </p:txBody>
      </p:sp>
      <p:sp>
        <p:nvSpPr>
          <p:cNvPr name="TextBox 23" id="23"/>
          <p:cNvSpPr txBox="true"/>
          <p:nvPr/>
        </p:nvSpPr>
        <p:spPr>
          <a:xfrm rot="0">
            <a:off x="11998154" y="5368313"/>
            <a:ext cx="4322060" cy="1774189"/>
          </a:xfrm>
          <a:prstGeom prst="rect">
            <a:avLst/>
          </a:prstGeom>
        </p:spPr>
        <p:txBody>
          <a:bodyPr anchor="t" rtlCol="false" tIns="0" lIns="0" bIns="0" rIns="0">
            <a:spAutoFit/>
          </a:bodyPr>
          <a:lstStyle/>
          <a:p>
            <a:pPr algn="ctr">
              <a:lnSpc>
                <a:spcPts val="14560"/>
              </a:lnSpc>
              <a:spcBef>
                <a:spcPct val="0"/>
              </a:spcBef>
            </a:pPr>
            <a:r>
              <a:rPr lang="en-US" b="true" sz="10400">
                <a:solidFill>
                  <a:srgbClr val="DF3635"/>
                </a:solidFill>
                <a:latin typeface="Quicksand Bold"/>
                <a:ea typeface="Quicksand Bold"/>
                <a:cs typeface="Quicksand Bold"/>
                <a:sym typeface="Quicksand Bold"/>
              </a:rPr>
              <a:t>NO</a:t>
            </a:r>
          </a:p>
        </p:txBody>
      </p:sp>
    </p:spTree>
  </p:cSld>
  <p:clrMapOvr>
    <a:masterClrMapping/>
  </p:clrMapOvr>
  <p:transition spd="slow">
    <p:push dir="l"/>
  </p:transition>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535EA6"/>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6851469" cy="3473984"/>
          </a:xfrm>
        </p:grpSpPr>
        <p:sp>
          <p:nvSpPr>
            <p:cNvPr name="Freeform 3" id="3"/>
            <p:cNvSpPr/>
            <p:nvPr/>
          </p:nvSpPr>
          <p:spPr>
            <a:xfrm flipH="false" flipV="false" rot="0">
              <a:off x="0" y="-1270"/>
              <a:ext cx="6852739" cy="3472714"/>
            </a:xfrm>
            <a:custGeom>
              <a:avLst/>
              <a:gdLst/>
              <a:ahLst/>
              <a:cxnLst/>
              <a:rect r="r" b="b" t="t" l="l"/>
              <a:pathLst>
                <a:path h="3472714" w="6852739">
                  <a:moveTo>
                    <a:pt x="6841309" y="27940"/>
                  </a:moveTo>
                  <a:cubicBezTo>
                    <a:pt x="6832419" y="24130"/>
                    <a:pt x="6823529" y="21590"/>
                    <a:pt x="6814639" y="21590"/>
                  </a:cubicBezTo>
                  <a:cubicBezTo>
                    <a:pt x="6787969" y="20320"/>
                    <a:pt x="6687027" y="20320"/>
                    <a:pt x="6573396" y="17780"/>
                  </a:cubicBezTo>
                  <a:cubicBezTo>
                    <a:pt x="6313667" y="12700"/>
                    <a:pt x="6059349" y="6350"/>
                    <a:pt x="5799620" y="3810"/>
                  </a:cubicBezTo>
                  <a:cubicBezTo>
                    <a:pt x="5588590" y="1270"/>
                    <a:pt x="5382971" y="3810"/>
                    <a:pt x="5171941" y="2540"/>
                  </a:cubicBezTo>
                  <a:cubicBezTo>
                    <a:pt x="5079953" y="2540"/>
                    <a:pt x="4987966" y="0"/>
                    <a:pt x="4895979" y="2540"/>
                  </a:cubicBezTo>
                  <a:cubicBezTo>
                    <a:pt x="4674127" y="10160"/>
                    <a:pt x="4452275" y="11430"/>
                    <a:pt x="4225012" y="8890"/>
                  </a:cubicBezTo>
                  <a:cubicBezTo>
                    <a:pt x="4111380" y="7620"/>
                    <a:pt x="3997749" y="7620"/>
                    <a:pt x="3884117" y="7620"/>
                  </a:cubicBezTo>
                  <a:cubicBezTo>
                    <a:pt x="3678498" y="7620"/>
                    <a:pt x="3472879" y="7620"/>
                    <a:pt x="3267261" y="6350"/>
                  </a:cubicBezTo>
                  <a:cubicBezTo>
                    <a:pt x="3050820" y="5080"/>
                    <a:pt x="918876" y="2540"/>
                    <a:pt x="707846" y="1270"/>
                  </a:cubicBezTo>
                  <a:cubicBezTo>
                    <a:pt x="534693" y="0"/>
                    <a:pt x="366952" y="1270"/>
                    <a:pt x="193799" y="1270"/>
                  </a:cubicBezTo>
                  <a:cubicBezTo>
                    <a:pt x="74756" y="1270"/>
                    <a:pt x="33020" y="3810"/>
                    <a:pt x="5080" y="5080"/>
                  </a:cubicBezTo>
                  <a:cubicBezTo>
                    <a:pt x="3810" y="5080"/>
                    <a:pt x="2540" y="7620"/>
                    <a:pt x="0" y="8890"/>
                  </a:cubicBezTo>
                  <a:cubicBezTo>
                    <a:pt x="1270" y="21590"/>
                    <a:pt x="3810" y="34290"/>
                    <a:pt x="5080" y="46990"/>
                  </a:cubicBezTo>
                  <a:cubicBezTo>
                    <a:pt x="15240" y="176461"/>
                    <a:pt x="16510" y="329751"/>
                    <a:pt x="17780" y="480352"/>
                  </a:cubicBezTo>
                  <a:cubicBezTo>
                    <a:pt x="19050" y="633642"/>
                    <a:pt x="17780" y="786931"/>
                    <a:pt x="16510" y="942911"/>
                  </a:cubicBezTo>
                  <a:cubicBezTo>
                    <a:pt x="15240" y="1101579"/>
                    <a:pt x="2540" y="2766254"/>
                    <a:pt x="2540" y="2924922"/>
                  </a:cubicBezTo>
                  <a:cubicBezTo>
                    <a:pt x="2540" y="3080901"/>
                    <a:pt x="1270" y="3236880"/>
                    <a:pt x="0" y="3392859"/>
                  </a:cubicBezTo>
                  <a:cubicBezTo>
                    <a:pt x="0" y="3418104"/>
                    <a:pt x="3810" y="3428264"/>
                    <a:pt x="15240" y="3433344"/>
                  </a:cubicBezTo>
                  <a:cubicBezTo>
                    <a:pt x="22860" y="3437154"/>
                    <a:pt x="31750" y="3439694"/>
                    <a:pt x="40640" y="3440964"/>
                  </a:cubicBezTo>
                  <a:cubicBezTo>
                    <a:pt x="188388" y="3446044"/>
                    <a:pt x="394007" y="3449854"/>
                    <a:pt x="599625" y="3454934"/>
                  </a:cubicBezTo>
                  <a:cubicBezTo>
                    <a:pt x="713257" y="3457474"/>
                    <a:pt x="826888" y="3462554"/>
                    <a:pt x="940520" y="3463824"/>
                  </a:cubicBezTo>
                  <a:cubicBezTo>
                    <a:pt x="1129906" y="3466364"/>
                    <a:pt x="3240205" y="3467634"/>
                    <a:pt x="3429591" y="3468904"/>
                  </a:cubicBezTo>
                  <a:cubicBezTo>
                    <a:pt x="3456646" y="3468904"/>
                    <a:pt x="3483701" y="3468904"/>
                    <a:pt x="3510756" y="3468904"/>
                  </a:cubicBezTo>
                  <a:cubicBezTo>
                    <a:pt x="3640621" y="3468904"/>
                    <a:pt x="3775897" y="3467634"/>
                    <a:pt x="3905761" y="3467634"/>
                  </a:cubicBezTo>
                  <a:cubicBezTo>
                    <a:pt x="4057270" y="3467634"/>
                    <a:pt x="4203367" y="3468904"/>
                    <a:pt x="4354876" y="3468904"/>
                  </a:cubicBezTo>
                  <a:cubicBezTo>
                    <a:pt x="4576728" y="3468904"/>
                    <a:pt x="4803991" y="3468904"/>
                    <a:pt x="5025843" y="3468904"/>
                  </a:cubicBezTo>
                  <a:cubicBezTo>
                    <a:pt x="5231462" y="3468904"/>
                    <a:pt x="5437081" y="3470174"/>
                    <a:pt x="5642700" y="3471444"/>
                  </a:cubicBezTo>
                  <a:cubicBezTo>
                    <a:pt x="5734687" y="3471444"/>
                    <a:pt x="5832086" y="3472714"/>
                    <a:pt x="5924073" y="3472714"/>
                  </a:cubicBezTo>
                  <a:cubicBezTo>
                    <a:pt x="6221680" y="3471444"/>
                    <a:pt x="6513874" y="3465094"/>
                    <a:pt x="6791779" y="3465094"/>
                  </a:cubicBezTo>
                  <a:cubicBezTo>
                    <a:pt x="6795589" y="3465094"/>
                    <a:pt x="6800669" y="3462554"/>
                    <a:pt x="6804479" y="3460014"/>
                  </a:cubicBezTo>
                  <a:cubicBezTo>
                    <a:pt x="6809559" y="3456204"/>
                    <a:pt x="6812099" y="3449854"/>
                    <a:pt x="6814639" y="3447314"/>
                  </a:cubicBezTo>
                  <a:cubicBezTo>
                    <a:pt x="6815909" y="3374034"/>
                    <a:pt x="6817179" y="3261084"/>
                    <a:pt x="6818449" y="3148133"/>
                  </a:cubicBezTo>
                  <a:cubicBezTo>
                    <a:pt x="6819719" y="2973329"/>
                    <a:pt x="6829879" y="1295208"/>
                    <a:pt x="6831149" y="1120404"/>
                  </a:cubicBezTo>
                  <a:cubicBezTo>
                    <a:pt x="6831149" y="1015521"/>
                    <a:pt x="6832419" y="910639"/>
                    <a:pt x="6833689" y="805756"/>
                  </a:cubicBezTo>
                  <a:cubicBezTo>
                    <a:pt x="6834959" y="692806"/>
                    <a:pt x="6836229" y="579856"/>
                    <a:pt x="6838769" y="466905"/>
                  </a:cubicBezTo>
                  <a:cubicBezTo>
                    <a:pt x="6840039" y="399673"/>
                    <a:pt x="6840039" y="329751"/>
                    <a:pt x="6845119" y="262519"/>
                  </a:cubicBezTo>
                  <a:cubicBezTo>
                    <a:pt x="6850199" y="181840"/>
                    <a:pt x="6852739" y="103850"/>
                    <a:pt x="6851469" y="44450"/>
                  </a:cubicBezTo>
                  <a:cubicBezTo>
                    <a:pt x="6851469" y="38100"/>
                    <a:pt x="6847659" y="30480"/>
                    <a:pt x="6841309" y="27940"/>
                  </a:cubicBezTo>
                  <a:close/>
                </a:path>
              </a:pathLst>
            </a:custGeom>
            <a:solidFill>
              <a:srgbClr val="FFFFFF"/>
            </a:solidFill>
          </p:spPr>
        </p:sp>
      </p:grpSp>
      <p:grpSp>
        <p:nvGrpSpPr>
          <p:cNvPr name="Group 4" id="4"/>
          <p:cNvGrpSpPr/>
          <p:nvPr/>
        </p:nvGrpSpPr>
        <p:grpSpPr>
          <a:xfrm rot="0">
            <a:off x="9509540" y="3649566"/>
            <a:ext cx="6724795" cy="4774681"/>
            <a:chOff x="0" y="0"/>
            <a:chExt cx="3821347" cy="2713200"/>
          </a:xfrm>
        </p:grpSpPr>
        <p:sp>
          <p:nvSpPr>
            <p:cNvPr name="Freeform 5" id="5"/>
            <p:cNvSpPr/>
            <p:nvPr/>
          </p:nvSpPr>
          <p:spPr>
            <a:xfrm flipH="false" flipV="false" rot="0">
              <a:off x="0" y="-1270"/>
              <a:ext cx="3822617" cy="2711930"/>
            </a:xfrm>
            <a:custGeom>
              <a:avLst/>
              <a:gdLst/>
              <a:ahLst/>
              <a:cxnLst/>
              <a:rect r="r" b="b" t="t" l="l"/>
              <a:pathLst>
                <a:path h="2711930" w="3822617">
                  <a:moveTo>
                    <a:pt x="3811187" y="27940"/>
                  </a:moveTo>
                  <a:cubicBezTo>
                    <a:pt x="3802297" y="24130"/>
                    <a:pt x="3793407" y="21590"/>
                    <a:pt x="3784517" y="21590"/>
                  </a:cubicBezTo>
                  <a:cubicBezTo>
                    <a:pt x="3757847" y="20320"/>
                    <a:pt x="3701366" y="20320"/>
                    <a:pt x="3638916" y="17780"/>
                  </a:cubicBezTo>
                  <a:cubicBezTo>
                    <a:pt x="3496174" y="12700"/>
                    <a:pt x="3356405" y="6350"/>
                    <a:pt x="3213663" y="3810"/>
                  </a:cubicBezTo>
                  <a:cubicBezTo>
                    <a:pt x="3097685" y="1270"/>
                    <a:pt x="2984681" y="3810"/>
                    <a:pt x="2868702" y="2540"/>
                  </a:cubicBezTo>
                  <a:cubicBezTo>
                    <a:pt x="2818148" y="2540"/>
                    <a:pt x="2767593" y="0"/>
                    <a:pt x="2717038" y="2540"/>
                  </a:cubicBezTo>
                  <a:cubicBezTo>
                    <a:pt x="2595113" y="10160"/>
                    <a:pt x="2473187" y="11430"/>
                    <a:pt x="2348287" y="8890"/>
                  </a:cubicBezTo>
                  <a:cubicBezTo>
                    <a:pt x="2285838" y="7620"/>
                    <a:pt x="2223388" y="7620"/>
                    <a:pt x="2160938" y="7620"/>
                  </a:cubicBezTo>
                  <a:cubicBezTo>
                    <a:pt x="2047934" y="7620"/>
                    <a:pt x="1934930" y="7620"/>
                    <a:pt x="1821925" y="6350"/>
                  </a:cubicBezTo>
                  <a:cubicBezTo>
                    <a:pt x="1702973" y="5080"/>
                    <a:pt x="531296" y="2540"/>
                    <a:pt x="415318" y="1270"/>
                  </a:cubicBezTo>
                  <a:cubicBezTo>
                    <a:pt x="320157" y="0"/>
                    <a:pt x="227969" y="1270"/>
                    <a:pt x="132807" y="1270"/>
                  </a:cubicBezTo>
                  <a:cubicBezTo>
                    <a:pt x="67384" y="1270"/>
                    <a:pt x="33020" y="3810"/>
                    <a:pt x="5080" y="5080"/>
                  </a:cubicBezTo>
                  <a:cubicBezTo>
                    <a:pt x="3810" y="5080"/>
                    <a:pt x="2540" y="7620"/>
                    <a:pt x="0" y="8890"/>
                  </a:cubicBezTo>
                  <a:cubicBezTo>
                    <a:pt x="1270" y="21590"/>
                    <a:pt x="3810" y="34290"/>
                    <a:pt x="5080" y="46990"/>
                  </a:cubicBezTo>
                  <a:cubicBezTo>
                    <a:pt x="15240" y="151303"/>
                    <a:pt x="16510" y="269714"/>
                    <a:pt x="17780" y="386046"/>
                  </a:cubicBezTo>
                  <a:cubicBezTo>
                    <a:pt x="19050" y="504457"/>
                    <a:pt x="17780" y="622867"/>
                    <a:pt x="16510" y="743355"/>
                  </a:cubicBezTo>
                  <a:cubicBezTo>
                    <a:pt x="15240" y="865920"/>
                    <a:pt x="2540" y="2151813"/>
                    <a:pt x="2540" y="2274378"/>
                  </a:cubicBezTo>
                  <a:cubicBezTo>
                    <a:pt x="2540" y="2394866"/>
                    <a:pt x="1270" y="2515354"/>
                    <a:pt x="0" y="2635841"/>
                  </a:cubicBezTo>
                  <a:cubicBezTo>
                    <a:pt x="0" y="2657320"/>
                    <a:pt x="3810" y="2667480"/>
                    <a:pt x="15240" y="2672560"/>
                  </a:cubicBezTo>
                  <a:cubicBezTo>
                    <a:pt x="22860" y="2676370"/>
                    <a:pt x="31750" y="2678910"/>
                    <a:pt x="40640" y="2680180"/>
                  </a:cubicBezTo>
                  <a:cubicBezTo>
                    <a:pt x="129834" y="2685260"/>
                    <a:pt x="242838" y="2689070"/>
                    <a:pt x="355842" y="2694150"/>
                  </a:cubicBezTo>
                  <a:cubicBezTo>
                    <a:pt x="418292" y="2696690"/>
                    <a:pt x="480742" y="2701770"/>
                    <a:pt x="543192" y="2703040"/>
                  </a:cubicBezTo>
                  <a:cubicBezTo>
                    <a:pt x="647274" y="2705580"/>
                    <a:pt x="1807056" y="2706850"/>
                    <a:pt x="1911139" y="2708120"/>
                  </a:cubicBezTo>
                  <a:cubicBezTo>
                    <a:pt x="1926008" y="2708120"/>
                    <a:pt x="1940877" y="2708120"/>
                    <a:pt x="1955746" y="2708120"/>
                  </a:cubicBezTo>
                  <a:cubicBezTo>
                    <a:pt x="2027117" y="2708120"/>
                    <a:pt x="2101462" y="2706850"/>
                    <a:pt x="2172833" y="2706850"/>
                  </a:cubicBezTo>
                  <a:cubicBezTo>
                    <a:pt x="2256100" y="2706850"/>
                    <a:pt x="2336392" y="2708120"/>
                    <a:pt x="2419659" y="2708120"/>
                  </a:cubicBezTo>
                  <a:cubicBezTo>
                    <a:pt x="2541584" y="2708120"/>
                    <a:pt x="2666484" y="2708120"/>
                    <a:pt x="2788410" y="2708120"/>
                  </a:cubicBezTo>
                  <a:cubicBezTo>
                    <a:pt x="2901414" y="2708120"/>
                    <a:pt x="3014418" y="2709390"/>
                    <a:pt x="3127423" y="2710660"/>
                  </a:cubicBezTo>
                  <a:cubicBezTo>
                    <a:pt x="3177977" y="2710660"/>
                    <a:pt x="3231506" y="2711930"/>
                    <a:pt x="3282060" y="2711930"/>
                  </a:cubicBezTo>
                  <a:cubicBezTo>
                    <a:pt x="3445619" y="2710660"/>
                    <a:pt x="3606204" y="2704310"/>
                    <a:pt x="3761657" y="2704310"/>
                  </a:cubicBezTo>
                  <a:cubicBezTo>
                    <a:pt x="3765467" y="2704310"/>
                    <a:pt x="3770547" y="2701770"/>
                    <a:pt x="3774357" y="2699230"/>
                  </a:cubicBezTo>
                  <a:cubicBezTo>
                    <a:pt x="3779437" y="2695420"/>
                    <a:pt x="3781977" y="2689070"/>
                    <a:pt x="3784517" y="2686530"/>
                  </a:cubicBezTo>
                  <a:cubicBezTo>
                    <a:pt x="3785787" y="2621299"/>
                    <a:pt x="3787057" y="2534050"/>
                    <a:pt x="3788327" y="2446800"/>
                  </a:cubicBezTo>
                  <a:cubicBezTo>
                    <a:pt x="3789597" y="2311771"/>
                    <a:pt x="3799757" y="1015490"/>
                    <a:pt x="3801027" y="880461"/>
                  </a:cubicBezTo>
                  <a:cubicBezTo>
                    <a:pt x="3801027" y="799444"/>
                    <a:pt x="3802297" y="718426"/>
                    <a:pt x="3803567" y="637408"/>
                  </a:cubicBezTo>
                  <a:cubicBezTo>
                    <a:pt x="3804837" y="550159"/>
                    <a:pt x="3806107" y="462909"/>
                    <a:pt x="3808647" y="375660"/>
                  </a:cubicBezTo>
                  <a:cubicBezTo>
                    <a:pt x="3809917" y="323725"/>
                    <a:pt x="3809917" y="269713"/>
                    <a:pt x="3814997" y="217779"/>
                  </a:cubicBezTo>
                  <a:cubicBezTo>
                    <a:pt x="3820077" y="155458"/>
                    <a:pt x="3822617" y="95214"/>
                    <a:pt x="3821347" y="44450"/>
                  </a:cubicBezTo>
                  <a:cubicBezTo>
                    <a:pt x="3821347" y="38100"/>
                    <a:pt x="3817537" y="30480"/>
                    <a:pt x="3811187" y="27940"/>
                  </a:cubicBezTo>
                  <a:close/>
                </a:path>
              </a:pathLst>
            </a:custGeom>
            <a:solidFill>
              <a:srgbClr val="88B0E6"/>
            </a:solidFill>
          </p:spPr>
        </p:sp>
      </p:grpSp>
      <p:grpSp>
        <p:nvGrpSpPr>
          <p:cNvPr name="Group 6" id="6"/>
          <p:cNvGrpSpPr/>
          <p:nvPr/>
        </p:nvGrpSpPr>
        <p:grpSpPr>
          <a:xfrm rot="0">
            <a:off x="2071856" y="3649566"/>
            <a:ext cx="7072144" cy="4774681"/>
            <a:chOff x="0" y="0"/>
            <a:chExt cx="3821347" cy="2579941"/>
          </a:xfrm>
        </p:grpSpPr>
        <p:sp>
          <p:nvSpPr>
            <p:cNvPr name="Freeform 7" id="7"/>
            <p:cNvSpPr/>
            <p:nvPr/>
          </p:nvSpPr>
          <p:spPr>
            <a:xfrm flipH="false" flipV="false" rot="0">
              <a:off x="0" y="-1270"/>
              <a:ext cx="3822617" cy="2578671"/>
            </a:xfrm>
            <a:custGeom>
              <a:avLst/>
              <a:gdLst/>
              <a:ahLst/>
              <a:cxnLst/>
              <a:rect r="r" b="b" t="t" l="l"/>
              <a:pathLst>
                <a:path h="2578671" w="3822617">
                  <a:moveTo>
                    <a:pt x="3811187" y="27940"/>
                  </a:moveTo>
                  <a:cubicBezTo>
                    <a:pt x="3802297" y="24130"/>
                    <a:pt x="3793407" y="21590"/>
                    <a:pt x="3784517" y="21590"/>
                  </a:cubicBezTo>
                  <a:cubicBezTo>
                    <a:pt x="3757847" y="20320"/>
                    <a:pt x="3701366" y="20320"/>
                    <a:pt x="3638916" y="17780"/>
                  </a:cubicBezTo>
                  <a:cubicBezTo>
                    <a:pt x="3496174" y="12700"/>
                    <a:pt x="3356405" y="6350"/>
                    <a:pt x="3213663" y="3810"/>
                  </a:cubicBezTo>
                  <a:cubicBezTo>
                    <a:pt x="3097685" y="1270"/>
                    <a:pt x="2984681" y="3810"/>
                    <a:pt x="2868702" y="2540"/>
                  </a:cubicBezTo>
                  <a:cubicBezTo>
                    <a:pt x="2818148" y="2540"/>
                    <a:pt x="2767593" y="0"/>
                    <a:pt x="2717038" y="2540"/>
                  </a:cubicBezTo>
                  <a:cubicBezTo>
                    <a:pt x="2595113" y="10160"/>
                    <a:pt x="2473187" y="11430"/>
                    <a:pt x="2348287" y="8890"/>
                  </a:cubicBezTo>
                  <a:cubicBezTo>
                    <a:pt x="2285838" y="7620"/>
                    <a:pt x="2223388" y="7620"/>
                    <a:pt x="2160938" y="7620"/>
                  </a:cubicBezTo>
                  <a:cubicBezTo>
                    <a:pt x="2047934" y="7620"/>
                    <a:pt x="1934930" y="7620"/>
                    <a:pt x="1821925" y="6350"/>
                  </a:cubicBezTo>
                  <a:cubicBezTo>
                    <a:pt x="1702973" y="5080"/>
                    <a:pt x="531296" y="2540"/>
                    <a:pt x="415318" y="1270"/>
                  </a:cubicBezTo>
                  <a:cubicBezTo>
                    <a:pt x="320157" y="0"/>
                    <a:pt x="227969" y="1270"/>
                    <a:pt x="132807" y="1270"/>
                  </a:cubicBezTo>
                  <a:cubicBezTo>
                    <a:pt x="67384" y="1270"/>
                    <a:pt x="33020" y="3810"/>
                    <a:pt x="5080" y="5080"/>
                  </a:cubicBezTo>
                  <a:cubicBezTo>
                    <a:pt x="3810" y="5080"/>
                    <a:pt x="2540" y="7620"/>
                    <a:pt x="0" y="8890"/>
                  </a:cubicBezTo>
                  <a:cubicBezTo>
                    <a:pt x="1270" y="21590"/>
                    <a:pt x="3810" y="34290"/>
                    <a:pt x="5080" y="46990"/>
                  </a:cubicBezTo>
                  <a:cubicBezTo>
                    <a:pt x="15240" y="146897"/>
                    <a:pt x="16510" y="259197"/>
                    <a:pt x="17780" y="369528"/>
                  </a:cubicBezTo>
                  <a:cubicBezTo>
                    <a:pt x="19050" y="481829"/>
                    <a:pt x="17780" y="594129"/>
                    <a:pt x="16510" y="708400"/>
                  </a:cubicBezTo>
                  <a:cubicBezTo>
                    <a:pt x="15240" y="824641"/>
                    <a:pt x="2540" y="2044188"/>
                    <a:pt x="2540" y="2160429"/>
                  </a:cubicBezTo>
                  <a:cubicBezTo>
                    <a:pt x="2540" y="2274700"/>
                    <a:pt x="1270" y="2388971"/>
                    <a:pt x="0" y="2503242"/>
                  </a:cubicBezTo>
                  <a:cubicBezTo>
                    <a:pt x="0" y="2524061"/>
                    <a:pt x="3810" y="2534221"/>
                    <a:pt x="15240" y="2539301"/>
                  </a:cubicBezTo>
                  <a:cubicBezTo>
                    <a:pt x="22860" y="2543111"/>
                    <a:pt x="31750" y="2545651"/>
                    <a:pt x="40640" y="2546921"/>
                  </a:cubicBezTo>
                  <a:cubicBezTo>
                    <a:pt x="129834" y="2552001"/>
                    <a:pt x="242838" y="2555811"/>
                    <a:pt x="355842" y="2560891"/>
                  </a:cubicBezTo>
                  <a:cubicBezTo>
                    <a:pt x="418292" y="2563431"/>
                    <a:pt x="480742" y="2568511"/>
                    <a:pt x="543192" y="2569781"/>
                  </a:cubicBezTo>
                  <a:cubicBezTo>
                    <a:pt x="647274" y="2572321"/>
                    <a:pt x="1807056" y="2573591"/>
                    <a:pt x="1911139" y="2574861"/>
                  </a:cubicBezTo>
                  <a:cubicBezTo>
                    <a:pt x="1926008" y="2574861"/>
                    <a:pt x="1940877" y="2574861"/>
                    <a:pt x="1955746" y="2574861"/>
                  </a:cubicBezTo>
                  <a:cubicBezTo>
                    <a:pt x="2027117" y="2574861"/>
                    <a:pt x="2101462" y="2573591"/>
                    <a:pt x="2172833" y="2573591"/>
                  </a:cubicBezTo>
                  <a:cubicBezTo>
                    <a:pt x="2256100" y="2573591"/>
                    <a:pt x="2336392" y="2574861"/>
                    <a:pt x="2419659" y="2574861"/>
                  </a:cubicBezTo>
                  <a:cubicBezTo>
                    <a:pt x="2541584" y="2574861"/>
                    <a:pt x="2666484" y="2574861"/>
                    <a:pt x="2788410" y="2574861"/>
                  </a:cubicBezTo>
                  <a:cubicBezTo>
                    <a:pt x="2901414" y="2574861"/>
                    <a:pt x="3014418" y="2576131"/>
                    <a:pt x="3127423" y="2577401"/>
                  </a:cubicBezTo>
                  <a:cubicBezTo>
                    <a:pt x="3177977" y="2577401"/>
                    <a:pt x="3231506" y="2578671"/>
                    <a:pt x="3282060" y="2578671"/>
                  </a:cubicBezTo>
                  <a:cubicBezTo>
                    <a:pt x="3445619" y="2577401"/>
                    <a:pt x="3606204" y="2571051"/>
                    <a:pt x="3761657" y="2571051"/>
                  </a:cubicBezTo>
                  <a:cubicBezTo>
                    <a:pt x="3765467" y="2571051"/>
                    <a:pt x="3770547" y="2568511"/>
                    <a:pt x="3774357" y="2565971"/>
                  </a:cubicBezTo>
                  <a:cubicBezTo>
                    <a:pt x="3779437" y="2562161"/>
                    <a:pt x="3781977" y="2555811"/>
                    <a:pt x="3784517" y="2553271"/>
                  </a:cubicBezTo>
                  <a:cubicBezTo>
                    <a:pt x="3785787" y="2489450"/>
                    <a:pt x="3787057" y="2406702"/>
                    <a:pt x="3788327" y="2323954"/>
                  </a:cubicBezTo>
                  <a:cubicBezTo>
                    <a:pt x="3789597" y="2195892"/>
                    <a:pt x="3799757" y="966495"/>
                    <a:pt x="3801027" y="838433"/>
                  </a:cubicBezTo>
                  <a:cubicBezTo>
                    <a:pt x="3801027" y="761595"/>
                    <a:pt x="3802297" y="684758"/>
                    <a:pt x="3803567" y="607921"/>
                  </a:cubicBezTo>
                  <a:cubicBezTo>
                    <a:pt x="3804837" y="525173"/>
                    <a:pt x="3806107" y="442425"/>
                    <a:pt x="3808647" y="359677"/>
                  </a:cubicBezTo>
                  <a:cubicBezTo>
                    <a:pt x="3809917" y="310422"/>
                    <a:pt x="3809917" y="259197"/>
                    <a:pt x="3814997" y="209943"/>
                  </a:cubicBezTo>
                  <a:cubicBezTo>
                    <a:pt x="3820077" y="150837"/>
                    <a:pt x="3822617" y="93702"/>
                    <a:pt x="3821347" y="44450"/>
                  </a:cubicBezTo>
                  <a:cubicBezTo>
                    <a:pt x="3821347" y="38100"/>
                    <a:pt x="3817537" y="30480"/>
                    <a:pt x="3811187" y="27940"/>
                  </a:cubicBezTo>
                  <a:close/>
                </a:path>
              </a:pathLst>
            </a:custGeom>
            <a:solidFill>
              <a:srgbClr val="88B0E6"/>
            </a:solidFill>
          </p:spPr>
        </p:sp>
      </p:grpSp>
      <p:sp>
        <p:nvSpPr>
          <p:cNvPr name="TextBox 8" id="8"/>
          <p:cNvSpPr txBox="true"/>
          <p:nvPr/>
        </p:nvSpPr>
        <p:spPr>
          <a:xfrm rot="0">
            <a:off x="3573086" y="1767892"/>
            <a:ext cx="11141828" cy="1154430"/>
          </a:xfrm>
          <a:prstGeom prst="rect">
            <a:avLst/>
          </a:prstGeom>
        </p:spPr>
        <p:txBody>
          <a:bodyPr anchor="t" rtlCol="false" tIns="0" lIns="0" bIns="0" rIns="0">
            <a:spAutoFit/>
          </a:bodyPr>
          <a:lstStyle/>
          <a:p>
            <a:pPr algn="ctr" marL="0" indent="0" lvl="0">
              <a:lnSpc>
                <a:spcPts val="8700"/>
              </a:lnSpc>
            </a:pPr>
            <a:r>
              <a:rPr lang="en-US" b="true" sz="8700" spc="-86">
                <a:solidFill>
                  <a:srgbClr val="3E4A9D"/>
                </a:solidFill>
                <a:latin typeface="Bogart Bold"/>
                <a:ea typeface="Bogart Bold"/>
                <a:cs typeface="Bogart Bold"/>
                <a:sym typeface="Bogart Bold"/>
              </a:rPr>
              <a:t>Conclusion</a:t>
            </a:r>
          </a:p>
        </p:txBody>
      </p:sp>
      <p:sp>
        <p:nvSpPr>
          <p:cNvPr name="Freeform 9" id="9"/>
          <p:cNvSpPr/>
          <p:nvPr/>
        </p:nvSpPr>
        <p:spPr>
          <a:xfrm flipH="false" flipV="false" rot="8883757">
            <a:off x="14512576" y="1660815"/>
            <a:ext cx="1312075" cy="1924377"/>
          </a:xfrm>
          <a:custGeom>
            <a:avLst/>
            <a:gdLst/>
            <a:ahLst/>
            <a:cxnLst/>
            <a:rect r="r" b="b" t="t" l="l"/>
            <a:pathLst>
              <a:path h="1924377" w="1312075">
                <a:moveTo>
                  <a:pt x="0" y="0"/>
                </a:moveTo>
                <a:lnTo>
                  <a:pt x="1312075" y="0"/>
                </a:lnTo>
                <a:lnTo>
                  <a:pt x="1312075" y="1924377"/>
                </a:lnTo>
                <a:lnTo>
                  <a:pt x="0" y="19243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9566468">
            <a:off x="2008295" y="1844582"/>
            <a:ext cx="1695572" cy="1556843"/>
          </a:xfrm>
          <a:custGeom>
            <a:avLst/>
            <a:gdLst/>
            <a:ahLst/>
            <a:cxnLst/>
            <a:rect r="r" b="b" t="t" l="l"/>
            <a:pathLst>
              <a:path h="1556843" w="1695572">
                <a:moveTo>
                  <a:pt x="0" y="0"/>
                </a:moveTo>
                <a:lnTo>
                  <a:pt x="1695572" y="0"/>
                </a:lnTo>
                <a:lnTo>
                  <a:pt x="1695572" y="1556843"/>
                </a:lnTo>
                <a:lnTo>
                  <a:pt x="0" y="15568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2856081" y="4570633"/>
            <a:ext cx="5503695" cy="2932546"/>
          </a:xfrm>
          <a:prstGeom prst="rect">
            <a:avLst/>
          </a:prstGeom>
        </p:spPr>
        <p:txBody>
          <a:bodyPr anchor="t" rtlCol="false" tIns="0" lIns="0" bIns="0" rIns="0">
            <a:spAutoFit/>
          </a:bodyPr>
          <a:lstStyle/>
          <a:p>
            <a:pPr algn="ctr">
              <a:lnSpc>
                <a:spcPts val="4618"/>
              </a:lnSpc>
            </a:pPr>
            <a:r>
              <a:rPr lang="en-US" sz="3848">
                <a:solidFill>
                  <a:srgbClr val="000000"/>
                </a:solidFill>
                <a:latin typeface="Quicksand"/>
                <a:ea typeface="Quicksand"/>
                <a:cs typeface="Quicksand"/>
                <a:sym typeface="Quicksand"/>
              </a:rPr>
              <a:t>Can the data collected here provide </a:t>
            </a:r>
            <a:r>
              <a:rPr lang="en-US" b="true" sz="3848">
                <a:solidFill>
                  <a:srgbClr val="000000"/>
                </a:solidFill>
                <a:latin typeface="Quicksand Bold"/>
                <a:ea typeface="Quicksand Bold"/>
                <a:cs typeface="Quicksand Bold"/>
                <a:sym typeface="Quicksand Bold"/>
              </a:rPr>
              <a:t>accurate predictions</a:t>
            </a:r>
            <a:r>
              <a:rPr lang="en-US" sz="3848">
                <a:solidFill>
                  <a:srgbClr val="000000"/>
                </a:solidFill>
                <a:latin typeface="Quicksand"/>
                <a:ea typeface="Quicksand"/>
                <a:cs typeface="Quicksand"/>
                <a:sym typeface="Quicksand"/>
              </a:rPr>
              <a:t> of whether an individual has diabetes?</a:t>
            </a:r>
          </a:p>
        </p:txBody>
      </p:sp>
      <p:sp>
        <p:nvSpPr>
          <p:cNvPr name="TextBox 12" id="12"/>
          <p:cNvSpPr txBox="true"/>
          <p:nvPr/>
        </p:nvSpPr>
        <p:spPr>
          <a:xfrm rot="0">
            <a:off x="9877111" y="4916997"/>
            <a:ext cx="5989653" cy="2239818"/>
          </a:xfrm>
          <a:prstGeom prst="rect">
            <a:avLst/>
          </a:prstGeom>
        </p:spPr>
        <p:txBody>
          <a:bodyPr anchor="t" rtlCol="false" tIns="0" lIns="0" bIns="0" rIns="0">
            <a:spAutoFit/>
          </a:bodyPr>
          <a:lstStyle/>
          <a:p>
            <a:pPr algn="ctr">
              <a:lnSpc>
                <a:spcPts val="4409"/>
              </a:lnSpc>
            </a:pPr>
            <a:r>
              <a:rPr lang="en-US" sz="3674">
                <a:solidFill>
                  <a:srgbClr val="000000"/>
                </a:solidFill>
                <a:latin typeface="Quicksand"/>
                <a:ea typeface="Quicksand"/>
                <a:cs typeface="Quicksand"/>
                <a:sym typeface="Quicksand"/>
              </a:rPr>
              <a:t>What </a:t>
            </a:r>
            <a:r>
              <a:rPr lang="en-US" sz="3674" b="true">
                <a:solidFill>
                  <a:srgbClr val="000000"/>
                </a:solidFill>
                <a:latin typeface="Quicksand Bold"/>
                <a:ea typeface="Quicksand Bold"/>
                <a:cs typeface="Quicksand Bold"/>
                <a:sym typeface="Quicksand Bold"/>
              </a:rPr>
              <a:t>risk factors</a:t>
            </a:r>
            <a:r>
              <a:rPr lang="en-US" sz="3674">
                <a:solidFill>
                  <a:srgbClr val="000000"/>
                </a:solidFill>
                <a:latin typeface="Quicksand"/>
                <a:ea typeface="Quicksand"/>
                <a:cs typeface="Quicksand"/>
                <a:sym typeface="Quicksand"/>
              </a:rPr>
              <a:t> are most </a:t>
            </a:r>
            <a:r>
              <a:rPr lang="en-US" sz="3674" b="true">
                <a:solidFill>
                  <a:srgbClr val="000000"/>
                </a:solidFill>
                <a:latin typeface="Quicksand Bold"/>
                <a:ea typeface="Quicksand Bold"/>
                <a:cs typeface="Quicksand Bold"/>
                <a:sym typeface="Quicksand Bold"/>
              </a:rPr>
              <a:t>impactful/predictive</a:t>
            </a:r>
            <a:r>
              <a:rPr lang="en-US" sz="3674">
                <a:solidFill>
                  <a:srgbClr val="000000"/>
                </a:solidFill>
                <a:latin typeface="Quicksand"/>
                <a:ea typeface="Quicksand"/>
                <a:cs typeface="Quicksand"/>
                <a:sym typeface="Quicksand"/>
              </a:rPr>
              <a:t> of an individual having diabetes?</a:t>
            </a:r>
          </a:p>
          <a:p>
            <a:pPr algn="ctr">
              <a:lnSpc>
                <a:spcPts val="4409"/>
              </a:lnSpc>
            </a:pPr>
          </a:p>
        </p:txBody>
      </p:sp>
      <p:sp>
        <p:nvSpPr>
          <p:cNvPr name="TextBox 13" id="13"/>
          <p:cNvSpPr txBox="true"/>
          <p:nvPr/>
        </p:nvSpPr>
        <p:spPr>
          <a:xfrm rot="0">
            <a:off x="17602803" y="9399762"/>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FFFFFF"/>
                </a:solidFill>
                <a:latin typeface="Quicksand Bold"/>
                <a:ea typeface="Quicksand Bold"/>
                <a:cs typeface="Quicksand Bold"/>
                <a:sym typeface="Quicksand Bold"/>
              </a:rPr>
              <a:t>24</a:t>
            </a:r>
          </a:p>
        </p:txBody>
      </p:sp>
    </p:spTree>
  </p:cSld>
  <p:clrMapOvr>
    <a:masterClrMapping/>
  </p:clrMapOvr>
  <p:transition spd="slow">
    <p:push dir="l"/>
  </p:transition>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535EA6"/>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6851469" cy="3473984"/>
          </a:xfrm>
        </p:grpSpPr>
        <p:sp>
          <p:nvSpPr>
            <p:cNvPr name="Freeform 3" id="3"/>
            <p:cNvSpPr/>
            <p:nvPr/>
          </p:nvSpPr>
          <p:spPr>
            <a:xfrm flipH="false" flipV="false" rot="0">
              <a:off x="0" y="-1270"/>
              <a:ext cx="6852739" cy="3472714"/>
            </a:xfrm>
            <a:custGeom>
              <a:avLst/>
              <a:gdLst/>
              <a:ahLst/>
              <a:cxnLst/>
              <a:rect r="r" b="b" t="t" l="l"/>
              <a:pathLst>
                <a:path h="3472714" w="6852739">
                  <a:moveTo>
                    <a:pt x="6841309" y="27940"/>
                  </a:moveTo>
                  <a:cubicBezTo>
                    <a:pt x="6832419" y="24130"/>
                    <a:pt x="6823529" y="21590"/>
                    <a:pt x="6814639" y="21590"/>
                  </a:cubicBezTo>
                  <a:cubicBezTo>
                    <a:pt x="6787969" y="20320"/>
                    <a:pt x="6687027" y="20320"/>
                    <a:pt x="6573396" y="17780"/>
                  </a:cubicBezTo>
                  <a:cubicBezTo>
                    <a:pt x="6313667" y="12700"/>
                    <a:pt x="6059349" y="6350"/>
                    <a:pt x="5799620" y="3810"/>
                  </a:cubicBezTo>
                  <a:cubicBezTo>
                    <a:pt x="5588590" y="1270"/>
                    <a:pt x="5382971" y="3810"/>
                    <a:pt x="5171941" y="2540"/>
                  </a:cubicBezTo>
                  <a:cubicBezTo>
                    <a:pt x="5079953" y="2540"/>
                    <a:pt x="4987966" y="0"/>
                    <a:pt x="4895979" y="2540"/>
                  </a:cubicBezTo>
                  <a:cubicBezTo>
                    <a:pt x="4674127" y="10160"/>
                    <a:pt x="4452275" y="11430"/>
                    <a:pt x="4225012" y="8890"/>
                  </a:cubicBezTo>
                  <a:cubicBezTo>
                    <a:pt x="4111380" y="7620"/>
                    <a:pt x="3997749" y="7620"/>
                    <a:pt x="3884117" y="7620"/>
                  </a:cubicBezTo>
                  <a:cubicBezTo>
                    <a:pt x="3678498" y="7620"/>
                    <a:pt x="3472879" y="7620"/>
                    <a:pt x="3267261" y="6350"/>
                  </a:cubicBezTo>
                  <a:cubicBezTo>
                    <a:pt x="3050820" y="5080"/>
                    <a:pt x="918876" y="2540"/>
                    <a:pt x="707846" y="1270"/>
                  </a:cubicBezTo>
                  <a:cubicBezTo>
                    <a:pt x="534693" y="0"/>
                    <a:pt x="366952" y="1270"/>
                    <a:pt x="193799" y="1270"/>
                  </a:cubicBezTo>
                  <a:cubicBezTo>
                    <a:pt x="74756" y="1270"/>
                    <a:pt x="33020" y="3810"/>
                    <a:pt x="5080" y="5080"/>
                  </a:cubicBezTo>
                  <a:cubicBezTo>
                    <a:pt x="3810" y="5080"/>
                    <a:pt x="2540" y="7620"/>
                    <a:pt x="0" y="8890"/>
                  </a:cubicBezTo>
                  <a:cubicBezTo>
                    <a:pt x="1270" y="21590"/>
                    <a:pt x="3810" y="34290"/>
                    <a:pt x="5080" y="46990"/>
                  </a:cubicBezTo>
                  <a:cubicBezTo>
                    <a:pt x="15240" y="176461"/>
                    <a:pt x="16510" y="329751"/>
                    <a:pt x="17780" y="480352"/>
                  </a:cubicBezTo>
                  <a:cubicBezTo>
                    <a:pt x="19050" y="633642"/>
                    <a:pt x="17780" y="786931"/>
                    <a:pt x="16510" y="942911"/>
                  </a:cubicBezTo>
                  <a:cubicBezTo>
                    <a:pt x="15240" y="1101579"/>
                    <a:pt x="2540" y="2766254"/>
                    <a:pt x="2540" y="2924922"/>
                  </a:cubicBezTo>
                  <a:cubicBezTo>
                    <a:pt x="2540" y="3080901"/>
                    <a:pt x="1270" y="3236880"/>
                    <a:pt x="0" y="3392859"/>
                  </a:cubicBezTo>
                  <a:cubicBezTo>
                    <a:pt x="0" y="3418104"/>
                    <a:pt x="3810" y="3428264"/>
                    <a:pt x="15240" y="3433344"/>
                  </a:cubicBezTo>
                  <a:cubicBezTo>
                    <a:pt x="22860" y="3437154"/>
                    <a:pt x="31750" y="3439694"/>
                    <a:pt x="40640" y="3440964"/>
                  </a:cubicBezTo>
                  <a:cubicBezTo>
                    <a:pt x="188388" y="3446044"/>
                    <a:pt x="394007" y="3449854"/>
                    <a:pt x="599625" y="3454934"/>
                  </a:cubicBezTo>
                  <a:cubicBezTo>
                    <a:pt x="713257" y="3457474"/>
                    <a:pt x="826888" y="3462554"/>
                    <a:pt x="940520" y="3463824"/>
                  </a:cubicBezTo>
                  <a:cubicBezTo>
                    <a:pt x="1129906" y="3466364"/>
                    <a:pt x="3240205" y="3467634"/>
                    <a:pt x="3429591" y="3468904"/>
                  </a:cubicBezTo>
                  <a:cubicBezTo>
                    <a:pt x="3456646" y="3468904"/>
                    <a:pt x="3483701" y="3468904"/>
                    <a:pt x="3510756" y="3468904"/>
                  </a:cubicBezTo>
                  <a:cubicBezTo>
                    <a:pt x="3640621" y="3468904"/>
                    <a:pt x="3775897" y="3467634"/>
                    <a:pt x="3905761" y="3467634"/>
                  </a:cubicBezTo>
                  <a:cubicBezTo>
                    <a:pt x="4057270" y="3467634"/>
                    <a:pt x="4203367" y="3468904"/>
                    <a:pt x="4354876" y="3468904"/>
                  </a:cubicBezTo>
                  <a:cubicBezTo>
                    <a:pt x="4576728" y="3468904"/>
                    <a:pt x="4803991" y="3468904"/>
                    <a:pt x="5025843" y="3468904"/>
                  </a:cubicBezTo>
                  <a:cubicBezTo>
                    <a:pt x="5231462" y="3468904"/>
                    <a:pt x="5437081" y="3470174"/>
                    <a:pt x="5642700" y="3471444"/>
                  </a:cubicBezTo>
                  <a:cubicBezTo>
                    <a:pt x="5734687" y="3471444"/>
                    <a:pt x="5832086" y="3472714"/>
                    <a:pt x="5924073" y="3472714"/>
                  </a:cubicBezTo>
                  <a:cubicBezTo>
                    <a:pt x="6221680" y="3471444"/>
                    <a:pt x="6513874" y="3465094"/>
                    <a:pt x="6791779" y="3465094"/>
                  </a:cubicBezTo>
                  <a:cubicBezTo>
                    <a:pt x="6795589" y="3465094"/>
                    <a:pt x="6800669" y="3462554"/>
                    <a:pt x="6804479" y="3460014"/>
                  </a:cubicBezTo>
                  <a:cubicBezTo>
                    <a:pt x="6809559" y="3456204"/>
                    <a:pt x="6812099" y="3449854"/>
                    <a:pt x="6814639" y="3447314"/>
                  </a:cubicBezTo>
                  <a:cubicBezTo>
                    <a:pt x="6815909" y="3374034"/>
                    <a:pt x="6817179" y="3261084"/>
                    <a:pt x="6818449" y="3148133"/>
                  </a:cubicBezTo>
                  <a:cubicBezTo>
                    <a:pt x="6819719" y="2973329"/>
                    <a:pt x="6829879" y="1295208"/>
                    <a:pt x="6831149" y="1120404"/>
                  </a:cubicBezTo>
                  <a:cubicBezTo>
                    <a:pt x="6831149" y="1015521"/>
                    <a:pt x="6832419" y="910639"/>
                    <a:pt x="6833689" y="805756"/>
                  </a:cubicBezTo>
                  <a:cubicBezTo>
                    <a:pt x="6834959" y="692806"/>
                    <a:pt x="6836229" y="579856"/>
                    <a:pt x="6838769" y="466905"/>
                  </a:cubicBezTo>
                  <a:cubicBezTo>
                    <a:pt x="6840039" y="399673"/>
                    <a:pt x="6840039" y="329751"/>
                    <a:pt x="6845119" y="262519"/>
                  </a:cubicBezTo>
                  <a:cubicBezTo>
                    <a:pt x="6850199" y="181840"/>
                    <a:pt x="6852739" y="103850"/>
                    <a:pt x="6851469" y="44450"/>
                  </a:cubicBezTo>
                  <a:cubicBezTo>
                    <a:pt x="6851469" y="38100"/>
                    <a:pt x="6847659" y="30480"/>
                    <a:pt x="6841309" y="27940"/>
                  </a:cubicBezTo>
                  <a:close/>
                </a:path>
              </a:pathLst>
            </a:custGeom>
            <a:solidFill>
              <a:srgbClr val="FFFFFF"/>
            </a:solidFill>
          </p:spPr>
        </p:sp>
      </p:grpSp>
      <p:grpSp>
        <p:nvGrpSpPr>
          <p:cNvPr name="Group 4" id="4"/>
          <p:cNvGrpSpPr/>
          <p:nvPr/>
        </p:nvGrpSpPr>
        <p:grpSpPr>
          <a:xfrm rot="0">
            <a:off x="9509540" y="3649566"/>
            <a:ext cx="6724795" cy="4774681"/>
            <a:chOff x="0" y="0"/>
            <a:chExt cx="3821347" cy="2713200"/>
          </a:xfrm>
        </p:grpSpPr>
        <p:sp>
          <p:nvSpPr>
            <p:cNvPr name="Freeform 5" id="5"/>
            <p:cNvSpPr/>
            <p:nvPr/>
          </p:nvSpPr>
          <p:spPr>
            <a:xfrm flipH="false" flipV="false" rot="0">
              <a:off x="0" y="-1270"/>
              <a:ext cx="3822617" cy="2711930"/>
            </a:xfrm>
            <a:custGeom>
              <a:avLst/>
              <a:gdLst/>
              <a:ahLst/>
              <a:cxnLst/>
              <a:rect r="r" b="b" t="t" l="l"/>
              <a:pathLst>
                <a:path h="2711930" w="3822617">
                  <a:moveTo>
                    <a:pt x="3811187" y="27940"/>
                  </a:moveTo>
                  <a:cubicBezTo>
                    <a:pt x="3802297" y="24130"/>
                    <a:pt x="3793407" y="21590"/>
                    <a:pt x="3784517" y="21590"/>
                  </a:cubicBezTo>
                  <a:cubicBezTo>
                    <a:pt x="3757847" y="20320"/>
                    <a:pt x="3701366" y="20320"/>
                    <a:pt x="3638916" y="17780"/>
                  </a:cubicBezTo>
                  <a:cubicBezTo>
                    <a:pt x="3496174" y="12700"/>
                    <a:pt x="3356405" y="6350"/>
                    <a:pt x="3213663" y="3810"/>
                  </a:cubicBezTo>
                  <a:cubicBezTo>
                    <a:pt x="3097685" y="1270"/>
                    <a:pt x="2984681" y="3810"/>
                    <a:pt x="2868702" y="2540"/>
                  </a:cubicBezTo>
                  <a:cubicBezTo>
                    <a:pt x="2818148" y="2540"/>
                    <a:pt x="2767593" y="0"/>
                    <a:pt x="2717038" y="2540"/>
                  </a:cubicBezTo>
                  <a:cubicBezTo>
                    <a:pt x="2595113" y="10160"/>
                    <a:pt x="2473187" y="11430"/>
                    <a:pt x="2348287" y="8890"/>
                  </a:cubicBezTo>
                  <a:cubicBezTo>
                    <a:pt x="2285838" y="7620"/>
                    <a:pt x="2223388" y="7620"/>
                    <a:pt x="2160938" y="7620"/>
                  </a:cubicBezTo>
                  <a:cubicBezTo>
                    <a:pt x="2047934" y="7620"/>
                    <a:pt x="1934930" y="7620"/>
                    <a:pt x="1821925" y="6350"/>
                  </a:cubicBezTo>
                  <a:cubicBezTo>
                    <a:pt x="1702973" y="5080"/>
                    <a:pt x="531296" y="2540"/>
                    <a:pt x="415318" y="1270"/>
                  </a:cubicBezTo>
                  <a:cubicBezTo>
                    <a:pt x="320157" y="0"/>
                    <a:pt x="227969" y="1270"/>
                    <a:pt x="132807" y="1270"/>
                  </a:cubicBezTo>
                  <a:cubicBezTo>
                    <a:pt x="67384" y="1270"/>
                    <a:pt x="33020" y="3810"/>
                    <a:pt x="5080" y="5080"/>
                  </a:cubicBezTo>
                  <a:cubicBezTo>
                    <a:pt x="3810" y="5080"/>
                    <a:pt x="2540" y="7620"/>
                    <a:pt x="0" y="8890"/>
                  </a:cubicBezTo>
                  <a:cubicBezTo>
                    <a:pt x="1270" y="21590"/>
                    <a:pt x="3810" y="34290"/>
                    <a:pt x="5080" y="46990"/>
                  </a:cubicBezTo>
                  <a:cubicBezTo>
                    <a:pt x="15240" y="151303"/>
                    <a:pt x="16510" y="269714"/>
                    <a:pt x="17780" y="386046"/>
                  </a:cubicBezTo>
                  <a:cubicBezTo>
                    <a:pt x="19050" y="504457"/>
                    <a:pt x="17780" y="622867"/>
                    <a:pt x="16510" y="743355"/>
                  </a:cubicBezTo>
                  <a:cubicBezTo>
                    <a:pt x="15240" y="865920"/>
                    <a:pt x="2540" y="2151813"/>
                    <a:pt x="2540" y="2274378"/>
                  </a:cubicBezTo>
                  <a:cubicBezTo>
                    <a:pt x="2540" y="2394866"/>
                    <a:pt x="1270" y="2515354"/>
                    <a:pt x="0" y="2635841"/>
                  </a:cubicBezTo>
                  <a:cubicBezTo>
                    <a:pt x="0" y="2657320"/>
                    <a:pt x="3810" y="2667480"/>
                    <a:pt x="15240" y="2672560"/>
                  </a:cubicBezTo>
                  <a:cubicBezTo>
                    <a:pt x="22860" y="2676370"/>
                    <a:pt x="31750" y="2678910"/>
                    <a:pt x="40640" y="2680180"/>
                  </a:cubicBezTo>
                  <a:cubicBezTo>
                    <a:pt x="129834" y="2685260"/>
                    <a:pt x="242838" y="2689070"/>
                    <a:pt x="355842" y="2694150"/>
                  </a:cubicBezTo>
                  <a:cubicBezTo>
                    <a:pt x="418292" y="2696690"/>
                    <a:pt x="480742" y="2701770"/>
                    <a:pt x="543192" y="2703040"/>
                  </a:cubicBezTo>
                  <a:cubicBezTo>
                    <a:pt x="647274" y="2705580"/>
                    <a:pt x="1807056" y="2706850"/>
                    <a:pt x="1911139" y="2708120"/>
                  </a:cubicBezTo>
                  <a:cubicBezTo>
                    <a:pt x="1926008" y="2708120"/>
                    <a:pt x="1940877" y="2708120"/>
                    <a:pt x="1955746" y="2708120"/>
                  </a:cubicBezTo>
                  <a:cubicBezTo>
                    <a:pt x="2027117" y="2708120"/>
                    <a:pt x="2101462" y="2706850"/>
                    <a:pt x="2172833" y="2706850"/>
                  </a:cubicBezTo>
                  <a:cubicBezTo>
                    <a:pt x="2256100" y="2706850"/>
                    <a:pt x="2336392" y="2708120"/>
                    <a:pt x="2419659" y="2708120"/>
                  </a:cubicBezTo>
                  <a:cubicBezTo>
                    <a:pt x="2541584" y="2708120"/>
                    <a:pt x="2666484" y="2708120"/>
                    <a:pt x="2788410" y="2708120"/>
                  </a:cubicBezTo>
                  <a:cubicBezTo>
                    <a:pt x="2901414" y="2708120"/>
                    <a:pt x="3014418" y="2709390"/>
                    <a:pt x="3127423" y="2710660"/>
                  </a:cubicBezTo>
                  <a:cubicBezTo>
                    <a:pt x="3177977" y="2710660"/>
                    <a:pt x="3231506" y="2711930"/>
                    <a:pt x="3282060" y="2711930"/>
                  </a:cubicBezTo>
                  <a:cubicBezTo>
                    <a:pt x="3445619" y="2710660"/>
                    <a:pt x="3606204" y="2704310"/>
                    <a:pt x="3761657" y="2704310"/>
                  </a:cubicBezTo>
                  <a:cubicBezTo>
                    <a:pt x="3765467" y="2704310"/>
                    <a:pt x="3770547" y="2701770"/>
                    <a:pt x="3774357" y="2699230"/>
                  </a:cubicBezTo>
                  <a:cubicBezTo>
                    <a:pt x="3779437" y="2695420"/>
                    <a:pt x="3781977" y="2689070"/>
                    <a:pt x="3784517" y="2686530"/>
                  </a:cubicBezTo>
                  <a:cubicBezTo>
                    <a:pt x="3785787" y="2621299"/>
                    <a:pt x="3787057" y="2534050"/>
                    <a:pt x="3788327" y="2446800"/>
                  </a:cubicBezTo>
                  <a:cubicBezTo>
                    <a:pt x="3789597" y="2311771"/>
                    <a:pt x="3799757" y="1015490"/>
                    <a:pt x="3801027" y="880461"/>
                  </a:cubicBezTo>
                  <a:cubicBezTo>
                    <a:pt x="3801027" y="799444"/>
                    <a:pt x="3802297" y="718426"/>
                    <a:pt x="3803567" y="637408"/>
                  </a:cubicBezTo>
                  <a:cubicBezTo>
                    <a:pt x="3804837" y="550159"/>
                    <a:pt x="3806107" y="462909"/>
                    <a:pt x="3808647" y="375660"/>
                  </a:cubicBezTo>
                  <a:cubicBezTo>
                    <a:pt x="3809917" y="323725"/>
                    <a:pt x="3809917" y="269713"/>
                    <a:pt x="3814997" y="217779"/>
                  </a:cubicBezTo>
                  <a:cubicBezTo>
                    <a:pt x="3820077" y="155458"/>
                    <a:pt x="3822617" y="95214"/>
                    <a:pt x="3821347" y="44450"/>
                  </a:cubicBezTo>
                  <a:cubicBezTo>
                    <a:pt x="3821347" y="38100"/>
                    <a:pt x="3817537" y="30480"/>
                    <a:pt x="3811187" y="27940"/>
                  </a:cubicBezTo>
                  <a:close/>
                </a:path>
              </a:pathLst>
            </a:custGeom>
            <a:solidFill>
              <a:srgbClr val="88B0E6"/>
            </a:solidFill>
          </p:spPr>
        </p:sp>
      </p:grpSp>
      <p:grpSp>
        <p:nvGrpSpPr>
          <p:cNvPr name="Group 6" id="6"/>
          <p:cNvGrpSpPr/>
          <p:nvPr/>
        </p:nvGrpSpPr>
        <p:grpSpPr>
          <a:xfrm rot="0">
            <a:off x="2071856" y="3649566"/>
            <a:ext cx="7072144" cy="4774681"/>
            <a:chOff x="0" y="0"/>
            <a:chExt cx="3821347" cy="2579941"/>
          </a:xfrm>
        </p:grpSpPr>
        <p:sp>
          <p:nvSpPr>
            <p:cNvPr name="Freeform 7" id="7"/>
            <p:cNvSpPr/>
            <p:nvPr/>
          </p:nvSpPr>
          <p:spPr>
            <a:xfrm flipH="false" flipV="false" rot="0">
              <a:off x="0" y="-1270"/>
              <a:ext cx="3822617" cy="2578671"/>
            </a:xfrm>
            <a:custGeom>
              <a:avLst/>
              <a:gdLst/>
              <a:ahLst/>
              <a:cxnLst/>
              <a:rect r="r" b="b" t="t" l="l"/>
              <a:pathLst>
                <a:path h="2578671" w="3822617">
                  <a:moveTo>
                    <a:pt x="3811187" y="27940"/>
                  </a:moveTo>
                  <a:cubicBezTo>
                    <a:pt x="3802297" y="24130"/>
                    <a:pt x="3793407" y="21590"/>
                    <a:pt x="3784517" y="21590"/>
                  </a:cubicBezTo>
                  <a:cubicBezTo>
                    <a:pt x="3757847" y="20320"/>
                    <a:pt x="3701366" y="20320"/>
                    <a:pt x="3638916" y="17780"/>
                  </a:cubicBezTo>
                  <a:cubicBezTo>
                    <a:pt x="3496174" y="12700"/>
                    <a:pt x="3356405" y="6350"/>
                    <a:pt x="3213663" y="3810"/>
                  </a:cubicBezTo>
                  <a:cubicBezTo>
                    <a:pt x="3097685" y="1270"/>
                    <a:pt x="2984681" y="3810"/>
                    <a:pt x="2868702" y="2540"/>
                  </a:cubicBezTo>
                  <a:cubicBezTo>
                    <a:pt x="2818148" y="2540"/>
                    <a:pt x="2767593" y="0"/>
                    <a:pt x="2717038" y="2540"/>
                  </a:cubicBezTo>
                  <a:cubicBezTo>
                    <a:pt x="2595113" y="10160"/>
                    <a:pt x="2473187" y="11430"/>
                    <a:pt x="2348287" y="8890"/>
                  </a:cubicBezTo>
                  <a:cubicBezTo>
                    <a:pt x="2285838" y="7620"/>
                    <a:pt x="2223388" y="7620"/>
                    <a:pt x="2160938" y="7620"/>
                  </a:cubicBezTo>
                  <a:cubicBezTo>
                    <a:pt x="2047934" y="7620"/>
                    <a:pt x="1934930" y="7620"/>
                    <a:pt x="1821925" y="6350"/>
                  </a:cubicBezTo>
                  <a:cubicBezTo>
                    <a:pt x="1702973" y="5080"/>
                    <a:pt x="531296" y="2540"/>
                    <a:pt x="415318" y="1270"/>
                  </a:cubicBezTo>
                  <a:cubicBezTo>
                    <a:pt x="320157" y="0"/>
                    <a:pt x="227969" y="1270"/>
                    <a:pt x="132807" y="1270"/>
                  </a:cubicBezTo>
                  <a:cubicBezTo>
                    <a:pt x="67384" y="1270"/>
                    <a:pt x="33020" y="3810"/>
                    <a:pt x="5080" y="5080"/>
                  </a:cubicBezTo>
                  <a:cubicBezTo>
                    <a:pt x="3810" y="5080"/>
                    <a:pt x="2540" y="7620"/>
                    <a:pt x="0" y="8890"/>
                  </a:cubicBezTo>
                  <a:cubicBezTo>
                    <a:pt x="1270" y="21590"/>
                    <a:pt x="3810" y="34290"/>
                    <a:pt x="5080" y="46990"/>
                  </a:cubicBezTo>
                  <a:cubicBezTo>
                    <a:pt x="15240" y="146897"/>
                    <a:pt x="16510" y="259197"/>
                    <a:pt x="17780" y="369528"/>
                  </a:cubicBezTo>
                  <a:cubicBezTo>
                    <a:pt x="19050" y="481829"/>
                    <a:pt x="17780" y="594129"/>
                    <a:pt x="16510" y="708400"/>
                  </a:cubicBezTo>
                  <a:cubicBezTo>
                    <a:pt x="15240" y="824641"/>
                    <a:pt x="2540" y="2044188"/>
                    <a:pt x="2540" y="2160429"/>
                  </a:cubicBezTo>
                  <a:cubicBezTo>
                    <a:pt x="2540" y="2274700"/>
                    <a:pt x="1270" y="2388971"/>
                    <a:pt x="0" y="2503242"/>
                  </a:cubicBezTo>
                  <a:cubicBezTo>
                    <a:pt x="0" y="2524061"/>
                    <a:pt x="3810" y="2534221"/>
                    <a:pt x="15240" y="2539301"/>
                  </a:cubicBezTo>
                  <a:cubicBezTo>
                    <a:pt x="22860" y="2543111"/>
                    <a:pt x="31750" y="2545651"/>
                    <a:pt x="40640" y="2546921"/>
                  </a:cubicBezTo>
                  <a:cubicBezTo>
                    <a:pt x="129834" y="2552001"/>
                    <a:pt x="242838" y="2555811"/>
                    <a:pt x="355842" y="2560891"/>
                  </a:cubicBezTo>
                  <a:cubicBezTo>
                    <a:pt x="418292" y="2563431"/>
                    <a:pt x="480742" y="2568511"/>
                    <a:pt x="543192" y="2569781"/>
                  </a:cubicBezTo>
                  <a:cubicBezTo>
                    <a:pt x="647274" y="2572321"/>
                    <a:pt x="1807056" y="2573591"/>
                    <a:pt x="1911139" y="2574861"/>
                  </a:cubicBezTo>
                  <a:cubicBezTo>
                    <a:pt x="1926008" y="2574861"/>
                    <a:pt x="1940877" y="2574861"/>
                    <a:pt x="1955746" y="2574861"/>
                  </a:cubicBezTo>
                  <a:cubicBezTo>
                    <a:pt x="2027117" y="2574861"/>
                    <a:pt x="2101462" y="2573591"/>
                    <a:pt x="2172833" y="2573591"/>
                  </a:cubicBezTo>
                  <a:cubicBezTo>
                    <a:pt x="2256100" y="2573591"/>
                    <a:pt x="2336392" y="2574861"/>
                    <a:pt x="2419659" y="2574861"/>
                  </a:cubicBezTo>
                  <a:cubicBezTo>
                    <a:pt x="2541584" y="2574861"/>
                    <a:pt x="2666484" y="2574861"/>
                    <a:pt x="2788410" y="2574861"/>
                  </a:cubicBezTo>
                  <a:cubicBezTo>
                    <a:pt x="2901414" y="2574861"/>
                    <a:pt x="3014418" y="2576131"/>
                    <a:pt x="3127423" y="2577401"/>
                  </a:cubicBezTo>
                  <a:cubicBezTo>
                    <a:pt x="3177977" y="2577401"/>
                    <a:pt x="3231506" y="2578671"/>
                    <a:pt x="3282060" y="2578671"/>
                  </a:cubicBezTo>
                  <a:cubicBezTo>
                    <a:pt x="3445619" y="2577401"/>
                    <a:pt x="3606204" y="2571051"/>
                    <a:pt x="3761657" y="2571051"/>
                  </a:cubicBezTo>
                  <a:cubicBezTo>
                    <a:pt x="3765467" y="2571051"/>
                    <a:pt x="3770547" y="2568511"/>
                    <a:pt x="3774357" y="2565971"/>
                  </a:cubicBezTo>
                  <a:cubicBezTo>
                    <a:pt x="3779437" y="2562161"/>
                    <a:pt x="3781977" y="2555811"/>
                    <a:pt x="3784517" y="2553271"/>
                  </a:cubicBezTo>
                  <a:cubicBezTo>
                    <a:pt x="3785787" y="2489450"/>
                    <a:pt x="3787057" y="2406702"/>
                    <a:pt x="3788327" y="2323954"/>
                  </a:cubicBezTo>
                  <a:cubicBezTo>
                    <a:pt x="3789597" y="2195892"/>
                    <a:pt x="3799757" y="966495"/>
                    <a:pt x="3801027" y="838433"/>
                  </a:cubicBezTo>
                  <a:cubicBezTo>
                    <a:pt x="3801027" y="761595"/>
                    <a:pt x="3802297" y="684758"/>
                    <a:pt x="3803567" y="607921"/>
                  </a:cubicBezTo>
                  <a:cubicBezTo>
                    <a:pt x="3804837" y="525173"/>
                    <a:pt x="3806107" y="442425"/>
                    <a:pt x="3808647" y="359677"/>
                  </a:cubicBezTo>
                  <a:cubicBezTo>
                    <a:pt x="3809917" y="310422"/>
                    <a:pt x="3809917" y="259197"/>
                    <a:pt x="3814997" y="209943"/>
                  </a:cubicBezTo>
                  <a:cubicBezTo>
                    <a:pt x="3820077" y="150837"/>
                    <a:pt x="3822617" y="93702"/>
                    <a:pt x="3821347" y="44450"/>
                  </a:cubicBezTo>
                  <a:cubicBezTo>
                    <a:pt x="3821347" y="38100"/>
                    <a:pt x="3817537" y="30480"/>
                    <a:pt x="3811187" y="27940"/>
                  </a:cubicBezTo>
                  <a:close/>
                </a:path>
              </a:pathLst>
            </a:custGeom>
            <a:solidFill>
              <a:srgbClr val="88B0E6"/>
            </a:solidFill>
          </p:spPr>
        </p:sp>
      </p:grpSp>
      <p:sp>
        <p:nvSpPr>
          <p:cNvPr name="TextBox 8" id="8"/>
          <p:cNvSpPr txBox="true"/>
          <p:nvPr/>
        </p:nvSpPr>
        <p:spPr>
          <a:xfrm rot="0">
            <a:off x="3573086" y="1767892"/>
            <a:ext cx="11141828" cy="1154430"/>
          </a:xfrm>
          <a:prstGeom prst="rect">
            <a:avLst/>
          </a:prstGeom>
        </p:spPr>
        <p:txBody>
          <a:bodyPr anchor="t" rtlCol="false" tIns="0" lIns="0" bIns="0" rIns="0">
            <a:spAutoFit/>
          </a:bodyPr>
          <a:lstStyle/>
          <a:p>
            <a:pPr algn="ctr" marL="0" indent="0" lvl="0">
              <a:lnSpc>
                <a:spcPts val="8700"/>
              </a:lnSpc>
            </a:pPr>
            <a:r>
              <a:rPr lang="en-US" b="true" sz="8700" spc="-86">
                <a:solidFill>
                  <a:srgbClr val="3E4A9D"/>
                </a:solidFill>
                <a:latin typeface="Bogart Bold"/>
                <a:ea typeface="Bogart Bold"/>
                <a:cs typeface="Bogart Bold"/>
                <a:sym typeface="Bogart Bold"/>
              </a:rPr>
              <a:t>Conclusion</a:t>
            </a:r>
          </a:p>
        </p:txBody>
      </p:sp>
      <p:sp>
        <p:nvSpPr>
          <p:cNvPr name="Freeform 9" id="9"/>
          <p:cNvSpPr/>
          <p:nvPr/>
        </p:nvSpPr>
        <p:spPr>
          <a:xfrm flipH="false" flipV="false" rot="8883757">
            <a:off x="14512576" y="1660815"/>
            <a:ext cx="1312075" cy="1924377"/>
          </a:xfrm>
          <a:custGeom>
            <a:avLst/>
            <a:gdLst/>
            <a:ahLst/>
            <a:cxnLst/>
            <a:rect r="r" b="b" t="t" l="l"/>
            <a:pathLst>
              <a:path h="1924377" w="1312075">
                <a:moveTo>
                  <a:pt x="0" y="0"/>
                </a:moveTo>
                <a:lnTo>
                  <a:pt x="1312075" y="0"/>
                </a:lnTo>
                <a:lnTo>
                  <a:pt x="1312075" y="1924377"/>
                </a:lnTo>
                <a:lnTo>
                  <a:pt x="0" y="192437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9566468">
            <a:off x="2008295" y="1844582"/>
            <a:ext cx="1695572" cy="1556843"/>
          </a:xfrm>
          <a:custGeom>
            <a:avLst/>
            <a:gdLst/>
            <a:ahLst/>
            <a:cxnLst/>
            <a:rect r="r" b="b" t="t" l="l"/>
            <a:pathLst>
              <a:path h="1556843" w="1695572">
                <a:moveTo>
                  <a:pt x="0" y="0"/>
                </a:moveTo>
                <a:lnTo>
                  <a:pt x="1695572" y="0"/>
                </a:lnTo>
                <a:lnTo>
                  <a:pt x="1695572" y="1556843"/>
                </a:lnTo>
                <a:lnTo>
                  <a:pt x="0" y="155684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1" id="11"/>
          <p:cNvSpPr txBox="true"/>
          <p:nvPr/>
        </p:nvSpPr>
        <p:spPr>
          <a:xfrm rot="0">
            <a:off x="2071856" y="3845896"/>
            <a:ext cx="7072144" cy="4067175"/>
          </a:xfrm>
          <a:prstGeom prst="rect">
            <a:avLst/>
          </a:prstGeom>
        </p:spPr>
        <p:txBody>
          <a:bodyPr anchor="t" rtlCol="false" tIns="0" lIns="0" bIns="0" rIns="0">
            <a:spAutoFit/>
          </a:bodyPr>
          <a:lstStyle/>
          <a:p>
            <a:pPr algn="ctr">
              <a:lnSpc>
                <a:spcPts val="4618"/>
              </a:lnSpc>
            </a:pPr>
            <a:r>
              <a:rPr lang="en-US" sz="3848">
                <a:solidFill>
                  <a:srgbClr val="000000"/>
                </a:solidFill>
                <a:latin typeface="Quicksand"/>
                <a:ea typeface="Quicksand"/>
                <a:cs typeface="Quicksand"/>
                <a:sym typeface="Quicksand"/>
              </a:rPr>
              <a:t>Can the data collected here provide </a:t>
            </a:r>
            <a:r>
              <a:rPr lang="en-US" sz="3848" b="true">
                <a:solidFill>
                  <a:srgbClr val="000000"/>
                </a:solidFill>
                <a:latin typeface="Quicksand Bold"/>
                <a:ea typeface="Quicksand Bold"/>
                <a:cs typeface="Quicksand Bold"/>
                <a:sym typeface="Quicksand Bold"/>
              </a:rPr>
              <a:t>accurate predictions</a:t>
            </a:r>
            <a:r>
              <a:rPr lang="en-US" sz="3848">
                <a:solidFill>
                  <a:srgbClr val="000000"/>
                </a:solidFill>
                <a:latin typeface="Quicksand"/>
                <a:ea typeface="Quicksand"/>
                <a:cs typeface="Quicksand"/>
                <a:sym typeface="Quicksand"/>
              </a:rPr>
              <a:t> of whether an individual has diabetes?</a:t>
            </a:r>
          </a:p>
          <a:p>
            <a:pPr algn="ctr">
              <a:lnSpc>
                <a:spcPts val="4618"/>
              </a:lnSpc>
            </a:pPr>
          </a:p>
          <a:p>
            <a:pPr algn="ctr">
              <a:lnSpc>
                <a:spcPts val="4618"/>
              </a:lnSpc>
            </a:pPr>
            <a:r>
              <a:rPr lang="en-US" b="true" sz="3848">
                <a:solidFill>
                  <a:srgbClr val="DF3635"/>
                </a:solidFill>
                <a:latin typeface="Quicksand Medium"/>
                <a:ea typeface="Quicksand Medium"/>
                <a:cs typeface="Quicksand Medium"/>
                <a:sym typeface="Quicksand Medium"/>
              </a:rPr>
              <a:t>Yes, up to</a:t>
            </a:r>
            <a:r>
              <a:rPr lang="en-US" b="true" sz="3848">
                <a:solidFill>
                  <a:srgbClr val="DF3635"/>
                </a:solidFill>
                <a:latin typeface="Quicksand Bold"/>
                <a:ea typeface="Quicksand Bold"/>
                <a:cs typeface="Quicksand Bold"/>
                <a:sym typeface="Quicksand Bold"/>
              </a:rPr>
              <a:t> 74%</a:t>
            </a:r>
            <a:r>
              <a:rPr lang="en-US" b="true" sz="3848">
                <a:solidFill>
                  <a:srgbClr val="DF3635"/>
                </a:solidFill>
                <a:latin typeface="Quicksand Medium"/>
                <a:ea typeface="Quicksand Medium"/>
                <a:cs typeface="Quicksand Medium"/>
                <a:sym typeface="Quicksand Medium"/>
              </a:rPr>
              <a:t> of predictions are accurate</a:t>
            </a:r>
          </a:p>
        </p:txBody>
      </p:sp>
      <p:sp>
        <p:nvSpPr>
          <p:cNvPr name="TextBox 12" id="12"/>
          <p:cNvSpPr txBox="true"/>
          <p:nvPr/>
        </p:nvSpPr>
        <p:spPr>
          <a:xfrm rot="0">
            <a:off x="9509540" y="3945909"/>
            <a:ext cx="6724795" cy="1657350"/>
          </a:xfrm>
          <a:prstGeom prst="rect">
            <a:avLst/>
          </a:prstGeom>
        </p:spPr>
        <p:txBody>
          <a:bodyPr anchor="t" rtlCol="false" tIns="0" lIns="0" bIns="0" rIns="0">
            <a:spAutoFit/>
          </a:bodyPr>
          <a:lstStyle/>
          <a:p>
            <a:pPr algn="ctr">
              <a:lnSpc>
                <a:spcPts val="4409"/>
              </a:lnSpc>
            </a:pPr>
            <a:r>
              <a:rPr lang="en-US" sz="3674">
                <a:solidFill>
                  <a:srgbClr val="000000"/>
                </a:solidFill>
                <a:latin typeface="Quicksand"/>
                <a:ea typeface="Quicksand"/>
                <a:cs typeface="Quicksand"/>
                <a:sym typeface="Quicksand"/>
              </a:rPr>
              <a:t>What </a:t>
            </a:r>
            <a:r>
              <a:rPr lang="en-US" b="true" sz="3674">
                <a:solidFill>
                  <a:srgbClr val="000000"/>
                </a:solidFill>
                <a:latin typeface="Quicksand Bold"/>
                <a:ea typeface="Quicksand Bold"/>
                <a:cs typeface="Quicksand Bold"/>
                <a:sym typeface="Quicksand Bold"/>
              </a:rPr>
              <a:t>risk factors</a:t>
            </a:r>
            <a:r>
              <a:rPr lang="en-US" sz="3674">
                <a:solidFill>
                  <a:srgbClr val="000000"/>
                </a:solidFill>
                <a:latin typeface="Quicksand"/>
                <a:ea typeface="Quicksand"/>
                <a:cs typeface="Quicksand"/>
                <a:sym typeface="Quicksand"/>
              </a:rPr>
              <a:t> are most </a:t>
            </a:r>
            <a:r>
              <a:rPr lang="en-US" b="true" sz="3674">
                <a:solidFill>
                  <a:srgbClr val="000000"/>
                </a:solidFill>
                <a:latin typeface="Quicksand Bold"/>
                <a:ea typeface="Quicksand Bold"/>
                <a:cs typeface="Quicksand Bold"/>
                <a:sym typeface="Quicksand Bold"/>
              </a:rPr>
              <a:t>impactful/predictive</a:t>
            </a:r>
            <a:r>
              <a:rPr lang="en-US" sz="3674">
                <a:solidFill>
                  <a:srgbClr val="000000"/>
                </a:solidFill>
                <a:latin typeface="Quicksand"/>
                <a:ea typeface="Quicksand"/>
                <a:cs typeface="Quicksand"/>
                <a:sym typeface="Quicksand"/>
              </a:rPr>
              <a:t> of an individual having diabetes?</a:t>
            </a:r>
          </a:p>
        </p:txBody>
      </p:sp>
      <p:sp>
        <p:nvSpPr>
          <p:cNvPr name="TextBox 13" id="13"/>
          <p:cNvSpPr txBox="true"/>
          <p:nvPr/>
        </p:nvSpPr>
        <p:spPr>
          <a:xfrm rot="0">
            <a:off x="17602803" y="9399762"/>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FFFFFF"/>
                </a:solidFill>
                <a:latin typeface="Quicksand Bold"/>
                <a:ea typeface="Quicksand Bold"/>
                <a:cs typeface="Quicksand Bold"/>
                <a:sym typeface="Quicksand Bold"/>
              </a:rPr>
              <a:t>25</a:t>
            </a:r>
          </a:p>
        </p:txBody>
      </p:sp>
    </p:spTree>
  </p:cSld>
  <p:clrMapOvr>
    <a:masterClrMapping/>
  </p:clrMapOvr>
  <p:transition spd="slow">
    <p:push dir="l"/>
  </p:transition>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535EA6"/>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6851469" cy="3473984"/>
          </a:xfrm>
        </p:grpSpPr>
        <p:sp>
          <p:nvSpPr>
            <p:cNvPr name="Freeform 3" id="3"/>
            <p:cNvSpPr/>
            <p:nvPr/>
          </p:nvSpPr>
          <p:spPr>
            <a:xfrm flipH="false" flipV="false" rot="0">
              <a:off x="0" y="-1270"/>
              <a:ext cx="6852739" cy="3472714"/>
            </a:xfrm>
            <a:custGeom>
              <a:avLst/>
              <a:gdLst/>
              <a:ahLst/>
              <a:cxnLst/>
              <a:rect r="r" b="b" t="t" l="l"/>
              <a:pathLst>
                <a:path h="3472714" w="6852739">
                  <a:moveTo>
                    <a:pt x="6841309" y="27940"/>
                  </a:moveTo>
                  <a:cubicBezTo>
                    <a:pt x="6832419" y="24130"/>
                    <a:pt x="6823529" y="21590"/>
                    <a:pt x="6814639" y="21590"/>
                  </a:cubicBezTo>
                  <a:cubicBezTo>
                    <a:pt x="6787969" y="20320"/>
                    <a:pt x="6687027" y="20320"/>
                    <a:pt x="6573396" y="17780"/>
                  </a:cubicBezTo>
                  <a:cubicBezTo>
                    <a:pt x="6313667" y="12700"/>
                    <a:pt x="6059349" y="6350"/>
                    <a:pt x="5799620" y="3810"/>
                  </a:cubicBezTo>
                  <a:cubicBezTo>
                    <a:pt x="5588590" y="1270"/>
                    <a:pt x="5382971" y="3810"/>
                    <a:pt x="5171941" y="2540"/>
                  </a:cubicBezTo>
                  <a:cubicBezTo>
                    <a:pt x="5079953" y="2540"/>
                    <a:pt x="4987966" y="0"/>
                    <a:pt x="4895979" y="2540"/>
                  </a:cubicBezTo>
                  <a:cubicBezTo>
                    <a:pt x="4674127" y="10160"/>
                    <a:pt x="4452275" y="11430"/>
                    <a:pt x="4225012" y="8890"/>
                  </a:cubicBezTo>
                  <a:cubicBezTo>
                    <a:pt x="4111380" y="7620"/>
                    <a:pt x="3997749" y="7620"/>
                    <a:pt x="3884117" y="7620"/>
                  </a:cubicBezTo>
                  <a:cubicBezTo>
                    <a:pt x="3678498" y="7620"/>
                    <a:pt x="3472879" y="7620"/>
                    <a:pt x="3267261" y="6350"/>
                  </a:cubicBezTo>
                  <a:cubicBezTo>
                    <a:pt x="3050820" y="5080"/>
                    <a:pt x="918876" y="2540"/>
                    <a:pt x="707846" y="1270"/>
                  </a:cubicBezTo>
                  <a:cubicBezTo>
                    <a:pt x="534693" y="0"/>
                    <a:pt x="366952" y="1270"/>
                    <a:pt x="193799" y="1270"/>
                  </a:cubicBezTo>
                  <a:cubicBezTo>
                    <a:pt x="74756" y="1270"/>
                    <a:pt x="33020" y="3810"/>
                    <a:pt x="5080" y="5080"/>
                  </a:cubicBezTo>
                  <a:cubicBezTo>
                    <a:pt x="3810" y="5080"/>
                    <a:pt x="2540" y="7620"/>
                    <a:pt x="0" y="8890"/>
                  </a:cubicBezTo>
                  <a:cubicBezTo>
                    <a:pt x="1270" y="21590"/>
                    <a:pt x="3810" y="34290"/>
                    <a:pt x="5080" y="46990"/>
                  </a:cubicBezTo>
                  <a:cubicBezTo>
                    <a:pt x="15240" y="176461"/>
                    <a:pt x="16510" y="329751"/>
                    <a:pt x="17780" y="480352"/>
                  </a:cubicBezTo>
                  <a:cubicBezTo>
                    <a:pt x="19050" y="633642"/>
                    <a:pt x="17780" y="786931"/>
                    <a:pt x="16510" y="942911"/>
                  </a:cubicBezTo>
                  <a:cubicBezTo>
                    <a:pt x="15240" y="1101579"/>
                    <a:pt x="2540" y="2766254"/>
                    <a:pt x="2540" y="2924922"/>
                  </a:cubicBezTo>
                  <a:cubicBezTo>
                    <a:pt x="2540" y="3080901"/>
                    <a:pt x="1270" y="3236880"/>
                    <a:pt x="0" y="3392859"/>
                  </a:cubicBezTo>
                  <a:cubicBezTo>
                    <a:pt x="0" y="3418104"/>
                    <a:pt x="3810" y="3428264"/>
                    <a:pt x="15240" y="3433344"/>
                  </a:cubicBezTo>
                  <a:cubicBezTo>
                    <a:pt x="22860" y="3437154"/>
                    <a:pt x="31750" y="3439694"/>
                    <a:pt x="40640" y="3440964"/>
                  </a:cubicBezTo>
                  <a:cubicBezTo>
                    <a:pt x="188388" y="3446044"/>
                    <a:pt x="394007" y="3449854"/>
                    <a:pt x="599625" y="3454934"/>
                  </a:cubicBezTo>
                  <a:cubicBezTo>
                    <a:pt x="713257" y="3457474"/>
                    <a:pt x="826888" y="3462554"/>
                    <a:pt x="940520" y="3463824"/>
                  </a:cubicBezTo>
                  <a:cubicBezTo>
                    <a:pt x="1129906" y="3466364"/>
                    <a:pt x="3240205" y="3467634"/>
                    <a:pt x="3429591" y="3468904"/>
                  </a:cubicBezTo>
                  <a:cubicBezTo>
                    <a:pt x="3456646" y="3468904"/>
                    <a:pt x="3483701" y="3468904"/>
                    <a:pt x="3510756" y="3468904"/>
                  </a:cubicBezTo>
                  <a:cubicBezTo>
                    <a:pt x="3640621" y="3468904"/>
                    <a:pt x="3775897" y="3467634"/>
                    <a:pt x="3905761" y="3467634"/>
                  </a:cubicBezTo>
                  <a:cubicBezTo>
                    <a:pt x="4057270" y="3467634"/>
                    <a:pt x="4203367" y="3468904"/>
                    <a:pt x="4354876" y="3468904"/>
                  </a:cubicBezTo>
                  <a:cubicBezTo>
                    <a:pt x="4576728" y="3468904"/>
                    <a:pt x="4803991" y="3468904"/>
                    <a:pt x="5025843" y="3468904"/>
                  </a:cubicBezTo>
                  <a:cubicBezTo>
                    <a:pt x="5231462" y="3468904"/>
                    <a:pt x="5437081" y="3470174"/>
                    <a:pt x="5642700" y="3471444"/>
                  </a:cubicBezTo>
                  <a:cubicBezTo>
                    <a:pt x="5734687" y="3471444"/>
                    <a:pt x="5832086" y="3472714"/>
                    <a:pt x="5924073" y="3472714"/>
                  </a:cubicBezTo>
                  <a:cubicBezTo>
                    <a:pt x="6221680" y="3471444"/>
                    <a:pt x="6513874" y="3465094"/>
                    <a:pt x="6791779" y="3465094"/>
                  </a:cubicBezTo>
                  <a:cubicBezTo>
                    <a:pt x="6795589" y="3465094"/>
                    <a:pt x="6800669" y="3462554"/>
                    <a:pt x="6804479" y="3460014"/>
                  </a:cubicBezTo>
                  <a:cubicBezTo>
                    <a:pt x="6809559" y="3456204"/>
                    <a:pt x="6812099" y="3449854"/>
                    <a:pt x="6814639" y="3447314"/>
                  </a:cubicBezTo>
                  <a:cubicBezTo>
                    <a:pt x="6815909" y="3374034"/>
                    <a:pt x="6817179" y="3261084"/>
                    <a:pt x="6818449" y="3148133"/>
                  </a:cubicBezTo>
                  <a:cubicBezTo>
                    <a:pt x="6819719" y="2973329"/>
                    <a:pt x="6829879" y="1295208"/>
                    <a:pt x="6831149" y="1120404"/>
                  </a:cubicBezTo>
                  <a:cubicBezTo>
                    <a:pt x="6831149" y="1015521"/>
                    <a:pt x="6832419" y="910639"/>
                    <a:pt x="6833689" y="805756"/>
                  </a:cubicBezTo>
                  <a:cubicBezTo>
                    <a:pt x="6834959" y="692806"/>
                    <a:pt x="6836229" y="579856"/>
                    <a:pt x="6838769" y="466905"/>
                  </a:cubicBezTo>
                  <a:cubicBezTo>
                    <a:pt x="6840039" y="399673"/>
                    <a:pt x="6840039" y="329751"/>
                    <a:pt x="6845119" y="262519"/>
                  </a:cubicBezTo>
                  <a:cubicBezTo>
                    <a:pt x="6850199" y="181840"/>
                    <a:pt x="6852739" y="103850"/>
                    <a:pt x="6851469" y="44450"/>
                  </a:cubicBezTo>
                  <a:cubicBezTo>
                    <a:pt x="6851469" y="38100"/>
                    <a:pt x="6847659" y="30480"/>
                    <a:pt x="6841309" y="27940"/>
                  </a:cubicBezTo>
                  <a:close/>
                </a:path>
              </a:pathLst>
            </a:custGeom>
            <a:solidFill>
              <a:srgbClr val="FFFFFF"/>
            </a:solidFill>
          </p:spPr>
        </p:sp>
      </p:grpSp>
      <p:grpSp>
        <p:nvGrpSpPr>
          <p:cNvPr name="Group 4" id="4"/>
          <p:cNvGrpSpPr/>
          <p:nvPr/>
        </p:nvGrpSpPr>
        <p:grpSpPr>
          <a:xfrm rot="0">
            <a:off x="9509540" y="3649566"/>
            <a:ext cx="6724795" cy="4774681"/>
            <a:chOff x="0" y="0"/>
            <a:chExt cx="3821347" cy="2713200"/>
          </a:xfrm>
        </p:grpSpPr>
        <p:sp>
          <p:nvSpPr>
            <p:cNvPr name="Freeform 5" id="5"/>
            <p:cNvSpPr/>
            <p:nvPr/>
          </p:nvSpPr>
          <p:spPr>
            <a:xfrm flipH="false" flipV="false" rot="0">
              <a:off x="0" y="-1270"/>
              <a:ext cx="3822617" cy="2711930"/>
            </a:xfrm>
            <a:custGeom>
              <a:avLst/>
              <a:gdLst/>
              <a:ahLst/>
              <a:cxnLst/>
              <a:rect r="r" b="b" t="t" l="l"/>
              <a:pathLst>
                <a:path h="2711930" w="3822617">
                  <a:moveTo>
                    <a:pt x="3811187" y="27940"/>
                  </a:moveTo>
                  <a:cubicBezTo>
                    <a:pt x="3802297" y="24130"/>
                    <a:pt x="3793407" y="21590"/>
                    <a:pt x="3784517" y="21590"/>
                  </a:cubicBezTo>
                  <a:cubicBezTo>
                    <a:pt x="3757847" y="20320"/>
                    <a:pt x="3701366" y="20320"/>
                    <a:pt x="3638916" y="17780"/>
                  </a:cubicBezTo>
                  <a:cubicBezTo>
                    <a:pt x="3496174" y="12700"/>
                    <a:pt x="3356405" y="6350"/>
                    <a:pt x="3213663" y="3810"/>
                  </a:cubicBezTo>
                  <a:cubicBezTo>
                    <a:pt x="3097685" y="1270"/>
                    <a:pt x="2984681" y="3810"/>
                    <a:pt x="2868702" y="2540"/>
                  </a:cubicBezTo>
                  <a:cubicBezTo>
                    <a:pt x="2818148" y="2540"/>
                    <a:pt x="2767593" y="0"/>
                    <a:pt x="2717038" y="2540"/>
                  </a:cubicBezTo>
                  <a:cubicBezTo>
                    <a:pt x="2595113" y="10160"/>
                    <a:pt x="2473187" y="11430"/>
                    <a:pt x="2348287" y="8890"/>
                  </a:cubicBezTo>
                  <a:cubicBezTo>
                    <a:pt x="2285838" y="7620"/>
                    <a:pt x="2223388" y="7620"/>
                    <a:pt x="2160938" y="7620"/>
                  </a:cubicBezTo>
                  <a:cubicBezTo>
                    <a:pt x="2047934" y="7620"/>
                    <a:pt x="1934930" y="7620"/>
                    <a:pt x="1821925" y="6350"/>
                  </a:cubicBezTo>
                  <a:cubicBezTo>
                    <a:pt x="1702973" y="5080"/>
                    <a:pt x="531296" y="2540"/>
                    <a:pt x="415318" y="1270"/>
                  </a:cubicBezTo>
                  <a:cubicBezTo>
                    <a:pt x="320157" y="0"/>
                    <a:pt x="227969" y="1270"/>
                    <a:pt x="132807" y="1270"/>
                  </a:cubicBezTo>
                  <a:cubicBezTo>
                    <a:pt x="67384" y="1270"/>
                    <a:pt x="33020" y="3810"/>
                    <a:pt x="5080" y="5080"/>
                  </a:cubicBezTo>
                  <a:cubicBezTo>
                    <a:pt x="3810" y="5080"/>
                    <a:pt x="2540" y="7620"/>
                    <a:pt x="0" y="8890"/>
                  </a:cubicBezTo>
                  <a:cubicBezTo>
                    <a:pt x="1270" y="21590"/>
                    <a:pt x="3810" y="34290"/>
                    <a:pt x="5080" y="46990"/>
                  </a:cubicBezTo>
                  <a:cubicBezTo>
                    <a:pt x="15240" y="151303"/>
                    <a:pt x="16510" y="269714"/>
                    <a:pt x="17780" y="386046"/>
                  </a:cubicBezTo>
                  <a:cubicBezTo>
                    <a:pt x="19050" y="504457"/>
                    <a:pt x="17780" y="622867"/>
                    <a:pt x="16510" y="743355"/>
                  </a:cubicBezTo>
                  <a:cubicBezTo>
                    <a:pt x="15240" y="865920"/>
                    <a:pt x="2540" y="2151813"/>
                    <a:pt x="2540" y="2274378"/>
                  </a:cubicBezTo>
                  <a:cubicBezTo>
                    <a:pt x="2540" y="2394866"/>
                    <a:pt x="1270" y="2515354"/>
                    <a:pt x="0" y="2635841"/>
                  </a:cubicBezTo>
                  <a:cubicBezTo>
                    <a:pt x="0" y="2657320"/>
                    <a:pt x="3810" y="2667480"/>
                    <a:pt x="15240" y="2672560"/>
                  </a:cubicBezTo>
                  <a:cubicBezTo>
                    <a:pt x="22860" y="2676370"/>
                    <a:pt x="31750" y="2678910"/>
                    <a:pt x="40640" y="2680180"/>
                  </a:cubicBezTo>
                  <a:cubicBezTo>
                    <a:pt x="129834" y="2685260"/>
                    <a:pt x="242838" y="2689070"/>
                    <a:pt x="355842" y="2694150"/>
                  </a:cubicBezTo>
                  <a:cubicBezTo>
                    <a:pt x="418292" y="2696690"/>
                    <a:pt x="480742" y="2701770"/>
                    <a:pt x="543192" y="2703040"/>
                  </a:cubicBezTo>
                  <a:cubicBezTo>
                    <a:pt x="647274" y="2705580"/>
                    <a:pt x="1807056" y="2706850"/>
                    <a:pt x="1911139" y="2708120"/>
                  </a:cubicBezTo>
                  <a:cubicBezTo>
                    <a:pt x="1926008" y="2708120"/>
                    <a:pt x="1940877" y="2708120"/>
                    <a:pt x="1955746" y="2708120"/>
                  </a:cubicBezTo>
                  <a:cubicBezTo>
                    <a:pt x="2027117" y="2708120"/>
                    <a:pt x="2101462" y="2706850"/>
                    <a:pt x="2172833" y="2706850"/>
                  </a:cubicBezTo>
                  <a:cubicBezTo>
                    <a:pt x="2256100" y="2706850"/>
                    <a:pt x="2336392" y="2708120"/>
                    <a:pt x="2419659" y="2708120"/>
                  </a:cubicBezTo>
                  <a:cubicBezTo>
                    <a:pt x="2541584" y="2708120"/>
                    <a:pt x="2666484" y="2708120"/>
                    <a:pt x="2788410" y="2708120"/>
                  </a:cubicBezTo>
                  <a:cubicBezTo>
                    <a:pt x="2901414" y="2708120"/>
                    <a:pt x="3014418" y="2709390"/>
                    <a:pt x="3127423" y="2710660"/>
                  </a:cubicBezTo>
                  <a:cubicBezTo>
                    <a:pt x="3177977" y="2710660"/>
                    <a:pt x="3231506" y="2711930"/>
                    <a:pt x="3282060" y="2711930"/>
                  </a:cubicBezTo>
                  <a:cubicBezTo>
                    <a:pt x="3445619" y="2710660"/>
                    <a:pt x="3606204" y="2704310"/>
                    <a:pt x="3761657" y="2704310"/>
                  </a:cubicBezTo>
                  <a:cubicBezTo>
                    <a:pt x="3765467" y="2704310"/>
                    <a:pt x="3770547" y="2701770"/>
                    <a:pt x="3774357" y="2699230"/>
                  </a:cubicBezTo>
                  <a:cubicBezTo>
                    <a:pt x="3779437" y="2695420"/>
                    <a:pt x="3781977" y="2689070"/>
                    <a:pt x="3784517" y="2686530"/>
                  </a:cubicBezTo>
                  <a:cubicBezTo>
                    <a:pt x="3785787" y="2621299"/>
                    <a:pt x="3787057" y="2534050"/>
                    <a:pt x="3788327" y="2446800"/>
                  </a:cubicBezTo>
                  <a:cubicBezTo>
                    <a:pt x="3789597" y="2311771"/>
                    <a:pt x="3799757" y="1015490"/>
                    <a:pt x="3801027" y="880461"/>
                  </a:cubicBezTo>
                  <a:cubicBezTo>
                    <a:pt x="3801027" y="799444"/>
                    <a:pt x="3802297" y="718426"/>
                    <a:pt x="3803567" y="637408"/>
                  </a:cubicBezTo>
                  <a:cubicBezTo>
                    <a:pt x="3804837" y="550159"/>
                    <a:pt x="3806107" y="462909"/>
                    <a:pt x="3808647" y="375660"/>
                  </a:cubicBezTo>
                  <a:cubicBezTo>
                    <a:pt x="3809917" y="323725"/>
                    <a:pt x="3809917" y="269713"/>
                    <a:pt x="3814997" y="217779"/>
                  </a:cubicBezTo>
                  <a:cubicBezTo>
                    <a:pt x="3820077" y="155458"/>
                    <a:pt x="3822617" y="95214"/>
                    <a:pt x="3821347" y="44450"/>
                  </a:cubicBezTo>
                  <a:cubicBezTo>
                    <a:pt x="3821347" y="38100"/>
                    <a:pt x="3817537" y="30480"/>
                    <a:pt x="3811187" y="27940"/>
                  </a:cubicBezTo>
                  <a:close/>
                </a:path>
              </a:pathLst>
            </a:custGeom>
            <a:solidFill>
              <a:srgbClr val="88B0E6"/>
            </a:solidFill>
          </p:spPr>
        </p:sp>
      </p:grpSp>
      <p:grpSp>
        <p:nvGrpSpPr>
          <p:cNvPr name="Group 6" id="6"/>
          <p:cNvGrpSpPr/>
          <p:nvPr/>
        </p:nvGrpSpPr>
        <p:grpSpPr>
          <a:xfrm rot="0">
            <a:off x="2071856" y="3649566"/>
            <a:ext cx="7072144" cy="4774681"/>
            <a:chOff x="0" y="0"/>
            <a:chExt cx="3821347" cy="2579941"/>
          </a:xfrm>
        </p:grpSpPr>
        <p:sp>
          <p:nvSpPr>
            <p:cNvPr name="Freeform 7" id="7"/>
            <p:cNvSpPr/>
            <p:nvPr/>
          </p:nvSpPr>
          <p:spPr>
            <a:xfrm flipH="false" flipV="false" rot="0">
              <a:off x="0" y="-1270"/>
              <a:ext cx="3822617" cy="2578671"/>
            </a:xfrm>
            <a:custGeom>
              <a:avLst/>
              <a:gdLst/>
              <a:ahLst/>
              <a:cxnLst/>
              <a:rect r="r" b="b" t="t" l="l"/>
              <a:pathLst>
                <a:path h="2578671" w="3822617">
                  <a:moveTo>
                    <a:pt x="3811187" y="27940"/>
                  </a:moveTo>
                  <a:cubicBezTo>
                    <a:pt x="3802297" y="24130"/>
                    <a:pt x="3793407" y="21590"/>
                    <a:pt x="3784517" y="21590"/>
                  </a:cubicBezTo>
                  <a:cubicBezTo>
                    <a:pt x="3757847" y="20320"/>
                    <a:pt x="3701366" y="20320"/>
                    <a:pt x="3638916" y="17780"/>
                  </a:cubicBezTo>
                  <a:cubicBezTo>
                    <a:pt x="3496174" y="12700"/>
                    <a:pt x="3356405" y="6350"/>
                    <a:pt x="3213663" y="3810"/>
                  </a:cubicBezTo>
                  <a:cubicBezTo>
                    <a:pt x="3097685" y="1270"/>
                    <a:pt x="2984681" y="3810"/>
                    <a:pt x="2868702" y="2540"/>
                  </a:cubicBezTo>
                  <a:cubicBezTo>
                    <a:pt x="2818148" y="2540"/>
                    <a:pt x="2767593" y="0"/>
                    <a:pt x="2717038" y="2540"/>
                  </a:cubicBezTo>
                  <a:cubicBezTo>
                    <a:pt x="2595113" y="10160"/>
                    <a:pt x="2473187" y="11430"/>
                    <a:pt x="2348287" y="8890"/>
                  </a:cubicBezTo>
                  <a:cubicBezTo>
                    <a:pt x="2285838" y="7620"/>
                    <a:pt x="2223388" y="7620"/>
                    <a:pt x="2160938" y="7620"/>
                  </a:cubicBezTo>
                  <a:cubicBezTo>
                    <a:pt x="2047934" y="7620"/>
                    <a:pt x="1934930" y="7620"/>
                    <a:pt x="1821925" y="6350"/>
                  </a:cubicBezTo>
                  <a:cubicBezTo>
                    <a:pt x="1702973" y="5080"/>
                    <a:pt x="531296" y="2540"/>
                    <a:pt x="415318" y="1270"/>
                  </a:cubicBezTo>
                  <a:cubicBezTo>
                    <a:pt x="320157" y="0"/>
                    <a:pt x="227969" y="1270"/>
                    <a:pt x="132807" y="1270"/>
                  </a:cubicBezTo>
                  <a:cubicBezTo>
                    <a:pt x="67384" y="1270"/>
                    <a:pt x="33020" y="3810"/>
                    <a:pt x="5080" y="5080"/>
                  </a:cubicBezTo>
                  <a:cubicBezTo>
                    <a:pt x="3810" y="5080"/>
                    <a:pt x="2540" y="7620"/>
                    <a:pt x="0" y="8890"/>
                  </a:cubicBezTo>
                  <a:cubicBezTo>
                    <a:pt x="1270" y="21590"/>
                    <a:pt x="3810" y="34290"/>
                    <a:pt x="5080" y="46990"/>
                  </a:cubicBezTo>
                  <a:cubicBezTo>
                    <a:pt x="15240" y="146897"/>
                    <a:pt x="16510" y="259197"/>
                    <a:pt x="17780" y="369528"/>
                  </a:cubicBezTo>
                  <a:cubicBezTo>
                    <a:pt x="19050" y="481829"/>
                    <a:pt x="17780" y="594129"/>
                    <a:pt x="16510" y="708400"/>
                  </a:cubicBezTo>
                  <a:cubicBezTo>
                    <a:pt x="15240" y="824641"/>
                    <a:pt x="2540" y="2044188"/>
                    <a:pt x="2540" y="2160429"/>
                  </a:cubicBezTo>
                  <a:cubicBezTo>
                    <a:pt x="2540" y="2274700"/>
                    <a:pt x="1270" y="2388971"/>
                    <a:pt x="0" y="2503242"/>
                  </a:cubicBezTo>
                  <a:cubicBezTo>
                    <a:pt x="0" y="2524061"/>
                    <a:pt x="3810" y="2534221"/>
                    <a:pt x="15240" y="2539301"/>
                  </a:cubicBezTo>
                  <a:cubicBezTo>
                    <a:pt x="22860" y="2543111"/>
                    <a:pt x="31750" y="2545651"/>
                    <a:pt x="40640" y="2546921"/>
                  </a:cubicBezTo>
                  <a:cubicBezTo>
                    <a:pt x="129834" y="2552001"/>
                    <a:pt x="242838" y="2555811"/>
                    <a:pt x="355842" y="2560891"/>
                  </a:cubicBezTo>
                  <a:cubicBezTo>
                    <a:pt x="418292" y="2563431"/>
                    <a:pt x="480742" y="2568511"/>
                    <a:pt x="543192" y="2569781"/>
                  </a:cubicBezTo>
                  <a:cubicBezTo>
                    <a:pt x="647274" y="2572321"/>
                    <a:pt x="1807056" y="2573591"/>
                    <a:pt x="1911139" y="2574861"/>
                  </a:cubicBezTo>
                  <a:cubicBezTo>
                    <a:pt x="1926008" y="2574861"/>
                    <a:pt x="1940877" y="2574861"/>
                    <a:pt x="1955746" y="2574861"/>
                  </a:cubicBezTo>
                  <a:cubicBezTo>
                    <a:pt x="2027117" y="2574861"/>
                    <a:pt x="2101462" y="2573591"/>
                    <a:pt x="2172833" y="2573591"/>
                  </a:cubicBezTo>
                  <a:cubicBezTo>
                    <a:pt x="2256100" y="2573591"/>
                    <a:pt x="2336392" y="2574861"/>
                    <a:pt x="2419659" y="2574861"/>
                  </a:cubicBezTo>
                  <a:cubicBezTo>
                    <a:pt x="2541584" y="2574861"/>
                    <a:pt x="2666484" y="2574861"/>
                    <a:pt x="2788410" y="2574861"/>
                  </a:cubicBezTo>
                  <a:cubicBezTo>
                    <a:pt x="2901414" y="2574861"/>
                    <a:pt x="3014418" y="2576131"/>
                    <a:pt x="3127423" y="2577401"/>
                  </a:cubicBezTo>
                  <a:cubicBezTo>
                    <a:pt x="3177977" y="2577401"/>
                    <a:pt x="3231506" y="2578671"/>
                    <a:pt x="3282060" y="2578671"/>
                  </a:cubicBezTo>
                  <a:cubicBezTo>
                    <a:pt x="3445619" y="2577401"/>
                    <a:pt x="3606204" y="2571051"/>
                    <a:pt x="3761657" y="2571051"/>
                  </a:cubicBezTo>
                  <a:cubicBezTo>
                    <a:pt x="3765467" y="2571051"/>
                    <a:pt x="3770547" y="2568511"/>
                    <a:pt x="3774357" y="2565971"/>
                  </a:cubicBezTo>
                  <a:cubicBezTo>
                    <a:pt x="3779437" y="2562161"/>
                    <a:pt x="3781977" y="2555811"/>
                    <a:pt x="3784517" y="2553271"/>
                  </a:cubicBezTo>
                  <a:cubicBezTo>
                    <a:pt x="3785787" y="2489450"/>
                    <a:pt x="3787057" y="2406702"/>
                    <a:pt x="3788327" y="2323954"/>
                  </a:cubicBezTo>
                  <a:cubicBezTo>
                    <a:pt x="3789597" y="2195892"/>
                    <a:pt x="3799757" y="966495"/>
                    <a:pt x="3801027" y="838433"/>
                  </a:cubicBezTo>
                  <a:cubicBezTo>
                    <a:pt x="3801027" y="761595"/>
                    <a:pt x="3802297" y="684758"/>
                    <a:pt x="3803567" y="607921"/>
                  </a:cubicBezTo>
                  <a:cubicBezTo>
                    <a:pt x="3804837" y="525173"/>
                    <a:pt x="3806107" y="442425"/>
                    <a:pt x="3808647" y="359677"/>
                  </a:cubicBezTo>
                  <a:cubicBezTo>
                    <a:pt x="3809917" y="310422"/>
                    <a:pt x="3809917" y="259197"/>
                    <a:pt x="3814997" y="209943"/>
                  </a:cubicBezTo>
                  <a:cubicBezTo>
                    <a:pt x="3820077" y="150837"/>
                    <a:pt x="3822617" y="93702"/>
                    <a:pt x="3821347" y="44450"/>
                  </a:cubicBezTo>
                  <a:cubicBezTo>
                    <a:pt x="3821347" y="38100"/>
                    <a:pt x="3817537" y="30480"/>
                    <a:pt x="3811187" y="27940"/>
                  </a:cubicBezTo>
                  <a:close/>
                </a:path>
              </a:pathLst>
            </a:custGeom>
            <a:solidFill>
              <a:srgbClr val="88B0E6"/>
            </a:solidFill>
          </p:spPr>
        </p:sp>
      </p:grpSp>
      <p:sp>
        <p:nvSpPr>
          <p:cNvPr name="TextBox 8" id="8"/>
          <p:cNvSpPr txBox="true"/>
          <p:nvPr/>
        </p:nvSpPr>
        <p:spPr>
          <a:xfrm rot="0">
            <a:off x="3573086" y="1767892"/>
            <a:ext cx="11141828" cy="1154430"/>
          </a:xfrm>
          <a:prstGeom prst="rect">
            <a:avLst/>
          </a:prstGeom>
        </p:spPr>
        <p:txBody>
          <a:bodyPr anchor="t" rtlCol="false" tIns="0" lIns="0" bIns="0" rIns="0">
            <a:spAutoFit/>
          </a:bodyPr>
          <a:lstStyle/>
          <a:p>
            <a:pPr algn="ctr" marL="0" indent="0" lvl="0">
              <a:lnSpc>
                <a:spcPts val="8700"/>
              </a:lnSpc>
            </a:pPr>
            <a:r>
              <a:rPr lang="en-US" b="true" sz="8700" spc="-86">
                <a:solidFill>
                  <a:srgbClr val="3E4A9D"/>
                </a:solidFill>
                <a:latin typeface="Bogart Bold"/>
                <a:ea typeface="Bogart Bold"/>
                <a:cs typeface="Bogart Bold"/>
                <a:sym typeface="Bogart Bold"/>
              </a:rPr>
              <a:t>Conclusion</a:t>
            </a:r>
          </a:p>
        </p:txBody>
      </p:sp>
      <p:sp>
        <p:nvSpPr>
          <p:cNvPr name="Freeform 9" id="9"/>
          <p:cNvSpPr/>
          <p:nvPr/>
        </p:nvSpPr>
        <p:spPr>
          <a:xfrm flipH="false" flipV="false" rot="8883757">
            <a:off x="14512576" y="1660815"/>
            <a:ext cx="1312075" cy="1924377"/>
          </a:xfrm>
          <a:custGeom>
            <a:avLst/>
            <a:gdLst/>
            <a:ahLst/>
            <a:cxnLst/>
            <a:rect r="r" b="b" t="t" l="l"/>
            <a:pathLst>
              <a:path h="1924377" w="1312075">
                <a:moveTo>
                  <a:pt x="0" y="0"/>
                </a:moveTo>
                <a:lnTo>
                  <a:pt x="1312075" y="0"/>
                </a:lnTo>
                <a:lnTo>
                  <a:pt x="1312075" y="1924377"/>
                </a:lnTo>
                <a:lnTo>
                  <a:pt x="0" y="192437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9566468">
            <a:off x="2008295" y="1844582"/>
            <a:ext cx="1695572" cy="1556843"/>
          </a:xfrm>
          <a:custGeom>
            <a:avLst/>
            <a:gdLst/>
            <a:ahLst/>
            <a:cxnLst/>
            <a:rect r="r" b="b" t="t" l="l"/>
            <a:pathLst>
              <a:path h="1556843" w="1695572">
                <a:moveTo>
                  <a:pt x="0" y="0"/>
                </a:moveTo>
                <a:lnTo>
                  <a:pt x="1695572" y="0"/>
                </a:lnTo>
                <a:lnTo>
                  <a:pt x="1695572" y="1556843"/>
                </a:lnTo>
                <a:lnTo>
                  <a:pt x="0" y="155684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1" id="11"/>
          <p:cNvSpPr txBox="true"/>
          <p:nvPr/>
        </p:nvSpPr>
        <p:spPr>
          <a:xfrm rot="0">
            <a:off x="2071856" y="3845896"/>
            <a:ext cx="7072144" cy="4067175"/>
          </a:xfrm>
          <a:prstGeom prst="rect">
            <a:avLst/>
          </a:prstGeom>
        </p:spPr>
        <p:txBody>
          <a:bodyPr anchor="t" rtlCol="false" tIns="0" lIns="0" bIns="0" rIns="0">
            <a:spAutoFit/>
          </a:bodyPr>
          <a:lstStyle/>
          <a:p>
            <a:pPr algn="ctr">
              <a:lnSpc>
                <a:spcPts val="4618"/>
              </a:lnSpc>
            </a:pPr>
            <a:r>
              <a:rPr lang="en-US" sz="3848">
                <a:solidFill>
                  <a:srgbClr val="000000"/>
                </a:solidFill>
                <a:latin typeface="Quicksand"/>
                <a:ea typeface="Quicksand"/>
                <a:cs typeface="Quicksand"/>
                <a:sym typeface="Quicksand"/>
              </a:rPr>
              <a:t>Can the data collected here provide </a:t>
            </a:r>
            <a:r>
              <a:rPr lang="en-US" sz="3848" b="true">
                <a:solidFill>
                  <a:srgbClr val="000000"/>
                </a:solidFill>
                <a:latin typeface="Quicksand Bold"/>
                <a:ea typeface="Quicksand Bold"/>
                <a:cs typeface="Quicksand Bold"/>
                <a:sym typeface="Quicksand Bold"/>
              </a:rPr>
              <a:t>accurate predictions</a:t>
            </a:r>
            <a:r>
              <a:rPr lang="en-US" sz="3848">
                <a:solidFill>
                  <a:srgbClr val="000000"/>
                </a:solidFill>
                <a:latin typeface="Quicksand"/>
                <a:ea typeface="Quicksand"/>
                <a:cs typeface="Quicksand"/>
                <a:sym typeface="Quicksand"/>
              </a:rPr>
              <a:t> of whether an individual has diabetes?</a:t>
            </a:r>
          </a:p>
          <a:p>
            <a:pPr algn="ctr">
              <a:lnSpc>
                <a:spcPts val="4618"/>
              </a:lnSpc>
            </a:pPr>
          </a:p>
          <a:p>
            <a:pPr algn="ctr">
              <a:lnSpc>
                <a:spcPts val="4618"/>
              </a:lnSpc>
            </a:pPr>
            <a:r>
              <a:rPr lang="en-US" b="true" sz="3848">
                <a:solidFill>
                  <a:srgbClr val="DF3635"/>
                </a:solidFill>
                <a:latin typeface="Quicksand Medium"/>
                <a:ea typeface="Quicksand Medium"/>
                <a:cs typeface="Quicksand Medium"/>
                <a:sym typeface="Quicksand Medium"/>
              </a:rPr>
              <a:t>Yes, up to </a:t>
            </a:r>
            <a:r>
              <a:rPr lang="en-US" b="true" sz="3848">
                <a:solidFill>
                  <a:srgbClr val="DF3635"/>
                </a:solidFill>
                <a:latin typeface="Quicksand Bold"/>
                <a:ea typeface="Quicksand Bold"/>
                <a:cs typeface="Quicksand Bold"/>
                <a:sym typeface="Quicksand Bold"/>
              </a:rPr>
              <a:t>74%</a:t>
            </a:r>
            <a:r>
              <a:rPr lang="en-US" b="true" sz="3848">
                <a:solidFill>
                  <a:srgbClr val="DF3635"/>
                </a:solidFill>
                <a:latin typeface="Quicksand Medium"/>
                <a:ea typeface="Quicksand Medium"/>
                <a:cs typeface="Quicksand Medium"/>
                <a:sym typeface="Quicksand Medium"/>
              </a:rPr>
              <a:t> of predictions are accurate</a:t>
            </a:r>
          </a:p>
        </p:txBody>
      </p:sp>
      <p:sp>
        <p:nvSpPr>
          <p:cNvPr name="TextBox 12" id="12"/>
          <p:cNvSpPr txBox="true"/>
          <p:nvPr/>
        </p:nvSpPr>
        <p:spPr>
          <a:xfrm rot="0">
            <a:off x="9509540" y="3945909"/>
            <a:ext cx="6724795" cy="3867150"/>
          </a:xfrm>
          <a:prstGeom prst="rect">
            <a:avLst/>
          </a:prstGeom>
        </p:spPr>
        <p:txBody>
          <a:bodyPr anchor="t" rtlCol="false" tIns="0" lIns="0" bIns="0" rIns="0">
            <a:spAutoFit/>
          </a:bodyPr>
          <a:lstStyle/>
          <a:p>
            <a:pPr algn="ctr">
              <a:lnSpc>
                <a:spcPts val="4409"/>
              </a:lnSpc>
            </a:pPr>
            <a:r>
              <a:rPr lang="en-US" sz="3674">
                <a:solidFill>
                  <a:srgbClr val="000000"/>
                </a:solidFill>
                <a:latin typeface="Quicksand"/>
                <a:ea typeface="Quicksand"/>
                <a:cs typeface="Quicksand"/>
                <a:sym typeface="Quicksand"/>
              </a:rPr>
              <a:t>What </a:t>
            </a:r>
            <a:r>
              <a:rPr lang="en-US" sz="3674" b="true">
                <a:solidFill>
                  <a:srgbClr val="000000"/>
                </a:solidFill>
                <a:latin typeface="Quicksand Bold"/>
                <a:ea typeface="Quicksand Bold"/>
                <a:cs typeface="Quicksand Bold"/>
                <a:sym typeface="Quicksand Bold"/>
              </a:rPr>
              <a:t>risk factors</a:t>
            </a:r>
            <a:r>
              <a:rPr lang="en-US" sz="3674">
                <a:solidFill>
                  <a:srgbClr val="000000"/>
                </a:solidFill>
                <a:latin typeface="Quicksand"/>
                <a:ea typeface="Quicksand"/>
                <a:cs typeface="Quicksand"/>
                <a:sym typeface="Quicksand"/>
              </a:rPr>
              <a:t> are most </a:t>
            </a:r>
            <a:r>
              <a:rPr lang="en-US" sz="3674" b="true">
                <a:solidFill>
                  <a:srgbClr val="000000"/>
                </a:solidFill>
                <a:latin typeface="Quicksand Bold"/>
                <a:ea typeface="Quicksand Bold"/>
                <a:cs typeface="Quicksand Bold"/>
                <a:sym typeface="Quicksand Bold"/>
              </a:rPr>
              <a:t>impactful/predictive</a:t>
            </a:r>
            <a:r>
              <a:rPr lang="en-US" sz="3674">
                <a:solidFill>
                  <a:srgbClr val="000000"/>
                </a:solidFill>
                <a:latin typeface="Quicksand"/>
                <a:ea typeface="Quicksand"/>
                <a:cs typeface="Quicksand"/>
                <a:sym typeface="Quicksand"/>
              </a:rPr>
              <a:t> of an individual having diabetes?</a:t>
            </a:r>
          </a:p>
          <a:p>
            <a:pPr algn="ctr">
              <a:lnSpc>
                <a:spcPts val="4409"/>
              </a:lnSpc>
            </a:pPr>
          </a:p>
          <a:p>
            <a:pPr algn="ctr">
              <a:lnSpc>
                <a:spcPts val="4409"/>
              </a:lnSpc>
            </a:pPr>
            <a:r>
              <a:rPr lang="en-US" sz="3674" b="true">
                <a:solidFill>
                  <a:srgbClr val="DF3635"/>
                </a:solidFill>
                <a:latin typeface="Quicksand Bold"/>
                <a:ea typeface="Quicksand Bold"/>
                <a:cs typeface="Quicksand Bold"/>
                <a:sym typeface="Quicksand Bold"/>
              </a:rPr>
              <a:t>High BP</a:t>
            </a:r>
          </a:p>
          <a:p>
            <a:pPr algn="ctr">
              <a:lnSpc>
                <a:spcPts val="4409"/>
              </a:lnSpc>
            </a:pPr>
            <a:r>
              <a:rPr lang="en-US" sz="3674" b="true">
                <a:solidFill>
                  <a:srgbClr val="DF3635"/>
                </a:solidFill>
                <a:latin typeface="Quicksand Bold"/>
                <a:ea typeface="Quicksand Bold"/>
                <a:cs typeface="Quicksand Bold"/>
                <a:sym typeface="Quicksand Bold"/>
              </a:rPr>
              <a:t>High Cholesterol</a:t>
            </a:r>
          </a:p>
          <a:p>
            <a:pPr algn="ctr">
              <a:lnSpc>
                <a:spcPts val="4409"/>
              </a:lnSpc>
            </a:pPr>
            <a:r>
              <a:rPr lang="en-US" b="true" sz="3674">
                <a:solidFill>
                  <a:srgbClr val="1256C4"/>
                </a:solidFill>
                <a:latin typeface="Quicksand Bold"/>
                <a:ea typeface="Quicksand Bold"/>
                <a:cs typeface="Quicksand Bold"/>
                <a:sym typeface="Quicksand Bold"/>
              </a:rPr>
              <a:t>General Health</a:t>
            </a:r>
          </a:p>
        </p:txBody>
      </p:sp>
      <p:sp>
        <p:nvSpPr>
          <p:cNvPr name="TextBox 13" id="13"/>
          <p:cNvSpPr txBox="true"/>
          <p:nvPr/>
        </p:nvSpPr>
        <p:spPr>
          <a:xfrm rot="0">
            <a:off x="17602803" y="9399762"/>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FFFFFF"/>
                </a:solidFill>
                <a:latin typeface="Quicksand Bold"/>
                <a:ea typeface="Quicksand Bold"/>
                <a:cs typeface="Quicksand Bold"/>
                <a:sym typeface="Quicksand Bold"/>
              </a:rPr>
              <a:t>26</a:t>
            </a:r>
          </a:p>
        </p:txBody>
      </p:sp>
    </p:spTree>
  </p:cSld>
  <p:clrMapOvr>
    <a:masterClrMapping/>
  </p:clrMapOvr>
  <p:transition spd="slow">
    <p:push dir="l"/>
  </p:transition>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B9B5F9"/>
        </a:solidFill>
      </p:bgPr>
    </p:bg>
    <p:spTree>
      <p:nvGrpSpPr>
        <p:cNvPr id="1" name=""/>
        <p:cNvGrpSpPr/>
        <p:nvPr/>
      </p:nvGrpSpPr>
      <p:grpSpPr>
        <a:xfrm>
          <a:off x="0" y="0"/>
          <a:ext cx="0" cy="0"/>
          <a:chOff x="0" y="0"/>
          <a:chExt cx="0" cy="0"/>
        </a:xfrm>
      </p:grpSpPr>
      <p:grpSp>
        <p:nvGrpSpPr>
          <p:cNvPr name="Group 2" id="2"/>
          <p:cNvGrpSpPr/>
          <p:nvPr/>
        </p:nvGrpSpPr>
        <p:grpSpPr>
          <a:xfrm rot="0">
            <a:off x="-1237506" y="-155760"/>
            <a:ext cx="20763012" cy="10400446"/>
            <a:chOff x="0" y="0"/>
            <a:chExt cx="27684017" cy="13867262"/>
          </a:xfrm>
        </p:grpSpPr>
        <p:sp>
          <p:nvSpPr>
            <p:cNvPr name="Freeform 3" id="3"/>
            <p:cNvSpPr/>
            <p:nvPr/>
          </p:nvSpPr>
          <p:spPr>
            <a:xfrm flipH="false" flipV="true" rot="0">
              <a:off x="0" y="50421"/>
              <a:ext cx="13842008" cy="13816841"/>
            </a:xfrm>
            <a:custGeom>
              <a:avLst/>
              <a:gdLst/>
              <a:ahLst/>
              <a:cxnLst/>
              <a:rect r="r" b="b" t="t" l="l"/>
              <a:pathLst>
                <a:path h="13816841" w="13842008">
                  <a:moveTo>
                    <a:pt x="0" y="13816841"/>
                  </a:moveTo>
                  <a:lnTo>
                    <a:pt x="13842008" y="13816841"/>
                  </a:lnTo>
                  <a:lnTo>
                    <a:pt x="13842008" y="0"/>
                  </a:lnTo>
                  <a:lnTo>
                    <a:pt x="0" y="0"/>
                  </a:lnTo>
                  <a:lnTo>
                    <a:pt x="0" y="13816841"/>
                  </a:lnTo>
                  <a:close/>
                </a:path>
              </a:pathLst>
            </a:custGeom>
            <a:blipFill>
              <a:blip r:embed="rId3">
                <a:alphaModFix amt="80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3842008" y="0"/>
              <a:ext cx="13842008" cy="13816841"/>
            </a:xfrm>
            <a:custGeom>
              <a:avLst/>
              <a:gdLst/>
              <a:ahLst/>
              <a:cxnLst/>
              <a:rect r="r" b="b" t="t" l="l"/>
              <a:pathLst>
                <a:path h="13816841" w="13842008">
                  <a:moveTo>
                    <a:pt x="0" y="13816841"/>
                  </a:moveTo>
                  <a:lnTo>
                    <a:pt x="13842009" y="13816841"/>
                  </a:lnTo>
                  <a:lnTo>
                    <a:pt x="13842009" y="0"/>
                  </a:lnTo>
                  <a:lnTo>
                    <a:pt x="0" y="0"/>
                  </a:lnTo>
                  <a:lnTo>
                    <a:pt x="0" y="13816841"/>
                  </a:lnTo>
                  <a:close/>
                </a:path>
              </a:pathLst>
            </a:custGeom>
            <a:blipFill>
              <a:blip r:embed="rId3">
                <a:alphaModFix amt="80000"/>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1028700" y="3071076"/>
            <a:ext cx="16230600" cy="6215799"/>
            <a:chOff x="0" y="0"/>
            <a:chExt cx="6851469" cy="2623893"/>
          </a:xfrm>
        </p:grpSpPr>
        <p:sp>
          <p:nvSpPr>
            <p:cNvPr name="Freeform 6" id="6"/>
            <p:cNvSpPr/>
            <p:nvPr/>
          </p:nvSpPr>
          <p:spPr>
            <a:xfrm flipH="false" flipV="false" rot="0">
              <a:off x="0" y="-1270"/>
              <a:ext cx="6852739" cy="2622623"/>
            </a:xfrm>
            <a:custGeom>
              <a:avLst/>
              <a:gdLst/>
              <a:ahLst/>
              <a:cxnLst/>
              <a:rect r="r" b="b" t="t" l="l"/>
              <a:pathLst>
                <a:path h="2622623" w="6852739">
                  <a:moveTo>
                    <a:pt x="6841309" y="27940"/>
                  </a:moveTo>
                  <a:cubicBezTo>
                    <a:pt x="6832419" y="24130"/>
                    <a:pt x="6823529" y="21590"/>
                    <a:pt x="6814639" y="21590"/>
                  </a:cubicBezTo>
                  <a:cubicBezTo>
                    <a:pt x="6787969" y="20320"/>
                    <a:pt x="6687027" y="20320"/>
                    <a:pt x="6573396" y="17780"/>
                  </a:cubicBezTo>
                  <a:cubicBezTo>
                    <a:pt x="6313667" y="12700"/>
                    <a:pt x="6059349" y="6350"/>
                    <a:pt x="5799620" y="3810"/>
                  </a:cubicBezTo>
                  <a:cubicBezTo>
                    <a:pt x="5588590" y="1270"/>
                    <a:pt x="5382971" y="3810"/>
                    <a:pt x="5171941" y="2540"/>
                  </a:cubicBezTo>
                  <a:cubicBezTo>
                    <a:pt x="5079953" y="2540"/>
                    <a:pt x="4987966" y="0"/>
                    <a:pt x="4895979" y="2540"/>
                  </a:cubicBezTo>
                  <a:cubicBezTo>
                    <a:pt x="4674127" y="10160"/>
                    <a:pt x="4452275" y="11430"/>
                    <a:pt x="4225012" y="8890"/>
                  </a:cubicBezTo>
                  <a:cubicBezTo>
                    <a:pt x="4111380" y="7620"/>
                    <a:pt x="3997749" y="7620"/>
                    <a:pt x="3884117" y="7620"/>
                  </a:cubicBezTo>
                  <a:cubicBezTo>
                    <a:pt x="3678498" y="7620"/>
                    <a:pt x="3472879" y="7620"/>
                    <a:pt x="3267261" y="6350"/>
                  </a:cubicBezTo>
                  <a:cubicBezTo>
                    <a:pt x="3050820" y="5080"/>
                    <a:pt x="918876" y="2540"/>
                    <a:pt x="707846" y="1270"/>
                  </a:cubicBezTo>
                  <a:cubicBezTo>
                    <a:pt x="534693" y="0"/>
                    <a:pt x="366952" y="1270"/>
                    <a:pt x="193799" y="1270"/>
                  </a:cubicBezTo>
                  <a:cubicBezTo>
                    <a:pt x="74756" y="1270"/>
                    <a:pt x="33020" y="3810"/>
                    <a:pt x="5080" y="5080"/>
                  </a:cubicBezTo>
                  <a:cubicBezTo>
                    <a:pt x="3810" y="5080"/>
                    <a:pt x="2540" y="7620"/>
                    <a:pt x="0" y="8890"/>
                  </a:cubicBezTo>
                  <a:cubicBezTo>
                    <a:pt x="1270" y="21590"/>
                    <a:pt x="3810" y="34290"/>
                    <a:pt x="5080" y="46990"/>
                  </a:cubicBezTo>
                  <a:cubicBezTo>
                    <a:pt x="15240" y="148350"/>
                    <a:pt x="16510" y="262666"/>
                    <a:pt x="17780" y="374976"/>
                  </a:cubicBezTo>
                  <a:cubicBezTo>
                    <a:pt x="19050" y="489292"/>
                    <a:pt x="17780" y="603608"/>
                    <a:pt x="16510" y="719929"/>
                  </a:cubicBezTo>
                  <a:cubicBezTo>
                    <a:pt x="15240" y="838256"/>
                    <a:pt x="2540" y="2079686"/>
                    <a:pt x="2540" y="2198012"/>
                  </a:cubicBezTo>
                  <a:cubicBezTo>
                    <a:pt x="2540" y="2314333"/>
                    <a:pt x="1270" y="2430655"/>
                    <a:pt x="0" y="2546976"/>
                  </a:cubicBezTo>
                  <a:cubicBezTo>
                    <a:pt x="0" y="2568013"/>
                    <a:pt x="3810" y="2578173"/>
                    <a:pt x="15240" y="2583253"/>
                  </a:cubicBezTo>
                  <a:cubicBezTo>
                    <a:pt x="22860" y="2587063"/>
                    <a:pt x="31750" y="2589603"/>
                    <a:pt x="40640" y="2590873"/>
                  </a:cubicBezTo>
                  <a:cubicBezTo>
                    <a:pt x="188388" y="2595953"/>
                    <a:pt x="394007" y="2599763"/>
                    <a:pt x="599625" y="2604843"/>
                  </a:cubicBezTo>
                  <a:cubicBezTo>
                    <a:pt x="713257" y="2607383"/>
                    <a:pt x="826888" y="2612463"/>
                    <a:pt x="940520" y="2613733"/>
                  </a:cubicBezTo>
                  <a:cubicBezTo>
                    <a:pt x="1129906" y="2616273"/>
                    <a:pt x="3240205" y="2617543"/>
                    <a:pt x="3429591" y="2618813"/>
                  </a:cubicBezTo>
                  <a:cubicBezTo>
                    <a:pt x="3456646" y="2618813"/>
                    <a:pt x="3483701" y="2618813"/>
                    <a:pt x="3510756" y="2618813"/>
                  </a:cubicBezTo>
                  <a:cubicBezTo>
                    <a:pt x="3640621" y="2618813"/>
                    <a:pt x="3775897" y="2617543"/>
                    <a:pt x="3905761" y="2617543"/>
                  </a:cubicBezTo>
                  <a:cubicBezTo>
                    <a:pt x="4057270" y="2617543"/>
                    <a:pt x="4203367" y="2618813"/>
                    <a:pt x="4354876" y="2618813"/>
                  </a:cubicBezTo>
                  <a:cubicBezTo>
                    <a:pt x="4576728" y="2618813"/>
                    <a:pt x="4803991" y="2618813"/>
                    <a:pt x="5025843" y="2618813"/>
                  </a:cubicBezTo>
                  <a:cubicBezTo>
                    <a:pt x="5231462" y="2618813"/>
                    <a:pt x="5437081" y="2620083"/>
                    <a:pt x="5642700" y="2621353"/>
                  </a:cubicBezTo>
                  <a:cubicBezTo>
                    <a:pt x="5734687" y="2621353"/>
                    <a:pt x="5832086" y="2622623"/>
                    <a:pt x="5924073" y="2622623"/>
                  </a:cubicBezTo>
                  <a:cubicBezTo>
                    <a:pt x="6221680" y="2621353"/>
                    <a:pt x="6513874" y="2615003"/>
                    <a:pt x="6791779" y="2615003"/>
                  </a:cubicBezTo>
                  <a:cubicBezTo>
                    <a:pt x="6795589" y="2615003"/>
                    <a:pt x="6800669" y="2612463"/>
                    <a:pt x="6804479" y="2609923"/>
                  </a:cubicBezTo>
                  <a:cubicBezTo>
                    <a:pt x="6809559" y="2606113"/>
                    <a:pt x="6812099" y="2599763"/>
                    <a:pt x="6814639" y="2597223"/>
                  </a:cubicBezTo>
                  <a:cubicBezTo>
                    <a:pt x="6815909" y="2532937"/>
                    <a:pt x="6817179" y="2448705"/>
                    <a:pt x="6818449" y="2364472"/>
                  </a:cubicBezTo>
                  <a:cubicBezTo>
                    <a:pt x="6819719" y="2234112"/>
                    <a:pt x="6829879" y="982655"/>
                    <a:pt x="6831149" y="852295"/>
                  </a:cubicBezTo>
                  <a:cubicBezTo>
                    <a:pt x="6831149" y="774079"/>
                    <a:pt x="6832419" y="695863"/>
                    <a:pt x="6833689" y="617646"/>
                  </a:cubicBezTo>
                  <a:cubicBezTo>
                    <a:pt x="6834959" y="533414"/>
                    <a:pt x="6836229" y="449181"/>
                    <a:pt x="6838769" y="364948"/>
                  </a:cubicBezTo>
                  <a:cubicBezTo>
                    <a:pt x="6840039" y="314810"/>
                    <a:pt x="6840039" y="262666"/>
                    <a:pt x="6845119" y="212527"/>
                  </a:cubicBezTo>
                  <a:cubicBezTo>
                    <a:pt x="6850199" y="152361"/>
                    <a:pt x="6852739" y="94200"/>
                    <a:pt x="6851469" y="44450"/>
                  </a:cubicBezTo>
                  <a:cubicBezTo>
                    <a:pt x="6851469" y="38100"/>
                    <a:pt x="6847659" y="30480"/>
                    <a:pt x="6841309" y="27940"/>
                  </a:cubicBezTo>
                  <a:close/>
                </a:path>
              </a:pathLst>
            </a:custGeom>
            <a:solidFill>
              <a:srgbClr val="FFFFFF"/>
            </a:solidFill>
          </p:spPr>
        </p:sp>
      </p:grpSp>
      <p:sp>
        <p:nvSpPr>
          <p:cNvPr name="Freeform 7" id="7"/>
          <p:cNvSpPr/>
          <p:nvPr/>
        </p:nvSpPr>
        <p:spPr>
          <a:xfrm flipH="false" flipV="false" rot="218389">
            <a:off x="8784616" y="4313064"/>
            <a:ext cx="972086" cy="3791825"/>
          </a:xfrm>
          <a:custGeom>
            <a:avLst/>
            <a:gdLst/>
            <a:ahLst/>
            <a:cxnLst/>
            <a:rect r="r" b="b" t="t" l="l"/>
            <a:pathLst>
              <a:path h="3791825" w="972086">
                <a:moveTo>
                  <a:pt x="0" y="0"/>
                </a:moveTo>
                <a:lnTo>
                  <a:pt x="972086" y="0"/>
                </a:lnTo>
                <a:lnTo>
                  <a:pt x="972086" y="3791825"/>
                </a:lnTo>
                <a:lnTo>
                  <a:pt x="0" y="37918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6388660" y="4766573"/>
            <a:ext cx="1404170" cy="1016108"/>
          </a:xfrm>
          <a:custGeom>
            <a:avLst/>
            <a:gdLst/>
            <a:ahLst/>
            <a:cxnLst/>
            <a:rect r="r" b="b" t="t" l="l"/>
            <a:pathLst>
              <a:path h="1016108" w="1404170">
                <a:moveTo>
                  <a:pt x="0" y="0"/>
                </a:moveTo>
                <a:lnTo>
                  <a:pt x="1404170" y="0"/>
                </a:lnTo>
                <a:lnTo>
                  <a:pt x="1404170" y="1016108"/>
                </a:lnTo>
                <a:lnTo>
                  <a:pt x="0" y="101610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6779175" y="7445775"/>
            <a:ext cx="1144489" cy="1030040"/>
          </a:xfrm>
          <a:custGeom>
            <a:avLst/>
            <a:gdLst/>
            <a:ahLst/>
            <a:cxnLst/>
            <a:rect r="r" b="b" t="t" l="l"/>
            <a:pathLst>
              <a:path h="1030040" w="1144489">
                <a:moveTo>
                  <a:pt x="0" y="0"/>
                </a:moveTo>
                <a:lnTo>
                  <a:pt x="1144489" y="0"/>
                </a:lnTo>
                <a:lnTo>
                  <a:pt x="1144489" y="1030041"/>
                </a:lnTo>
                <a:lnTo>
                  <a:pt x="0" y="103004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6559651" y="6776629"/>
            <a:ext cx="720164" cy="766132"/>
          </a:xfrm>
          <a:custGeom>
            <a:avLst/>
            <a:gdLst/>
            <a:ahLst/>
            <a:cxnLst/>
            <a:rect r="r" b="b" t="t" l="l"/>
            <a:pathLst>
              <a:path h="766132" w="720164">
                <a:moveTo>
                  <a:pt x="0" y="0"/>
                </a:moveTo>
                <a:lnTo>
                  <a:pt x="720165" y="0"/>
                </a:lnTo>
                <a:lnTo>
                  <a:pt x="720165" y="766132"/>
                </a:lnTo>
                <a:lnTo>
                  <a:pt x="0" y="76613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1" id="11"/>
          <p:cNvSpPr/>
          <p:nvPr/>
        </p:nvSpPr>
        <p:spPr>
          <a:xfrm flipH="false" flipV="false" rot="0">
            <a:off x="10399957" y="4397117"/>
            <a:ext cx="1721878" cy="1274190"/>
          </a:xfrm>
          <a:custGeom>
            <a:avLst/>
            <a:gdLst/>
            <a:ahLst/>
            <a:cxnLst/>
            <a:rect r="r" b="b" t="t" l="l"/>
            <a:pathLst>
              <a:path h="1274190" w="1721878">
                <a:moveTo>
                  <a:pt x="0" y="0"/>
                </a:moveTo>
                <a:lnTo>
                  <a:pt x="1721878" y="0"/>
                </a:lnTo>
                <a:lnTo>
                  <a:pt x="1721878" y="1274189"/>
                </a:lnTo>
                <a:lnTo>
                  <a:pt x="0" y="127418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2" id="12"/>
          <p:cNvSpPr/>
          <p:nvPr/>
        </p:nvSpPr>
        <p:spPr>
          <a:xfrm flipH="false" flipV="false" rot="-10330143">
            <a:off x="9770315" y="5707691"/>
            <a:ext cx="1105960" cy="1176553"/>
          </a:xfrm>
          <a:custGeom>
            <a:avLst/>
            <a:gdLst/>
            <a:ahLst/>
            <a:cxnLst/>
            <a:rect r="r" b="b" t="t" l="l"/>
            <a:pathLst>
              <a:path h="1176553" w="1105960">
                <a:moveTo>
                  <a:pt x="0" y="0"/>
                </a:moveTo>
                <a:lnTo>
                  <a:pt x="1105961" y="0"/>
                </a:lnTo>
                <a:lnTo>
                  <a:pt x="1105961" y="1176553"/>
                </a:lnTo>
                <a:lnTo>
                  <a:pt x="0" y="1176553"/>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3" id="13"/>
          <p:cNvSpPr/>
          <p:nvPr/>
        </p:nvSpPr>
        <p:spPr>
          <a:xfrm flipH="false" flipV="false" rot="4139526">
            <a:off x="8303863" y="6973972"/>
            <a:ext cx="322054" cy="1035847"/>
          </a:xfrm>
          <a:custGeom>
            <a:avLst/>
            <a:gdLst/>
            <a:ahLst/>
            <a:cxnLst/>
            <a:rect r="r" b="b" t="t" l="l"/>
            <a:pathLst>
              <a:path h="1035847" w="322054">
                <a:moveTo>
                  <a:pt x="0" y="0"/>
                </a:moveTo>
                <a:lnTo>
                  <a:pt x="322054" y="0"/>
                </a:lnTo>
                <a:lnTo>
                  <a:pt x="322054" y="1035848"/>
                </a:lnTo>
                <a:lnTo>
                  <a:pt x="0" y="1035848"/>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4" id="14"/>
          <p:cNvSpPr/>
          <p:nvPr/>
        </p:nvSpPr>
        <p:spPr>
          <a:xfrm flipH="false" flipV="false" rot="-5156545">
            <a:off x="10008229" y="6909050"/>
            <a:ext cx="333940" cy="1074075"/>
          </a:xfrm>
          <a:custGeom>
            <a:avLst/>
            <a:gdLst/>
            <a:ahLst/>
            <a:cxnLst/>
            <a:rect r="r" b="b" t="t" l="l"/>
            <a:pathLst>
              <a:path h="1074075" w="333940">
                <a:moveTo>
                  <a:pt x="0" y="0"/>
                </a:moveTo>
                <a:lnTo>
                  <a:pt x="333939" y="0"/>
                </a:lnTo>
                <a:lnTo>
                  <a:pt x="333939" y="1074075"/>
                </a:lnTo>
                <a:lnTo>
                  <a:pt x="0" y="1074075"/>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TextBox 15" id="15"/>
          <p:cNvSpPr txBox="true"/>
          <p:nvPr/>
        </p:nvSpPr>
        <p:spPr>
          <a:xfrm rot="0">
            <a:off x="3485042" y="1038128"/>
            <a:ext cx="11141828" cy="1166222"/>
          </a:xfrm>
          <a:prstGeom prst="rect">
            <a:avLst/>
          </a:prstGeom>
        </p:spPr>
        <p:txBody>
          <a:bodyPr anchor="t" rtlCol="false" tIns="0" lIns="0" bIns="0" rIns="0">
            <a:spAutoFit/>
          </a:bodyPr>
          <a:lstStyle/>
          <a:p>
            <a:pPr algn="ctr" marL="0" indent="0" lvl="0">
              <a:lnSpc>
                <a:spcPts val="8789"/>
              </a:lnSpc>
            </a:pPr>
            <a:r>
              <a:rPr lang="en-US" b="true" sz="8789" spc="-87">
                <a:solidFill>
                  <a:srgbClr val="FFFFFF"/>
                </a:solidFill>
                <a:latin typeface="Bogart Bold"/>
                <a:ea typeface="Bogart Bold"/>
                <a:cs typeface="Bogart Bold"/>
                <a:sym typeface="Bogart Bold"/>
              </a:rPr>
              <a:t>Why 74%?</a:t>
            </a:r>
          </a:p>
        </p:txBody>
      </p:sp>
      <p:sp>
        <p:nvSpPr>
          <p:cNvPr name="Freeform 16" id="16"/>
          <p:cNvSpPr/>
          <p:nvPr/>
        </p:nvSpPr>
        <p:spPr>
          <a:xfrm flipH="true" flipV="false" rot="8514550">
            <a:off x="8129886" y="5515099"/>
            <a:ext cx="499109" cy="1265022"/>
          </a:xfrm>
          <a:custGeom>
            <a:avLst/>
            <a:gdLst/>
            <a:ahLst/>
            <a:cxnLst/>
            <a:rect r="r" b="b" t="t" l="l"/>
            <a:pathLst>
              <a:path h="1265022" w="499109">
                <a:moveTo>
                  <a:pt x="499109" y="0"/>
                </a:moveTo>
                <a:lnTo>
                  <a:pt x="0" y="0"/>
                </a:lnTo>
                <a:lnTo>
                  <a:pt x="0" y="1265022"/>
                </a:lnTo>
                <a:lnTo>
                  <a:pt x="499109" y="1265022"/>
                </a:lnTo>
                <a:lnTo>
                  <a:pt x="499109"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17" id="17"/>
          <p:cNvSpPr/>
          <p:nvPr/>
        </p:nvSpPr>
        <p:spPr>
          <a:xfrm flipH="false" flipV="false" rot="0">
            <a:off x="4633778" y="1378450"/>
            <a:ext cx="1298576" cy="389020"/>
          </a:xfrm>
          <a:custGeom>
            <a:avLst/>
            <a:gdLst/>
            <a:ahLst/>
            <a:cxnLst/>
            <a:rect r="r" b="b" t="t" l="l"/>
            <a:pathLst>
              <a:path h="389020" w="1298576">
                <a:moveTo>
                  <a:pt x="0" y="0"/>
                </a:moveTo>
                <a:lnTo>
                  <a:pt x="1298576" y="0"/>
                </a:lnTo>
                <a:lnTo>
                  <a:pt x="1298576" y="389020"/>
                </a:lnTo>
                <a:lnTo>
                  <a:pt x="0" y="389020"/>
                </a:lnTo>
                <a:lnTo>
                  <a:pt x="0" y="0"/>
                </a:lnTo>
                <a:close/>
              </a:path>
            </a:pathLst>
          </a:custGeom>
          <a:blipFill>
            <a:blip r:embed="rId21">
              <a:extLst>
                <a:ext uri="{96DAC541-7B7A-43D3-8B79-37D633B846F1}">
                  <asvg:svgBlip xmlns:asvg="http://schemas.microsoft.com/office/drawing/2016/SVG/main" r:embed="rId22"/>
                </a:ext>
              </a:extLst>
            </a:blip>
            <a:stretch>
              <a:fillRect l="0" t="-201231" r="-1573" b="-185668"/>
            </a:stretch>
          </a:blipFill>
        </p:spPr>
      </p:sp>
      <p:sp>
        <p:nvSpPr>
          <p:cNvPr name="Freeform 18" id="18"/>
          <p:cNvSpPr/>
          <p:nvPr/>
        </p:nvSpPr>
        <p:spPr>
          <a:xfrm flipH="true" flipV="true" rot="92604">
            <a:off x="12292639" y="1341004"/>
            <a:ext cx="1298576" cy="389020"/>
          </a:xfrm>
          <a:custGeom>
            <a:avLst/>
            <a:gdLst/>
            <a:ahLst/>
            <a:cxnLst/>
            <a:rect r="r" b="b" t="t" l="l"/>
            <a:pathLst>
              <a:path h="389020" w="1298576">
                <a:moveTo>
                  <a:pt x="1298576" y="389020"/>
                </a:moveTo>
                <a:lnTo>
                  <a:pt x="0" y="389020"/>
                </a:lnTo>
                <a:lnTo>
                  <a:pt x="0" y="0"/>
                </a:lnTo>
                <a:lnTo>
                  <a:pt x="1298576" y="0"/>
                </a:lnTo>
                <a:lnTo>
                  <a:pt x="1298576" y="389020"/>
                </a:lnTo>
                <a:close/>
              </a:path>
            </a:pathLst>
          </a:custGeom>
          <a:blipFill>
            <a:blip r:embed="rId21">
              <a:extLst>
                <a:ext uri="{96DAC541-7B7A-43D3-8B79-37D633B846F1}">
                  <asvg:svgBlip xmlns:asvg="http://schemas.microsoft.com/office/drawing/2016/SVG/main" r:embed="rId22"/>
                </a:ext>
              </a:extLst>
            </a:blip>
            <a:stretch>
              <a:fillRect l="0" t="-201231" r="-1573" b="-185668"/>
            </a:stretch>
          </a:blipFill>
        </p:spPr>
      </p:sp>
      <p:sp>
        <p:nvSpPr>
          <p:cNvPr name="TextBox 19" id="19"/>
          <p:cNvSpPr txBox="true"/>
          <p:nvPr/>
        </p:nvSpPr>
        <p:spPr>
          <a:xfrm rot="0">
            <a:off x="1569995" y="7332717"/>
            <a:ext cx="4341957" cy="1420495"/>
          </a:xfrm>
          <a:prstGeom prst="rect">
            <a:avLst/>
          </a:prstGeom>
        </p:spPr>
        <p:txBody>
          <a:bodyPr anchor="t" rtlCol="false" tIns="0" lIns="0" bIns="0" rIns="0">
            <a:spAutoFit/>
          </a:bodyPr>
          <a:lstStyle/>
          <a:p>
            <a:pPr algn="l">
              <a:lnSpc>
                <a:spcPts val="3769"/>
              </a:lnSpc>
            </a:pPr>
            <a:r>
              <a:rPr lang="en-US" sz="2899" b="true">
                <a:solidFill>
                  <a:srgbClr val="000000"/>
                </a:solidFill>
                <a:latin typeface="Quicksand Bold"/>
                <a:ea typeface="Quicksand Bold"/>
                <a:cs typeface="Quicksand Bold"/>
                <a:sym typeface="Quicksand Bold"/>
              </a:rPr>
              <a:t>Sugar </a:t>
            </a:r>
            <a:r>
              <a:rPr lang="en-US" sz="2899" b="true">
                <a:solidFill>
                  <a:srgbClr val="000000"/>
                </a:solidFill>
                <a:latin typeface="Quicksand Semi-Bold"/>
                <a:ea typeface="Quicksand Semi-Bold"/>
                <a:cs typeface="Quicksand Semi-Bold"/>
                <a:sym typeface="Quicksand Semi-Bold"/>
              </a:rPr>
              <a:t>and </a:t>
            </a:r>
            <a:r>
              <a:rPr lang="en-US" sz="2899" b="true">
                <a:solidFill>
                  <a:srgbClr val="000000"/>
                </a:solidFill>
                <a:latin typeface="Quicksand Bold"/>
                <a:ea typeface="Quicksand Bold"/>
                <a:cs typeface="Quicksand Bold"/>
                <a:sym typeface="Quicksand Bold"/>
              </a:rPr>
              <a:t>carb </a:t>
            </a:r>
            <a:r>
              <a:rPr lang="en-US" sz="2899" b="true">
                <a:solidFill>
                  <a:srgbClr val="000000"/>
                </a:solidFill>
                <a:latin typeface="Quicksand Semi-Bold"/>
                <a:ea typeface="Quicksand Semi-Bold"/>
                <a:cs typeface="Quicksand Semi-Bold"/>
                <a:sym typeface="Quicksand Semi-Bold"/>
              </a:rPr>
              <a:t>intake, directly affect blood glucose levels.</a:t>
            </a:r>
          </a:p>
        </p:txBody>
      </p:sp>
      <p:sp>
        <p:nvSpPr>
          <p:cNvPr name="TextBox 20" id="20"/>
          <p:cNvSpPr txBox="true"/>
          <p:nvPr/>
        </p:nvSpPr>
        <p:spPr>
          <a:xfrm rot="0">
            <a:off x="12859136" y="4403824"/>
            <a:ext cx="3928985" cy="1420495"/>
          </a:xfrm>
          <a:prstGeom prst="rect">
            <a:avLst/>
          </a:prstGeom>
        </p:spPr>
        <p:txBody>
          <a:bodyPr anchor="t" rtlCol="false" tIns="0" lIns="0" bIns="0" rIns="0">
            <a:spAutoFit/>
          </a:bodyPr>
          <a:lstStyle/>
          <a:p>
            <a:pPr algn="l">
              <a:lnSpc>
                <a:spcPts val="3769"/>
              </a:lnSpc>
              <a:spcBef>
                <a:spcPct val="0"/>
              </a:spcBef>
            </a:pPr>
            <a:r>
              <a:rPr lang="en-US" b="true" sz="2899">
                <a:solidFill>
                  <a:srgbClr val="000000"/>
                </a:solidFill>
                <a:latin typeface="Quicksand Semi-Bold"/>
                <a:ea typeface="Quicksand Semi-Bold"/>
                <a:cs typeface="Quicksand Semi-Bold"/>
                <a:sym typeface="Quicksand Semi-Bold"/>
              </a:rPr>
              <a:t>Certain medications affect blood sugar and cholesterol.</a:t>
            </a:r>
          </a:p>
        </p:txBody>
      </p:sp>
      <p:sp>
        <p:nvSpPr>
          <p:cNvPr name="TextBox 21" id="21"/>
          <p:cNvSpPr txBox="true"/>
          <p:nvPr/>
        </p:nvSpPr>
        <p:spPr>
          <a:xfrm rot="0">
            <a:off x="1661297" y="3956427"/>
            <a:ext cx="4742253" cy="440690"/>
          </a:xfrm>
          <a:prstGeom prst="rect">
            <a:avLst/>
          </a:prstGeom>
        </p:spPr>
        <p:txBody>
          <a:bodyPr anchor="t" rtlCol="false" tIns="0" lIns="0" bIns="0" rIns="0">
            <a:spAutoFit/>
          </a:bodyPr>
          <a:lstStyle/>
          <a:p>
            <a:pPr algn="ctr">
              <a:lnSpc>
                <a:spcPts val="3640"/>
              </a:lnSpc>
            </a:pPr>
            <a:r>
              <a:rPr lang="en-US" b="true" sz="2800">
                <a:solidFill>
                  <a:srgbClr val="3D3D3D"/>
                </a:solidFill>
                <a:latin typeface="Quicksand Bold"/>
                <a:ea typeface="Quicksand Bold"/>
                <a:cs typeface="Quicksand Bold"/>
                <a:sym typeface="Quicksand Bold"/>
              </a:rPr>
              <a:t>Genetics &amp; Family History</a:t>
            </a:r>
          </a:p>
        </p:txBody>
      </p:sp>
      <p:sp>
        <p:nvSpPr>
          <p:cNvPr name="TextBox 22" id="22"/>
          <p:cNvSpPr txBox="true"/>
          <p:nvPr/>
        </p:nvSpPr>
        <p:spPr>
          <a:xfrm rot="0">
            <a:off x="2210738" y="6569525"/>
            <a:ext cx="3072327" cy="440690"/>
          </a:xfrm>
          <a:prstGeom prst="rect">
            <a:avLst/>
          </a:prstGeom>
        </p:spPr>
        <p:txBody>
          <a:bodyPr anchor="t" rtlCol="false" tIns="0" lIns="0" bIns="0" rIns="0">
            <a:spAutoFit/>
          </a:bodyPr>
          <a:lstStyle/>
          <a:p>
            <a:pPr algn="ctr">
              <a:lnSpc>
                <a:spcPts val="3640"/>
              </a:lnSpc>
            </a:pPr>
            <a:r>
              <a:rPr lang="en-US" b="true" sz="2800">
                <a:solidFill>
                  <a:srgbClr val="3D3D3D"/>
                </a:solidFill>
                <a:latin typeface="Quicksand Bold"/>
                <a:ea typeface="Quicksand Bold"/>
                <a:cs typeface="Quicksand Bold"/>
                <a:sym typeface="Quicksand Bold"/>
              </a:rPr>
              <a:t>Diet Details</a:t>
            </a:r>
          </a:p>
        </p:txBody>
      </p:sp>
      <p:sp>
        <p:nvSpPr>
          <p:cNvPr name="TextBox 23" id="23"/>
          <p:cNvSpPr txBox="true"/>
          <p:nvPr/>
        </p:nvSpPr>
        <p:spPr>
          <a:xfrm rot="0">
            <a:off x="13016750" y="3752160"/>
            <a:ext cx="3072327" cy="440690"/>
          </a:xfrm>
          <a:prstGeom prst="rect">
            <a:avLst/>
          </a:prstGeom>
        </p:spPr>
        <p:txBody>
          <a:bodyPr anchor="t" rtlCol="false" tIns="0" lIns="0" bIns="0" rIns="0">
            <a:spAutoFit/>
          </a:bodyPr>
          <a:lstStyle/>
          <a:p>
            <a:pPr algn="l">
              <a:lnSpc>
                <a:spcPts val="3640"/>
              </a:lnSpc>
            </a:pPr>
            <a:r>
              <a:rPr lang="en-US" sz="2800" b="true">
                <a:solidFill>
                  <a:srgbClr val="3D3D3D"/>
                </a:solidFill>
                <a:latin typeface="Quicksand Bold"/>
                <a:ea typeface="Quicksand Bold"/>
                <a:cs typeface="Quicksand Bold"/>
                <a:sym typeface="Quicksand Bold"/>
              </a:rPr>
              <a:t>Medication Use</a:t>
            </a:r>
          </a:p>
        </p:txBody>
      </p:sp>
      <p:sp>
        <p:nvSpPr>
          <p:cNvPr name="TextBox 24" id="24"/>
          <p:cNvSpPr txBox="true"/>
          <p:nvPr/>
        </p:nvSpPr>
        <p:spPr>
          <a:xfrm rot="0">
            <a:off x="11871926" y="6189926"/>
            <a:ext cx="5509888" cy="440690"/>
          </a:xfrm>
          <a:prstGeom prst="rect">
            <a:avLst/>
          </a:prstGeom>
        </p:spPr>
        <p:txBody>
          <a:bodyPr anchor="t" rtlCol="false" tIns="0" lIns="0" bIns="0" rIns="0">
            <a:spAutoFit/>
          </a:bodyPr>
          <a:lstStyle/>
          <a:p>
            <a:pPr algn="l">
              <a:lnSpc>
                <a:spcPts val="3640"/>
              </a:lnSpc>
            </a:pPr>
            <a:r>
              <a:rPr lang="en-US" sz="2800" b="true">
                <a:solidFill>
                  <a:srgbClr val="3D3D3D"/>
                </a:solidFill>
                <a:latin typeface="Quicksand Bold"/>
                <a:ea typeface="Quicksand Bold"/>
                <a:cs typeface="Quicksand Bold"/>
                <a:sym typeface="Quicksand Bold"/>
              </a:rPr>
              <a:t>Direct Glucose Measurements</a:t>
            </a:r>
          </a:p>
        </p:txBody>
      </p:sp>
      <p:sp>
        <p:nvSpPr>
          <p:cNvPr name="Freeform 25" id="25"/>
          <p:cNvSpPr/>
          <p:nvPr/>
        </p:nvSpPr>
        <p:spPr>
          <a:xfrm flipH="false" flipV="false" rot="0">
            <a:off x="10868603" y="6838590"/>
            <a:ext cx="740123" cy="1162757"/>
          </a:xfrm>
          <a:custGeom>
            <a:avLst/>
            <a:gdLst/>
            <a:ahLst/>
            <a:cxnLst/>
            <a:rect r="r" b="b" t="t" l="l"/>
            <a:pathLst>
              <a:path h="1162757" w="740123">
                <a:moveTo>
                  <a:pt x="0" y="0"/>
                </a:moveTo>
                <a:lnTo>
                  <a:pt x="740124" y="0"/>
                </a:lnTo>
                <a:lnTo>
                  <a:pt x="740124" y="1162757"/>
                </a:lnTo>
                <a:lnTo>
                  <a:pt x="0" y="1162757"/>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TextBox 26" id="26"/>
          <p:cNvSpPr txBox="true"/>
          <p:nvPr/>
        </p:nvSpPr>
        <p:spPr>
          <a:xfrm rot="0">
            <a:off x="17602803" y="9554178"/>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FFFFFF"/>
                </a:solidFill>
                <a:latin typeface="Quicksand Bold"/>
                <a:ea typeface="Quicksand Bold"/>
                <a:cs typeface="Quicksand Bold"/>
                <a:sym typeface="Quicksand Bold"/>
              </a:rPr>
              <a:t>27</a:t>
            </a:r>
          </a:p>
        </p:txBody>
      </p:sp>
      <p:sp>
        <p:nvSpPr>
          <p:cNvPr name="TextBox 27" id="27"/>
          <p:cNvSpPr txBox="true"/>
          <p:nvPr/>
        </p:nvSpPr>
        <p:spPr>
          <a:xfrm rot="0">
            <a:off x="1569995" y="4727115"/>
            <a:ext cx="4924857" cy="1420495"/>
          </a:xfrm>
          <a:prstGeom prst="rect">
            <a:avLst/>
          </a:prstGeom>
        </p:spPr>
        <p:txBody>
          <a:bodyPr anchor="t" rtlCol="false" tIns="0" lIns="0" bIns="0" rIns="0">
            <a:spAutoFit/>
          </a:bodyPr>
          <a:lstStyle/>
          <a:p>
            <a:pPr algn="l">
              <a:lnSpc>
                <a:spcPts val="3769"/>
              </a:lnSpc>
            </a:pPr>
            <a:r>
              <a:rPr lang="en-US" sz="2899" b="true">
                <a:solidFill>
                  <a:srgbClr val="000000"/>
                </a:solidFill>
                <a:latin typeface="Quicksand Bold"/>
                <a:ea typeface="Quicksand Bold"/>
                <a:cs typeface="Quicksand Bold"/>
                <a:sym typeface="Quicksand Bold"/>
              </a:rPr>
              <a:t>Genetics </a:t>
            </a:r>
            <a:r>
              <a:rPr lang="en-US" sz="2899" b="true">
                <a:solidFill>
                  <a:srgbClr val="000000"/>
                </a:solidFill>
                <a:latin typeface="Quicksand Semi-Bold"/>
                <a:ea typeface="Quicksand Semi-Bold"/>
                <a:cs typeface="Quicksand Semi-Bold"/>
                <a:sym typeface="Quicksand Semi-Bold"/>
              </a:rPr>
              <a:t>play a major role in diabetes risk because of </a:t>
            </a:r>
            <a:r>
              <a:rPr lang="en-US" sz="2899" b="true">
                <a:solidFill>
                  <a:srgbClr val="000000"/>
                </a:solidFill>
                <a:latin typeface="Quicksand Bold"/>
                <a:ea typeface="Quicksand Bold"/>
                <a:cs typeface="Quicksand Bold"/>
                <a:sym typeface="Quicksand Bold"/>
              </a:rPr>
              <a:t>inherited </a:t>
            </a:r>
            <a:r>
              <a:rPr lang="en-US" sz="2899" b="true">
                <a:solidFill>
                  <a:srgbClr val="000000"/>
                </a:solidFill>
                <a:latin typeface="Quicksand Semi-Bold"/>
                <a:ea typeface="Quicksand Semi-Bold"/>
                <a:cs typeface="Quicksand Semi-Bold"/>
                <a:sym typeface="Quicksand Semi-Bold"/>
              </a:rPr>
              <a:t>factors.</a:t>
            </a:r>
          </a:p>
        </p:txBody>
      </p:sp>
      <p:sp>
        <p:nvSpPr>
          <p:cNvPr name="TextBox 28" id="28"/>
          <p:cNvSpPr txBox="true"/>
          <p:nvPr/>
        </p:nvSpPr>
        <p:spPr>
          <a:xfrm rot="0">
            <a:off x="11751602" y="6810015"/>
            <a:ext cx="5507698" cy="2372995"/>
          </a:xfrm>
          <a:prstGeom prst="rect">
            <a:avLst/>
          </a:prstGeom>
        </p:spPr>
        <p:txBody>
          <a:bodyPr anchor="t" rtlCol="false" tIns="0" lIns="0" bIns="0" rIns="0">
            <a:spAutoFit/>
          </a:bodyPr>
          <a:lstStyle/>
          <a:p>
            <a:pPr algn="l">
              <a:lnSpc>
                <a:spcPts val="3769"/>
              </a:lnSpc>
              <a:spcBef>
                <a:spcPct val="0"/>
              </a:spcBef>
            </a:pPr>
            <a:r>
              <a:rPr lang="en-US" b="true" sz="2899">
                <a:solidFill>
                  <a:srgbClr val="000000"/>
                </a:solidFill>
                <a:latin typeface="Quicksand Semi-Bold"/>
                <a:ea typeface="Quicksand Semi-Bold"/>
                <a:cs typeface="Quicksand Semi-Bold"/>
                <a:sym typeface="Quicksand Semi-Bold"/>
              </a:rPr>
              <a:t>Provides a direct assessment of how the </a:t>
            </a:r>
            <a:r>
              <a:rPr lang="en-US" b="true" sz="2899">
                <a:solidFill>
                  <a:srgbClr val="000000"/>
                </a:solidFill>
                <a:latin typeface="Quicksand Bold"/>
                <a:ea typeface="Quicksand Bold"/>
                <a:cs typeface="Quicksand Bold"/>
                <a:sym typeface="Quicksand Bold"/>
              </a:rPr>
              <a:t>body processes sugar.</a:t>
            </a:r>
            <a:r>
              <a:rPr lang="en-US" b="true" sz="2899">
                <a:solidFill>
                  <a:srgbClr val="000000"/>
                </a:solidFill>
                <a:latin typeface="Quicksand Semi-Bold"/>
                <a:ea typeface="Quicksand Semi-Bold"/>
                <a:cs typeface="Quicksand Semi-Bold"/>
                <a:sym typeface="Quicksand Semi-Bold"/>
              </a:rPr>
              <a:t> Directly indicates diabetes, while other factors suggest risk. </a:t>
            </a:r>
          </a:p>
        </p:txBody>
      </p:sp>
    </p:spTree>
  </p:cSld>
  <p:clrMapOvr>
    <a:masterClrMapping/>
  </p:clrMapOvr>
  <p:transition spd="slow">
    <p:push dir="l"/>
  </p:transition>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FE1DA"/>
        </a:solidFill>
      </p:bgPr>
    </p:bg>
    <p:spTree>
      <p:nvGrpSpPr>
        <p:cNvPr id="1" name=""/>
        <p:cNvGrpSpPr/>
        <p:nvPr/>
      </p:nvGrpSpPr>
      <p:grpSpPr>
        <a:xfrm>
          <a:off x="0" y="0"/>
          <a:ext cx="0" cy="0"/>
          <a:chOff x="0" y="0"/>
          <a:chExt cx="0" cy="0"/>
        </a:xfrm>
      </p:grpSpPr>
      <p:grpSp>
        <p:nvGrpSpPr>
          <p:cNvPr name="Group 2" id="2"/>
          <p:cNvGrpSpPr/>
          <p:nvPr/>
        </p:nvGrpSpPr>
        <p:grpSpPr>
          <a:xfrm rot="0">
            <a:off x="2901877" y="1434471"/>
            <a:ext cx="12331850" cy="7558102"/>
            <a:chOff x="0" y="0"/>
            <a:chExt cx="5575106" cy="3416942"/>
          </a:xfrm>
        </p:grpSpPr>
        <p:sp>
          <p:nvSpPr>
            <p:cNvPr name="Freeform 3" id="3"/>
            <p:cNvSpPr/>
            <p:nvPr/>
          </p:nvSpPr>
          <p:spPr>
            <a:xfrm flipH="false" flipV="false" rot="0">
              <a:off x="0" y="-1270"/>
              <a:ext cx="5576376" cy="3415672"/>
            </a:xfrm>
            <a:custGeom>
              <a:avLst/>
              <a:gdLst/>
              <a:ahLst/>
              <a:cxnLst/>
              <a:rect r="r" b="b" t="t" l="l"/>
              <a:pathLst>
                <a:path h="3415672" w="5576376">
                  <a:moveTo>
                    <a:pt x="5564946" y="27940"/>
                  </a:moveTo>
                  <a:cubicBezTo>
                    <a:pt x="5556056" y="24130"/>
                    <a:pt x="5547166" y="21590"/>
                    <a:pt x="5538276" y="21590"/>
                  </a:cubicBezTo>
                  <a:cubicBezTo>
                    <a:pt x="5511606" y="20320"/>
                    <a:pt x="5429392" y="20320"/>
                    <a:pt x="5337320" y="17780"/>
                  </a:cubicBezTo>
                  <a:cubicBezTo>
                    <a:pt x="5126868" y="12700"/>
                    <a:pt x="4920802" y="6350"/>
                    <a:pt x="4710350" y="3810"/>
                  </a:cubicBezTo>
                  <a:cubicBezTo>
                    <a:pt x="4539358" y="1270"/>
                    <a:pt x="4372751" y="3810"/>
                    <a:pt x="4201759" y="2540"/>
                  </a:cubicBezTo>
                  <a:cubicBezTo>
                    <a:pt x="4127224" y="2540"/>
                    <a:pt x="4052689" y="0"/>
                    <a:pt x="3978154" y="2540"/>
                  </a:cubicBezTo>
                  <a:cubicBezTo>
                    <a:pt x="3798394" y="10160"/>
                    <a:pt x="3618633" y="11430"/>
                    <a:pt x="3434489" y="8890"/>
                  </a:cubicBezTo>
                  <a:cubicBezTo>
                    <a:pt x="3342416" y="7620"/>
                    <a:pt x="3250343" y="7620"/>
                    <a:pt x="3158271" y="7620"/>
                  </a:cubicBezTo>
                  <a:cubicBezTo>
                    <a:pt x="2991664" y="7620"/>
                    <a:pt x="2825056" y="7620"/>
                    <a:pt x="2658449" y="6350"/>
                  </a:cubicBezTo>
                  <a:cubicBezTo>
                    <a:pt x="2483073" y="5080"/>
                    <a:pt x="755618" y="2540"/>
                    <a:pt x="584626" y="1270"/>
                  </a:cubicBezTo>
                  <a:cubicBezTo>
                    <a:pt x="444325" y="0"/>
                    <a:pt x="308409" y="1270"/>
                    <a:pt x="168108" y="1270"/>
                  </a:cubicBezTo>
                  <a:cubicBezTo>
                    <a:pt x="71651" y="1270"/>
                    <a:pt x="33020" y="3810"/>
                    <a:pt x="5080" y="5080"/>
                  </a:cubicBezTo>
                  <a:cubicBezTo>
                    <a:pt x="3810" y="5080"/>
                    <a:pt x="2540" y="7620"/>
                    <a:pt x="0" y="8890"/>
                  </a:cubicBezTo>
                  <a:cubicBezTo>
                    <a:pt x="1270" y="21590"/>
                    <a:pt x="3810" y="34290"/>
                    <a:pt x="5080" y="46990"/>
                  </a:cubicBezTo>
                  <a:cubicBezTo>
                    <a:pt x="15240" y="174575"/>
                    <a:pt x="16510" y="325250"/>
                    <a:pt x="17780" y="473281"/>
                  </a:cubicBezTo>
                  <a:cubicBezTo>
                    <a:pt x="19050" y="623956"/>
                    <a:pt x="17780" y="774630"/>
                    <a:pt x="16510" y="927948"/>
                  </a:cubicBezTo>
                  <a:cubicBezTo>
                    <a:pt x="15240" y="1083910"/>
                    <a:pt x="2540" y="2720184"/>
                    <a:pt x="2540" y="2876146"/>
                  </a:cubicBezTo>
                  <a:cubicBezTo>
                    <a:pt x="2540" y="3029464"/>
                    <a:pt x="1270" y="3182782"/>
                    <a:pt x="0" y="3336100"/>
                  </a:cubicBezTo>
                  <a:cubicBezTo>
                    <a:pt x="0" y="3361062"/>
                    <a:pt x="3810" y="3371222"/>
                    <a:pt x="15240" y="3376302"/>
                  </a:cubicBezTo>
                  <a:cubicBezTo>
                    <a:pt x="22860" y="3380112"/>
                    <a:pt x="31750" y="3382652"/>
                    <a:pt x="40640" y="3383922"/>
                  </a:cubicBezTo>
                  <a:cubicBezTo>
                    <a:pt x="163723" y="3389002"/>
                    <a:pt x="330331" y="3392812"/>
                    <a:pt x="496938" y="3397892"/>
                  </a:cubicBezTo>
                  <a:cubicBezTo>
                    <a:pt x="589010" y="3400432"/>
                    <a:pt x="681083" y="3405512"/>
                    <a:pt x="773155" y="3406782"/>
                  </a:cubicBezTo>
                  <a:cubicBezTo>
                    <a:pt x="926609" y="3409322"/>
                    <a:pt x="2636527" y="3410592"/>
                    <a:pt x="2789981" y="3411862"/>
                  </a:cubicBezTo>
                  <a:cubicBezTo>
                    <a:pt x="2811903" y="3411862"/>
                    <a:pt x="2833825" y="3411862"/>
                    <a:pt x="2855747" y="3411862"/>
                  </a:cubicBezTo>
                  <a:cubicBezTo>
                    <a:pt x="2960973" y="3411862"/>
                    <a:pt x="3070583" y="3410592"/>
                    <a:pt x="3175808" y="3410592"/>
                  </a:cubicBezTo>
                  <a:cubicBezTo>
                    <a:pt x="3298572" y="3410592"/>
                    <a:pt x="3416951" y="3411862"/>
                    <a:pt x="3539714" y="3411862"/>
                  </a:cubicBezTo>
                  <a:cubicBezTo>
                    <a:pt x="3719475" y="3411862"/>
                    <a:pt x="3903620" y="3411862"/>
                    <a:pt x="4083380" y="3411862"/>
                  </a:cubicBezTo>
                  <a:cubicBezTo>
                    <a:pt x="4249987" y="3411862"/>
                    <a:pt x="4416595" y="3413132"/>
                    <a:pt x="4583202" y="3414402"/>
                  </a:cubicBezTo>
                  <a:cubicBezTo>
                    <a:pt x="4657737" y="3414402"/>
                    <a:pt x="4736657" y="3415672"/>
                    <a:pt x="4811191" y="3415672"/>
                  </a:cubicBezTo>
                  <a:cubicBezTo>
                    <a:pt x="5052333" y="3414402"/>
                    <a:pt x="5289091" y="3408052"/>
                    <a:pt x="5515416" y="3408052"/>
                  </a:cubicBezTo>
                  <a:cubicBezTo>
                    <a:pt x="5519226" y="3408052"/>
                    <a:pt x="5524306" y="3405512"/>
                    <a:pt x="5528116" y="3402972"/>
                  </a:cubicBezTo>
                  <a:cubicBezTo>
                    <a:pt x="5533196" y="3399162"/>
                    <a:pt x="5535736" y="3392812"/>
                    <a:pt x="5538276" y="3390272"/>
                  </a:cubicBezTo>
                  <a:cubicBezTo>
                    <a:pt x="5539546" y="3317596"/>
                    <a:pt x="5540816" y="3206572"/>
                    <a:pt x="5542086" y="3095549"/>
                  </a:cubicBezTo>
                  <a:cubicBezTo>
                    <a:pt x="5543356" y="2923727"/>
                    <a:pt x="5553516" y="1274236"/>
                    <a:pt x="5554786" y="1102414"/>
                  </a:cubicBezTo>
                  <a:cubicBezTo>
                    <a:pt x="5554786" y="999320"/>
                    <a:pt x="5556056" y="896227"/>
                    <a:pt x="5557326" y="793134"/>
                  </a:cubicBezTo>
                  <a:cubicBezTo>
                    <a:pt x="5558596" y="682111"/>
                    <a:pt x="5559866" y="571087"/>
                    <a:pt x="5562406" y="460064"/>
                  </a:cubicBezTo>
                  <a:cubicBezTo>
                    <a:pt x="5563676" y="393978"/>
                    <a:pt x="5563676" y="325250"/>
                    <a:pt x="5568756" y="259164"/>
                  </a:cubicBezTo>
                  <a:cubicBezTo>
                    <a:pt x="5573836" y="179862"/>
                    <a:pt x="5576376" y="103203"/>
                    <a:pt x="5575106" y="44450"/>
                  </a:cubicBezTo>
                  <a:cubicBezTo>
                    <a:pt x="5575106" y="38100"/>
                    <a:pt x="5571296" y="30480"/>
                    <a:pt x="5564946" y="27940"/>
                  </a:cubicBezTo>
                  <a:close/>
                </a:path>
              </a:pathLst>
            </a:custGeom>
            <a:solidFill>
              <a:srgbClr val="FFFFFF"/>
            </a:solidFill>
          </p:spPr>
        </p:sp>
      </p:grpSp>
      <p:grpSp>
        <p:nvGrpSpPr>
          <p:cNvPr name="Group 4" id="4"/>
          <p:cNvGrpSpPr/>
          <p:nvPr/>
        </p:nvGrpSpPr>
        <p:grpSpPr>
          <a:xfrm rot="0">
            <a:off x="-1414658" y="-56723"/>
            <a:ext cx="20763012" cy="10400446"/>
            <a:chOff x="0" y="0"/>
            <a:chExt cx="27684017" cy="13867262"/>
          </a:xfrm>
        </p:grpSpPr>
        <p:sp>
          <p:nvSpPr>
            <p:cNvPr name="Freeform 5" id="5"/>
            <p:cNvSpPr/>
            <p:nvPr/>
          </p:nvSpPr>
          <p:spPr>
            <a:xfrm flipH="false" flipV="false" rot="0">
              <a:off x="0" y="50421"/>
              <a:ext cx="13842008" cy="13816841"/>
            </a:xfrm>
            <a:custGeom>
              <a:avLst/>
              <a:gdLst/>
              <a:ahLst/>
              <a:cxnLst/>
              <a:rect r="r" b="b" t="t" l="l"/>
              <a:pathLst>
                <a:path h="13816841" w="13842008">
                  <a:moveTo>
                    <a:pt x="0" y="0"/>
                  </a:moveTo>
                  <a:lnTo>
                    <a:pt x="13842008" y="0"/>
                  </a:lnTo>
                  <a:lnTo>
                    <a:pt x="13842008" y="13816841"/>
                  </a:lnTo>
                  <a:lnTo>
                    <a:pt x="0" y="1381684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842008" y="0"/>
              <a:ext cx="13842008" cy="13816841"/>
            </a:xfrm>
            <a:custGeom>
              <a:avLst/>
              <a:gdLst/>
              <a:ahLst/>
              <a:cxnLst/>
              <a:rect r="r" b="b" t="t" l="l"/>
              <a:pathLst>
                <a:path h="13816841" w="13842008">
                  <a:moveTo>
                    <a:pt x="0" y="0"/>
                  </a:moveTo>
                  <a:lnTo>
                    <a:pt x="13842009" y="0"/>
                  </a:lnTo>
                  <a:lnTo>
                    <a:pt x="13842009" y="13816841"/>
                  </a:lnTo>
                  <a:lnTo>
                    <a:pt x="0" y="1381684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sp>
        <p:nvSpPr>
          <p:cNvPr name="Freeform 7" id="7"/>
          <p:cNvSpPr/>
          <p:nvPr/>
        </p:nvSpPr>
        <p:spPr>
          <a:xfrm flipH="false" flipV="false" rot="-926790">
            <a:off x="-1511868" y="1767696"/>
            <a:ext cx="4951284" cy="3582929"/>
          </a:xfrm>
          <a:custGeom>
            <a:avLst/>
            <a:gdLst/>
            <a:ahLst/>
            <a:cxnLst/>
            <a:rect r="r" b="b" t="t" l="l"/>
            <a:pathLst>
              <a:path h="3582929" w="4951284">
                <a:moveTo>
                  <a:pt x="0" y="0"/>
                </a:moveTo>
                <a:lnTo>
                  <a:pt x="4951284" y="0"/>
                </a:lnTo>
                <a:lnTo>
                  <a:pt x="4951284" y="3582929"/>
                </a:lnTo>
                <a:lnTo>
                  <a:pt x="0" y="35829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1885698">
            <a:off x="13862211" y="5744975"/>
            <a:ext cx="4046173" cy="4837816"/>
          </a:xfrm>
          <a:custGeom>
            <a:avLst/>
            <a:gdLst/>
            <a:ahLst/>
            <a:cxnLst/>
            <a:rect r="r" b="b" t="t" l="l"/>
            <a:pathLst>
              <a:path h="4837816" w="4046173">
                <a:moveTo>
                  <a:pt x="0" y="0"/>
                </a:moveTo>
                <a:lnTo>
                  <a:pt x="4046173" y="0"/>
                </a:lnTo>
                <a:lnTo>
                  <a:pt x="4046173" y="4837815"/>
                </a:lnTo>
                <a:lnTo>
                  <a:pt x="0" y="483781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809845">
            <a:off x="12390212" y="7876784"/>
            <a:ext cx="1421939" cy="2313807"/>
          </a:xfrm>
          <a:custGeom>
            <a:avLst/>
            <a:gdLst/>
            <a:ahLst/>
            <a:cxnLst/>
            <a:rect r="r" b="b" t="t" l="l"/>
            <a:pathLst>
              <a:path h="2313807" w="1421939">
                <a:moveTo>
                  <a:pt x="0" y="0"/>
                </a:moveTo>
                <a:lnTo>
                  <a:pt x="1421939" y="0"/>
                </a:lnTo>
                <a:lnTo>
                  <a:pt x="1421939" y="2313807"/>
                </a:lnTo>
                <a:lnTo>
                  <a:pt x="0" y="231380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1434729">
            <a:off x="349751" y="-351383"/>
            <a:ext cx="1982662" cy="1687065"/>
          </a:xfrm>
          <a:custGeom>
            <a:avLst/>
            <a:gdLst/>
            <a:ahLst/>
            <a:cxnLst/>
            <a:rect r="r" b="b" t="t" l="l"/>
            <a:pathLst>
              <a:path h="1687065" w="1982662">
                <a:moveTo>
                  <a:pt x="0" y="0"/>
                </a:moveTo>
                <a:lnTo>
                  <a:pt x="1982663" y="0"/>
                </a:lnTo>
                <a:lnTo>
                  <a:pt x="1982663" y="1687066"/>
                </a:lnTo>
                <a:lnTo>
                  <a:pt x="0" y="168706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2946191">
            <a:off x="15536132" y="2718063"/>
            <a:ext cx="1704989" cy="2220830"/>
          </a:xfrm>
          <a:custGeom>
            <a:avLst/>
            <a:gdLst/>
            <a:ahLst/>
            <a:cxnLst/>
            <a:rect r="r" b="b" t="t" l="l"/>
            <a:pathLst>
              <a:path h="2220830" w="1704989">
                <a:moveTo>
                  <a:pt x="0" y="0"/>
                </a:moveTo>
                <a:lnTo>
                  <a:pt x="1704989" y="0"/>
                </a:lnTo>
                <a:lnTo>
                  <a:pt x="1704989" y="2220830"/>
                </a:lnTo>
                <a:lnTo>
                  <a:pt x="0" y="2220830"/>
                </a:lnTo>
                <a:lnTo>
                  <a:pt x="0" y="0"/>
                </a:lnTo>
                <a:close/>
              </a:path>
            </a:pathLst>
          </a:custGeom>
          <a:blipFill>
            <a:blip r:embed="rId4">
              <a:extLst>
                <a:ext uri="{96DAC541-7B7A-43D3-8B79-37D633B846F1}">
                  <asvg:svgBlip xmlns:asvg="http://schemas.microsoft.com/office/drawing/2016/SVG/main" r:embed="rId5"/>
                </a:ext>
              </a:extLst>
            </a:blip>
            <a:stretch>
              <a:fillRect l="-223589" t="0" r="0" b="-79771"/>
            </a:stretch>
          </a:blipFill>
        </p:spPr>
      </p:sp>
      <p:sp>
        <p:nvSpPr>
          <p:cNvPr name="Freeform 12" id="12"/>
          <p:cNvSpPr/>
          <p:nvPr/>
        </p:nvSpPr>
        <p:spPr>
          <a:xfrm flipH="false" flipV="false" rot="-3531975">
            <a:off x="17365098" y="2318026"/>
            <a:ext cx="1408645" cy="1321935"/>
          </a:xfrm>
          <a:custGeom>
            <a:avLst/>
            <a:gdLst/>
            <a:ahLst/>
            <a:cxnLst/>
            <a:rect r="r" b="b" t="t" l="l"/>
            <a:pathLst>
              <a:path h="1321935" w="1408645">
                <a:moveTo>
                  <a:pt x="0" y="0"/>
                </a:moveTo>
                <a:lnTo>
                  <a:pt x="1408644" y="0"/>
                </a:lnTo>
                <a:lnTo>
                  <a:pt x="1408644" y="1321936"/>
                </a:lnTo>
                <a:lnTo>
                  <a:pt x="0" y="1321936"/>
                </a:lnTo>
                <a:lnTo>
                  <a:pt x="0" y="0"/>
                </a:lnTo>
                <a:close/>
              </a:path>
            </a:pathLst>
          </a:custGeom>
          <a:blipFill>
            <a:blip r:embed="rId4">
              <a:extLst>
                <a:ext uri="{96DAC541-7B7A-43D3-8B79-37D633B846F1}">
                  <asvg:svgBlip xmlns:asvg="http://schemas.microsoft.com/office/drawing/2016/SVG/main" r:embed="rId5"/>
                </a:ext>
              </a:extLst>
            </a:blip>
            <a:stretch>
              <a:fillRect l="-168858" t="-92879" r="-122806" b="-109134"/>
            </a:stretch>
          </a:blipFill>
        </p:spPr>
      </p:sp>
      <p:sp>
        <p:nvSpPr>
          <p:cNvPr name="Freeform 13" id="13"/>
          <p:cNvSpPr/>
          <p:nvPr/>
        </p:nvSpPr>
        <p:spPr>
          <a:xfrm flipH="false" flipV="false" rot="2035113">
            <a:off x="16526017" y="4482663"/>
            <a:ext cx="1875298" cy="1064306"/>
          </a:xfrm>
          <a:custGeom>
            <a:avLst/>
            <a:gdLst/>
            <a:ahLst/>
            <a:cxnLst/>
            <a:rect r="r" b="b" t="t" l="l"/>
            <a:pathLst>
              <a:path h="1064306" w="1875298">
                <a:moveTo>
                  <a:pt x="0" y="0"/>
                </a:moveTo>
                <a:lnTo>
                  <a:pt x="1875298" y="0"/>
                </a:lnTo>
                <a:lnTo>
                  <a:pt x="1875298" y="1064306"/>
                </a:lnTo>
                <a:lnTo>
                  <a:pt x="0" y="1064306"/>
                </a:lnTo>
                <a:lnTo>
                  <a:pt x="0" y="0"/>
                </a:lnTo>
                <a:close/>
              </a:path>
            </a:pathLst>
          </a:custGeom>
          <a:blipFill>
            <a:blip r:embed="rId4">
              <a:extLst>
                <a:ext uri="{96DAC541-7B7A-43D3-8B79-37D633B846F1}">
                  <asvg:svgBlip xmlns:asvg="http://schemas.microsoft.com/office/drawing/2016/SVG/main" r:embed="rId5"/>
                </a:ext>
              </a:extLst>
            </a:blip>
            <a:stretch>
              <a:fillRect l="-65893" t="0" r="-128308" b="-275120"/>
            </a:stretch>
          </a:blipFill>
        </p:spPr>
      </p:sp>
      <p:sp>
        <p:nvSpPr>
          <p:cNvPr name="Freeform 14" id="14"/>
          <p:cNvSpPr/>
          <p:nvPr/>
        </p:nvSpPr>
        <p:spPr>
          <a:xfrm flipH="false" flipV="false" rot="0">
            <a:off x="5352779" y="9258300"/>
            <a:ext cx="1274852" cy="1469930"/>
          </a:xfrm>
          <a:custGeom>
            <a:avLst/>
            <a:gdLst/>
            <a:ahLst/>
            <a:cxnLst/>
            <a:rect r="r" b="b" t="t" l="l"/>
            <a:pathLst>
              <a:path h="1469930" w="1274852">
                <a:moveTo>
                  <a:pt x="0" y="0"/>
                </a:moveTo>
                <a:lnTo>
                  <a:pt x="1274852" y="0"/>
                </a:lnTo>
                <a:lnTo>
                  <a:pt x="1274852" y="1469930"/>
                </a:lnTo>
                <a:lnTo>
                  <a:pt x="0" y="1469930"/>
                </a:lnTo>
                <a:lnTo>
                  <a:pt x="0" y="0"/>
                </a:lnTo>
                <a:close/>
              </a:path>
            </a:pathLst>
          </a:custGeom>
          <a:blipFill>
            <a:blip r:embed="rId4">
              <a:extLst>
                <a:ext uri="{96DAC541-7B7A-43D3-8B79-37D633B846F1}">
                  <asvg:svgBlip xmlns:asvg="http://schemas.microsoft.com/office/drawing/2016/SVG/main" r:embed="rId5"/>
                </a:ext>
              </a:extLst>
            </a:blip>
            <a:stretch>
              <a:fillRect l="-212551" t="-12414" r="0" b="-83742"/>
            </a:stretch>
          </a:blipFill>
        </p:spPr>
      </p:sp>
      <p:sp>
        <p:nvSpPr>
          <p:cNvPr name="Freeform 15" id="15"/>
          <p:cNvSpPr/>
          <p:nvPr/>
        </p:nvSpPr>
        <p:spPr>
          <a:xfrm flipH="false" flipV="false" rot="6029703">
            <a:off x="2717404" y="5262029"/>
            <a:ext cx="1622692" cy="1346362"/>
          </a:xfrm>
          <a:custGeom>
            <a:avLst/>
            <a:gdLst/>
            <a:ahLst/>
            <a:cxnLst/>
            <a:rect r="r" b="b" t="t" l="l"/>
            <a:pathLst>
              <a:path h="1346362" w="1622692">
                <a:moveTo>
                  <a:pt x="0" y="0"/>
                </a:moveTo>
                <a:lnTo>
                  <a:pt x="1622692" y="0"/>
                </a:lnTo>
                <a:lnTo>
                  <a:pt x="1622692" y="1346361"/>
                </a:lnTo>
                <a:lnTo>
                  <a:pt x="0" y="1346361"/>
                </a:lnTo>
                <a:lnTo>
                  <a:pt x="0" y="0"/>
                </a:lnTo>
                <a:close/>
              </a:path>
            </a:pathLst>
          </a:custGeom>
          <a:blipFill>
            <a:blip r:embed="rId12">
              <a:extLst>
                <a:ext uri="{96DAC541-7B7A-43D3-8B79-37D633B846F1}">
                  <asvg:svgBlip xmlns:asvg="http://schemas.microsoft.com/office/drawing/2016/SVG/main" r:embed="rId13"/>
                </a:ext>
              </a:extLst>
            </a:blip>
            <a:stretch>
              <a:fillRect l="0" t="-73076" r="0" b="0"/>
            </a:stretch>
          </a:blipFill>
        </p:spPr>
      </p:sp>
      <p:sp>
        <p:nvSpPr>
          <p:cNvPr name="Freeform 16" id="16"/>
          <p:cNvSpPr/>
          <p:nvPr/>
        </p:nvSpPr>
        <p:spPr>
          <a:xfrm flipH="true" flipV="false" rot="-6531379">
            <a:off x="16079481" y="-392979"/>
            <a:ext cx="2768371" cy="2541868"/>
          </a:xfrm>
          <a:custGeom>
            <a:avLst/>
            <a:gdLst/>
            <a:ahLst/>
            <a:cxnLst/>
            <a:rect r="r" b="b" t="t" l="l"/>
            <a:pathLst>
              <a:path h="2541868" w="2768371">
                <a:moveTo>
                  <a:pt x="2768371" y="0"/>
                </a:moveTo>
                <a:lnTo>
                  <a:pt x="0" y="0"/>
                </a:lnTo>
                <a:lnTo>
                  <a:pt x="0" y="2541868"/>
                </a:lnTo>
                <a:lnTo>
                  <a:pt x="2768371" y="2541868"/>
                </a:lnTo>
                <a:lnTo>
                  <a:pt x="2768371"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7" id="17"/>
          <p:cNvSpPr/>
          <p:nvPr/>
        </p:nvSpPr>
        <p:spPr>
          <a:xfrm flipH="false" flipV="false" rot="727857">
            <a:off x="14230461" y="-1658645"/>
            <a:ext cx="1300584" cy="5073200"/>
          </a:xfrm>
          <a:custGeom>
            <a:avLst/>
            <a:gdLst/>
            <a:ahLst/>
            <a:cxnLst/>
            <a:rect r="r" b="b" t="t" l="l"/>
            <a:pathLst>
              <a:path h="5073200" w="1300584">
                <a:moveTo>
                  <a:pt x="0" y="0"/>
                </a:moveTo>
                <a:lnTo>
                  <a:pt x="1300584" y="0"/>
                </a:lnTo>
                <a:lnTo>
                  <a:pt x="1300584" y="5073201"/>
                </a:lnTo>
                <a:lnTo>
                  <a:pt x="0" y="5073201"/>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8" id="18"/>
          <p:cNvSpPr/>
          <p:nvPr/>
        </p:nvSpPr>
        <p:spPr>
          <a:xfrm flipH="false" flipV="false" rot="-443765">
            <a:off x="-101173" y="7320298"/>
            <a:ext cx="5380825" cy="4304660"/>
          </a:xfrm>
          <a:custGeom>
            <a:avLst/>
            <a:gdLst/>
            <a:ahLst/>
            <a:cxnLst/>
            <a:rect r="r" b="b" t="t" l="l"/>
            <a:pathLst>
              <a:path h="4304660" w="5380825">
                <a:moveTo>
                  <a:pt x="0" y="0"/>
                </a:moveTo>
                <a:lnTo>
                  <a:pt x="5380825" y="0"/>
                </a:lnTo>
                <a:lnTo>
                  <a:pt x="5380825" y="4304660"/>
                </a:lnTo>
                <a:lnTo>
                  <a:pt x="0" y="430466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9" id="19"/>
          <p:cNvSpPr/>
          <p:nvPr/>
        </p:nvSpPr>
        <p:spPr>
          <a:xfrm flipH="false" flipV="false" rot="2999881">
            <a:off x="-468324" y="5104997"/>
            <a:ext cx="2414067" cy="2598311"/>
          </a:xfrm>
          <a:custGeom>
            <a:avLst/>
            <a:gdLst/>
            <a:ahLst/>
            <a:cxnLst/>
            <a:rect r="r" b="b" t="t" l="l"/>
            <a:pathLst>
              <a:path h="2598311" w="2414067">
                <a:moveTo>
                  <a:pt x="0" y="0"/>
                </a:moveTo>
                <a:lnTo>
                  <a:pt x="2414067" y="0"/>
                </a:lnTo>
                <a:lnTo>
                  <a:pt x="2414067" y="2598311"/>
                </a:lnTo>
                <a:lnTo>
                  <a:pt x="0" y="259831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20" id="20"/>
          <p:cNvSpPr/>
          <p:nvPr/>
        </p:nvSpPr>
        <p:spPr>
          <a:xfrm flipH="false" flipV="false" rot="10730274">
            <a:off x="869978" y="-11529552"/>
            <a:ext cx="5626384" cy="13002147"/>
          </a:xfrm>
          <a:custGeom>
            <a:avLst/>
            <a:gdLst/>
            <a:ahLst/>
            <a:cxnLst/>
            <a:rect r="r" b="b" t="t" l="l"/>
            <a:pathLst>
              <a:path h="13002147" w="5626384">
                <a:moveTo>
                  <a:pt x="0" y="0"/>
                </a:moveTo>
                <a:lnTo>
                  <a:pt x="5626384" y="0"/>
                </a:lnTo>
                <a:lnTo>
                  <a:pt x="5626384" y="13002147"/>
                </a:lnTo>
                <a:lnTo>
                  <a:pt x="0" y="13002147"/>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21" id="21"/>
          <p:cNvSpPr/>
          <p:nvPr/>
        </p:nvSpPr>
        <p:spPr>
          <a:xfrm flipH="false" flipV="false" rot="-8672599">
            <a:off x="13344644" y="7035132"/>
            <a:ext cx="5626384" cy="13002147"/>
          </a:xfrm>
          <a:custGeom>
            <a:avLst/>
            <a:gdLst/>
            <a:ahLst/>
            <a:cxnLst/>
            <a:rect r="r" b="b" t="t" l="l"/>
            <a:pathLst>
              <a:path h="13002147" w="5626384">
                <a:moveTo>
                  <a:pt x="0" y="0"/>
                </a:moveTo>
                <a:lnTo>
                  <a:pt x="5626383" y="0"/>
                </a:lnTo>
                <a:lnTo>
                  <a:pt x="5626383" y="13002147"/>
                </a:lnTo>
                <a:lnTo>
                  <a:pt x="0" y="13002147"/>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22" id="22"/>
          <p:cNvSpPr/>
          <p:nvPr/>
        </p:nvSpPr>
        <p:spPr>
          <a:xfrm flipH="false" flipV="false" rot="-842625">
            <a:off x="15370375" y="-732108"/>
            <a:ext cx="1316476" cy="3287697"/>
          </a:xfrm>
          <a:custGeom>
            <a:avLst/>
            <a:gdLst/>
            <a:ahLst/>
            <a:cxnLst/>
            <a:rect r="r" b="b" t="t" l="l"/>
            <a:pathLst>
              <a:path h="3287697" w="1316476">
                <a:moveTo>
                  <a:pt x="0" y="0"/>
                </a:moveTo>
                <a:lnTo>
                  <a:pt x="1316476" y="0"/>
                </a:lnTo>
                <a:lnTo>
                  <a:pt x="1316476" y="3287697"/>
                </a:lnTo>
                <a:lnTo>
                  <a:pt x="0" y="3287697"/>
                </a:lnTo>
                <a:lnTo>
                  <a:pt x="0" y="0"/>
                </a:lnTo>
                <a:close/>
              </a:path>
            </a:pathLst>
          </a:custGeom>
          <a:blipFill>
            <a:blip r:embed="rId22">
              <a:extLst>
                <a:ext uri="{96DAC541-7B7A-43D3-8B79-37D633B846F1}">
                  <asvg:svgBlip xmlns:asvg="http://schemas.microsoft.com/office/drawing/2016/SVG/main" r:embed="rId23"/>
                </a:ext>
              </a:extLst>
            </a:blip>
            <a:stretch>
              <a:fillRect l="-3216" t="-112055" r="-324165" b="-183423"/>
            </a:stretch>
          </a:blipFill>
        </p:spPr>
      </p:sp>
      <p:sp>
        <p:nvSpPr>
          <p:cNvPr name="Freeform 23" id="23"/>
          <p:cNvSpPr/>
          <p:nvPr/>
        </p:nvSpPr>
        <p:spPr>
          <a:xfrm flipH="false" flipV="false" rot="-3857920">
            <a:off x="-565313" y="3747308"/>
            <a:ext cx="1316476" cy="3287697"/>
          </a:xfrm>
          <a:custGeom>
            <a:avLst/>
            <a:gdLst/>
            <a:ahLst/>
            <a:cxnLst/>
            <a:rect r="r" b="b" t="t" l="l"/>
            <a:pathLst>
              <a:path h="3287697" w="1316476">
                <a:moveTo>
                  <a:pt x="0" y="0"/>
                </a:moveTo>
                <a:lnTo>
                  <a:pt x="1316476" y="0"/>
                </a:lnTo>
                <a:lnTo>
                  <a:pt x="1316476" y="3287697"/>
                </a:lnTo>
                <a:lnTo>
                  <a:pt x="0" y="3287697"/>
                </a:lnTo>
                <a:lnTo>
                  <a:pt x="0" y="0"/>
                </a:lnTo>
                <a:close/>
              </a:path>
            </a:pathLst>
          </a:custGeom>
          <a:blipFill>
            <a:blip r:embed="rId22">
              <a:extLst>
                <a:ext uri="{96DAC541-7B7A-43D3-8B79-37D633B846F1}">
                  <asvg:svgBlip xmlns:asvg="http://schemas.microsoft.com/office/drawing/2016/SVG/main" r:embed="rId23"/>
                </a:ext>
              </a:extLst>
            </a:blip>
            <a:stretch>
              <a:fillRect l="-327382" t="-127893" r="0" b="-167584"/>
            </a:stretch>
          </a:blipFill>
        </p:spPr>
      </p:sp>
      <p:sp>
        <p:nvSpPr>
          <p:cNvPr name="Freeform 24" id="24"/>
          <p:cNvSpPr/>
          <p:nvPr/>
        </p:nvSpPr>
        <p:spPr>
          <a:xfrm flipH="false" flipV="false" rot="-832289">
            <a:off x="14001237" y="4424110"/>
            <a:ext cx="1386924" cy="1301551"/>
          </a:xfrm>
          <a:custGeom>
            <a:avLst/>
            <a:gdLst/>
            <a:ahLst/>
            <a:cxnLst/>
            <a:rect r="r" b="b" t="t" l="l"/>
            <a:pathLst>
              <a:path h="1301551" w="1386924">
                <a:moveTo>
                  <a:pt x="0" y="0"/>
                </a:moveTo>
                <a:lnTo>
                  <a:pt x="1386923" y="0"/>
                </a:lnTo>
                <a:lnTo>
                  <a:pt x="1386923" y="1301551"/>
                </a:lnTo>
                <a:lnTo>
                  <a:pt x="0" y="1301551"/>
                </a:lnTo>
                <a:lnTo>
                  <a:pt x="0" y="0"/>
                </a:lnTo>
                <a:close/>
              </a:path>
            </a:pathLst>
          </a:custGeom>
          <a:blipFill>
            <a:blip r:embed="rId4">
              <a:extLst>
                <a:ext uri="{96DAC541-7B7A-43D3-8B79-37D633B846F1}">
                  <asvg:svgBlip xmlns:asvg="http://schemas.microsoft.com/office/drawing/2016/SVG/main" r:embed="rId5"/>
                </a:ext>
              </a:extLst>
            </a:blip>
            <a:stretch>
              <a:fillRect l="-168858" t="-92879" r="-122806" b="-109134"/>
            </a:stretch>
          </a:blipFill>
        </p:spPr>
      </p:sp>
      <p:sp>
        <p:nvSpPr>
          <p:cNvPr name="TextBox 25" id="25"/>
          <p:cNvSpPr txBox="true"/>
          <p:nvPr/>
        </p:nvSpPr>
        <p:spPr>
          <a:xfrm rot="0">
            <a:off x="17602803" y="9554178"/>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FFFFFF"/>
                </a:solidFill>
                <a:latin typeface="Quicksand Bold"/>
                <a:ea typeface="Quicksand Bold"/>
                <a:cs typeface="Quicksand Bold"/>
                <a:sym typeface="Quicksand Bold"/>
              </a:rPr>
              <a:t>28</a:t>
            </a:r>
          </a:p>
        </p:txBody>
      </p:sp>
      <p:sp>
        <p:nvSpPr>
          <p:cNvPr name="TextBox 26" id="26"/>
          <p:cNvSpPr txBox="true"/>
          <p:nvPr/>
        </p:nvSpPr>
        <p:spPr>
          <a:xfrm rot="0">
            <a:off x="3414984" y="4442762"/>
            <a:ext cx="11141828" cy="1342393"/>
          </a:xfrm>
          <a:prstGeom prst="rect">
            <a:avLst/>
          </a:prstGeom>
        </p:spPr>
        <p:txBody>
          <a:bodyPr anchor="t" rtlCol="false" tIns="0" lIns="0" bIns="0" rIns="0">
            <a:spAutoFit/>
          </a:bodyPr>
          <a:lstStyle/>
          <a:p>
            <a:pPr algn="ctr" marL="0" indent="0" lvl="0">
              <a:lnSpc>
                <a:spcPts val="10100"/>
              </a:lnSpc>
            </a:pPr>
            <a:r>
              <a:rPr lang="en-US" b="true" sz="10100" spc="-101">
                <a:solidFill>
                  <a:srgbClr val="A2272C"/>
                </a:solidFill>
                <a:latin typeface="Bogart Bold"/>
                <a:ea typeface="Bogart Bold"/>
                <a:cs typeface="Bogart Bold"/>
                <a:sym typeface="Bogart Bold"/>
              </a:rPr>
              <a:t>Questions?</a:t>
            </a:r>
          </a:p>
        </p:txBody>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3E4A9D"/>
        </a:solidFill>
      </p:bgPr>
    </p:bg>
    <p:spTree>
      <p:nvGrpSpPr>
        <p:cNvPr id="1" name=""/>
        <p:cNvGrpSpPr/>
        <p:nvPr/>
      </p:nvGrpSpPr>
      <p:grpSpPr>
        <a:xfrm>
          <a:off x="0" y="0"/>
          <a:ext cx="0" cy="0"/>
          <a:chOff x="0" y="0"/>
          <a:chExt cx="0" cy="0"/>
        </a:xfrm>
      </p:grpSpPr>
      <p:grpSp>
        <p:nvGrpSpPr>
          <p:cNvPr name="Group 2" id="2"/>
          <p:cNvGrpSpPr/>
          <p:nvPr/>
        </p:nvGrpSpPr>
        <p:grpSpPr>
          <a:xfrm rot="0">
            <a:off x="-1237506" y="-155760"/>
            <a:ext cx="20763012" cy="10400446"/>
            <a:chOff x="0" y="0"/>
            <a:chExt cx="27684017" cy="13867262"/>
          </a:xfrm>
        </p:grpSpPr>
        <p:sp>
          <p:nvSpPr>
            <p:cNvPr name="Freeform 3" id="3"/>
            <p:cNvSpPr/>
            <p:nvPr/>
          </p:nvSpPr>
          <p:spPr>
            <a:xfrm flipH="false" flipV="true" rot="0">
              <a:off x="0" y="50421"/>
              <a:ext cx="13842008" cy="13816841"/>
            </a:xfrm>
            <a:custGeom>
              <a:avLst/>
              <a:gdLst/>
              <a:ahLst/>
              <a:cxnLst/>
              <a:rect r="r" b="b" t="t" l="l"/>
              <a:pathLst>
                <a:path h="13816841" w="13842008">
                  <a:moveTo>
                    <a:pt x="0" y="13816841"/>
                  </a:moveTo>
                  <a:lnTo>
                    <a:pt x="13842008" y="13816841"/>
                  </a:lnTo>
                  <a:lnTo>
                    <a:pt x="13842008" y="0"/>
                  </a:lnTo>
                  <a:lnTo>
                    <a:pt x="0" y="0"/>
                  </a:lnTo>
                  <a:lnTo>
                    <a:pt x="0" y="13816841"/>
                  </a:lnTo>
                  <a:close/>
                </a:path>
              </a:pathLst>
            </a:custGeom>
            <a:blipFill>
              <a:blip r:embed="rId3">
                <a:alphaModFix amt="80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3842008" y="0"/>
              <a:ext cx="13842008" cy="13816841"/>
            </a:xfrm>
            <a:custGeom>
              <a:avLst/>
              <a:gdLst/>
              <a:ahLst/>
              <a:cxnLst/>
              <a:rect r="r" b="b" t="t" l="l"/>
              <a:pathLst>
                <a:path h="13816841" w="13842008">
                  <a:moveTo>
                    <a:pt x="0" y="13816841"/>
                  </a:moveTo>
                  <a:lnTo>
                    <a:pt x="13842009" y="13816841"/>
                  </a:lnTo>
                  <a:lnTo>
                    <a:pt x="13842009" y="0"/>
                  </a:lnTo>
                  <a:lnTo>
                    <a:pt x="0" y="0"/>
                  </a:lnTo>
                  <a:lnTo>
                    <a:pt x="0" y="13816841"/>
                  </a:lnTo>
                  <a:close/>
                </a:path>
              </a:pathLst>
            </a:custGeom>
            <a:blipFill>
              <a:blip r:embed="rId3">
                <a:alphaModFix amt="80000"/>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1028700" y="2716160"/>
            <a:ext cx="16230600" cy="6542140"/>
            <a:chOff x="0" y="0"/>
            <a:chExt cx="6851469" cy="2761652"/>
          </a:xfrm>
        </p:grpSpPr>
        <p:sp>
          <p:nvSpPr>
            <p:cNvPr name="Freeform 6" id="6"/>
            <p:cNvSpPr/>
            <p:nvPr/>
          </p:nvSpPr>
          <p:spPr>
            <a:xfrm flipH="false" flipV="false" rot="0">
              <a:off x="0" y="-1270"/>
              <a:ext cx="6852739" cy="2760382"/>
            </a:xfrm>
            <a:custGeom>
              <a:avLst/>
              <a:gdLst/>
              <a:ahLst/>
              <a:cxnLst/>
              <a:rect r="r" b="b" t="t" l="l"/>
              <a:pathLst>
                <a:path h="2760382" w="6852739">
                  <a:moveTo>
                    <a:pt x="6841309" y="27940"/>
                  </a:moveTo>
                  <a:cubicBezTo>
                    <a:pt x="6832419" y="24130"/>
                    <a:pt x="6823529" y="21590"/>
                    <a:pt x="6814639" y="21590"/>
                  </a:cubicBezTo>
                  <a:cubicBezTo>
                    <a:pt x="6787969" y="20320"/>
                    <a:pt x="6687027" y="20320"/>
                    <a:pt x="6573396" y="17780"/>
                  </a:cubicBezTo>
                  <a:cubicBezTo>
                    <a:pt x="6313667" y="12700"/>
                    <a:pt x="6059349" y="6350"/>
                    <a:pt x="5799620" y="3810"/>
                  </a:cubicBezTo>
                  <a:cubicBezTo>
                    <a:pt x="5588590" y="1270"/>
                    <a:pt x="5382971" y="3810"/>
                    <a:pt x="5171941" y="2540"/>
                  </a:cubicBezTo>
                  <a:cubicBezTo>
                    <a:pt x="5079953" y="2540"/>
                    <a:pt x="4987966" y="0"/>
                    <a:pt x="4895979" y="2540"/>
                  </a:cubicBezTo>
                  <a:cubicBezTo>
                    <a:pt x="4674127" y="10160"/>
                    <a:pt x="4452275" y="11430"/>
                    <a:pt x="4225012" y="8890"/>
                  </a:cubicBezTo>
                  <a:cubicBezTo>
                    <a:pt x="4111380" y="7620"/>
                    <a:pt x="3997749" y="7620"/>
                    <a:pt x="3884117" y="7620"/>
                  </a:cubicBezTo>
                  <a:cubicBezTo>
                    <a:pt x="3678498" y="7620"/>
                    <a:pt x="3472879" y="7620"/>
                    <a:pt x="3267261" y="6350"/>
                  </a:cubicBezTo>
                  <a:cubicBezTo>
                    <a:pt x="3050820" y="5080"/>
                    <a:pt x="918876" y="2540"/>
                    <a:pt x="707846" y="1270"/>
                  </a:cubicBezTo>
                  <a:cubicBezTo>
                    <a:pt x="534693" y="0"/>
                    <a:pt x="366952" y="1270"/>
                    <a:pt x="193799" y="1270"/>
                  </a:cubicBezTo>
                  <a:cubicBezTo>
                    <a:pt x="74756" y="1270"/>
                    <a:pt x="33020" y="3810"/>
                    <a:pt x="5080" y="5080"/>
                  </a:cubicBezTo>
                  <a:cubicBezTo>
                    <a:pt x="3810" y="5080"/>
                    <a:pt x="2540" y="7620"/>
                    <a:pt x="0" y="8890"/>
                  </a:cubicBezTo>
                  <a:cubicBezTo>
                    <a:pt x="1270" y="21590"/>
                    <a:pt x="3810" y="34290"/>
                    <a:pt x="5080" y="46990"/>
                  </a:cubicBezTo>
                  <a:cubicBezTo>
                    <a:pt x="15240" y="152906"/>
                    <a:pt x="16510" y="273537"/>
                    <a:pt x="17780" y="392052"/>
                  </a:cubicBezTo>
                  <a:cubicBezTo>
                    <a:pt x="19050" y="512684"/>
                    <a:pt x="17780" y="633316"/>
                    <a:pt x="16510" y="756064"/>
                  </a:cubicBezTo>
                  <a:cubicBezTo>
                    <a:pt x="15240" y="880928"/>
                    <a:pt x="2540" y="2190945"/>
                    <a:pt x="2540" y="2315810"/>
                  </a:cubicBezTo>
                  <a:cubicBezTo>
                    <a:pt x="2540" y="2438557"/>
                    <a:pt x="1270" y="2561305"/>
                    <a:pt x="0" y="2684053"/>
                  </a:cubicBezTo>
                  <a:cubicBezTo>
                    <a:pt x="0" y="2705772"/>
                    <a:pt x="3810" y="2715932"/>
                    <a:pt x="15240" y="2721012"/>
                  </a:cubicBezTo>
                  <a:cubicBezTo>
                    <a:pt x="22860" y="2724822"/>
                    <a:pt x="31750" y="2727362"/>
                    <a:pt x="40640" y="2728632"/>
                  </a:cubicBezTo>
                  <a:cubicBezTo>
                    <a:pt x="188388" y="2733712"/>
                    <a:pt x="394007" y="2737522"/>
                    <a:pt x="599625" y="2742602"/>
                  </a:cubicBezTo>
                  <a:cubicBezTo>
                    <a:pt x="713257" y="2745142"/>
                    <a:pt x="826888" y="2750222"/>
                    <a:pt x="940520" y="2751492"/>
                  </a:cubicBezTo>
                  <a:cubicBezTo>
                    <a:pt x="1129906" y="2754032"/>
                    <a:pt x="3240205" y="2755302"/>
                    <a:pt x="3429591" y="2756572"/>
                  </a:cubicBezTo>
                  <a:cubicBezTo>
                    <a:pt x="3456646" y="2756572"/>
                    <a:pt x="3483701" y="2756572"/>
                    <a:pt x="3510756" y="2756572"/>
                  </a:cubicBezTo>
                  <a:cubicBezTo>
                    <a:pt x="3640621" y="2756572"/>
                    <a:pt x="3775897" y="2755302"/>
                    <a:pt x="3905761" y="2755302"/>
                  </a:cubicBezTo>
                  <a:cubicBezTo>
                    <a:pt x="4057270" y="2755302"/>
                    <a:pt x="4203367" y="2756572"/>
                    <a:pt x="4354876" y="2756572"/>
                  </a:cubicBezTo>
                  <a:cubicBezTo>
                    <a:pt x="4576728" y="2756572"/>
                    <a:pt x="4803991" y="2756572"/>
                    <a:pt x="5025843" y="2756572"/>
                  </a:cubicBezTo>
                  <a:cubicBezTo>
                    <a:pt x="5231462" y="2756572"/>
                    <a:pt x="5437081" y="2757842"/>
                    <a:pt x="5642700" y="2759112"/>
                  </a:cubicBezTo>
                  <a:cubicBezTo>
                    <a:pt x="5734687" y="2759112"/>
                    <a:pt x="5832086" y="2760382"/>
                    <a:pt x="5924073" y="2760382"/>
                  </a:cubicBezTo>
                  <a:cubicBezTo>
                    <a:pt x="6221680" y="2759112"/>
                    <a:pt x="6513874" y="2752762"/>
                    <a:pt x="6791779" y="2752762"/>
                  </a:cubicBezTo>
                  <a:cubicBezTo>
                    <a:pt x="6795589" y="2752762"/>
                    <a:pt x="6800669" y="2750222"/>
                    <a:pt x="6804479" y="2747682"/>
                  </a:cubicBezTo>
                  <a:cubicBezTo>
                    <a:pt x="6809559" y="2743872"/>
                    <a:pt x="6812099" y="2737522"/>
                    <a:pt x="6814639" y="2734982"/>
                  </a:cubicBezTo>
                  <a:cubicBezTo>
                    <a:pt x="6815909" y="2669239"/>
                    <a:pt x="6817179" y="2580352"/>
                    <a:pt x="6818449" y="2491466"/>
                  </a:cubicBezTo>
                  <a:cubicBezTo>
                    <a:pt x="6819719" y="2353904"/>
                    <a:pt x="6829879" y="1033305"/>
                    <a:pt x="6831149" y="895742"/>
                  </a:cubicBezTo>
                  <a:cubicBezTo>
                    <a:pt x="6831149" y="813205"/>
                    <a:pt x="6832419" y="730667"/>
                    <a:pt x="6833689" y="648130"/>
                  </a:cubicBezTo>
                  <a:cubicBezTo>
                    <a:pt x="6834959" y="559244"/>
                    <a:pt x="6836229" y="470357"/>
                    <a:pt x="6838769" y="381471"/>
                  </a:cubicBezTo>
                  <a:cubicBezTo>
                    <a:pt x="6840039" y="328562"/>
                    <a:pt x="6840039" y="273537"/>
                    <a:pt x="6845119" y="220629"/>
                  </a:cubicBezTo>
                  <a:cubicBezTo>
                    <a:pt x="6850199" y="157138"/>
                    <a:pt x="6852739" y="95764"/>
                    <a:pt x="6851469" y="44450"/>
                  </a:cubicBezTo>
                  <a:cubicBezTo>
                    <a:pt x="6851469" y="38100"/>
                    <a:pt x="6847659" y="30480"/>
                    <a:pt x="6841309" y="27940"/>
                  </a:cubicBezTo>
                  <a:close/>
                </a:path>
              </a:pathLst>
            </a:custGeom>
            <a:solidFill>
              <a:srgbClr val="FFFFFF"/>
            </a:solidFill>
          </p:spPr>
        </p:sp>
      </p:grpSp>
      <p:grpSp>
        <p:nvGrpSpPr>
          <p:cNvPr name="Group 7" id="7"/>
          <p:cNvGrpSpPr/>
          <p:nvPr/>
        </p:nvGrpSpPr>
        <p:grpSpPr>
          <a:xfrm rot="0">
            <a:off x="2224256" y="3873865"/>
            <a:ext cx="6724795" cy="4702782"/>
            <a:chOff x="0" y="0"/>
            <a:chExt cx="3821347" cy="2672344"/>
          </a:xfrm>
        </p:grpSpPr>
        <p:sp>
          <p:nvSpPr>
            <p:cNvPr name="Freeform 8" id="8"/>
            <p:cNvSpPr/>
            <p:nvPr/>
          </p:nvSpPr>
          <p:spPr>
            <a:xfrm flipH="false" flipV="false" rot="0">
              <a:off x="0" y="-1270"/>
              <a:ext cx="3822617" cy="2671074"/>
            </a:xfrm>
            <a:custGeom>
              <a:avLst/>
              <a:gdLst/>
              <a:ahLst/>
              <a:cxnLst/>
              <a:rect r="r" b="b" t="t" l="l"/>
              <a:pathLst>
                <a:path h="2671074" w="3822617">
                  <a:moveTo>
                    <a:pt x="3811187" y="27940"/>
                  </a:moveTo>
                  <a:cubicBezTo>
                    <a:pt x="3802297" y="24130"/>
                    <a:pt x="3793407" y="21590"/>
                    <a:pt x="3784517" y="21590"/>
                  </a:cubicBezTo>
                  <a:cubicBezTo>
                    <a:pt x="3757847" y="20320"/>
                    <a:pt x="3701366" y="20320"/>
                    <a:pt x="3638916" y="17780"/>
                  </a:cubicBezTo>
                  <a:cubicBezTo>
                    <a:pt x="3496174" y="12700"/>
                    <a:pt x="3356405" y="6350"/>
                    <a:pt x="3213663" y="3810"/>
                  </a:cubicBezTo>
                  <a:cubicBezTo>
                    <a:pt x="3097685" y="1270"/>
                    <a:pt x="2984681" y="3810"/>
                    <a:pt x="2868702" y="2540"/>
                  </a:cubicBezTo>
                  <a:cubicBezTo>
                    <a:pt x="2818148" y="2540"/>
                    <a:pt x="2767593" y="0"/>
                    <a:pt x="2717038" y="2540"/>
                  </a:cubicBezTo>
                  <a:cubicBezTo>
                    <a:pt x="2595113" y="10160"/>
                    <a:pt x="2473187" y="11430"/>
                    <a:pt x="2348287" y="8890"/>
                  </a:cubicBezTo>
                  <a:cubicBezTo>
                    <a:pt x="2285838" y="7620"/>
                    <a:pt x="2223388" y="7620"/>
                    <a:pt x="2160938" y="7620"/>
                  </a:cubicBezTo>
                  <a:cubicBezTo>
                    <a:pt x="2047934" y="7620"/>
                    <a:pt x="1934930" y="7620"/>
                    <a:pt x="1821925" y="6350"/>
                  </a:cubicBezTo>
                  <a:cubicBezTo>
                    <a:pt x="1702973" y="5080"/>
                    <a:pt x="531296" y="2540"/>
                    <a:pt x="415318" y="1270"/>
                  </a:cubicBezTo>
                  <a:cubicBezTo>
                    <a:pt x="320157" y="0"/>
                    <a:pt x="227969" y="1270"/>
                    <a:pt x="132807" y="1270"/>
                  </a:cubicBezTo>
                  <a:cubicBezTo>
                    <a:pt x="67384" y="1270"/>
                    <a:pt x="33020" y="3810"/>
                    <a:pt x="5080" y="5080"/>
                  </a:cubicBezTo>
                  <a:cubicBezTo>
                    <a:pt x="3810" y="5080"/>
                    <a:pt x="2540" y="7620"/>
                    <a:pt x="0" y="8890"/>
                  </a:cubicBezTo>
                  <a:cubicBezTo>
                    <a:pt x="1270" y="21590"/>
                    <a:pt x="3810" y="34290"/>
                    <a:pt x="5080" y="46990"/>
                  </a:cubicBezTo>
                  <a:cubicBezTo>
                    <a:pt x="15240" y="149952"/>
                    <a:pt x="16510" y="266489"/>
                    <a:pt x="17780" y="380982"/>
                  </a:cubicBezTo>
                  <a:cubicBezTo>
                    <a:pt x="19050" y="497519"/>
                    <a:pt x="17780" y="614056"/>
                    <a:pt x="16510" y="732638"/>
                  </a:cubicBezTo>
                  <a:cubicBezTo>
                    <a:pt x="15240" y="853264"/>
                    <a:pt x="2540" y="2118816"/>
                    <a:pt x="2540" y="2239442"/>
                  </a:cubicBezTo>
                  <a:cubicBezTo>
                    <a:pt x="2540" y="2358024"/>
                    <a:pt x="1270" y="2476605"/>
                    <a:pt x="0" y="2595187"/>
                  </a:cubicBezTo>
                  <a:cubicBezTo>
                    <a:pt x="0" y="2616463"/>
                    <a:pt x="3810" y="2626624"/>
                    <a:pt x="15240" y="2631704"/>
                  </a:cubicBezTo>
                  <a:cubicBezTo>
                    <a:pt x="22860" y="2635513"/>
                    <a:pt x="31750" y="2638054"/>
                    <a:pt x="40640" y="2639324"/>
                  </a:cubicBezTo>
                  <a:cubicBezTo>
                    <a:pt x="129834" y="2644404"/>
                    <a:pt x="242838" y="2648213"/>
                    <a:pt x="355842" y="2653294"/>
                  </a:cubicBezTo>
                  <a:cubicBezTo>
                    <a:pt x="418292" y="2655834"/>
                    <a:pt x="480742" y="2660913"/>
                    <a:pt x="543192" y="2662184"/>
                  </a:cubicBezTo>
                  <a:cubicBezTo>
                    <a:pt x="647274" y="2664724"/>
                    <a:pt x="1807056" y="2665994"/>
                    <a:pt x="1911139" y="2667263"/>
                  </a:cubicBezTo>
                  <a:cubicBezTo>
                    <a:pt x="1926008" y="2667263"/>
                    <a:pt x="1940877" y="2667263"/>
                    <a:pt x="1955746" y="2667263"/>
                  </a:cubicBezTo>
                  <a:cubicBezTo>
                    <a:pt x="2027117" y="2667263"/>
                    <a:pt x="2101462" y="2665994"/>
                    <a:pt x="2172833" y="2665994"/>
                  </a:cubicBezTo>
                  <a:cubicBezTo>
                    <a:pt x="2256100" y="2665994"/>
                    <a:pt x="2336392" y="2667263"/>
                    <a:pt x="2419659" y="2667263"/>
                  </a:cubicBezTo>
                  <a:cubicBezTo>
                    <a:pt x="2541584" y="2667263"/>
                    <a:pt x="2666484" y="2667263"/>
                    <a:pt x="2788410" y="2667263"/>
                  </a:cubicBezTo>
                  <a:cubicBezTo>
                    <a:pt x="2901414" y="2667263"/>
                    <a:pt x="3014418" y="2668534"/>
                    <a:pt x="3127423" y="2669804"/>
                  </a:cubicBezTo>
                  <a:cubicBezTo>
                    <a:pt x="3177977" y="2669804"/>
                    <a:pt x="3231506" y="2671074"/>
                    <a:pt x="3282060" y="2671074"/>
                  </a:cubicBezTo>
                  <a:cubicBezTo>
                    <a:pt x="3445619" y="2669804"/>
                    <a:pt x="3606204" y="2663454"/>
                    <a:pt x="3761657" y="2663454"/>
                  </a:cubicBezTo>
                  <a:cubicBezTo>
                    <a:pt x="3765467" y="2663454"/>
                    <a:pt x="3770547" y="2660913"/>
                    <a:pt x="3774357" y="2658374"/>
                  </a:cubicBezTo>
                  <a:cubicBezTo>
                    <a:pt x="3779437" y="2654563"/>
                    <a:pt x="3781977" y="2648213"/>
                    <a:pt x="3784517" y="2645674"/>
                  </a:cubicBezTo>
                  <a:cubicBezTo>
                    <a:pt x="3785787" y="2580875"/>
                    <a:pt x="3787057" y="2495006"/>
                    <a:pt x="3788327" y="2409136"/>
                  </a:cubicBezTo>
                  <a:cubicBezTo>
                    <a:pt x="3789597" y="2276243"/>
                    <a:pt x="3799757" y="1000469"/>
                    <a:pt x="3801027" y="867575"/>
                  </a:cubicBezTo>
                  <a:cubicBezTo>
                    <a:pt x="3801027" y="787839"/>
                    <a:pt x="3802297" y="708104"/>
                    <a:pt x="3803567" y="628368"/>
                  </a:cubicBezTo>
                  <a:cubicBezTo>
                    <a:pt x="3804837" y="542498"/>
                    <a:pt x="3806107" y="456629"/>
                    <a:pt x="3808647" y="370759"/>
                  </a:cubicBezTo>
                  <a:cubicBezTo>
                    <a:pt x="3809917" y="319647"/>
                    <a:pt x="3809917" y="266489"/>
                    <a:pt x="3814997" y="215377"/>
                  </a:cubicBezTo>
                  <a:cubicBezTo>
                    <a:pt x="3820077" y="154041"/>
                    <a:pt x="3822617" y="94750"/>
                    <a:pt x="3821347" y="44450"/>
                  </a:cubicBezTo>
                  <a:cubicBezTo>
                    <a:pt x="3821347" y="38100"/>
                    <a:pt x="3817537" y="30480"/>
                    <a:pt x="3811187" y="27940"/>
                  </a:cubicBezTo>
                  <a:close/>
                </a:path>
              </a:pathLst>
            </a:custGeom>
            <a:solidFill>
              <a:srgbClr val="EDEDED"/>
            </a:solidFill>
          </p:spPr>
        </p:sp>
      </p:grpSp>
      <p:grpSp>
        <p:nvGrpSpPr>
          <p:cNvPr name="Group 9" id="9"/>
          <p:cNvGrpSpPr/>
          <p:nvPr/>
        </p:nvGrpSpPr>
        <p:grpSpPr>
          <a:xfrm rot="0">
            <a:off x="9597038" y="3873865"/>
            <a:ext cx="6643667" cy="4702782"/>
            <a:chOff x="0" y="0"/>
            <a:chExt cx="3775246" cy="2672344"/>
          </a:xfrm>
        </p:grpSpPr>
        <p:sp>
          <p:nvSpPr>
            <p:cNvPr name="Freeform 10" id="10"/>
            <p:cNvSpPr/>
            <p:nvPr/>
          </p:nvSpPr>
          <p:spPr>
            <a:xfrm flipH="false" flipV="false" rot="0">
              <a:off x="0" y="-1270"/>
              <a:ext cx="3776516" cy="2671074"/>
            </a:xfrm>
            <a:custGeom>
              <a:avLst/>
              <a:gdLst/>
              <a:ahLst/>
              <a:cxnLst/>
              <a:rect r="r" b="b" t="t" l="l"/>
              <a:pathLst>
                <a:path h="2671074" w="3776516">
                  <a:moveTo>
                    <a:pt x="3765086" y="27940"/>
                  </a:moveTo>
                  <a:cubicBezTo>
                    <a:pt x="3756196" y="24130"/>
                    <a:pt x="3747306" y="21590"/>
                    <a:pt x="3738416" y="21590"/>
                  </a:cubicBezTo>
                  <a:cubicBezTo>
                    <a:pt x="3711746" y="20320"/>
                    <a:pt x="3655942" y="20320"/>
                    <a:pt x="3594271" y="17780"/>
                  </a:cubicBezTo>
                  <a:cubicBezTo>
                    <a:pt x="3453308" y="12700"/>
                    <a:pt x="3315283" y="6350"/>
                    <a:pt x="3174320" y="3810"/>
                  </a:cubicBezTo>
                  <a:cubicBezTo>
                    <a:pt x="3059788" y="1270"/>
                    <a:pt x="2948193" y="3810"/>
                    <a:pt x="2833661" y="2540"/>
                  </a:cubicBezTo>
                  <a:cubicBezTo>
                    <a:pt x="2783736" y="2540"/>
                    <a:pt x="2733812" y="0"/>
                    <a:pt x="2683888" y="2540"/>
                  </a:cubicBezTo>
                  <a:cubicBezTo>
                    <a:pt x="2563482" y="10160"/>
                    <a:pt x="2443077" y="11430"/>
                    <a:pt x="2319735" y="8890"/>
                  </a:cubicBezTo>
                  <a:cubicBezTo>
                    <a:pt x="2258064" y="7620"/>
                    <a:pt x="2196392" y="7620"/>
                    <a:pt x="2134721" y="7620"/>
                  </a:cubicBezTo>
                  <a:cubicBezTo>
                    <a:pt x="2023126" y="7620"/>
                    <a:pt x="1911531" y="7620"/>
                    <a:pt x="1799936" y="6350"/>
                  </a:cubicBezTo>
                  <a:cubicBezTo>
                    <a:pt x="1682467" y="5080"/>
                    <a:pt x="525400" y="2540"/>
                    <a:pt x="410868" y="1270"/>
                  </a:cubicBezTo>
                  <a:cubicBezTo>
                    <a:pt x="316893" y="0"/>
                    <a:pt x="225855" y="1270"/>
                    <a:pt x="131880" y="1270"/>
                  </a:cubicBezTo>
                  <a:cubicBezTo>
                    <a:pt x="67272" y="1270"/>
                    <a:pt x="33020" y="3810"/>
                    <a:pt x="5080" y="5080"/>
                  </a:cubicBezTo>
                  <a:cubicBezTo>
                    <a:pt x="3810" y="5080"/>
                    <a:pt x="2540" y="7620"/>
                    <a:pt x="0" y="8890"/>
                  </a:cubicBezTo>
                  <a:cubicBezTo>
                    <a:pt x="1270" y="21590"/>
                    <a:pt x="3810" y="34290"/>
                    <a:pt x="5080" y="46990"/>
                  </a:cubicBezTo>
                  <a:cubicBezTo>
                    <a:pt x="15240" y="149952"/>
                    <a:pt x="16510" y="266489"/>
                    <a:pt x="17780" y="380982"/>
                  </a:cubicBezTo>
                  <a:cubicBezTo>
                    <a:pt x="19050" y="497519"/>
                    <a:pt x="17780" y="614056"/>
                    <a:pt x="16510" y="732638"/>
                  </a:cubicBezTo>
                  <a:cubicBezTo>
                    <a:pt x="15240" y="853264"/>
                    <a:pt x="2540" y="2118816"/>
                    <a:pt x="2540" y="2239442"/>
                  </a:cubicBezTo>
                  <a:cubicBezTo>
                    <a:pt x="2540" y="2358024"/>
                    <a:pt x="1270" y="2476605"/>
                    <a:pt x="0" y="2595187"/>
                  </a:cubicBezTo>
                  <a:cubicBezTo>
                    <a:pt x="0" y="2616463"/>
                    <a:pt x="3810" y="2626624"/>
                    <a:pt x="15240" y="2631704"/>
                  </a:cubicBezTo>
                  <a:cubicBezTo>
                    <a:pt x="22860" y="2635513"/>
                    <a:pt x="31750" y="2638054"/>
                    <a:pt x="40640" y="2639324"/>
                  </a:cubicBezTo>
                  <a:cubicBezTo>
                    <a:pt x="128943" y="2644404"/>
                    <a:pt x="240538" y="2648213"/>
                    <a:pt x="352133" y="2653294"/>
                  </a:cubicBezTo>
                  <a:cubicBezTo>
                    <a:pt x="413804" y="2655834"/>
                    <a:pt x="475475" y="2660913"/>
                    <a:pt x="537147" y="2662184"/>
                  </a:cubicBezTo>
                  <a:cubicBezTo>
                    <a:pt x="639932" y="2664724"/>
                    <a:pt x="1785252" y="2665994"/>
                    <a:pt x="1888037" y="2667263"/>
                  </a:cubicBezTo>
                  <a:cubicBezTo>
                    <a:pt x="1902721" y="2667263"/>
                    <a:pt x="1917404" y="2667263"/>
                    <a:pt x="1932088" y="2667263"/>
                  </a:cubicBezTo>
                  <a:cubicBezTo>
                    <a:pt x="2002569" y="2667263"/>
                    <a:pt x="2075987" y="2665994"/>
                    <a:pt x="2146468" y="2665994"/>
                  </a:cubicBezTo>
                  <a:cubicBezTo>
                    <a:pt x="2228696" y="2665994"/>
                    <a:pt x="2307988" y="2667263"/>
                    <a:pt x="2390216" y="2667263"/>
                  </a:cubicBezTo>
                  <a:cubicBezTo>
                    <a:pt x="2510621" y="2667263"/>
                    <a:pt x="2633964" y="2667263"/>
                    <a:pt x="2754369" y="2667263"/>
                  </a:cubicBezTo>
                  <a:cubicBezTo>
                    <a:pt x="2865964" y="2667263"/>
                    <a:pt x="2977560" y="2668534"/>
                    <a:pt x="3089155" y="2669804"/>
                  </a:cubicBezTo>
                  <a:cubicBezTo>
                    <a:pt x="3139079" y="2669804"/>
                    <a:pt x="3191940" y="2671074"/>
                    <a:pt x="3241864" y="2671074"/>
                  </a:cubicBezTo>
                  <a:cubicBezTo>
                    <a:pt x="3403384" y="2669804"/>
                    <a:pt x="3561967" y="2663454"/>
                    <a:pt x="3715556" y="2663454"/>
                  </a:cubicBezTo>
                  <a:cubicBezTo>
                    <a:pt x="3719366" y="2663454"/>
                    <a:pt x="3724446" y="2660913"/>
                    <a:pt x="3728256" y="2658374"/>
                  </a:cubicBezTo>
                  <a:cubicBezTo>
                    <a:pt x="3733336" y="2654563"/>
                    <a:pt x="3735876" y="2648213"/>
                    <a:pt x="3738416" y="2645674"/>
                  </a:cubicBezTo>
                  <a:cubicBezTo>
                    <a:pt x="3739686" y="2580875"/>
                    <a:pt x="3740956" y="2495006"/>
                    <a:pt x="3742226" y="2409136"/>
                  </a:cubicBezTo>
                  <a:cubicBezTo>
                    <a:pt x="3743496" y="2276243"/>
                    <a:pt x="3753656" y="1000469"/>
                    <a:pt x="3754926" y="867575"/>
                  </a:cubicBezTo>
                  <a:cubicBezTo>
                    <a:pt x="3754926" y="787839"/>
                    <a:pt x="3756196" y="708104"/>
                    <a:pt x="3757466" y="628368"/>
                  </a:cubicBezTo>
                  <a:cubicBezTo>
                    <a:pt x="3758736" y="542498"/>
                    <a:pt x="3760006" y="456629"/>
                    <a:pt x="3762546" y="370759"/>
                  </a:cubicBezTo>
                  <a:cubicBezTo>
                    <a:pt x="3763816" y="319647"/>
                    <a:pt x="3763816" y="266489"/>
                    <a:pt x="3768896" y="215377"/>
                  </a:cubicBezTo>
                  <a:cubicBezTo>
                    <a:pt x="3773976" y="154041"/>
                    <a:pt x="3776516" y="94750"/>
                    <a:pt x="3775246" y="44450"/>
                  </a:cubicBezTo>
                  <a:cubicBezTo>
                    <a:pt x="3775246" y="38100"/>
                    <a:pt x="3771436" y="30480"/>
                    <a:pt x="3765086" y="27940"/>
                  </a:cubicBezTo>
                  <a:close/>
                </a:path>
              </a:pathLst>
            </a:custGeom>
            <a:solidFill>
              <a:srgbClr val="EDEDED"/>
            </a:solidFill>
          </p:spPr>
        </p:sp>
      </p:grpSp>
      <p:sp>
        <p:nvSpPr>
          <p:cNvPr name="Freeform 11" id="11"/>
          <p:cNvSpPr/>
          <p:nvPr/>
        </p:nvSpPr>
        <p:spPr>
          <a:xfrm flipH="false" flipV="false" rot="228688">
            <a:off x="4419538" y="3601043"/>
            <a:ext cx="2334231" cy="768174"/>
          </a:xfrm>
          <a:custGeom>
            <a:avLst/>
            <a:gdLst/>
            <a:ahLst/>
            <a:cxnLst/>
            <a:rect r="r" b="b" t="t" l="l"/>
            <a:pathLst>
              <a:path h="768174" w="2334231">
                <a:moveTo>
                  <a:pt x="0" y="0"/>
                </a:moveTo>
                <a:lnTo>
                  <a:pt x="2334231" y="0"/>
                </a:lnTo>
                <a:lnTo>
                  <a:pt x="2334231" y="768174"/>
                </a:lnTo>
                <a:lnTo>
                  <a:pt x="0" y="76817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3472364" y="1352534"/>
            <a:ext cx="11141828" cy="1166222"/>
          </a:xfrm>
          <a:prstGeom prst="rect">
            <a:avLst/>
          </a:prstGeom>
        </p:spPr>
        <p:txBody>
          <a:bodyPr anchor="t" rtlCol="false" tIns="0" lIns="0" bIns="0" rIns="0">
            <a:spAutoFit/>
          </a:bodyPr>
          <a:lstStyle/>
          <a:p>
            <a:pPr algn="ctr" marL="0" indent="0" lvl="0">
              <a:lnSpc>
                <a:spcPts val="8789"/>
              </a:lnSpc>
            </a:pPr>
            <a:r>
              <a:rPr lang="en-US" b="true" sz="8789" spc="-87">
                <a:solidFill>
                  <a:srgbClr val="FFFFFF"/>
                </a:solidFill>
                <a:latin typeface="Bogart Bold"/>
                <a:ea typeface="Bogart Bold"/>
                <a:cs typeface="Bogart Bold"/>
                <a:sym typeface="Bogart Bold"/>
              </a:rPr>
              <a:t>Health Indicators</a:t>
            </a:r>
          </a:p>
        </p:txBody>
      </p:sp>
      <p:sp>
        <p:nvSpPr>
          <p:cNvPr name="TextBox 13" id="13"/>
          <p:cNvSpPr txBox="true"/>
          <p:nvPr/>
        </p:nvSpPr>
        <p:spPr>
          <a:xfrm rot="0">
            <a:off x="2224256" y="4425031"/>
            <a:ext cx="6724795" cy="3962400"/>
          </a:xfrm>
          <a:prstGeom prst="rect">
            <a:avLst/>
          </a:prstGeom>
        </p:spPr>
        <p:txBody>
          <a:bodyPr anchor="t" rtlCol="false" tIns="0" lIns="0" bIns="0" rIns="0">
            <a:spAutoFit/>
          </a:bodyPr>
          <a:lstStyle/>
          <a:p>
            <a:pPr algn="ctr">
              <a:lnSpc>
                <a:spcPts val="3960"/>
              </a:lnSpc>
            </a:pPr>
            <a:r>
              <a:rPr lang="en-US" sz="3300" b="true">
                <a:solidFill>
                  <a:srgbClr val="000000"/>
                </a:solidFill>
                <a:latin typeface="Quicksand Bold"/>
                <a:ea typeface="Quicksand Bold"/>
                <a:cs typeface="Quicksand Bold"/>
                <a:sym typeface="Quicksand Bold"/>
              </a:rPr>
              <a:t>Health Conditions: </a:t>
            </a:r>
          </a:p>
          <a:p>
            <a:pPr algn="ctr">
              <a:lnSpc>
                <a:spcPts val="3960"/>
              </a:lnSpc>
            </a:pPr>
            <a:r>
              <a:rPr lang="en-US" sz="3300">
                <a:solidFill>
                  <a:srgbClr val="000000"/>
                </a:solidFill>
                <a:latin typeface="Quicksand"/>
                <a:ea typeface="Quicksand"/>
                <a:cs typeface="Quicksand"/>
                <a:sym typeface="Quicksand"/>
              </a:rPr>
              <a:t>High Blood Pressure, High Cholesterol, Stroke, Heart Disease</a:t>
            </a:r>
          </a:p>
          <a:p>
            <a:pPr algn="ctr">
              <a:lnSpc>
                <a:spcPts val="3960"/>
              </a:lnSpc>
            </a:pPr>
          </a:p>
          <a:p>
            <a:pPr algn="ctr">
              <a:lnSpc>
                <a:spcPts val="3960"/>
              </a:lnSpc>
            </a:pPr>
            <a:r>
              <a:rPr lang="en-US" sz="3300" b="true">
                <a:solidFill>
                  <a:srgbClr val="000000"/>
                </a:solidFill>
                <a:latin typeface="Quicksand Bold"/>
                <a:ea typeface="Quicksand Bold"/>
                <a:cs typeface="Quicksand Bold"/>
                <a:sym typeface="Quicksand Bold"/>
              </a:rPr>
              <a:t>General Health Indicators: </a:t>
            </a:r>
          </a:p>
          <a:p>
            <a:pPr algn="ctr">
              <a:lnSpc>
                <a:spcPts val="3960"/>
              </a:lnSpc>
            </a:pPr>
            <a:r>
              <a:rPr lang="en-US" sz="3300">
                <a:solidFill>
                  <a:srgbClr val="000000"/>
                </a:solidFill>
                <a:latin typeface="Quicksand"/>
                <a:ea typeface="Quicksand"/>
                <a:cs typeface="Quicksand"/>
                <a:sym typeface="Quicksand"/>
              </a:rPr>
              <a:t>BMI, General Health Rating, Mental &amp; Physical Health Days</a:t>
            </a:r>
          </a:p>
          <a:p>
            <a:pPr algn="ctr">
              <a:lnSpc>
                <a:spcPts val="3960"/>
              </a:lnSpc>
            </a:pPr>
          </a:p>
        </p:txBody>
      </p:sp>
      <p:sp>
        <p:nvSpPr>
          <p:cNvPr name="TextBox 14" id="14"/>
          <p:cNvSpPr txBox="true"/>
          <p:nvPr/>
        </p:nvSpPr>
        <p:spPr>
          <a:xfrm rot="0">
            <a:off x="9597038" y="4425031"/>
            <a:ext cx="6643667" cy="3962400"/>
          </a:xfrm>
          <a:prstGeom prst="rect">
            <a:avLst/>
          </a:prstGeom>
        </p:spPr>
        <p:txBody>
          <a:bodyPr anchor="t" rtlCol="false" tIns="0" lIns="0" bIns="0" rIns="0">
            <a:spAutoFit/>
          </a:bodyPr>
          <a:lstStyle/>
          <a:p>
            <a:pPr algn="ctr">
              <a:lnSpc>
                <a:spcPts val="3960"/>
              </a:lnSpc>
            </a:pPr>
            <a:r>
              <a:rPr lang="en-US" sz="3300" b="true">
                <a:solidFill>
                  <a:srgbClr val="000000"/>
                </a:solidFill>
                <a:latin typeface="Quicksand Bold"/>
                <a:ea typeface="Quicksand Bold"/>
                <a:cs typeface="Quicksand Bold"/>
                <a:sym typeface="Quicksand Bold"/>
              </a:rPr>
              <a:t>Lifestyle Factors: </a:t>
            </a:r>
          </a:p>
          <a:p>
            <a:pPr algn="ctr">
              <a:lnSpc>
                <a:spcPts val="3960"/>
              </a:lnSpc>
            </a:pPr>
            <a:r>
              <a:rPr lang="en-US" sz="3300">
                <a:solidFill>
                  <a:srgbClr val="000000"/>
                </a:solidFill>
                <a:latin typeface="Quicksand"/>
                <a:ea typeface="Quicksand"/>
                <a:cs typeface="Quicksand"/>
                <a:sym typeface="Quicksand"/>
              </a:rPr>
              <a:t>Smoking, Physical Activity, Alcohol Consumption, Diet (Fruits &amp; Vegetables)</a:t>
            </a:r>
          </a:p>
          <a:p>
            <a:pPr algn="ctr">
              <a:lnSpc>
                <a:spcPts val="3960"/>
              </a:lnSpc>
            </a:pPr>
          </a:p>
          <a:p>
            <a:pPr algn="ctr">
              <a:lnSpc>
                <a:spcPts val="3960"/>
              </a:lnSpc>
            </a:pPr>
            <a:r>
              <a:rPr lang="en-US" sz="3300" b="true">
                <a:solidFill>
                  <a:srgbClr val="000000"/>
                </a:solidFill>
                <a:latin typeface="Quicksand Bold"/>
                <a:ea typeface="Quicksand Bold"/>
                <a:cs typeface="Quicksand Bold"/>
                <a:sym typeface="Quicksand Bold"/>
              </a:rPr>
              <a:t>Demographics</a:t>
            </a:r>
            <a:r>
              <a:rPr lang="en-US" sz="3300" b="true">
                <a:solidFill>
                  <a:srgbClr val="000000"/>
                </a:solidFill>
                <a:latin typeface="Quicksand Semi-Bold"/>
                <a:ea typeface="Quicksand Semi-Bold"/>
                <a:cs typeface="Quicksand Semi-Bold"/>
                <a:sym typeface="Quicksand Semi-Bold"/>
              </a:rPr>
              <a:t>: </a:t>
            </a:r>
          </a:p>
          <a:p>
            <a:pPr algn="ctr">
              <a:lnSpc>
                <a:spcPts val="3960"/>
              </a:lnSpc>
            </a:pPr>
            <a:r>
              <a:rPr lang="en-US" sz="3300">
                <a:solidFill>
                  <a:srgbClr val="000000"/>
                </a:solidFill>
                <a:latin typeface="Quicksand"/>
                <a:ea typeface="Quicksand"/>
                <a:cs typeface="Quicksand"/>
                <a:sym typeface="Quicksand"/>
              </a:rPr>
              <a:t>Age, Sex, Education, Income</a:t>
            </a:r>
          </a:p>
          <a:p>
            <a:pPr algn="ctr">
              <a:lnSpc>
                <a:spcPts val="3960"/>
              </a:lnSpc>
            </a:pPr>
          </a:p>
        </p:txBody>
      </p:sp>
      <p:sp>
        <p:nvSpPr>
          <p:cNvPr name="Freeform 15" id="15"/>
          <p:cNvSpPr/>
          <p:nvPr/>
        </p:nvSpPr>
        <p:spPr>
          <a:xfrm flipH="false" flipV="false" rot="494685">
            <a:off x="11751756" y="3601043"/>
            <a:ext cx="2334231" cy="768174"/>
          </a:xfrm>
          <a:custGeom>
            <a:avLst/>
            <a:gdLst/>
            <a:ahLst/>
            <a:cxnLst/>
            <a:rect r="r" b="b" t="t" l="l"/>
            <a:pathLst>
              <a:path h="768174" w="2334231">
                <a:moveTo>
                  <a:pt x="0" y="0"/>
                </a:moveTo>
                <a:lnTo>
                  <a:pt x="2334231" y="0"/>
                </a:lnTo>
                <a:lnTo>
                  <a:pt x="2334231" y="768174"/>
                </a:lnTo>
                <a:lnTo>
                  <a:pt x="0" y="76817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2946191">
            <a:off x="14450079" y="966203"/>
            <a:ext cx="1356904" cy="1767432"/>
          </a:xfrm>
          <a:custGeom>
            <a:avLst/>
            <a:gdLst/>
            <a:ahLst/>
            <a:cxnLst/>
            <a:rect r="r" b="b" t="t" l="l"/>
            <a:pathLst>
              <a:path h="1767432" w="1356904">
                <a:moveTo>
                  <a:pt x="0" y="0"/>
                </a:moveTo>
                <a:lnTo>
                  <a:pt x="1356904" y="0"/>
                </a:lnTo>
                <a:lnTo>
                  <a:pt x="1356904" y="1767433"/>
                </a:lnTo>
                <a:lnTo>
                  <a:pt x="0" y="1767433"/>
                </a:lnTo>
                <a:lnTo>
                  <a:pt x="0" y="0"/>
                </a:lnTo>
                <a:close/>
              </a:path>
            </a:pathLst>
          </a:custGeom>
          <a:blipFill>
            <a:blip r:embed="rId7">
              <a:extLst>
                <a:ext uri="{96DAC541-7B7A-43D3-8B79-37D633B846F1}">
                  <asvg:svgBlip xmlns:asvg="http://schemas.microsoft.com/office/drawing/2016/SVG/main" r:embed="rId8"/>
                </a:ext>
              </a:extLst>
            </a:blip>
            <a:stretch>
              <a:fillRect l="-223589" t="0" r="0" b="-79771"/>
            </a:stretch>
          </a:blipFill>
        </p:spPr>
      </p:sp>
      <p:sp>
        <p:nvSpPr>
          <p:cNvPr name="Freeform 17" id="17"/>
          <p:cNvSpPr/>
          <p:nvPr/>
        </p:nvSpPr>
        <p:spPr>
          <a:xfrm flipH="false" flipV="false" rot="-3531975">
            <a:off x="15680175" y="2251585"/>
            <a:ext cx="1121060" cy="1052053"/>
          </a:xfrm>
          <a:custGeom>
            <a:avLst/>
            <a:gdLst/>
            <a:ahLst/>
            <a:cxnLst/>
            <a:rect r="r" b="b" t="t" l="l"/>
            <a:pathLst>
              <a:path h="1052053" w="1121060">
                <a:moveTo>
                  <a:pt x="0" y="0"/>
                </a:moveTo>
                <a:lnTo>
                  <a:pt x="1121060" y="0"/>
                </a:lnTo>
                <a:lnTo>
                  <a:pt x="1121060" y="1052054"/>
                </a:lnTo>
                <a:lnTo>
                  <a:pt x="0" y="1052054"/>
                </a:lnTo>
                <a:lnTo>
                  <a:pt x="0" y="0"/>
                </a:lnTo>
                <a:close/>
              </a:path>
            </a:pathLst>
          </a:custGeom>
          <a:blipFill>
            <a:blip r:embed="rId7">
              <a:extLst>
                <a:ext uri="{96DAC541-7B7A-43D3-8B79-37D633B846F1}">
                  <asvg:svgBlip xmlns:asvg="http://schemas.microsoft.com/office/drawing/2016/SVG/main" r:embed="rId8"/>
                </a:ext>
              </a:extLst>
            </a:blip>
            <a:stretch>
              <a:fillRect l="-168858" t="-92879" r="-122806" b="-109134"/>
            </a:stretch>
          </a:blipFill>
        </p:spPr>
      </p:sp>
      <p:sp>
        <p:nvSpPr>
          <p:cNvPr name="Freeform 18" id="18"/>
          <p:cNvSpPr/>
          <p:nvPr/>
        </p:nvSpPr>
        <p:spPr>
          <a:xfrm flipH="false" flipV="false" rot="2035113">
            <a:off x="15809915" y="939140"/>
            <a:ext cx="1492443" cy="847020"/>
          </a:xfrm>
          <a:custGeom>
            <a:avLst/>
            <a:gdLst/>
            <a:ahLst/>
            <a:cxnLst/>
            <a:rect r="r" b="b" t="t" l="l"/>
            <a:pathLst>
              <a:path h="847020" w="1492443">
                <a:moveTo>
                  <a:pt x="0" y="0"/>
                </a:moveTo>
                <a:lnTo>
                  <a:pt x="1492444" y="0"/>
                </a:lnTo>
                <a:lnTo>
                  <a:pt x="1492444" y="847021"/>
                </a:lnTo>
                <a:lnTo>
                  <a:pt x="0" y="847021"/>
                </a:lnTo>
                <a:lnTo>
                  <a:pt x="0" y="0"/>
                </a:lnTo>
                <a:close/>
              </a:path>
            </a:pathLst>
          </a:custGeom>
          <a:blipFill>
            <a:blip r:embed="rId7">
              <a:extLst>
                <a:ext uri="{96DAC541-7B7A-43D3-8B79-37D633B846F1}">
                  <asvg:svgBlip xmlns:asvg="http://schemas.microsoft.com/office/drawing/2016/SVG/main" r:embed="rId8"/>
                </a:ext>
              </a:extLst>
            </a:blip>
            <a:stretch>
              <a:fillRect l="-65893" t="0" r="-128308" b="-275120"/>
            </a:stretch>
          </a:blipFill>
        </p:spPr>
      </p:sp>
      <p:sp>
        <p:nvSpPr>
          <p:cNvPr name="Freeform 19" id="19"/>
          <p:cNvSpPr/>
          <p:nvPr/>
        </p:nvSpPr>
        <p:spPr>
          <a:xfrm flipH="false" flipV="false" rot="0">
            <a:off x="2486487" y="854292"/>
            <a:ext cx="1541785" cy="1416865"/>
          </a:xfrm>
          <a:custGeom>
            <a:avLst/>
            <a:gdLst/>
            <a:ahLst/>
            <a:cxnLst/>
            <a:rect r="r" b="b" t="t" l="l"/>
            <a:pathLst>
              <a:path h="1416865" w="1541785">
                <a:moveTo>
                  <a:pt x="0" y="0"/>
                </a:moveTo>
                <a:lnTo>
                  <a:pt x="1541785" y="0"/>
                </a:lnTo>
                <a:lnTo>
                  <a:pt x="1541785" y="1416865"/>
                </a:lnTo>
                <a:lnTo>
                  <a:pt x="0" y="1416865"/>
                </a:lnTo>
                <a:lnTo>
                  <a:pt x="0" y="0"/>
                </a:lnTo>
                <a:close/>
              </a:path>
            </a:pathLst>
          </a:custGeom>
          <a:blipFill>
            <a:blip r:embed="rId7">
              <a:extLst>
                <a:ext uri="{96DAC541-7B7A-43D3-8B79-37D633B846F1}">
                  <asvg:svgBlip xmlns:asvg="http://schemas.microsoft.com/office/drawing/2016/SVG/main" r:embed="rId8"/>
                </a:ext>
              </a:extLst>
            </a:blip>
            <a:stretch>
              <a:fillRect l="-1270" t="-52897" r="-134299" b="-32599"/>
            </a:stretch>
          </a:blipFill>
        </p:spPr>
      </p:sp>
      <p:sp>
        <p:nvSpPr>
          <p:cNvPr name="Freeform 20" id="20"/>
          <p:cNvSpPr/>
          <p:nvPr/>
        </p:nvSpPr>
        <p:spPr>
          <a:xfrm flipH="false" flipV="false" rot="0">
            <a:off x="1311074" y="1967715"/>
            <a:ext cx="1274852" cy="1469930"/>
          </a:xfrm>
          <a:custGeom>
            <a:avLst/>
            <a:gdLst/>
            <a:ahLst/>
            <a:cxnLst/>
            <a:rect r="r" b="b" t="t" l="l"/>
            <a:pathLst>
              <a:path h="1469930" w="1274852">
                <a:moveTo>
                  <a:pt x="0" y="0"/>
                </a:moveTo>
                <a:lnTo>
                  <a:pt x="1274853" y="0"/>
                </a:lnTo>
                <a:lnTo>
                  <a:pt x="1274853" y="1469931"/>
                </a:lnTo>
                <a:lnTo>
                  <a:pt x="0" y="1469931"/>
                </a:lnTo>
                <a:lnTo>
                  <a:pt x="0" y="0"/>
                </a:lnTo>
                <a:close/>
              </a:path>
            </a:pathLst>
          </a:custGeom>
          <a:blipFill>
            <a:blip r:embed="rId7">
              <a:extLst>
                <a:ext uri="{96DAC541-7B7A-43D3-8B79-37D633B846F1}">
                  <asvg:svgBlip xmlns:asvg="http://schemas.microsoft.com/office/drawing/2016/SVG/main" r:embed="rId8"/>
                </a:ext>
              </a:extLst>
            </a:blip>
            <a:stretch>
              <a:fillRect l="-212551" t="-12414" r="0" b="-83742"/>
            </a:stretch>
          </a:blipFill>
        </p:spPr>
      </p:sp>
      <p:sp>
        <p:nvSpPr>
          <p:cNvPr name="TextBox 21" id="21"/>
          <p:cNvSpPr txBox="true"/>
          <p:nvPr/>
        </p:nvSpPr>
        <p:spPr>
          <a:xfrm rot="0">
            <a:off x="17602803" y="9399762"/>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FFFFFF"/>
                </a:solidFill>
                <a:latin typeface="Quicksand Bold"/>
                <a:ea typeface="Quicksand Bold"/>
                <a:cs typeface="Quicksand Bold"/>
                <a:sym typeface="Quicksand Bold"/>
              </a:rPr>
              <a:t>3</a:t>
            </a:r>
          </a:p>
        </p:txBody>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B22F30"/>
        </a:solidFill>
      </p:bgPr>
    </p:bg>
    <p:spTree>
      <p:nvGrpSpPr>
        <p:cNvPr id="1" name=""/>
        <p:cNvGrpSpPr/>
        <p:nvPr/>
      </p:nvGrpSpPr>
      <p:grpSpPr>
        <a:xfrm>
          <a:off x="0" y="0"/>
          <a:ext cx="0" cy="0"/>
          <a:chOff x="0" y="0"/>
          <a:chExt cx="0" cy="0"/>
        </a:xfrm>
      </p:grpSpPr>
      <p:grpSp>
        <p:nvGrpSpPr>
          <p:cNvPr name="Group 2" id="2"/>
          <p:cNvGrpSpPr/>
          <p:nvPr/>
        </p:nvGrpSpPr>
        <p:grpSpPr>
          <a:xfrm rot="0">
            <a:off x="-1414658" y="-56723"/>
            <a:ext cx="20763012" cy="10400446"/>
            <a:chOff x="0" y="0"/>
            <a:chExt cx="27684017" cy="13867262"/>
          </a:xfrm>
        </p:grpSpPr>
        <p:sp>
          <p:nvSpPr>
            <p:cNvPr name="Freeform 3" id="3"/>
            <p:cNvSpPr/>
            <p:nvPr/>
          </p:nvSpPr>
          <p:spPr>
            <a:xfrm flipH="false" flipV="false" rot="0">
              <a:off x="0" y="50421"/>
              <a:ext cx="13842008" cy="13816841"/>
            </a:xfrm>
            <a:custGeom>
              <a:avLst/>
              <a:gdLst/>
              <a:ahLst/>
              <a:cxnLst/>
              <a:rect r="r" b="b" t="t" l="l"/>
              <a:pathLst>
                <a:path h="13816841" w="13842008">
                  <a:moveTo>
                    <a:pt x="0" y="0"/>
                  </a:moveTo>
                  <a:lnTo>
                    <a:pt x="13842008" y="0"/>
                  </a:lnTo>
                  <a:lnTo>
                    <a:pt x="13842008" y="13816841"/>
                  </a:lnTo>
                  <a:lnTo>
                    <a:pt x="0" y="13816841"/>
                  </a:lnTo>
                  <a:lnTo>
                    <a:pt x="0" y="0"/>
                  </a:lnTo>
                  <a:close/>
                </a:path>
              </a:pathLst>
            </a:custGeom>
            <a:blipFill>
              <a:blip r:embed="rId2">
                <a:alphaModFix amt="8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842008" y="0"/>
              <a:ext cx="13842008" cy="13816841"/>
            </a:xfrm>
            <a:custGeom>
              <a:avLst/>
              <a:gdLst/>
              <a:ahLst/>
              <a:cxnLst/>
              <a:rect r="r" b="b" t="t" l="l"/>
              <a:pathLst>
                <a:path h="13816841" w="13842008">
                  <a:moveTo>
                    <a:pt x="0" y="0"/>
                  </a:moveTo>
                  <a:lnTo>
                    <a:pt x="13842009" y="0"/>
                  </a:lnTo>
                  <a:lnTo>
                    <a:pt x="13842009" y="13816841"/>
                  </a:lnTo>
                  <a:lnTo>
                    <a:pt x="0" y="13816841"/>
                  </a:lnTo>
                  <a:lnTo>
                    <a:pt x="0" y="0"/>
                  </a:lnTo>
                  <a:close/>
                </a:path>
              </a:pathLst>
            </a:custGeom>
            <a:blipFill>
              <a:blip r:embed="rId2">
                <a:alphaModFix amt="80000"/>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028700"/>
            <a:ext cx="16230600" cy="8229600"/>
            <a:chOff x="0" y="0"/>
            <a:chExt cx="6851469" cy="3473984"/>
          </a:xfrm>
        </p:grpSpPr>
        <p:sp>
          <p:nvSpPr>
            <p:cNvPr name="Freeform 6" id="6"/>
            <p:cNvSpPr/>
            <p:nvPr/>
          </p:nvSpPr>
          <p:spPr>
            <a:xfrm flipH="false" flipV="false" rot="0">
              <a:off x="0" y="-1270"/>
              <a:ext cx="6852739" cy="3472714"/>
            </a:xfrm>
            <a:custGeom>
              <a:avLst/>
              <a:gdLst/>
              <a:ahLst/>
              <a:cxnLst/>
              <a:rect r="r" b="b" t="t" l="l"/>
              <a:pathLst>
                <a:path h="3472714" w="6852739">
                  <a:moveTo>
                    <a:pt x="6841309" y="27940"/>
                  </a:moveTo>
                  <a:cubicBezTo>
                    <a:pt x="6832419" y="24130"/>
                    <a:pt x="6823529" y="21590"/>
                    <a:pt x="6814639" y="21590"/>
                  </a:cubicBezTo>
                  <a:cubicBezTo>
                    <a:pt x="6787969" y="20320"/>
                    <a:pt x="6687027" y="20320"/>
                    <a:pt x="6573396" y="17780"/>
                  </a:cubicBezTo>
                  <a:cubicBezTo>
                    <a:pt x="6313667" y="12700"/>
                    <a:pt x="6059349" y="6350"/>
                    <a:pt x="5799620" y="3810"/>
                  </a:cubicBezTo>
                  <a:cubicBezTo>
                    <a:pt x="5588590" y="1270"/>
                    <a:pt x="5382971" y="3810"/>
                    <a:pt x="5171941" y="2540"/>
                  </a:cubicBezTo>
                  <a:cubicBezTo>
                    <a:pt x="5079953" y="2540"/>
                    <a:pt x="4987966" y="0"/>
                    <a:pt x="4895979" y="2540"/>
                  </a:cubicBezTo>
                  <a:cubicBezTo>
                    <a:pt x="4674127" y="10160"/>
                    <a:pt x="4452275" y="11430"/>
                    <a:pt x="4225012" y="8890"/>
                  </a:cubicBezTo>
                  <a:cubicBezTo>
                    <a:pt x="4111380" y="7620"/>
                    <a:pt x="3997749" y="7620"/>
                    <a:pt x="3884117" y="7620"/>
                  </a:cubicBezTo>
                  <a:cubicBezTo>
                    <a:pt x="3678498" y="7620"/>
                    <a:pt x="3472879" y="7620"/>
                    <a:pt x="3267261" y="6350"/>
                  </a:cubicBezTo>
                  <a:cubicBezTo>
                    <a:pt x="3050820" y="5080"/>
                    <a:pt x="918876" y="2540"/>
                    <a:pt x="707846" y="1270"/>
                  </a:cubicBezTo>
                  <a:cubicBezTo>
                    <a:pt x="534693" y="0"/>
                    <a:pt x="366952" y="1270"/>
                    <a:pt x="193799" y="1270"/>
                  </a:cubicBezTo>
                  <a:cubicBezTo>
                    <a:pt x="74756" y="1270"/>
                    <a:pt x="33020" y="3810"/>
                    <a:pt x="5080" y="5080"/>
                  </a:cubicBezTo>
                  <a:cubicBezTo>
                    <a:pt x="3810" y="5080"/>
                    <a:pt x="2540" y="7620"/>
                    <a:pt x="0" y="8890"/>
                  </a:cubicBezTo>
                  <a:cubicBezTo>
                    <a:pt x="1270" y="21590"/>
                    <a:pt x="3810" y="34290"/>
                    <a:pt x="5080" y="46990"/>
                  </a:cubicBezTo>
                  <a:cubicBezTo>
                    <a:pt x="15240" y="176461"/>
                    <a:pt x="16510" y="329751"/>
                    <a:pt x="17780" y="480352"/>
                  </a:cubicBezTo>
                  <a:cubicBezTo>
                    <a:pt x="19050" y="633642"/>
                    <a:pt x="17780" y="786931"/>
                    <a:pt x="16510" y="942911"/>
                  </a:cubicBezTo>
                  <a:cubicBezTo>
                    <a:pt x="15240" y="1101579"/>
                    <a:pt x="2540" y="2766254"/>
                    <a:pt x="2540" y="2924922"/>
                  </a:cubicBezTo>
                  <a:cubicBezTo>
                    <a:pt x="2540" y="3080901"/>
                    <a:pt x="1270" y="3236880"/>
                    <a:pt x="0" y="3392859"/>
                  </a:cubicBezTo>
                  <a:cubicBezTo>
                    <a:pt x="0" y="3418104"/>
                    <a:pt x="3810" y="3428264"/>
                    <a:pt x="15240" y="3433344"/>
                  </a:cubicBezTo>
                  <a:cubicBezTo>
                    <a:pt x="22860" y="3437154"/>
                    <a:pt x="31750" y="3439694"/>
                    <a:pt x="40640" y="3440964"/>
                  </a:cubicBezTo>
                  <a:cubicBezTo>
                    <a:pt x="188388" y="3446044"/>
                    <a:pt x="394007" y="3449854"/>
                    <a:pt x="599625" y="3454934"/>
                  </a:cubicBezTo>
                  <a:cubicBezTo>
                    <a:pt x="713257" y="3457474"/>
                    <a:pt x="826888" y="3462554"/>
                    <a:pt x="940520" y="3463824"/>
                  </a:cubicBezTo>
                  <a:cubicBezTo>
                    <a:pt x="1129906" y="3466364"/>
                    <a:pt x="3240205" y="3467634"/>
                    <a:pt x="3429591" y="3468904"/>
                  </a:cubicBezTo>
                  <a:cubicBezTo>
                    <a:pt x="3456646" y="3468904"/>
                    <a:pt x="3483701" y="3468904"/>
                    <a:pt x="3510756" y="3468904"/>
                  </a:cubicBezTo>
                  <a:cubicBezTo>
                    <a:pt x="3640621" y="3468904"/>
                    <a:pt x="3775897" y="3467634"/>
                    <a:pt x="3905761" y="3467634"/>
                  </a:cubicBezTo>
                  <a:cubicBezTo>
                    <a:pt x="4057270" y="3467634"/>
                    <a:pt x="4203367" y="3468904"/>
                    <a:pt x="4354876" y="3468904"/>
                  </a:cubicBezTo>
                  <a:cubicBezTo>
                    <a:pt x="4576728" y="3468904"/>
                    <a:pt x="4803991" y="3468904"/>
                    <a:pt x="5025843" y="3468904"/>
                  </a:cubicBezTo>
                  <a:cubicBezTo>
                    <a:pt x="5231462" y="3468904"/>
                    <a:pt x="5437081" y="3470174"/>
                    <a:pt x="5642700" y="3471444"/>
                  </a:cubicBezTo>
                  <a:cubicBezTo>
                    <a:pt x="5734687" y="3471444"/>
                    <a:pt x="5832086" y="3472714"/>
                    <a:pt x="5924073" y="3472714"/>
                  </a:cubicBezTo>
                  <a:cubicBezTo>
                    <a:pt x="6221680" y="3471444"/>
                    <a:pt x="6513874" y="3465094"/>
                    <a:pt x="6791779" y="3465094"/>
                  </a:cubicBezTo>
                  <a:cubicBezTo>
                    <a:pt x="6795589" y="3465094"/>
                    <a:pt x="6800669" y="3462554"/>
                    <a:pt x="6804479" y="3460014"/>
                  </a:cubicBezTo>
                  <a:cubicBezTo>
                    <a:pt x="6809559" y="3456204"/>
                    <a:pt x="6812099" y="3449854"/>
                    <a:pt x="6814639" y="3447314"/>
                  </a:cubicBezTo>
                  <a:cubicBezTo>
                    <a:pt x="6815909" y="3374034"/>
                    <a:pt x="6817179" y="3261084"/>
                    <a:pt x="6818449" y="3148133"/>
                  </a:cubicBezTo>
                  <a:cubicBezTo>
                    <a:pt x="6819719" y="2973329"/>
                    <a:pt x="6829879" y="1295208"/>
                    <a:pt x="6831149" y="1120404"/>
                  </a:cubicBezTo>
                  <a:cubicBezTo>
                    <a:pt x="6831149" y="1015521"/>
                    <a:pt x="6832419" y="910639"/>
                    <a:pt x="6833689" y="805756"/>
                  </a:cubicBezTo>
                  <a:cubicBezTo>
                    <a:pt x="6834959" y="692806"/>
                    <a:pt x="6836229" y="579856"/>
                    <a:pt x="6838769" y="466905"/>
                  </a:cubicBezTo>
                  <a:cubicBezTo>
                    <a:pt x="6840039" y="399673"/>
                    <a:pt x="6840039" y="329751"/>
                    <a:pt x="6845119" y="262519"/>
                  </a:cubicBezTo>
                  <a:cubicBezTo>
                    <a:pt x="6850199" y="181840"/>
                    <a:pt x="6852739" y="103850"/>
                    <a:pt x="6851469" y="44450"/>
                  </a:cubicBezTo>
                  <a:cubicBezTo>
                    <a:pt x="6851469" y="38100"/>
                    <a:pt x="6847659" y="30480"/>
                    <a:pt x="6841309" y="27940"/>
                  </a:cubicBezTo>
                  <a:close/>
                </a:path>
              </a:pathLst>
            </a:custGeom>
            <a:solidFill>
              <a:srgbClr val="FFFFFF"/>
            </a:solidFill>
          </p:spPr>
        </p:sp>
      </p:grpSp>
      <p:grpSp>
        <p:nvGrpSpPr>
          <p:cNvPr name="Group 7" id="7"/>
          <p:cNvGrpSpPr/>
          <p:nvPr/>
        </p:nvGrpSpPr>
        <p:grpSpPr>
          <a:xfrm rot="0">
            <a:off x="9509540" y="4586537"/>
            <a:ext cx="6724795" cy="3837710"/>
            <a:chOff x="0" y="0"/>
            <a:chExt cx="3821347" cy="2180769"/>
          </a:xfrm>
        </p:grpSpPr>
        <p:sp>
          <p:nvSpPr>
            <p:cNvPr name="Freeform 8" id="8"/>
            <p:cNvSpPr/>
            <p:nvPr/>
          </p:nvSpPr>
          <p:spPr>
            <a:xfrm flipH="false" flipV="false" rot="0">
              <a:off x="0" y="-1270"/>
              <a:ext cx="3822617" cy="2179498"/>
            </a:xfrm>
            <a:custGeom>
              <a:avLst/>
              <a:gdLst/>
              <a:ahLst/>
              <a:cxnLst/>
              <a:rect r="r" b="b" t="t" l="l"/>
              <a:pathLst>
                <a:path h="2179498" w="3822617">
                  <a:moveTo>
                    <a:pt x="3811187" y="27940"/>
                  </a:moveTo>
                  <a:cubicBezTo>
                    <a:pt x="3802297" y="24130"/>
                    <a:pt x="3793407" y="21590"/>
                    <a:pt x="3784517" y="21590"/>
                  </a:cubicBezTo>
                  <a:cubicBezTo>
                    <a:pt x="3757847" y="20320"/>
                    <a:pt x="3701366" y="20320"/>
                    <a:pt x="3638916" y="17780"/>
                  </a:cubicBezTo>
                  <a:cubicBezTo>
                    <a:pt x="3496174" y="12700"/>
                    <a:pt x="3356405" y="6350"/>
                    <a:pt x="3213663" y="3810"/>
                  </a:cubicBezTo>
                  <a:cubicBezTo>
                    <a:pt x="3097685" y="1270"/>
                    <a:pt x="2984681" y="3810"/>
                    <a:pt x="2868702" y="2540"/>
                  </a:cubicBezTo>
                  <a:cubicBezTo>
                    <a:pt x="2818148" y="2540"/>
                    <a:pt x="2767593" y="0"/>
                    <a:pt x="2717038" y="2540"/>
                  </a:cubicBezTo>
                  <a:cubicBezTo>
                    <a:pt x="2595113" y="10160"/>
                    <a:pt x="2473187" y="11430"/>
                    <a:pt x="2348287" y="8890"/>
                  </a:cubicBezTo>
                  <a:cubicBezTo>
                    <a:pt x="2285838" y="7620"/>
                    <a:pt x="2223388" y="7620"/>
                    <a:pt x="2160938" y="7620"/>
                  </a:cubicBezTo>
                  <a:cubicBezTo>
                    <a:pt x="2047934" y="7620"/>
                    <a:pt x="1934930" y="7620"/>
                    <a:pt x="1821925" y="6350"/>
                  </a:cubicBezTo>
                  <a:cubicBezTo>
                    <a:pt x="1702973" y="5080"/>
                    <a:pt x="531296" y="2540"/>
                    <a:pt x="415318" y="1270"/>
                  </a:cubicBezTo>
                  <a:cubicBezTo>
                    <a:pt x="320157" y="0"/>
                    <a:pt x="227969" y="1270"/>
                    <a:pt x="132807" y="1270"/>
                  </a:cubicBezTo>
                  <a:cubicBezTo>
                    <a:pt x="67384" y="1270"/>
                    <a:pt x="33020" y="3810"/>
                    <a:pt x="5080" y="5080"/>
                  </a:cubicBezTo>
                  <a:cubicBezTo>
                    <a:pt x="3810" y="5080"/>
                    <a:pt x="2540" y="7620"/>
                    <a:pt x="0" y="8890"/>
                  </a:cubicBezTo>
                  <a:cubicBezTo>
                    <a:pt x="1270" y="21590"/>
                    <a:pt x="3810" y="34290"/>
                    <a:pt x="5080" y="46990"/>
                  </a:cubicBezTo>
                  <a:cubicBezTo>
                    <a:pt x="15240" y="133697"/>
                    <a:pt x="16510" y="227697"/>
                    <a:pt x="17780" y="320047"/>
                  </a:cubicBezTo>
                  <a:cubicBezTo>
                    <a:pt x="19050" y="414047"/>
                    <a:pt x="17780" y="508047"/>
                    <a:pt x="16510" y="603696"/>
                  </a:cubicBezTo>
                  <a:cubicBezTo>
                    <a:pt x="15240" y="700994"/>
                    <a:pt x="2540" y="1721800"/>
                    <a:pt x="2540" y="1819098"/>
                  </a:cubicBezTo>
                  <a:cubicBezTo>
                    <a:pt x="2540" y="1914747"/>
                    <a:pt x="1270" y="2010396"/>
                    <a:pt x="0" y="2106045"/>
                  </a:cubicBezTo>
                  <a:cubicBezTo>
                    <a:pt x="0" y="2124888"/>
                    <a:pt x="3810" y="2135048"/>
                    <a:pt x="15240" y="2140129"/>
                  </a:cubicBezTo>
                  <a:cubicBezTo>
                    <a:pt x="22860" y="2143938"/>
                    <a:pt x="31750" y="2146479"/>
                    <a:pt x="40640" y="2147748"/>
                  </a:cubicBezTo>
                  <a:cubicBezTo>
                    <a:pt x="129834" y="2152829"/>
                    <a:pt x="242838" y="2156638"/>
                    <a:pt x="355842" y="2161719"/>
                  </a:cubicBezTo>
                  <a:cubicBezTo>
                    <a:pt x="418292" y="2164259"/>
                    <a:pt x="480742" y="2169338"/>
                    <a:pt x="543192" y="2170609"/>
                  </a:cubicBezTo>
                  <a:cubicBezTo>
                    <a:pt x="647274" y="2173148"/>
                    <a:pt x="1807056" y="2174419"/>
                    <a:pt x="1911139" y="2175688"/>
                  </a:cubicBezTo>
                  <a:cubicBezTo>
                    <a:pt x="1926008" y="2175688"/>
                    <a:pt x="1940877" y="2175688"/>
                    <a:pt x="1955746" y="2175688"/>
                  </a:cubicBezTo>
                  <a:cubicBezTo>
                    <a:pt x="2027117" y="2175688"/>
                    <a:pt x="2101462" y="2174419"/>
                    <a:pt x="2172833" y="2174419"/>
                  </a:cubicBezTo>
                  <a:cubicBezTo>
                    <a:pt x="2256100" y="2174419"/>
                    <a:pt x="2336392" y="2175688"/>
                    <a:pt x="2419659" y="2175688"/>
                  </a:cubicBezTo>
                  <a:cubicBezTo>
                    <a:pt x="2541584" y="2175688"/>
                    <a:pt x="2666484" y="2175688"/>
                    <a:pt x="2788410" y="2175688"/>
                  </a:cubicBezTo>
                  <a:cubicBezTo>
                    <a:pt x="2901414" y="2175688"/>
                    <a:pt x="3014418" y="2176959"/>
                    <a:pt x="3127423" y="2178229"/>
                  </a:cubicBezTo>
                  <a:cubicBezTo>
                    <a:pt x="3177977" y="2178229"/>
                    <a:pt x="3231506" y="2179498"/>
                    <a:pt x="3282060" y="2179498"/>
                  </a:cubicBezTo>
                  <a:cubicBezTo>
                    <a:pt x="3445619" y="2178229"/>
                    <a:pt x="3606204" y="2171879"/>
                    <a:pt x="3761657" y="2171879"/>
                  </a:cubicBezTo>
                  <a:cubicBezTo>
                    <a:pt x="3765467" y="2171879"/>
                    <a:pt x="3770547" y="2169338"/>
                    <a:pt x="3774357" y="2166798"/>
                  </a:cubicBezTo>
                  <a:cubicBezTo>
                    <a:pt x="3779437" y="2162988"/>
                    <a:pt x="3781977" y="2156638"/>
                    <a:pt x="3784517" y="2154098"/>
                  </a:cubicBezTo>
                  <a:cubicBezTo>
                    <a:pt x="3785787" y="2094501"/>
                    <a:pt x="3787057" y="2025238"/>
                    <a:pt x="3788327" y="1955975"/>
                  </a:cubicBezTo>
                  <a:cubicBezTo>
                    <a:pt x="3789597" y="1848782"/>
                    <a:pt x="3799757" y="819731"/>
                    <a:pt x="3801027" y="712538"/>
                  </a:cubicBezTo>
                  <a:cubicBezTo>
                    <a:pt x="3801027" y="648222"/>
                    <a:pt x="3802297" y="583907"/>
                    <a:pt x="3803567" y="519591"/>
                  </a:cubicBezTo>
                  <a:cubicBezTo>
                    <a:pt x="3804837" y="450328"/>
                    <a:pt x="3806107" y="381065"/>
                    <a:pt x="3808647" y="311802"/>
                  </a:cubicBezTo>
                  <a:cubicBezTo>
                    <a:pt x="3809917" y="270574"/>
                    <a:pt x="3809917" y="227697"/>
                    <a:pt x="3814997" y="186469"/>
                  </a:cubicBezTo>
                  <a:cubicBezTo>
                    <a:pt x="3820077" y="136995"/>
                    <a:pt x="3822617" y="89170"/>
                    <a:pt x="3821347" y="44450"/>
                  </a:cubicBezTo>
                  <a:cubicBezTo>
                    <a:pt x="3821347" y="38100"/>
                    <a:pt x="3817537" y="30480"/>
                    <a:pt x="3811187" y="27940"/>
                  </a:cubicBezTo>
                  <a:close/>
                </a:path>
              </a:pathLst>
            </a:custGeom>
            <a:solidFill>
              <a:srgbClr val="88B0E6"/>
            </a:solidFill>
          </p:spPr>
        </p:sp>
      </p:grpSp>
      <p:grpSp>
        <p:nvGrpSpPr>
          <p:cNvPr name="Group 9" id="9"/>
          <p:cNvGrpSpPr/>
          <p:nvPr/>
        </p:nvGrpSpPr>
        <p:grpSpPr>
          <a:xfrm rot="0">
            <a:off x="2071856" y="4586537"/>
            <a:ext cx="7072144" cy="3837710"/>
            <a:chOff x="0" y="0"/>
            <a:chExt cx="3821347" cy="2073660"/>
          </a:xfrm>
        </p:grpSpPr>
        <p:sp>
          <p:nvSpPr>
            <p:cNvPr name="Freeform 10" id="10"/>
            <p:cNvSpPr/>
            <p:nvPr/>
          </p:nvSpPr>
          <p:spPr>
            <a:xfrm flipH="false" flipV="false" rot="0">
              <a:off x="0" y="-1270"/>
              <a:ext cx="3822617" cy="2072390"/>
            </a:xfrm>
            <a:custGeom>
              <a:avLst/>
              <a:gdLst/>
              <a:ahLst/>
              <a:cxnLst/>
              <a:rect r="r" b="b" t="t" l="l"/>
              <a:pathLst>
                <a:path h="2072390" w="3822617">
                  <a:moveTo>
                    <a:pt x="3811187" y="27940"/>
                  </a:moveTo>
                  <a:cubicBezTo>
                    <a:pt x="3802297" y="24130"/>
                    <a:pt x="3793407" y="21590"/>
                    <a:pt x="3784517" y="21590"/>
                  </a:cubicBezTo>
                  <a:cubicBezTo>
                    <a:pt x="3757847" y="20320"/>
                    <a:pt x="3701366" y="20320"/>
                    <a:pt x="3638916" y="17780"/>
                  </a:cubicBezTo>
                  <a:cubicBezTo>
                    <a:pt x="3496174" y="12700"/>
                    <a:pt x="3356405" y="6350"/>
                    <a:pt x="3213663" y="3810"/>
                  </a:cubicBezTo>
                  <a:cubicBezTo>
                    <a:pt x="3097685" y="1270"/>
                    <a:pt x="2984681" y="3810"/>
                    <a:pt x="2868702" y="2540"/>
                  </a:cubicBezTo>
                  <a:cubicBezTo>
                    <a:pt x="2818148" y="2540"/>
                    <a:pt x="2767593" y="0"/>
                    <a:pt x="2717038" y="2540"/>
                  </a:cubicBezTo>
                  <a:cubicBezTo>
                    <a:pt x="2595113" y="10160"/>
                    <a:pt x="2473187" y="11430"/>
                    <a:pt x="2348287" y="8890"/>
                  </a:cubicBezTo>
                  <a:cubicBezTo>
                    <a:pt x="2285838" y="7620"/>
                    <a:pt x="2223388" y="7620"/>
                    <a:pt x="2160938" y="7620"/>
                  </a:cubicBezTo>
                  <a:cubicBezTo>
                    <a:pt x="2047934" y="7620"/>
                    <a:pt x="1934930" y="7620"/>
                    <a:pt x="1821925" y="6350"/>
                  </a:cubicBezTo>
                  <a:cubicBezTo>
                    <a:pt x="1702973" y="5080"/>
                    <a:pt x="531296" y="2540"/>
                    <a:pt x="415318" y="1270"/>
                  </a:cubicBezTo>
                  <a:cubicBezTo>
                    <a:pt x="320157" y="0"/>
                    <a:pt x="227969" y="1270"/>
                    <a:pt x="132807" y="1270"/>
                  </a:cubicBezTo>
                  <a:cubicBezTo>
                    <a:pt x="67384" y="1270"/>
                    <a:pt x="33020" y="3810"/>
                    <a:pt x="5080" y="5080"/>
                  </a:cubicBezTo>
                  <a:cubicBezTo>
                    <a:pt x="3810" y="5080"/>
                    <a:pt x="2540" y="7620"/>
                    <a:pt x="0" y="8890"/>
                  </a:cubicBezTo>
                  <a:cubicBezTo>
                    <a:pt x="1270" y="21590"/>
                    <a:pt x="3810" y="34290"/>
                    <a:pt x="5080" y="46990"/>
                  </a:cubicBezTo>
                  <a:cubicBezTo>
                    <a:pt x="15240" y="130155"/>
                    <a:pt x="16510" y="219244"/>
                    <a:pt x="17780" y="306770"/>
                  </a:cubicBezTo>
                  <a:cubicBezTo>
                    <a:pt x="19050" y="395860"/>
                    <a:pt x="17780" y="484949"/>
                    <a:pt x="16510" y="575601"/>
                  </a:cubicBezTo>
                  <a:cubicBezTo>
                    <a:pt x="15240" y="667816"/>
                    <a:pt x="2540" y="1635295"/>
                    <a:pt x="2540" y="1727510"/>
                  </a:cubicBezTo>
                  <a:cubicBezTo>
                    <a:pt x="2540" y="1818162"/>
                    <a:pt x="1270" y="1908815"/>
                    <a:pt x="0" y="1999467"/>
                  </a:cubicBezTo>
                  <a:cubicBezTo>
                    <a:pt x="0" y="2017780"/>
                    <a:pt x="3810" y="2027940"/>
                    <a:pt x="15240" y="2033020"/>
                  </a:cubicBezTo>
                  <a:cubicBezTo>
                    <a:pt x="22860" y="2036830"/>
                    <a:pt x="31750" y="2039370"/>
                    <a:pt x="40640" y="2040640"/>
                  </a:cubicBezTo>
                  <a:cubicBezTo>
                    <a:pt x="129834" y="2045720"/>
                    <a:pt x="242838" y="2049530"/>
                    <a:pt x="355842" y="2054610"/>
                  </a:cubicBezTo>
                  <a:cubicBezTo>
                    <a:pt x="418292" y="2057150"/>
                    <a:pt x="480742" y="2062230"/>
                    <a:pt x="543192" y="2063500"/>
                  </a:cubicBezTo>
                  <a:cubicBezTo>
                    <a:pt x="647274" y="2066040"/>
                    <a:pt x="1807056" y="2067310"/>
                    <a:pt x="1911139" y="2068580"/>
                  </a:cubicBezTo>
                  <a:cubicBezTo>
                    <a:pt x="1926008" y="2068580"/>
                    <a:pt x="1940877" y="2068580"/>
                    <a:pt x="1955746" y="2068580"/>
                  </a:cubicBezTo>
                  <a:cubicBezTo>
                    <a:pt x="2027117" y="2068580"/>
                    <a:pt x="2101462" y="2067310"/>
                    <a:pt x="2172833" y="2067310"/>
                  </a:cubicBezTo>
                  <a:cubicBezTo>
                    <a:pt x="2256100" y="2067310"/>
                    <a:pt x="2336392" y="2068580"/>
                    <a:pt x="2419659" y="2068580"/>
                  </a:cubicBezTo>
                  <a:cubicBezTo>
                    <a:pt x="2541584" y="2068580"/>
                    <a:pt x="2666484" y="2068580"/>
                    <a:pt x="2788410" y="2068580"/>
                  </a:cubicBezTo>
                  <a:cubicBezTo>
                    <a:pt x="2901414" y="2068580"/>
                    <a:pt x="3014418" y="2069850"/>
                    <a:pt x="3127423" y="2071120"/>
                  </a:cubicBezTo>
                  <a:cubicBezTo>
                    <a:pt x="3177977" y="2071120"/>
                    <a:pt x="3231506" y="2072390"/>
                    <a:pt x="3282060" y="2072390"/>
                  </a:cubicBezTo>
                  <a:cubicBezTo>
                    <a:pt x="3445619" y="2071120"/>
                    <a:pt x="3606204" y="2064770"/>
                    <a:pt x="3761657" y="2064770"/>
                  </a:cubicBezTo>
                  <a:cubicBezTo>
                    <a:pt x="3765467" y="2064770"/>
                    <a:pt x="3770547" y="2062230"/>
                    <a:pt x="3774357" y="2059690"/>
                  </a:cubicBezTo>
                  <a:cubicBezTo>
                    <a:pt x="3779437" y="2055880"/>
                    <a:pt x="3781977" y="2049530"/>
                    <a:pt x="3784517" y="2046990"/>
                  </a:cubicBezTo>
                  <a:cubicBezTo>
                    <a:pt x="3785787" y="1988526"/>
                    <a:pt x="3787057" y="1922881"/>
                    <a:pt x="3788327" y="1857237"/>
                  </a:cubicBezTo>
                  <a:cubicBezTo>
                    <a:pt x="3789597" y="1755643"/>
                    <a:pt x="3799757" y="780350"/>
                    <a:pt x="3801027" y="678757"/>
                  </a:cubicBezTo>
                  <a:cubicBezTo>
                    <a:pt x="3801027" y="617801"/>
                    <a:pt x="3802297" y="556846"/>
                    <a:pt x="3803567" y="495890"/>
                  </a:cubicBezTo>
                  <a:cubicBezTo>
                    <a:pt x="3804837" y="430245"/>
                    <a:pt x="3806107" y="364600"/>
                    <a:pt x="3808647" y="298955"/>
                  </a:cubicBezTo>
                  <a:cubicBezTo>
                    <a:pt x="3809917" y="259881"/>
                    <a:pt x="3809917" y="219244"/>
                    <a:pt x="3814997" y="180170"/>
                  </a:cubicBezTo>
                  <a:cubicBezTo>
                    <a:pt x="3820077" y="133281"/>
                    <a:pt x="3822617" y="87955"/>
                    <a:pt x="3821347" y="44450"/>
                  </a:cubicBezTo>
                  <a:cubicBezTo>
                    <a:pt x="3821347" y="38100"/>
                    <a:pt x="3817537" y="30480"/>
                    <a:pt x="3811187" y="27940"/>
                  </a:cubicBezTo>
                  <a:close/>
                </a:path>
              </a:pathLst>
            </a:custGeom>
            <a:solidFill>
              <a:srgbClr val="88B0E6"/>
            </a:solidFill>
          </p:spPr>
        </p:sp>
      </p:grpSp>
      <p:sp>
        <p:nvSpPr>
          <p:cNvPr name="TextBox 11" id="11"/>
          <p:cNvSpPr txBox="true"/>
          <p:nvPr/>
        </p:nvSpPr>
        <p:spPr>
          <a:xfrm rot="0">
            <a:off x="3573086" y="1913337"/>
            <a:ext cx="11141828" cy="1154430"/>
          </a:xfrm>
          <a:prstGeom prst="rect">
            <a:avLst/>
          </a:prstGeom>
        </p:spPr>
        <p:txBody>
          <a:bodyPr anchor="t" rtlCol="false" tIns="0" lIns="0" bIns="0" rIns="0">
            <a:spAutoFit/>
          </a:bodyPr>
          <a:lstStyle/>
          <a:p>
            <a:pPr algn="ctr" marL="0" indent="0" lvl="0">
              <a:lnSpc>
                <a:spcPts val="8700"/>
              </a:lnSpc>
            </a:pPr>
            <a:r>
              <a:rPr lang="en-US" b="true" sz="8700" spc="-86">
                <a:solidFill>
                  <a:srgbClr val="3E4A9D"/>
                </a:solidFill>
                <a:latin typeface="Bogart Bold"/>
                <a:ea typeface="Bogart Bold"/>
                <a:cs typeface="Bogart Bold"/>
                <a:sym typeface="Bogart Bold"/>
              </a:rPr>
              <a:t>Questions</a:t>
            </a:r>
          </a:p>
        </p:txBody>
      </p:sp>
      <p:sp>
        <p:nvSpPr>
          <p:cNvPr name="Freeform 12" id="12"/>
          <p:cNvSpPr/>
          <p:nvPr/>
        </p:nvSpPr>
        <p:spPr>
          <a:xfrm flipH="false" flipV="false" rot="8883757">
            <a:off x="12993156" y="2105578"/>
            <a:ext cx="1312075" cy="1924377"/>
          </a:xfrm>
          <a:custGeom>
            <a:avLst/>
            <a:gdLst/>
            <a:ahLst/>
            <a:cxnLst/>
            <a:rect r="r" b="b" t="t" l="l"/>
            <a:pathLst>
              <a:path h="1924377" w="1312075">
                <a:moveTo>
                  <a:pt x="0" y="0"/>
                </a:moveTo>
                <a:lnTo>
                  <a:pt x="1312075" y="0"/>
                </a:lnTo>
                <a:lnTo>
                  <a:pt x="1312075" y="1924377"/>
                </a:lnTo>
                <a:lnTo>
                  <a:pt x="0" y="19243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9566468">
            <a:off x="4198622" y="2426361"/>
            <a:ext cx="1695572" cy="1556843"/>
          </a:xfrm>
          <a:custGeom>
            <a:avLst/>
            <a:gdLst/>
            <a:ahLst/>
            <a:cxnLst/>
            <a:rect r="r" b="b" t="t" l="l"/>
            <a:pathLst>
              <a:path h="1556843" w="1695572">
                <a:moveTo>
                  <a:pt x="0" y="0"/>
                </a:moveTo>
                <a:lnTo>
                  <a:pt x="1695572" y="0"/>
                </a:lnTo>
                <a:lnTo>
                  <a:pt x="1695572" y="1556843"/>
                </a:lnTo>
                <a:lnTo>
                  <a:pt x="0" y="155684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2856081" y="5039119"/>
            <a:ext cx="5503695" cy="2932546"/>
          </a:xfrm>
          <a:prstGeom prst="rect">
            <a:avLst/>
          </a:prstGeom>
        </p:spPr>
        <p:txBody>
          <a:bodyPr anchor="t" rtlCol="false" tIns="0" lIns="0" bIns="0" rIns="0">
            <a:spAutoFit/>
          </a:bodyPr>
          <a:lstStyle/>
          <a:p>
            <a:pPr algn="ctr">
              <a:lnSpc>
                <a:spcPts val="4618"/>
              </a:lnSpc>
            </a:pPr>
            <a:r>
              <a:rPr lang="en-US" sz="3848">
                <a:solidFill>
                  <a:srgbClr val="000000"/>
                </a:solidFill>
                <a:latin typeface="Quicksand"/>
                <a:ea typeface="Quicksand"/>
                <a:cs typeface="Quicksand"/>
                <a:sym typeface="Quicksand"/>
              </a:rPr>
              <a:t>Can the data collected here provide </a:t>
            </a:r>
            <a:r>
              <a:rPr lang="en-US" b="true" sz="3848">
                <a:solidFill>
                  <a:srgbClr val="000000"/>
                </a:solidFill>
                <a:latin typeface="Quicksand Bold"/>
                <a:ea typeface="Quicksand Bold"/>
                <a:cs typeface="Quicksand Bold"/>
                <a:sym typeface="Quicksand Bold"/>
              </a:rPr>
              <a:t>accurate predictions</a:t>
            </a:r>
            <a:r>
              <a:rPr lang="en-US" sz="3848">
                <a:solidFill>
                  <a:srgbClr val="000000"/>
                </a:solidFill>
                <a:latin typeface="Quicksand"/>
                <a:ea typeface="Quicksand"/>
                <a:cs typeface="Quicksand"/>
                <a:sym typeface="Quicksand"/>
              </a:rPr>
              <a:t> of whether an individual has diabetes?</a:t>
            </a:r>
          </a:p>
        </p:txBody>
      </p:sp>
      <p:sp>
        <p:nvSpPr>
          <p:cNvPr name="TextBox 15" id="15"/>
          <p:cNvSpPr txBox="true"/>
          <p:nvPr/>
        </p:nvSpPr>
        <p:spPr>
          <a:xfrm rot="0">
            <a:off x="9877111" y="5385483"/>
            <a:ext cx="5989653" cy="2239818"/>
          </a:xfrm>
          <a:prstGeom prst="rect">
            <a:avLst/>
          </a:prstGeom>
        </p:spPr>
        <p:txBody>
          <a:bodyPr anchor="t" rtlCol="false" tIns="0" lIns="0" bIns="0" rIns="0">
            <a:spAutoFit/>
          </a:bodyPr>
          <a:lstStyle/>
          <a:p>
            <a:pPr algn="ctr">
              <a:lnSpc>
                <a:spcPts val="4409"/>
              </a:lnSpc>
            </a:pPr>
            <a:r>
              <a:rPr lang="en-US" sz="3674">
                <a:solidFill>
                  <a:srgbClr val="000000"/>
                </a:solidFill>
                <a:latin typeface="Quicksand"/>
                <a:ea typeface="Quicksand"/>
                <a:cs typeface="Quicksand"/>
                <a:sym typeface="Quicksand"/>
              </a:rPr>
              <a:t>What </a:t>
            </a:r>
            <a:r>
              <a:rPr lang="en-US" sz="3674" b="true">
                <a:solidFill>
                  <a:srgbClr val="000000"/>
                </a:solidFill>
                <a:latin typeface="Quicksand Bold"/>
                <a:ea typeface="Quicksand Bold"/>
                <a:cs typeface="Quicksand Bold"/>
                <a:sym typeface="Quicksand Bold"/>
              </a:rPr>
              <a:t>risk factors</a:t>
            </a:r>
            <a:r>
              <a:rPr lang="en-US" sz="3674">
                <a:solidFill>
                  <a:srgbClr val="000000"/>
                </a:solidFill>
                <a:latin typeface="Quicksand"/>
                <a:ea typeface="Quicksand"/>
                <a:cs typeface="Quicksand"/>
                <a:sym typeface="Quicksand"/>
              </a:rPr>
              <a:t> are most </a:t>
            </a:r>
            <a:r>
              <a:rPr lang="en-US" sz="3674" b="true">
                <a:solidFill>
                  <a:srgbClr val="000000"/>
                </a:solidFill>
                <a:latin typeface="Quicksand Bold"/>
                <a:ea typeface="Quicksand Bold"/>
                <a:cs typeface="Quicksand Bold"/>
                <a:sym typeface="Quicksand Bold"/>
              </a:rPr>
              <a:t>impactful/predictive</a:t>
            </a:r>
            <a:r>
              <a:rPr lang="en-US" sz="3674">
                <a:solidFill>
                  <a:srgbClr val="000000"/>
                </a:solidFill>
                <a:latin typeface="Quicksand"/>
                <a:ea typeface="Quicksand"/>
                <a:cs typeface="Quicksand"/>
                <a:sym typeface="Quicksand"/>
              </a:rPr>
              <a:t> of an individual having diabetes?</a:t>
            </a:r>
          </a:p>
          <a:p>
            <a:pPr algn="ctr">
              <a:lnSpc>
                <a:spcPts val="4409"/>
              </a:lnSpc>
            </a:pPr>
          </a:p>
        </p:txBody>
      </p:sp>
      <p:sp>
        <p:nvSpPr>
          <p:cNvPr name="TextBox 16" id="16"/>
          <p:cNvSpPr txBox="true"/>
          <p:nvPr/>
        </p:nvSpPr>
        <p:spPr>
          <a:xfrm rot="0">
            <a:off x="17602803" y="9399762"/>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FFFFFF"/>
                </a:solidFill>
                <a:latin typeface="Quicksand Bold"/>
                <a:ea typeface="Quicksand Bold"/>
                <a:cs typeface="Quicksand Bold"/>
                <a:sym typeface="Quicksand Bold"/>
              </a:rPr>
              <a:t>4</a:t>
            </a:r>
          </a:p>
        </p:txBody>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B22F30"/>
        </a:solidFill>
      </p:bgPr>
    </p:bg>
    <p:spTree>
      <p:nvGrpSpPr>
        <p:cNvPr id="1" name=""/>
        <p:cNvGrpSpPr/>
        <p:nvPr/>
      </p:nvGrpSpPr>
      <p:grpSpPr>
        <a:xfrm>
          <a:off x="0" y="0"/>
          <a:ext cx="0" cy="0"/>
          <a:chOff x="0" y="0"/>
          <a:chExt cx="0" cy="0"/>
        </a:xfrm>
      </p:grpSpPr>
      <p:grpSp>
        <p:nvGrpSpPr>
          <p:cNvPr name="Group 2" id="2"/>
          <p:cNvGrpSpPr/>
          <p:nvPr/>
        </p:nvGrpSpPr>
        <p:grpSpPr>
          <a:xfrm rot="0">
            <a:off x="-1414658" y="-56723"/>
            <a:ext cx="20763012" cy="10400446"/>
            <a:chOff x="0" y="0"/>
            <a:chExt cx="27684017" cy="13867262"/>
          </a:xfrm>
        </p:grpSpPr>
        <p:sp>
          <p:nvSpPr>
            <p:cNvPr name="Freeform 3" id="3"/>
            <p:cNvSpPr/>
            <p:nvPr/>
          </p:nvSpPr>
          <p:spPr>
            <a:xfrm flipH="false" flipV="false" rot="0">
              <a:off x="0" y="50421"/>
              <a:ext cx="13842008" cy="13816841"/>
            </a:xfrm>
            <a:custGeom>
              <a:avLst/>
              <a:gdLst/>
              <a:ahLst/>
              <a:cxnLst/>
              <a:rect r="r" b="b" t="t" l="l"/>
              <a:pathLst>
                <a:path h="13816841" w="13842008">
                  <a:moveTo>
                    <a:pt x="0" y="0"/>
                  </a:moveTo>
                  <a:lnTo>
                    <a:pt x="13842008" y="0"/>
                  </a:lnTo>
                  <a:lnTo>
                    <a:pt x="13842008" y="13816841"/>
                  </a:lnTo>
                  <a:lnTo>
                    <a:pt x="0" y="13816841"/>
                  </a:lnTo>
                  <a:lnTo>
                    <a:pt x="0" y="0"/>
                  </a:lnTo>
                  <a:close/>
                </a:path>
              </a:pathLst>
            </a:custGeom>
            <a:blipFill>
              <a:blip r:embed="rId3">
                <a:alphaModFix amt="80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842008" y="0"/>
              <a:ext cx="13842008" cy="13816841"/>
            </a:xfrm>
            <a:custGeom>
              <a:avLst/>
              <a:gdLst/>
              <a:ahLst/>
              <a:cxnLst/>
              <a:rect r="r" b="b" t="t" l="l"/>
              <a:pathLst>
                <a:path h="13816841" w="13842008">
                  <a:moveTo>
                    <a:pt x="0" y="0"/>
                  </a:moveTo>
                  <a:lnTo>
                    <a:pt x="13842009" y="0"/>
                  </a:lnTo>
                  <a:lnTo>
                    <a:pt x="13842009" y="13816841"/>
                  </a:lnTo>
                  <a:lnTo>
                    <a:pt x="0" y="13816841"/>
                  </a:lnTo>
                  <a:lnTo>
                    <a:pt x="0" y="0"/>
                  </a:lnTo>
                  <a:close/>
                </a:path>
              </a:pathLst>
            </a:custGeom>
            <a:blipFill>
              <a:blip r:embed="rId3">
                <a:alphaModFix amt="80000"/>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1028700" y="1057275"/>
            <a:ext cx="16230600" cy="8229600"/>
            <a:chOff x="0" y="0"/>
            <a:chExt cx="6851469" cy="3473984"/>
          </a:xfrm>
        </p:grpSpPr>
        <p:sp>
          <p:nvSpPr>
            <p:cNvPr name="Freeform 6" id="6"/>
            <p:cNvSpPr/>
            <p:nvPr/>
          </p:nvSpPr>
          <p:spPr>
            <a:xfrm flipH="false" flipV="false" rot="0">
              <a:off x="0" y="-1270"/>
              <a:ext cx="6852739" cy="3472714"/>
            </a:xfrm>
            <a:custGeom>
              <a:avLst/>
              <a:gdLst/>
              <a:ahLst/>
              <a:cxnLst/>
              <a:rect r="r" b="b" t="t" l="l"/>
              <a:pathLst>
                <a:path h="3472714" w="6852739">
                  <a:moveTo>
                    <a:pt x="6841309" y="27940"/>
                  </a:moveTo>
                  <a:cubicBezTo>
                    <a:pt x="6832419" y="24130"/>
                    <a:pt x="6823529" y="21590"/>
                    <a:pt x="6814639" y="21590"/>
                  </a:cubicBezTo>
                  <a:cubicBezTo>
                    <a:pt x="6787969" y="20320"/>
                    <a:pt x="6687027" y="20320"/>
                    <a:pt x="6573396" y="17780"/>
                  </a:cubicBezTo>
                  <a:cubicBezTo>
                    <a:pt x="6313667" y="12700"/>
                    <a:pt x="6059349" y="6350"/>
                    <a:pt x="5799620" y="3810"/>
                  </a:cubicBezTo>
                  <a:cubicBezTo>
                    <a:pt x="5588590" y="1270"/>
                    <a:pt x="5382971" y="3810"/>
                    <a:pt x="5171941" y="2540"/>
                  </a:cubicBezTo>
                  <a:cubicBezTo>
                    <a:pt x="5079953" y="2540"/>
                    <a:pt x="4987966" y="0"/>
                    <a:pt x="4895979" y="2540"/>
                  </a:cubicBezTo>
                  <a:cubicBezTo>
                    <a:pt x="4674127" y="10160"/>
                    <a:pt x="4452275" y="11430"/>
                    <a:pt x="4225012" y="8890"/>
                  </a:cubicBezTo>
                  <a:cubicBezTo>
                    <a:pt x="4111380" y="7620"/>
                    <a:pt x="3997749" y="7620"/>
                    <a:pt x="3884117" y="7620"/>
                  </a:cubicBezTo>
                  <a:cubicBezTo>
                    <a:pt x="3678498" y="7620"/>
                    <a:pt x="3472879" y="7620"/>
                    <a:pt x="3267261" y="6350"/>
                  </a:cubicBezTo>
                  <a:cubicBezTo>
                    <a:pt x="3050820" y="5080"/>
                    <a:pt x="918876" y="2540"/>
                    <a:pt x="707846" y="1270"/>
                  </a:cubicBezTo>
                  <a:cubicBezTo>
                    <a:pt x="534693" y="0"/>
                    <a:pt x="366952" y="1270"/>
                    <a:pt x="193799" y="1270"/>
                  </a:cubicBezTo>
                  <a:cubicBezTo>
                    <a:pt x="74756" y="1270"/>
                    <a:pt x="33020" y="3810"/>
                    <a:pt x="5080" y="5080"/>
                  </a:cubicBezTo>
                  <a:cubicBezTo>
                    <a:pt x="3810" y="5080"/>
                    <a:pt x="2540" y="7620"/>
                    <a:pt x="0" y="8890"/>
                  </a:cubicBezTo>
                  <a:cubicBezTo>
                    <a:pt x="1270" y="21590"/>
                    <a:pt x="3810" y="34290"/>
                    <a:pt x="5080" y="46990"/>
                  </a:cubicBezTo>
                  <a:cubicBezTo>
                    <a:pt x="15240" y="176461"/>
                    <a:pt x="16510" y="329751"/>
                    <a:pt x="17780" y="480352"/>
                  </a:cubicBezTo>
                  <a:cubicBezTo>
                    <a:pt x="19050" y="633642"/>
                    <a:pt x="17780" y="786931"/>
                    <a:pt x="16510" y="942911"/>
                  </a:cubicBezTo>
                  <a:cubicBezTo>
                    <a:pt x="15240" y="1101579"/>
                    <a:pt x="2540" y="2766254"/>
                    <a:pt x="2540" y="2924922"/>
                  </a:cubicBezTo>
                  <a:cubicBezTo>
                    <a:pt x="2540" y="3080901"/>
                    <a:pt x="1270" y="3236880"/>
                    <a:pt x="0" y="3392859"/>
                  </a:cubicBezTo>
                  <a:cubicBezTo>
                    <a:pt x="0" y="3418104"/>
                    <a:pt x="3810" y="3428264"/>
                    <a:pt x="15240" y="3433344"/>
                  </a:cubicBezTo>
                  <a:cubicBezTo>
                    <a:pt x="22860" y="3437154"/>
                    <a:pt x="31750" y="3439694"/>
                    <a:pt x="40640" y="3440964"/>
                  </a:cubicBezTo>
                  <a:cubicBezTo>
                    <a:pt x="188388" y="3446044"/>
                    <a:pt x="394007" y="3449854"/>
                    <a:pt x="599625" y="3454934"/>
                  </a:cubicBezTo>
                  <a:cubicBezTo>
                    <a:pt x="713257" y="3457474"/>
                    <a:pt x="826888" y="3462554"/>
                    <a:pt x="940520" y="3463824"/>
                  </a:cubicBezTo>
                  <a:cubicBezTo>
                    <a:pt x="1129906" y="3466364"/>
                    <a:pt x="3240205" y="3467634"/>
                    <a:pt x="3429591" y="3468904"/>
                  </a:cubicBezTo>
                  <a:cubicBezTo>
                    <a:pt x="3456646" y="3468904"/>
                    <a:pt x="3483701" y="3468904"/>
                    <a:pt x="3510756" y="3468904"/>
                  </a:cubicBezTo>
                  <a:cubicBezTo>
                    <a:pt x="3640621" y="3468904"/>
                    <a:pt x="3775897" y="3467634"/>
                    <a:pt x="3905761" y="3467634"/>
                  </a:cubicBezTo>
                  <a:cubicBezTo>
                    <a:pt x="4057270" y="3467634"/>
                    <a:pt x="4203367" y="3468904"/>
                    <a:pt x="4354876" y="3468904"/>
                  </a:cubicBezTo>
                  <a:cubicBezTo>
                    <a:pt x="4576728" y="3468904"/>
                    <a:pt x="4803991" y="3468904"/>
                    <a:pt x="5025843" y="3468904"/>
                  </a:cubicBezTo>
                  <a:cubicBezTo>
                    <a:pt x="5231462" y="3468904"/>
                    <a:pt x="5437081" y="3470174"/>
                    <a:pt x="5642700" y="3471444"/>
                  </a:cubicBezTo>
                  <a:cubicBezTo>
                    <a:pt x="5734687" y="3471444"/>
                    <a:pt x="5832086" y="3472714"/>
                    <a:pt x="5924073" y="3472714"/>
                  </a:cubicBezTo>
                  <a:cubicBezTo>
                    <a:pt x="6221680" y="3471444"/>
                    <a:pt x="6513874" y="3465094"/>
                    <a:pt x="6791779" y="3465094"/>
                  </a:cubicBezTo>
                  <a:cubicBezTo>
                    <a:pt x="6795589" y="3465094"/>
                    <a:pt x="6800669" y="3462554"/>
                    <a:pt x="6804479" y="3460014"/>
                  </a:cubicBezTo>
                  <a:cubicBezTo>
                    <a:pt x="6809559" y="3456204"/>
                    <a:pt x="6812099" y="3449854"/>
                    <a:pt x="6814639" y="3447314"/>
                  </a:cubicBezTo>
                  <a:cubicBezTo>
                    <a:pt x="6815909" y="3374034"/>
                    <a:pt x="6817179" y="3261084"/>
                    <a:pt x="6818449" y="3148133"/>
                  </a:cubicBezTo>
                  <a:cubicBezTo>
                    <a:pt x="6819719" y="2973329"/>
                    <a:pt x="6829879" y="1295208"/>
                    <a:pt x="6831149" y="1120404"/>
                  </a:cubicBezTo>
                  <a:cubicBezTo>
                    <a:pt x="6831149" y="1015521"/>
                    <a:pt x="6832419" y="910639"/>
                    <a:pt x="6833689" y="805756"/>
                  </a:cubicBezTo>
                  <a:cubicBezTo>
                    <a:pt x="6834959" y="692806"/>
                    <a:pt x="6836229" y="579856"/>
                    <a:pt x="6838769" y="466905"/>
                  </a:cubicBezTo>
                  <a:cubicBezTo>
                    <a:pt x="6840039" y="399673"/>
                    <a:pt x="6840039" y="329751"/>
                    <a:pt x="6845119" y="262519"/>
                  </a:cubicBezTo>
                  <a:cubicBezTo>
                    <a:pt x="6850199" y="181840"/>
                    <a:pt x="6852739" y="103850"/>
                    <a:pt x="6851469" y="44450"/>
                  </a:cubicBezTo>
                  <a:cubicBezTo>
                    <a:pt x="6851469" y="38100"/>
                    <a:pt x="6847659" y="30480"/>
                    <a:pt x="6841309" y="27940"/>
                  </a:cubicBezTo>
                  <a:close/>
                </a:path>
              </a:pathLst>
            </a:custGeom>
            <a:solidFill>
              <a:srgbClr val="FFFFFF"/>
            </a:solidFill>
          </p:spPr>
        </p:sp>
      </p:grpSp>
      <p:sp>
        <p:nvSpPr>
          <p:cNvPr name="Freeform 7" id="7"/>
          <p:cNvSpPr/>
          <p:nvPr/>
        </p:nvSpPr>
        <p:spPr>
          <a:xfrm flipH="false" flipV="false" rot="6703528">
            <a:off x="10198948" y="3693994"/>
            <a:ext cx="593534" cy="1909028"/>
          </a:xfrm>
          <a:custGeom>
            <a:avLst/>
            <a:gdLst/>
            <a:ahLst/>
            <a:cxnLst/>
            <a:rect r="r" b="b" t="t" l="l"/>
            <a:pathLst>
              <a:path h="1909028" w="593534">
                <a:moveTo>
                  <a:pt x="0" y="0"/>
                </a:moveTo>
                <a:lnTo>
                  <a:pt x="593534" y="0"/>
                </a:lnTo>
                <a:lnTo>
                  <a:pt x="593534" y="1909029"/>
                </a:lnTo>
                <a:lnTo>
                  <a:pt x="0" y="190902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6990362">
            <a:off x="13807507" y="3605521"/>
            <a:ext cx="823012" cy="2085975"/>
          </a:xfrm>
          <a:custGeom>
            <a:avLst/>
            <a:gdLst/>
            <a:ahLst/>
            <a:cxnLst/>
            <a:rect r="r" b="b" t="t" l="l"/>
            <a:pathLst>
              <a:path h="2085975" w="823012">
                <a:moveTo>
                  <a:pt x="0" y="0"/>
                </a:moveTo>
                <a:lnTo>
                  <a:pt x="823012" y="0"/>
                </a:lnTo>
                <a:lnTo>
                  <a:pt x="823012" y="2085975"/>
                </a:lnTo>
                <a:lnTo>
                  <a:pt x="0" y="208597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8203912" y="1960256"/>
            <a:ext cx="8714585" cy="6423637"/>
          </a:xfrm>
          <a:custGeom>
            <a:avLst/>
            <a:gdLst/>
            <a:ahLst/>
            <a:cxnLst/>
            <a:rect r="r" b="b" t="t" l="l"/>
            <a:pathLst>
              <a:path h="6423637" w="8714585">
                <a:moveTo>
                  <a:pt x="0" y="0"/>
                </a:moveTo>
                <a:lnTo>
                  <a:pt x="8714584" y="0"/>
                </a:lnTo>
                <a:lnTo>
                  <a:pt x="8714584" y="6423638"/>
                </a:lnTo>
                <a:lnTo>
                  <a:pt x="0" y="6423638"/>
                </a:lnTo>
                <a:lnTo>
                  <a:pt x="0" y="0"/>
                </a:lnTo>
                <a:close/>
              </a:path>
            </a:pathLst>
          </a:custGeom>
          <a:blipFill>
            <a:blip r:embed="rId9"/>
            <a:stretch>
              <a:fillRect l="0" t="0" r="0" b="0"/>
            </a:stretch>
          </a:blipFill>
        </p:spPr>
      </p:sp>
      <p:sp>
        <p:nvSpPr>
          <p:cNvPr name="TextBox 10" id="10"/>
          <p:cNvSpPr txBox="true"/>
          <p:nvPr/>
        </p:nvSpPr>
        <p:spPr>
          <a:xfrm rot="0">
            <a:off x="2003394" y="1872980"/>
            <a:ext cx="6051372" cy="3404539"/>
          </a:xfrm>
          <a:prstGeom prst="rect">
            <a:avLst/>
          </a:prstGeom>
        </p:spPr>
        <p:txBody>
          <a:bodyPr anchor="t" rtlCol="false" tIns="0" lIns="0" bIns="0" rIns="0">
            <a:spAutoFit/>
          </a:bodyPr>
          <a:lstStyle/>
          <a:p>
            <a:pPr algn="l">
              <a:lnSpc>
                <a:spcPts val="8849"/>
              </a:lnSpc>
            </a:pPr>
            <a:r>
              <a:rPr lang="en-US" sz="8849" spc="-88" b="true">
                <a:solidFill>
                  <a:srgbClr val="A2272C"/>
                </a:solidFill>
                <a:latin typeface="Bogart Bold"/>
                <a:ea typeface="Bogart Bold"/>
                <a:cs typeface="Bogart Bold"/>
                <a:sym typeface="Bogart Bold"/>
              </a:rPr>
              <a:t>What is Diabetes?</a:t>
            </a:r>
          </a:p>
          <a:p>
            <a:pPr algn="l" marL="0" indent="0" lvl="0">
              <a:lnSpc>
                <a:spcPts val="8849"/>
              </a:lnSpc>
            </a:pPr>
          </a:p>
        </p:txBody>
      </p:sp>
      <p:sp>
        <p:nvSpPr>
          <p:cNvPr name="TextBox 11" id="11"/>
          <p:cNvSpPr txBox="true"/>
          <p:nvPr/>
        </p:nvSpPr>
        <p:spPr>
          <a:xfrm rot="0">
            <a:off x="1854249" y="4167347"/>
            <a:ext cx="6200517" cy="4696418"/>
          </a:xfrm>
          <a:prstGeom prst="rect">
            <a:avLst/>
          </a:prstGeom>
        </p:spPr>
        <p:txBody>
          <a:bodyPr anchor="t" rtlCol="false" tIns="0" lIns="0" bIns="0" rIns="0">
            <a:spAutoFit/>
          </a:bodyPr>
          <a:lstStyle/>
          <a:p>
            <a:pPr algn="l">
              <a:lnSpc>
                <a:spcPts val="4172"/>
              </a:lnSpc>
            </a:pPr>
            <a:r>
              <a:rPr lang="en-US" sz="3476" b="true">
                <a:solidFill>
                  <a:srgbClr val="000000"/>
                </a:solidFill>
                <a:latin typeface="Quicksand Semi-Bold"/>
                <a:ea typeface="Quicksand Semi-Bold"/>
                <a:cs typeface="Quicksand Semi-Bold"/>
                <a:sym typeface="Quicksand Semi-Bold"/>
              </a:rPr>
              <a:t>Diabetes is a chronic disease where your body either can’t produce insulin or is unable to use the insulin made as effectively as needed. That leads to increased glucose (sugar levels) in the bloodstream.</a:t>
            </a:r>
          </a:p>
          <a:p>
            <a:pPr algn="l">
              <a:lnSpc>
                <a:spcPts val="4172"/>
              </a:lnSpc>
            </a:pPr>
          </a:p>
        </p:txBody>
      </p:sp>
      <p:sp>
        <p:nvSpPr>
          <p:cNvPr name="TextBox 12" id="12"/>
          <p:cNvSpPr txBox="true"/>
          <p:nvPr/>
        </p:nvSpPr>
        <p:spPr>
          <a:xfrm rot="0">
            <a:off x="17602803" y="9399762"/>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FFFFFF"/>
                </a:solidFill>
                <a:latin typeface="Quicksand Bold"/>
                <a:ea typeface="Quicksand Bold"/>
                <a:cs typeface="Quicksand Bold"/>
                <a:sym typeface="Quicksand Bold"/>
              </a:rPr>
              <a:t>5</a:t>
            </a:r>
          </a:p>
        </p:txBody>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E1DA"/>
        </a:solidFill>
      </p:bgPr>
    </p:bg>
    <p:spTree>
      <p:nvGrpSpPr>
        <p:cNvPr id="1" name=""/>
        <p:cNvGrpSpPr/>
        <p:nvPr/>
      </p:nvGrpSpPr>
      <p:grpSpPr>
        <a:xfrm>
          <a:off x="0" y="0"/>
          <a:ext cx="0" cy="0"/>
          <a:chOff x="0" y="0"/>
          <a:chExt cx="0" cy="0"/>
        </a:xfrm>
      </p:grpSpPr>
      <p:grpSp>
        <p:nvGrpSpPr>
          <p:cNvPr name="Group 2" id="2"/>
          <p:cNvGrpSpPr/>
          <p:nvPr/>
        </p:nvGrpSpPr>
        <p:grpSpPr>
          <a:xfrm rot="0">
            <a:off x="-1414658" y="-56723"/>
            <a:ext cx="20763012" cy="10400446"/>
            <a:chOff x="0" y="0"/>
            <a:chExt cx="27684017" cy="13867262"/>
          </a:xfrm>
        </p:grpSpPr>
        <p:sp>
          <p:nvSpPr>
            <p:cNvPr name="Freeform 3" id="3"/>
            <p:cNvSpPr/>
            <p:nvPr/>
          </p:nvSpPr>
          <p:spPr>
            <a:xfrm flipH="false" flipV="false" rot="0">
              <a:off x="0" y="50421"/>
              <a:ext cx="13842008" cy="13816841"/>
            </a:xfrm>
            <a:custGeom>
              <a:avLst/>
              <a:gdLst/>
              <a:ahLst/>
              <a:cxnLst/>
              <a:rect r="r" b="b" t="t" l="l"/>
              <a:pathLst>
                <a:path h="13816841" w="13842008">
                  <a:moveTo>
                    <a:pt x="0" y="0"/>
                  </a:moveTo>
                  <a:lnTo>
                    <a:pt x="13842008" y="0"/>
                  </a:lnTo>
                  <a:lnTo>
                    <a:pt x="13842008" y="13816841"/>
                  </a:lnTo>
                  <a:lnTo>
                    <a:pt x="0" y="13816841"/>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842008" y="0"/>
              <a:ext cx="13842008" cy="13816841"/>
            </a:xfrm>
            <a:custGeom>
              <a:avLst/>
              <a:gdLst/>
              <a:ahLst/>
              <a:cxnLst/>
              <a:rect r="r" b="b" t="t" l="l"/>
              <a:pathLst>
                <a:path h="13816841" w="13842008">
                  <a:moveTo>
                    <a:pt x="0" y="0"/>
                  </a:moveTo>
                  <a:lnTo>
                    <a:pt x="13842009" y="0"/>
                  </a:lnTo>
                  <a:lnTo>
                    <a:pt x="13842009" y="13816841"/>
                  </a:lnTo>
                  <a:lnTo>
                    <a:pt x="0" y="13816841"/>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1028700" y="1057275"/>
            <a:ext cx="16230600" cy="8229600"/>
            <a:chOff x="0" y="0"/>
            <a:chExt cx="6851469" cy="3473984"/>
          </a:xfrm>
        </p:grpSpPr>
        <p:sp>
          <p:nvSpPr>
            <p:cNvPr name="Freeform 6" id="6"/>
            <p:cNvSpPr/>
            <p:nvPr/>
          </p:nvSpPr>
          <p:spPr>
            <a:xfrm flipH="false" flipV="false" rot="0">
              <a:off x="0" y="-1270"/>
              <a:ext cx="6852739" cy="3472714"/>
            </a:xfrm>
            <a:custGeom>
              <a:avLst/>
              <a:gdLst/>
              <a:ahLst/>
              <a:cxnLst/>
              <a:rect r="r" b="b" t="t" l="l"/>
              <a:pathLst>
                <a:path h="3472714" w="6852739">
                  <a:moveTo>
                    <a:pt x="6841309" y="27940"/>
                  </a:moveTo>
                  <a:cubicBezTo>
                    <a:pt x="6832419" y="24130"/>
                    <a:pt x="6823529" y="21590"/>
                    <a:pt x="6814639" y="21590"/>
                  </a:cubicBezTo>
                  <a:cubicBezTo>
                    <a:pt x="6787969" y="20320"/>
                    <a:pt x="6687027" y="20320"/>
                    <a:pt x="6573396" y="17780"/>
                  </a:cubicBezTo>
                  <a:cubicBezTo>
                    <a:pt x="6313667" y="12700"/>
                    <a:pt x="6059349" y="6350"/>
                    <a:pt x="5799620" y="3810"/>
                  </a:cubicBezTo>
                  <a:cubicBezTo>
                    <a:pt x="5588590" y="1270"/>
                    <a:pt x="5382971" y="3810"/>
                    <a:pt x="5171941" y="2540"/>
                  </a:cubicBezTo>
                  <a:cubicBezTo>
                    <a:pt x="5079953" y="2540"/>
                    <a:pt x="4987966" y="0"/>
                    <a:pt x="4895979" y="2540"/>
                  </a:cubicBezTo>
                  <a:cubicBezTo>
                    <a:pt x="4674127" y="10160"/>
                    <a:pt x="4452275" y="11430"/>
                    <a:pt x="4225012" y="8890"/>
                  </a:cubicBezTo>
                  <a:cubicBezTo>
                    <a:pt x="4111380" y="7620"/>
                    <a:pt x="3997749" y="7620"/>
                    <a:pt x="3884117" y="7620"/>
                  </a:cubicBezTo>
                  <a:cubicBezTo>
                    <a:pt x="3678498" y="7620"/>
                    <a:pt x="3472879" y="7620"/>
                    <a:pt x="3267261" y="6350"/>
                  </a:cubicBezTo>
                  <a:cubicBezTo>
                    <a:pt x="3050820" y="5080"/>
                    <a:pt x="918876" y="2540"/>
                    <a:pt x="707846" y="1270"/>
                  </a:cubicBezTo>
                  <a:cubicBezTo>
                    <a:pt x="534693" y="0"/>
                    <a:pt x="366952" y="1270"/>
                    <a:pt x="193799" y="1270"/>
                  </a:cubicBezTo>
                  <a:cubicBezTo>
                    <a:pt x="74756" y="1270"/>
                    <a:pt x="33020" y="3810"/>
                    <a:pt x="5080" y="5080"/>
                  </a:cubicBezTo>
                  <a:cubicBezTo>
                    <a:pt x="3810" y="5080"/>
                    <a:pt x="2540" y="7620"/>
                    <a:pt x="0" y="8890"/>
                  </a:cubicBezTo>
                  <a:cubicBezTo>
                    <a:pt x="1270" y="21590"/>
                    <a:pt x="3810" y="34290"/>
                    <a:pt x="5080" y="46990"/>
                  </a:cubicBezTo>
                  <a:cubicBezTo>
                    <a:pt x="15240" y="176461"/>
                    <a:pt x="16510" y="329751"/>
                    <a:pt x="17780" y="480352"/>
                  </a:cubicBezTo>
                  <a:cubicBezTo>
                    <a:pt x="19050" y="633642"/>
                    <a:pt x="17780" y="786931"/>
                    <a:pt x="16510" y="942911"/>
                  </a:cubicBezTo>
                  <a:cubicBezTo>
                    <a:pt x="15240" y="1101579"/>
                    <a:pt x="2540" y="2766254"/>
                    <a:pt x="2540" y="2924922"/>
                  </a:cubicBezTo>
                  <a:cubicBezTo>
                    <a:pt x="2540" y="3080901"/>
                    <a:pt x="1270" y="3236880"/>
                    <a:pt x="0" y="3392859"/>
                  </a:cubicBezTo>
                  <a:cubicBezTo>
                    <a:pt x="0" y="3418104"/>
                    <a:pt x="3810" y="3428264"/>
                    <a:pt x="15240" y="3433344"/>
                  </a:cubicBezTo>
                  <a:cubicBezTo>
                    <a:pt x="22860" y="3437154"/>
                    <a:pt x="31750" y="3439694"/>
                    <a:pt x="40640" y="3440964"/>
                  </a:cubicBezTo>
                  <a:cubicBezTo>
                    <a:pt x="188388" y="3446044"/>
                    <a:pt x="394007" y="3449854"/>
                    <a:pt x="599625" y="3454934"/>
                  </a:cubicBezTo>
                  <a:cubicBezTo>
                    <a:pt x="713257" y="3457474"/>
                    <a:pt x="826888" y="3462554"/>
                    <a:pt x="940520" y="3463824"/>
                  </a:cubicBezTo>
                  <a:cubicBezTo>
                    <a:pt x="1129906" y="3466364"/>
                    <a:pt x="3240205" y="3467634"/>
                    <a:pt x="3429591" y="3468904"/>
                  </a:cubicBezTo>
                  <a:cubicBezTo>
                    <a:pt x="3456646" y="3468904"/>
                    <a:pt x="3483701" y="3468904"/>
                    <a:pt x="3510756" y="3468904"/>
                  </a:cubicBezTo>
                  <a:cubicBezTo>
                    <a:pt x="3640621" y="3468904"/>
                    <a:pt x="3775897" y="3467634"/>
                    <a:pt x="3905761" y="3467634"/>
                  </a:cubicBezTo>
                  <a:cubicBezTo>
                    <a:pt x="4057270" y="3467634"/>
                    <a:pt x="4203367" y="3468904"/>
                    <a:pt x="4354876" y="3468904"/>
                  </a:cubicBezTo>
                  <a:cubicBezTo>
                    <a:pt x="4576728" y="3468904"/>
                    <a:pt x="4803991" y="3468904"/>
                    <a:pt x="5025843" y="3468904"/>
                  </a:cubicBezTo>
                  <a:cubicBezTo>
                    <a:pt x="5231462" y="3468904"/>
                    <a:pt x="5437081" y="3470174"/>
                    <a:pt x="5642700" y="3471444"/>
                  </a:cubicBezTo>
                  <a:cubicBezTo>
                    <a:pt x="5734687" y="3471444"/>
                    <a:pt x="5832086" y="3472714"/>
                    <a:pt x="5924073" y="3472714"/>
                  </a:cubicBezTo>
                  <a:cubicBezTo>
                    <a:pt x="6221680" y="3471444"/>
                    <a:pt x="6513874" y="3465094"/>
                    <a:pt x="6791779" y="3465094"/>
                  </a:cubicBezTo>
                  <a:cubicBezTo>
                    <a:pt x="6795589" y="3465094"/>
                    <a:pt x="6800669" y="3462554"/>
                    <a:pt x="6804479" y="3460014"/>
                  </a:cubicBezTo>
                  <a:cubicBezTo>
                    <a:pt x="6809559" y="3456204"/>
                    <a:pt x="6812099" y="3449854"/>
                    <a:pt x="6814639" y="3447314"/>
                  </a:cubicBezTo>
                  <a:cubicBezTo>
                    <a:pt x="6815909" y="3374034"/>
                    <a:pt x="6817179" y="3261084"/>
                    <a:pt x="6818449" y="3148133"/>
                  </a:cubicBezTo>
                  <a:cubicBezTo>
                    <a:pt x="6819719" y="2973329"/>
                    <a:pt x="6829879" y="1295208"/>
                    <a:pt x="6831149" y="1120404"/>
                  </a:cubicBezTo>
                  <a:cubicBezTo>
                    <a:pt x="6831149" y="1015521"/>
                    <a:pt x="6832419" y="910639"/>
                    <a:pt x="6833689" y="805756"/>
                  </a:cubicBezTo>
                  <a:cubicBezTo>
                    <a:pt x="6834959" y="692806"/>
                    <a:pt x="6836229" y="579856"/>
                    <a:pt x="6838769" y="466905"/>
                  </a:cubicBezTo>
                  <a:cubicBezTo>
                    <a:pt x="6840039" y="399673"/>
                    <a:pt x="6840039" y="329751"/>
                    <a:pt x="6845119" y="262519"/>
                  </a:cubicBezTo>
                  <a:cubicBezTo>
                    <a:pt x="6850199" y="181840"/>
                    <a:pt x="6852739" y="103850"/>
                    <a:pt x="6851469" y="44450"/>
                  </a:cubicBezTo>
                  <a:cubicBezTo>
                    <a:pt x="6851469" y="38100"/>
                    <a:pt x="6847659" y="30480"/>
                    <a:pt x="6841309" y="27940"/>
                  </a:cubicBezTo>
                  <a:close/>
                </a:path>
              </a:pathLst>
            </a:custGeom>
            <a:solidFill>
              <a:srgbClr val="FFFFFF"/>
            </a:solidFill>
          </p:spPr>
        </p:sp>
      </p:grpSp>
      <p:grpSp>
        <p:nvGrpSpPr>
          <p:cNvPr name="Group 7" id="7"/>
          <p:cNvGrpSpPr/>
          <p:nvPr/>
        </p:nvGrpSpPr>
        <p:grpSpPr>
          <a:xfrm rot="0">
            <a:off x="12042990" y="6089405"/>
            <a:ext cx="478873" cy="375117"/>
            <a:chOff x="0" y="0"/>
            <a:chExt cx="457200" cy="358140"/>
          </a:xfrm>
        </p:grpSpPr>
        <p:sp>
          <p:nvSpPr>
            <p:cNvPr name="Freeform 8" id="8"/>
            <p:cNvSpPr/>
            <p:nvPr/>
          </p:nvSpPr>
          <p:spPr>
            <a:xfrm flipH="false" flipV="false" rot="0">
              <a:off x="48260" y="48260"/>
              <a:ext cx="359410" cy="259080"/>
            </a:xfrm>
            <a:custGeom>
              <a:avLst/>
              <a:gdLst/>
              <a:ahLst/>
              <a:cxnLst/>
              <a:rect r="r" b="b" t="t" l="l"/>
              <a:pathLst>
                <a:path h="259080" w="359410">
                  <a:moveTo>
                    <a:pt x="44450" y="96520"/>
                  </a:moveTo>
                  <a:cubicBezTo>
                    <a:pt x="160020" y="201930"/>
                    <a:pt x="165100" y="194310"/>
                    <a:pt x="176530" y="184150"/>
                  </a:cubicBezTo>
                  <a:cubicBezTo>
                    <a:pt x="207010" y="157480"/>
                    <a:pt x="280670" y="33020"/>
                    <a:pt x="312420" y="11430"/>
                  </a:cubicBezTo>
                  <a:cubicBezTo>
                    <a:pt x="323850" y="3810"/>
                    <a:pt x="334010" y="0"/>
                    <a:pt x="341630" y="2540"/>
                  </a:cubicBezTo>
                  <a:cubicBezTo>
                    <a:pt x="349250" y="3810"/>
                    <a:pt x="356870" y="13970"/>
                    <a:pt x="358140" y="20320"/>
                  </a:cubicBezTo>
                  <a:cubicBezTo>
                    <a:pt x="359410" y="26670"/>
                    <a:pt x="356870" y="38100"/>
                    <a:pt x="351790" y="43180"/>
                  </a:cubicBezTo>
                  <a:cubicBezTo>
                    <a:pt x="346710" y="48260"/>
                    <a:pt x="336550" y="53340"/>
                    <a:pt x="328930" y="52070"/>
                  </a:cubicBezTo>
                  <a:cubicBezTo>
                    <a:pt x="321310" y="50800"/>
                    <a:pt x="308610" y="36830"/>
                    <a:pt x="307340" y="29210"/>
                  </a:cubicBezTo>
                  <a:cubicBezTo>
                    <a:pt x="306070" y="22860"/>
                    <a:pt x="309880" y="11430"/>
                    <a:pt x="316230" y="7620"/>
                  </a:cubicBezTo>
                  <a:cubicBezTo>
                    <a:pt x="322580" y="2540"/>
                    <a:pt x="340360" y="0"/>
                    <a:pt x="346710" y="5080"/>
                  </a:cubicBezTo>
                  <a:cubicBezTo>
                    <a:pt x="353060" y="10160"/>
                    <a:pt x="356870" y="26670"/>
                    <a:pt x="353060" y="41910"/>
                  </a:cubicBezTo>
                  <a:cubicBezTo>
                    <a:pt x="342900" y="80010"/>
                    <a:pt x="251460" y="181610"/>
                    <a:pt x="213360" y="218440"/>
                  </a:cubicBezTo>
                  <a:cubicBezTo>
                    <a:pt x="191770" y="238760"/>
                    <a:pt x="176530" y="259080"/>
                    <a:pt x="156210" y="259080"/>
                  </a:cubicBezTo>
                  <a:cubicBezTo>
                    <a:pt x="134620" y="259080"/>
                    <a:pt x="109220" y="233680"/>
                    <a:pt x="86360" y="214630"/>
                  </a:cubicBezTo>
                  <a:cubicBezTo>
                    <a:pt x="58420" y="191770"/>
                    <a:pt x="8890" y="148590"/>
                    <a:pt x="2540" y="124460"/>
                  </a:cubicBezTo>
                  <a:cubicBezTo>
                    <a:pt x="0" y="111760"/>
                    <a:pt x="3810" y="96520"/>
                    <a:pt x="11430" y="91440"/>
                  </a:cubicBezTo>
                  <a:cubicBezTo>
                    <a:pt x="19050" y="86360"/>
                    <a:pt x="44450" y="96520"/>
                    <a:pt x="44450" y="96520"/>
                  </a:cubicBezTo>
                </a:path>
              </a:pathLst>
            </a:custGeom>
            <a:solidFill>
              <a:srgbClr val="000000">
                <a:alpha val="0"/>
              </a:srgbClr>
            </a:solidFill>
            <a:ln cap="sq">
              <a:noFill/>
              <a:prstDash val="solid"/>
              <a:miter/>
            </a:ln>
          </p:spPr>
        </p:sp>
      </p:grpSp>
      <p:sp>
        <p:nvSpPr>
          <p:cNvPr name="Freeform 9" id="9"/>
          <p:cNvSpPr/>
          <p:nvPr/>
        </p:nvSpPr>
        <p:spPr>
          <a:xfrm flipH="false" flipV="false" rot="0">
            <a:off x="9144000" y="2704074"/>
            <a:ext cx="6922709" cy="6405124"/>
          </a:xfrm>
          <a:custGeom>
            <a:avLst/>
            <a:gdLst/>
            <a:ahLst/>
            <a:cxnLst/>
            <a:rect r="r" b="b" t="t" l="l"/>
            <a:pathLst>
              <a:path h="6405124" w="6922709">
                <a:moveTo>
                  <a:pt x="0" y="0"/>
                </a:moveTo>
                <a:lnTo>
                  <a:pt x="6922709" y="0"/>
                </a:lnTo>
                <a:lnTo>
                  <a:pt x="6922709" y="6405124"/>
                </a:lnTo>
                <a:lnTo>
                  <a:pt x="0" y="6405124"/>
                </a:lnTo>
                <a:lnTo>
                  <a:pt x="0" y="0"/>
                </a:lnTo>
                <a:close/>
              </a:path>
            </a:pathLst>
          </a:custGeom>
          <a:blipFill>
            <a:blip r:embed="rId5"/>
            <a:stretch>
              <a:fillRect l="0" t="0" r="0" b="0"/>
            </a:stretch>
          </a:blipFill>
        </p:spPr>
      </p:sp>
      <p:sp>
        <p:nvSpPr>
          <p:cNvPr name="Freeform 10" id="10"/>
          <p:cNvSpPr/>
          <p:nvPr/>
        </p:nvSpPr>
        <p:spPr>
          <a:xfrm flipH="false" flipV="false" rot="0">
            <a:off x="1957218" y="2917882"/>
            <a:ext cx="7009630" cy="6092628"/>
          </a:xfrm>
          <a:custGeom>
            <a:avLst/>
            <a:gdLst/>
            <a:ahLst/>
            <a:cxnLst/>
            <a:rect r="r" b="b" t="t" l="l"/>
            <a:pathLst>
              <a:path h="6092628" w="7009630">
                <a:moveTo>
                  <a:pt x="0" y="0"/>
                </a:moveTo>
                <a:lnTo>
                  <a:pt x="7009630" y="0"/>
                </a:lnTo>
                <a:lnTo>
                  <a:pt x="7009630" y="6092628"/>
                </a:lnTo>
                <a:lnTo>
                  <a:pt x="0" y="6092628"/>
                </a:lnTo>
                <a:lnTo>
                  <a:pt x="0" y="0"/>
                </a:lnTo>
                <a:close/>
              </a:path>
            </a:pathLst>
          </a:custGeom>
          <a:blipFill>
            <a:blip r:embed="rId6"/>
            <a:stretch>
              <a:fillRect l="0" t="0" r="0" b="0"/>
            </a:stretch>
          </a:blipFill>
        </p:spPr>
      </p:sp>
      <p:grpSp>
        <p:nvGrpSpPr>
          <p:cNvPr name="Group 11" id="11"/>
          <p:cNvGrpSpPr/>
          <p:nvPr/>
        </p:nvGrpSpPr>
        <p:grpSpPr>
          <a:xfrm rot="0">
            <a:off x="3651716" y="1103997"/>
            <a:ext cx="10984569" cy="1813885"/>
            <a:chOff x="0" y="0"/>
            <a:chExt cx="14646092" cy="2418513"/>
          </a:xfrm>
        </p:grpSpPr>
        <p:sp>
          <p:nvSpPr>
            <p:cNvPr name="TextBox 12" id="12"/>
            <p:cNvSpPr txBox="true"/>
            <p:nvPr/>
          </p:nvSpPr>
          <p:spPr>
            <a:xfrm rot="0">
              <a:off x="0" y="1793038"/>
              <a:ext cx="14646092" cy="625475"/>
            </a:xfrm>
            <a:prstGeom prst="rect">
              <a:avLst/>
            </a:prstGeom>
          </p:spPr>
          <p:txBody>
            <a:bodyPr anchor="t" rtlCol="false" tIns="0" lIns="0" bIns="0" rIns="0">
              <a:spAutoFit/>
            </a:bodyPr>
            <a:lstStyle/>
            <a:p>
              <a:pPr algn="ctr">
                <a:lnSpc>
                  <a:spcPts val="3899"/>
                </a:lnSpc>
              </a:pPr>
            </a:p>
          </p:txBody>
        </p:sp>
        <p:sp>
          <p:nvSpPr>
            <p:cNvPr name="TextBox 13" id="13"/>
            <p:cNvSpPr txBox="true"/>
            <p:nvPr/>
          </p:nvSpPr>
          <p:spPr>
            <a:xfrm rot="0">
              <a:off x="2295283" y="180975"/>
              <a:ext cx="9583122" cy="1635115"/>
            </a:xfrm>
            <a:prstGeom prst="rect">
              <a:avLst/>
            </a:prstGeom>
          </p:spPr>
          <p:txBody>
            <a:bodyPr anchor="t" rtlCol="false" tIns="0" lIns="0" bIns="0" rIns="0">
              <a:spAutoFit/>
            </a:bodyPr>
            <a:lstStyle/>
            <a:p>
              <a:pPr algn="ctr" marL="0" indent="0" lvl="0">
                <a:lnSpc>
                  <a:spcPts val="8999"/>
                </a:lnSpc>
              </a:pPr>
              <a:r>
                <a:rPr lang="en-US" b="true" sz="8999" spc="-89">
                  <a:solidFill>
                    <a:srgbClr val="A2272C"/>
                  </a:solidFill>
                  <a:latin typeface="Bogart Bold"/>
                  <a:ea typeface="Bogart Bold"/>
                  <a:cs typeface="Bogart Bold"/>
                  <a:sym typeface="Bogart Bold"/>
                </a:rPr>
                <a:t>Big Factors</a:t>
              </a:r>
            </a:p>
          </p:txBody>
        </p:sp>
      </p:grpSp>
      <p:sp>
        <p:nvSpPr>
          <p:cNvPr name="TextBox 14" id="14"/>
          <p:cNvSpPr txBox="true"/>
          <p:nvPr/>
        </p:nvSpPr>
        <p:spPr>
          <a:xfrm rot="0">
            <a:off x="17602803" y="9399762"/>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Quicksand Bold"/>
                <a:ea typeface="Quicksand Bold"/>
                <a:cs typeface="Quicksand Bold"/>
                <a:sym typeface="Quicksand Bold"/>
              </a:rPr>
              <a:t>6</a:t>
            </a:r>
          </a:p>
        </p:txBody>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E1DA"/>
        </a:solidFill>
      </p:bgPr>
    </p:bg>
    <p:spTree>
      <p:nvGrpSpPr>
        <p:cNvPr id="1" name=""/>
        <p:cNvGrpSpPr/>
        <p:nvPr/>
      </p:nvGrpSpPr>
      <p:grpSpPr>
        <a:xfrm>
          <a:off x="0" y="0"/>
          <a:ext cx="0" cy="0"/>
          <a:chOff x="0" y="0"/>
          <a:chExt cx="0" cy="0"/>
        </a:xfrm>
      </p:grpSpPr>
      <p:grpSp>
        <p:nvGrpSpPr>
          <p:cNvPr name="Group 2" id="2"/>
          <p:cNvGrpSpPr/>
          <p:nvPr/>
        </p:nvGrpSpPr>
        <p:grpSpPr>
          <a:xfrm rot="0">
            <a:off x="-1414658" y="-56723"/>
            <a:ext cx="20763012" cy="10400446"/>
            <a:chOff x="0" y="0"/>
            <a:chExt cx="27684017" cy="13867262"/>
          </a:xfrm>
        </p:grpSpPr>
        <p:sp>
          <p:nvSpPr>
            <p:cNvPr name="Freeform 3" id="3"/>
            <p:cNvSpPr/>
            <p:nvPr/>
          </p:nvSpPr>
          <p:spPr>
            <a:xfrm flipH="false" flipV="false" rot="0">
              <a:off x="0" y="50421"/>
              <a:ext cx="13842008" cy="13816841"/>
            </a:xfrm>
            <a:custGeom>
              <a:avLst/>
              <a:gdLst/>
              <a:ahLst/>
              <a:cxnLst/>
              <a:rect r="r" b="b" t="t" l="l"/>
              <a:pathLst>
                <a:path h="13816841" w="13842008">
                  <a:moveTo>
                    <a:pt x="0" y="0"/>
                  </a:moveTo>
                  <a:lnTo>
                    <a:pt x="13842008" y="0"/>
                  </a:lnTo>
                  <a:lnTo>
                    <a:pt x="13842008" y="13816841"/>
                  </a:lnTo>
                  <a:lnTo>
                    <a:pt x="0" y="13816841"/>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842008" y="0"/>
              <a:ext cx="13842008" cy="13816841"/>
            </a:xfrm>
            <a:custGeom>
              <a:avLst/>
              <a:gdLst/>
              <a:ahLst/>
              <a:cxnLst/>
              <a:rect r="r" b="b" t="t" l="l"/>
              <a:pathLst>
                <a:path h="13816841" w="13842008">
                  <a:moveTo>
                    <a:pt x="0" y="0"/>
                  </a:moveTo>
                  <a:lnTo>
                    <a:pt x="13842009" y="0"/>
                  </a:lnTo>
                  <a:lnTo>
                    <a:pt x="13842009" y="13816841"/>
                  </a:lnTo>
                  <a:lnTo>
                    <a:pt x="0" y="13816841"/>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851548" y="1028700"/>
            <a:ext cx="16230600" cy="8229600"/>
            <a:chOff x="0" y="0"/>
            <a:chExt cx="6851469" cy="3473984"/>
          </a:xfrm>
        </p:grpSpPr>
        <p:sp>
          <p:nvSpPr>
            <p:cNvPr name="Freeform 6" id="6"/>
            <p:cNvSpPr/>
            <p:nvPr/>
          </p:nvSpPr>
          <p:spPr>
            <a:xfrm flipH="false" flipV="false" rot="0">
              <a:off x="0" y="-1270"/>
              <a:ext cx="6852739" cy="3472714"/>
            </a:xfrm>
            <a:custGeom>
              <a:avLst/>
              <a:gdLst/>
              <a:ahLst/>
              <a:cxnLst/>
              <a:rect r="r" b="b" t="t" l="l"/>
              <a:pathLst>
                <a:path h="3472714" w="6852739">
                  <a:moveTo>
                    <a:pt x="6841309" y="27940"/>
                  </a:moveTo>
                  <a:cubicBezTo>
                    <a:pt x="6832419" y="24130"/>
                    <a:pt x="6823529" y="21590"/>
                    <a:pt x="6814639" y="21590"/>
                  </a:cubicBezTo>
                  <a:cubicBezTo>
                    <a:pt x="6787969" y="20320"/>
                    <a:pt x="6687027" y="20320"/>
                    <a:pt x="6573396" y="17780"/>
                  </a:cubicBezTo>
                  <a:cubicBezTo>
                    <a:pt x="6313667" y="12700"/>
                    <a:pt x="6059349" y="6350"/>
                    <a:pt x="5799620" y="3810"/>
                  </a:cubicBezTo>
                  <a:cubicBezTo>
                    <a:pt x="5588590" y="1270"/>
                    <a:pt x="5382971" y="3810"/>
                    <a:pt x="5171941" y="2540"/>
                  </a:cubicBezTo>
                  <a:cubicBezTo>
                    <a:pt x="5079953" y="2540"/>
                    <a:pt x="4987966" y="0"/>
                    <a:pt x="4895979" y="2540"/>
                  </a:cubicBezTo>
                  <a:cubicBezTo>
                    <a:pt x="4674127" y="10160"/>
                    <a:pt x="4452275" y="11430"/>
                    <a:pt x="4225012" y="8890"/>
                  </a:cubicBezTo>
                  <a:cubicBezTo>
                    <a:pt x="4111380" y="7620"/>
                    <a:pt x="3997749" y="7620"/>
                    <a:pt x="3884117" y="7620"/>
                  </a:cubicBezTo>
                  <a:cubicBezTo>
                    <a:pt x="3678498" y="7620"/>
                    <a:pt x="3472879" y="7620"/>
                    <a:pt x="3267261" y="6350"/>
                  </a:cubicBezTo>
                  <a:cubicBezTo>
                    <a:pt x="3050820" y="5080"/>
                    <a:pt x="918876" y="2540"/>
                    <a:pt x="707846" y="1270"/>
                  </a:cubicBezTo>
                  <a:cubicBezTo>
                    <a:pt x="534693" y="0"/>
                    <a:pt x="366952" y="1270"/>
                    <a:pt x="193799" y="1270"/>
                  </a:cubicBezTo>
                  <a:cubicBezTo>
                    <a:pt x="74756" y="1270"/>
                    <a:pt x="33020" y="3810"/>
                    <a:pt x="5080" y="5080"/>
                  </a:cubicBezTo>
                  <a:cubicBezTo>
                    <a:pt x="3810" y="5080"/>
                    <a:pt x="2540" y="7620"/>
                    <a:pt x="0" y="8890"/>
                  </a:cubicBezTo>
                  <a:cubicBezTo>
                    <a:pt x="1270" y="21590"/>
                    <a:pt x="3810" y="34290"/>
                    <a:pt x="5080" y="46990"/>
                  </a:cubicBezTo>
                  <a:cubicBezTo>
                    <a:pt x="15240" y="176461"/>
                    <a:pt x="16510" y="329751"/>
                    <a:pt x="17780" y="480352"/>
                  </a:cubicBezTo>
                  <a:cubicBezTo>
                    <a:pt x="19050" y="633642"/>
                    <a:pt x="17780" y="786931"/>
                    <a:pt x="16510" y="942911"/>
                  </a:cubicBezTo>
                  <a:cubicBezTo>
                    <a:pt x="15240" y="1101579"/>
                    <a:pt x="2540" y="2766254"/>
                    <a:pt x="2540" y="2924922"/>
                  </a:cubicBezTo>
                  <a:cubicBezTo>
                    <a:pt x="2540" y="3080901"/>
                    <a:pt x="1270" y="3236880"/>
                    <a:pt x="0" y="3392859"/>
                  </a:cubicBezTo>
                  <a:cubicBezTo>
                    <a:pt x="0" y="3418104"/>
                    <a:pt x="3810" y="3428264"/>
                    <a:pt x="15240" y="3433344"/>
                  </a:cubicBezTo>
                  <a:cubicBezTo>
                    <a:pt x="22860" y="3437154"/>
                    <a:pt x="31750" y="3439694"/>
                    <a:pt x="40640" y="3440964"/>
                  </a:cubicBezTo>
                  <a:cubicBezTo>
                    <a:pt x="188388" y="3446044"/>
                    <a:pt x="394007" y="3449854"/>
                    <a:pt x="599625" y="3454934"/>
                  </a:cubicBezTo>
                  <a:cubicBezTo>
                    <a:pt x="713257" y="3457474"/>
                    <a:pt x="826888" y="3462554"/>
                    <a:pt x="940520" y="3463824"/>
                  </a:cubicBezTo>
                  <a:cubicBezTo>
                    <a:pt x="1129906" y="3466364"/>
                    <a:pt x="3240205" y="3467634"/>
                    <a:pt x="3429591" y="3468904"/>
                  </a:cubicBezTo>
                  <a:cubicBezTo>
                    <a:pt x="3456646" y="3468904"/>
                    <a:pt x="3483701" y="3468904"/>
                    <a:pt x="3510756" y="3468904"/>
                  </a:cubicBezTo>
                  <a:cubicBezTo>
                    <a:pt x="3640621" y="3468904"/>
                    <a:pt x="3775897" y="3467634"/>
                    <a:pt x="3905761" y="3467634"/>
                  </a:cubicBezTo>
                  <a:cubicBezTo>
                    <a:pt x="4057270" y="3467634"/>
                    <a:pt x="4203367" y="3468904"/>
                    <a:pt x="4354876" y="3468904"/>
                  </a:cubicBezTo>
                  <a:cubicBezTo>
                    <a:pt x="4576728" y="3468904"/>
                    <a:pt x="4803991" y="3468904"/>
                    <a:pt x="5025843" y="3468904"/>
                  </a:cubicBezTo>
                  <a:cubicBezTo>
                    <a:pt x="5231462" y="3468904"/>
                    <a:pt x="5437081" y="3470174"/>
                    <a:pt x="5642700" y="3471444"/>
                  </a:cubicBezTo>
                  <a:cubicBezTo>
                    <a:pt x="5734687" y="3471444"/>
                    <a:pt x="5832086" y="3472714"/>
                    <a:pt x="5924073" y="3472714"/>
                  </a:cubicBezTo>
                  <a:cubicBezTo>
                    <a:pt x="6221680" y="3471444"/>
                    <a:pt x="6513874" y="3465094"/>
                    <a:pt x="6791779" y="3465094"/>
                  </a:cubicBezTo>
                  <a:cubicBezTo>
                    <a:pt x="6795589" y="3465094"/>
                    <a:pt x="6800669" y="3462554"/>
                    <a:pt x="6804479" y="3460014"/>
                  </a:cubicBezTo>
                  <a:cubicBezTo>
                    <a:pt x="6809559" y="3456204"/>
                    <a:pt x="6812099" y="3449854"/>
                    <a:pt x="6814639" y="3447314"/>
                  </a:cubicBezTo>
                  <a:cubicBezTo>
                    <a:pt x="6815909" y="3374034"/>
                    <a:pt x="6817179" y="3261084"/>
                    <a:pt x="6818449" y="3148133"/>
                  </a:cubicBezTo>
                  <a:cubicBezTo>
                    <a:pt x="6819719" y="2973329"/>
                    <a:pt x="6829879" y="1295208"/>
                    <a:pt x="6831149" y="1120404"/>
                  </a:cubicBezTo>
                  <a:cubicBezTo>
                    <a:pt x="6831149" y="1015521"/>
                    <a:pt x="6832419" y="910639"/>
                    <a:pt x="6833689" y="805756"/>
                  </a:cubicBezTo>
                  <a:cubicBezTo>
                    <a:pt x="6834959" y="692806"/>
                    <a:pt x="6836229" y="579856"/>
                    <a:pt x="6838769" y="466905"/>
                  </a:cubicBezTo>
                  <a:cubicBezTo>
                    <a:pt x="6840039" y="399673"/>
                    <a:pt x="6840039" y="329751"/>
                    <a:pt x="6845119" y="262519"/>
                  </a:cubicBezTo>
                  <a:cubicBezTo>
                    <a:pt x="6850199" y="181840"/>
                    <a:pt x="6852739" y="103850"/>
                    <a:pt x="6851469" y="44450"/>
                  </a:cubicBezTo>
                  <a:cubicBezTo>
                    <a:pt x="6851469" y="38100"/>
                    <a:pt x="6847659" y="30480"/>
                    <a:pt x="6841309" y="27940"/>
                  </a:cubicBezTo>
                  <a:close/>
                </a:path>
              </a:pathLst>
            </a:custGeom>
            <a:solidFill>
              <a:srgbClr val="FFFFFF"/>
            </a:solidFill>
          </p:spPr>
        </p:sp>
      </p:grpSp>
      <p:grpSp>
        <p:nvGrpSpPr>
          <p:cNvPr name="Group 7" id="7"/>
          <p:cNvGrpSpPr/>
          <p:nvPr/>
        </p:nvGrpSpPr>
        <p:grpSpPr>
          <a:xfrm rot="0">
            <a:off x="12042990" y="6089405"/>
            <a:ext cx="478873" cy="375117"/>
            <a:chOff x="0" y="0"/>
            <a:chExt cx="457200" cy="358140"/>
          </a:xfrm>
        </p:grpSpPr>
        <p:sp>
          <p:nvSpPr>
            <p:cNvPr name="Freeform 8" id="8"/>
            <p:cNvSpPr/>
            <p:nvPr/>
          </p:nvSpPr>
          <p:spPr>
            <a:xfrm flipH="false" flipV="false" rot="0">
              <a:off x="48260" y="48260"/>
              <a:ext cx="359410" cy="259080"/>
            </a:xfrm>
            <a:custGeom>
              <a:avLst/>
              <a:gdLst/>
              <a:ahLst/>
              <a:cxnLst/>
              <a:rect r="r" b="b" t="t" l="l"/>
              <a:pathLst>
                <a:path h="259080" w="359410">
                  <a:moveTo>
                    <a:pt x="44450" y="96520"/>
                  </a:moveTo>
                  <a:cubicBezTo>
                    <a:pt x="160020" y="201930"/>
                    <a:pt x="165100" y="194310"/>
                    <a:pt x="176530" y="184150"/>
                  </a:cubicBezTo>
                  <a:cubicBezTo>
                    <a:pt x="207010" y="157480"/>
                    <a:pt x="280670" y="33020"/>
                    <a:pt x="312420" y="11430"/>
                  </a:cubicBezTo>
                  <a:cubicBezTo>
                    <a:pt x="323850" y="3810"/>
                    <a:pt x="334010" y="0"/>
                    <a:pt x="341630" y="2540"/>
                  </a:cubicBezTo>
                  <a:cubicBezTo>
                    <a:pt x="349250" y="3810"/>
                    <a:pt x="356870" y="13970"/>
                    <a:pt x="358140" y="20320"/>
                  </a:cubicBezTo>
                  <a:cubicBezTo>
                    <a:pt x="359410" y="26670"/>
                    <a:pt x="356870" y="38100"/>
                    <a:pt x="351790" y="43180"/>
                  </a:cubicBezTo>
                  <a:cubicBezTo>
                    <a:pt x="346710" y="48260"/>
                    <a:pt x="336550" y="53340"/>
                    <a:pt x="328930" y="52070"/>
                  </a:cubicBezTo>
                  <a:cubicBezTo>
                    <a:pt x="321310" y="50800"/>
                    <a:pt x="308610" y="36830"/>
                    <a:pt x="307340" y="29210"/>
                  </a:cubicBezTo>
                  <a:cubicBezTo>
                    <a:pt x="306070" y="22860"/>
                    <a:pt x="309880" y="11430"/>
                    <a:pt x="316230" y="7620"/>
                  </a:cubicBezTo>
                  <a:cubicBezTo>
                    <a:pt x="322580" y="2540"/>
                    <a:pt x="340360" y="0"/>
                    <a:pt x="346710" y="5080"/>
                  </a:cubicBezTo>
                  <a:cubicBezTo>
                    <a:pt x="353060" y="10160"/>
                    <a:pt x="356870" y="26670"/>
                    <a:pt x="353060" y="41910"/>
                  </a:cubicBezTo>
                  <a:cubicBezTo>
                    <a:pt x="342900" y="80010"/>
                    <a:pt x="251460" y="181610"/>
                    <a:pt x="213360" y="218440"/>
                  </a:cubicBezTo>
                  <a:cubicBezTo>
                    <a:pt x="191770" y="238760"/>
                    <a:pt x="176530" y="259080"/>
                    <a:pt x="156210" y="259080"/>
                  </a:cubicBezTo>
                  <a:cubicBezTo>
                    <a:pt x="134620" y="259080"/>
                    <a:pt x="109220" y="233680"/>
                    <a:pt x="86360" y="214630"/>
                  </a:cubicBezTo>
                  <a:cubicBezTo>
                    <a:pt x="58420" y="191770"/>
                    <a:pt x="8890" y="148590"/>
                    <a:pt x="2540" y="124460"/>
                  </a:cubicBezTo>
                  <a:cubicBezTo>
                    <a:pt x="0" y="111760"/>
                    <a:pt x="3810" y="96520"/>
                    <a:pt x="11430" y="91440"/>
                  </a:cubicBezTo>
                  <a:cubicBezTo>
                    <a:pt x="19050" y="86360"/>
                    <a:pt x="44450" y="96520"/>
                    <a:pt x="44450" y="96520"/>
                  </a:cubicBezTo>
                </a:path>
              </a:pathLst>
            </a:custGeom>
            <a:solidFill>
              <a:srgbClr val="000000">
                <a:alpha val="0"/>
              </a:srgbClr>
            </a:solidFill>
            <a:ln cap="sq">
              <a:noFill/>
              <a:prstDash val="solid"/>
              <a:miter/>
            </a:ln>
          </p:spPr>
        </p:sp>
      </p:grpSp>
      <p:grpSp>
        <p:nvGrpSpPr>
          <p:cNvPr name="Group 9" id="9"/>
          <p:cNvGrpSpPr/>
          <p:nvPr/>
        </p:nvGrpSpPr>
        <p:grpSpPr>
          <a:xfrm rot="0">
            <a:off x="-980783" y="1028700"/>
            <a:ext cx="20249566" cy="2779723"/>
            <a:chOff x="0" y="0"/>
            <a:chExt cx="26999421" cy="3706298"/>
          </a:xfrm>
        </p:grpSpPr>
        <p:sp>
          <p:nvSpPr>
            <p:cNvPr name="TextBox 10" id="10"/>
            <p:cNvSpPr txBox="true"/>
            <p:nvPr/>
          </p:nvSpPr>
          <p:spPr>
            <a:xfrm rot="0">
              <a:off x="0" y="3080823"/>
              <a:ext cx="26999421" cy="625475"/>
            </a:xfrm>
            <a:prstGeom prst="rect">
              <a:avLst/>
            </a:prstGeom>
          </p:spPr>
          <p:txBody>
            <a:bodyPr anchor="t" rtlCol="false" tIns="0" lIns="0" bIns="0" rIns="0">
              <a:spAutoFit/>
            </a:bodyPr>
            <a:lstStyle/>
            <a:p>
              <a:pPr algn="ctr">
                <a:lnSpc>
                  <a:spcPts val="3899"/>
                </a:lnSpc>
              </a:pPr>
            </a:p>
          </p:txBody>
        </p:sp>
        <p:sp>
          <p:nvSpPr>
            <p:cNvPr name="TextBox 11" id="11"/>
            <p:cNvSpPr txBox="true"/>
            <p:nvPr/>
          </p:nvSpPr>
          <p:spPr>
            <a:xfrm rot="0">
              <a:off x="4231252" y="171450"/>
              <a:ext cx="17666060" cy="2932425"/>
            </a:xfrm>
            <a:prstGeom prst="rect">
              <a:avLst/>
            </a:prstGeom>
          </p:spPr>
          <p:txBody>
            <a:bodyPr anchor="t" rtlCol="false" tIns="0" lIns="0" bIns="0" rIns="0">
              <a:spAutoFit/>
            </a:bodyPr>
            <a:lstStyle/>
            <a:p>
              <a:pPr algn="ctr" marL="0" indent="0" lvl="0">
                <a:lnSpc>
                  <a:spcPts val="8399"/>
                </a:lnSpc>
              </a:pPr>
              <a:r>
                <a:rPr lang="en-US" b="true" sz="8399" spc="-83">
                  <a:solidFill>
                    <a:srgbClr val="A2272C"/>
                  </a:solidFill>
                  <a:latin typeface="Bogart Bold"/>
                  <a:ea typeface="Bogart Bold"/>
                  <a:cs typeface="Bogart Bold"/>
                  <a:sym typeface="Bogart Bold"/>
                </a:rPr>
                <a:t>Why Blood Pressure and Cholesterol?</a:t>
              </a:r>
            </a:p>
          </p:txBody>
        </p:sp>
      </p:grpSp>
      <p:sp>
        <p:nvSpPr>
          <p:cNvPr name="TextBox 12" id="12"/>
          <p:cNvSpPr txBox="true"/>
          <p:nvPr/>
        </p:nvSpPr>
        <p:spPr>
          <a:xfrm rot="0">
            <a:off x="17602803" y="9399762"/>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Quicksand Bold"/>
                <a:ea typeface="Quicksand Bold"/>
                <a:cs typeface="Quicksand Bold"/>
                <a:sym typeface="Quicksand Bold"/>
              </a:rPr>
              <a:t>7</a:t>
            </a:r>
          </a:p>
        </p:txBody>
      </p:sp>
      <p:sp>
        <p:nvSpPr>
          <p:cNvPr name="TextBox 13" id="13"/>
          <p:cNvSpPr txBox="true"/>
          <p:nvPr/>
        </p:nvSpPr>
        <p:spPr>
          <a:xfrm rot="0">
            <a:off x="851548" y="3193999"/>
            <a:ext cx="16230600" cy="7304405"/>
          </a:xfrm>
          <a:prstGeom prst="rect">
            <a:avLst/>
          </a:prstGeom>
        </p:spPr>
        <p:txBody>
          <a:bodyPr anchor="t" rtlCol="false" tIns="0" lIns="0" bIns="0" rIns="0">
            <a:spAutoFit/>
          </a:bodyPr>
          <a:lstStyle/>
          <a:p>
            <a:pPr algn="ctr">
              <a:lnSpc>
                <a:spcPts val="5320"/>
              </a:lnSpc>
            </a:pPr>
            <a:r>
              <a:rPr lang="en-US" b="true" sz="3800" u="sng">
                <a:solidFill>
                  <a:srgbClr val="000000"/>
                </a:solidFill>
                <a:latin typeface="Quicksand Medium"/>
                <a:ea typeface="Quicksand Medium"/>
                <a:cs typeface="Quicksand Medium"/>
                <a:sym typeface="Quicksand Medium"/>
              </a:rPr>
              <a:t>When glucose in the bloodstream is not properly regulated:</a:t>
            </a:r>
          </a:p>
          <a:p>
            <a:pPr algn="ctr" marL="820421" indent="-410210" lvl="1">
              <a:lnSpc>
                <a:spcPts val="5320"/>
              </a:lnSpc>
              <a:buFont typeface="Arial"/>
              <a:buChar char="•"/>
            </a:pPr>
            <a:r>
              <a:rPr lang="en-US" b="true" sz="3800">
                <a:solidFill>
                  <a:srgbClr val="000000"/>
                </a:solidFill>
                <a:latin typeface="Quicksand Medium"/>
                <a:ea typeface="Quicksand Medium"/>
                <a:cs typeface="Quicksand Medium"/>
                <a:sym typeface="Quicksand Medium"/>
              </a:rPr>
              <a:t> it can damage blood vessels, leading to stiffness and narrowing of the arteries. This increases the heart's workload, </a:t>
            </a:r>
            <a:r>
              <a:rPr lang="en-US" b="true" sz="3800">
                <a:solidFill>
                  <a:srgbClr val="000000"/>
                </a:solidFill>
                <a:latin typeface="Quicksand Bold"/>
                <a:ea typeface="Quicksand Bold"/>
                <a:cs typeface="Quicksand Bold"/>
                <a:sym typeface="Quicksand Bold"/>
              </a:rPr>
              <a:t>raising blood pressure</a:t>
            </a:r>
            <a:r>
              <a:rPr lang="en-US" b="true" sz="3800">
                <a:solidFill>
                  <a:srgbClr val="000000"/>
                </a:solidFill>
                <a:latin typeface="Quicksand Medium"/>
                <a:ea typeface="Quicksand Medium"/>
                <a:cs typeface="Quicksand Medium"/>
                <a:sym typeface="Quicksand Medium"/>
              </a:rPr>
              <a:t>.</a:t>
            </a:r>
          </a:p>
          <a:p>
            <a:pPr algn="ctr" marL="820421" indent="-410210" lvl="1">
              <a:lnSpc>
                <a:spcPts val="5320"/>
              </a:lnSpc>
              <a:buFont typeface="Arial"/>
              <a:buChar char="•"/>
            </a:pPr>
            <a:r>
              <a:rPr lang="en-US" b="true" sz="3800">
                <a:solidFill>
                  <a:srgbClr val="000000"/>
                </a:solidFill>
                <a:latin typeface="Quicksand Medium"/>
                <a:ea typeface="Quicksand Medium"/>
                <a:cs typeface="Quicksand Medium"/>
                <a:sym typeface="Quicksand Medium"/>
              </a:rPr>
              <a:t>it disrupts fat metabolism, leading to increased LDL (bad cholesterol). This promotes plaque buildup in the arteries, increasing the risk of </a:t>
            </a:r>
            <a:r>
              <a:rPr lang="en-US" b="true" sz="3800">
                <a:solidFill>
                  <a:srgbClr val="000000"/>
                </a:solidFill>
                <a:latin typeface="Quicksand Bold"/>
                <a:ea typeface="Quicksand Bold"/>
                <a:cs typeface="Quicksand Bold"/>
                <a:sym typeface="Quicksand Bold"/>
              </a:rPr>
              <a:t>high cholesterol.</a:t>
            </a:r>
          </a:p>
          <a:p>
            <a:pPr algn="ctr">
              <a:lnSpc>
                <a:spcPts val="5320"/>
              </a:lnSpc>
            </a:pPr>
            <a:r>
              <a:rPr lang="en-US" sz="3800" b="true">
                <a:solidFill>
                  <a:srgbClr val="000000"/>
                </a:solidFill>
                <a:latin typeface="Quicksand Bold"/>
                <a:ea typeface="Quicksand Bold"/>
                <a:cs typeface="Quicksand Bold"/>
                <a:sym typeface="Quicksand Bold"/>
              </a:rPr>
              <a:t>High cholesterol</a:t>
            </a:r>
            <a:r>
              <a:rPr lang="en-US" sz="3800" b="true">
                <a:solidFill>
                  <a:srgbClr val="000000"/>
                </a:solidFill>
                <a:latin typeface="Quicksand Medium"/>
                <a:ea typeface="Quicksand Medium"/>
                <a:cs typeface="Quicksand Medium"/>
                <a:sym typeface="Quicksand Medium"/>
              </a:rPr>
              <a:t> causes plaque buildup in the arteries, making them narrow and stiff, which </a:t>
            </a:r>
            <a:r>
              <a:rPr lang="en-US" sz="3800" b="true">
                <a:solidFill>
                  <a:srgbClr val="000000"/>
                </a:solidFill>
                <a:latin typeface="Quicksand Bold"/>
                <a:ea typeface="Quicksand Bold"/>
                <a:cs typeface="Quicksand Bold"/>
                <a:sym typeface="Quicksand Bold"/>
              </a:rPr>
              <a:t>increases blood pressure</a:t>
            </a:r>
            <a:r>
              <a:rPr lang="en-US" sz="3800" b="true">
                <a:solidFill>
                  <a:srgbClr val="000000"/>
                </a:solidFill>
                <a:latin typeface="Quicksand Medium"/>
                <a:ea typeface="Quicksand Medium"/>
                <a:cs typeface="Quicksand Medium"/>
                <a:sym typeface="Quicksand Medium"/>
              </a:rPr>
              <a:t>.</a:t>
            </a:r>
          </a:p>
          <a:p>
            <a:pPr algn="ctr">
              <a:lnSpc>
                <a:spcPts val="5320"/>
              </a:lnSpc>
            </a:pPr>
          </a:p>
          <a:p>
            <a:pPr algn="ctr">
              <a:lnSpc>
                <a:spcPts val="5320"/>
              </a:lnSpc>
              <a:spcBef>
                <a:spcPct val="0"/>
              </a:spcBef>
            </a:pPr>
          </a:p>
        </p:txBody>
      </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E1DA"/>
        </a:solidFill>
      </p:bgPr>
    </p:bg>
    <p:spTree>
      <p:nvGrpSpPr>
        <p:cNvPr id="1" name=""/>
        <p:cNvGrpSpPr/>
        <p:nvPr/>
      </p:nvGrpSpPr>
      <p:grpSpPr>
        <a:xfrm>
          <a:off x="0" y="0"/>
          <a:ext cx="0" cy="0"/>
          <a:chOff x="0" y="0"/>
          <a:chExt cx="0" cy="0"/>
        </a:xfrm>
      </p:grpSpPr>
      <p:grpSp>
        <p:nvGrpSpPr>
          <p:cNvPr name="Group 2" id="2"/>
          <p:cNvGrpSpPr/>
          <p:nvPr/>
        </p:nvGrpSpPr>
        <p:grpSpPr>
          <a:xfrm rot="0">
            <a:off x="-1414658" y="-56723"/>
            <a:ext cx="20763012" cy="10400446"/>
            <a:chOff x="0" y="0"/>
            <a:chExt cx="27684017" cy="13867262"/>
          </a:xfrm>
        </p:grpSpPr>
        <p:sp>
          <p:nvSpPr>
            <p:cNvPr name="Freeform 3" id="3"/>
            <p:cNvSpPr/>
            <p:nvPr/>
          </p:nvSpPr>
          <p:spPr>
            <a:xfrm flipH="false" flipV="false" rot="0">
              <a:off x="0" y="50421"/>
              <a:ext cx="13842008" cy="13816841"/>
            </a:xfrm>
            <a:custGeom>
              <a:avLst/>
              <a:gdLst/>
              <a:ahLst/>
              <a:cxnLst/>
              <a:rect r="r" b="b" t="t" l="l"/>
              <a:pathLst>
                <a:path h="13816841" w="13842008">
                  <a:moveTo>
                    <a:pt x="0" y="0"/>
                  </a:moveTo>
                  <a:lnTo>
                    <a:pt x="13842008" y="0"/>
                  </a:lnTo>
                  <a:lnTo>
                    <a:pt x="13842008" y="13816841"/>
                  </a:lnTo>
                  <a:lnTo>
                    <a:pt x="0" y="13816841"/>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842008" y="0"/>
              <a:ext cx="13842008" cy="13816841"/>
            </a:xfrm>
            <a:custGeom>
              <a:avLst/>
              <a:gdLst/>
              <a:ahLst/>
              <a:cxnLst/>
              <a:rect r="r" b="b" t="t" l="l"/>
              <a:pathLst>
                <a:path h="13816841" w="13842008">
                  <a:moveTo>
                    <a:pt x="0" y="0"/>
                  </a:moveTo>
                  <a:lnTo>
                    <a:pt x="13842009" y="0"/>
                  </a:lnTo>
                  <a:lnTo>
                    <a:pt x="13842009" y="13816841"/>
                  </a:lnTo>
                  <a:lnTo>
                    <a:pt x="0" y="13816841"/>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1028700" y="1103997"/>
            <a:ext cx="16230600" cy="8229600"/>
            <a:chOff x="0" y="0"/>
            <a:chExt cx="6851469" cy="3473984"/>
          </a:xfrm>
        </p:grpSpPr>
        <p:sp>
          <p:nvSpPr>
            <p:cNvPr name="Freeform 6" id="6"/>
            <p:cNvSpPr/>
            <p:nvPr/>
          </p:nvSpPr>
          <p:spPr>
            <a:xfrm flipH="false" flipV="false" rot="0">
              <a:off x="0" y="-1270"/>
              <a:ext cx="6852739" cy="3472714"/>
            </a:xfrm>
            <a:custGeom>
              <a:avLst/>
              <a:gdLst/>
              <a:ahLst/>
              <a:cxnLst/>
              <a:rect r="r" b="b" t="t" l="l"/>
              <a:pathLst>
                <a:path h="3472714" w="6852739">
                  <a:moveTo>
                    <a:pt x="6841309" y="27940"/>
                  </a:moveTo>
                  <a:cubicBezTo>
                    <a:pt x="6832419" y="24130"/>
                    <a:pt x="6823529" y="21590"/>
                    <a:pt x="6814639" y="21590"/>
                  </a:cubicBezTo>
                  <a:cubicBezTo>
                    <a:pt x="6787969" y="20320"/>
                    <a:pt x="6687027" y="20320"/>
                    <a:pt x="6573396" y="17780"/>
                  </a:cubicBezTo>
                  <a:cubicBezTo>
                    <a:pt x="6313667" y="12700"/>
                    <a:pt x="6059349" y="6350"/>
                    <a:pt x="5799620" y="3810"/>
                  </a:cubicBezTo>
                  <a:cubicBezTo>
                    <a:pt x="5588590" y="1270"/>
                    <a:pt x="5382971" y="3810"/>
                    <a:pt x="5171941" y="2540"/>
                  </a:cubicBezTo>
                  <a:cubicBezTo>
                    <a:pt x="5079953" y="2540"/>
                    <a:pt x="4987966" y="0"/>
                    <a:pt x="4895979" y="2540"/>
                  </a:cubicBezTo>
                  <a:cubicBezTo>
                    <a:pt x="4674127" y="10160"/>
                    <a:pt x="4452275" y="11430"/>
                    <a:pt x="4225012" y="8890"/>
                  </a:cubicBezTo>
                  <a:cubicBezTo>
                    <a:pt x="4111380" y="7620"/>
                    <a:pt x="3997749" y="7620"/>
                    <a:pt x="3884117" y="7620"/>
                  </a:cubicBezTo>
                  <a:cubicBezTo>
                    <a:pt x="3678498" y="7620"/>
                    <a:pt x="3472879" y="7620"/>
                    <a:pt x="3267261" y="6350"/>
                  </a:cubicBezTo>
                  <a:cubicBezTo>
                    <a:pt x="3050820" y="5080"/>
                    <a:pt x="918876" y="2540"/>
                    <a:pt x="707846" y="1270"/>
                  </a:cubicBezTo>
                  <a:cubicBezTo>
                    <a:pt x="534693" y="0"/>
                    <a:pt x="366952" y="1270"/>
                    <a:pt x="193799" y="1270"/>
                  </a:cubicBezTo>
                  <a:cubicBezTo>
                    <a:pt x="74756" y="1270"/>
                    <a:pt x="33020" y="3810"/>
                    <a:pt x="5080" y="5080"/>
                  </a:cubicBezTo>
                  <a:cubicBezTo>
                    <a:pt x="3810" y="5080"/>
                    <a:pt x="2540" y="7620"/>
                    <a:pt x="0" y="8890"/>
                  </a:cubicBezTo>
                  <a:cubicBezTo>
                    <a:pt x="1270" y="21590"/>
                    <a:pt x="3810" y="34290"/>
                    <a:pt x="5080" y="46990"/>
                  </a:cubicBezTo>
                  <a:cubicBezTo>
                    <a:pt x="15240" y="176461"/>
                    <a:pt x="16510" y="329751"/>
                    <a:pt x="17780" y="480352"/>
                  </a:cubicBezTo>
                  <a:cubicBezTo>
                    <a:pt x="19050" y="633642"/>
                    <a:pt x="17780" y="786931"/>
                    <a:pt x="16510" y="942911"/>
                  </a:cubicBezTo>
                  <a:cubicBezTo>
                    <a:pt x="15240" y="1101579"/>
                    <a:pt x="2540" y="2766254"/>
                    <a:pt x="2540" y="2924922"/>
                  </a:cubicBezTo>
                  <a:cubicBezTo>
                    <a:pt x="2540" y="3080901"/>
                    <a:pt x="1270" y="3236880"/>
                    <a:pt x="0" y="3392859"/>
                  </a:cubicBezTo>
                  <a:cubicBezTo>
                    <a:pt x="0" y="3418104"/>
                    <a:pt x="3810" y="3428264"/>
                    <a:pt x="15240" y="3433344"/>
                  </a:cubicBezTo>
                  <a:cubicBezTo>
                    <a:pt x="22860" y="3437154"/>
                    <a:pt x="31750" y="3439694"/>
                    <a:pt x="40640" y="3440964"/>
                  </a:cubicBezTo>
                  <a:cubicBezTo>
                    <a:pt x="188388" y="3446044"/>
                    <a:pt x="394007" y="3449854"/>
                    <a:pt x="599625" y="3454934"/>
                  </a:cubicBezTo>
                  <a:cubicBezTo>
                    <a:pt x="713257" y="3457474"/>
                    <a:pt x="826888" y="3462554"/>
                    <a:pt x="940520" y="3463824"/>
                  </a:cubicBezTo>
                  <a:cubicBezTo>
                    <a:pt x="1129906" y="3466364"/>
                    <a:pt x="3240205" y="3467634"/>
                    <a:pt x="3429591" y="3468904"/>
                  </a:cubicBezTo>
                  <a:cubicBezTo>
                    <a:pt x="3456646" y="3468904"/>
                    <a:pt x="3483701" y="3468904"/>
                    <a:pt x="3510756" y="3468904"/>
                  </a:cubicBezTo>
                  <a:cubicBezTo>
                    <a:pt x="3640621" y="3468904"/>
                    <a:pt x="3775897" y="3467634"/>
                    <a:pt x="3905761" y="3467634"/>
                  </a:cubicBezTo>
                  <a:cubicBezTo>
                    <a:pt x="4057270" y="3467634"/>
                    <a:pt x="4203367" y="3468904"/>
                    <a:pt x="4354876" y="3468904"/>
                  </a:cubicBezTo>
                  <a:cubicBezTo>
                    <a:pt x="4576728" y="3468904"/>
                    <a:pt x="4803991" y="3468904"/>
                    <a:pt x="5025843" y="3468904"/>
                  </a:cubicBezTo>
                  <a:cubicBezTo>
                    <a:pt x="5231462" y="3468904"/>
                    <a:pt x="5437081" y="3470174"/>
                    <a:pt x="5642700" y="3471444"/>
                  </a:cubicBezTo>
                  <a:cubicBezTo>
                    <a:pt x="5734687" y="3471444"/>
                    <a:pt x="5832086" y="3472714"/>
                    <a:pt x="5924073" y="3472714"/>
                  </a:cubicBezTo>
                  <a:cubicBezTo>
                    <a:pt x="6221680" y="3471444"/>
                    <a:pt x="6513874" y="3465094"/>
                    <a:pt x="6791779" y="3465094"/>
                  </a:cubicBezTo>
                  <a:cubicBezTo>
                    <a:pt x="6795589" y="3465094"/>
                    <a:pt x="6800669" y="3462554"/>
                    <a:pt x="6804479" y="3460014"/>
                  </a:cubicBezTo>
                  <a:cubicBezTo>
                    <a:pt x="6809559" y="3456204"/>
                    <a:pt x="6812099" y="3449854"/>
                    <a:pt x="6814639" y="3447314"/>
                  </a:cubicBezTo>
                  <a:cubicBezTo>
                    <a:pt x="6815909" y="3374034"/>
                    <a:pt x="6817179" y="3261084"/>
                    <a:pt x="6818449" y="3148133"/>
                  </a:cubicBezTo>
                  <a:cubicBezTo>
                    <a:pt x="6819719" y="2973329"/>
                    <a:pt x="6829879" y="1295208"/>
                    <a:pt x="6831149" y="1120404"/>
                  </a:cubicBezTo>
                  <a:cubicBezTo>
                    <a:pt x="6831149" y="1015521"/>
                    <a:pt x="6832419" y="910639"/>
                    <a:pt x="6833689" y="805756"/>
                  </a:cubicBezTo>
                  <a:cubicBezTo>
                    <a:pt x="6834959" y="692806"/>
                    <a:pt x="6836229" y="579856"/>
                    <a:pt x="6838769" y="466905"/>
                  </a:cubicBezTo>
                  <a:cubicBezTo>
                    <a:pt x="6840039" y="399673"/>
                    <a:pt x="6840039" y="329751"/>
                    <a:pt x="6845119" y="262519"/>
                  </a:cubicBezTo>
                  <a:cubicBezTo>
                    <a:pt x="6850199" y="181840"/>
                    <a:pt x="6852739" y="103850"/>
                    <a:pt x="6851469" y="44450"/>
                  </a:cubicBezTo>
                  <a:cubicBezTo>
                    <a:pt x="6851469" y="38100"/>
                    <a:pt x="6847659" y="30480"/>
                    <a:pt x="6841309" y="27940"/>
                  </a:cubicBezTo>
                  <a:close/>
                </a:path>
              </a:pathLst>
            </a:custGeom>
            <a:solidFill>
              <a:srgbClr val="FFFFFF"/>
            </a:solidFill>
          </p:spPr>
        </p:sp>
      </p:grpSp>
      <p:grpSp>
        <p:nvGrpSpPr>
          <p:cNvPr name="Group 7" id="7"/>
          <p:cNvGrpSpPr/>
          <p:nvPr/>
        </p:nvGrpSpPr>
        <p:grpSpPr>
          <a:xfrm rot="0">
            <a:off x="12042990" y="6089405"/>
            <a:ext cx="478873" cy="375117"/>
            <a:chOff x="0" y="0"/>
            <a:chExt cx="457200" cy="358140"/>
          </a:xfrm>
        </p:grpSpPr>
        <p:sp>
          <p:nvSpPr>
            <p:cNvPr name="Freeform 8" id="8"/>
            <p:cNvSpPr/>
            <p:nvPr/>
          </p:nvSpPr>
          <p:spPr>
            <a:xfrm flipH="false" flipV="false" rot="0">
              <a:off x="48260" y="48260"/>
              <a:ext cx="359410" cy="259080"/>
            </a:xfrm>
            <a:custGeom>
              <a:avLst/>
              <a:gdLst/>
              <a:ahLst/>
              <a:cxnLst/>
              <a:rect r="r" b="b" t="t" l="l"/>
              <a:pathLst>
                <a:path h="259080" w="359410">
                  <a:moveTo>
                    <a:pt x="44450" y="96520"/>
                  </a:moveTo>
                  <a:cubicBezTo>
                    <a:pt x="160020" y="201930"/>
                    <a:pt x="165100" y="194310"/>
                    <a:pt x="176530" y="184150"/>
                  </a:cubicBezTo>
                  <a:cubicBezTo>
                    <a:pt x="207010" y="157480"/>
                    <a:pt x="280670" y="33020"/>
                    <a:pt x="312420" y="11430"/>
                  </a:cubicBezTo>
                  <a:cubicBezTo>
                    <a:pt x="323850" y="3810"/>
                    <a:pt x="334010" y="0"/>
                    <a:pt x="341630" y="2540"/>
                  </a:cubicBezTo>
                  <a:cubicBezTo>
                    <a:pt x="349250" y="3810"/>
                    <a:pt x="356870" y="13970"/>
                    <a:pt x="358140" y="20320"/>
                  </a:cubicBezTo>
                  <a:cubicBezTo>
                    <a:pt x="359410" y="26670"/>
                    <a:pt x="356870" y="38100"/>
                    <a:pt x="351790" y="43180"/>
                  </a:cubicBezTo>
                  <a:cubicBezTo>
                    <a:pt x="346710" y="48260"/>
                    <a:pt x="336550" y="53340"/>
                    <a:pt x="328930" y="52070"/>
                  </a:cubicBezTo>
                  <a:cubicBezTo>
                    <a:pt x="321310" y="50800"/>
                    <a:pt x="308610" y="36830"/>
                    <a:pt x="307340" y="29210"/>
                  </a:cubicBezTo>
                  <a:cubicBezTo>
                    <a:pt x="306070" y="22860"/>
                    <a:pt x="309880" y="11430"/>
                    <a:pt x="316230" y="7620"/>
                  </a:cubicBezTo>
                  <a:cubicBezTo>
                    <a:pt x="322580" y="2540"/>
                    <a:pt x="340360" y="0"/>
                    <a:pt x="346710" y="5080"/>
                  </a:cubicBezTo>
                  <a:cubicBezTo>
                    <a:pt x="353060" y="10160"/>
                    <a:pt x="356870" y="26670"/>
                    <a:pt x="353060" y="41910"/>
                  </a:cubicBezTo>
                  <a:cubicBezTo>
                    <a:pt x="342900" y="80010"/>
                    <a:pt x="251460" y="181610"/>
                    <a:pt x="213360" y="218440"/>
                  </a:cubicBezTo>
                  <a:cubicBezTo>
                    <a:pt x="191770" y="238760"/>
                    <a:pt x="176530" y="259080"/>
                    <a:pt x="156210" y="259080"/>
                  </a:cubicBezTo>
                  <a:cubicBezTo>
                    <a:pt x="134620" y="259080"/>
                    <a:pt x="109220" y="233680"/>
                    <a:pt x="86360" y="214630"/>
                  </a:cubicBezTo>
                  <a:cubicBezTo>
                    <a:pt x="58420" y="191770"/>
                    <a:pt x="8890" y="148590"/>
                    <a:pt x="2540" y="124460"/>
                  </a:cubicBezTo>
                  <a:cubicBezTo>
                    <a:pt x="0" y="111760"/>
                    <a:pt x="3810" y="96520"/>
                    <a:pt x="11430" y="91440"/>
                  </a:cubicBezTo>
                  <a:cubicBezTo>
                    <a:pt x="19050" y="86360"/>
                    <a:pt x="44450" y="96520"/>
                    <a:pt x="44450" y="96520"/>
                  </a:cubicBezTo>
                </a:path>
              </a:pathLst>
            </a:custGeom>
            <a:solidFill>
              <a:srgbClr val="000000">
                <a:alpha val="0"/>
              </a:srgbClr>
            </a:solidFill>
            <a:ln cap="sq">
              <a:noFill/>
              <a:prstDash val="solid"/>
              <a:miter/>
            </a:ln>
          </p:spPr>
        </p:sp>
      </p:grpSp>
      <p:grpSp>
        <p:nvGrpSpPr>
          <p:cNvPr name="Group 9" id="9"/>
          <p:cNvGrpSpPr/>
          <p:nvPr/>
        </p:nvGrpSpPr>
        <p:grpSpPr>
          <a:xfrm rot="0">
            <a:off x="2064124" y="3103356"/>
            <a:ext cx="6485984" cy="1997167"/>
            <a:chOff x="0" y="0"/>
            <a:chExt cx="3425887" cy="1054900"/>
          </a:xfrm>
        </p:grpSpPr>
        <p:sp>
          <p:nvSpPr>
            <p:cNvPr name="Freeform 10" id="10"/>
            <p:cNvSpPr/>
            <p:nvPr/>
          </p:nvSpPr>
          <p:spPr>
            <a:xfrm flipH="false" flipV="false" rot="0">
              <a:off x="0" y="-1270"/>
              <a:ext cx="3427157" cy="1053630"/>
            </a:xfrm>
            <a:custGeom>
              <a:avLst/>
              <a:gdLst/>
              <a:ahLst/>
              <a:cxnLst/>
              <a:rect r="r" b="b" t="t" l="l"/>
              <a:pathLst>
                <a:path h="1053630" w="3427157">
                  <a:moveTo>
                    <a:pt x="3415727" y="27940"/>
                  </a:moveTo>
                  <a:cubicBezTo>
                    <a:pt x="3406837" y="24130"/>
                    <a:pt x="3397947" y="21590"/>
                    <a:pt x="3389057" y="21590"/>
                  </a:cubicBezTo>
                  <a:cubicBezTo>
                    <a:pt x="3362387" y="20320"/>
                    <a:pt x="3311709" y="20320"/>
                    <a:pt x="3255938" y="17780"/>
                  </a:cubicBezTo>
                  <a:cubicBezTo>
                    <a:pt x="3128464" y="12700"/>
                    <a:pt x="3003646" y="6350"/>
                    <a:pt x="2876171" y="3810"/>
                  </a:cubicBezTo>
                  <a:cubicBezTo>
                    <a:pt x="2772598" y="1270"/>
                    <a:pt x="2671681" y="3810"/>
                    <a:pt x="2568108" y="2540"/>
                  </a:cubicBezTo>
                  <a:cubicBezTo>
                    <a:pt x="2522960" y="2540"/>
                    <a:pt x="2477813" y="0"/>
                    <a:pt x="2432666" y="2540"/>
                  </a:cubicBezTo>
                  <a:cubicBezTo>
                    <a:pt x="2323782" y="10160"/>
                    <a:pt x="2214897" y="11430"/>
                    <a:pt x="2103357" y="8890"/>
                  </a:cubicBezTo>
                  <a:cubicBezTo>
                    <a:pt x="2047587" y="7620"/>
                    <a:pt x="1991817" y="7620"/>
                    <a:pt x="1936047" y="7620"/>
                  </a:cubicBezTo>
                  <a:cubicBezTo>
                    <a:pt x="1835129" y="7620"/>
                    <a:pt x="1734212" y="7620"/>
                    <a:pt x="1633295" y="6350"/>
                  </a:cubicBezTo>
                  <a:cubicBezTo>
                    <a:pt x="1527066" y="5080"/>
                    <a:pt x="480714" y="2540"/>
                    <a:pt x="377141" y="1270"/>
                  </a:cubicBezTo>
                  <a:cubicBezTo>
                    <a:pt x="292158" y="0"/>
                    <a:pt x="209830" y="1270"/>
                    <a:pt x="124848" y="1270"/>
                  </a:cubicBezTo>
                  <a:cubicBezTo>
                    <a:pt x="66422" y="1270"/>
                    <a:pt x="33020" y="3810"/>
                    <a:pt x="5080" y="5080"/>
                  </a:cubicBezTo>
                  <a:cubicBezTo>
                    <a:pt x="3810" y="5080"/>
                    <a:pt x="2540" y="7620"/>
                    <a:pt x="0" y="8890"/>
                  </a:cubicBezTo>
                  <a:cubicBezTo>
                    <a:pt x="1270" y="21590"/>
                    <a:pt x="3810" y="34290"/>
                    <a:pt x="5080" y="46990"/>
                  </a:cubicBezTo>
                  <a:cubicBezTo>
                    <a:pt x="15240" y="96466"/>
                    <a:pt x="16510" y="138848"/>
                    <a:pt x="17780" y="180487"/>
                  </a:cubicBezTo>
                  <a:cubicBezTo>
                    <a:pt x="19050" y="222869"/>
                    <a:pt x="17780" y="265252"/>
                    <a:pt x="16510" y="308377"/>
                  </a:cubicBezTo>
                  <a:cubicBezTo>
                    <a:pt x="15240" y="352247"/>
                    <a:pt x="2540" y="812504"/>
                    <a:pt x="2540" y="856373"/>
                  </a:cubicBezTo>
                  <a:cubicBezTo>
                    <a:pt x="2540" y="899499"/>
                    <a:pt x="1270" y="942624"/>
                    <a:pt x="0" y="985750"/>
                  </a:cubicBezTo>
                  <a:cubicBezTo>
                    <a:pt x="0" y="999020"/>
                    <a:pt x="3810" y="1009180"/>
                    <a:pt x="15240" y="1014260"/>
                  </a:cubicBezTo>
                  <a:cubicBezTo>
                    <a:pt x="22860" y="1018070"/>
                    <a:pt x="31750" y="1020610"/>
                    <a:pt x="40640" y="1021880"/>
                  </a:cubicBezTo>
                  <a:cubicBezTo>
                    <a:pt x="122192" y="1026960"/>
                    <a:pt x="223109" y="1030770"/>
                    <a:pt x="324026" y="1035850"/>
                  </a:cubicBezTo>
                  <a:cubicBezTo>
                    <a:pt x="379796" y="1038390"/>
                    <a:pt x="435566" y="1043470"/>
                    <a:pt x="491336" y="1044740"/>
                  </a:cubicBezTo>
                  <a:cubicBezTo>
                    <a:pt x="584287" y="1047280"/>
                    <a:pt x="1620016" y="1048550"/>
                    <a:pt x="1712967" y="1049820"/>
                  </a:cubicBezTo>
                  <a:cubicBezTo>
                    <a:pt x="1726245" y="1049820"/>
                    <a:pt x="1739524" y="1049820"/>
                    <a:pt x="1752802" y="1049820"/>
                  </a:cubicBezTo>
                  <a:cubicBezTo>
                    <a:pt x="1816540" y="1049820"/>
                    <a:pt x="1882933" y="1048550"/>
                    <a:pt x="1946670" y="1048550"/>
                  </a:cubicBezTo>
                  <a:cubicBezTo>
                    <a:pt x="2021030" y="1048550"/>
                    <a:pt x="2092734" y="1049820"/>
                    <a:pt x="2167094" y="1049820"/>
                  </a:cubicBezTo>
                  <a:cubicBezTo>
                    <a:pt x="2275979" y="1049820"/>
                    <a:pt x="2387519" y="1049820"/>
                    <a:pt x="2496403" y="1049820"/>
                  </a:cubicBezTo>
                  <a:cubicBezTo>
                    <a:pt x="2597320" y="1049820"/>
                    <a:pt x="2698238" y="1051090"/>
                    <a:pt x="2799155" y="1052360"/>
                  </a:cubicBezTo>
                  <a:cubicBezTo>
                    <a:pt x="2844302" y="1052360"/>
                    <a:pt x="2892105" y="1053630"/>
                    <a:pt x="2937252" y="1053630"/>
                  </a:cubicBezTo>
                  <a:cubicBezTo>
                    <a:pt x="3083317" y="1052360"/>
                    <a:pt x="3226726" y="1046010"/>
                    <a:pt x="3366197" y="1046010"/>
                  </a:cubicBezTo>
                  <a:cubicBezTo>
                    <a:pt x="3370007" y="1046010"/>
                    <a:pt x="3375087" y="1043470"/>
                    <a:pt x="3378897" y="1040930"/>
                  </a:cubicBezTo>
                  <a:cubicBezTo>
                    <a:pt x="3383977" y="1037120"/>
                    <a:pt x="3386517" y="1030770"/>
                    <a:pt x="3389057" y="1028230"/>
                  </a:cubicBezTo>
                  <a:cubicBezTo>
                    <a:pt x="3390327" y="980545"/>
                    <a:pt x="3391597" y="949316"/>
                    <a:pt x="3392867" y="918087"/>
                  </a:cubicBezTo>
                  <a:cubicBezTo>
                    <a:pt x="3394137" y="869757"/>
                    <a:pt x="3404297" y="405782"/>
                    <a:pt x="3405567" y="357452"/>
                  </a:cubicBezTo>
                  <a:cubicBezTo>
                    <a:pt x="3405567" y="328453"/>
                    <a:pt x="3406837" y="299455"/>
                    <a:pt x="3408107" y="270456"/>
                  </a:cubicBezTo>
                  <a:cubicBezTo>
                    <a:pt x="3409377" y="239227"/>
                    <a:pt x="3410647" y="207998"/>
                    <a:pt x="3413187" y="176769"/>
                  </a:cubicBezTo>
                  <a:cubicBezTo>
                    <a:pt x="3414457" y="158181"/>
                    <a:pt x="3414457" y="138848"/>
                    <a:pt x="3419537" y="120260"/>
                  </a:cubicBezTo>
                  <a:cubicBezTo>
                    <a:pt x="3424617" y="97953"/>
                    <a:pt x="3427157" y="76390"/>
                    <a:pt x="3425887" y="44450"/>
                  </a:cubicBezTo>
                  <a:cubicBezTo>
                    <a:pt x="3425887" y="38100"/>
                    <a:pt x="3422077" y="30480"/>
                    <a:pt x="3415727" y="27940"/>
                  </a:cubicBezTo>
                  <a:close/>
                </a:path>
              </a:pathLst>
            </a:custGeom>
            <a:solidFill>
              <a:srgbClr val="EDEDED"/>
            </a:solidFill>
          </p:spPr>
        </p:sp>
      </p:grpSp>
      <p:grpSp>
        <p:nvGrpSpPr>
          <p:cNvPr name="Group 11" id="11"/>
          <p:cNvGrpSpPr/>
          <p:nvPr/>
        </p:nvGrpSpPr>
        <p:grpSpPr>
          <a:xfrm rot="0">
            <a:off x="2064124" y="5963346"/>
            <a:ext cx="6485984" cy="2663048"/>
            <a:chOff x="0" y="0"/>
            <a:chExt cx="3425887" cy="1406618"/>
          </a:xfrm>
        </p:grpSpPr>
        <p:sp>
          <p:nvSpPr>
            <p:cNvPr name="Freeform 12" id="12"/>
            <p:cNvSpPr/>
            <p:nvPr/>
          </p:nvSpPr>
          <p:spPr>
            <a:xfrm flipH="false" flipV="false" rot="0">
              <a:off x="0" y="-1270"/>
              <a:ext cx="3427157" cy="1405348"/>
            </a:xfrm>
            <a:custGeom>
              <a:avLst/>
              <a:gdLst/>
              <a:ahLst/>
              <a:cxnLst/>
              <a:rect r="r" b="b" t="t" l="l"/>
              <a:pathLst>
                <a:path h="1405348" w="3427157">
                  <a:moveTo>
                    <a:pt x="3415727" y="27940"/>
                  </a:moveTo>
                  <a:cubicBezTo>
                    <a:pt x="3406837" y="24130"/>
                    <a:pt x="3397947" y="21590"/>
                    <a:pt x="3389057" y="21590"/>
                  </a:cubicBezTo>
                  <a:cubicBezTo>
                    <a:pt x="3362387" y="20320"/>
                    <a:pt x="3311709" y="20320"/>
                    <a:pt x="3255938" y="17780"/>
                  </a:cubicBezTo>
                  <a:cubicBezTo>
                    <a:pt x="3128464" y="12700"/>
                    <a:pt x="3003646" y="6350"/>
                    <a:pt x="2876171" y="3810"/>
                  </a:cubicBezTo>
                  <a:cubicBezTo>
                    <a:pt x="2772598" y="1270"/>
                    <a:pt x="2671681" y="3810"/>
                    <a:pt x="2568108" y="2540"/>
                  </a:cubicBezTo>
                  <a:cubicBezTo>
                    <a:pt x="2522960" y="2540"/>
                    <a:pt x="2477813" y="0"/>
                    <a:pt x="2432666" y="2540"/>
                  </a:cubicBezTo>
                  <a:cubicBezTo>
                    <a:pt x="2323782" y="10160"/>
                    <a:pt x="2214897" y="11430"/>
                    <a:pt x="2103357" y="8890"/>
                  </a:cubicBezTo>
                  <a:cubicBezTo>
                    <a:pt x="2047587" y="7620"/>
                    <a:pt x="1991817" y="7620"/>
                    <a:pt x="1936047" y="7620"/>
                  </a:cubicBezTo>
                  <a:cubicBezTo>
                    <a:pt x="1835129" y="7620"/>
                    <a:pt x="1734212" y="7620"/>
                    <a:pt x="1633295" y="6350"/>
                  </a:cubicBezTo>
                  <a:cubicBezTo>
                    <a:pt x="1527066" y="5080"/>
                    <a:pt x="480714" y="2540"/>
                    <a:pt x="377141" y="1270"/>
                  </a:cubicBezTo>
                  <a:cubicBezTo>
                    <a:pt x="292158" y="0"/>
                    <a:pt x="209830" y="1270"/>
                    <a:pt x="124848" y="1270"/>
                  </a:cubicBezTo>
                  <a:cubicBezTo>
                    <a:pt x="66422" y="1270"/>
                    <a:pt x="33020" y="3810"/>
                    <a:pt x="5080" y="5080"/>
                  </a:cubicBezTo>
                  <a:cubicBezTo>
                    <a:pt x="3810" y="5080"/>
                    <a:pt x="2540" y="7620"/>
                    <a:pt x="0" y="8890"/>
                  </a:cubicBezTo>
                  <a:cubicBezTo>
                    <a:pt x="1270" y="21590"/>
                    <a:pt x="3810" y="34290"/>
                    <a:pt x="5080" y="46990"/>
                  </a:cubicBezTo>
                  <a:cubicBezTo>
                    <a:pt x="15240" y="108097"/>
                    <a:pt x="16510" y="166604"/>
                    <a:pt x="17780" y="224085"/>
                  </a:cubicBezTo>
                  <a:cubicBezTo>
                    <a:pt x="19050" y="282593"/>
                    <a:pt x="17780" y="341100"/>
                    <a:pt x="16510" y="400634"/>
                  </a:cubicBezTo>
                  <a:cubicBezTo>
                    <a:pt x="15240" y="461194"/>
                    <a:pt x="2540" y="1096565"/>
                    <a:pt x="2540" y="1157125"/>
                  </a:cubicBezTo>
                  <a:cubicBezTo>
                    <a:pt x="2540" y="1216659"/>
                    <a:pt x="1270" y="1276193"/>
                    <a:pt x="0" y="1335727"/>
                  </a:cubicBezTo>
                  <a:cubicBezTo>
                    <a:pt x="0" y="1350738"/>
                    <a:pt x="3810" y="1360898"/>
                    <a:pt x="15240" y="1365978"/>
                  </a:cubicBezTo>
                  <a:cubicBezTo>
                    <a:pt x="22860" y="1369788"/>
                    <a:pt x="31750" y="1372328"/>
                    <a:pt x="40640" y="1373598"/>
                  </a:cubicBezTo>
                  <a:cubicBezTo>
                    <a:pt x="122192" y="1378678"/>
                    <a:pt x="223109" y="1382488"/>
                    <a:pt x="324026" y="1387568"/>
                  </a:cubicBezTo>
                  <a:cubicBezTo>
                    <a:pt x="379796" y="1390108"/>
                    <a:pt x="435566" y="1395188"/>
                    <a:pt x="491336" y="1396458"/>
                  </a:cubicBezTo>
                  <a:cubicBezTo>
                    <a:pt x="584287" y="1398998"/>
                    <a:pt x="1620016" y="1400268"/>
                    <a:pt x="1712967" y="1401538"/>
                  </a:cubicBezTo>
                  <a:cubicBezTo>
                    <a:pt x="1726245" y="1401538"/>
                    <a:pt x="1739524" y="1401538"/>
                    <a:pt x="1752802" y="1401538"/>
                  </a:cubicBezTo>
                  <a:cubicBezTo>
                    <a:pt x="1816540" y="1401538"/>
                    <a:pt x="1882933" y="1400268"/>
                    <a:pt x="1946670" y="1400268"/>
                  </a:cubicBezTo>
                  <a:cubicBezTo>
                    <a:pt x="2021030" y="1400268"/>
                    <a:pt x="2092734" y="1401538"/>
                    <a:pt x="2167094" y="1401538"/>
                  </a:cubicBezTo>
                  <a:cubicBezTo>
                    <a:pt x="2275979" y="1401538"/>
                    <a:pt x="2387519" y="1401538"/>
                    <a:pt x="2496403" y="1401538"/>
                  </a:cubicBezTo>
                  <a:cubicBezTo>
                    <a:pt x="2597320" y="1401538"/>
                    <a:pt x="2698238" y="1402808"/>
                    <a:pt x="2799155" y="1404078"/>
                  </a:cubicBezTo>
                  <a:cubicBezTo>
                    <a:pt x="2844302" y="1404078"/>
                    <a:pt x="2892105" y="1405348"/>
                    <a:pt x="2937252" y="1405348"/>
                  </a:cubicBezTo>
                  <a:cubicBezTo>
                    <a:pt x="3083317" y="1404078"/>
                    <a:pt x="3226726" y="1397728"/>
                    <a:pt x="3366197" y="1397728"/>
                  </a:cubicBezTo>
                  <a:cubicBezTo>
                    <a:pt x="3370007" y="1397728"/>
                    <a:pt x="3375087" y="1395188"/>
                    <a:pt x="3378897" y="1392648"/>
                  </a:cubicBezTo>
                  <a:cubicBezTo>
                    <a:pt x="3383977" y="1388838"/>
                    <a:pt x="3386517" y="1382488"/>
                    <a:pt x="3389057" y="1379948"/>
                  </a:cubicBezTo>
                  <a:cubicBezTo>
                    <a:pt x="3390327" y="1328542"/>
                    <a:pt x="3391597" y="1285431"/>
                    <a:pt x="3392867" y="1242320"/>
                  </a:cubicBezTo>
                  <a:cubicBezTo>
                    <a:pt x="3394137" y="1175601"/>
                    <a:pt x="3404297" y="535099"/>
                    <a:pt x="3405567" y="468379"/>
                  </a:cubicBezTo>
                  <a:cubicBezTo>
                    <a:pt x="3405567" y="428348"/>
                    <a:pt x="3406837" y="388317"/>
                    <a:pt x="3408107" y="348285"/>
                  </a:cubicBezTo>
                  <a:cubicBezTo>
                    <a:pt x="3409377" y="305175"/>
                    <a:pt x="3410647" y="262064"/>
                    <a:pt x="3413187" y="218953"/>
                  </a:cubicBezTo>
                  <a:cubicBezTo>
                    <a:pt x="3414457" y="193292"/>
                    <a:pt x="3414457" y="166604"/>
                    <a:pt x="3419537" y="140943"/>
                  </a:cubicBezTo>
                  <a:cubicBezTo>
                    <a:pt x="3424617" y="110150"/>
                    <a:pt x="3427157" y="80383"/>
                    <a:pt x="3425887" y="44450"/>
                  </a:cubicBezTo>
                  <a:cubicBezTo>
                    <a:pt x="3425887" y="38100"/>
                    <a:pt x="3422077" y="30480"/>
                    <a:pt x="3415727" y="27940"/>
                  </a:cubicBezTo>
                  <a:close/>
                </a:path>
              </a:pathLst>
            </a:custGeom>
            <a:solidFill>
              <a:srgbClr val="EDEDED"/>
            </a:solidFill>
          </p:spPr>
        </p:sp>
      </p:grpSp>
      <p:grpSp>
        <p:nvGrpSpPr>
          <p:cNvPr name="Group 13" id="13"/>
          <p:cNvGrpSpPr/>
          <p:nvPr/>
        </p:nvGrpSpPr>
        <p:grpSpPr>
          <a:xfrm rot="0">
            <a:off x="1028700" y="3454302"/>
            <a:ext cx="1035424" cy="1050707"/>
            <a:chOff x="0" y="0"/>
            <a:chExt cx="1380566" cy="1400943"/>
          </a:xfrm>
        </p:grpSpPr>
        <p:sp>
          <p:nvSpPr>
            <p:cNvPr name="Freeform 14" id="14"/>
            <p:cNvSpPr/>
            <p:nvPr/>
          </p:nvSpPr>
          <p:spPr>
            <a:xfrm flipH="false" flipV="false" rot="0">
              <a:off x="0" y="0"/>
              <a:ext cx="1380566" cy="1400943"/>
            </a:xfrm>
            <a:custGeom>
              <a:avLst/>
              <a:gdLst/>
              <a:ahLst/>
              <a:cxnLst/>
              <a:rect r="r" b="b" t="t" l="l"/>
              <a:pathLst>
                <a:path h="1400943" w="1380566">
                  <a:moveTo>
                    <a:pt x="0" y="0"/>
                  </a:moveTo>
                  <a:lnTo>
                    <a:pt x="1380566" y="0"/>
                  </a:lnTo>
                  <a:lnTo>
                    <a:pt x="1380566" y="1400943"/>
                  </a:lnTo>
                  <a:lnTo>
                    <a:pt x="0" y="140094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5" id="15"/>
            <p:cNvSpPr txBox="true"/>
            <p:nvPr/>
          </p:nvSpPr>
          <p:spPr>
            <a:xfrm rot="0">
              <a:off x="228693" y="318926"/>
              <a:ext cx="894043" cy="918666"/>
            </a:xfrm>
            <a:prstGeom prst="rect">
              <a:avLst/>
            </a:prstGeom>
          </p:spPr>
          <p:txBody>
            <a:bodyPr anchor="t" rtlCol="false" tIns="0" lIns="0" bIns="0" rIns="0">
              <a:spAutoFit/>
            </a:bodyPr>
            <a:lstStyle/>
            <a:p>
              <a:pPr algn="ctr" marL="0" indent="0" lvl="0">
                <a:lnSpc>
                  <a:spcPts val="5096"/>
                </a:lnSpc>
              </a:pPr>
              <a:r>
                <a:rPr lang="en-US" b="true" sz="5096" spc="-50">
                  <a:solidFill>
                    <a:srgbClr val="FFFFFF"/>
                  </a:solidFill>
                  <a:latin typeface="Bogart Bold"/>
                  <a:ea typeface="Bogart Bold"/>
                  <a:cs typeface="Bogart Bold"/>
                  <a:sym typeface="Bogart Bold"/>
                </a:rPr>
                <a:t>1</a:t>
              </a:r>
            </a:p>
          </p:txBody>
        </p:sp>
      </p:grpSp>
      <p:grpSp>
        <p:nvGrpSpPr>
          <p:cNvPr name="Group 16" id="16"/>
          <p:cNvGrpSpPr/>
          <p:nvPr/>
        </p:nvGrpSpPr>
        <p:grpSpPr>
          <a:xfrm rot="0">
            <a:off x="1028700" y="6769517"/>
            <a:ext cx="1035424" cy="1050707"/>
            <a:chOff x="0" y="0"/>
            <a:chExt cx="1380566" cy="1400943"/>
          </a:xfrm>
        </p:grpSpPr>
        <p:sp>
          <p:nvSpPr>
            <p:cNvPr name="Freeform 17" id="17"/>
            <p:cNvSpPr/>
            <p:nvPr/>
          </p:nvSpPr>
          <p:spPr>
            <a:xfrm flipH="false" flipV="false" rot="0">
              <a:off x="0" y="0"/>
              <a:ext cx="1380566" cy="1400943"/>
            </a:xfrm>
            <a:custGeom>
              <a:avLst/>
              <a:gdLst/>
              <a:ahLst/>
              <a:cxnLst/>
              <a:rect r="r" b="b" t="t" l="l"/>
              <a:pathLst>
                <a:path h="1400943" w="1380566">
                  <a:moveTo>
                    <a:pt x="0" y="0"/>
                  </a:moveTo>
                  <a:lnTo>
                    <a:pt x="1380566" y="0"/>
                  </a:lnTo>
                  <a:lnTo>
                    <a:pt x="1380566" y="1400943"/>
                  </a:lnTo>
                  <a:lnTo>
                    <a:pt x="0" y="140094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8" id="18"/>
            <p:cNvSpPr txBox="true"/>
            <p:nvPr/>
          </p:nvSpPr>
          <p:spPr>
            <a:xfrm rot="0">
              <a:off x="228693" y="318926"/>
              <a:ext cx="894043" cy="918666"/>
            </a:xfrm>
            <a:prstGeom prst="rect">
              <a:avLst/>
            </a:prstGeom>
          </p:spPr>
          <p:txBody>
            <a:bodyPr anchor="t" rtlCol="false" tIns="0" lIns="0" bIns="0" rIns="0">
              <a:spAutoFit/>
            </a:bodyPr>
            <a:lstStyle/>
            <a:p>
              <a:pPr algn="ctr" marL="0" indent="0" lvl="0">
                <a:lnSpc>
                  <a:spcPts val="5096"/>
                </a:lnSpc>
              </a:pPr>
              <a:r>
                <a:rPr lang="en-US" b="true" sz="5096" spc="-50">
                  <a:solidFill>
                    <a:srgbClr val="FFFFFF"/>
                  </a:solidFill>
                  <a:latin typeface="Bogart Bold"/>
                  <a:ea typeface="Bogart Bold"/>
                  <a:cs typeface="Bogart Bold"/>
                  <a:sym typeface="Bogart Bold"/>
                </a:rPr>
                <a:t>2</a:t>
              </a:r>
            </a:p>
          </p:txBody>
        </p:sp>
      </p:grpSp>
      <p:grpSp>
        <p:nvGrpSpPr>
          <p:cNvPr name="Group 19" id="19"/>
          <p:cNvGrpSpPr/>
          <p:nvPr/>
        </p:nvGrpSpPr>
        <p:grpSpPr>
          <a:xfrm rot="0">
            <a:off x="3651716" y="1103997"/>
            <a:ext cx="10984569" cy="1813885"/>
            <a:chOff x="0" y="0"/>
            <a:chExt cx="14646092" cy="2418513"/>
          </a:xfrm>
        </p:grpSpPr>
        <p:sp>
          <p:nvSpPr>
            <p:cNvPr name="TextBox 20" id="20"/>
            <p:cNvSpPr txBox="true"/>
            <p:nvPr/>
          </p:nvSpPr>
          <p:spPr>
            <a:xfrm rot="0">
              <a:off x="0" y="1793038"/>
              <a:ext cx="14646092" cy="625475"/>
            </a:xfrm>
            <a:prstGeom prst="rect">
              <a:avLst/>
            </a:prstGeom>
          </p:spPr>
          <p:txBody>
            <a:bodyPr anchor="t" rtlCol="false" tIns="0" lIns="0" bIns="0" rIns="0">
              <a:spAutoFit/>
            </a:bodyPr>
            <a:lstStyle/>
            <a:p>
              <a:pPr algn="ctr">
                <a:lnSpc>
                  <a:spcPts val="3899"/>
                </a:lnSpc>
              </a:pPr>
            </a:p>
          </p:txBody>
        </p:sp>
        <p:sp>
          <p:nvSpPr>
            <p:cNvPr name="TextBox 21" id="21"/>
            <p:cNvSpPr txBox="true"/>
            <p:nvPr/>
          </p:nvSpPr>
          <p:spPr>
            <a:xfrm rot="0">
              <a:off x="2295283" y="180975"/>
              <a:ext cx="9583122" cy="1635115"/>
            </a:xfrm>
            <a:prstGeom prst="rect">
              <a:avLst/>
            </a:prstGeom>
          </p:spPr>
          <p:txBody>
            <a:bodyPr anchor="t" rtlCol="false" tIns="0" lIns="0" bIns="0" rIns="0">
              <a:spAutoFit/>
            </a:bodyPr>
            <a:lstStyle/>
            <a:p>
              <a:pPr algn="ctr" marL="0" indent="0" lvl="0">
                <a:lnSpc>
                  <a:spcPts val="8999"/>
                </a:lnSpc>
              </a:pPr>
              <a:r>
                <a:rPr lang="en-US" b="true" sz="8999" spc="-89">
                  <a:solidFill>
                    <a:srgbClr val="A2272C"/>
                  </a:solidFill>
                  <a:latin typeface="Bogart Bold"/>
                  <a:ea typeface="Bogart Bold"/>
                  <a:cs typeface="Bogart Bold"/>
                  <a:sym typeface="Bogart Bold"/>
                </a:rPr>
                <a:t>Big Factors</a:t>
              </a:r>
            </a:p>
          </p:txBody>
        </p:sp>
      </p:grpSp>
      <p:sp>
        <p:nvSpPr>
          <p:cNvPr name="TextBox 22" id="22"/>
          <p:cNvSpPr txBox="true"/>
          <p:nvPr/>
        </p:nvSpPr>
        <p:spPr>
          <a:xfrm rot="0">
            <a:off x="2499916" y="3235164"/>
            <a:ext cx="5614401" cy="1743075"/>
          </a:xfrm>
          <a:prstGeom prst="rect">
            <a:avLst/>
          </a:prstGeom>
        </p:spPr>
        <p:txBody>
          <a:bodyPr anchor="t" rtlCol="false" tIns="0" lIns="0" bIns="0" rIns="0">
            <a:spAutoFit/>
          </a:bodyPr>
          <a:lstStyle/>
          <a:p>
            <a:pPr algn="l">
              <a:lnSpc>
                <a:spcPts val="3480"/>
              </a:lnSpc>
            </a:pPr>
            <a:r>
              <a:rPr lang="en-US" sz="2900">
                <a:solidFill>
                  <a:srgbClr val="000000"/>
                </a:solidFill>
                <a:latin typeface="Quicksand"/>
                <a:ea typeface="Quicksand"/>
                <a:cs typeface="Quicksand"/>
                <a:sym typeface="Quicksand"/>
              </a:rPr>
              <a:t>Having </a:t>
            </a:r>
            <a:r>
              <a:rPr lang="en-US" sz="2900" b="true">
                <a:solidFill>
                  <a:srgbClr val="000000"/>
                </a:solidFill>
                <a:latin typeface="Quicksand Bold"/>
                <a:ea typeface="Quicksand Bold"/>
                <a:cs typeface="Quicksand Bold"/>
                <a:sym typeface="Quicksand Bold"/>
              </a:rPr>
              <a:t>High Blood Pressure</a:t>
            </a:r>
            <a:r>
              <a:rPr lang="en-US" sz="2900">
                <a:solidFill>
                  <a:srgbClr val="000000"/>
                </a:solidFill>
                <a:latin typeface="Quicksand"/>
                <a:ea typeface="Quicksand"/>
                <a:cs typeface="Quicksand"/>
                <a:sym typeface="Quicksand"/>
              </a:rPr>
              <a:t> and </a:t>
            </a:r>
            <a:r>
              <a:rPr lang="en-US" sz="2900" b="true">
                <a:solidFill>
                  <a:srgbClr val="000000"/>
                </a:solidFill>
                <a:latin typeface="Quicksand Bold"/>
                <a:ea typeface="Quicksand Bold"/>
                <a:cs typeface="Quicksand Bold"/>
                <a:sym typeface="Quicksand Bold"/>
              </a:rPr>
              <a:t>High Cholesterol</a:t>
            </a:r>
            <a:r>
              <a:rPr lang="en-US" sz="2900">
                <a:solidFill>
                  <a:srgbClr val="000000"/>
                </a:solidFill>
                <a:latin typeface="Quicksand"/>
                <a:ea typeface="Quicksand"/>
                <a:cs typeface="Quicksand"/>
                <a:sym typeface="Quicksand"/>
              </a:rPr>
              <a:t> leads to significantly </a:t>
            </a:r>
            <a:r>
              <a:rPr lang="en-US" sz="2900" b="true">
                <a:solidFill>
                  <a:srgbClr val="000000"/>
                </a:solidFill>
                <a:latin typeface="Quicksand Bold"/>
                <a:ea typeface="Quicksand Bold"/>
                <a:cs typeface="Quicksand Bold"/>
                <a:sym typeface="Quicksand Bold"/>
              </a:rPr>
              <a:t>higher probability</a:t>
            </a:r>
            <a:r>
              <a:rPr lang="en-US" sz="2900">
                <a:solidFill>
                  <a:srgbClr val="000000"/>
                </a:solidFill>
                <a:latin typeface="Quicksand"/>
                <a:ea typeface="Quicksand"/>
                <a:cs typeface="Quicksand"/>
                <a:sym typeface="Quicksand"/>
              </a:rPr>
              <a:t> of having Diabetes</a:t>
            </a:r>
          </a:p>
        </p:txBody>
      </p:sp>
      <p:sp>
        <p:nvSpPr>
          <p:cNvPr name="TextBox 23" id="23"/>
          <p:cNvSpPr txBox="true"/>
          <p:nvPr/>
        </p:nvSpPr>
        <p:spPr>
          <a:xfrm rot="0">
            <a:off x="2499916" y="6098930"/>
            <a:ext cx="5614401" cy="2619375"/>
          </a:xfrm>
          <a:prstGeom prst="rect">
            <a:avLst/>
          </a:prstGeom>
        </p:spPr>
        <p:txBody>
          <a:bodyPr anchor="t" rtlCol="false" tIns="0" lIns="0" bIns="0" rIns="0">
            <a:spAutoFit/>
          </a:bodyPr>
          <a:lstStyle/>
          <a:p>
            <a:pPr algn="l">
              <a:lnSpc>
                <a:spcPts val="3480"/>
              </a:lnSpc>
            </a:pPr>
            <a:r>
              <a:rPr lang="en-US" sz="2900">
                <a:solidFill>
                  <a:srgbClr val="000000"/>
                </a:solidFill>
                <a:latin typeface="Quicksand"/>
                <a:ea typeface="Quicksand"/>
                <a:cs typeface="Quicksand"/>
                <a:sym typeface="Quicksand"/>
              </a:rPr>
              <a:t>Inversely </a:t>
            </a:r>
            <a:r>
              <a:rPr lang="en-US" sz="2900" b="true">
                <a:solidFill>
                  <a:srgbClr val="000000"/>
                </a:solidFill>
                <a:latin typeface="Quicksand Bold"/>
                <a:ea typeface="Quicksand Bold"/>
                <a:cs typeface="Quicksand Bold"/>
                <a:sym typeface="Quicksand Bold"/>
              </a:rPr>
              <a:t>Not Having High Blood Pressure</a:t>
            </a:r>
            <a:r>
              <a:rPr lang="en-US" sz="2900">
                <a:solidFill>
                  <a:srgbClr val="000000"/>
                </a:solidFill>
                <a:latin typeface="Quicksand"/>
                <a:ea typeface="Quicksand"/>
                <a:cs typeface="Quicksand"/>
                <a:sym typeface="Quicksand"/>
              </a:rPr>
              <a:t> and </a:t>
            </a:r>
            <a:r>
              <a:rPr lang="en-US" sz="2900" b="true">
                <a:solidFill>
                  <a:srgbClr val="000000"/>
                </a:solidFill>
                <a:latin typeface="Quicksand Bold"/>
                <a:ea typeface="Quicksand Bold"/>
                <a:cs typeface="Quicksand Bold"/>
                <a:sym typeface="Quicksand Bold"/>
              </a:rPr>
              <a:t>High Cholesterol</a:t>
            </a:r>
            <a:r>
              <a:rPr lang="en-US" sz="2900">
                <a:solidFill>
                  <a:srgbClr val="000000"/>
                </a:solidFill>
                <a:latin typeface="Quicksand"/>
                <a:ea typeface="Quicksand"/>
                <a:cs typeface="Quicksand"/>
                <a:sym typeface="Quicksand"/>
              </a:rPr>
              <a:t> leads to significantly </a:t>
            </a:r>
            <a:r>
              <a:rPr lang="en-US" sz="2900" b="true">
                <a:solidFill>
                  <a:srgbClr val="000000"/>
                </a:solidFill>
                <a:latin typeface="Quicksand Bold"/>
                <a:ea typeface="Quicksand Bold"/>
                <a:cs typeface="Quicksand Bold"/>
                <a:sym typeface="Quicksand Bold"/>
              </a:rPr>
              <a:t>LOWER probability</a:t>
            </a:r>
            <a:r>
              <a:rPr lang="en-US" sz="2900">
                <a:solidFill>
                  <a:srgbClr val="000000"/>
                </a:solidFill>
                <a:latin typeface="Quicksand"/>
                <a:ea typeface="Quicksand"/>
                <a:cs typeface="Quicksand"/>
                <a:sym typeface="Quicksand"/>
              </a:rPr>
              <a:t> of having Diabetes</a:t>
            </a:r>
          </a:p>
          <a:p>
            <a:pPr algn="l">
              <a:lnSpc>
                <a:spcPts val="3480"/>
              </a:lnSpc>
            </a:pPr>
          </a:p>
        </p:txBody>
      </p:sp>
      <p:sp>
        <p:nvSpPr>
          <p:cNvPr name="TextBox 24" id="24"/>
          <p:cNvSpPr txBox="true"/>
          <p:nvPr/>
        </p:nvSpPr>
        <p:spPr>
          <a:xfrm rot="0">
            <a:off x="17602803" y="9399762"/>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Quicksand Bold"/>
                <a:ea typeface="Quicksand Bold"/>
                <a:cs typeface="Quicksand Bold"/>
                <a:sym typeface="Quicksand Bold"/>
              </a:rPr>
              <a:t>8</a:t>
            </a:r>
          </a:p>
        </p:txBody>
      </p:sp>
      <p:sp>
        <p:nvSpPr>
          <p:cNvPr name="Freeform 25" id="25"/>
          <p:cNvSpPr/>
          <p:nvPr/>
        </p:nvSpPr>
        <p:spPr>
          <a:xfrm flipH="false" flipV="false" rot="0">
            <a:off x="9425670" y="2344394"/>
            <a:ext cx="7472606" cy="6913906"/>
          </a:xfrm>
          <a:custGeom>
            <a:avLst/>
            <a:gdLst/>
            <a:ahLst/>
            <a:cxnLst/>
            <a:rect r="r" b="b" t="t" l="l"/>
            <a:pathLst>
              <a:path h="6913906" w="7472606">
                <a:moveTo>
                  <a:pt x="0" y="0"/>
                </a:moveTo>
                <a:lnTo>
                  <a:pt x="7472606" y="0"/>
                </a:lnTo>
                <a:lnTo>
                  <a:pt x="7472606" y="6913906"/>
                </a:lnTo>
                <a:lnTo>
                  <a:pt x="0" y="6913906"/>
                </a:lnTo>
                <a:lnTo>
                  <a:pt x="0" y="0"/>
                </a:lnTo>
                <a:close/>
              </a:path>
            </a:pathLst>
          </a:custGeom>
          <a:blipFill>
            <a:blip r:embed="rId7"/>
            <a:stretch>
              <a:fillRect l="0" t="0" r="0" b="0"/>
            </a:stretch>
          </a:blipFill>
        </p:spPr>
      </p:sp>
      <p:sp>
        <p:nvSpPr>
          <p:cNvPr name="Freeform 26" id="26"/>
          <p:cNvSpPr/>
          <p:nvPr/>
        </p:nvSpPr>
        <p:spPr>
          <a:xfrm flipH="false" flipV="false" rot="7887851">
            <a:off x="11250159" y="4016447"/>
            <a:ext cx="506957" cy="1630564"/>
          </a:xfrm>
          <a:custGeom>
            <a:avLst/>
            <a:gdLst/>
            <a:ahLst/>
            <a:cxnLst/>
            <a:rect r="r" b="b" t="t" l="l"/>
            <a:pathLst>
              <a:path h="1630564" w="506957">
                <a:moveTo>
                  <a:pt x="0" y="0"/>
                </a:moveTo>
                <a:lnTo>
                  <a:pt x="506957" y="0"/>
                </a:lnTo>
                <a:lnTo>
                  <a:pt x="506957" y="1630564"/>
                </a:lnTo>
                <a:lnTo>
                  <a:pt x="0" y="163056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7" id="27"/>
          <p:cNvSpPr txBox="true"/>
          <p:nvPr/>
        </p:nvSpPr>
        <p:spPr>
          <a:xfrm rot="0">
            <a:off x="10221273" y="3581511"/>
            <a:ext cx="4122305" cy="398145"/>
          </a:xfrm>
          <a:prstGeom prst="rect">
            <a:avLst/>
          </a:prstGeom>
        </p:spPr>
        <p:txBody>
          <a:bodyPr anchor="t" rtlCol="false" tIns="0" lIns="0" bIns="0" rIns="0">
            <a:spAutoFit/>
          </a:bodyPr>
          <a:lstStyle/>
          <a:p>
            <a:pPr algn="ctr">
              <a:lnSpc>
                <a:spcPts val="3120"/>
              </a:lnSpc>
              <a:spcBef>
                <a:spcPct val="0"/>
              </a:spcBef>
            </a:pPr>
            <a:r>
              <a:rPr lang="en-US" b="true" sz="2400">
                <a:solidFill>
                  <a:srgbClr val="DF3635"/>
                </a:solidFill>
                <a:latin typeface="Quicksand Bold"/>
                <a:ea typeface="Quicksand Bold"/>
                <a:cs typeface="Quicksand Bold"/>
                <a:sym typeface="Quicksand Bold"/>
              </a:rPr>
              <a:t>Average rate of diabetes</a:t>
            </a:r>
          </a:p>
        </p:txBody>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E1DA"/>
        </a:solidFill>
      </p:bgPr>
    </p:bg>
    <p:spTree>
      <p:nvGrpSpPr>
        <p:cNvPr id="1" name=""/>
        <p:cNvGrpSpPr/>
        <p:nvPr/>
      </p:nvGrpSpPr>
      <p:grpSpPr>
        <a:xfrm>
          <a:off x="0" y="0"/>
          <a:ext cx="0" cy="0"/>
          <a:chOff x="0" y="0"/>
          <a:chExt cx="0" cy="0"/>
        </a:xfrm>
      </p:grpSpPr>
      <p:grpSp>
        <p:nvGrpSpPr>
          <p:cNvPr name="Group 2" id="2"/>
          <p:cNvGrpSpPr/>
          <p:nvPr/>
        </p:nvGrpSpPr>
        <p:grpSpPr>
          <a:xfrm rot="0">
            <a:off x="-1414658" y="-56723"/>
            <a:ext cx="20763012" cy="10400446"/>
            <a:chOff x="0" y="0"/>
            <a:chExt cx="27684017" cy="13867262"/>
          </a:xfrm>
        </p:grpSpPr>
        <p:sp>
          <p:nvSpPr>
            <p:cNvPr name="Freeform 3" id="3"/>
            <p:cNvSpPr/>
            <p:nvPr/>
          </p:nvSpPr>
          <p:spPr>
            <a:xfrm flipH="false" flipV="false" rot="0">
              <a:off x="0" y="50421"/>
              <a:ext cx="13842008" cy="13816841"/>
            </a:xfrm>
            <a:custGeom>
              <a:avLst/>
              <a:gdLst/>
              <a:ahLst/>
              <a:cxnLst/>
              <a:rect r="r" b="b" t="t" l="l"/>
              <a:pathLst>
                <a:path h="13816841" w="13842008">
                  <a:moveTo>
                    <a:pt x="0" y="0"/>
                  </a:moveTo>
                  <a:lnTo>
                    <a:pt x="13842008" y="0"/>
                  </a:lnTo>
                  <a:lnTo>
                    <a:pt x="13842008" y="13816841"/>
                  </a:lnTo>
                  <a:lnTo>
                    <a:pt x="0" y="1381684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842008" y="0"/>
              <a:ext cx="13842008" cy="13816841"/>
            </a:xfrm>
            <a:custGeom>
              <a:avLst/>
              <a:gdLst/>
              <a:ahLst/>
              <a:cxnLst/>
              <a:rect r="r" b="b" t="t" l="l"/>
              <a:pathLst>
                <a:path h="13816841" w="13842008">
                  <a:moveTo>
                    <a:pt x="0" y="0"/>
                  </a:moveTo>
                  <a:lnTo>
                    <a:pt x="13842009" y="0"/>
                  </a:lnTo>
                  <a:lnTo>
                    <a:pt x="13842009" y="13816841"/>
                  </a:lnTo>
                  <a:lnTo>
                    <a:pt x="0" y="1381684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057275"/>
            <a:ext cx="16230600" cy="8229600"/>
            <a:chOff x="0" y="0"/>
            <a:chExt cx="6851469" cy="3473984"/>
          </a:xfrm>
        </p:grpSpPr>
        <p:sp>
          <p:nvSpPr>
            <p:cNvPr name="Freeform 6" id="6"/>
            <p:cNvSpPr/>
            <p:nvPr/>
          </p:nvSpPr>
          <p:spPr>
            <a:xfrm flipH="false" flipV="false" rot="0">
              <a:off x="0" y="-1270"/>
              <a:ext cx="6852739" cy="3472714"/>
            </a:xfrm>
            <a:custGeom>
              <a:avLst/>
              <a:gdLst/>
              <a:ahLst/>
              <a:cxnLst/>
              <a:rect r="r" b="b" t="t" l="l"/>
              <a:pathLst>
                <a:path h="3472714" w="6852739">
                  <a:moveTo>
                    <a:pt x="6841309" y="27940"/>
                  </a:moveTo>
                  <a:cubicBezTo>
                    <a:pt x="6832419" y="24130"/>
                    <a:pt x="6823529" y="21590"/>
                    <a:pt x="6814639" y="21590"/>
                  </a:cubicBezTo>
                  <a:cubicBezTo>
                    <a:pt x="6787969" y="20320"/>
                    <a:pt x="6687027" y="20320"/>
                    <a:pt x="6573396" y="17780"/>
                  </a:cubicBezTo>
                  <a:cubicBezTo>
                    <a:pt x="6313667" y="12700"/>
                    <a:pt x="6059349" y="6350"/>
                    <a:pt x="5799620" y="3810"/>
                  </a:cubicBezTo>
                  <a:cubicBezTo>
                    <a:pt x="5588590" y="1270"/>
                    <a:pt x="5382971" y="3810"/>
                    <a:pt x="5171941" y="2540"/>
                  </a:cubicBezTo>
                  <a:cubicBezTo>
                    <a:pt x="5079953" y="2540"/>
                    <a:pt x="4987966" y="0"/>
                    <a:pt x="4895979" y="2540"/>
                  </a:cubicBezTo>
                  <a:cubicBezTo>
                    <a:pt x="4674127" y="10160"/>
                    <a:pt x="4452275" y="11430"/>
                    <a:pt x="4225012" y="8890"/>
                  </a:cubicBezTo>
                  <a:cubicBezTo>
                    <a:pt x="4111380" y="7620"/>
                    <a:pt x="3997749" y="7620"/>
                    <a:pt x="3884117" y="7620"/>
                  </a:cubicBezTo>
                  <a:cubicBezTo>
                    <a:pt x="3678498" y="7620"/>
                    <a:pt x="3472879" y="7620"/>
                    <a:pt x="3267261" y="6350"/>
                  </a:cubicBezTo>
                  <a:cubicBezTo>
                    <a:pt x="3050820" y="5080"/>
                    <a:pt x="918876" y="2540"/>
                    <a:pt x="707846" y="1270"/>
                  </a:cubicBezTo>
                  <a:cubicBezTo>
                    <a:pt x="534693" y="0"/>
                    <a:pt x="366952" y="1270"/>
                    <a:pt x="193799" y="1270"/>
                  </a:cubicBezTo>
                  <a:cubicBezTo>
                    <a:pt x="74756" y="1270"/>
                    <a:pt x="33020" y="3810"/>
                    <a:pt x="5080" y="5080"/>
                  </a:cubicBezTo>
                  <a:cubicBezTo>
                    <a:pt x="3810" y="5080"/>
                    <a:pt x="2540" y="7620"/>
                    <a:pt x="0" y="8890"/>
                  </a:cubicBezTo>
                  <a:cubicBezTo>
                    <a:pt x="1270" y="21590"/>
                    <a:pt x="3810" y="34290"/>
                    <a:pt x="5080" y="46990"/>
                  </a:cubicBezTo>
                  <a:cubicBezTo>
                    <a:pt x="15240" y="176461"/>
                    <a:pt x="16510" y="329751"/>
                    <a:pt x="17780" y="480352"/>
                  </a:cubicBezTo>
                  <a:cubicBezTo>
                    <a:pt x="19050" y="633642"/>
                    <a:pt x="17780" y="786931"/>
                    <a:pt x="16510" y="942911"/>
                  </a:cubicBezTo>
                  <a:cubicBezTo>
                    <a:pt x="15240" y="1101579"/>
                    <a:pt x="2540" y="2766254"/>
                    <a:pt x="2540" y="2924922"/>
                  </a:cubicBezTo>
                  <a:cubicBezTo>
                    <a:pt x="2540" y="3080901"/>
                    <a:pt x="1270" y="3236880"/>
                    <a:pt x="0" y="3392859"/>
                  </a:cubicBezTo>
                  <a:cubicBezTo>
                    <a:pt x="0" y="3418104"/>
                    <a:pt x="3810" y="3428264"/>
                    <a:pt x="15240" y="3433344"/>
                  </a:cubicBezTo>
                  <a:cubicBezTo>
                    <a:pt x="22860" y="3437154"/>
                    <a:pt x="31750" y="3439694"/>
                    <a:pt x="40640" y="3440964"/>
                  </a:cubicBezTo>
                  <a:cubicBezTo>
                    <a:pt x="188388" y="3446044"/>
                    <a:pt x="394007" y="3449854"/>
                    <a:pt x="599625" y="3454934"/>
                  </a:cubicBezTo>
                  <a:cubicBezTo>
                    <a:pt x="713257" y="3457474"/>
                    <a:pt x="826888" y="3462554"/>
                    <a:pt x="940520" y="3463824"/>
                  </a:cubicBezTo>
                  <a:cubicBezTo>
                    <a:pt x="1129906" y="3466364"/>
                    <a:pt x="3240205" y="3467634"/>
                    <a:pt x="3429591" y="3468904"/>
                  </a:cubicBezTo>
                  <a:cubicBezTo>
                    <a:pt x="3456646" y="3468904"/>
                    <a:pt x="3483701" y="3468904"/>
                    <a:pt x="3510756" y="3468904"/>
                  </a:cubicBezTo>
                  <a:cubicBezTo>
                    <a:pt x="3640621" y="3468904"/>
                    <a:pt x="3775897" y="3467634"/>
                    <a:pt x="3905761" y="3467634"/>
                  </a:cubicBezTo>
                  <a:cubicBezTo>
                    <a:pt x="4057270" y="3467634"/>
                    <a:pt x="4203367" y="3468904"/>
                    <a:pt x="4354876" y="3468904"/>
                  </a:cubicBezTo>
                  <a:cubicBezTo>
                    <a:pt x="4576728" y="3468904"/>
                    <a:pt x="4803991" y="3468904"/>
                    <a:pt x="5025843" y="3468904"/>
                  </a:cubicBezTo>
                  <a:cubicBezTo>
                    <a:pt x="5231462" y="3468904"/>
                    <a:pt x="5437081" y="3470174"/>
                    <a:pt x="5642700" y="3471444"/>
                  </a:cubicBezTo>
                  <a:cubicBezTo>
                    <a:pt x="5734687" y="3471444"/>
                    <a:pt x="5832086" y="3472714"/>
                    <a:pt x="5924073" y="3472714"/>
                  </a:cubicBezTo>
                  <a:cubicBezTo>
                    <a:pt x="6221680" y="3471444"/>
                    <a:pt x="6513874" y="3465094"/>
                    <a:pt x="6791779" y="3465094"/>
                  </a:cubicBezTo>
                  <a:cubicBezTo>
                    <a:pt x="6795589" y="3465094"/>
                    <a:pt x="6800669" y="3462554"/>
                    <a:pt x="6804479" y="3460014"/>
                  </a:cubicBezTo>
                  <a:cubicBezTo>
                    <a:pt x="6809559" y="3456204"/>
                    <a:pt x="6812099" y="3449854"/>
                    <a:pt x="6814639" y="3447314"/>
                  </a:cubicBezTo>
                  <a:cubicBezTo>
                    <a:pt x="6815909" y="3374034"/>
                    <a:pt x="6817179" y="3261084"/>
                    <a:pt x="6818449" y="3148133"/>
                  </a:cubicBezTo>
                  <a:cubicBezTo>
                    <a:pt x="6819719" y="2973329"/>
                    <a:pt x="6829879" y="1295208"/>
                    <a:pt x="6831149" y="1120404"/>
                  </a:cubicBezTo>
                  <a:cubicBezTo>
                    <a:pt x="6831149" y="1015521"/>
                    <a:pt x="6832419" y="910639"/>
                    <a:pt x="6833689" y="805756"/>
                  </a:cubicBezTo>
                  <a:cubicBezTo>
                    <a:pt x="6834959" y="692806"/>
                    <a:pt x="6836229" y="579856"/>
                    <a:pt x="6838769" y="466905"/>
                  </a:cubicBezTo>
                  <a:cubicBezTo>
                    <a:pt x="6840039" y="399673"/>
                    <a:pt x="6840039" y="329751"/>
                    <a:pt x="6845119" y="262519"/>
                  </a:cubicBezTo>
                  <a:cubicBezTo>
                    <a:pt x="6850199" y="181840"/>
                    <a:pt x="6852739" y="103850"/>
                    <a:pt x="6851469" y="44450"/>
                  </a:cubicBezTo>
                  <a:cubicBezTo>
                    <a:pt x="6851469" y="38100"/>
                    <a:pt x="6847659" y="30480"/>
                    <a:pt x="6841309" y="27940"/>
                  </a:cubicBezTo>
                  <a:close/>
                </a:path>
              </a:pathLst>
            </a:custGeom>
            <a:solidFill>
              <a:srgbClr val="FFFFFF"/>
            </a:solidFill>
          </p:spPr>
        </p:sp>
      </p:grpSp>
      <p:grpSp>
        <p:nvGrpSpPr>
          <p:cNvPr name="Group 7" id="7"/>
          <p:cNvGrpSpPr/>
          <p:nvPr/>
        </p:nvGrpSpPr>
        <p:grpSpPr>
          <a:xfrm rot="0">
            <a:off x="12042990" y="6089405"/>
            <a:ext cx="478873" cy="375117"/>
            <a:chOff x="0" y="0"/>
            <a:chExt cx="457200" cy="358140"/>
          </a:xfrm>
        </p:grpSpPr>
        <p:sp>
          <p:nvSpPr>
            <p:cNvPr name="Freeform 8" id="8"/>
            <p:cNvSpPr/>
            <p:nvPr/>
          </p:nvSpPr>
          <p:spPr>
            <a:xfrm flipH="false" flipV="false" rot="0">
              <a:off x="48260" y="48260"/>
              <a:ext cx="359410" cy="259080"/>
            </a:xfrm>
            <a:custGeom>
              <a:avLst/>
              <a:gdLst/>
              <a:ahLst/>
              <a:cxnLst/>
              <a:rect r="r" b="b" t="t" l="l"/>
              <a:pathLst>
                <a:path h="259080" w="359410">
                  <a:moveTo>
                    <a:pt x="44450" y="96520"/>
                  </a:moveTo>
                  <a:cubicBezTo>
                    <a:pt x="160020" y="201930"/>
                    <a:pt x="165100" y="194310"/>
                    <a:pt x="176530" y="184150"/>
                  </a:cubicBezTo>
                  <a:cubicBezTo>
                    <a:pt x="207010" y="157480"/>
                    <a:pt x="280670" y="33020"/>
                    <a:pt x="312420" y="11430"/>
                  </a:cubicBezTo>
                  <a:cubicBezTo>
                    <a:pt x="323850" y="3810"/>
                    <a:pt x="334010" y="0"/>
                    <a:pt x="341630" y="2540"/>
                  </a:cubicBezTo>
                  <a:cubicBezTo>
                    <a:pt x="349250" y="3810"/>
                    <a:pt x="356870" y="13970"/>
                    <a:pt x="358140" y="20320"/>
                  </a:cubicBezTo>
                  <a:cubicBezTo>
                    <a:pt x="359410" y="26670"/>
                    <a:pt x="356870" y="38100"/>
                    <a:pt x="351790" y="43180"/>
                  </a:cubicBezTo>
                  <a:cubicBezTo>
                    <a:pt x="346710" y="48260"/>
                    <a:pt x="336550" y="53340"/>
                    <a:pt x="328930" y="52070"/>
                  </a:cubicBezTo>
                  <a:cubicBezTo>
                    <a:pt x="321310" y="50800"/>
                    <a:pt x="308610" y="36830"/>
                    <a:pt x="307340" y="29210"/>
                  </a:cubicBezTo>
                  <a:cubicBezTo>
                    <a:pt x="306070" y="22860"/>
                    <a:pt x="309880" y="11430"/>
                    <a:pt x="316230" y="7620"/>
                  </a:cubicBezTo>
                  <a:cubicBezTo>
                    <a:pt x="322580" y="2540"/>
                    <a:pt x="340360" y="0"/>
                    <a:pt x="346710" y="5080"/>
                  </a:cubicBezTo>
                  <a:cubicBezTo>
                    <a:pt x="353060" y="10160"/>
                    <a:pt x="356870" y="26670"/>
                    <a:pt x="353060" y="41910"/>
                  </a:cubicBezTo>
                  <a:cubicBezTo>
                    <a:pt x="342900" y="80010"/>
                    <a:pt x="251460" y="181610"/>
                    <a:pt x="213360" y="218440"/>
                  </a:cubicBezTo>
                  <a:cubicBezTo>
                    <a:pt x="191770" y="238760"/>
                    <a:pt x="176530" y="259080"/>
                    <a:pt x="156210" y="259080"/>
                  </a:cubicBezTo>
                  <a:cubicBezTo>
                    <a:pt x="134620" y="259080"/>
                    <a:pt x="109220" y="233680"/>
                    <a:pt x="86360" y="214630"/>
                  </a:cubicBezTo>
                  <a:cubicBezTo>
                    <a:pt x="58420" y="191770"/>
                    <a:pt x="8890" y="148590"/>
                    <a:pt x="2540" y="124460"/>
                  </a:cubicBezTo>
                  <a:cubicBezTo>
                    <a:pt x="0" y="111760"/>
                    <a:pt x="3810" y="96520"/>
                    <a:pt x="11430" y="91440"/>
                  </a:cubicBezTo>
                  <a:cubicBezTo>
                    <a:pt x="19050" y="86360"/>
                    <a:pt x="44450" y="96520"/>
                    <a:pt x="44450" y="96520"/>
                  </a:cubicBezTo>
                </a:path>
              </a:pathLst>
            </a:custGeom>
            <a:solidFill>
              <a:srgbClr val="000000">
                <a:alpha val="0"/>
              </a:srgbClr>
            </a:solidFill>
            <a:ln cap="sq">
              <a:noFill/>
              <a:prstDash val="solid"/>
              <a:miter/>
            </a:ln>
          </p:spPr>
        </p:sp>
      </p:grpSp>
      <p:grpSp>
        <p:nvGrpSpPr>
          <p:cNvPr name="Group 9" id="9"/>
          <p:cNvGrpSpPr/>
          <p:nvPr/>
        </p:nvGrpSpPr>
        <p:grpSpPr>
          <a:xfrm rot="0">
            <a:off x="2064124" y="3103356"/>
            <a:ext cx="6485984" cy="1997167"/>
            <a:chOff x="0" y="0"/>
            <a:chExt cx="3425887" cy="1054900"/>
          </a:xfrm>
        </p:grpSpPr>
        <p:sp>
          <p:nvSpPr>
            <p:cNvPr name="Freeform 10" id="10"/>
            <p:cNvSpPr/>
            <p:nvPr/>
          </p:nvSpPr>
          <p:spPr>
            <a:xfrm flipH="false" flipV="false" rot="0">
              <a:off x="0" y="-1270"/>
              <a:ext cx="3427157" cy="1053630"/>
            </a:xfrm>
            <a:custGeom>
              <a:avLst/>
              <a:gdLst/>
              <a:ahLst/>
              <a:cxnLst/>
              <a:rect r="r" b="b" t="t" l="l"/>
              <a:pathLst>
                <a:path h="1053630" w="3427157">
                  <a:moveTo>
                    <a:pt x="3415727" y="27940"/>
                  </a:moveTo>
                  <a:cubicBezTo>
                    <a:pt x="3406837" y="24130"/>
                    <a:pt x="3397947" y="21590"/>
                    <a:pt x="3389057" y="21590"/>
                  </a:cubicBezTo>
                  <a:cubicBezTo>
                    <a:pt x="3362387" y="20320"/>
                    <a:pt x="3311709" y="20320"/>
                    <a:pt x="3255938" y="17780"/>
                  </a:cubicBezTo>
                  <a:cubicBezTo>
                    <a:pt x="3128464" y="12700"/>
                    <a:pt x="3003646" y="6350"/>
                    <a:pt x="2876171" y="3810"/>
                  </a:cubicBezTo>
                  <a:cubicBezTo>
                    <a:pt x="2772598" y="1270"/>
                    <a:pt x="2671681" y="3810"/>
                    <a:pt x="2568108" y="2540"/>
                  </a:cubicBezTo>
                  <a:cubicBezTo>
                    <a:pt x="2522960" y="2540"/>
                    <a:pt x="2477813" y="0"/>
                    <a:pt x="2432666" y="2540"/>
                  </a:cubicBezTo>
                  <a:cubicBezTo>
                    <a:pt x="2323782" y="10160"/>
                    <a:pt x="2214897" y="11430"/>
                    <a:pt x="2103357" y="8890"/>
                  </a:cubicBezTo>
                  <a:cubicBezTo>
                    <a:pt x="2047587" y="7620"/>
                    <a:pt x="1991817" y="7620"/>
                    <a:pt x="1936047" y="7620"/>
                  </a:cubicBezTo>
                  <a:cubicBezTo>
                    <a:pt x="1835129" y="7620"/>
                    <a:pt x="1734212" y="7620"/>
                    <a:pt x="1633295" y="6350"/>
                  </a:cubicBezTo>
                  <a:cubicBezTo>
                    <a:pt x="1527066" y="5080"/>
                    <a:pt x="480714" y="2540"/>
                    <a:pt x="377141" y="1270"/>
                  </a:cubicBezTo>
                  <a:cubicBezTo>
                    <a:pt x="292158" y="0"/>
                    <a:pt x="209830" y="1270"/>
                    <a:pt x="124848" y="1270"/>
                  </a:cubicBezTo>
                  <a:cubicBezTo>
                    <a:pt x="66422" y="1270"/>
                    <a:pt x="33020" y="3810"/>
                    <a:pt x="5080" y="5080"/>
                  </a:cubicBezTo>
                  <a:cubicBezTo>
                    <a:pt x="3810" y="5080"/>
                    <a:pt x="2540" y="7620"/>
                    <a:pt x="0" y="8890"/>
                  </a:cubicBezTo>
                  <a:cubicBezTo>
                    <a:pt x="1270" y="21590"/>
                    <a:pt x="3810" y="34290"/>
                    <a:pt x="5080" y="46990"/>
                  </a:cubicBezTo>
                  <a:cubicBezTo>
                    <a:pt x="15240" y="96466"/>
                    <a:pt x="16510" y="138848"/>
                    <a:pt x="17780" y="180487"/>
                  </a:cubicBezTo>
                  <a:cubicBezTo>
                    <a:pt x="19050" y="222869"/>
                    <a:pt x="17780" y="265252"/>
                    <a:pt x="16510" y="308377"/>
                  </a:cubicBezTo>
                  <a:cubicBezTo>
                    <a:pt x="15240" y="352247"/>
                    <a:pt x="2540" y="812504"/>
                    <a:pt x="2540" y="856373"/>
                  </a:cubicBezTo>
                  <a:cubicBezTo>
                    <a:pt x="2540" y="899499"/>
                    <a:pt x="1270" y="942624"/>
                    <a:pt x="0" y="985750"/>
                  </a:cubicBezTo>
                  <a:cubicBezTo>
                    <a:pt x="0" y="999020"/>
                    <a:pt x="3810" y="1009180"/>
                    <a:pt x="15240" y="1014260"/>
                  </a:cubicBezTo>
                  <a:cubicBezTo>
                    <a:pt x="22860" y="1018070"/>
                    <a:pt x="31750" y="1020610"/>
                    <a:pt x="40640" y="1021880"/>
                  </a:cubicBezTo>
                  <a:cubicBezTo>
                    <a:pt x="122192" y="1026960"/>
                    <a:pt x="223109" y="1030770"/>
                    <a:pt x="324026" y="1035850"/>
                  </a:cubicBezTo>
                  <a:cubicBezTo>
                    <a:pt x="379796" y="1038390"/>
                    <a:pt x="435566" y="1043470"/>
                    <a:pt x="491336" y="1044740"/>
                  </a:cubicBezTo>
                  <a:cubicBezTo>
                    <a:pt x="584287" y="1047280"/>
                    <a:pt x="1620016" y="1048550"/>
                    <a:pt x="1712967" y="1049820"/>
                  </a:cubicBezTo>
                  <a:cubicBezTo>
                    <a:pt x="1726245" y="1049820"/>
                    <a:pt x="1739524" y="1049820"/>
                    <a:pt x="1752802" y="1049820"/>
                  </a:cubicBezTo>
                  <a:cubicBezTo>
                    <a:pt x="1816540" y="1049820"/>
                    <a:pt x="1882933" y="1048550"/>
                    <a:pt x="1946670" y="1048550"/>
                  </a:cubicBezTo>
                  <a:cubicBezTo>
                    <a:pt x="2021030" y="1048550"/>
                    <a:pt x="2092734" y="1049820"/>
                    <a:pt x="2167094" y="1049820"/>
                  </a:cubicBezTo>
                  <a:cubicBezTo>
                    <a:pt x="2275979" y="1049820"/>
                    <a:pt x="2387519" y="1049820"/>
                    <a:pt x="2496403" y="1049820"/>
                  </a:cubicBezTo>
                  <a:cubicBezTo>
                    <a:pt x="2597320" y="1049820"/>
                    <a:pt x="2698238" y="1051090"/>
                    <a:pt x="2799155" y="1052360"/>
                  </a:cubicBezTo>
                  <a:cubicBezTo>
                    <a:pt x="2844302" y="1052360"/>
                    <a:pt x="2892105" y="1053630"/>
                    <a:pt x="2937252" y="1053630"/>
                  </a:cubicBezTo>
                  <a:cubicBezTo>
                    <a:pt x="3083317" y="1052360"/>
                    <a:pt x="3226726" y="1046010"/>
                    <a:pt x="3366197" y="1046010"/>
                  </a:cubicBezTo>
                  <a:cubicBezTo>
                    <a:pt x="3370007" y="1046010"/>
                    <a:pt x="3375087" y="1043470"/>
                    <a:pt x="3378897" y="1040930"/>
                  </a:cubicBezTo>
                  <a:cubicBezTo>
                    <a:pt x="3383977" y="1037120"/>
                    <a:pt x="3386517" y="1030770"/>
                    <a:pt x="3389057" y="1028230"/>
                  </a:cubicBezTo>
                  <a:cubicBezTo>
                    <a:pt x="3390327" y="980545"/>
                    <a:pt x="3391597" y="949316"/>
                    <a:pt x="3392867" y="918087"/>
                  </a:cubicBezTo>
                  <a:cubicBezTo>
                    <a:pt x="3394137" y="869757"/>
                    <a:pt x="3404297" y="405782"/>
                    <a:pt x="3405567" y="357452"/>
                  </a:cubicBezTo>
                  <a:cubicBezTo>
                    <a:pt x="3405567" y="328453"/>
                    <a:pt x="3406837" y="299455"/>
                    <a:pt x="3408107" y="270456"/>
                  </a:cubicBezTo>
                  <a:cubicBezTo>
                    <a:pt x="3409377" y="239227"/>
                    <a:pt x="3410647" y="207998"/>
                    <a:pt x="3413187" y="176769"/>
                  </a:cubicBezTo>
                  <a:cubicBezTo>
                    <a:pt x="3414457" y="158181"/>
                    <a:pt x="3414457" y="138848"/>
                    <a:pt x="3419537" y="120260"/>
                  </a:cubicBezTo>
                  <a:cubicBezTo>
                    <a:pt x="3424617" y="97953"/>
                    <a:pt x="3427157" y="76390"/>
                    <a:pt x="3425887" y="44450"/>
                  </a:cubicBezTo>
                  <a:cubicBezTo>
                    <a:pt x="3425887" y="38100"/>
                    <a:pt x="3422077" y="30480"/>
                    <a:pt x="3415727" y="27940"/>
                  </a:cubicBezTo>
                  <a:close/>
                </a:path>
              </a:pathLst>
            </a:custGeom>
            <a:solidFill>
              <a:srgbClr val="DF3635"/>
            </a:solidFill>
          </p:spPr>
        </p:sp>
      </p:grpSp>
      <p:grpSp>
        <p:nvGrpSpPr>
          <p:cNvPr name="Group 11" id="11"/>
          <p:cNvGrpSpPr/>
          <p:nvPr/>
        </p:nvGrpSpPr>
        <p:grpSpPr>
          <a:xfrm rot="0">
            <a:off x="2064124" y="5963346"/>
            <a:ext cx="6485984" cy="2663048"/>
            <a:chOff x="0" y="0"/>
            <a:chExt cx="3425887" cy="1406618"/>
          </a:xfrm>
        </p:grpSpPr>
        <p:sp>
          <p:nvSpPr>
            <p:cNvPr name="Freeform 12" id="12"/>
            <p:cNvSpPr/>
            <p:nvPr/>
          </p:nvSpPr>
          <p:spPr>
            <a:xfrm flipH="false" flipV="false" rot="0">
              <a:off x="0" y="-1270"/>
              <a:ext cx="3427157" cy="1405348"/>
            </a:xfrm>
            <a:custGeom>
              <a:avLst/>
              <a:gdLst/>
              <a:ahLst/>
              <a:cxnLst/>
              <a:rect r="r" b="b" t="t" l="l"/>
              <a:pathLst>
                <a:path h="1405348" w="3427157">
                  <a:moveTo>
                    <a:pt x="3415727" y="27940"/>
                  </a:moveTo>
                  <a:cubicBezTo>
                    <a:pt x="3406837" y="24130"/>
                    <a:pt x="3397947" y="21590"/>
                    <a:pt x="3389057" y="21590"/>
                  </a:cubicBezTo>
                  <a:cubicBezTo>
                    <a:pt x="3362387" y="20320"/>
                    <a:pt x="3311709" y="20320"/>
                    <a:pt x="3255938" y="17780"/>
                  </a:cubicBezTo>
                  <a:cubicBezTo>
                    <a:pt x="3128464" y="12700"/>
                    <a:pt x="3003646" y="6350"/>
                    <a:pt x="2876171" y="3810"/>
                  </a:cubicBezTo>
                  <a:cubicBezTo>
                    <a:pt x="2772598" y="1270"/>
                    <a:pt x="2671681" y="3810"/>
                    <a:pt x="2568108" y="2540"/>
                  </a:cubicBezTo>
                  <a:cubicBezTo>
                    <a:pt x="2522960" y="2540"/>
                    <a:pt x="2477813" y="0"/>
                    <a:pt x="2432666" y="2540"/>
                  </a:cubicBezTo>
                  <a:cubicBezTo>
                    <a:pt x="2323782" y="10160"/>
                    <a:pt x="2214897" y="11430"/>
                    <a:pt x="2103357" y="8890"/>
                  </a:cubicBezTo>
                  <a:cubicBezTo>
                    <a:pt x="2047587" y="7620"/>
                    <a:pt x="1991817" y="7620"/>
                    <a:pt x="1936047" y="7620"/>
                  </a:cubicBezTo>
                  <a:cubicBezTo>
                    <a:pt x="1835129" y="7620"/>
                    <a:pt x="1734212" y="7620"/>
                    <a:pt x="1633295" y="6350"/>
                  </a:cubicBezTo>
                  <a:cubicBezTo>
                    <a:pt x="1527066" y="5080"/>
                    <a:pt x="480714" y="2540"/>
                    <a:pt x="377141" y="1270"/>
                  </a:cubicBezTo>
                  <a:cubicBezTo>
                    <a:pt x="292158" y="0"/>
                    <a:pt x="209830" y="1270"/>
                    <a:pt x="124848" y="1270"/>
                  </a:cubicBezTo>
                  <a:cubicBezTo>
                    <a:pt x="66422" y="1270"/>
                    <a:pt x="33020" y="3810"/>
                    <a:pt x="5080" y="5080"/>
                  </a:cubicBezTo>
                  <a:cubicBezTo>
                    <a:pt x="3810" y="5080"/>
                    <a:pt x="2540" y="7620"/>
                    <a:pt x="0" y="8890"/>
                  </a:cubicBezTo>
                  <a:cubicBezTo>
                    <a:pt x="1270" y="21590"/>
                    <a:pt x="3810" y="34290"/>
                    <a:pt x="5080" y="46990"/>
                  </a:cubicBezTo>
                  <a:cubicBezTo>
                    <a:pt x="15240" y="108097"/>
                    <a:pt x="16510" y="166604"/>
                    <a:pt x="17780" y="224085"/>
                  </a:cubicBezTo>
                  <a:cubicBezTo>
                    <a:pt x="19050" y="282593"/>
                    <a:pt x="17780" y="341100"/>
                    <a:pt x="16510" y="400634"/>
                  </a:cubicBezTo>
                  <a:cubicBezTo>
                    <a:pt x="15240" y="461194"/>
                    <a:pt x="2540" y="1096565"/>
                    <a:pt x="2540" y="1157125"/>
                  </a:cubicBezTo>
                  <a:cubicBezTo>
                    <a:pt x="2540" y="1216659"/>
                    <a:pt x="1270" y="1276193"/>
                    <a:pt x="0" y="1335727"/>
                  </a:cubicBezTo>
                  <a:cubicBezTo>
                    <a:pt x="0" y="1350738"/>
                    <a:pt x="3810" y="1360898"/>
                    <a:pt x="15240" y="1365978"/>
                  </a:cubicBezTo>
                  <a:cubicBezTo>
                    <a:pt x="22860" y="1369788"/>
                    <a:pt x="31750" y="1372328"/>
                    <a:pt x="40640" y="1373598"/>
                  </a:cubicBezTo>
                  <a:cubicBezTo>
                    <a:pt x="122192" y="1378678"/>
                    <a:pt x="223109" y="1382488"/>
                    <a:pt x="324026" y="1387568"/>
                  </a:cubicBezTo>
                  <a:cubicBezTo>
                    <a:pt x="379796" y="1390108"/>
                    <a:pt x="435566" y="1395188"/>
                    <a:pt x="491336" y="1396458"/>
                  </a:cubicBezTo>
                  <a:cubicBezTo>
                    <a:pt x="584287" y="1398998"/>
                    <a:pt x="1620016" y="1400268"/>
                    <a:pt x="1712967" y="1401538"/>
                  </a:cubicBezTo>
                  <a:cubicBezTo>
                    <a:pt x="1726245" y="1401538"/>
                    <a:pt x="1739524" y="1401538"/>
                    <a:pt x="1752802" y="1401538"/>
                  </a:cubicBezTo>
                  <a:cubicBezTo>
                    <a:pt x="1816540" y="1401538"/>
                    <a:pt x="1882933" y="1400268"/>
                    <a:pt x="1946670" y="1400268"/>
                  </a:cubicBezTo>
                  <a:cubicBezTo>
                    <a:pt x="2021030" y="1400268"/>
                    <a:pt x="2092734" y="1401538"/>
                    <a:pt x="2167094" y="1401538"/>
                  </a:cubicBezTo>
                  <a:cubicBezTo>
                    <a:pt x="2275979" y="1401538"/>
                    <a:pt x="2387519" y="1401538"/>
                    <a:pt x="2496403" y="1401538"/>
                  </a:cubicBezTo>
                  <a:cubicBezTo>
                    <a:pt x="2597320" y="1401538"/>
                    <a:pt x="2698238" y="1402808"/>
                    <a:pt x="2799155" y="1404078"/>
                  </a:cubicBezTo>
                  <a:cubicBezTo>
                    <a:pt x="2844302" y="1404078"/>
                    <a:pt x="2892105" y="1405348"/>
                    <a:pt x="2937252" y="1405348"/>
                  </a:cubicBezTo>
                  <a:cubicBezTo>
                    <a:pt x="3083317" y="1404078"/>
                    <a:pt x="3226726" y="1397728"/>
                    <a:pt x="3366197" y="1397728"/>
                  </a:cubicBezTo>
                  <a:cubicBezTo>
                    <a:pt x="3370007" y="1397728"/>
                    <a:pt x="3375087" y="1395188"/>
                    <a:pt x="3378897" y="1392648"/>
                  </a:cubicBezTo>
                  <a:cubicBezTo>
                    <a:pt x="3383977" y="1388838"/>
                    <a:pt x="3386517" y="1382488"/>
                    <a:pt x="3389057" y="1379948"/>
                  </a:cubicBezTo>
                  <a:cubicBezTo>
                    <a:pt x="3390327" y="1328542"/>
                    <a:pt x="3391597" y="1285431"/>
                    <a:pt x="3392867" y="1242320"/>
                  </a:cubicBezTo>
                  <a:cubicBezTo>
                    <a:pt x="3394137" y="1175601"/>
                    <a:pt x="3404297" y="535099"/>
                    <a:pt x="3405567" y="468379"/>
                  </a:cubicBezTo>
                  <a:cubicBezTo>
                    <a:pt x="3405567" y="428348"/>
                    <a:pt x="3406837" y="388317"/>
                    <a:pt x="3408107" y="348285"/>
                  </a:cubicBezTo>
                  <a:cubicBezTo>
                    <a:pt x="3409377" y="305175"/>
                    <a:pt x="3410647" y="262064"/>
                    <a:pt x="3413187" y="218953"/>
                  </a:cubicBezTo>
                  <a:cubicBezTo>
                    <a:pt x="3414457" y="193292"/>
                    <a:pt x="3414457" y="166604"/>
                    <a:pt x="3419537" y="140943"/>
                  </a:cubicBezTo>
                  <a:cubicBezTo>
                    <a:pt x="3424617" y="110150"/>
                    <a:pt x="3427157" y="80383"/>
                    <a:pt x="3425887" y="44450"/>
                  </a:cubicBezTo>
                  <a:cubicBezTo>
                    <a:pt x="3425887" y="38100"/>
                    <a:pt x="3422077" y="30480"/>
                    <a:pt x="3415727" y="27940"/>
                  </a:cubicBezTo>
                  <a:close/>
                </a:path>
              </a:pathLst>
            </a:custGeom>
            <a:solidFill>
              <a:srgbClr val="EDEDED"/>
            </a:solidFill>
          </p:spPr>
        </p:sp>
      </p:grpSp>
      <p:grpSp>
        <p:nvGrpSpPr>
          <p:cNvPr name="Group 13" id="13"/>
          <p:cNvGrpSpPr/>
          <p:nvPr/>
        </p:nvGrpSpPr>
        <p:grpSpPr>
          <a:xfrm rot="0">
            <a:off x="1028700" y="3454302"/>
            <a:ext cx="1035424" cy="1050707"/>
            <a:chOff x="0" y="0"/>
            <a:chExt cx="1380566" cy="1400943"/>
          </a:xfrm>
        </p:grpSpPr>
        <p:sp>
          <p:nvSpPr>
            <p:cNvPr name="Freeform 14" id="14"/>
            <p:cNvSpPr/>
            <p:nvPr/>
          </p:nvSpPr>
          <p:spPr>
            <a:xfrm flipH="false" flipV="false" rot="0">
              <a:off x="0" y="0"/>
              <a:ext cx="1380566" cy="1400943"/>
            </a:xfrm>
            <a:custGeom>
              <a:avLst/>
              <a:gdLst/>
              <a:ahLst/>
              <a:cxnLst/>
              <a:rect r="r" b="b" t="t" l="l"/>
              <a:pathLst>
                <a:path h="1400943" w="1380566">
                  <a:moveTo>
                    <a:pt x="0" y="0"/>
                  </a:moveTo>
                  <a:lnTo>
                    <a:pt x="1380566" y="0"/>
                  </a:lnTo>
                  <a:lnTo>
                    <a:pt x="1380566" y="1400943"/>
                  </a:lnTo>
                  <a:lnTo>
                    <a:pt x="0" y="14009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228693" y="318926"/>
              <a:ext cx="894043" cy="918666"/>
            </a:xfrm>
            <a:prstGeom prst="rect">
              <a:avLst/>
            </a:prstGeom>
          </p:spPr>
          <p:txBody>
            <a:bodyPr anchor="t" rtlCol="false" tIns="0" lIns="0" bIns="0" rIns="0">
              <a:spAutoFit/>
            </a:bodyPr>
            <a:lstStyle/>
            <a:p>
              <a:pPr algn="ctr" marL="0" indent="0" lvl="0">
                <a:lnSpc>
                  <a:spcPts val="5096"/>
                </a:lnSpc>
              </a:pPr>
              <a:r>
                <a:rPr lang="en-US" b="true" sz="5096" spc="-50">
                  <a:solidFill>
                    <a:srgbClr val="FFFFFF"/>
                  </a:solidFill>
                  <a:latin typeface="Bogart Bold"/>
                  <a:ea typeface="Bogart Bold"/>
                  <a:cs typeface="Bogart Bold"/>
                  <a:sym typeface="Bogart Bold"/>
                </a:rPr>
                <a:t>1</a:t>
              </a:r>
            </a:p>
          </p:txBody>
        </p:sp>
      </p:grpSp>
      <p:grpSp>
        <p:nvGrpSpPr>
          <p:cNvPr name="Group 16" id="16"/>
          <p:cNvGrpSpPr/>
          <p:nvPr/>
        </p:nvGrpSpPr>
        <p:grpSpPr>
          <a:xfrm rot="0">
            <a:off x="1028700" y="6769517"/>
            <a:ext cx="1035424" cy="1050707"/>
            <a:chOff x="0" y="0"/>
            <a:chExt cx="1380566" cy="1400943"/>
          </a:xfrm>
        </p:grpSpPr>
        <p:sp>
          <p:nvSpPr>
            <p:cNvPr name="Freeform 17" id="17"/>
            <p:cNvSpPr/>
            <p:nvPr/>
          </p:nvSpPr>
          <p:spPr>
            <a:xfrm flipH="false" flipV="false" rot="0">
              <a:off x="0" y="0"/>
              <a:ext cx="1380566" cy="1400943"/>
            </a:xfrm>
            <a:custGeom>
              <a:avLst/>
              <a:gdLst/>
              <a:ahLst/>
              <a:cxnLst/>
              <a:rect r="r" b="b" t="t" l="l"/>
              <a:pathLst>
                <a:path h="1400943" w="1380566">
                  <a:moveTo>
                    <a:pt x="0" y="0"/>
                  </a:moveTo>
                  <a:lnTo>
                    <a:pt x="1380566" y="0"/>
                  </a:lnTo>
                  <a:lnTo>
                    <a:pt x="1380566" y="1400943"/>
                  </a:lnTo>
                  <a:lnTo>
                    <a:pt x="0" y="14009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8" id="18"/>
            <p:cNvSpPr txBox="true"/>
            <p:nvPr/>
          </p:nvSpPr>
          <p:spPr>
            <a:xfrm rot="0">
              <a:off x="228693" y="318926"/>
              <a:ext cx="894043" cy="918666"/>
            </a:xfrm>
            <a:prstGeom prst="rect">
              <a:avLst/>
            </a:prstGeom>
          </p:spPr>
          <p:txBody>
            <a:bodyPr anchor="t" rtlCol="false" tIns="0" lIns="0" bIns="0" rIns="0">
              <a:spAutoFit/>
            </a:bodyPr>
            <a:lstStyle/>
            <a:p>
              <a:pPr algn="ctr" marL="0" indent="0" lvl="0">
                <a:lnSpc>
                  <a:spcPts val="5096"/>
                </a:lnSpc>
              </a:pPr>
              <a:r>
                <a:rPr lang="en-US" b="true" sz="5096" spc="-50">
                  <a:solidFill>
                    <a:srgbClr val="FFFFFF"/>
                  </a:solidFill>
                  <a:latin typeface="Bogart Bold"/>
                  <a:ea typeface="Bogart Bold"/>
                  <a:cs typeface="Bogart Bold"/>
                  <a:sym typeface="Bogart Bold"/>
                </a:rPr>
                <a:t>2</a:t>
              </a:r>
            </a:p>
          </p:txBody>
        </p:sp>
      </p:grpSp>
      <p:sp>
        <p:nvSpPr>
          <p:cNvPr name="Freeform 19" id="19"/>
          <p:cNvSpPr/>
          <p:nvPr/>
        </p:nvSpPr>
        <p:spPr>
          <a:xfrm flipH="false" flipV="false" rot="0">
            <a:off x="9144000" y="2403211"/>
            <a:ext cx="8115300" cy="6883664"/>
          </a:xfrm>
          <a:custGeom>
            <a:avLst/>
            <a:gdLst/>
            <a:ahLst/>
            <a:cxnLst/>
            <a:rect r="r" b="b" t="t" l="l"/>
            <a:pathLst>
              <a:path h="6883664" w="8115300">
                <a:moveTo>
                  <a:pt x="0" y="0"/>
                </a:moveTo>
                <a:lnTo>
                  <a:pt x="8115300" y="0"/>
                </a:lnTo>
                <a:lnTo>
                  <a:pt x="8115300" y="6883664"/>
                </a:lnTo>
                <a:lnTo>
                  <a:pt x="0" y="6883664"/>
                </a:lnTo>
                <a:lnTo>
                  <a:pt x="0" y="0"/>
                </a:lnTo>
                <a:close/>
              </a:path>
            </a:pathLst>
          </a:custGeom>
          <a:blipFill>
            <a:blip r:embed="rId6"/>
            <a:stretch>
              <a:fillRect l="0" t="0" r="0" b="0"/>
            </a:stretch>
          </a:blipFill>
        </p:spPr>
      </p:sp>
      <p:grpSp>
        <p:nvGrpSpPr>
          <p:cNvPr name="Group 20" id="20"/>
          <p:cNvGrpSpPr/>
          <p:nvPr/>
        </p:nvGrpSpPr>
        <p:grpSpPr>
          <a:xfrm rot="0">
            <a:off x="3651716" y="1103997"/>
            <a:ext cx="10984569" cy="1813885"/>
            <a:chOff x="0" y="0"/>
            <a:chExt cx="14646092" cy="2418513"/>
          </a:xfrm>
        </p:grpSpPr>
        <p:sp>
          <p:nvSpPr>
            <p:cNvPr name="TextBox 21" id="21"/>
            <p:cNvSpPr txBox="true"/>
            <p:nvPr/>
          </p:nvSpPr>
          <p:spPr>
            <a:xfrm rot="0">
              <a:off x="0" y="1793038"/>
              <a:ext cx="14646092" cy="625475"/>
            </a:xfrm>
            <a:prstGeom prst="rect">
              <a:avLst/>
            </a:prstGeom>
          </p:spPr>
          <p:txBody>
            <a:bodyPr anchor="t" rtlCol="false" tIns="0" lIns="0" bIns="0" rIns="0">
              <a:spAutoFit/>
            </a:bodyPr>
            <a:lstStyle/>
            <a:p>
              <a:pPr algn="ctr">
                <a:lnSpc>
                  <a:spcPts val="3899"/>
                </a:lnSpc>
              </a:pPr>
            </a:p>
          </p:txBody>
        </p:sp>
        <p:sp>
          <p:nvSpPr>
            <p:cNvPr name="TextBox 22" id="22"/>
            <p:cNvSpPr txBox="true"/>
            <p:nvPr/>
          </p:nvSpPr>
          <p:spPr>
            <a:xfrm rot="0">
              <a:off x="2295283" y="180975"/>
              <a:ext cx="9583122" cy="1635115"/>
            </a:xfrm>
            <a:prstGeom prst="rect">
              <a:avLst/>
            </a:prstGeom>
          </p:spPr>
          <p:txBody>
            <a:bodyPr anchor="t" rtlCol="false" tIns="0" lIns="0" bIns="0" rIns="0">
              <a:spAutoFit/>
            </a:bodyPr>
            <a:lstStyle/>
            <a:p>
              <a:pPr algn="ctr" marL="0" indent="0" lvl="0">
                <a:lnSpc>
                  <a:spcPts val="8999"/>
                </a:lnSpc>
              </a:pPr>
              <a:r>
                <a:rPr lang="en-US" b="true" sz="8999" spc="-89">
                  <a:solidFill>
                    <a:srgbClr val="A2272C"/>
                  </a:solidFill>
                  <a:latin typeface="Bogart Bold"/>
                  <a:ea typeface="Bogart Bold"/>
                  <a:cs typeface="Bogart Bold"/>
                  <a:sym typeface="Bogart Bold"/>
                </a:rPr>
                <a:t>Big Factors</a:t>
              </a:r>
            </a:p>
          </p:txBody>
        </p:sp>
      </p:grpSp>
      <p:sp>
        <p:nvSpPr>
          <p:cNvPr name="TextBox 23" id="23"/>
          <p:cNvSpPr txBox="true"/>
          <p:nvPr/>
        </p:nvSpPr>
        <p:spPr>
          <a:xfrm rot="0">
            <a:off x="2499916" y="3235164"/>
            <a:ext cx="5614401" cy="1743075"/>
          </a:xfrm>
          <a:prstGeom prst="rect">
            <a:avLst/>
          </a:prstGeom>
        </p:spPr>
        <p:txBody>
          <a:bodyPr anchor="t" rtlCol="false" tIns="0" lIns="0" bIns="0" rIns="0">
            <a:spAutoFit/>
          </a:bodyPr>
          <a:lstStyle/>
          <a:p>
            <a:pPr algn="l">
              <a:lnSpc>
                <a:spcPts val="3480"/>
              </a:lnSpc>
            </a:pPr>
            <a:r>
              <a:rPr lang="en-US" sz="2900">
                <a:solidFill>
                  <a:srgbClr val="000000"/>
                </a:solidFill>
                <a:latin typeface="Quicksand"/>
                <a:ea typeface="Quicksand"/>
                <a:cs typeface="Quicksand"/>
                <a:sym typeface="Quicksand"/>
              </a:rPr>
              <a:t>Having </a:t>
            </a:r>
            <a:r>
              <a:rPr lang="en-US" sz="2900" b="true">
                <a:solidFill>
                  <a:srgbClr val="000000"/>
                </a:solidFill>
                <a:latin typeface="Quicksand Bold"/>
                <a:ea typeface="Quicksand Bold"/>
                <a:cs typeface="Quicksand Bold"/>
                <a:sym typeface="Quicksand Bold"/>
              </a:rPr>
              <a:t>High Blood Pressure</a:t>
            </a:r>
            <a:r>
              <a:rPr lang="en-US" sz="2900">
                <a:solidFill>
                  <a:srgbClr val="000000"/>
                </a:solidFill>
                <a:latin typeface="Quicksand"/>
                <a:ea typeface="Quicksand"/>
                <a:cs typeface="Quicksand"/>
                <a:sym typeface="Quicksand"/>
              </a:rPr>
              <a:t> and </a:t>
            </a:r>
            <a:r>
              <a:rPr lang="en-US" sz="2900" b="true">
                <a:solidFill>
                  <a:srgbClr val="000000"/>
                </a:solidFill>
                <a:latin typeface="Quicksand Bold"/>
                <a:ea typeface="Quicksand Bold"/>
                <a:cs typeface="Quicksand Bold"/>
                <a:sym typeface="Quicksand Bold"/>
              </a:rPr>
              <a:t>High Cholesterol</a:t>
            </a:r>
            <a:r>
              <a:rPr lang="en-US" sz="2900">
                <a:solidFill>
                  <a:srgbClr val="000000"/>
                </a:solidFill>
                <a:latin typeface="Quicksand"/>
                <a:ea typeface="Quicksand"/>
                <a:cs typeface="Quicksand"/>
                <a:sym typeface="Quicksand"/>
              </a:rPr>
              <a:t> leads to significantly </a:t>
            </a:r>
            <a:r>
              <a:rPr lang="en-US" sz="2900" b="true">
                <a:solidFill>
                  <a:srgbClr val="000000"/>
                </a:solidFill>
                <a:latin typeface="Quicksand Bold"/>
                <a:ea typeface="Quicksand Bold"/>
                <a:cs typeface="Quicksand Bold"/>
                <a:sym typeface="Quicksand Bold"/>
              </a:rPr>
              <a:t>higher probability</a:t>
            </a:r>
            <a:r>
              <a:rPr lang="en-US" sz="2900">
                <a:solidFill>
                  <a:srgbClr val="000000"/>
                </a:solidFill>
                <a:latin typeface="Quicksand"/>
                <a:ea typeface="Quicksand"/>
                <a:cs typeface="Quicksand"/>
                <a:sym typeface="Quicksand"/>
              </a:rPr>
              <a:t> of having Diabetes</a:t>
            </a:r>
          </a:p>
        </p:txBody>
      </p:sp>
      <p:sp>
        <p:nvSpPr>
          <p:cNvPr name="TextBox 24" id="24"/>
          <p:cNvSpPr txBox="true"/>
          <p:nvPr/>
        </p:nvSpPr>
        <p:spPr>
          <a:xfrm rot="0">
            <a:off x="2499916" y="6098930"/>
            <a:ext cx="5614401" cy="2619375"/>
          </a:xfrm>
          <a:prstGeom prst="rect">
            <a:avLst/>
          </a:prstGeom>
        </p:spPr>
        <p:txBody>
          <a:bodyPr anchor="t" rtlCol="false" tIns="0" lIns="0" bIns="0" rIns="0">
            <a:spAutoFit/>
          </a:bodyPr>
          <a:lstStyle/>
          <a:p>
            <a:pPr algn="l">
              <a:lnSpc>
                <a:spcPts val="3480"/>
              </a:lnSpc>
            </a:pPr>
            <a:r>
              <a:rPr lang="en-US" sz="2900">
                <a:solidFill>
                  <a:srgbClr val="000000"/>
                </a:solidFill>
                <a:latin typeface="Quicksand"/>
                <a:ea typeface="Quicksand"/>
                <a:cs typeface="Quicksand"/>
                <a:sym typeface="Quicksand"/>
              </a:rPr>
              <a:t>Inversely </a:t>
            </a:r>
            <a:r>
              <a:rPr lang="en-US" sz="2900" b="true">
                <a:solidFill>
                  <a:srgbClr val="000000"/>
                </a:solidFill>
                <a:latin typeface="Quicksand Bold"/>
                <a:ea typeface="Quicksand Bold"/>
                <a:cs typeface="Quicksand Bold"/>
                <a:sym typeface="Quicksand Bold"/>
              </a:rPr>
              <a:t>Not Having High Blood Pressure</a:t>
            </a:r>
            <a:r>
              <a:rPr lang="en-US" sz="2900">
                <a:solidFill>
                  <a:srgbClr val="000000"/>
                </a:solidFill>
                <a:latin typeface="Quicksand"/>
                <a:ea typeface="Quicksand"/>
                <a:cs typeface="Quicksand"/>
                <a:sym typeface="Quicksand"/>
              </a:rPr>
              <a:t> and </a:t>
            </a:r>
            <a:r>
              <a:rPr lang="en-US" sz="2900" b="true">
                <a:solidFill>
                  <a:srgbClr val="000000"/>
                </a:solidFill>
                <a:latin typeface="Quicksand Bold"/>
                <a:ea typeface="Quicksand Bold"/>
                <a:cs typeface="Quicksand Bold"/>
                <a:sym typeface="Quicksand Bold"/>
              </a:rPr>
              <a:t>High Cholesterol</a:t>
            </a:r>
            <a:r>
              <a:rPr lang="en-US" sz="2900">
                <a:solidFill>
                  <a:srgbClr val="000000"/>
                </a:solidFill>
                <a:latin typeface="Quicksand"/>
                <a:ea typeface="Quicksand"/>
                <a:cs typeface="Quicksand"/>
                <a:sym typeface="Quicksand"/>
              </a:rPr>
              <a:t> leads to significantly </a:t>
            </a:r>
            <a:r>
              <a:rPr lang="en-US" sz="2900" b="true">
                <a:solidFill>
                  <a:srgbClr val="000000"/>
                </a:solidFill>
                <a:latin typeface="Quicksand Bold"/>
                <a:ea typeface="Quicksand Bold"/>
                <a:cs typeface="Quicksand Bold"/>
                <a:sym typeface="Quicksand Bold"/>
              </a:rPr>
              <a:t>LOWER probability</a:t>
            </a:r>
            <a:r>
              <a:rPr lang="en-US" sz="2900">
                <a:solidFill>
                  <a:srgbClr val="000000"/>
                </a:solidFill>
                <a:latin typeface="Quicksand"/>
                <a:ea typeface="Quicksand"/>
                <a:cs typeface="Quicksand"/>
                <a:sym typeface="Quicksand"/>
              </a:rPr>
              <a:t> of having Diabetes</a:t>
            </a:r>
          </a:p>
          <a:p>
            <a:pPr algn="l">
              <a:lnSpc>
                <a:spcPts val="3480"/>
              </a:lnSpc>
            </a:pPr>
          </a:p>
        </p:txBody>
      </p:sp>
      <p:sp>
        <p:nvSpPr>
          <p:cNvPr name="TextBox 25" id="25"/>
          <p:cNvSpPr txBox="true"/>
          <p:nvPr/>
        </p:nvSpPr>
        <p:spPr>
          <a:xfrm rot="0">
            <a:off x="17602803" y="9399762"/>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Quicksand Bold"/>
                <a:ea typeface="Quicksand Bold"/>
                <a:cs typeface="Quicksand Bold"/>
                <a:sym typeface="Quicksand Bold"/>
              </a:rPr>
              <a:t>9</a:t>
            </a:r>
          </a:p>
        </p:txBody>
      </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DAGfj4nU-xI</dc:identifier>
  <dcterms:modified xsi:type="dcterms:W3CDTF">2011-08-01T06:04:30Z</dcterms:modified>
  <cp:revision>1</cp:revision>
  <dc:title>Health Indicators for Diabetes</dc:title>
</cp:coreProperties>
</file>