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6" d="100"/>
          <a:sy n="76" d="100"/>
        </p:scale>
        <p:origin x="540"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5B507C3-9175-4E41-A782-3BDFAC275122}" type="datetimeFigureOut">
              <a:rPr lang="en-IE" smtClean="0"/>
              <a:t>23/03/2021</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67787333-2F15-4D30-B292-F556D235B583}" type="slidenum">
              <a:rPr lang="en-IE" smtClean="0"/>
              <a:t>‹#›</a:t>
            </a:fld>
            <a:endParaRPr lang="en-IE"/>
          </a:p>
        </p:txBody>
      </p:sp>
    </p:spTree>
    <p:extLst>
      <p:ext uri="{BB962C8B-B14F-4D97-AF65-F5344CB8AC3E}">
        <p14:creationId xmlns:p14="http://schemas.microsoft.com/office/powerpoint/2010/main" val="16616134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5B507C3-9175-4E41-A782-3BDFAC275122}" type="datetimeFigureOut">
              <a:rPr lang="en-IE" smtClean="0"/>
              <a:t>23/03/2021</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67787333-2F15-4D30-B292-F556D235B583}" type="slidenum">
              <a:rPr lang="en-IE" smtClean="0"/>
              <a:t>‹#›</a:t>
            </a:fld>
            <a:endParaRPr lang="en-IE"/>
          </a:p>
        </p:txBody>
      </p:sp>
    </p:spTree>
    <p:extLst>
      <p:ext uri="{BB962C8B-B14F-4D97-AF65-F5344CB8AC3E}">
        <p14:creationId xmlns:p14="http://schemas.microsoft.com/office/powerpoint/2010/main" val="15012375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5B507C3-9175-4E41-A782-3BDFAC275122}" type="datetimeFigureOut">
              <a:rPr lang="en-IE" smtClean="0"/>
              <a:t>23/03/2021</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67787333-2F15-4D30-B292-F556D235B583}" type="slidenum">
              <a:rPr lang="en-IE" smtClean="0"/>
              <a:t>‹#›</a:t>
            </a:fld>
            <a:endParaRPr lang="en-IE"/>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5181732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5B507C3-9175-4E41-A782-3BDFAC275122}" type="datetimeFigureOut">
              <a:rPr lang="en-IE" smtClean="0"/>
              <a:t>23/03/2021</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67787333-2F15-4D30-B292-F556D235B583}" type="slidenum">
              <a:rPr lang="en-IE" smtClean="0"/>
              <a:t>‹#›</a:t>
            </a:fld>
            <a:endParaRPr lang="en-IE"/>
          </a:p>
        </p:txBody>
      </p:sp>
    </p:spTree>
    <p:extLst>
      <p:ext uri="{BB962C8B-B14F-4D97-AF65-F5344CB8AC3E}">
        <p14:creationId xmlns:p14="http://schemas.microsoft.com/office/powerpoint/2010/main" val="35796478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5B507C3-9175-4E41-A782-3BDFAC275122}" type="datetimeFigureOut">
              <a:rPr lang="en-IE" smtClean="0"/>
              <a:t>23/03/2021</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67787333-2F15-4D30-B292-F556D235B583}" type="slidenum">
              <a:rPr lang="en-IE" smtClean="0"/>
              <a:t>‹#›</a:t>
            </a:fld>
            <a:endParaRPr lang="en-IE"/>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8478953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5B507C3-9175-4E41-A782-3BDFAC275122}" type="datetimeFigureOut">
              <a:rPr lang="en-IE" smtClean="0"/>
              <a:t>23/03/2021</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67787333-2F15-4D30-B292-F556D235B583}" type="slidenum">
              <a:rPr lang="en-IE" smtClean="0"/>
              <a:t>‹#›</a:t>
            </a:fld>
            <a:endParaRPr lang="en-IE"/>
          </a:p>
        </p:txBody>
      </p:sp>
    </p:spTree>
    <p:extLst>
      <p:ext uri="{BB962C8B-B14F-4D97-AF65-F5344CB8AC3E}">
        <p14:creationId xmlns:p14="http://schemas.microsoft.com/office/powerpoint/2010/main" val="2056060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5B507C3-9175-4E41-A782-3BDFAC275122}" type="datetimeFigureOut">
              <a:rPr lang="en-IE" smtClean="0"/>
              <a:t>23/03/2021</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67787333-2F15-4D30-B292-F556D235B583}" type="slidenum">
              <a:rPr lang="en-IE" smtClean="0"/>
              <a:t>‹#›</a:t>
            </a:fld>
            <a:endParaRPr lang="en-IE"/>
          </a:p>
        </p:txBody>
      </p:sp>
    </p:spTree>
    <p:extLst>
      <p:ext uri="{BB962C8B-B14F-4D97-AF65-F5344CB8AC3E}">
        <p14:creationId xmlns:p14="http://schemas.microsoft.com/office/powerpoint/2010/main" val="294943432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5B507C3-9175-4E41-A782-3BDFAC275122}" type="datetimeFigureOut">
              <a:rPr lang="en-IE" smtClean="0"/>
              <a:t>23/03/2021</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67787333-2F15-4D30-B292-F556D235B583}" type="slidenum">
              <a:rPr lang="en-IE" smtClean="0"/>
              <a:t>‹#›</a:t>
            </a:fld>
            <a:endParaRPr lang="en-IE"/>
          </a:p>
        </p:txBody>
      </p:sp>
    </p:spTree>
    <p:extLst>
      <p:ext uri="{BB962C8B-B14F-4D97-AF65-F5344CB8AC3E}">
        <p14:creationId xmlns:p14="http://schemas.microsoft.com/office/powerpoint/2010/main" val="4102037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5B507C3-9175-4E41-A782-3BDFAC275122}" type="datetimeFigureOut">
              <a:rPr lang="en-IE" smtClean="0"/>
              <a:t>23/03/2021</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67787333-2F15-4D30-B292-F556D235B583}" type="slidenum">
              <a:rPr lang="en-IE" smtClean="0"/>
              <a:t>‹#›</a:t>
            </a:fld>
            <a:endParaRPr lang="en-IE"/>
          </a:p>
        </p:txBody>
      </p:sp>
    </p:spTree>
    <p:extLst>
      <p:ext uri="{BB962C8B-B14F-4D97-AF65-F5344CB8AC3E}">
        <p14:creationId xmlns:p14="http://schemas.microsoft.com/office/powerpoint/2010/main" val="1126570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5B507C3-9175-4E41-A782-3BDFAC275122}" type="datetimeFigureOut">
              <a:rPr lang="en-IE" smtClean="0"/>
              <a:t>23/03/2021</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67787333-2F15-4D30-B292-F556D235B583}" type="slidenum">
              <a:rPr lang="en-IE" smtClean="0"/>
              <a:t>‹#›</a:t>
            </a:fld>
            <a:endParaRPr lang="en-IE"/>
          </a:p>
        </p:txBody>
      </p:sp>
    </p:spTree>
    <p:extLst>
      <p:ext uri="{BB962C8B-B14F-4D97-AF65-F5344CB8AC3E}">
        <p14:creationId xmlns:p14="http://schemas.microsoft.com/office/powerpoint/2010/main" val="26722820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5B507C3-9175-4E41-A782-3BDFAC275122}" type="datetimeFigureOut">
              <a:rPr lang="en-IE" smtClean="0"/>
              <a:t>23/03/2021</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67787333-2F15-4D30-B292-F556D235B583}" type="slidenum">
              <a:rPr lang="en-IE" smtClean="0"/>
              <a:t>‹#›</a:t>
            </a:fld>
            <a:endParaRPr lang="en-IE"/>
          </a:p>
        </p:txBody>
      </p:sp>
    </p:spTree>
    <p:extLst>
      <p:ext uri="{BB962C8B-B14F-4D97-AF65-F5344CB8AC3E}">
        <p14:creationId xmlns:p14="http://schemas.microsoft.com/office/powerpoint/2010/main" val="379838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5B507C3-9175-4E41-A782-3BDFAC275122}" type="datetimeFigureOut">
              <a:rPr lang="en-IE" smtClean="0"/>
              <a:t>23/03/2021</a:t>
            </a:fld>
            <a:endParaRPr lang="en-IE"/>
          </a:p>
        </p:txBody>
      </p:sp>
      <p:sp>
        <p:nvSpPr>
          <p:cNvPr id="8" name="Footer Placeholder 7"/>
          <p:cNvSpPr>
            <a:spLocks noGrp="1"/>
          </p:cNvSpPr>
          <p:nvPr>
            <p:ph type="ftr" sz="quarter" idx="11"/>
          </p:nvPr>
        </p:nvSpPr>
        <p:spPr/>
        <p:txBody>
          <a:bodyPr/>
          <a:lstStyle/>
          <a:p>
            <a:endParaRPr lang="en-IE"/>
          </a:p>
        </p:txBody>
      </p:sp>
      <p:sp>
        <p:nvSpPr>
          <p:cNvPr id="9" name="Slide Number Placeholder 8"/>
          <p:cNvSpPr>
            <a:spLocks noGrp="1"/>
          </p:cNvSpPr>
          <p:nvPr>
            <p:ph type="sldNum" sz="quarter" idx="12"/>
          </p:nvPr>
        </p:nvSpPr>
        <p:spPr/>
        <p:txBody>
          <a:bodyPr/>
          <a:lstStyle/>
          <a:p>
            <a:fld id="{67787333-2F15-4D30-B292-F556D235B583}" type="slidenum">
              <a:rPr lang="en-IE" smtClean="0"/>
              <a:t>‹#›</a:t>
            </a:fld>
            <a:endParaRPr lang="en-IE"/>
          </a:p>
        </p:txBody>
      </p:sp>
    </p:spTree>
    <p:extLst>
      <p:ext uri="{BB962C8B-B14F-4D97-AF65-F5344CB8AC3E}">
        <p14:creationId xmlns:p14="http://schemas.microsoft.com/office/powerpoint/2010/main" val="27050652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5B507C3-9175-4E41-A782-3BDFAC275122}" type="datetimeFigureOut">
              <a:rPr lang="en-IE" smtClean="0"/>
              <a:t>23/03/2021</a:t>
            </a:fld>
            <a:endParaRPr lang="en-IE"/>
          </a:p>
        </p:txBody>
      </p:sp>
      <p:sp>
        <p:nvSpPr>
          <p:cNvPr id="4" name="Footer Placeholder 3"/>
          <p:cNvSpPr>
            <a:spLocks noGrp="1"/>
          </p:cNvSpPr>
          <p:nvPr>
            <p:ph type="ftr" sz="quarter" idx="11"/>
          </p:nvPr>
        </p:nvSpPr>
        <p:spPr/>
        <p:txBody>
          <a:bodyPr/>
          <a:lstStyle/>
          <a:p>
            <a:endParaRPr lang="en-IE"/>
          </a:p>
        </p:txBody>
      </p:sp>
      <p:sp>
        <p:nvSpPr>
          <p:cNvPr id="5" name="Slide Number Placeholder 4"/>
          <p:cNvSpPr>
            <a:spLocks noGrp="1"/>
          </p:cNvSpPr>
          <p:nvPr>
            <p:ph type="sldNum" sz="quarter" idx="12"/>
          </p:nvPr>
        </p:nvSpPr>
        <p:spPr/>
        <p:txBody>
          <a:bodyPr/>
          <a:lstStyle/>
          <a:p>
            <a:fld id="{67787333-2F15-4D30-B292-F556D235B583}" type="slidenum">
              <a:rPr lang="en-IE" smtClean="0"/>
              <a:t>‹#›</a:t>
            </a:fld>
            <a:endParaRPr lang="en-IE"/>
          </a:p>
        </p:txBody>
      </p:sp>
    </p:spTree>
    <p:extLst>
      <p:ext uri="{BB962C8B-B14F-4D97-AF65-F5344CB8AC3E}">
        <p14:creationId xmlns:p14="http://schemas.microsoft.com/office/powerpoint/2010/main" val="34268687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5B507C3-9175-4E41-A782-3BDFAC275122}" type="datetimeFigureOut">
              <a:rPr lang="en-IE" smtClean="0"/>
              <a:t>23/03/2021</a:t>
            </a:fld>
            <a:endParaRPr lang="en-IE"/>
          </a:p>
        </p:txBody>
      </p:sp>
      <p:sp>
        <p:nvSpPr>
          <p:cNvPr id="3" name="Footer Placeholder 2"/>
          <p:cNvSpPr>
            <a:spLocks noGrp="1"/>
          </p:cNvSpPr>
          <p:nvPr>
            <p:ph type="ftr" sz="quarter" idx="11"/>
          </p:nvPr>
        </p:nvSpPr>
        <p:spPr/>
        <p:txBody>
          <a:bodyPr/>
          <a:lstStyle/>
          <a:p>
            <a:endParaRPr lang="en-IE"/>
          </a:p>
        </p:txBody>
      </p:sp>
      <p:sp>
        <p:nvSpPr>
          <p:cNvPr id="4" name="Slide Number Placeholder 3"/>
          <p:cNvSpPr>
            <a:spLocks noGrp="1"/>
          </p:cNvSpPr>
          <p:nvPr>
            <p:ph type="sldNum" sz="quarter" idx="12"/>
          </p:nvPr>
        </p:nvSpPr>
        <p:spPr/>
        <p:txBody>
          <a:bodyPr/>
          <a:lstStyle/>
          <a:p>
            <a:fld id="{67787333-2F15-4D30-B292-F556D235B583}" type="slidenum">
              <a:rPr lang="en-IE" smtClean="0"/>
              <a:t>‹#›</a:t>
            </a:fld>
            <a:endParaRPr lang="en-IE"/>
          </a:p>
        </p:txBody>
      </p:sp>
    </p:spTree>
    <p:extLst>
      <p:ext uri="{BB962C8B-B14F-4D97-AF65-F5344CB8AC3E}">
        <p14:creationId xmlns:p14="http://schemas.microsoft.com/office/powerpoint/2010/main" val="24917266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5B507C3-9175-4E41-A782-3BDFAC275122}" type="datetimeFigureOut">
              <a:rPr lang="en-IE" smtClean="0"/>
              <a:t>23/03/2021</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67787333-2F15-4D30-B292-F556D235B583}" type="slidenum">
              <a:rPr lang="en-IE" smtClean="0"/>
              <a:t>‹#›</a:t>
            </a:fld>
            <a:endParaRPr lang="en-IE"/>
          </a:p>
        </p:txBody>
      </p:sp>
    </p:spTree>
    <p:extLst>
      <p:ext uri="{BB962C8B-B14F-4D97-AF65-F5344CB8AC3E}">
        <p14:creationId xmlns:p14="http://schemas.microsoft.com/office/powerpoint/2010/main" val="19536457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5B507C3-9175-4E41-A782-3BDFAC275122}" type="datetimeFigureOut">
              <a:rPr lang="en-IE" smtClean="0"/>
              <a:t>23/03/2021</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67787333-2F15-4D30-B292-F556D235B583}" type="slidenum">
              <a:rPr lang="en-IE" smtClean="0"/>
              <a:t>‹#›</a:t>
            </a:fld>
            <a:endParaRPr lang="en-IE"/>
          </a:p>
        </p:txBody>
      </p:sp>
    </p:spTree>
    <p:extLst>
      <p:ext uri="{BB962C8B-B14F-4D97-AF65-F5344CB8AC3E}">
        <p14:creationId xmlns:p14="http://schemas.microsoft.com/office/powerpoint/2010/main" val="35318384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5B507C3-9175-4E41-A782-3BDFAC275122}" type="datetimeFigureOut">
              <a:rPr lang="en-IE" smtClean="0"/>
              <a:t>23/03/2021</a:t>
            </a:fld>
            <a:endParaRPr lang="en-IE"/>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E"/>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7787333-2F15-4D30-B292-F556D235B583}" type="slidenum">
              <a:rPr lang="en-IE" smtClean="0"/>
              <a:t>‹#›</a:t>
            </a:fld>
            <a:endParaRPr lang="en-IE"/>
          </a:p>
        </p:txBody>
      </p:sp>
    </p:spTree>
    <p:extLst>
      <p:ext uri="{BB962C8B-B14F-4D97-AF65-F5344CB8AC3E}">
        <p14:creationId xmlns:p14="http://schemas.microsoft.com/office/powerpoint/2010/main" val="317081550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cf-courses-data.s3.us.cloud-object-storage.appdomain.cloud/IBMDeveloperSkillsNetwork-DS0701EN-SkillsNetwork/labs/newyork_data.json"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E" sz="3200" b="1" i="1" dirty="0"/>
              <a:t>“Analysing the Suitability of Neighbourhoods in New York for Young Families to Live In”</a:t>
            </a:r>
            <a:r>
              <a:rPr lang="en-IE" sz="3200" dirty="0"/>
              <a:t/>
            </a:r>
            <a:br>
              <a:rPr lang="en-IE" sz="3200" dirty="0"/>
            </a:br>
            <a:endParaRPr lang="en-IE" sz="3200" dirty="0"/>
          </a:p>
        </p:txBody>
      </p:sp>
      <p:sp>
        <p:nvSpPr>
          <p:cNvPr id="3" name="Subtitle 2"/>
          <p:cNvSpPr>
            <a:spLocks noGrp="1"/>
          </p:cNvSpPr>
          <p:nvPr>
            <p:ph type="subTitle" idx="1"/>
          </p:nvPr>
        </p:nvSpPr>
        <p:spPr/>
        <p:txBody>
          <a:bodyPr/>
          <a:lstStyle/>
          <a:p>
            <a:r>
              <a:rPr lang="en-IE" dirty="0"/>
              <a:t>Joe O’Reilly</a:t>
            </a:r>
          </a:p>
          <a:p>
            <a:r>
              <a:rPr lang="en-IE" dirty="0"/>
              <a:t>23.03.2021</a:t>
            </a:r>
          </a:p>
          <a:p>
            <a:endParaRPr lang="en-IE" dirty="0"/>
          </a:p>
        </p:txBody>
      </p:sp>
    </p:spTree>
    <p:extLst>
      <p:ext uri="{BB962C8B-B14F-4D97-AF65-F5344CB8AC3E}">
        <p14:creationId xmlns:p14="http://schemas.microsoft.com/office/powerpoint/2010/main" val="35275075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INTRODUCTION</a:t>
            </a:r>
            <a:endParaRPr lang="en-IE" dirty="0"/>
          </a:p>
        </p:txBody>
      </p:sp>
      <p:sp>
        <p:nvSpPr>
          <p:cNvPr id="3" name="Content Placeholder 2"/>
          <p:cNvSpPr>
            <a:spLocks noGrp="1"/>
          </p:cNvSpPr>
          <p:nvPr>
            <p:ph idx="1"/>
          </p:nvPr>
        </p:nvSpPr>
        <p:spPr/>
        <p:txBody>
          <a:bodyPr/>
          <a:lstStyle/>
          <a:p>
            <a:r>
              <a:rPr lang="en-IE" dirty="0"/>
              <a:t>The aim of this project is to find the most suitable neighbourhood in New York for a family with young children to live in. The neighbourhood should have some amenities that the parents would benefit from as well as some amenities for the children to avail of.</a:t>
            </a:r>
          </a:p>
          <a:p>
            <a:endParaRPr lang="en-IE" dirty="0"/>
          </a:p>
        </p:txBody>
      </p:sp>
      <p:graphicFrame>
        <p:nvGraphicFramePr>
          <p:cNvPr id="4" name="Table 3"/>
          <p:cNvGraphicFramePr>
            <a:graphicFrameLocks noGrp="1"/>
          </p:cNvGraphicFramePr>
          <p:nvPr>
            <p:extLst>
              <p:ext uri="{D42A27DB-BD31-4B8C-83A1-F6EECF244321}">
                <p14:modId xmlns:p14="http://schemas.microsoft.com/office/powerpoint/2010/main" val="2463321335"/>
              </p:ext>
            </p:extLst>
          </p:nvPr>
        </p:nvGraphicFramePr>
        <p:xfrm>
          <a:off x="911668" y="3589866"/>
          <a:ext cx="8128000" cy="1833880"/>
        </p:xfrm>
        <a:graphic>
          <a:graphicData uri="http://schemas.openxmlformats.org/drawingml/2006/table">
            <a:tbl>
              <a:tblPr firstRow="1" bandRow="1">
                <a:tableStyleId>{5C22544A-7EE6-4342-B048-85BDC9FD1C3A}</a:tableStyleId>
              </a:tblPr>
              <a:tblGrid>
                <a:gridCol w="4064000"/>
                <a:gridCol w="4064000"/>
              </a:tblGrid>
              <a:tr h="370840">
                <a:tc>
                  <a:txBody>
                    <a:bodyPr/>
                    <a:lstStyle/>
                    <a:p>
                      <a:r>
                        <a:rPr lang="en-IE" dirty="0" smtClean="0"/>
                        <a:t>PARENT’S</a:t>
                      </a:r>
                      <a:r>
                        <a:rPr lang="en-IE" baseline="0" dirty="0" smtClean="0"/>
                        <a:t> AMENITIES</a:t>
                      </a:r>
                      <a:endParaRPr lang="en-IE" dirty="0"/>
                    </a:p>
                  </a:txBody>
                  <a:tcPr/>
                </a:tc>
                <a:tc>
                  <a:txBody>
                    <a:bodyPr/>
                    <a:lstStyle/>
                    <a:p>
                      <a:r>
                        <a:rPr lang="en-IE" dirty="0" smtClean="0"/>
                        <a:t>CHILDREN’S AMENITIES</a:t>
                      </a:r>
                      <a:endParaRPr lang="en-IE" dirty="0"/>
                    </a:p>
                  </a:txBody>
                  <a:tcPr/>
                </a:tc>
              </a:tr>
              <a:tr h="370840">
                <a:tc>
                  <a:txBody>
                    <a:bodyPr/>
                    <a:lstStyle/>
                    <a:p>
                      <a:pPr marL="285750" indent="-285750">
                        <a:buFont typeface="Arial" panose="020B0604020202020204" pitchFamily="34" charset="0"/>
                        <a:buChar char="•"/>
                      </a:pPr>
                      <a:r>
                        <a:rPr lang="en-IE" dirty="0" smtClean="0"/>
                        <a:t>BAR</a:t>
                      </a:r>
                    </a:p>
                    <a:p>
                      <a:pPr marL="285750" indent="-285750">
                        <a:buFont typeface="Arial" panose="020B0604020202020204" pitchFamily="34" charset="0"/>
                        <a:buChar char="•"/>
                      </a:pPr>
                      <a:r>
                        <a:rPr lang="en-IE" dirty="0" smtClean="0"/>
                        <a:t>PUB</a:t>
                      </a:r>
                    </a:p>
                    <a:p>
                      <a:pPr marL="285750" indent="-285750">
                        <a:buFont typeface="Arial" panose="020B0604020202020204" pitchFamily="34" charset="0"/>
                        <a:buChar char="•"/>
                      </a:pPr>
                      <a:r>
                        <a:rPr lang="en-IE" dirty="0" smtClean="0"/>
                        <a:t>RESTAURANT</a:t>
                      </a:r>
                      <a:endParaRPr lang="en-IE" dirty="0"/>
                    </a:p>
                  </a:txBody>
                  <a:tcPr/>
                </a:tc>
                <a:tc>
                  <a:txBody>
                    <a:bodyPr/>
                    <a:lstStyle/>
                    <a:p>
                      <a:pPr marL="285750" indent="-285750">
                        <a:buFont typeface="Arial" panose="020B0604020202020204" pitchFamily="34" charset="0"/>
                        <a:buChar char="•"/>
                      </a:pPr>
                      <a:r>
                        <a:rPr lang="en-IE" dirty="0" smtClean="0"/>
                        <a:t>A SPORTS CLUB</a:t>
                      </a:r>
                    </a:p>
                    <a:p>
                      <a:pPr marL="285750" indent="-285750">
                        <a:buFont typeface="Arial" panose="020B0604020202020204" pitchFamily="34" charset="0"/>
                        <a:buChar char="•"/>
                      </a:pPr>
                      <a:r>
                        <a:rPr lang="en-IE" dirty="0" smtClean="0"/>
                        <a:t>A PARK</a:t>
                      </a:r>
                    </a:p>
                    <a:p>
                      <a:pPr marL="285750" indent="-285750">
                        <a:buFont typeface="Arial" panose="020B0604020202020204" pitchFamily="34" charset="0"/>
                        <a:buChar char="•"/>
                      </a:pPr>
                      <a:r>
                        <a:rPr lang="en-IE" dirty="0" smtClean="0"/>
                        <a:t>A</a:t>
                      </a:r>
                      <a:r>
                        <a:rPr lang="en-IE" baseline="0" dirty="0" smtClean="0"/>
                        <a:t> PLAYGROUND</a:t>
                      </a:r>
                    </a:p>
                    <a:p>
                      <a:pPr marL="285750" indent="-285750">
                        <a:buFont typeface="Arial" panose="020B0604020202020204" pitchFamily="34" charset="0"/>
                        <a:buChar char="•"/>
                      </a:pPr>
                      <a:r>
                        <a:rPr lang="en-IE" baseline="0" dirty="0" smtClean="0"/>
                        <a:t>A TOY / GAME STORE</a:t>
                      </a:r>
                    </a:p>
                    <a:p>
                      <a:pPr marL="285750" indent="-285750">
                        <a:buFont typeface="Arial" panose="020B0604020202020204" pitchFamily="34" charset="0"/>
                        <a:buChar char="•"/>
                      </a:pPr>
                      <a:r>
                        <a:rPr lang="en-IE" baseline="0" dirty="0" smtClean="0"/>
                        <a:t>A MOVIE THEATRE (CINEMA)</a:t>
                      </a:r>
                      <a:endParaRPr lang="en-IE" dirty="0"/>
                    </a:p>
                  </a:txBody>
                  <a:tcPr/>
                </a:tc>
              </a:tr>
            </a:tbl>
          </a:graphicData>
        </a:graphic>
      </p:graphicFrame>
    </p:spTree>
    <p:extLst>
      <p:ext uri="{BB962C8B-B14F-4D97-AF65-F5344CB8AC3E}">
        <p14:creationId xmlns:p14="http://schemas.microsoft.com/office/powerpoint/2010/main" val="36190038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DATA SOURCES</a:t>
            </a:r>
            <a:endParaRPr lang="en-IE" dirty="0"/>
          </a:p>
        </p:txBody>
      </p:sp>
      <p:sp>
        <p:nvSpPr>
          <p:cNvPr id="3" name="Content Placeholder 2"/>
          <p:cNvSpPr>
            <a:spLocks noGrp="1"/>
          </p:cNvSpPr>
          <p:nvPr>
            <p:ph idx="1"/>
          </p:nvPr>
        </p:nvSpPr>
        <p:spPr/>
        <p:txBody>
          <a:bodyPr/>
          <a:lstStyle/>
          <a:p>
            <a:r>
              <a:rPr lang="en-IE" dirty="0" smtClean="0"/>
              <a:t>GEOSPATIAL DATA</a:t>
            </a:r>
          </a:p>
          <a:p>
            <a:pPr lvl="1"/>
            <a:r>
              <a:rPr lang="en-IE" dirty="0" smtClean="0"/>
              <a:t>The Geospatial data containing neighbourhoods in New York City (including their latitude &amp; longitude) were sourced from a </a:t>
            </a:r>
            <a:r>
              <a:rPr lang="en-IE" dirty="0" err="1" smtClean="0"/>
              <a:t>json</a:t>
            </a:r>
            <a:r>
              <a:rPr lang="en-IE" dirty="0" smtClean="0"/>
              <a:t> file.</a:t>
            </a:r>
          </a:p>
          <a:p>
            <a:pPr lvl="1"/>
            <a:r>
              <a:rPr lang="en-IE" u="sng" dirty="0">
                <a:hlinkClick r:id="rId2"/>
              </a:rPr>
              <a:t>https://cf-courses-data.s3.us.cloud-object-storage.appdomain.cloud/IBMDeveloperSkillsNetwork-DS0701EN-SkillsNetwork/labs/newyork_data.json</a:t>
            </a:r>
            <a:endParaRPr lang="en-IE" dirty="0"/>
          </a:p>
          <a:p>
            <a:pPr marL="457200" lvl="1" indent="0">
              <a:buNone/>
            </a:pPr>
            <a:endParaRPr lang="en-IE" dirty="0"/>
          </a:p>
          <a:p>
            <a:r>
              <a:rPr lang="en-IE" dirty="0" smtClean="0"/>
              <a:t>VENUES/ AMENITIES DATA</a:t>
            </a:r>
          </a:p>
          <a:p>
            <a:pPr lvl="1"/>
            <a:r>
              <a:rPr lang="en-IE" dirty="0" smtClean="0"/>
              <a:t>The Foursquare API was used to gather information on the amenities close to the coordinates of each neighbourhood taken from the </a:t>
            </a:r>
            <a:r>
              <a:rPr lang="en-IE" dirty="0" err="1" smtClean="0"/>
              <a:t>json</a:t>
            </a:r>
            <a:r>
              <a:rPr lang="en-IE" dirty="0" smtClean="0"/>
              <a:t> file.</a:t>
            </a:r>
            <a:endParaRPr lang="en-IE" dirty="0"/>
          </a:p>
        </p:txBody>
      </p:sp>
    </p:spTree>
    <p:extLst>
      <p:ext uri="{BB962C8B-B14F-4D97-AF65-F5344CB8AC3E}">
        <p14:creationId xmlns:p14="http://schemas.microsoft.com/office/powerpoint/2010/main" val="35023046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DATA FILTERING</a:t>
            </a:r>
            <a:endParaRPr lang="en-IE" dirty="0"/>
          </a:p>
        </p:txBody>
      </p:sp>
      <p:sp>
        <p:nvSpPr>
          <p:cNvPr id="3" name="Content Placeholder 2"/>
          <p:cNvSpPr>
            <a:spLocks noGrp="1"/>
          </p:cNvSpPr>
          <p:nvPr>
            <p:ph idx="1"/>
          </p:nvPr>
        </p:nvSpPr>
        <p:spPr/>
        <p:txBody>
          <a:bodyPr/>
          <a:lstStyle/>
          <a:p>
            <a:r>
              <a:rPr lang="en-IE" dirty="0" smtClean="0"/>
              <a:t>REDUCE COLUMNS</a:t>
            </a:r>
          </a:p>
          <a:p>
            <a:pPr lvl="1"/>
            <a:r>
              <a:rPr lang="en-IE" dirty="0" smtClean="0"/>
              <a:t>We filtered the returned Foursquare data firstly to only include the amenities that we are interested in for our study.</a:t>
            </a:r>
          </a:p>
          <a:p>
            <a:pPr lvl="1"/>
            <a:r>
              <a:rPr lang="en-IE" dirty="0" smtClean="0"/>
              <a:t>This dramatically reduced the width of our dataframe.</a:t>
            </a:r>
          </a:p>
          <a:p>
            <a:pPr lvl="1"/>
            <a:endParaRPr lang="en-IE" dirty="0"/>
          </a:p>
          <a:p>
            <a:r>
              <a:rPr lang="en-IE" dirty="0" smtClean="0"/>
              <a:t>REDUCE ROWS</a:t>
            </a:r>
          </a:p>
          <a:p>
            <a:pPr lvl="1"/>
            <a:r>
              <a:rPr lang="en-IE" dirty="0" smtClean="0"/>
              <a:t>We filtered the updated dataframe to ensure that it includes only neighbourhoods that met the minimum requirements as outlined in the problem statement.</a:t>
            </a:r>
          </a:p>
          <a:p>
            <a:pPr lvl="1"/>
            <a:r>
              <a:rPr lang="en-IE" dirty="0"/>
              <a:t>This dramatically reduced the </a:t>
            </a:r>
            <a:r>
              <a:rPr lang="en-IE" dirty="0" smtClean="0"/>
              <a:t>length of </a:t>
            </a:r>
            <a:r>
              <a:rPr lang="en-IE" dirty="0"/>
              <a:t>our </a:t>
            </a:r>
            <a:r>
              <a:rPr lang="en-IE" dirty="0" smtClean="0"/>
              <a:t>dataframe.</a:t>
            </a:r>
          </a:p>
          <a:p>
            <a:pPr marL="457200" lvl="1" indent="0">
              <a:buNone/>
            </a:pPr>
            <a:endParaRPr lang="en-IE" dirty="0"/>
          </a:p>
        </p:txBody>
      </p:sp>
    </p:spTree>
    <p:extLst>
      <p:ext uri="{BB962C8B-B14F-4D97-AF65-F5344CB8AC3E}">
        <p14:creationId xmlns:p14="http://schemas.microsoft.com/office/powerpoint/2010/main" val="35563870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DATA ANALYSIS</a:t>
            </a:r>
            <a:endParaRPr lang="en-IE" dirty="0"/>
          </a:p>
        </p:txBody>
      </p:sp>
      <p:pic>
        <p:nvPicPr>
          <p:cNvPr id="4" name="Picture 3"/>
          <p:cNvPicPr/>
          <p:nvPr/>
        </p:nvPicPr>
        <p:blipFill>
          <a:blip r:embed="rId2"/>
          <a:stretch>
            <a:fillRect/>
          </a:stretch>
        </p:blipFill>
        <p:spPr>
          <a:xfrm>
            <a:off x="2109913" y="3089910"/>
            <a:ext cx="5731510" cy="3472180"/>
          </a:xfrm>
          <a:prstGeom prst="rect">
            <a:avLst/>
          </a:prstGeom>
        </p:spPr>
      </p:pic>
      <p:sp>
        <p:nvSpPr>
          <p:cNvPr id="5" name="Content Placeholder 2"/>
          <p:cNvSpPr>
            <a:spLocks noGrp="1"/>
          </p:cNvSpPr>
          <p:nvPr>
            <p:ph idx="1"/>
          </p:nvPr>
        </p:nvSpPr>
        <p:spPr>
          <a:xfrm>
            <a:off x="677334" y="1474789"/>
            <a:ext cx="8596668" cy="3880773"/>
          </a:xfrm>
        </p:spPr>
        <p:txBody>
          <a:bodyPr/>
          <a:lstStyle/>
          <a:p>
            <a:r>
              <a:rPr lang="en-IE" dirty="0" smtClean="0"/>
              <a:t>CLUSTERING</a:t>
            </a:r>
          </a:p>
          <a:p>
            <a:pPr lvl="1"/>
            <a:r>
              <a:rPr lang="en-IE" dirty="0" smtClean="0"/>
              <a:t>We performed K-Means clustering to group the suitable neighbourhoods into 4 groups/ clusters.</a:t>
            </a:r>
          </a:p>
          <a:p>
            <a:pPr lvl="1"/>
            <a:r>
              <a:rPr lang="en-IE" dirty="0" smtClean="0"/>
              <a:t>The neighbourhoods were then mapped using folium, using marker colour to distinguish between clusters.</a:t>
            </a:r>
          </a:p>
          <a:p>
            <a:endParaRPr lang="en-IE" dirty="0"/>
          </a:p>
        </p:txBody>
      </p:sp>
      <p:pic>
        <p:nvPicPr>
          <p:cNvPr id="6" name="Picture 5"/>
          <p:cNvPicPr/>
          <p:nvPr/>
        </p:nvPicPr>
        <p:blipFill>
          <a:blip r:embed="rId3">
            <a:extLst>
              <a:ext uri="{28A0092B-C50C-407E-A947-70E740481C1C}">
                <a14:useLocalDpi xmlns:a14="http://schemas.microsoft.com/office/drawing/2010/main" val="0"/>
              </a:ext>
            </a:extLst>
          </a:blip>
          <a:stretch>
            <a:fillRect/>
          </a:stretch>
        </p:blipFill>
        <p:spPr>
          <a:xfrm>
            <a:off x="2109913" y="5542915"/>
            <a:ext cx="1114425" cy="1019175"/>
          </a:xfrm>
          <a:prstGeom prst="rect">
            <a:avLst/>
          </a:prstGeom>
        </p:spPr>
      </p:pic>
    </p:spTree>
    <p:extLst>
      <p:ext uri="{BB962C8B-B14F-4D97-AF65-F5344CB8AC3E}">
        <p14:creationId xmlns:p14="http://schemas.microsoft.com/office/powerpoint/2010/main" val="22061698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CONCLUSIONS</a:t>
            </a:r>
            <a:endParaRPr lang="en-IE" dirty="0"/>
          </a:p>
        </p:txBody>
      </p:sp>
      <p:sp>
        <p:nvSpPr>
          <p:cNvPr id="3" name="Content Placeholder 2"/>
          <p:cNvSpPr>
            <a:spLocks noGrp="1"/>
          </p:cNvSpPr>
          <p:nvPr>
            <p:ph idx="1"/>
          </p:nvPr>
        </p:nvSpPr>
        <p:spPr/>
        <p:txBody>
          <a:bodyPr/>
          <a:lstStyle/>
          <a:p>
            <a:r>
              <a:rPr lang="en-IE" dirty="0"/>
              <a:t>It is clearly visible from the folium generated map, that there are many neighbourhoods in New York City that meet the minimum requirements outlined to raise a young family. These neighbourhoods are in all areas of the city (North, East, South and West).</a:t>
            </a:r>
          </a:p>
          <a:p>
            <a:r>
              <a:rPr lang="en-IE" dirty="0"/>
              <a:t>T</a:t>
            </a:r>
            <a:r>
              <a:rPr lang="en-IE" dirty="0" smtClean="0"/>
              <a:t>here </a:t>
            </a:r>
            <a:r>
              <a:rPr lang="en-IE" dirty="0"/>
              <a:t>are 54 suitable neighbourhoods in New York City that meet the minimum requirements to raise a young family. Of these 54 neighbourhoods, the 19 that were grouped in cluster 3 appear to be the most suitable in my opinion, for the reasons already outlined </a:t>
            </a:r>
            <a:r>
              <a:rPr lang="en-IE" dirty="0" smtClean="0"/>
              <a:t>below</a:t>
            </a:r>
          </a:p>
          <a:p>
            <a:pPr lvl="1"/>
            <a:r>
              <a:rPr lang="en-IE" dirty="0" smtClean="0"/>
              <a:t>Large number of Bars (for adults)</a:t>
            </a:r>
          </a:p>
          <a:p>
            <a:pPr lvl="1"/>
            <a:r>
              <a:rPr lang="en-IE" dirty="0" smtClean="0"/>
              <a:t>Large number of Parks (for children)</a:t>
            </a:r>
          </a:p>
          <a:p>
            <a:pPr lvl="1"/>
            <a:r>
              <a:rPr lang="en-IE" dirty="0" smtClean="0"/>
              <a:t>There are a relatively large number of neighbourhoods in this cluster group (19).</a:t>
            </a:r>
            <a:endParaRPr lang="en-IE" dirty="0"/>
          </a:p>
        </p:txBody>
      </p:sp>
    </p:spTree>
    <p:extLst>
      <p:ext uri="{BB962C8B-B14F-4D97-AF65-F5344CB8AC3E}">
        <p14:creationId xmlns:p14="http://schemas.microsoft.com/office/powerpoint/2010/main" val="6530240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FUTURE STUDY</a:t>
            </a:r>
            <a:endParaRPr lang="en-IE" dirty="0"/>
          </a:p>
        </p:txBody>
      </p:sp>
      <p:sp>
        <p:nvSpPr>
          <p:cNvPr id="3" name="Content Placeholder 2"/>
          <p:cNvSpPr>
            <a:spLocks noGrp="1"/>
          </p:cNvSpPr>
          <p:nvPr>
            <p:ph idx="1"/>
          </p:nvPr>
        </p:nvSpPr>
        <p:spPr/>
        <p:txBody>
          <a:bodyPr/>
          <a:lstStyle/>
          <a:p>
            <a:r>
              <a:rPr lang="en-IE" dirty="0"/>
              <a:t>The initial analysis presented for this project does not consider house prices in the analysis. However, it may be worth including another dataset containing historical regional house price data, as that would obviously have a big impact on the decision of which neighbourhood to live in.</a:t>
            </a:r>
          </a:p>
          <a:p>
            <a:pPr marL="0" indent="0">
              <a:buNone/>
            </a:pPr>
            <a:endParaRPr lang="en-IE" dirty="0"/>
          </a:p>
        </p:txBody>
      </p:sp>
    </p:spTree>
    <p:extLst>
      <p:ext uri="{BB962C8B-B14F-4D97-AF65-F5344CB8AC3E}">
        <p14:creationId xmlns:p14="http://schemas.microsoft.com/office/powerpoint/2010/main" val="266210294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12</TotalTime>
  <Words>437</Words>
  <Application>Microsoft Office PowerPoint</Application>
  <PresentationFormat>Widescreen</PresentationFormat>
  <Paragraphs>42</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Trebuchet MS</vt:lpstr>
      <vt:lpstr>Wingdings 3</vt:lpstr>
      <vt:lpstr>Facet</vt:lpstr>
      <vt:lpstr>“Analysing the Suitability of Neighbourhoods in New York for Young Families to Live In” </vt:lpstr>
      <vt:lpstr>INTRODUCTION</vt:lpstr>
      <vt:lpstr>DATA SOURCES</vt:lpstr>
      <vt:lpstr>DATA FILTERING</vt:lpstr>
      <vt:lpstr>DATA ANALYSIS</vt:lpstr>
      <vt:lpstr>CONCLUSIONS</vt:lpstr>
      <vt:lpstr>FUTURE STUDY</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“Analysing the Suitability of Neighbourhoods in New York for Young Families to Live In”</dc:title>
  <dc:creator>O'Reilly, Joseph</dc:creator>
  <cp:lastModifiedBy>O'Reilly, Joseph</cp:lastModifiedBy>
  <cp:revision>2</cp:revision>
  <dcterms:created xsi:type="dcterms:W3CDTF">2021-03-23T16:33:24Z</dcterms:created>
  <dcterms:modified xsi:type="dcterms:W3CDTF">2021-03-23T16:45:52Z</dcterms:modified>
</cp:coreProperties>
</file>