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BAFF"/>
    <a:srgbClr val="1994B1"/>
    <a:srgbClr val="883C84"/>
    <a:srgbClr val="461B49"/>
    <a:srgbClr val="963488"/>
    <a:srgbClr val="2831A2"/>
    <a:srgbClr val="208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8" d="100"/>
          <a:sy n="48" d="100"/>
        </p:scale>
        <p:origin x="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72473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48761" y="3719680"/>
            <a:ext cx="5943600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chemeClr val="bg1"/>
                </a:solidFill>
                <a:latin typeface="+mj-lt"/>
              </a:rPr>
              <a:t>Social Buzz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5D548F-1E1C-121B-13CD-E04F4D949712}"/>
              </a:ext>
            </a:extLst>
          </p:cNvPr>
          <p:cNvSpPr txBox="1"/>
          <p:nvPr/>
        </p:nvSpPr>
        <p:spPr>
          <a:xfrm>
            <a:off x="10896600" y="8312693"/>
            <a:ext cx="4647359" cy="1250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spc="-105" dirty="0">
                <a:solidFill>
                  <a:schemeClr val="bg1"/>
                </a:solidFill>
              </a:rPr>
              <a:t>Joseph Oyeyinka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8DFDF-9ADB-7B9C-B0F0-31502742C72F}"/>
              </a:ext>
            </a:extLst>
          </p:cNvPr>
          <p:cNvSpPr txBox="1"/>
          <p:nvPr/>
        </p:nvSpPr>
        <p:spPr>
          <a:xfrm>
            <a:off x="10814011" y="7529566"/>
            <a:ext cx="2253799" cy="126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3200" b="1" spc="-105" dirty="0">
                <a:solidFill>
                  <a:schemeClr val="bg1"/>
                </a:solidFill>
              </a:rPr>
              <a:t>Created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35247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A8552-D440-6375-57C1-758E94FC831C}"/>
              </a:ext>
            </a:extLst>
          </p:cNvPr>
          <p:cNvSpPr txBox="1"/>
          <p:nvPr/>
        </p:nvSpPr>
        <p:spPr>
          <a:xfrm>
            <a:off x="10896600" y="1766966"/>
            <a:ext cx="6934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ANALYSIS:</a:t>
            </a:r>
          </a:p>
          <a:p>
            <a:pPr algn="just"/>
            <a:r>
              <a:rPr lang="en-US" sz="2400" dirty="0"/>
              <a:t>Animals and science are the two most popular categories of content, showing that people enjoy "real-life" and "factual" content the most.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INSIGHT:</a:t>
            </a:r>
          </a:p>
          <a:p>
            <a:pPr algn="just"/>
            <a:r>
              <a:rPr lang="en-US" sz="24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NEXT STEPS:</a:t>
            </a:r>
          </a:p>
          <a:p>
            <a:pPr algn="just"/>
            <a:r>
              <a:rPr lang="en-US" sz="2400" dirty="0"/>
              <a:t>This ad-hoc analysis is insightful, but it's time to take this analysis into large scale production for real-time understanding of your business. We can show you how to do this.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947571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2903807"/>
            <a:ext cx="10591800" cy="3984922"/>
            <a:chOff x="0" y="0"/>
            <a:chExt cx="14122400" cy="53132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6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03200" y="2514172"/>
              <a:ext cx="13919200" cy="27990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b="1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b="1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b="1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200" b="1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b="1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b="1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7AAE6-1C71-ADE1-F362-AC2397AA4E20}"/>
              </a:ext>
            </a:extLst>
          </p:cNvPr>
          <p:cNvSpPr txBox="1"/>
          <p:nvPr/>
        </p:nvSpPr>
        <p:spPr>
          <a:xfrm>
            <a:off x="8719949" y="3158340"/>
            <a:ext cx="7274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it's global scale. Accenture has begun a 3 month POC focusing on these tasks:</a:t>
            </a:r>
          </a:p>
          <a:p>
            <a:endParaRPr lang="en-US" sz="2800" dirty="0"/>
          </a:p>
          <a:p>
            <a:r>
              <a:rPr lang="en-US" sz="2800" dirty="0"/>
              <a:t>• An audit of Social Buzz's big data practice.</a:t>
            </a:r>
          </a:p>
          <a:p>
            <a:r>
              <a:rPr lang="en-US" sz="2800" dirty="0"/>
              <a:t>• Recommendations for a successful IPO.</a:t>
            </a:r>
          </a:p>
          <a:p>
            <a:r>
              <a:rPr lang="en-US" sz="2800" dirty="0"/>
              <a:t>• Analysis to find Social Buzz's top 5 most popular categories of content.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10F6C-4DAD-7F22-F113-20E05D5FC00D}"/>
              </a:ext>
            </a:extLst>
          </p:cNvPr>
          <p:cNvSpPr txBox="1"/>
          <p:nvPr/>
        </p:nvSpPr>
        <p:spPr>
          <a:xfrm>
            <a:off x="2253799" y="4958658"/>
            <a:ext cx="749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Over 100000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posts per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36,500,000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pieces of content per year!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But how to capitalize on it when there is so much?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Analysis to find Social Buzz's </a:t>
            </a:r>
            <a:r>
              <a:rPr lang="en-US" sz="2800" dirty="0">
                <a:solidFill>
                  <a:schemeClr val="bg1"/>
                </a:solidFill>
                <a:highlight>
                  <a:srgbClr val="00BAFF"/>
                </a:highlight>
                <a:latin typeface="+mj-lt"/>
              </a:rPr>
              <a:t>top 5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most popular categories of content.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68F66-C04A-BCF6-9711-C9BE9AC4F1FD}"/>
              </a:ext>
            </a:extLst>
          </p:cNvPr>
          <p:cNvSpPr txBox="1"/>
          <p:nvPr/>
        </p:nvSpPr>
        <p:spPr>
          <a:xfrm>
            <a:off x="13985182" y="7630475"/>
            <a:ext cx="35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Joseph Oyeyinka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(Data Analyst)</a:t>
            </a:r>
            <a:endParaRPr lang="en-GB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FF127-289C-C4A6-CB2A-1F01ACF84C03}"/>
              </a:ext>
            </a:extLst>
          </p:cNvPr>
          <p:cNvSpPr txBox="1"/>
          <p:nvPr/>
        </p:nvSpPr>
        <p:spPr>
          <a:xfrm>
            <a:off x="14003971" y="4762959"/>
            <a:ext cx="35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Marcus Rompton </a:t>
            </a:r>
          </a:p>
          <a:p>
            <a:r>
              <a:rPr lang="en-GB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(Senior Principle)</a:t>
            </a:r>
            <a:endParaRPr lang="en-GB" sz="2400" b="1" dirty="0"/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E82307F5-ACD3-7FFA-5BE6-53B92ACA2C33}"/>
              </a:ext>
            </a:extLst>
          </p:cNvPr>
          <p:cNvGrpSpPr>
            <a:grpSpLocks noChangeAspect="1"/>
          </p:cNvGrpSpPr>
          <p:nvPr/>
        </p:nvGrpSpPr>
        <p:grpSpPr>
          <a:xfrm>
            <a:off x="11566038" y="4018307"/>
            <a:ext cx="2174041" cy="2165548"/>
            <a:chOff x="0" y="0"/>
            <a:chExt cx="6502400" cy="6477000"/>
          </a:xfrm>
        </p:grpSpPr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21666A62-12B7-59CB-E63E-5A36A51E3975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34C7869-7415-3AA5-9CAB-5045CC576E89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8" name="Picture 37" descr="A person in a black shirt&#10;&#10;Description automatically generated">
            <a:extLst>
              <a:ext uri="{FF2B5EF4-FFF2-40B4-BE49-F238E27FC236}">
                <a16:creationId xmlns:a16="http://schemas.microsoft.com/office/drawing/2014/main" id="{0B8E5734-D74E-6A88-0341-047F5C0C78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6976998"/>
            <a:ext cx="2123088" cy="2085137"/>
          </a:xfrm>
          <a:prstGeom prst="ellipse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4F4084A-A486-19D9-0E87-4AAEB7CE71A4}"/>
              </a:ext>
            </a:extLst>
          </p:cNvPr>
          <p:cNvSpPr txBox="1"/>
          <p:nvPr/>
        </p:nvSpPr>
        <p:spPr>
          <a:xfrm>
            <a:off x="13900124" y="1696899"/>
            <a:ext cx="4235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Andrew Fleming 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(Chief Technical Architect)</a:t>
            </a:r>
            <a:endParaRPr lang="en-GB" sz="2400" b="1" dirty="0"/>
          </a:p>
        </p:txBody>
      </p: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CFC74-132E-89E8-5F3F-DF81404D5DCD}"/>
              </a:ext>
            </a:extLst>
          </p:cNvPr>
          <p:cNvSpPr txBox="1"/>
          <p:nvPr/>
        </p:nvSpPr>
        <p:spPr>
          <a:xfrm>
            <a:off x="3860431" y="1385656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Understanding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F34C3-6FD4-B42D-3B98-11441BAD546D}"/>
              </a:ext>
            </a:extLst>
          </p:cNvPr>
          <p:cNvSpPr txBox="1"/>
          <p:nvPr/>
        </p:nvSpPr>
        <p:spPr>
          <a:xfrm>
            <a:off x="5736463" y="313136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Cleaning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E3CC7C-14BA-ED94-57E2-B3F571F19657}"/>
              </a:ext>
            </a:extLst>
          </p:cNvPr>
          <p:cNvSpPr txBox="1"/>
          <p:nvPr/>
        </p:nvSpPr>
        <p:spPr>
          <a:xfrm>
            <a:off x="7622062" y="471289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Modelling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74257B-7F16-B452-9203-7E9502866CE9}"/>
              </a:ext>
            </a:extLst>
          </p:cNvPr>
          <p:cNvSpPr txBox="1"/>
          <p:nvPr/>
        </p:nvSpPr>
        <p:spPr>
          <a:xfrm>
            <a:off x="9423367" y="629443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E19F14-9268-481C-1129-56707A7BAD63}"/>
              </a:ext>
            </a:extLst>
          </p:cNvPr>
          <p:cNvSpPr txBox="1"/>
          <p:nvPr/>
        </p:nvSpPr>
        <p:spPr>
          <a:xfrm>
            <a:off x="11331447" y="797404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" y="55959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81C654-A01C-3C29-9437-3F7EFDF1A65C}"/>
              </a:ext>
            </a:extLst>
          </p:cNvPr>
          <p:cNvSpPr txBox="1"/>
          <p:nvPr/>
        </p:nvSpPr>
        <p:spPr>
          <a:xfrm>
            <a:off x="2813168" y="2446110"/>
            <a:ext cx="16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b="1" dirty="0">
                <a:solidFill>
                  <a:srgbClr val="A100FF"/>
                </a:solidFill>
                <a:latin typeface="+mj-lt"/>
              </a:rPr>
              <a:t>16</a:t>
            </a:r>
            <a:endParaRPr lang="en-GB" sz="9600" b="1" dirty="0">
              <a:solidFill>
                <a:srgbClr val="A100FF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E0329-41FD-207E-3F76-B3350EED2072}"/>
              </a:ext>
            </a:extLst>
          </p:cNvPr>
          <p:cNvSpPr txBox="1"/>
          <p:nvPr/>
        </p:nvSpPr>
        <p:spPr>
          <a:xfrm>
            <a:off x="1781352" y="5624900"/>
            <a:ext cx="36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Unique Categories</a:t>
            </a:r>
            <a:endParaRPr lang="en-GB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D05AE-3259-DAA5-5F4D-3620A20EEB6B}"/>
              </a:ext>
            </a:extLst>
          </p:cNvPr>
          <p:cNvSpPr txBox="1"/>
          <p:nvPr/>
        </p:nvSpPr>
        <p:spPr>
          <a:xfrm>
            <a:off x="7272183" y="2446110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0" u="none" strike="noStrike" dirty="0">
                <a:solidFill>
                  <a:srgbClr val="A100FF"/>
                </a:solidFill>
                <a:effectLst/>
                <a:latin typeface="+mj-lt"/>
              </a:rPr>
              <a:t>1897</a:t>
            </a:r>
            <a:endParaRPr lang="en-GB" sz="9600" b="1" dirty="0">
              <a:solidFill>
                <a:srgbClr val="A100FF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800CF-0141-76C6-DF61-7811FE738A2E}"/>
              </a:ext>
            </a:extLst>
          </p:cNvPr>
          <p:cNvSpPr txBox="1"/>
          <p:nvPr/>
        </p:nvSpPr>
        <p:spPr>
          <a:xfrm>
            <a:off x="12708948" y="2446110"/>
            <a:ext cx="2573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0" u="none" strike="noStrike" dirty="0">
                <a:solidFill>
                  <a:srgbClr val="A100FF"/>
                </a:solidFill>
                <a:effectLst/>
                <a:latin typeface="+mj-lt"/>
              </a:rPr>
              <a:t>MAY</a:t>
            </a:r>
            <a:endParaRPr lang="en-GB" sz="9600" b="1" dirty="0">
              <a:solidFill>
                <a:srgbClr val="A100FF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7559-E003-9C01-0E98-4198932678DC}"/>
              </a:ext>
            </a:extLst>
          </p:cNvPr>
          <p:cNvSpPr txBox="1"/>
          <p:nvPr/>
        </p:nvSpPr>
        <p:spPr>
          <a:xfrm>
            <a:off x="7272183" y="5233550"/>
            <a:ext cx="297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Reaction to </a:t>
            </a:r>
          </a:p>
          <a:p>
            <a:pPr algn="ctr"/>
            <a:r>
              <a:rPr lang="en-US" sz="3600" dirty="0"/>
              <a:t>“ANIMAL” Post</a:t>
            </a:r>
            <a:endParaRPr lang="en-GB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D687B-3C6A-ABD9-0FF2-FB80C269CEF2}"/>
              </a:ext>
            </a:extLst>
          </p:cNvPr>
          <p:cNvSpPr txBox="1"/>
          <p:nvPr/>
        </p:nvSpPr>
        <p:spPr>
          <a:xfrm>
            <a:off x="12629765" y="5220908"/>
            <a:ext cx="297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Month with</a:t>
            </a:r>
          </a:p>
          <a:p>
            <a:pPr algn="ctr"/>
            <a:r>
              <a:rPr lang="en-US" sz="3600" dirty="0"/>
              <a:t>Most Post</a:t>
            </a:r>
            <a:endParaRPr lang="en-GB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672BCF-8718-6C49-E39E-F5B7F500CDBB}"/>
              </a:ext>
            </a:extLst>
          </p:cNvPr>
          <p:cNvSpPr txBox="1"/>
          <p:nvPr/>
        </p:nvSpPr>
        <p:spPr>
          <a:xfrm flipH="1">
            <a:off x="4604331" y="8051504"/>
            <a:ext cx="1191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Aggregate Popularity Score</a:t>
            </a:r>
            <a:endParaRPr lang="en-GB" sz="2800" dirty="0"/>
          </a:p>
        </p:txBody>
      </p:sp>
      <p:pic>
        <p:nvPicPr>
          <p:cNvPr id="30" name="Picture 29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8AA6BBE-1CA2-604E-D81F-4660CA409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10" y="1861506"/>
            <a:ext cx="12015762" cy="59651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7F9F7B8-7C33-E121-EAE2-98B9E25FC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22" y="2032642"/>
            <a:ext cx="13365861" cy="56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325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Capworth Learning</cp:lastModifiedBy>
  <cp:revision>16</cp:revision>
  <dcterms:created xsi:type="dcterms:W3CDTF">2006-08-16T00:00:00Z</dcterms:created>
  <dcterms:modified xsi:type="dcterms:W3CDTF">2024-05-17T15:09:52Z</dcterms:modified>
  <dc:identifier>DAEhDyfaYKE</dc:identifier>
</cp:coreProperties>
</file>