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 id="2147483735" r:id="rId2"/>
  </p:sldMasterIdLst>
  <p:notesMasterIdLst>
    <p:notesMasterId r:id="rId12"/>
  </p:notesMasterIdLst>
  <p:sldIdLst>
    <p:sldId id="257" r:id="rId3"/>
    <p:sldId id="261" r:id="rId4"/>
    <p:sldId id="265" r:id="rId5"/>
    <p:sldId id="258" r:id="rId6"/>
    <p:sldId id="267" r:id="rId7"/>
    <p:sldId id="266" r:id="rId8"/>
    <p:sldId id="268" r:id="rId9"/>
    <p:sldId id="263"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CA84F3FF-8C9A-458C-B2D3-212DFB6EDBC2}">
          <p14:sldIdLst>
            <p14:sldId id="257"/>
            <p14:sldId id="261"/>
            <p14:sldId id="265"/>
            <p14:sldId id="258"/>
            <p14:sldId id="267"/>
            <p14:sldId id="266"/>
          </p14:sldIdLst>
        </p14:section>
        <p14:section name="Background" id="{2FDEA846-1D7B-4B9F-8FDB-976BD8B96FA6}">
          <p14:sldIdLst/>
        </p14:section>
        <p14:section name="Experiment" id="{94F7BA0A-D754-4410-AD41-E9D105E75872}">
          <p14:sldIdLst>
            <p14:sldId id="268"/>
            <p14:sldId id="263"/>
          </p14:sldIdLst>
        </p14:section>
        <p14:section name="Results" id="{9F5E65B7-C1DC-4A0E-93FE-AAE2D4A8C4EA}">
          <p14:sldIdLst>
            <p14:sldId id="269"/>
          </p14:sldIdLst>
        </p14:section>
        <p14:section name="Conclusion" id="{F96704C8-F609-4CC4-B662-2144DDEE8E2F}">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1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97" autoAdjust="0"/>
    <p:restoredTop sz="77681" autoAdjust="0"/>
  </p:normalViewPr>
  <p:slideViewPr>
    <p:cSldViewPr snapToGrid="0">
      <p:cViewPr varScale="1">
        <p:scale>
          <a:sx n="119" d="100"/>
          <a:sy n="119" d="100"/>
        </p:scale>
        <p:origin x="1416" y="192"/>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79" d="100"/>
          <a:sy n="79" d="100"/>
        </p:scale>
        <p:origin x="586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E6A3C2-2BA5-4209-B1BF-B025E4A865CB}" type="datetimeFigureOut">
              <a:rPr lang="en-US" smtClean="0"/>
              <a:t>10/12/23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4A28AC-3158-4A6C-87D6-41E20EC9E593}" type="slidenum">
              <a:rPr lang="en-US" smtClean="0"/>
              <a:t>‹#›</a:t>
            </a:fld>
            <a:endParaRPr lang="en-US"/>
          </a:p>
        </p:txBody>
      </p:sp>
    </p:spTree>
    <p:extLst>
      <p:ext uri="{BB962C8B-B14F-4D97-AF65-F5344CB8AC3E}">
        <p14:creationId xmlns:p14="http://schemas.microsoft.com/office/powerpoint/2010/main" val="194134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2010DDE9-42F6-4278-AA48-E67386986FAB}" type="slidenum">
              <a:rPr lang="en-US" smtClean="0"/>
              <a:t>1</a:t>
            </a:fld>
            <a:endParaRPr lang="en-US"/>
          </a:p>
        </p:txBody>
      </p:sp>
    </p:spTree>
    <p:extLst>
      <p:ext uri="{BB962C8B-B14F-4D97-AF65-F5344CB8AC3E}">
        <p14:creationId xmlns:p14="http://schemas.microsoft.com/office/powerpoint/2010/main" val="1884857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Overview</a:t>
            </a:r>
            <a:endParaRPr lang="en-US" b="0" dirty="0"/>
          </a:p>
          <a:p>
            <a:pPr marL="171450" indent="-171450">
              <a:buFontTx/>
              <a:buChar char="-"/>
            </a:pPr>
            <a:r>
              <a:rPr lang="en-US" b="0" dirty="0"/>
              <a:t>Outline of talk to come</a:t>
            </a:r>
          </a:p>
        </p:txBody>
      </p:sp>
      <p:sp>
        <p:nvSpPr>
          <p:cNvPr id="4" name="Slide Number Placeholder 3"/>
          <p:cNvSpPr>
            <a:spLocks noGrp="1"/>
          </p:cNvSpPr>
          <p:nvPr>
            <p:ph type="sldNum" sz="quarter" idx="5"/>
          </p:nvPr>
        </p:nvSpPr>
        <p:spPr/>
        <p:txBody>
          <a:bodyPr/>
          <a:lstStyle/>
          <a:p>
            <a:fld id="{B54A28AC-3158-4A6C-87D6-41E20EC9E593}" type="slidenum">
              <a:rPr lang="en-US" smtClean="0"/>
              <a:t>2</a:t>
            </a:fld>
            <a:endParaRPr lang="en-US"/>
          </a:p>
        </p:txBody>
      </p:sp>
    </p:spTree>
    <p:extLst>
      <p:ext uri="{BB962C8B-B14F-4D97-AF65-F5344CB8AC3E}">
        <p14:creationId xmlns:p14="http://schemas.microsoft.com/office/powerpoint/2010/main" val="2096635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Overview</a:t>
            </a:r>
            <a:endParaRPr lang="en-US" b="0" dirty="0"/>
          </a:p>
          <a:p>
            <a:pPr marL="171450" indent="-171450">
              <a:buFontTx/>
              <a:buChar char="-"/>
            </a:pPr>
            <a:r>
              <a:rPr lang="en-US" b="0" dirty="0"/>
              <a:t>Outline of talk to come</a:t>
            </a:r>
          </a:p>
        </p:txBody>
      </p:sp>
      <p:sp>
        <p:nvSpPr>
          <p:cNvPr id="4" name="Slide Number Placeholder 3"/>
          <p:cNvSpPr>
            <a:spLocks noGrp="1"/>
          </p:cNvSpPr>
          <p:nvPr>
            <p:ph type="sldNum" sz="quarter" idx="5"/>
          </p:nvPr>
        </p:nvSpPr>
        <p:spPr/>
        <p:txBody>
          <a:bodyPr/>
          <a:lstStyle/>
          <a:p>
            <a:fld id="{B54A28AC-3158-4A6C-87D6-41E20EC9E593}" type="slidenum">
              <a:rPr lang="en-US" smtClean="0"/>
              <a:t>3</a:t>
            </a:fld>
            <a:endParaRPr lang="en-US"/>
          </a:p>
        </p:txBody>
      </p:sp>
    </p:spTree>
    <p:extLst>
      <p:ext uri="{BB962C8B-B14F-4D97-AF65-F5344CB8AC3E}">
        <p14:creationId xmlns:p14="http://schemas.microsoft.com/office/powerpoint/2010/main" val="544736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i="1" dirty="0"/>
          </a:p>
        </p:txBody>
      </p:sp>
      <p:sp>
        <p:nvSpPr>
          <p:cNvPr id="4" name="Slide Number Placeholder 3"/>
          <p:cNvSpPr>
            <a:spLocks noGrp="1"/>
          </p:cNvSpPr>
          <p:nvPr>
            <p:ph type="sldNum" sz="quarter" idx="5"/>
          </p:nvPr>
        </p:nvSpPr>
        <p:spPr/>
        <p:txBody>
          <a:bodyPr/>
          <a:lstStyle/>
          <a:p>
            <a:fld id="{B54A28AC-3158-4A6C-87D6-41E20EC9E593}" type="slidenum">
              <a:rPr lang="en-US" smtClean="0"/>
              <a:t>4</a:t>
            </a:fld>
            <a:endParaRPr lang="en-US"/>
          </a:p>
        </p:txBody>
      </p:sp>
    </p:spTree>
    <p:extLst>
      <p:ext uri="{BB962C8B-B14F-4D97-AF65-F5344CB8AC3E}">
        <p14:creationId xmlns:p14="http://schemas.microsoft.com/office/powerpoint/2010/main" val="1080074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EE: QE: Peter </a:t>
            </a:r>
            <a:r>
              <a:rPr lang="en-US" dirty="0" err="1"/>
              <a:t>Aean</a:t>
            </a:r>
            <a:endParaRPr lang="en-US" dirty="0"/>
          </a:p>
        </p:txBody>
      </p:sp>
      <p:sp>
        <p:nvSpPr>
          <p:cNvPr id="4" name="Slide Number Placeholder 3"/>
          <p:cNvSpPr>
            <a:spLocks noGrp="1"/>
          </p:cNvSpPr>
          <p:nvPr>
            <p:ph type="sldNum" sz="quarter" idx="5"/>
          </p:nvPr>
        </p:nvSpPr>
        <p:spPr/>
        <p:txBody>
          <a:bodyPr/>
          <a:lstStyle/>
          <a:p>
            <a:fld id="{B54A28AC-3158-4A6C-87D6-41E20EC9E593}" type="slidenum">
              <a:rPr lang="en-US" smtClean="0"/>
              <a:t>5</a:t>
            </a:fld>
            <a:endParaRPr lang="en-US"/>
          </a:p>
        </p:txBody>
      </p:sp>
    </p:spTree>
    <p:extLst>
      <p:ext uri="{BB962C8B-B14F-4D97-AF65-F5344CB8AC3E}">
        <p14:creationId xmlns:p14="http://schemas.microsoft.com/office/powerpoint/2010/main" val="2083526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cannot have ground and wire on opposite sides since we want them adjacent at the pads. So, wires will now come out of the same side and travel back in pairs to their respective pads.</a:t>
            </a:r>
          </a:p>
          <a:p>
            <a:endParaRPr lang="en-US" dirty="0"/>
          </a:p>
          <a:p>
            <a:r>
              <a:rPr lang="en-US" dirty="0"/>
              <a:t>! Leave space between pairs for cross-talk mitigation. Keep pairs close for </a:t>
            </a:r>
            <a:r>
              <a:rPr lang="en-US"/>
              <a:t>flux induction minimization.</a:t>
            </a:r>
            <a:endParaRPr lang="en-US" dirty="0"/>
          </a:p>
        </p:txBody>
      </p:sp>
      <p:sp>
        <p:nvSpPr>
          <p:cNvPr id="4" name="Slide Number Placeholder 3"/>
          <p:cNvSpPr>
            <a:spLocks noGrp="1"/>
          </p:cNvSpPr>
          <p:nvPr>
            <p:ph type="sldNum" sz="quarter" idx="5"/>
          </p:nvPr>
        </p:nvSpPr>
        <p:spPr/>
        <p:txBody>
          <a:bodyPr/>
          <a:lstStyle/>
          <a:p>
            <a:fld id="{B54A28AC-3158-4A6C-87D6-41E20EC9E593}" type="slidenum">
              <a:rPr lang="en-US" smtClean="0"/>
              <a:t>6</a:t>
            </a:fld>
            <a:endParaRPr lang="en-US"/>
          </a:p>
        </p:txBody>
      </p:sp>
    </p:spTree>
    <p:extLst>
      <p:ext uri="{BB962C8B-B14F-4D97-AF65-F5344CB8AC3E}">
        <p14:creationId xmlns:p14="http://schemas.microsoft.com/office/powerpoint/2010/main" val="520387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4A28AC-3158-4A6C-87D6-41E20EC9E593}" type="slidenum">
              <a:rPr lang="en-US" smtClean="0"/>
              <a:t>7</a:t>
            </a:fld>
            <a:endParaRPr lang="en-US"/>
          </a:p>
        </p:txBody>
      </p:sp>
    </p:spTree>
    <p:extLst>
      <p:ext uri="{BB962C8B-B14F-4D97-AF65-F5344CB8AC3E}">
        <p14:creationId xmlns:p14="http://schemas.microsoft.com/office/powerpoint/2010/main" val="3681983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ctrTitle"/>
          </p:nvPr>
        </p:nvSpPr>
        <p:spPr>
          <a:xfrm>
            <a:off x="817579" y="795183"/>
            <a:ext cx="10237273" cy="2541431"/>
          </a:xfrm>
          <a:prstGeom prst="rect">
            <a:avLst/>
          </a:prstGeom>
        </p:spPr>
        <p:txBody>
          <a:bodyPr bIns="0" anchor="b">
            <a:normAutofit/>
          </a:bodyPr>
          <a:lstStyle>
            <a:lvl1pPr algn="l">
              <a:defRPr sz="4400"/>
            </a:lvl1pPr>
          </a:lstStyle>
          <a:p>
            <a:r>
              <a:rPr lang="en-US" dirty="0"/>
              <a:t>Click to edit Master title style</a:t>
            </a:r>
          </a:p>
        </p:txBody>
      </p:sp>
      <p:cxnSp>
        <p:nvCxnSpPr>
          <p:cNvPr id="15" name="Straight Connector 14"/>
          <p:cNvCxnSpPr>
            <a:cxnSpLocks/>
          </p:cNvCxnSpPr>
          <p:nvPr/>
        </p:nvCxnSpPr>
        <p:spPr>
          <a:xfrm>
            <a:off x="817579" y="3528542"/>
            <a:ext cx="10237273" cy="0"/>
          </a:xfrm>
          <a:prstGeom prst="line">
            <a:avLst/>
          </a:prstGeom>
          <a:ln w="31750">
            <a:solidFill>
              <a:schemeClr val="accent6"/>
            </a:solidFill>
          </a:ln>
        </p:spPr>
        <p:style>
          <a:lnRef idx="3">
            <a:schemeClr val="accent1"/>
          </a:lnRef>
          <a:fillRef idx="0">
            <a:schemeClr val="accent1"/>
          </a:fillRef>
          <a:effectRef idx="2">
            <a:schemeClr val="accent1"/>
          </a:effectRef>
          <a:fontRef idx="minor">
            <a:schemeClr val="tx1"/>
          </a:fontRef>
        </p:style>
      </p:cxnSp>
      <p:sp>
        <p:nvSpPr>
          <p:cNvPr id="4" name="Footer Placeholder 3">
            <a:extLst>
              <a:ext uri="{FF2B5EF4-FFF2-40B4-BE49-F238E27FC236}">
                <a16:creationId xmlns:a16="http://schemas.microsoft.com/office/drawing/2014/main" id="{9DFF26C5-09DB-4E40-9FA5-DA0FD04C1848}"/>
              </a:ext>
            </a:extLst>
          </p:cNvPr>
          <p:cNvSpPr>
            <a:spLocks noGrp="1"/>
          </p:cNvSpPr>
          <p:nvPr>
            <p:ph type="ftr" sz="quarter" idx="10"/>
          </p:nvPr>
        </p:nvSpPr>
        <p:spPr>
          <a:xfrm>
            <a:off x="0" y="6505359"/>
            <a:ext cx="12192000" cy="365125"/>
          </a:xfrm>
          <a:prstGeom prst="rect">
            <a:avLst/>
          </a:prstGeom>
        </p:spPr>
        <p:txBody>
          <a:bodyPr vert="horz" lIns="91440" tIns="45720" rIns="91440" bIns="45720" rtlCol="0" anchor="ctr"/>
          <a:lstStyle>
            <a:defPPr>
              <a:defRPr lang="en-US"/>
            </a:defPPr>
            <a:lvl1pPr marL="0" marR="0" indent="0" algn="l" defTabSz="457200" rtl="0" eaLnBrk="1" fontAlgn="auto" latinLnBrk="0" hangingPunct="1">
              <a:lnSpc>
                <a:spcPct val="100000"/>
              </a:lnSpc>
              <a:spcBef>
                <a:spcPts val="0"/>
              </a:spcBef>
              <a:spcAft>
                <a:spcPts val="0"/>
              </a:spcAft>
              <a:buClrTx/>
              <a:buSzTx/>
              <a:buFontTx/>
              <a:buNone/>
              <a:tabLst/>
              <a:defRPr sz="1600" kern="1200">
                <a:solidFill>
                  <a:schemeClr val="accent1">
                    <a:lumMod val="20000"/>
                    <a:lumOff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kern="800" spc="150" dirty="0">
                <a:latin typeface="LM Roman 12" panose="00000500000000000000" pitchFamily="2" charset="0"/>
              </a:rPr>
              <a:t>Slide 1 – Spencer L. Fretwell – ACOT Meeting – Virtual: April 23, 2021 – Nuclear Physics Parallel Session</a:t>
            </a:r>
          </a:p>
        </p:txBody>
      </p:sp>
      <p:sp>
        <p:nvSpPr>
          <p:cNvPr id="6" name="Rectangle 5">
            <a:extLst>
              <a:ext uri="{FF2B5EF4-FFF2-40B4-BE49-F238E27FC236}">
                <a16:creationId xmlns:a16="http://schemas.microsoft.com/office/drawing/2014/main" id="{C43EE0B4-775F-45A8-AA38-9BE2C0F89BE9}"/>
              </a:ext>
            </a:extLst>
          </p:cNvPr>
          <p:cNvSpPr/>
          <p:nvPr userDrawn="1"/>
        </p:nvSpPr>
        <p:spPr>
          <a:xfrm>
            <a:off x="0" y="6527630"/>
            <a:ext cx="12192000" cy="342854"/>
          </a:xfrm>
          <a:prstGeom prst="rect">
            <a:avLst/>
          </a:prstGeom>
          <a:gradFill>
            <a:gsLst>
              <a:gs pos="100000">
                <a:schemeClr val="accent1"/>
              </a:gs>
              <a:gs pos="42000">
                <a:schemeClr val="accent1">
                  <a:lumMod val="75000"/>
                </a:schemeClr>
              </a:gs>
            </a:gsLst>
            <a:path path="circle">
              <a:fillToRect l="43000" r="43000" b="100000"/>
            </a:path>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atin typeface="LM Roman 12" panose="00000500000000000000" pitchFamily="2" charset="0"/>
            </a:endParaRPr>
          </a:p>
        </p:txBody>
      </p:sp>
      <p:sp>
        <p:nvSpPr>
          <p:cNvPr id="7" name="Rectangle 6">
            <a:extLst>
              <a:ext uri="{FF2B5EF4-FFF2-40B4-BE49-F238E27FC236}">
                <a16:creationId xmlns:a16="http://schemas.microsoft.com/office/drawing/2014/main" id="{9F37D3BC-A577-4CCF-80E7-BD12C69E99A6}"/>
              </a:ext>
            </a:extLst>
          </p:cNvPr>
          <p:cNvSpPr/>
          <p:nvPr userDrawn="1"/>
        </p:nvSpPr>
        <p:spPr>
          <a:xfrm>
            <a:off x="0" y="-9116"/>
            <a:ext cx="12192000" cy="334172"/>
          </a:xfrm>
          <a:prstGeom prst="rect">
            <a:avLst/>
          </a:prstGeom>
          <a:gradFill>
            <a:gsLst>
              <a:gs pos="100000">
                <a:schemeClr val="accent1"/>
              </a:gs>
              <a:gs pos="42000">
                <a:schemeClr val="accent1">
                  <a:lumMod val="75000"/>
                </a:schemeClr>
              </a:gs>
            </a:gsLst>
            <a:path path="circle">
              <a:fillToRect l="43000" r="43000" b="100000"/>
            </a:path>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atin typeface="LM Roman 12" panose="00000500000000000000" pitchFamily="2" charset="0"/>
            </a:endParaRPr>
          </a:p>
        </p:txBody>
      </p:sp>
      <p:sp>
        <p:nvSpPr>
          <p:cNvPr id="8" name="Slide Number Placeholder">
            <a:extLst>
              <a:ext uri="{FF2B5EF4-FFF2-40B4-BE49-F238E27FC236}">
                <a16:creationId xmlns:a16="http://schemas.microsoft.com/office/drawing/2014/main" id="{D700AF73-5C2F-4C7B-B55C-AE19DCB226C7}"/>
              </a:ext>
            </a:extLst>
          </p:cNvPr>
          <p:cNvSpPr txBox="1">
            <a:spLocks/>
          </p:cNvSpPr>
          <p:nvPr userDrawn="1"/>
        </p:nvSpPr>
        <p:spPr>
          <a:xfrm>
            <a:off x="388620" y="-17798"/>
            <a:ext cx="5707380" cy="342854"/>
          </a:xfrm>
          <a:prstGeom prst="rect">
            <a:avLst/>
          </a:prstGeom>
        </p:spPr>
        <p:txBody>
          <a:bodyPr vert="horz" lIns="91440" tIns="45720" rIns="91440" bIns="45720" rtlCol="0" anchor="ctr"/>
          <a:lstStyle>
            <a:defPPr>
              <a:defRPr lang="en-US"/>
            </a:defPPr>
            <a:lvl1pPr defTabSz="457200">
              <a:defRPr sz="1600" spc="300" baseline="0">
                <a:solidFill>
                  <a:schemeClr val="accent1">
                    <a:lumMod val="20000"/>
                    <a:lumOff val="80000"/>
                  </a:schemeClr>
                </a:solidFill>
                <a:latin typeface="LM Roman 12" panose="00000500000000000000" pitchFamily="2" charset="0"/>
              </a:defRPr>
            </a:lvl1pPr>
            <a:lvl2pPr defTabSz="457200"/>
            <a:lvl3pPr defTabSz="457200"/>
            <a:lvl4pPr defTabSz="457200"/>
            <a:lvl5pPr defTabSz="457200"/>
            <a:lvl6pPr defTabSz="457200"/>
            <a:lvl7pPr defTabSz="457200"/>
            <a:lvl8pPr defTabSz="457200"/>
            <a:lvl9pPr defTabSz="457200"/>
          </a:lstStyle>
          <a:p>
            <a:pPr lvl="0"/>
            <a:r>
              <a:rPr lang="en-US" dirty="0">
                <a:effectLst>
                  <a:innerShdw blurRad="50800" dist="25400" dir="13500000">
                    <a:schemeClr val="accent1"/>
                  </a:innerShdw>
                </a:effectLst>
              </a:rPr>
              <a:t>COLORADO SCHOOL OF MINES	</a:t>
            </a:r>
          </a:p>
        </p:txBody>
      </p:sp>
      <p:sp>
        <p:nvSpPr>
          <p:cNvPr id="9" name="Slide Number Placeholder">
            <a:extLst>
              <a:ext uri="{FF2B5EF4-FFF2-40B4-BE49-F238E27FC236}">
                <a16:creationId xmlns:a16="http://schemas.microsoft.com/office/drawing/2014/main" id="{13DFE7CE-C405-42DB-8DCC-F98229220B2D}"/>
              </a:ext>
            </a:extLst>
          </p:cNvPr>
          <p:cNvSpPr txBox="1">
            <a:spLocks/>
          </p:cNvSpPr>
          <p:nvPr userDrawn="1"/>
        </p:nvSpPr>
        <p:spPr>
          <a:xfrm>
            <a:off x="6096000" y="-17692"/>
            <a:ext cx="5864596" cy="342854"/>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accent1">
                    <a:lumMod val="20000"/>
                    <a:lumOff val="8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600" kern="1200" spc="300" baseline="0" dirty="0">
                <a:solidFill>
                  <a:schemeClr val="accent1">
                    <a:lumMod val="20000"/>
                    <a:lumOff val="80000"/>
                  </a:schemeClr>
                </a:solidFill>
                <a:effectLst>
                  <a:innerShdw blurRad="50800" dist="25400" dir="13500000">
                    <a:schemeClr val="accent1"/>
                  </a:innerShdw>
                </a:effectLst>
                <a:latin typeface="LM Roman 12" panose="00000500000000000000" pitchFamily="2" charset="0"/>
                <a:ea typeface="+mn-ea"/>
                <a:cs typeface="+mn-cs"/>
              </a:rPr>
              <a:t>DEPARTMENT OF PHYSICS</a:t>
            </a:r>
          </a:p>
        </p:txBody>
      </p:sp>
      <p:sp>
        <p:nvSpPr>
          <p:cNvPr id="10" name="Text Placeholder 9">
            <a:extLst>
              <a:ext uri="{FF2B5EF4-FFF2-40B4-BE49-F238E27FC236}">
                <a16:creationId xmlns:a16="http://schemas.microsoft.com/office/drawing/2014/main" id="{06A91E2C-987F-ED59-D3E7-18F8DBB734BE}"/>
              </a:ext>
            </a:extLst>
          </p:cNvPr>
          <p:cNvSpPr>
            <a:spLocks noGrp="1"/>
          </p:cNvSpPr>
          <p:nvPr>
            <p:ph type="body" sz="quarter" idx="11" hasCustomPrompt="1"/>
          </p:nvPr>
        </p:nvSpPr>
        <p:spPr>
          <a:xfrm>
            <a:off x="817563" y="3710634"/>
            <a:ext cx="10237273" cy="2352173"/>
          </a:xfrm>
        </p:spPr>
        <p:txBody>
          <a:bodyPr/>
          <a:lstStyle>
            <a:lvl1pPr>
              <a:defRPr i="0">
                <a:latin typeface="LM Roman 12" panose="00000500000000000000" pitchFamily="2" charset="0"/>
              </a:defRPr>
            </a:lvl1pPr>
          </a:lstStyle>
          <a:p>
            <a:pPr lvl="0"/>
            <a:r>
              <a:rPr lang="en-US" dirty="0"/>
              <a:t>Meeting – Session</a:t>
            </a:r>
          </a:p>
          <a:p>
            <a:pPr lvl="0"/>
            <a:r>
              <a:rPr lang="en-US" dirty="0"/>
              <a:t>Spencer Fretwell – Organization</a:t>
            </a:r>
          </a:p>
          <a:p>
            <a:pPr lvl="0"/>
            <a:endParaRPr lang="en-US" dirty="0"/>
          </a:p>
          <a:p>
            <a:pPr lvl="0"/>
            <a:endParaRPr lang="en-US" dirty="0"/>
          </a:p>
          <a:p>
            <a:pPr lvl="0"/>
            <a:r>
              <a:rPr lang="en-US" i="1" dirty="0"/>
              <a:t>Release #</a:t>
            </a:r>
          </a:p>
        </p:txBody>
      </p:sp>
    </p:spTree>
    <p:extLst>
      <p:ext uri="{BB962C8B-B14F-4D97-AF65-F5344CB8AC3E}">
        <p14:creationId xmlns:p14="http://schemas.microsoft.com/office/powerpoint/2010/main" val="3406228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cope+Ex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BF7C2B3-F8D1-4BAE-899F-1305FC6A9307}"/>
              </a:ext>
            </a:extLst>
          </p:cNvPr>
          <p:cNvSpPr/>
          <p:nvPr userDrawn="1"/>
        </p:nvSpPr>
        <p:spPr>
          <a:xfrm>
            <a:off x="0" y="6527630"/>
            <a:ext cx="12192000" cy="342854"/>
          </a:xfrm>
          <a:prstGeom prst="rect">
            <a:avLst/>
          </a:prstGeom>
          <a:gradFill>
            <a:gsLst>
              <a:gs pos="100000">
                <a:schemeClr val="accent2"/>
              </a:gs>
              <a:gs pos="42000">
                <a:schemeClr val="accent2">
                  <a:lumMod val="75000"/>
                </a:schemeClr>
              </a:gs>
            </a:gsLst>
            <a:path path="circle">
              <a:fillToRect l="43000" r="43000" b="100000"/>
            </a:path>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atin typeface="LM Roman 12" panose="00000500000000000000" pitchFamily="2" charset="0"/>
            </a:endParaRPr>
          </a:p>
        </p:txBody>
      </p:sp>
      <p:sp>
        <p:nvSpPr>
          <p:cNvPr id="2" name="Title 1"/>
          <p:cNvSpPr>
            <a:spLocks noGrp="1"/>
          </p:cNvSpPr>
          <p:nvPr>
            <p:ph type="title" hasCustomPrompt="1"/>
          </p:nvPr>
        </p:nvSpPr>
        <p:spPr>
          <a:xfrm>
            <a:off x="388620" y="510061"/>
            <a:ext cx="9603275" cy="541500"/>
          </a:xfrm>
          <a:prstGeom prst="rect">
            <a:avLst/>
          </a:prstGeom>
        </p:spPr>
        <p:txBody>
          <a:bodyPr/>
          <a:lstStyle>
            <a:lvl1pPr>
              <a:defRPr>
                <a:latin typeface="URWClassico" panose="00000000000000000002" pitchFamily="2" charset="0"/>
              </a:defRPr>
            </a:lvl1pPr>
          </a:lstStyle>
          <a:p>
            <a:r>
              <a:rPr lang="en-US" dirty="0"/>
              <a:t>(Scope and Extent)</a:t>
            </a:r>
          </a:p>
        </p:txBody>
      </p:sp>
      <p:cxnSp>
        <p:nvCxnSpPr>
          <p:cNvPr id="33" name="Straight Connector 32"/>
          <p:cNvCxnSpPr>
            <a:cxnSpLocks/>
          </p:cNvCxnSpPr>
          <p:nvPr/>
        </p:nvCxnSpPr>
        <p:spPr>
          <a:xfrm>
            <a:off x="384373" y="1069849"/>
            <a:ext cx="11419007" cy="0"/>
          </a:xfrm>
          <a:prstGeom prst="line">
            <a:avLst/>
          </a:prstGeom>
          <a:ln w="31750">
            <a:solidFill>
              <a:schemeClr val="accent6"/>
            </a:solidFill>
          </a:ln>
        </p:spPr>
        <p:style>
          <a:lnRef idx="3">
            <a:schemeClr val="accent1"/>
          </a:lnRef>
          <a:fillRef idx="0">
            <a:schemeClr val="accent1"/>
          </a:fillRef>
          <a:effectRef idx="2">
            <a:schemeClr val="accent1"/>
          </a:effectRef>
          <a:fontRef idx="minor">
            <a:schemeClr val="tx1"/>
          </a:fontRef>
        </p:style>
      </p:cxnSp>
      <p:sp>
        <p:nvSpPr>
          <p:cNvPr id="9" name="Rectangle 8">
            <a:extLst>
              <a:ext uri="{FF2B5EF4-FFF2-40B4-BE49-F238E27FC236}">
                <a16:creationId xmlns:a16="http://schemas.microsoft.com/office/drawing/2014/main" id="{8A27B309-1FE9-400D-9FAF-2D9FF714460D}"/>
              </a:ext>
            </a:extLst>
          </p:cNvPr>
          <p:cNvSpPr/>
          <p:nvPr userDrawn="1"/>
        </p:nvSpPr>
        <p:spPr>
          <a:xfrm>
            <a:off x="0" y="-9116"/>
            <a:ext cx="12192000" cy="334172"/>
          </a:xfrm>
          <a:prstGeom prst="rect">
            <a:avLst/>
          </a:prstGeom>
          <a:gradFill>
            <a:gsLst>
              <a:gs pos="100000">
                <a:schemeClr val="accent2"/>
              </a:gs>
              <a:gs pos="42000">
                <a:schemeClr val="accent2">
                  <a:lumMod val="75000"/>
                </a:schemeClr>
              </a:gs>
            </a:gsLst>
            <a:path path="circle">
              <a:fillToRect l="43000" r="43000" b="100000"/>
            </a:path>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atin typeface="LM Roman 12" panose="00000500000000000000" pitchFamily="2" charset="0"/>
            </a:endParaRPr>
          </a:p>
        </p:txBody>
      </p:sp>
      <p:sp>
        <p:nvSpPr>
          <p:cNvPr id="10" name="Slide Number Placeholder">
            <a:extLst>
              <a:ext uri="{FF2B5EF4-FFF2-40B4-BE49-F238E27FC236}">
                <a16:creationId xmlns:a16="http://schemas.microsoft.com/office/drawing/2014/main" id="{AE7174E5-DFE5-4FF1-A0D9-F751D8CE4F91}"/>
              </a:ext>
            </a:extLst>
          </p:cNvPr>
          <p:cNvSpPr txBox="1">
            <a:spLocks/>
          </p:cNvSpPr>
          <p:nvPr userDrawn="1"/>
        </p:nvSpPr>
        <p:spPr>
          <a:xfrm>
            <a:off x="388620" y="-17798"/>
            <a:ext cx="5707380" cy="342854"/>
          </a:xfrm>
          <a:prstGeom prst="rect">
            <a:avLst/>
          </a:prstGeom>
        </p:spPr>
        <p:txBody>
          <a:bodyPr vert="horz" lIns="91440" tIns="45720" rIns="91440" bIns="45720" rtlCol="0" anchor="ctr"/>
          <a:lstStyle>
            <a:defPPr>
              <a:defRPr lang="en-US"/>
            </a:defPPr>
            <a:lvl1pPr defTabSz="457200">
              <a:defRPr sz="1600" spc="300" baseline="0">
                <a:solidFill>
                  <a:schemeClr val="accent2">
                    <a:lumMod val="20000"/>
                    <a:lumOff val="80000"/>
                  </a:schemeClr>
                </a:solidFill>
                <a:latin typeface="LM Roman 12" panose="00000500000000000000" pitchFamily="2" charset="0"/>
              </a:defRPr>
            </a:lvl1pPr>
            <a:lvl2pPr defTabSz="457200"/>
            <a:lvl3pPr defTabSz="457200"/>
            <a:lvl4pPr defTabSz="457200"/>
            <a:lvl5pPr defTabSz="457200"/>
            <a:lvl6pPr defTabSz="457200"/>
            <a:lvl7pPr defTabSz="457200"/>
            <a:lvl8pPr defTabSz="457200"/>
            <a:lvl9pPr defTabSz="457200"/>
          </a:lstStyle>
          <a:p>
            <a:pPr lvl="0"/>
            <a:r>
              <a:rPr lang="en-US" dirty="0">
                <a:solidFill>
                  <a:schemeClr val="accent2">
                    <a:lumMod val="20000"/>
                    <a:lumOff val="80000"/>
                  </a:schemeClr>
                </a:solidFill>
                <a:effectLst>
                  <a:innerShdw blurRad="50800" dist="25400" dir="13500000">
                    <a:schemeClr val="accent2"/>
                  </a:innerShdw>
                </a:effectLst>
                <a:latin typeface="URWClassico" panose="00000000000000000002" pitchFamily="2" charset="0"/>
              </a:rPr>
              <a:t>COLORADO SCHOOL OF MINES	</a:t>
            </a:r>
          </a:p>
        </p:txBody>
      </p:sp>
      <p:sp>
        <p:nvSpPr>
          <p:cNvPr id="11" name="Slide Number Placeholder">
            <a:extLst>
              <a:ext uri="{FF2B5EF4-FFF2-40B4-BE49-F238E27FC236}">
                <a16:creationId xmlns:a16="http://schemas.microsoft.com/office/drawing/2014/main" id="{876708B2-D008-4476-BAF2-10044C39987B}"/>
              </a:ext>
            </a:extLst>
          </p:cNvPr>
          <p:cNvSpPr txBox="1">
            <a:spLocks/>
          </p:cNvSpPr>
          <p:nvPr userDrawn="1"/>
        </p:nvSpPr>
        <p:spPr>
          <a:xfrm>
            <a:off x="6096000" y="-17692"/>
            <a:ext cx="5864596" cy="342854"/>
          </a:xfrm>
          <a:prstGeom prst="rect">
            <a:avLst/>
          </a:prstGeom>
        </p:spPr>
        <p:txBody>
          <a:bodyPr vert="horz" lIns="91440" tIns="45720" rIns="91440" bIns="45720" rtlCol="0" anchor="ctr"/>
          <a:lstStyle>
            <a:defPPr>
              <a:defRPr lang="en-US"/>
            </a:defPPr>
            <a:lvl1pPr defTabSz="457200">
              <a:defRPr sz="1600" spc="300" baseline="0">
                <a:solidFill>
                  <a:schemeClr val="accent2">
                    <a:lumMod val="20000"/>
                    <a:lumOff val="80000"/>
                  </a:schemeClr>
                </a:solidFill>
                <a:latin typeface="LM Roman 12" panose="00000500000000000000" pitchFamily="2" charset="0"/>
              </a:defRPr>
            </a:lvl1pPr>
            <a:lvl2pPr defTabSz="457200"/>
            <a:lvl3pPr defTabSz="457200"/>
            <a:lvl4pPr defTabSz="457200"/>
            <a:lvl5pPr defTabSz="457200"/>
            <a:lvl6pPr defTabSz="457200"/>
            <a:lvl7pPr defTabSz="457200"/>
            <a:lvl8pPr defTabSz="457200"/>
            <a:lvl9pPr defTabSz="457200"/>
          </a:lstStyle>
          <a:p>
            <a:pPr lvl="0" algn="r"/>
            <a:r>
              <a:rPr lang="en-US" dirty="0">
                <a:solidFill>
                  <a:schemeClr val="accent2">
                    <a:lumMod val="20000"/>
                    <a:lumOff val="80000"/>
                  </a:schemeClr>
                </a:solidFill>
                <a:effectLst>
                  <a:innerShdw blurRad="50800" dist="25400" dir="13500000">
                    <a:schemeClr val="accent2"/>
                  </a:innerShdw>
                </a:effectLst>
                <a:latin typeface="URWClassico" panose="00000000000000000002" pitchFamily="2" charset="0"/>
              </a:rPr>
              <a:t>DEPARTMENT OF PHYSICS</a:t>
            </a:r>
          </a:p>
        </p:txBody>
      </p:sp>
      <p:sp>
        <p:nvSpPr>
          <p:cNvPr id="4" name="Content Placeholder 2">
            <a:extLst>
              <a:ext uri="{FF2B5EF4-FFF2-40B4-BE49-F238E27FC236}">
                <a16:creationId xmlns:a16="http://schemas.microsoft.com/office/drawing/2014/main" id="{6355BDFB-4CCB-926B-2B15-FAF6D21E798F}"/>
              </a:ext>
            </a:extLst>
          </p:cNvPr>
          <p:cNvSpPr>
            <a:spLocks noGrp="1"/>
          </p:cNvSpPr>
          <p:nvPr>
            <p:ph idx="1" hasCustomPrompt="1"/>
          </p:nvPr>
        </p:nvSpPr>
        <p:spPr>
          <a:xfrm>
            <a:off x="697199" y="1567977"/>
            <a:ext cx="11106181" cy="4779963"/>
          </a:xfrm>
          <a:prstGeom prst="rect">
            <a:avLst/>
          </a:prstGeom>
        </p:spPr>
        <p:txBody>
          <a:bodyPr anchor="t"/>
          <a:lstStyle>
            <a:lvl1pPr marL="0" indent="0" defTabSz="685800">
              <a:buFont typeface="LM Roman 12" panose="00000500000000000000" pitchFamily="2" charset="0"/>
              <a:buChar char=" "/>
              <a:defRPr>
                <a:latin typeface="Avenir Next LT Pro" panose="020B0504020202020204" pitchFamily="34" charset="0"/>
              </a:defRPr>
            </a:lvl1pPr>
            <a:lvl2pPr marL="285750" indent="-227013" defTabSz="461963">
              <a:buClr>
                <a:schemeClr val="accent2"/>
              </a:buClr>
              <a:buFont typeface="Meiryo" panose="020B0604030504040204" pitchFamily="34" charset="-128"/>
              <a:buChar char="↣"/>
              <a:tabLst/>
              <a:defRPr>
                <a:latin typeface="Avenir Next LT Pro" panose="020B0504020202020204" pitchFamily="34" charset="0"/>
              </a:defRPr>
            </a:lvl2pPr>
            <a:lvl3pPr marL="461963" indent="-174625" defTabSz="461963">
              <a:buClr>
                <a:schemeClr val="accent2"/>
              </a:buClr>
              <a:buFont typeface="Meiryo" panose="020B0604030504040204" pitchFamily="34" charset="-128"/>
              <a:buChar char="↣"/>
              <a:defRPr>
                <a:latin typeface="Avenir Next LT Pro" panose="020B0504020202020204" pitchFamily="34" charset="0"/>
              </a:defRPr>
            </a:lvl3pPr>
            <a:lvl4pPr marL="684213" indent="-171450" defTabSz="457200">
              <a:buClr>
                <a:schemeClr val="accent2"/>
              </a:buClr>
              <a:buFont typeface="Meiryo" panose="020B0604030504040204" pitchFamily="34" charset="-128"/>
              <a:buChar char="↣"/>
              <a:defRPr>
                <a:latin typeface="Avenir Next LT Pro" panose="020B0504020202020204" pitchFamily="34" charset="0"/>
              </a:defRPr>
            </a:lvl4pPr>
            <a:lvl5pPr marL="858838" indent="-171450" defTabSz="457200">
              <a:buClr>
                <a:schemeClr val="accent2"/>
              </a:buClr>
              <a:buFont typeface="Meiryo" panose="020B0604030504040204" pitchFamily="34" charset="-128"/>
              <a:buChar char="↣"/>
              <a:defRPr>
                <a:latin typeface="Avenir Next LT Pro" panose="020B05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3">
            <a:extLst>
              <a:ext uri="{FF2B5EF4-FFF2-40B4-BE49-F238E27FC236}">
                <a16:creationId xmlns:a16="http://schemas.microsoft.com/office/drawing/2014/main" id="{EC74E332-61B3-8EE9-B4D5-D0CFAEA4431C}"/>
              </a:ext>
            </a:extLst>
          </p:cNvPr>
          <p:cNvSpPr txBox="1">
            <a:spLocks/>
          </p:cNvSpPr>
          <p:nvPr userDrawn="1"/>
        </p:nvSpPr>
        <p:spPr>
          <a:xfrm>
            <a:off x="0" y="6505359"/>
            <a:ext cx="12192000" cy="365125"/>
          </a:xfrm>
          <a:prstGeom prst="rect">
            <a:avLst/>
          </a:prstGeom>
        </p:spPr>
        <p:txBody>
          <a:bodyPr vert="horz" lIns="91440" tIns="45720" rIns="91440" bIns="45720" rtlCol="0" anchor="ctr"/>
          <a:lstStyle>
            <a:defPPr>
              <a:defRPr lang="en-US"/>
            </a:defPPr>
            <a:lvl1pPr marR="0" indent="0" defTabSz="457200" fontAlgn="auto">
              <a:lnSpc>
                <a:spcPct val="100000"/>
              </a:lnSpc>
              <a:spcBef>
                <a:spcPts val="0"/>
              </a:spcBef>
              <a:spcAft>
                <a:spcPts val="0"/>
              </a:spcAft>
              <a:buClrTx/>
              <a:buSzTx/>
              <a:buFontTx/>
              <a:buNone/>
              <a:tabLst/>
              <a:defRPr sz="1600" kern="800" spc="150">
                <a:solidFill>
                  <a:schemeClr val="accent1">
                    <a:lumMod val="20000"/>
                    <a:lumOff val="80000"/>
                  </a:schemeClr>
                </a:solidFill>
                <a:latin typeface="LM Roman 12" panose="00000500000000000000"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4838">
              <a:tabLst>
                <a:tab pos="6005513" algn="ctr"/>
                <a:tab pos="12004675" algn="r"/>
              </a:tabLst>
            </a:pPr>
            <a:r>
              <a:rPr lang="en-US" kern="800" spc="150" dirty="0">
                <a:solidFill>
                  <a:schemeClr val="accent2">
                    <a:lumMod val="20000"/>
                    <a:lumOff val="80000"/>
                  </a:schemeClr>
                </a:solidFill>
                <a:effectLst>
                  <a:innerShdw blurRad="50800" dist="25400" dir="13500000">
                    <a:schemeClr val="accent2"/>
                  </a:innerShdw>
                </a:effectLst>
                <a:latin typeface="URWClassico" panose="00000000000000000002" pitchFamily="2" charset="0"/>
              </a:rPr>
              <a:t>Slide </a:t>
            </a:r>
            <a:fld id="{322FCD35-B4E3-41C7-AD26-F2AE6908E303}" type="slidenum">
              <a:rPr lang="en-US" kern="800" spc="150" smtClean="0">
                <a:solidFill>
                  <a:schemeClr val="accent2">
                    <a:lumMod val="20000"/>
                    <a:lumOff val="80000"/>
                  </a:schemeClr>
                </a:solidFill>
                <a:effectLst>
                  <a:innerShdw blurRad="50800" dist="25400" dir="13500000">
                    <a:schemeClr val="accent2"/>
                  </a:innerShdw>
                </a:effectLst>
                <a:latin typeface="URWClassico" panose="00000000000000000002" pitchFamily="2" charset="0"/>
              </a:rPr>
              <a:pPr defTabSz="604838">
                <a:tabLst>
                  <a:tab pos="6005513" algn="ctr"/>
                  <a:tab pos="12004675" algn="r"/>
                </a:tabLst>
              </a:pPr>
              <a:t>‹#›</a:t>
            </a:fld>
            <a:r>
              <a:rPr lang="en-US" kern="800" spc="150" dirty="0">
                <a:solidFill>
                  <a:schemeClr val="accent2">
                    <a:lumMod val="20000"/>
                    <a:lumOff val="80000"/>
                  </a:schemeClr>
                </a:solidFill>
                <a:effectLst>
                  <a:innerShdw blurRad="50800" dist="25400" dir="13500000">
                    <a:schemeClr val="accent2"/>
                  </a:innerShdw>
                </a:effectLst>
                <a:latin typeface="URWClassico" panose="00000000000000000002" pitchFamily="2" charset="0"/>
              </a:rPr>
              <a:t>	Spencer L. Fretwell – Meeting – Format: Date – Session	Release #</a:t>
            </a:r>
          </a:p>
        </p:txBody>
      </p:sp>
    </p:spTree>
    <p:extLst>
      <p:ext uri="{BB962C8B-B14F-4D97-AF65-F5344CB8AC3E}">
        <p14:creationId xmlns:p14="http://schemas.microsoft.com/office/powerpoint/2010/main" val="2109290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BF7C2B3-F8D1-4BAE-899F-1305FC6A9307}"/>
              </a:ext>
            </a:extLst>
          </p:cNvPr>
          <p:cNvSpPr/>
          <p:nvPr userDrawn="1"/>
        </p:nvSpPr>
        <p:spPr>
          <a:xfrm>
            <a:off x="0" y="6527630"/>
            <a:ext cx="12192000" cy="342854"/>
          </a:xfrm>
          <a:prstGeom prst="rect">
            <a:avLst/>
          </a:prstGeom>
          <a:gradFill>
            <a:gsLst>
              <a:gs pos="100000">
                <a:schemeClr val="accent3"/>
              </a:gs>
              <a:gs pos="42000">
                <a:schemeClr val="accent3">
                  <a:lumMod val="75000"/>
                </a:schemeClr>
              </a:gs>
            </a:gsLst>
            <a:path path="circle">
              <a:fillToRect l="43000" r="43000" b="100000"/>
            </a:path>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URWClassico" panose="00000000000000000002" pitchFamily="2" charset="0"/>
            </a:endParaRPr>
          </a:p>
        </p:txBody>
      </p:sp>
      <p:sp>
        <p:nvSpPr>
          <p:cNvPr id="2" name="Title 1"/>
          <p:cNvSpPr>
            <a:spLocks noGrp="1"/>
          </p:cNvSpPr>
          <p:nvPr>
            <p:ph type="title" hasCustomPrompt="1"/>
          </p:nvPr>
        </p:nvSpPr>
        <p:spPr>
          <a:xfrm>
            <a:off x="388620" y="510061"/>
            <a:ext cx="9603275" cy="541500"/>
          </a:xfrm>
          <a:prstGeom prst="rect">
            <a:avLst/>
          </a:prstGeom>
        </p:spPr>
        <p:txBody>
          <a:bodyPr/>
          <a:lstStyle>
            <a:lvl1pPr>
              <a:defRPr>
                <a:latin typeface="URWClassico" panose="00000000000000000002" pitchFamily="2" charset="0"/>
              </a:defRPr>
            </a:lvl1pPr>
          </a:lstStyle>
          <a:p>
            <a:r>
              <a:rPr lang="en-US" dirty="0"/>
              <a:t>(Background)</a:t>
            </a:r>
          </a:p>
        </p:txBody>
      </p:sp>
      <p:cxnSp>
        <p:nvCxnSpPr>
          <p:cNvPr id="33" name="Straight Connector 32"/>
          <p:cNvCxnSpPr>
            <a:cxnSpLocks/>
          </p:cNvCxnSpPr>
          <p:nvPr/>
        </p:nvCxnSpPr>
        <p:spPr>
          <a:xfrm>
            <a:off x="384373" y="1069849"/>
            <a:ext cx="11419007" cy="0"/>
          </a:xfrm>
          <a:prstGeom prst="line">
            <a:avLst/>
          </a:prstGeom>
          <a:ln w="31750">
            <a:solidFill>
              <a:schemeClr val="accent6"/>
            </a:solidFill>
          </a:ln>
        </p:spPr>
        <p:style>
          <a:lnRef idx="3">
            <a:schemeClr val="accent1"/>
          </a:lnRef>
          <a:fillRef idx="0">
            <a:schemeClr val="accent1"/>
          </a:fillRef>
          <a:effectRef idx="2">
            <a:schemeClr val="accent1"/>
          </a:effectRef>
          <a:fontRef idx="minor">
            <a:schemeClr val="tx1"/>
          </a:fontRef>
        </p:style>
      </p:cxnSp>
      <p:sp>
        <p:nvSpPr>
          <p:cNvPr id="9" name="Rectangle 8">
            <a:extLst>
              <a:ext uri="{FF2B5EF4-FFF2-40B4-BE49-F238E27FC236}">
                <a16:creationId xmlns:a16="http://schemas.microsoft.com/office/drawing/2014/main" id="{8A27B309-1FE9-400D-9FAF-2D9FF714460D}"/>
              </a:ext>
            </a:extLst>
          </p:cNvPr>
          <p:cNvSpPr/>
          <p:nvPr userDrawn="1"/>
        </p:nvSpPr>
        <p:spPr>
          <a:xfrm>
            <a:off x="0" y="-9116"/>
            <a:ext cx="12192000" cy="334172"/>
          </a:xfrm>
          <a:prstGeom prst="rect">
            <a:avLst/>
          </a:prstGeom>
          <a:gradFill>
            <a:gsLst>
              <a:gs pos="100000">
                <a:schemeClr val="accent3"/>
              </a:gs>
              <a:gs pos="42000">
                <a:schemeClr val="accent3">
                  <a:lumMod val="75000"/>
                </a:schemeClr>
              </a:gs>
            </a:gsLst>
            <a:path path="circle">
              <a:fillToRect l="43000" r="43000" b="100000"/>
            </a:path>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atin typeface="LM Roman 12" panose="00000500000000000000" pitchFamily="2" charset="0"/>
            </a:endParaRPr>
          </a:p>
        </p:txBody>
      </p:sp>
      <p:sp>
        <p:nvSpPr>
          <p:cNvPr id="10" name="Slide Number Placeholder">
            <a:extLst>
              <a:ext uri="{FF2B5EF4-FFF2-40B4-BE49-F238E27FC236}">
                <a16:creationId xmlns:a16="http://schemas.microsoft.com/office/drawing/2014/main" id="{AE7174E5-DFE5-4FF1-A0D9-F751D8CE4F91}"/>
              </a:ext>
            </a:extLst>
          </p:cNvPr>
          <p:cNvSpPr txBox="1">
            <a:spLocks/>
          </p:cNvSpPr>
          <p:nvPr userDrawn="1"/>
        </p:nvSpPr>
        <p:spPr>
          <a:xfrm>
            <a:off x="388620" y="-17798"/>
            <a:ext cx="5707380" cy="342854"/>
          </a:xfrm>
          <a:prstGeom prst="rect">
            <a:avLst/>
          </a:prstGeom>
        </p:spPr>
        <p:txBody>
          <a:bodyPr vert="horz" lIns="91440" tIns="45720" rIns="91440" bIns="45720" rtlCol="0" anchor="ctr"/>
          <a:lstStyle>
            <a:defPPr>
              <a:defRPr lang="en-US"/>
            </a:defPPr>
            <a:lvl1pPr defTabSz="457200">
              <a:defRPr sz="1600" spc="300" baseline="0">
                <a:solidFill>
                  <a:schemeClr val="accent2">
                    <a:lumMod val="20000"/>
                    <a:lumOff val="80000"/>
                  </a:schemeClr>
                </a:solidFill>
                <a:latin typeface="LM Roman 12" panose="00000500000000000000" pitchFamily="2" charset="0"/>
              </a:defRPr>
            </a:lvl1pPr>
            <a:lvl2pPr defTabSz="457200"/>
            <a:lvl3pPr defTabSz="457200"/>
            <a:lvl4pPr defTabSz="457200"/>
            <a:lvl5pPr defTabSz="457200"/>
            <a:lvl6pPr defTabSz="457200"/>
            <a:lvl7pPr defTabSz="457200"/>
            <a:lvl8pPr defTabSz="457200"/>
            <a:lvl9pPr defTabSz="457200"/>
          </a:lstStyle>
          <a:p>
            <a:pPr lvl="0"/>
            <a:r>
              <a:rPr lang="en-US" dirty="0">
                <a:solidFill>
                  <a:schemeClr val="accent3">
                    <a:lumMod val="20000"/>
                    <a:lumOff val="80000"/>
                  </a:schemeClr>
                </a:solidFill>
                <a:effectLst>
                  <a:innerShdw blurRad="50800" dist="25400" dir="13500000">
                    <a:schemeClr val="accent3"/>
                  </a:innerShdw>
                </a:effectLst>
                <a:latin typeface="URWClassico" panose="00000000000000000002" pitchFamily="2" charset="0"/>
              </a:rPr>
              <a:t>COLORADO SCHOOL OF MINES	</a:t>
            </a:r>
          </a:p>
        </p:txBody>
      </p:sp>
      <p:sp>
        <p:nvSpPr>
          <p:cNvPr id="11" name="Slide Number Placeholder">
            <a:extLst>
              <a:ext uri="{FF2B5EF4-FFF2-40B4-BE49-F238E27FC236}">
                <a16:creationId xmlns:a16="http://schemas.microsoft.com/office/drawing/2014/main" id="{876708B2-D008-4476-BAF2-10044C39987B}"/>
              </a:ext>
            </a:extLst>
          </p:cNvPr>
          <p:cNvSpPr txBox="1">
            <a:spLocks/>
          </p:cNvSpPr>
          <p:nvPr userDrawn="1"/>
        </p:nvSpPr>
        <p:spPr>
          <a:xfrm>
            <a:off x="6096000" y="-17692"/>
            <a:ext cx="5864596" cy="342854"/>
          </a:xfrm>
          <a:prstGeom prst="rect">
            <a:avLst/>
          </a:prstGeom>
        </p:spPr>
        <p:txBody>
          <a:bodyPr vert="horz" lIns="91440" tIns="45720" rIns="91440" bIns="45720" rtlCol="0" anchor="ctr"/>
          <a:lstStyle>
            <a:defPPr>
              <a:defRPr lang="en-US"/>
            </a:defPPr>
            <a:lvl1pPr defTabSz="457200">
              <a:defRPr sz="1600" spc="300" baseline="0">
                <a:solidFill>
                  <a:schemeClr val="accent2">
                    <a:lumMod val="20000"/>
                    <a:lumOff val="80000"/>
                  </a:schemeClr>
                </a:solidFill>
                <a:latin typeface="LM Roman 12" panose="00000500000000000000" pitchFamily="2" charset="0"/>
              </a:defRPr>
            </a:lvl1pPr>
            <a:lvl2pPr defTabSz="457200"/>
            <a:lvl3pPr defTabSz="457200"/>
            <a:lvl4pPr defTabSz="457200"/>
            <a:lvl5pPr defTabSz="457200"/>
            <a:lvl6pPr defTabSz="457200"/>
            <a:lvl7pPr defTabSz="457200"/>
            <a:lvl8pPr defTabSz="457200"/>
            <a:lvl9pPr defTabSz="457200"/>
          </a:lstStyle>
          <a:p>
            <a:pPr lvl="0" algn="r"/>
            <a:r>
              <a:rPr lang="en-US" dirty="0">
                <a:solidFill>
                  <a:schemeClr val="accent3">
                    <a:lumMod val="20000"/>
                    <a:lumOff val="80000"/>
                  </a:schemeClr>
                </a:solidFill>
                <a:effectLst>
                  <a:innerShdw blurRad="50800" dist="25400" dir="13500000">
                    <a:schemeClr val="accent3"/>
                  </a:innerShdw>
                </a:effectLst>
                <a:latin typeface="URWClassico" panose="00000000000000000002" pitchFamily="2" charset="0"/>
              </a:rPr>
              <a:t>DEPARTMENT OF PHYSICS</a:t>
            </a:r>
          </a:p>
        </p:txBody>
      </p:sp>
      <p:sp>
        <p:nvSpPr>
          <p:cNvPr id="3" name="Content Placeholder 2">
            <a:extLst>
              <a:ext uri="{FF2B5EF4-FFF2-40B4-BE49-F238E27FC236}">
                <a16:creationId xmlns:a16="http://schemas.microsoft.com/office/drawing/2014/main" id="{A829F2AE-1491-F759-48F6-9FD105C605AA}"/>
              </a:ext>
            </a:extLst>
          </p:cNvPr>
          <p:cNvSpPr>
            <a:spLocks noGrp="1"/>
          </p:cNvSpPr>
          <p:nvPr>
            <p:ph idx="1" hasCustomPrompt="1"/>
          </p:nvPr>
        </p:nvSpPr>
        <p:spPr>
          <a:xfrm>
            <a:off x="697199" y="1567977"/>
            <a:ext cx="11106181" cy="4779963"/>
          </a:xfrm>
          <a:prstGeom prst="rect">
            <a:avLst/>
          </a:prstGeom>
        </p:spPr>
        <p:txBody>
          <a:bodyPr anchor="t"/>
          <a:lstStyle>
            <a:lvl1pPr marL="0" indent="0" defTabSz="685800">
              <a:buFont typeface="LM Roman 12" panose="00000500000000000000" pitchFamily="2" charset="0"/>
              <a:buChar char=" "/>
              <a:defRPr>
                <a:latin typeface="Avenir Next LT Pro" panose="020B0504020202020204" pitchFamily="34" charset="0"/>
              </a:defRPr>
            </a:lvl1pPr>
            <a:lvl2pPr marL="285750" indent="-227013" defTabSz="461963">
              <a:buClr>
                <a:schemeClr val="accent3"/>
              </a:buClr>
              <a:buFont typeface="Meiryo" panose="020B0604030504040204" pitchFamily="34" charset="-128"/>
              <a:buChar char="↣"/>
              <a:tabLst/>
              <a:defRPr>
                <a:latin typeface="Avenir Next LT Pro" panose="020B0504020202020204" pitchFamily="34" charset="0"/>
              </a:defRPr>
            </a:lvl2pPr>
            <a:lvl3pPr marL="461963" indent="-174625" defTabSz="461963">
              <a:buClr>
                <a:schemeClr val="accent3"/>
              </a:buClr>
              <a:buFont typeface="Meiryo" panose="020B0604030504040204" pitchFamily="34" charset="-128"/>
              <a:buChar char="↣"/>
              <a:defRPr>
                <a:latin typeface="Avenir Next LT Pro" panose="020B0504020202020204" pitchFamily="34" charset="0"/>
              </a:defRPr>
            </a:lvl3pPr>
            <a:lvl4pPr marL="684213" indent="-171450" defTabSz="457200">
              <a:buClr>
                <a:schemeClr val="accent3"/>
              </a:buClr>
              <a:buFont typeface="Meiryo" panose="020B0604030504040204" pitchFamily="34" charset="-128"/>
              <a:buChar char="↣"/>
              <a:defRPr>
                <a:latin typeface="Avenir Next LT Pro" panose="020B0504020202020204" pitchFamily="34" charset="0"/>
              </a:defRPr>
            </a:lvl4pPr>
            <a:lvl5pPr marL="858838" indent="-171450" defTabSz="457200">
              <a:buClr>
                <a:schemeClr val="accent3"/>
              </a:buClr>
              <a:buFont typeface="Meiryo" panose="020B0604030504040204" pitchFamily="34" charset="-128"/>
              <a:buChar char="↣"/>
              <a:defRPr>
                <a:latin typeface="Avenir Next LT Pro" panose="020B05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15A1FC96-453A-177A-9416-720D20432EC5}"/>
              </a:ext>
            </a:extLst>
          </p:cNvPr>
          <p:cNvSpPr txBox="1">
            <a:spLocks/>
          </p:cNvSpPr>
          <p:nvPr userDrawn="1"/>
        </p:nvSpPr>
        <p:spPr>
          <a:xfrm>
            <a:off x="0" y="6505359"/>
            <a:ext cx="12192000" cy="365125"/>
          </a:xfrm>
          <a:prstGeom prst="rect">
            <a:avLst/>
          </a:prstGeom>
        </p:spPr>
        <p:txBody>
          <a:bodyPr vert="horz" lIns="91440" tIns="45720" rIns="91440" bIns="45720" rtlCol="0" anchor="ctr"/>
          <a:lstStyle>
            <a:defPPr>
              <a:defRPr lang="en-US"/>
            </a:defPPr>
            <a:lvl1pPr marR="0" indent="0" defTabSz="457200" fontAlgn="auto">
              <a:lnSpc>
                <a:spcPct val="100000"/>
              </a:lnSpc>
              <a:spcBef>
                <a:spcPts val="0"/>
              </a:spcBef>
              <a:spcAft>
                <a:spcPts val="0"/>
              </a:spcAft>
              <a:buClrTx/>
              <a:buSzTx/>
              <a:buFontTx/>
              <a:buNone/>
              <a:tabLst/>
              <a:defRPr sz="1600" kern="800" spc="150">
                <a:solidFill>
                  <a:schemeClr val="accent1">
                    <a:lumMod val="20000"/>
                    <a:lumOff val="80000"/>
                  </a:schemeClr>
                </a:solidFill>
                <a:latin typeface="LM Roman 12" panose="00000500000000000000"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4838">
              <a:tabLst>
                <a:tab pos="6005513" algn="ctr"/>
                <a:tab pos="12004675" algn="r"/>
              </a:tabLst>
            </a:pPr>
            <a:r>
              <a:rPr lang="en-US" kern="800" spc="150" dirty="0">
                <a:solidFill>
                  <a:schemeClr val="accent3">
                    <a:lumMod val="20000"/>
                    <a:lumOff val="80000"/>
                  </a:schemeClr>
                </a:solidFill>
                <a:effectLst>
                  <a:innerShdw blurRad="50800" dist="25400" dir="13500000">
                    <a:schemeClr val="accent3"/>
                  </a:innerShdw>
                </a:effectLst>
                <a:latin typeface="URWClassico" panose="00000000000000000002" pitchFamily="2" charset="0"/>
              </a:rPr>
              <a:t>Slide </a:t>
            </a:r>
            <a:fld id="{322FCD35-B4E3-41C7-AD26-F2AE6908E303}" type="slidenum">
              <a:rPr lang="en-US" kern="800" spc="150" smtClean="0">
                <a:solidFill>
                  <a:schemeClr val="accent3">
                    <a:lumMod val="20000"/>
                    <a:lumOff val="80000"/>
                  </a:schemeClr>
                </a:solidFill>
                <a:effectLst>
                  <a:innerShdw blurRad="50800" dist="25400" dir="13500000">
                    <a:schemeClr val="accent3"/>
                  </a:innerShdw>
                </a:effectLst>
                <a:latin typeface="URWClassico" panose="00000000000000000002" pitchFamily="2" charset="0"/>
              </a:rPr>
              <a:pPr defTabSz="604838">
                <a:tabLst>
                  <a:tab pos="6005513" algn="ctr"/>
                  <a:tab pos="12004675" algn="r"/>
                </a:tabLst>
              </a:pPr>
              <a:t>‹#›</a:t>
            </a:fld>
            <a:r>
              <a:rPr lang="en-US" kern="800" spc="150" dirty="0">
                <a:solidFill>
                  <a:schemeClr val="accent3">
                    <a:lumMod val="20000"/>
                    <a:lumOff val="80000"/>
                  </a:schemeClr>
                </a:solidFill>
                <a:effectLst>
                  <a:innerShdw blurRad="50800" dist="25400" dir="13500000">
                    <a:schemeClr val="accent3"/>
                  </a:innerShdw>
                </a:effectLst>
                <a:latin typeface="URWClassico" panose="00000000000000000002" pitchFamily="2" charset="0"/>
              </a:rPr>
              <a:t>	Spencer L. Fretwell – Meeting – Format: Date – Session	Release #</a:t>
            </a:r>
          </a:p>
        </p:txBody>
      </p:sp>
    </p:spTree>
    <p:extLst>
      <p:ext uri="{BB962C8B-B14F-4D97-AF65-F5344CB8AC3E}">
        <p14:creationId xmlns:p14="http://schemas.microsoft.com/office/powerpoint/2010/main" val="4260053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xperim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BF7C2B3-F8D1-4BAE-899F-1305FC6A9307}"/>
              </a:ext>
            </a:extLst>
          </p:cNvPr>
          <p:cNvSpPr/>
          <p:nvPr userDrawn="1"/>
        </p:nvSpPr>
        <p:spPr>
          <a:xfrm>
            <a:off x="0" y="6527630"/>
            <a:ext cx="12192000" cy="342854"/>
          </a:xfrm>
          <a:prstGeom prst="rect">
            <a:avLst/>
          </a:prstGeom>
          <a:gradFill>
            <a:gsLst>
              <a:gs pos="100000">
                <a:schemeClr val="accent4"/>
              </a:gs>
              <a:gs pos="42000">
                <a:schemeClr val="accent4">
                  <a:lumMod val="75000"/>
                </a:schemeClr>
              </a:gs>
            </a:gsLst>
            <a:path path="circle">
              <a:fillToRect l="43000" r="43000" b="100000"/>
            </a:path>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latin typeface="LM Roman 12" panose="00000500000000000000" pitchFamily="2" charset="0"/>
            </a:endParaRPr>
          </a:p>
        </p:txBody>
      </p:sp>
      <p:sp>
        <p:nvSpPr>
          <p:cNvPr id="2" name="Title 1"/>
          <p:cNvSpPr>
            <a:spLocks noGrp="1"/>
          </p:cNvSpPr>
          <p:nvPr>
            <p:ph type="title" hasCustomPrompt="1"/>
          </p:nvPr>
        </p:nvSpPr>
        <p:spPr>
          <a:xfrm>
            <a:off x="388620" y="510061"/>
            <a:ext cx="9603275" cy="541500"/>
          </a:xfrm>
          <a:prstGeom prst="rect">
            <a:avLst/>
          </a:prstGeom>
        </p:spPr>
        <p:txBody>
          <a:bodyPr/>
          <a:lstStyle>
            <a:lvl1pPr>
              <a:defRPr>
                <a:latin typeface="URWClassico" panose="00000000000000000002" pitchFamily="2" charset="0"/>
              </a:defRPr>
            </a:lvl1pPr>
          </a:lstStyle>
          <a:p>
            <a:r>
              <a:rPr lang="en-US" dirty="0"/>
              <a:t>(Experiment)</a:t>
            </a:r>
          </a:p>
        </p:txBody>
      </p:sp>
      <p:cxnSp>
        <p:nvCxnSpPr>
          <p:cNvPr id="33" name="Straight Connector 32"/>
          <p:cNvCxnSpPr>
            <a:cxnSpLocks/>
          </p:cNvCxnSpPr>
          <p:nvPr/>
        </p:nvCxnSpPr>
        <p:spPr>
          <a:xfrm>
            <a:off x="384373" y="1069849"/>
            <a:ext cx="11419007" cy="0"/>
          </a:xfrm>
          <a:prstGeom prst="line">
            <a:avLst/>
          </a:prstGeom>
          <a:ln w="31750">
            <a:solidFill>
              <a:schemeClr val="accent6"/>
            </a:solidFill>
          </a:ln>
        </p:spPr>
        <p:style>
          <a:lnRef idx="3">
            <a:schemeClr val="accent1"/>
          </a:lnRef>
          <a:fillRef idx="0">
            <a:schemeClr val="accent1"/>
          </a:fillRef>
          <a:effectRef idx="2">
            <a:schemeClr val="accent1"/>
          </a:effectRef>
          <a:fontRef idx="minor">
            <a:schemeClr val="tx1"/>
          </a:fontRef>
        </p:style>
      </p:cxnSp>
      <p:sp>
        <p:nvSpPr>
          <p:cNvPr id="9" name="Rectangle 8">
            <a:extLst>
              <a:ext uri="{FF2B5EF4-FFF2-40B4-BE49-F238E27FC236}">
                <a16:creationId xmlns:a16="http://schemas.microsoft.com/office/drawing/2014/main" id="{8A27B309-1FE9-400D-9FAF-2D9FF714460D}"/>
              </a:ext>
            </a:extLst>
          </p:cNvPr>
          <p:cNvSpPr/>
          <p:nvPr userDrawn="1"/>
        </p:nvSpPr>
        <p:spPr>
          <a:xfrm>
            <a:off x="0" y="-9116"/>
            <a:ext cx="12192000" cy="334172"/>
          </a:xfrm>
          <a:prstGeom prst="rect">
            <a:avLst/>
          </a:prstGeom>
          <a:gradFill>
            <a:gsLst>
              <a:gs pos="100000">
                <a:schemeClr val="accent4"/>
              </a:gs>
              <a:gs pos="42000">
                <a:schemeClr val="accent4">
                  <a:lumMod val="75000"/>
                </a:schemeClr>
              </a:gs>
            </a:gsLst>
            <a:path path="circle">
              <a:fillToRect l="43000" r="43000" b="100000"/>
            </a:path>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M Roman 12" panose="00000500000000000000" pitchFamily="2" charset="0"/>
            </a:endParaRPr>
          </a:p>
        </p:txBody>
      </p:sp>
      <p:sp>
        <p:nvSpPr>
          <p:cNvPr id="10" name="Slide Number Placeholder">
            <a:extLst>
              <a:ext uri="{FF2B5EF4-FFF2-40B4-BE49-F238E27FC236}">
                <a16:creationId xmlns:a16="http://schemas.microsoft.com/office/drawing/2014/main" id="{AE7174E5-DFE5-4FF1-A0D9-F751D8CE4F91}"/>
              </a:ext>
            </a:extLst>
          </p:cNvPr>
          <p:cNvSpPr txBox="1">
            <a:spLocks/>
          </p:cNvSpPr>
          <p:nvPr userDrawn="1"/>
        </p:nvSpPr>
        <p:spPr>
          <a:xfrm>
            <a:off x="388620" y="-17798"/>
            <a:ext cx="5707380" cy="342854"/>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accent1">
                    <a:lumMod val="20000"/>
                    <a:lumOff val="8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pc="300" baseline="0" dirty="0">
                <a:solidFill>
                  <a:schemeClr val="accent4">
                    <a:lumMod val="20000"/>
                    <a:lumOff val="80000"/>
                  </a:schemeClr>
                </a:solidFill>
                <a:effectLst>
                  <a:innerShdw blurRad="50800" dist="25400" dir="13500000">
                    <a:schemeClr val="accent4"/>
                  </a:innerShdw>
                </a:effectLst>
                <a:latin typeface="URWClassico" panose="00000000000000000002" pitchFamily="2" charset="0"/>
              </a:rPr>
              <a:t>COLORADO SCHOOL OF MINES	</a:t>
            </a:r>
          </a:p>
        </p:txBody>
      </p:sp>
      <p:sp>
        <p:nvSpPr>
          <p:cNvPr id="11" name="Slide Number Placeholder">
            <a:extLst>
              <a:ext uri="{FF2B5EF4-FFF2-40B4-BE49-F238E27FC236}">
                <a16:creationId xmlns:a16="http://schemas.microsoft.com/office/drawing/2014/main" id="{876708B2-D008-4476-BAF2-10044C39987B}"/>
              </a:ext>
            </a:extLst>
          </p:cNvPr>
          <p:cNvSpPr txBox="1">
            <a:spLocks/>
          </p:cNvSpPr>
          <p:nvPr userDrawn="1"/>
        </p:nvSpPr>
        <p:spPr>
          <a:xfrm>
            <a:off x="6096000" y="-17692"/>
            <a:ext cx="5864596" cy="342854"/>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accent1">
                    <a:lumMod val="20000"/>
                    <a:lumOff val="8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pc="300" baseline="0" dirty="0">
                <a:solidFill>
                  <a:schemeClr val="accent4">
                    <a:lumMod val="20000"/>
                    <a:lumOff val="80000"/>
                  </a:schemeClr>
                </a:solidFill>
                <a:effectLst>
                  <a:innerShdw blurRad="50800" dist="25400" dir="13500000">
                    <a:schemeClr val="accent4"/>
                  </a:innerShdw>
                </a:effectLst>
                <a:latin typeface="URWClassico" panose="00000000000000000002" pitchFamily="2" charset="0"/>
              </a:rPr>
              <a:t>DEPARTMENT OF PHYSICS</a:t>
            </a:r>
          </a:p>
        </p:txBody>
      </p:sp>
      <p:sp>
        <p:nvSpPr>
          <p:cNvPr id="3" name="Content Placeholder 2">
            <a:extLst>
              <a:ext uri="{FF2B5EF4-FFF2-40B4-BE49-F238E27FC236}">
                <a16:creationId xmlns:a16="http://schemas.microsoft.com/office/drawing/2014/main" id="{EA4C6A65-2B43-F29A-B7C0-26EF8C06C39C}"/>
              </a:ext>
            </a:extLst>
          </p:cNvPr>
          <p:cNvSpPr>
            <a:spLocks noGrp="1"/>
          </p:cNvSpPr>
          <p:nvPr>
            <p:ph idx="1" hasCustomPrompt="1"/>
          </p:nvPr>
        </p:nvSpPr>
        <p:spPr>
          <a:xfrm>
            <a:off x="697199" y="1567977"/>
            <a:ext cx="11106181" cy="4779963"/>
          </a:xfrm>
          <a:prstGeom prst="rect">
            <a:avLst/>
          </a:prstGeom>
        </p:spPr>
        <p:txBody>
          <a:bodyPr anchor="t"/>
          <a:lstStyle>
            <a:lvl1pPr marL="0" indent="0" defTabSz="685800">
              <a:buFont typeface="LM Roman 12" panose="00000500000000000000" pitchFamily="2" charset="0"/>
              <a:buChar char=" "/>
              <a:defRPr>
                <a:latin typeface="Avenir Next LT Pro" panose="020B0504020202020204" pitchFamily="34" charset="0"/>
              </a:defRPr>
            </a:lvl1pPr>
            <a:lvl2pPr marL="285750" indent="-227013" defTabSz="461963">
              <a:buClr>
                <a:schemeClr val="accent4"/>
              </a:buClr>
              <a:buFont typeface="Meiryo" panose="020B0604030504040204" pitchFamily="34" charset="-128"/>
              <a:buChar char="↣"/>
              <a:tabLst/>
              <a:defRPr>
                <a:latin typeface="Avenir Next LT Pro" panose="020B0504020202020204" pitchFamily="34" charset="0"/>
              </a:defRPr>
            </a:lvl2pPr>
            <a:lvl3pPr marL="461963" indent="-174625" defTabSz="461963">
              <a:buClr>
                <a:schemeClr val="accent4"/>
              </a:buClr>
              <a:buFont typeface="Meiryo" panose="020B0604030504040204" pitchFamily="34" charset="-128"/>
              <a:buChar char="↣"/>
              <a:defRPr>
                <a:latin typeface="Avenir Next LT Pro" panose="020B0504020202020204" pitchFamily="34" charset="0"/>
              </a:defRPr>
            </a:lvl3pPr>
            <a:lvl4pPr marL="684213" indent="-171450" defTabSz="457200">
              <a:buClr>
                <a:schemeClr val="accent4"/>
              </a:buClr>
              <a:buFont typeface="Meiryo" panose="020B0604030504040204" pitchFamily="34" charset="-128"/>
              <a:buChar char="↣"/>
              <a:defRPr>
                <a:latin typeface="Avenir Next LT Pro" panose="020B0504020202020204" pitchFamily="34" charset="0"/>
              </a:defRPr>
            </a:lvl4pPr>
            <a:lvl5pPr marL="858838" indent="-171450" defTabSz="457200">
              <a:buClr>
                <a:schemeClr val="accent4"/>
              </a:buClr>
              <a:buFont typeface="Meiryo" panose="020B0604030504040204" pitchFamily="34" charset="-128"/>
              <a:buChar char="↣"/>
              <a:defRPr>
                <a:latin typeface="Avenir Next LT Pro" panose="020B05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3">
            <a:extLst>
              <a:ext uri="{FF2B5EF4-FFF2-40B4-BE49-F238E27FC236}">
                <a16:creationId xmlns:a16="http://schemas.microsoft.com/office/drawing/2014/main" id="{120393D2-0FA8-67DA-7F82-D4EA1E439501}"/>
              </a:ext>
            </a:extLst>
          </p:cNvPr>
          <p:cNvSpPr txBox="1">
            <a:spLocks/>
          </p:cNvSpPr>
          <p:nvPr userDrawn="1"/>
        </p:nvSpPr>
        <p:spPr>
          <a:xfrm>
            <a:off x="0" y="6505359"/>
            <a:ext cx="12192000" cy="365125"/>
          </a:xfrm>
          <a:prstGeom prst="rect">
            <a:avLst/>
          </a:prstGeom>
        </p:spPr>
        <p:txBody>
          <a:bodyPr vert="horz" lIns="91440" tIns="45720" rIns="91440" bIns="45720" rtlCol="0" anchor="ctr"/>
          <a:lstStyle>
            <a:defPPr>
              <a:defRPr lang="en-US"/>
            </a:defPPr>
            <a:lvl1pPr marR="0" indent="0" defTabSz="457200" fontAlgn="auto">
              <a:lnSpc>
                <a:spcPct val="100000"/>
              </a:lnSpc>
              <a:spcBef>
                <a:spcPts val="0"/>
              </a:spcBef>
              <a:spcAft>
                <a:spcPts val="0"/>
              </a:spcAft>
              <a:buClrTx/>
              <a:buSzTx/>
              <a:buFontTx/>
              <a:buNone/>
              <a:tabLst/>
              <a:defRPr sz="1600" kern="800" spc="150">
                <a:solidFill>
                  <a:schemeClr val="accent1">
                    <a:lumMod val="20000"/>
                    <a:lumOff val="80000"/>
                  </a:schemeClr>
                </a:solidFill>
                <a:latin typeface="LM Roman 12" panose="00000500000000000000"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4838">
              <a:tabLst>
                <a:tab pos="6005513" algn="ctr"/>
                <a:tab pos="12004675" algn="r"/>
              </a:tabLst>
            </a:pPr>
            <a:r>
              <a:rPr lang="en-US" kern="800" spc="150" dirty="0">
                <a:solidFill>
                  <a:schemeClr val="accent4">
                    <a:lumMod val="20000"/>
                    <a:lumOff val="80000"/>
                  </a:schemeClr>
                </a:solidFill>
                <a:effectLst>
                  <a:innerShdw blurRad="50800" dist="25400" dir="13500000">
                    <a:schemeClr val="accent4"/>
                  </a:innerShdw>
                </a:effectLst>
                <a:latin typeface="URWClassico" panose="00000000000000000002" pitchFamily="2" charset="0"/>
              </a:rPr>
              <a:t>Slide </a:t>
            </a:r>
            <a:fld id="{322FCD35-B4E3-41C7-AD26-F2AE6908E303}" type="slidenum">
              <a:rPr lang="en-US" kern="800" spc="150" smtClean="0">
                <a:solidFill>
                  <a:schemeClr val="accent4">
                    <a:lumMod val="20000"/>
                    <a:lumOff val="80000"/>
                  </a:schemeClr>
                </a:solidFill>
                <a:effectLst>
                  <a:innerShdw blurRad="50800" dist="25400" dir="13500000">
                    <a:schemeClr val="accent4"/>
                  </a:innerShdw>
                </a:effectLst>
                <a:latin typeface="URWClassico" panose="00000000000000000002" pitchFamily="2" charset="0"/>
              </a:rPr>
              <a:pPr defTabSz="604838">
                <a:tabLst>
                  <a:tab pos="6005513" algn="ctr"/>
                  <a:tab pos="12004675" algn="r"/>
                </a:tabLst>
              </a:pPr>
              <a:t>‹#›</a:t>
            </a:fld>
            <a:r>
              <a:rPr lang="en-US" kern="800" spc="150" dirty="0">
                <a:solidFill>
                  <a:schemeClr val="accent4">
                    <a:lumMod val="20000"/>
                    <a:lumOff val="80000"/>
                  </a:schemeClr>
                </a:solidFill>
                <a:effectLst>
                  <a:innerShdw blurRad="50800" dist="25400" dir="13500000">
                    <a:schemeClr val="accent4"/>
                  </a:innerShdw>
                </a:effectLst>
                <a:latin typeface="URWClassico" panose="00000000000000000002" pitchFamily="2" charset="0"/>
              </a:rPr>
              <a:t>	Spencer L. Fretwell – Meeting – Format: Date – Session	Release #</a:t>
            </a:r>
          </a:p>
        </p:txBody>
      </p:sp>
    </p:spTree>
    <p:extLst>
      <p:ext uri="{BB962C8B-B14F-4D97-AF65-F5344CB8AC3E}">
        <p14:creationId xmlns:p14="http://schemas.microsoft.com/office/powerpoint/2010/main" val="2096291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sults and Discuss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BF7C2B3-F8D1-4BAE-899F-1305FC6A9307}"/>
              </a:ext>
            </a:extLst>
          </p:cNvPr>
          <p:cNvSpPr/>
          <p:nvPr userDrawn="1"/>
        </p:nvSpPr>
        <p:spPr>
          <a:xfrm>
            <a:off x="0" y="6527630"/>
            <a:ext cx="12192000" cy="342854"/>
          </a:xfrm>
          <a:prstGeom prst="rect">
            <a:avLst/>
          </a:prstGeom>
          <a:gradFill>
            <a:gsLst>
              <a:gs pos="100000">
                <a:schemeClr val="accent5"/>
              </a:gs>
              <a:gs pos="42000">
                <a:schemeClr val="accent5">
                  <a:lumMod val="75000"/>
                </a:schemeClr>
              </a:gs>
            </a:gsLst>
            <a:path path="circle">
              <a:fillToRect l="43000" r="43000" b="100000"/>
            </a:path>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latin typeface="LM Roman 12" panose="00000500000000000000" pitchFamily="2" charset="0"/>
            </a:endParaRPr>
          </a:p>
        </p:txBody>
      </p:sp>
      <p:sp>
        <p:nvSpPr>
          <p:cNvPr id="2" name="Title 1"/>
          <p:cNvSpPr>
            <a:spLocks noGrp="1"/>
          </p:cNvSpPr>
          <p:nvPr>
            <p:ph type="title" hasCustomPrompt="1"/>
          </p:nvPr>
        </p:nvSpPr>
        <p:spPr>
          <a:xfrm>
            <a:off x="388620" y="510061"/>
            <a:ext cx="9603275" cy="541500"/>
          </a:xfrm>
          <a:prstGeom prst="rect">
            <a:avLst/>
          </a:prstGeom>
        </p:spPr>
        <p:txBody>
          <a:bodyPr/>
          <a:lstStyle>
            <a:lvl1pPr>
              <a:defRPr>
                <a:latin typeface="URWClassico" panose="00000000000000000002" pitchFamily="2" charset="0"/>
              </a:defRPr>
            </a:lvl1pPr>
          </a:lstStyle>
          <a:p>
            <a:r>
              <a:rPr lang="en-US" dirty="0"/>
              <a:t>(Results and Discussion)</a:t>
            </a:r>
          </a:p>
        </p:txBody>
      </p:sp>
      <p:cxnSp>
        <p:nvCxnSpPr>
          <p:cNvPr id="33" name="Straight Connector 32"/>
          <p:cNvCxnSpPr>
            <a:cxnSpLocks/>
          </p:cNvCxnSpPr>
          <p:nvPr/>
        </p:nvCxnSpPr>
        <p:spPr>
          <a:xfrm>
            <a:off x="384373" y="1069849"/>
            <a:ext cx="11419007" cy="0"/>
          </a:xfrm>
          <a:prstGeom prst="line">
            <a:avLst/>
          </a:prstGeom>
          <a:ln w="31750">
            <a:solidFill>
              <a:schemeClr val="accent6"/>
            </a:solidFill>
          </a:ln>
        </p:spPr>
        <p:style>
          <a:lnRef idx="3">
            <a:schemeClr val="accent1"/>
          </a:lnRef>
          <a:fillRef idx="0">
            <a:schemeClr val="accent1"/>
          </a:fillRef>
          <a:effectRef idx="2">
            <a:schemeClr val="accent1"/>
          </a:effectRef>
          <a:fontRef idx="minor">
            <a:schemeClr val="tx1"/>
          </a:fontRef>
        </p:style>
      </p:cxnSp>
      <p:sp>
        <p:nvSpPr>
          <p:cNvPr id="9" name="Rectangle 8">
            <a:extLst>
              <a:ext uri="{FF2B5EF4-FFF2-40B4-BE49-F238E27FC236}">
                <a16:creationId xmlns:a16="http://schemas.microsoft.com/office/drawing/2014/main" id="{8A27B309-1FE9-400D-9FAF-2D9FF714460D}"/>
              </a:ext>
            </a:extLst>
          </p:cNvPr>
          <p:cNvSpPr/>
          <p:nvPr userDrawn="1"/>
        </p:nvSpPr>
        <p:spPr>
          <a:xfrm>
            <a:off x="0" y="-9116"/>
            <a:ext cx="12192000" cy="334172"/>
          </a:xfrm>
          <a:prstGeom prst="rect">
            <a:avLst/>
          </a:prstGeom>
          <a:gradFill>
            <a:gsLst>
              <a:gs pos="100000">
                <a:schemeClr val="accent5"/>
              </a:gs>
              <a:gs pos="42000">
                <a:schemeClr val="accent5">
                  <a:lumMod val="75000"/>
                </a:schemeClr>
              </a:gs>
            </a:gsLst>
            <a:path path="circle">
              <a:fillToRect l="43000" r="43000" b="100000"/>
            </a:path>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M Roman 12" panose="00000500000000000000" pitchFamily="2" charset="0"/>
            </a:endParaRPr>
          </a:p>
        </p:txBody>
      </p:sp>
      <p:sp>
        <p:nvSpPr>
          <p:cNvPr id="10" name="Slide Number Placeholder">
            <a:extLst>
              <a:ext uri="{FF2B5EF4-FFF2-40B4-BE49-F238E27FC236}">
                <a16:creationId xmlns:a16="http://schemas.microsoft.com/office/drawing/2014/main" id="{AE7174E5-DFE5-4FF1-A0D9-F751D8CE4F91}"/>
              </a:ext>
            </a:extLst>
          </p:cNvPr>
          <p:cNvSpPr txBox="1">
            <a:spLocks/>
          </p:cNvSpPr>
          <p:nvPr userDrawn="1"/>
        </p:nvSpPr>
        <p:spPr>
          <a:xfrm>
            <a:off x="388620" y="-17798"/>
            <a:ext cx="5707380" cy="342854"/>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accent1">
                    <a:lumMod val="20000"/>
                    <a:lumOff val="8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pc="300" baseline="0" dirty="0">
                <a:solidFill>
                  <a:schemeClr val="accent5">
                    <a:lumMod val="20000"/>
                    <a:lumOff val="80000"/>
                  </a:schemeClr>
                </a:solidFill>
                <a:effectLst>
                  <a:innerShdw blurRad="50800" dist="25400" dir="13500000">
                    <a:schemeClr val="accent5"/>
                  </a:innerShdw>
                </a:effectLst>
                <a:latin typeface="URWClassico" panose="00000000000000000002" pitchFamily="2" charset="0"/>
              </a:rPr>
              <a:t>COLORADO SCHOOL OF MINES	</a:t>
            </a:r>
          </a:p>
        </p:txBody>
      </p:sp>
      <p:sp>
        <p:nvSpPr>
          <p:cNvPr id="11" name="Slide Number Placeholder">
            <a:extLst>
              <a:ext uri="{FF2B5EF4-FFF2-40B4-BE49-F238E27FC236}">
                <a16:creationId xmlns:a16="http://schemas.microsoft.com/office/drawing/2014/main" id="{876708B2-D008-4476-BAF2-10044C39987B}"/>
              </a:ext>
            </a:extLst>
          </p:cNvPr>
          <p:cNvSpPr txBox="1">
            <a:spLocks/>
          </p:cNvSpPr>
          <p:nvPr userDrawn="1"/>
        </p:nvSpPr>
        <p:spPr>
          <a:xfrm>
            <a:off x="6096000" y="-17692"/>
            <a:ext cx="5864596" cy="342854"/>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accent1">
                    <a:lumMod val="20000"/>
                    <a:lumOff val="8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pc="300" baseline="0" dirty="0">
                <a:solidFill>
                  <a:schemeClr val="accent5">
                    <a:lumMod val="20000"/>
                    <a:lumOff val="80000"/>
                  </a:schemeClr>
                </a:solidFill>
                <a:effectLst>
                  <a:innerShdw blurRad="50800" dist="25400" dir="13500000">
                    <a:schemeClr val="accent5"/>
                  </a:innerShdw>
                </a:effectLst>
                <a:latin typeface="URWClassico" panose="00000000000000000002" pitchFamily="2" charset="0"/>
              </a:rPr>
              <a:t>DEPARTMENT OF PHYSICS</a:t>
            </a:r>
          </a:p>
        </p:txBody>
      </p:sp>
      <p:sp>
        <p:nvSpPr>
          <p:cNvPr id="3" name="Content Placeholder 2">
            <a:extLst>
              <a:ext uri="{FF2B5EF4-FFF2-40B4-BE49-F238E27FC236}">
                <a16:creationId xmlns:a16="http://schemas.microsoft.com/office/drawing/2014/main" id="{56984014-2625-16F9-ED90-83565CDCDE01}"/>
              </a:ext>
            </a:extLst>
          </p:cNvPr>
          <p:cNvSpPr>
            <a:spLocks noGrp="1"/>
          </p:cNvSpPr>
          <p:nvPr>
            <p:ph idx="1" hasCustomPrompt="1"/>
          </p:nvPr>
        </p:nvSpPr>
        <p:spPr>
          <a:xfrm>
            <a:off x="697199" y="1567977"/>
            <a:ext cx="11106181" cy="4779963"/>
          </a:xfrm>
          <a:prstGeom prst="rect">
            <a:avLst/>
          </a:prstGeom>
        </p:spPr>
        <p:txBody>
          <a:bodyPr anchor="t"/>
          <a:lstStyle>
            <a:lvl1pPr marL="0" indent="0" defTabSz="685800">
              <a:buFont typeface="LM Roman 12" panose="00000500000000000000" pitchFamily="2" charset="0"/>
              <a:buChar char=" "/>
              <a:defRPr>
                <a:latin typeface="Avenir Next LT Pro" panose="020B0504020202020204" pitchFamily="34" charset="0"/>
              </a:defRPr>
            </a:lvl1pPr>
            <a:lvl2pPr marL="285750" indent="-227013" defTabSz="461963">
              <a:buClr>
                <a:schemeClr val="accent5">
                  <a:lumMod val="75000"/>
                </a:schemeClr>
              </a:buClr>
              <a:buFont typeface="Meiryo" panose="020B0604030504040204" pitchFamily="34" charset="-128"/>
              <a:buChar char="↣"/>
              <a:tabLst/>
              <a:defRPr>
                <a:latin typeface="Avenir Next LT Pro" panose="020B0504020202020204" pitchFamily="34" charset="0"/>
              </a:defRPr>
            </a:lvl2pPr>
            <a:lvl3pPr marL="461963" indent="-174625" defTabSz="461963">
              <a:buClr>
                <a:schemeClr val="accent5">
                  <a:lumMod val="75000"/>
                </a:schemeClr>
              </a:buClr>
              <a:buFont typeface="Meiryo" panose="020B0604030504040204" pitchFamily="34" charset="-128"/>
              <a:buChar char="↣"/>
              <a:defRPr>
                <a:latin typeface="Avenir Next LT Pro" panose="020B0504020202020204" pitchFamily="34" charset="0"/>
              </a:defRPr>
            </a:lvl3pPr>
            <a:lvl4pPr marL="684213" indent="-171450" defTabSz="457200">
              <a:buClr>
                <a:schemeClr val="accent5">
                  <a:lumMod val="75000"/>
                </a:schemeClr>
              </a:buClr>
              <a:buFont typeface="Meiryo" panose="020B0604030504040204" pitchFamily="34" charset="-128"/>
              <a:buChar char="↣"/>
              <a:defRPr>
                <a:latin typeface="Avenir Next LT Pro" panose="020B0504020202020204" pitchFamily="34" charset="0"/>
              </a:defRPr>
            </a:lvl4pPr>
            <a:lvl5pPr marL="858838" indent="-171450" defTabSz="457200">
              <a:buClr>
                <a:schemeClr val="accent5">
                  <a:lumMod val="75000"/>
                </a:schemeClr>
              </a:buClr>
              <a:buFont typeface="Meiryo" panose="020B0604030504040204" pitchFamily="34" charset="-128"/>
              <a:buChar char="↣"/>
              <a:defRPr>
                <a:latin typeface="Avenir Next LT Pro" panose="020B05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C1BA8E30-0A80-7CF6-FBF6-8A9F4EFD8581}"/>
              </a:ext>
            </a:extLst>
          </p:cNvPr>
          <p:cNvSpPr txBox="1">
            <a:spLocks/>
          </p:cNvSpPr>
          <p:nvPr userDrawn="1"/>
        </p:nvSpPr>
        <p:spPr>
          <a:xfrm>
            <a:off x="0" y="6505359"/>
            <a:ext cx="12192000" cy="365125"/>
          </a:xfrm>
          <a:prstGeom prst="rect">
            <a:avLst/>
          </a:prstGeom>
        </p:spPr>
        <p:txBody>
          <a:bodyPr vert="horz" lIns="91440" tIns="45720" rIns="91440" bIns="45720" rtlCol="0" anchor="ctr"/>
          <a:lstStyle>
            <a:defPPr>
              <a:defRPr lang="en-US"/>
            </a:defPPr>
            <a:lvl1pPr marR="0" indent="0" defTabSz="457200" fontAlgn="auto">
              <a:lnSpc>
                <a:spcPct val="100000"/>
              </a:lnSpc>
              <a:spcBef>
                <a:spcPts val="0"/>
              </a:spcBef>
              <a:spcAft>
                <a:spcPts val="0"/>
              </a:spcAft>
              <a:buClrTx/>
              <a:buSzTx/>
              <a:buFontTx/>
              <a:buNone/>
              <a:tabLst/>
              <a:defRPr sz="1600" kern="800" spc="150">
                <a:solidFill>
                  <a:schemeClr val="accent1">
                    <a:lumMod val="20000"/>
                    <a:lumOff val="80000"/>
                  </a:schemeClr>
                </a:solidFill>
                <a:latin typeface="LM Roman 12" panose="00000500000000000000"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4838">
              <a:tabLst>
                <a:tab pos="6005513" algn="ctr"/>
                <a:tab pos="12004675" algn="r"/>
              </a:tabLst>
            </a:pPr>
            <a:r>
              <a:rPr lang="en-US" kern="800" spc="150" baseline="0" dirty="0">
                <a:solidFill>
                  <a:schemeClr val="accent5">
                    <a:lumMod val="20000"/>
                    <a:lumOff val="80000"/>
                  </a:schemeClr>
                </a:solidFill>
                <a:effectLst>
                  <a:innerShdw blurRad="50800" dist="25400" dir="13500000">
                    <a:schemeClr val="accent5"/>
                  </a:innerShdw>
                </a:effectLst>
                <a:latin typeface="URWClassico" panose="00000000000000000002" pitchFamily="2" charset="0"/>
              </a:rPr>
              <a:t>Slide </a:t>
            </a:r>
            <a:fld id="{322FCD35-B4E3-41C7-AD26-F2AE6908E303}" type="slidenum">
              <a:rPr lang="en-US" kern="800" spc="150" baseline="0" smtClean="0">
                <a:solidFill>
                  <a:schemeClr val="accent5">
                    <a:lumMod val="20000"/>
                    <a:lumOff val="80000"/>
                  </a:schemeClr>
                </a:solidFill>
                <a:effectLst>
                  <a:innerShdw blurRad="50800" dist="25400" dir="13500000">
                    <a:schemeClr val="accent5"/>
                  </a:innerShdw>
                </a:effectLst>
                <a:latin typeface="URWClassico" panose="00000000000000000002" pitchFamily="2" charset="0"/>
              </a:rPr>
              <a:pPr defTabSz="604838">
                <a:tabLst>
                  <a:tab pos="6005513" algn="ctr"/>
                  <a:tab pos="12004675" algn="r"/>
                </a:tabLst>
              </a:pPr>
              <a:t>‹#›</a:t>
            </a:fld>
            <a:r>
              <a:rPr lang="en-US" kern="800" spc="150" baseline="0" dirty="0">
                <a:solidFill>
                  <a:schemeClr val="accent5">
                    <a:lumMod val="20000"/>
                    <a:lumOff val="80000"/>
                  </a:schemeClr>
                </a:solidFill>
                <a:effectLst>
                  <a:innerShdw blurRad="50800" dist="25400" dir="13500000">
                    <a:schemeClr val="accent5"/>
                  </a:innerShdw>
                </a:effectLst>
                <a:latin typeface="URWClassico" panose="00000000000000000002" pitchFamily="2" charset="0"/>
              </a:rPr>
              <a:t>	Spencer L. Fretwell – Meeting – Format: Date – Session	Release #</a:t>
            </a:r>
          </a:p>
        </p:txBody>
      </p:sp>
    </p:spTree>
    <p:extLst>
      <p:ext uri="{BB962C8B-B14F-4D97-AF65-F5344CB8AC3E}">
        <p14:creationId xmlns:p14="http://schemas.microsoft.com/office/powerpoint/2010/main" val="156147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clus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BF7C2B3-F8D1-4BAE-899F-1305FC6A9307}"/>
              </a:ext>
            </a:extLst>
          </p:cNvPr>
          <p:cNvSpPr/>
          <p:nvPr userDrawn="1"/>
        </p:nvSpPr>
        <p:spPr>
          <a:xfrm>
            <a:off x="0" y="6527630"/>
            <a:ext cx="12192000" cy="342854"/>
          </a:xfrm>
          <a:prstGeom prst="rect">
            <a:avLst/>
          </a:prstGeom>
          <a:gradFill>
            <a:gsLst>
              <a:gs pos="100000">
                <a:schemeClr val="accent6"/>
              </a:gs>
              <a:gs pos="42000">
                <a:schemeClr val="accent6">
                  <a:lumMod val="75000"/>
                </a:schemeClr>
              </a:gs>
            </a:gsLst>
            <a:path path="circle">
              <a:fillToRect l="43000" r="43000" b="100000"/>
            </a:path>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latin typeface="LM Roman 12" panose="00000500000000000000" pitchFamily="2" charset="0"/>
            </a:endParaRPr>
          </a:p>
        </p:txBody>
      </p:sp>
      <p:sp>
        <p:nvSpPr>
          <p:cNvPr id="2" name="Title 1"/>
          <p:cNvSpPr>
            <a:spLocks noGrp="1"/>
          </p:cNvSpPr>
          <p:nvPr>
            <p:ph type="title" hasCustomPrompt="1"/>
          </p:nvPr>
        </p:nvSpPr>
        <p:spPr>
          <a:xfrm>
            <a:off x="388620" y="510061"/>
            <a:ext cx="9603275" cy="541500"/>
          </a:xfrm>
          <a:prstGeom prst="rect">
            <a:avLst/>
          </a:prstGeom>
        </p:spPr>
        <p:txBody>
          <a:bodyPr/>
          <a:lstStyle>
            <a:lvl1pPr>
              <a:defRPr>
                <a:latin typeface="URWClassico" panose="00000000000000000002" pitchFamily="2" charset="0"/>
              </a:defRPr>
            </a:lvl1pPr>
          </a:lstStyle>
          <a:p>
            <a:r>
              <a:rPr lang="en-US" dirty="0"/>
              <a:t>(Conclusion)</a:t>
            </a:r>
          </a:p>
        </p:txBody>
      </p:sp>
      <p:cxnSp>
        <p:nvCxnSpPr>
          <p:cNvPr id="33" name="Straight Connector 32"/>
          <p:cNvCxnSpPr>
            <a:cxnSpLocks/>
          </p:cNvCxnSpPr>
          <p:nvPr/>
        </p:nvCxnSpPr>
        <p:spPr>
          <a:xfrm>
            <a:off x="384373" y="1069849"/>
            <a:ext cx="11419007" cy="0"/>
          </a:xfrm>
          <a:prstGeom prst="line">
            <a:avLst/>
          </a:prstGeom>
          <a:ln w="31750">
            <a:solidFill>
              <a:schemeClr val="accent6"/>
            </a:solidFill>
          </a:ln>
        </p:spPr>
        <p:style>
          <a:lnRef idx="3">
            <a:schemeClr val="accent1"/>
          </a:lnRef>
          <a:fillRef idx="0">
            <a:schemeClr val="accent1"/>
          </a:fillRef>
          <a:effectRef idx="2">
            <a:schemeClr val="accent1"/>
          </a:effectRef>
          <a:fontRef idx="minor">
            <a:schemeClr val="tx1"/>
          </a:fontRef>
        </p:style>
      </p:cxnSp>
      <p:sp>
        <p:nvSpPr>
          <p:cNvPr id="9" name="Rectangle 8">
            <a:extLst>
              <a:ext uri="{FF2B5EF4-FFF2-40B4-BE49-F238E27FC236}">
                <a16:creationId xmlns:a16="http://schemas.microsoft.com/office/drawing/2014/main" id="{8A27B309-1FE9-400D-9FAF-2D9FF714460D}"/>
              </a:ext>
            </a:extLst>
          </p:cNvPr>
          <p:cNvSpPr/>
          <p:nvPr userDrawn="1"/>
        </p:nvSpPr>
        <p:spPr>
          <a:xfrm>
            <a:off x="0" y="-9116"/>
            <a:ext cx="12192000" cy="334172"/>
          </a:xfrm>
          <a:prstGeom prst="rect">
            <a:avLst/>
          </a:prstGeom>
          <a:gradFill>
            <a:gsLst>
              <a:gs pos="100000">
                <a:schemeClr val="accent6"/>
              </a:gs>
              <a:gs pos="42000">
                <a:schemeClr val="accent6">
                  <a:lumMod val="75000"/>
                </a:schemeClr>
              </a:gs>
            </a:gsLst>
            <a:path path="circle">
              <a:fillToRect l="43000" r="43000" b="100000"/>
            </a:path>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M Roman 12" panose="00000500000000000000" pitchFamily="2" charset="0"/>
            </a:endParaRPr>
          </a:p>
        </p:txBody>
      </p:sp>
      <p:sp>
        <p:nvSpPr>
          <p:cNvPr id="10" name="Slide Number Placeholder">
            <a:extLst>
              <a:ext uri="{FF2B5EF4-FFF2-40B4-BE49-F238E27FC236}">
                <a16:creationId xmlns:a16="http://schemas.microsoft.com/office/drawing/2014/main" id="{AE7174E5-DFE5-4FF1-A0D9-F751D8CE4F91}"/>
              </a:ext>
            </a:extLst>
          </p:cNvPr>
          <p:cNvSpPr txBox="1">
            <a:spLocks/>
          </p:cNvSpPr>
          <p:nvPr userDrawn="1"/>
        </p:nvSpPr>
        <p:spPr>
          <a:xfrm>
            <a:off x="388620" y="-17798"/>
            <a:ext cx="5707380" cy="342854"/>
          </a:xfrm>
          <a:prstGeom prst="rect">
            <a:avLst/>
          </a:prstGeom>
          <a:effectLst/>
        </p:spPr>
        <p:txBody>
          <a:bodyPr vert="horz" lIns="91440" tIns="45720" rIns="91440" bIns="45720" rtlCol="0" anchor="ctr"/>
          <a:lstStyle>
            <a:defPPr>
              <a:defRPr lang="en-US"/>
            </a:defPPr>
            <a:lvl1pPr marL="0" algn="r" defTabSz="457200" rtl="0" eaLnBrk="1" latinLnBrk="0" hangingPunct="1">
              <a:defRPr sz="1600" kern="1200">
                <a:solidFill>
                  <a:schemeClr val="accent1">
                    <a:lumMod val="20000"/>
                    <a:lumOff val="8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pc="300" baseline="0" dirty="0">
                <a:solidFill>
                  <a:schemeClr val="accent6">
                    <a:lumMod val="20000"/>
                    <a:lumOff val="80000"/>
                  </a:schemeClr>
                </a:solidFill>
                <a:effectLst>
                  <a:innerShdw blurRad="50800" dist="25400" dir="13500000">
                    <a:schemeClr val="accent6"/>
                  </a:innerShdw>
                </a:effectLst>
                <a:latin typeface="URWClassico" panose="00000000000000000002" pitchFamily="2" charset="0"/>
              </a:rPr>
              <a:t>COLORADO SCHOOL OF MINES	</a:t>
            </a:r>
          </a:p>
        </p:txBody>
      </p:sp>
      <p:sp>
        <p:nvSpPr>
          <p:cNvPr id="11" name="Slide Number Placeholder">
            <a:extLst>
              <a:ext uri="{FF2B5EF4-FFF2-40B4-BE49-F238E27FC236}">
                <a16:creationId xmlns:a16="http://schemas.microsoft.com/office/drawing/2014/main" id="{876708B2-D008-4476-BAF2-10044C39987B}"/>
              </a:ext>
            </a:extLst>
          </p:cNvPr>
          <p:cNvSpPr txBox="1">
            <a:spLocks/>
          </p:cNvSpPr>
          <p:nvPr userDrawn="1"/>
        </p:nvSpPr>
        <p:spPr>
          <a:xfrm>
            <a:off x="6096000" y="-17692"/>
            <a:ext cx="5864596" cy="342854"/>
          </a:xfrm>
          <a:prstGeom prst="rect">
            <a:avLst/>
          </a:prstGeom>
          <a:effectLst/>
        </p:spPr>
        <p:txBody>
          <a:bodyPr vert="horz" lIns="91440" tIns="45720" rIns="91440" bIns="45720" rtlCol="0" anchor="ctr"/>
          <a:lstStyle>
            <a:defPPr>
              <a:defRPr lang="en-US"/>
            </a:defPPr>
            <a:lvl1pPr defTabSz="457200">
              <a:defRPr sz="1600" spc="300" baseline="0">
                <a:solidFill>
                  <a:schemeClr val="accent6">
                    <a:lumMod val="20000"/>
                    <a:lumOff val="80000"/>
                  </a:schemeClr>
                </a:solidFill>
                <a:latin typeface="LM Roman 12" panose="00000500000000000000" pitchFamily="2" charset="0"/>
              </a:defRPr>
            </a:lvl1pPr>
            <a:lvl2pPr defTabSz="457200"/>
            <a:lvl3pPr defTabSz="457200"/>
            <a:lvl4pPr defTabSz="457200"/>
            <a:lvl5pPr defTabSz="457200"/>
            <a:lvl6pPr defTabSz="457200"/>
            <a:lvl7pPr defTabSz="457200"/>
            <a:lvl8pPr defTabSz="457200"/>
            <a:lvl9pPr defTabSz="457200"/>
          </a:lstStyle>
          <a:p>
            <a:pPr lvl="0" algn="r"/>
            <a:r>
              <a:rPr lang="en-US" dirty="0">
                <a:effectLst>
                  <a:innerShdw blurRad="50800" dist="25400" dir="13500000">
                    <a:schemeClr val="accent6"/>
                  </a:innerShdw>
                </a:effectLst>
                <a:latin typeface="URWClassico" panose="00000000000000000002" pitchFamily="2" charset="0"/>
              </a:rPr>
              <a:t>DEPARTMENT OF PHYSICS</a:t>
            </a:r>
          </a:p>
        </p:txBody>
      </p:sp>
      <p:sp>
        <p:nvSpPr>
          <p:cNvPr id="3" name="Content Placeholder 2">
            <a:extLst>
              <a:ext uri="{FF2B5EF4-FFF2-40B4-BE49-F238E27FC236}">
                <a16:creationId xmlns:a16="http://schemas.microsoft.com/office/drawing/2014/main" id="{56984014-2625-16F9-ED90-83565CDCDE01}"/>
              </a:ext>
            </a:extLst>
          </p:cNvPr>
          <p:cNvSpPr>
            <a:spLocks noGrp="1"/>
          </p:cNvSpPr>
          <p:nvPr>
            <p:ph idx="1" hasCustomPrompt="1"/>
          </p:nvPr>
        </p:nvSpPr>
        <p:spPr>
          <a:xfrm>
            <a:off x="697199" y="1567977"/>
            <a:ext cx="11106181" cy="4779963"/>
          </a:xfrm>
          <a:prstGeom prst="rect">
            <a:avLst/>
          </a:prstGeom>
        </p:spPr>
        <p:txBody>
          <a:bodyPr anchor="t"/>
          <a:lstStyle>
            <a:lvl1pPr marL="0" indent="0" defTabSz="685800">
              <a:buFont typeface="LM Roman 12" panose="00000500000000000000" pitchFamily="2" charset="0"/>
              <a:buChar char=" "/>
              <a:defRPr>
                <a:latin typeface="Avenir Next LT Pro" panose="020B0504020202020204" pitchFamily="34" charset="0"/>
              </a:defRPr>
            </a:lvl1pPr>
            <a:lvl2pPr marL="285750" indent="-227013" defTabSz="461963">
              <a:buClr>
                <a:schemeClr val="accent6">
                  <a:lumMod val="75000"/>
                </a:schemeClr>
              </a:buClr>
              <a:buFont typeface="Meiryo" panose="020B0604030504040204" pitchFamily="34" charset="-128"/>
              <a:buChar char="↣"/>
              <a:tabLst/>
              <a:defRPr>
                <a:latin typeface="Avenir Next LT Pro" panose="020B0504020202020204" pitchFamily="34" charset="0"/>
              </a:defRPr>
            </a:lvl2pPr>
            <a:lvl3pPr marL="461963" indent="-174625" defTabSz="461963">
              <a:buClr>
                <a:schemeClr val="accent6">
                  <a:lumMod val="75000"/>
                </a:schemeClr>
              </a:buClr>
              <a:buFont typeface="Meiryo" panose="020B0604030504040204" pitchFamily="34" charset="-128"/>
              <a:buChar char="↣"/>
              <a:defRPr>
                <a:latin typeface="Avenir Next LT Pro" panose="020B0504020202020204" pitchFamily="34" charset="0"/>
              </a:defRPr>
            </a:lvl3pPr>
            <a:lvl4pPr marL="684213" indent="-171450" defTabSz="457200">
              <a:buClr>
                <a:schemeClr val="accent6">
                  <a:lumMod val="75000"/>
                </a:schemeClr>
              </a:buClr>
              <a:buFont typeface="Meiryo" panose="020B0604030504040204" pitchFamily="34" charset="-128"/>
              <a:buChar char="↣"/>
              <a:defRPr>
                <a:latin typeface="Avenir Next LT Pro" panose="020B0504020202020204" pitchFamily="34" charset="0"/>
              </a:defRPr>
            </a:lvl4pPr>
            <a:lvl5pPr marL="858838" indent="-171450" defTabSz="457200">
              <a:buClr>
                <a:schemeClr val="accent6">
                  <a:lumMod val="75000"/>
                </a:schemeClr>
              </a:buClr>
              <a:buFont typeface="Meiryo" panose="020B0604030504040204" pitchFamily="34" charset="-128"/>
              <a:buChar char="↣"/>
              <a:defRPr>
                <a:latin typeface="Avenir Next LT Pro" panose="020B05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3">
            <a:extLst>
              <a:ext uri="{FF2B5EF4-FFF2-40B4-BE49-F238E27FC236}">
                <a16:creationId xmlns:a16="http://schemas.microsoft.com/office/drawing/2014/main" id="{D344D061-2DB3-3F04-0F4D-D1B582436734}"/>
              </a:ext>
            </a:extLst>
          </p:cNvPr>
          <p:cNvSpPr txBox="1">
            <a:spLocks/>
          </p:cNvSpPr>
          <p:nvPr userDrawn="1"/>
        </p:nvSpPr>
        <p:spPr>
          <a:xfrm>
            <a:off x="0" y="6505359"/>
            <a:ext cx="12192000" cy="365125"/>
          </a:xfrm>
          <a:prstGeom prst="rect">
            <a:avLst/>
          </a:prstGeom>
        </p:spPr>
        <p:txBody>
          <a:bodyPr vert="horz" lIns="91440" tIns="45720" rIns="91440" bIns="45720" rtlCol="0" anchor="ctr"/>
          <a:lstStyle>
            <a:defPPr>
              <a:defRPr lang="en-US"/>
            </a:defPPr>
            <a:lvl1pPr marR="0" indent="0" defTabSz="457200" fontAlgn="auto">
              <a:lnSpc>
                <a:spcPct val="100000"/>
              </a:lnSpc>
              <a:spcBef>
                <a:spcPts val="0"/>
              </a:spcBef>
              <a:spcAft>
                <a:spcPts val="0"/>
              </a:spcAft>
              <a:buClrTx/>
              <a:buSzTx/>
              <a:buFontTx/>
              <a:buNone/>
              <a:tabLst/>
              <a:defRPr sz="1600" kern="800" spc="150">
                <a:solidFill>
                  <a:schemeClr val="accent1">
                    <a:lumMod val="20000"/>
                    <a:lumOff val="80000"/>
                  </a:schemeClr>
                </a:solidFill>
                <a:latin typeface="LM Roman 12" panose="00000500000000000000"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4838">
              <a:tabLst>
                <a:tab pos="6005513" algn="ctr"/>
                <a:tab pos="12004675" algn="r"/>
              </a:tabLst>
            </a:pPr>
            <a:r>
              <a:rPr lang="en-US" b="0" kern="800" spc="150" dirty="0">
                <a:ln w="12700" cap="rnd" cmpd="thickThin">
                  <a:noFill/>
                </a:ln>
                <a:solidFill>
                  <a:schemeClr val="accent6">
                    <a:lumMod val="20000"/>
                    <a:lumOff val="80000"/>
                  </a:schemeClr>
                </a:solidFill>
                <a:effectLst>
                  <a:innerShdw blurRad="50800" dist="25400" dir="13500000">
                    <a:schemeClr val="accent6"/>
                  </a:innerShdw>
                </a:effectLst>
                <a:latin typeface="URWClassico" panose="00000000000000000002" pitchFamily="2" charset="0"/>
              </a:rPr>
              <a:t>Slide </a:t>
            </a:r>
            <a:fld id="{322FCD35-B4E3-41C7-AD26-F2AE6908E303}" type="slidenum">
              <a:rPr lang="en-US" b="0" kern="800" spc="150" smtClean="0">
                <a:ln w="12700" cap="rnd" cmpd="thickThin">
                  <a:noFill/>
                </a:ln>
                <a:solidFill>
                  <a:schemeClr val="accent6">
                    <a:lumMod val="20000"/>
                    <a:lumOff val="80000"/>
                  </a:schemeClr>
                </a:solidFill>
                <a:effectLst>
                  <a:innerShdw blurRad="50800" dist="25400" dir="13500000">
                    <a:schemeClr val="accent6"/>
                  </a:innerShdw>
                </a:effectLst>
                <a:latin typeface="URWClassico" panose="00000000000000000002" pitchFamily="2" charset="0"/>
              </a:rPr>
              <a:pPr defTabSz="604838">
                <a:tabLst>
                  <a:tab pos="6005513" algn="ctr"/>
                  <a:tab pos="12004675" algn="r"/>
                </a:tabLst>
              </a:pPr>
              <a:t>‹#›</a:t>
            </a:fld>
            <a:r>
              <a:rPr lang="en-US" b="0" kern="800" spc="150" dirty="0">
                <a:ln w="12700" cap="rnd" cmpd="thickThin">
                  <a:noFill/>
                </a:ln>
                <a:solidFill>
                  <a:schemeClr val="accent6">
                    <a:lumMod val="20000"/>
                    <a:lumOff val="80000"/>
                  </a:schemeClr>
                </a:solidFill>
                <a:effectLst>
                  <a:innerShdw blurRad="50800" dist="25400" dir="13500000">
                    <a:schemeClr val="accent6"/>
                  </a:innerShdw>
                </a:effectLst>
                <a:latin typeface="URWClassico" panose="00000000000000000002" pitchFamily="2" charset="0"/>
              </a:rPr>
              <a:t>	Spencer L. Fretwell – Meeting – Format: Date – Session	Release #</a:t>
            </a:r>
          </a:p>
        </p:txBody>
      </p:sp>
    </p:spTree>
    <p:extLst>
      <p:ext uri="{BB962C8B-B14F-4D97-AF65-F5344CB8AC3E}">
        <p14:creationId xmlns:p14="http://schemas.microsoft.com/office/powerpoint/2010/main" val="2671501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8620" y="510061"/>
            <a:ext cx="9603275" cy="541500"/>
          </a:xfrm>
          <a:prstGeom prst="rect">
            <a:avLst/>
          </a:prstGeom>
        </p:spPr>
        <p:txBody>
          <a:bodyPr/>
          <a:lstStyle>
            <a:lvl1pPr>
              <a:defRPr/>
            </a:lvl1pPr>
          </a:lstStyle>
          <a:p>
            <a:r>
              <a:rPr lang="en-US" dirty="0"/>
              <a:t>(Generic)</a:t>
            </a:r>
          </a:p>
        </p:txBody>
      </p:sp>
      <p:cxnSp>
        <p:nvCxnSpPr>
          <p:cNvPr id="33" name="Straight Connector 32"/>
          <p:cNvCxnSpPr>
            <a:cxnSpLocks/>
          </p:cNvCxnSpPr>
          <p:nvPr/>
        </p:nvCxnSpPr>
        <p:spPr>
          <a:xfrm>
            <a:off x="384373" y="1069849"/>
            <a:ext cx="11419007" cy="0"/>
          </a:xfrm>
          <a:prstGeom prst="line">
            <a:avLst/>
          </a:prstGeom>
          <a:ln w="31750">
            <a:solidFill>
              <a:schemeClr val="accent6"/>
            </a:solidFill>
          </a:ln>
        </p:spPr>
        <p:style>
          <a:lnRef idx="3">
            <a:schemeClr val="accent1"/>
          </a:lnRef>
          <a:fillRef idx="0">
            <a:schemeClr val="accent1"/>
          </a:fillRef>
          <a:effectRef idx="2">
            <a:schemeClr val="accent1"/>
          </a:effectRef>
          <a:fontRef idx="minor">
            <a:schemeClr val="tx1"/>
          </a:fontRef>
        </p:style>
      </p:cxnSp>
      <p:sp>
        <p:nvSpPr>
          <p:cNvPr id="6" name="Footer Placeholder 3">
            <a:extLst>
              <a:ext uri="{FF2B5EF4-FFF2-40B4-BE49-F238E27FC236}">
                <a16:creationId xmlns:a16="http://schemas.microsoft.com/office/drawing/2014/main" id="{DC019C29-C72C-4E9C-8002-2B25D024D288}"/>
              </a:ext>
            </a:extLst>
          </p:cNvPr>
          <p:cNvSpPr>
            <a:spLocks noGrp="1"/>
          </p:cNvSpPr>
          <p:nvPr>
            <p:ph type="ftr" sz="quarter" idx="3"/>
          </p:nvPr>
        </p:nvSpPr>
        <p:spPr>
          <a:xfrm>
            <a:off x="0" y="6505359"/>
            <a:ext cx="12192000" cy="365125"/>
          </a:xfrm>
          <a:prstGeom prst="rect">
            <a:avLst/>
          </a:prstGeom>
        </p:spPr>
        <p:txBody>
          <a:bodyPr vert="horz" lIns="91440" tIns="45720" rIns="91440" bIns="45720" rtlCol="0" anchor="ctr"/>
          <a:lstStyle>
            <a:lvl1pPr marL="0" marR="0" indent="0" algn="l" defTabSz="457200" rtl="0" eaLnBrk="1" fontAlgn="auto" latinLnBrk="0" hangingPunct="1">
              <a:lnSpc>
                <a:spcPct val="100000"/>
              </a:lnSpc>
              <a:spcBef>
                <a:spcPts val="0"/>
              </a:spcBef>
              <a:spcAft>
                <a:spcPts val="0"/>
              </a:spcAft>
              <a:buClrTx/>
              <a:buSzTx/>
              <a:buFontTx/>
              <a:buNone/>
              <a:tabLst/>
              <a:defRPr sz="1600">
                <a:solidFill>
                  <a:schemeClr val="accent4">
                    <a:lumMod val="20000"/>
                    <a:lumOff val="80000"/>
                  </a:schemeClr>
                </a:solidFill>
              </a:defRPr>
            </a:lvl1pPr>
          </a:lstStyle>
          <a:p>
            <a:r>
              <a:rPr lang="en-US" kern="800" spc="150" dirty="0">
                <a:latin typeface="LM Roman 12" panose="00000500000000000000" pitchFamily="2" charset="0"/>
              </a:rPr>
              <a:t>Slide 1 – Spencer L. Fretwell – ACOT Meeting – Virtual: April 23, 2021 – Nuclear Physics Parallel Session</a:t>
            </a:r>
          </a:p>
        </p:txBody>
      </p:sp>
      <p:sp>
        <p:nvSpPr>
          <p:cNvPr id="7" name="Content Placeholder 2">
            <a:extLst>
              <a:ext uri="{FF2B5EF4-FFF2-40B4-BE49-F238E27FC236}">
                <a16:creationId xmlns:a16="http://schemas.microsoft.com/office/drawing/2014/main" id="{AB51F254-F89E-4B68-B52C-5E013A7E7856}"/>
              </a:ext>
            </a:extLst>
          </p:cNvPr>
          <p:cNvSpPr>
            <a:spLocks noGrp="1"/>
          </p:cNvSpPr>
          <p:nvPr>
            <p:ph idx="1" hasCustomPrompt="1"/>
          </p:nvPr>
        </p:nvSpPr>
        <p:spPr>
          <a:xfrm>
            <a:off x="697199" y="1567977"/>
            <a:ext cx="11106181" cy="4779963"/>
          </a:xfrm>
          <a:prstGeom prst="rect">
            <a:avLst/>
          </a:prstGeom>
        </p:spPr>
        <p:txBody>
          <a:bodyPr anchor="t"/>
          <a:lstStyle>
            <a:lvl1pPr marL="0" indent="0" defTabSz="685800">
              <a:buFont typeface="LM Roman 12" panose="00000500000000000000" pitchFamily="2" charset="0"/>
              <a:buChar char=" "/>
              <a:defRPr>
                <a:latin typeface="LM Roman 12" panose="00000500000000000000" pitchFamily="2" charset="0"/>
              </a:defRPr>
            </a:lvl1pPr>
            <a:lvl2pPr marL="285750" indent="-227013" defTabSz="461963">
              <a:buFont typeface="Meiryo" panose="020B0604030504040204" pitchFamily="34" charset="-128"/>
              <a:buChar char="↣"/>
              <a:tabLst/>
              <a:defRPr>
                <a:latin typeface="LM Roman 12" panose="00000500000000000000" pitchFamily="2" charset="0"/>
              </a:defRPr>
            </a:lvl2pPr>
            <a:lvl3pPr marL="461963" indent="-174625" defTabSz="461963">
              <a:buFont typeface="Meiryo" panose="020B0604030504040204" pitchFamily="34" charset="-128"/>
              <a:buChar char="↣"/>
              <a:defRPr>
                <a:latin typeface="LM Roman 10" panose="00000500000000000000" pitchFamily="50" charset="0"/>
              </a:defRPr>
            </a:lvl3pPr>
            <a:lvl4pPr marL="684213" indent="-171450" defTabSz="457200">
              <a:buFont typeface="Meiryo" panose="020B0604030504040204" pitchFamily="34" charset="-128"/>
              <a:buChar char="↣"/>
              <a:defRPr>
                <a:latin typeface="LM Roman 10" panose="00000500000000000000" pitchFamily="50" charset="0"/>
              </a:defRPr>
            </a:lvl4pPr>
            <a:lvl5pPr marL="858838" indent="-171450" defTabSz="457200">
              <a:buFont typeface="Meiryo" panose="020B0604030504040204" pitchFamily="34" charset="-128"/>
              <a:buChar char="↣"/>
              <a:defRPr>
                <a:latin typeface="LM Roman 10" panose="00000500000000000000" pitchFamily="50"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BBF7C2B3-F8D1-4BAE-899F-1305FC6A9307}"/>
              </a:ext>
            </a:extLst>
          </p:cNvPr>
          <p:cNvSpPr/>
          <p:nvPr userDrawn="1"/>
        </p:nvSpPr>
        <p:spPr>
          <a:xfrm>
            <a:off x="0" y="6527630"/>
            <a:ext cx="12192000" cy="342854"/>
          </a:xfrm>
          <a:prstGeom prst="rect">
            <a:avLst/>
          </a:prstGeom>
          <a:gradFill>
            <a:gsLst>
              <a:gs pos="100000">
                <a:schemeClr val="accent1"/>
              </a:gs>
              <a:gs pos="42000">
                <a:schemeClr val="accent1">
                  <a:lumMod val="75000"/>
                </a:schemeClr>
              </a:gs>
            </a:gsLst>
            <a:path path="circle">
              <a:fillToRect l="43000" r="43000" b="100000"/>
            </a:path>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atin typeface="LM Roman 12" panose="00000500000000000000" pitchFamily="2" charset="0"/>
            </a:endParaRPr>
          </a:p>
        </p:txBody>
      </p:sp>
      <p:sp>
        <p:nvSpPr>
          <p:cNvPr id="9" name="Rectangle 8">
            <a:extLst>
              <a:ext uri="{FF2B5EF4-FFF2-40B4-BE49-F238E27FC236}">
                <a16:creationId xmlns:a16="http://schemas.microsoft.com/office/drawing/2014/main" id="{8A27B309-1FE9-400D-9FAF-2D9FF714460D}"/>
              </a:ext>
            </a:extLst>
          </p:cNvPr>
          <p:cNvSpPr/>
          <p:nvPr userDrawn="1"/>
        </p:nvSpPr>
        <p:spPr>
          <a:xfrm>
            <a:off x="0" y="-9116"/>
            <a:ext cx="12192000" cy="334172"/>
          </a:xfrm>
          <a:prstGeom prst="rect">
            <a:avLst/>
          </a:prstGeom>
          <a:gradFill>
            <a:gsLst>
              <a:gs pos="100000">
                <a:schemeClr val="accent1"/>
              </a:gs>
              <a:gs pos="42000">
                <a:schemeClr val="accent1">
                  <a:lumMod val="75000"/>
                </a:schemeClr>
              </a:gs>
            </a:gsLst>
            <a:path path="circle">
              <a:fillToRect l="43000" r="43000" b="100000"/>
            </a:path>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atin typeface="LM Roman 12" panose="00000500000000000000" pitchFamily="2" charset="0"/>
            </a:endParaRPr>
          </a:p>
        </p:txBody>
      </p:sp>
      <p:sp>
        <p:nvSpPr>
          <p:cNvPr id="10" name="Slide Number Placeholder">
            <a:extLst>
              <a:ext uri="{FF2B5EF4-FFF2-40B4-BE49-F238E27FC236}">
                <a16:creationId xmlns:a16="http://schemas.microsoft.com/office/drawing/2014/main" id="{AE7174E5-DFE5-4FF1-A0D9-F751D8CE4F91}"/>
              </a:ext>
            </a:extLst>
          </p:cNvPr>
          <p:cNvSpPr txBox="1">
            <a:spLocks/>
          </p:cNvSpPr>
          <p:nvPr userDrawn="1"/>
        </p:nvSpPr>
        <p:spPr>
          <a:xfrm>
            <a:off x="388620" y="-17798"/>
            <a:ext cx="5707380" cy="342854"/>
          </a:xfrm>
          <a:prstGeom prst="rect">
            <a:avLst/>
          </a:prstGeom>
        </p:spPr>
        <p:txBody>
          <a:bodyPr vert="horz" lIns="91440" tIns="45720" rIns="91440" bIns="45720" rtlCol="0" anchor="ctr"/>
          <a:lstStyle>
            <a:defPPr>
              <a:defRPr lang="en-US"/>
            </a:defPPr>
            <a:lvl1pPr defTabSz="457200">
              <a:defRPr sz="1600" spc="300" baseline="0">
                <a:solidFill>
                  <a:schemeClr val="accent1">
                    <a:lumMod val="20000"/>
                    <a:lumOff val="80000"/>
                  </a:schemeClr>
                </a:solidFill>
                <a:latin typeface="LM Roman 12" panose="00000500000000000000" pitchFamily="2" charset="0"/>
              </a:defRPr>
            </a:lvl1pPr>
            <a:lvl2pPr defTabSz="457200"/>
            <a:lvl3pPr defTabSz="457200"/>
            <a:lvl4pPr defTabSz="457200"/>
            <a:lvl5pPr defTabSz="457200"/>
            <a:lvl6pPr defTabSz="457200"/>
            <a:lvl7pPr defTabSz="457200"/>
            <a:lvl8pPr defTabSz="457200"/>
            <a:lvl9pPr defTabSz="457200"/>
          </a:lstStyle>
          <a:p>
            <a:pPr lvl="0"/>
            <a:r>
              <a:rPr lang="en-US" dirty="0">
                <a:effectLst>
                  <a:innerShdw blurRad="50800" dist="25400" dir="13500000">
                    <a:schemeClr val="accent1"/>
                  </a:innerShdw>
                </a:effectLst>
              </a:rPr>
              <a:t>COLORADO SCHOOL OF MINES	</a:t>
            </a:r>
          </a:p>
        </p:txBody>
      </p:sp>
      <p:sp>
        <p:nvSpPr>
          <p:cNvPr id="11" name="Slide Number Placeholder">
            <a:extLst>
              <a:ext uri="{FF2B5EF4-FFF2-40B4-BE49-F238E27FC236}">
                <a16:creationId xmlns:a16="http://schemas.microsoft.com/office/drawing/2014/main" id="{876708B2-D008-4476-BAF2-10044C39987B}"/>
              </a:ext>
            </a:extLst>
          </p:cNvPr>
          <p:cNvSpPr txBox="1">
            <a:spLocks/>
          </p:cNvSpPr>
          <p:nvPr userDrawn="1"/>
        </p:nvSpPr>
        <p:spPr>
          <a:xfrm>
            <a:off x="6096000" y="-17692"/>
            <a:ext cx="5864596" cy="342854"/>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accent1">
                    <a:lumMod val="20000"/>
                    <a:lumOff val="8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600" kern="1200" spc="300" baseline="0" dirty="0">
                <a:solidFill>
                  <a:schemeClr val="accent1">
                    <a:lumMod val="20000"/>
                    <a:lumOff val="80000"/>
                  </a:schemeClr>
                </a:solidFill>
                <a:effectLst>
                  <a:innerShdw blurRad="50800" dist="25400" dir="13500000">
                    <a:schemeClr val="accent1"/>
                  </a:innerShdw>
                </a:effectLst>
                <a:latin typeface="LM Roman 12" panose="00000500000000000000" pitchFamily="2" charset="0"/>
                <a:ea typeface="+mn-ea"/>
                <a:cs typeface="+mn-cs"/>
              </a:rPr>
              <a:t>DEPARTMENT OF PHYSICS</a:t>
            </a:r>
          </a:p>
        </p:txBody>
      </p:sp>
      <p:sp>
        <p:nvSpPr>
          <p:cNvPr id="12" name="Footer Placeholder 3">
            <a:extLst>
              <a:ext uri="{FF2B5EF4-FFF2-40B4-BE49-F238E27FC236}">
                <a16:creationId xmlns:a16="http://schemas.microsoft.com/office/drawing/2014/main" id="{5C51B8CC-0E43-48CE-9941-E2757C65969C}"/>
              </a:ext>
            </a:extLst>
          </p:cNvPr>
          <p:cNvSpPr txBox="1">
            <a:spLocks/>
          </p:cNvSpPr>
          <p:nvPr userDrawn="1"/>
        </p:nvSpPr>
        <p:spPr>
          <a:xfrm>
            <a:off x="0" y="6505359"/>
            <a:ext cx="12192000" cy="365125"/>
          </a:xfrm>
          <a:prstGeom prst="rect">
            <a:avLst/>
          </a:prstGeom>
        </p:spPr>
        <p:txBody>
          <a:bodyPr vert="horz" lIns="91440" tIns="45720" rIns="91440" bIns="45720" rtlCol="0" anchor="ctr"/>
          <a:lstStyle>
            <a:defPPr>
              <a:defRPr lang="en-US"/>
            </a:defPPr>
            <a:lvl1pPr marR="0" indent="0" defTabSz="457200" fontAlgn="auto">
              <a:lnSpc>
                <a:spcPct val="100000"/>
              </a:lnSpc>
              <a:spcBef>
                <a:spcPts val="0"/>
              </a:spcBef>
              <a:spcAft>
                <a:spcPts val="0"/>
              </a:spcAft>
              <a:buClrTx/>
              <a:buSzTx/>
              <a:buFontTx/>
              <a:buNone/>
              <a:tabLst/>
              <a:defRPr sz="1600" kern="800" spc="150">
                <a:solidFill>
                  <a:schemeClr val="accent1">
                    <a:lumMod val="20000"/>
                    <a:lumOff val="80000"/>
                  </a:schemeClr>
                </a:solidFill>
                <a:latin typeface="LM Roman 12" panose="00000500000000000000"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4838">
              <a:tabLst>
                <a:tab pos="6005513" algn="ctr"/>
                <a:tab pos="12004675" algn="r"/>
              </a:tabLst>
            </a:pPr>
            <a:r>
              <a:rPr lang="en-US" kern="800" spc="150" dirty="0">
                <a:effectLst>
                  <a:innerShdw blurRad="50800" dist="25400" dir="13500000">
                    <a:schemeClr val="accent1"/>
                  </a:innerShdw>
                </a:effectLst>
                <a:latin typeface="LM Roman 12" panose="00000500000000000000" pitchFamily="2" charset="0"/>
              </a:rPr>
              <a:t>Slide </a:t>
            </a:r>
            <a:fld id="{322FCD35-B4E3-41C7-AD26-F2AE6908E303}" type="slidenum">
              <a:rPr lang="en-US" kern="800" spc="150" smtClean="0">
                <a:effectLst>
                  <a:innerShdw blurRad="50800" dist="25400" dir="13500000">
                    <a:schemeClr val="accent1"/>
                  </a:innerShdw>
                </a:effectLst>
                <a:latin typeface="LM Roman 12" panose="00000500000000000000" pitchFamily="2" charset="0"/>
              </a:rPr>
              <a:pPr defTabSz="604838">
                <a:tabLst>
                  <a:tab pos="6005513" algn="ctr"/>
                  <a:tab pos="12004675" algn="r"/>
                </a:tabLst>
              </a:pPr>
              <a:t>‹#›</a:t>
            </a:fld>
            <a:r>
              <a:rPr lang="en-US" kern="800" spc="150" dirty="0">
                <a:effectLst>
                  <a:innerShdw blurRad="50800" dist="25400" dir="13500000">
                    <a:schemeClr val="accent1"/>
                  </a:innerShdw>
                </a:effectLst>
                <a:latin typeface="LM Roman 12" panose="00000500000000000000" pitchFamily="2" charset="0"/>
              </a:rPr>
              <a:t>	Spencer L. Fretwell – Meeting – Format: Date – Session	Release #</a:t>
            </a:r>
          </a:p>
        </p:txBody>
      </p:sp>
    </p:spTree>
    <p:extLst>
      <p:ext uri="{BB962C8B-B14F-4D97-AF65-F5344CB8AC3E}">
        <p14:creationId xmlns:p14="http://schemas.microsoft.com/office/powerpoint/2010/main" val="2298359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cope+Ex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BF7C2B3-F8D1-4BAE-899F-1305FC6A9307}"/>
              </a:ext>
            </a:extLst>
          </p:cNvPr>
          <p:cNvSpPr/>
          <p:nvPr userDrawn="1"/>
        </p:nvSpPr>
        <p:spPr>
          <a:xfrm>
            <a:off x="0" y="6527630"/>
            <a:ext cx="12192000" cy="342854"/>
          </a:xfrm>
          <a:prstGeom prst="rect">
            <a:avLst/>
          </a:prstGeom>
          <a:gradFill>
            <a:gsLst>
              <a:gs pos="100000">
                <a:schemeClr val="accent2"/>
              </a:gs>
              <a:gs pos="42000">
                <a:schemeClr val="accent2">
                  <a:lumMod val="75000"/>
                </a:schemeClr>
              </a:gs>
            </a:gsLst>
            <a:path path="circle">
              <a:fillToRect l="43000" r="43000" b="100000"/>
            </a:path>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atin typeface="LM Roman 12" panose="00000500000000000000" pitchFamily="2" charset="0"/>
            </a:endParaRPr>
          </a:p>
        </p:txBody>
      </p:sp>
      <p:sp>
        <p:nvSpPr>
          <p:cNvPr id="2" name="Title 1"/>
          <p:cNvSpPr>
            <a:spLocks noGrp="1"/>
          </p:cNvSpPr>
          <p:nvPr>
            <p:ph type="title" hasCustomPrompt="1"/>
          </p:nvPr>
        </p:nvSpPr>
        <p:spPr>
          <a:xfrm>
            <a:off x="388620" y="510061"/>
            <a:ext cx="9603275" cy="541500"/>
          </a:xfrm>
          <a:prstGeom prst="rect">
            <a:avLst/>
          </a:prstGeom>
        </p:spPr>
        <p:txBody>
          <a:bodyPr/>
          <a:lstStyle>
            <a:lvl1pPr>
              <a:defRPr/>
            </a:lvl1pPr>
          </a:lstStyle>
          <a:p>
            <a:r>
              <a:rPr lang="en-US" dirty="0"/>
              <a:t>(Scope and Extent)</a:t>
            </a:r>
          </a:p>
        </p:txBody>
      </p:sp>
      <p:cxnSp>
        <p:nvCxnSpPr>
          <p:cNvPr id="33" name="Straight Connector 32"/>
          <p:cNvCxnSpPr>
            <a:cxnSpLocks/>
          </p:cNvCxnSpPr>
          <p:nvPr/>
        </p:nvCxnSpPr>
        <p:spPr>
          <a:xfrm>
            <a:off x="384373" y="1069849"/>
            <a:ext cx="11419007" cy="0"/>
          </a:xfrm>
          <a:prstGeom prst="line">
            <a:avLst/>
          </a:prstGeom>
          <a:ln w="31750">
            <a:solidFill>
              <a:schemeClr val="accent6"/>
            </a:solidFill>
          </a:ln>
        </p:spPr>
        <p:style>
          <a:lnRef idx="3">
            <a:schemeClr val="accent1"/>
          </a:lnRef>
          <a:fillRef idx="0">
            <a:schemeClr val="accent1"/>
          </a:fillRef>
          <a:effectRef idx="2">
            <a:schemeClr val="accent1"/>
          </a:effectRef>
          <a:fontRef idx="minor">
            <a:schemeClr val="tx1"/>
          </a:fontRef>
        </p:style>
      </p:cxnSp>
      <p:sp>
        <p:nvSpPr>
          <p:cNvPr id="9" name="Rectangle 8">
            <a:extLst>
              <a:ext uri="{FF2B5EF4-FFF2-40B4-BE49-F238E27FC236}">
                <a16:creationId xmlns:a16="http://schemas.microsoft.com/office/drawing/2014/main" id="{8A27B309-1FE9-400D-9FAF-2D9FF714460D}"/>
              </a:ext>
            </a:extLst>
          </p:cNvPr>
          <p:cNvSpPr/>
          <p:nvPr userDrawn="1"/>
        </p:nvSpPr>
        <p:spPr>
          <a:xfrm>
            <a:off x="0" y="-9116"/>
            <a:ext cx="12192000" cy="334172"/>
          </a:xfrm>
          <a:prstGeom prst="rect">
            <a:avLst/>
          </a:prstGeom>
          <a:gradFill>
            <a:gsLst>
              <a:gs pos="100000">
                <a:schemeClr val="accent2"/>
              </a:gs>
              <a:gs pos="42000">
                <a:schemeClr val="accent2">
                  <a:lumMod val="75000"/>
                </a:schemeClr>
              </a:gs>
            </a:gsLst>
            <a:path path="circle">
              <a:fillToRect l="43000" r="43000" b="100000"/>
            </a:path>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atin typeface="LM Roman 12" panose="00000500000000000000" pitchFamily="2" charset="0"/>
            </a:endParaRPr>
          </a:p>
        </p:txBody>
      </p:sp>
      <p:sp>
        <p:nvSpPr>
          <p:cNvPr id="10" name="Slide Number Placeholder">
            <a:extLst>
              <a:ext uri="{FF2B5EF4-FFF2-40B4-BE49-F238E27FC236}">
                <a16:creationId xmlns:a16="http://schemas.microsoft.com/office/drawing/2014/main" id="{AE7174E5-DFE5-4FF1-A0D9-F751D8CE4F91}"/>
              </a:ext>
            </a:extLst>
          </p:cNvPr>
          <p:cNvSpPr txBox="1">
            <a:spLocks/>
          </p:cNvSpPr>
          <p:nvPr userDrawn="1"/>
        </p:nvSpPr>
        <p:spPr>
          <a:xfrm>
            <a:off x="388620" y="-17798"/>
            <a:ext cx="5707380" cy="342854"/>
          </a:xfrm>
          <a:prstGeom prst="rect">
            <a:avLst/>
          </a:prstGeom>
        </p:spPr>
        <p:txBody>
          <a:bodyPr vert="horz" lIns="91440" tIns="45720" rIns="91440" bIns="45720" rtlCol="0" anchor="ctr"/>
          <a:lstStyle>
            <a:defPPr>
              <a:defRPr lang="en-US"/>
            </a:defPPr>
            <a:lvl1pPr defTabSz="457200">
              <a:defRPr sz="1600" spc="300" baseline="0">
                <a:solidFill>
                  <a:schemeClr val="accent2">
                    <a:lumMod val="20000"/>
                    <a:lumOff val="80000"/>
                  </a:schemeClr>
                </a:solidFill>
                <a:latin typeface="LM Roman 12" panose="00000500000000000000" pitchFamily="2" charset="0"/>
              </a:defRPr>
            </a:lvl1pPr>
            <a:lvl2pPr defTabSz="457200"/>
            <a:lvl3pPr defTabSz="457200"/>
            <a:lvl4pPr defTabSz="457200"/>
            <a:lvl5pPr defTabSz="457200"/>
            <a:lvl6pPr defTabSz="457200"/>
            <a:lvl7pPr defTabSz="457200"/>
            <a:lvl8pPr defTabSz="457200"/>
            <a:lvl9pPr defTabSz="457200"/>
          </a:lstStyle>
          <a:p>
            <a:pPr lvl="0"/>
            <a:r>
              <a:rPr lang="en-US" dirty="0">
                <a:solidFill>
                  <a:schemeClr val="accent2">
                    <a:lumMod val="20000"/>
                    <a:lumOff val="80000"/>
                  </a:schemeClr>
                </a:solidFill>
                <a:effectLst>
                  <a:innerShdw blurRad="50800" dist="25400" dir="13500000">
                    <a:schemeClr val="accent2"/>
                  </a:innerShdw>
                </a:effectLst>
              </a:rPr>
              <a:t>COLORADO SCHOOL OF MINES	</a:t>
            </a:r>
          </a:p>
        </p:txBody>
      </p:sp>
      <p:sp>
        <p:nvSpPr>
          <p:cNvPr id="11" name="Slide Number Placeholder">
            <a:extLst>
              <a:ext uri="{FF2B5EF4-FFF2-40B4-BE49-F238E27FC236}">
                <a16:creationId xmlns:a16="http://schemas.microsoft.com/office/drawing/2014/main" id="{876708B2-D008-4476-BAF2-10044C39987B}"/>
              </a:ext>
            </a:extLst>
          </p:cNvPr>
          <p:cNvSpPr txBox="1">
            <a:spLocks/>
          </p:cNvSpPr>
          <p:nvPr userDrawn="1"/>
        </p:nvSpPr>
        <p:spPr>
          <a:xfrm>
            <a:off x="6096000" y="-17692"/>
            <a:ext cx="5864596" cy="342854"/>
          </a:xfrm>
          <a:prstGeom prst="rect">
            <a:avLst/>
          </a:prstGeom>
        </p:spPr>
        <p:txBody>
          <a:bodyPr vert="horz" lIns="91440" tIns="45720" rIns="91440" bIns="45720" rtlCol="0" anchor="ctr"/>
          <a:lstStyle>
            <a:defPPr>
              <a:defRPr lang="en-US"/>
            </a:defPPr>
            <a:lvl1pPr defTabSz="457200">
              <a:defRPr sz="1600" spc="300" baseline="0">
                <a:solidFill>
                  <a:schemeClr val="accent2">
                    <a:lumMod val="20000"/>
                    <a:lumOff val="80000"/>
                  </a:schemeClr>
                </a:solidFill>
                <a:latin typeface="LM Roman 12" panose="00000500000000000000" pitchFamily="2" charset="0"/>
              </a:defRPr>
            </a:lvl1pPr>
            <a:lvl2pPr defTabSz="457200"/>
            <a:lvl3pPr defTabSz="457200"/>
            <a:lvl4pPr defTabSz="457200"/>
            <a:lvl5pPr defTabSz="457200"/>
            <a:lvl6pPr defTabSz="457200"/>
            <a:lvl7pPr defTabSz="457200"/>
            <a:lvl8pPr defTabSz="457200"/>
            <a:lvl9pPr defTabSz="457200"/>
          </a:lstStyle>
          <a:p>
            <a:pPr lvl="0" algn="r"/>
            <a:r>
              <a:rPr lang="en-US" dirty="0">
                <a:solidFill>
                  <a:schemeClr val="accent2">
                    <a:lumMod val="20000"/>
                    <a:lumOff val="80000"/>
                  </a:schemeClr>
                </a:solidFill>
                <a:effectLst>
                  <a:innerShdw blurRad="50800" dist="25400" dir="13500000">
                    <a:schemeClr val="accent2"/>
                  </a:innerShdw>
                </a:effectLst>
              </a:rPr>
              <a:t>DEPARTMENT OF PHYSICS</a:t>
            </a:r>
          </a:p>
        </p:txBody>
      </p:sp>
      <p:sp>
        <p:nvSpPr>
          <p:cNvPr id="4" name="Content Placeholder 2">
            <a:extLst>
              <a:ext uri="{FF2B5EF4-FFF2-40B4-BE49-F238E27FC236}">
                <a16:creationId xmlns:a16="http://schemas.microsoft.com/office/drawing/2014/main" id="{6355BDFB-4CCB-926B-2B15-FAF6D21E798F}"/>
              </a:ext>
            </a:extLst>
          </p:cNvPr>
          <p:cNvSpPr>
            <a:spLocks noGrp="1"/>
          </p:cNvSpPr>
          <p:nvPr>
            <p:ph idx="1" hasCustomPrompt="1"/>
          </p:nvPr>
        </p:nvSpPr>
        <p:spPr>
          <a:xfrm>
            <a:off x="697199" y="1567977"/>
            <a:ext cx="11106181" cy="4779963"/>
          </a:xfrm>
          <a:prstGeom prst="rect">
            <a:avLst/>
          </a:prstGeom>
        </p:spPr>
        <p:txBody>
          <a:bodyPr anchor="t"/>
          <a:lstStyle>
            <a:lvl1pPr marL="0" indent="0" defTabSz="685800">
              <a:buFont typeface="LM Roman 12" panose="00000500000000000000" pitchFamily="2" charset="0"/>
              <a:buChar char=" "/>
              <a:defRPr>
                <a:latin typeface="LM Roman 12" panose="00000500000000000000" pitchFamily="2" charset="0"/>
              </a:defRPr>
            </a:lvl1pPr>
            <a:lvl2pPr marL="285750" indent="-227013" defTabSz="461963">
              <a:buClr>
                <a:schemeClr val="accent2"/>
              </a:buClr>
              <a:buFont typeface="Meiryo" panose="020B0604030504040204" pitchFamily="34" charset="-128"/>
              <a:buChar char="↣"/>
              <a:tabLst/>
              <a:defRPr>
                <a:latin typeface="LM Roman 12" panose="00000500000000000000" pitchFamily="2" charset="0"/>
              </a:defRPr>
            </a:lvl2pPr>
            <a:lvl3pPr marL="461963" indent="-174625" defTabSz="461963">
              <a:buClr>
                <a:schemeClr val="accent2"/>
              </a:buClr>
              <a:buFont typeface="Meiryo" panose="020B0604030504040204" pitchFamily="34" charset="-128"/>
              <a:buChar char="↣"/>
              <a:defRPr>
                <a:latin typeface="LM Roman 10" panose="00000500000000000000" pitchFamily="50" charset="0"/>
              </a:defRPr>
            </a:lvl3pPr>
            <a:lvl4pPr marL="684213" indent="-171450" defTabSz="457200">
              <a:buClr>
                <a:schemeClr val="accent2"/>
              </a:buClr>
              <a:buFont typeface="Meiryo" panose="020B0604030504040204" pitchFamily="34" charset="-128"/>
              <a:buChar char="↣"/>
              <a:defRPr>
                <a:latin typeface="LM Roman 10" panose="00000500000000000000" pitchFamily="50" charset="0"/>
              </a:defRPr>
            </a:lvl4pPr>
            <a:lvl5pPr marL="858838" indent="-171450" defTabSz="457200">
              <a:buClr>
                <a:schemeClr val="accent2"/>
              </a:buClr>
              <a:buFont typeface="Meiryo" panose="020B0604030504040204" pitchFamily="34" charset="-128"/>
              <a:buChar char="↣"/>
              <a:defRPr>
                <a:latin typeface="LM Roman 10" panose="00000500000000000000" pitchFamily="50"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3">
            <a:extLst>
              <a:ext uri="{FF2B5EF4-FFF2-40B4-BE49-F238E27FC236}">
                <a16:creationId xmlns:a16="http://schemas.microsoft.com/office/drawing/2014/main" id="{EC74E332-61B3-8EE9-B4D5-D0CFAEA4431C}"/>
              </a:ext>
            </a:extLst>
          </p:cNvPr>
          <p:cNvSpPr txBox="1">
            <a:spLocks/>
          </p:cNvSpPr>
          <p:nvPr userDrawn="1"/>
        </p:nvSpPr>
        <p:spPr>
          <a:xfrm>
            <a:off x="0" y="6505359"/>
            <a:ext cx="12192000" cy="365125"/>
          </a:xfrm>
          <a:prstGeom prst="rect">
            <a:avLst/>
          </a:prstGeom>
        </p:spPr>
        <p:txBody>
          <a:bodyPr vert="horz" lIns="91440" tIns="45720" rIns="91440" bIns="45720" rtlCol="0" anchor="ctr"/>
          <a:lstStyle>
            <a:defPPr>
              <a:defRPr lang="en-US"/>
            </a:defPPr>
            <a:lvl1pPr marR="0" indent="0" defTabSz="457200" fontAlgn="auto">
              <a:lnSpc>
                <a:spcPct val="100000"/>
              </a:lnSpc>
              <a:spcBef>
                <a:spcPts val="0"/>
              </a:spcBef>
              <a:spcAft>
                <a:spcPts val="0"/>
              </a:spcAft>
              <a:buClrTx/>
              <a:buSzTx/>
              <a:buFontTx/>
              <a:buNone/>
              <a:tabLst/>
              <a:defRPr sz="1600" kern="800" spc="150">
                <a:solidFill>
                  <a:schemeClr val="accent1">
                    <a:lumMod val="20000"/>
                    <a:lumOff val="80000"/>
                  </a:schemeClr>
                </a:solidFill>
                <a:latin typeface="LM Roman 12" panose="00000500000000000000"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4838">
              <a:tabLst>
                <a:tab pos="6005513" algn="ctr"/>
                <a:tab pos="12004675" algn="r"/>
              </a:tabLst>
            </a:pPr>
            <a:r>
              <a:rPr lang="en-US" kern="800" spc="150" dirty="0">
                <a:solidFill>
                  <a:schemeClr val="accent2">
                    <a:lumMod val="20000"/>
                    <a:lumOff val="80000"/>
                  </a:schemeClr>
                </a:solidFill>
                <a:effectLst>
                  <a:innerShdw blurRad="50800" dist="25400" dir="13500000">
                    <a:schemeClr val="accent2"/>
                  </a:innerShdw>
                </a:effectLst>
                <a:latin typeface="LM Roman 12" panose="00000500000000000000" pitchFamily="2" charset="0"/>
              </a:rPr>
              <a:t>Slide </a:t>
            </a:r>
            <a:fld id="{322FCD35-B4E3-41C7-AD26-F2AE6908E303}" type="slidenum">
              <a:rPr lang="en-US" kern="800" spc="150" smtClean="0">
                <a:solidFill>
                  <a:schemeClr val="accent2">
                    <a:lumMod val="20000"/>
                    <a:lumOff val="80000"/>
                  </a:schemeClr>
                </a:solidFill>
                <a:effectLst>
                  <a:innerShdw blurRad="50800" dist="25400" dir="13500000">
                    <a:schemeClr val="accent2"/>
                  </a:innerShdw>
                </a:effectLst>
                <a:latin typeface="LM Roman 12" panose="00000500000000000000" pitchFamily="2" charset="0"/>
              </a:rPr>
              <a:pPr defTabSz="604838">
                <a:tabLst>
                  <a:tab pos="6005513" algn="ctr"/>
                  <a:tab pos="12004675" algn="r"/>
                </a:tabLst>
              </a:pPr>
              <a:t>‹#›</a:t>
            </a:fld>
            <a:r>
              <a:rPr lang="en-US" kern="800" spc="150" dirty="0">
                <a:solidFill>
                  <a:schemeClr val="accent2">
                    <a:lumMod val="20000"/>
                    <a:lumOff val="80000"/>
                  </a:schemeClr>
                </a:solidFill>
                <a:effectLst>
                  <a:innerShdw blurRad="50800" dist="25400" dir="13500000">
                    <a:schemeClr val="accent2"/>
                  </a:innerShdw>
                </a:effectLst>
                <a:latin typeface="LM Roman 12" panose="00000500000000000000" pitchFamily="2" charset="0"/>
              </a:rPr>
              <a:t>	Spencer L. Fretwell – Meeting – Format: Date – Session	Release #</a:t>
            </a:r>
          </a:p>
        </p:txBody>
      </p:sp>
    </p:spTree>
    <p:extLst>
      <p:ext uri="{BB962C8B-B14F-4D97-AF65-F5344CB8AC3E}">
        <p14:creationId xmlns:p14="http://schemas.microsoft.com/office/powerpoint/2010/main" val="281938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BF7C2B3-F8D1-4BAE-899F-1305FC6A9307}"/>
              </a:ext>
            </a:extLst>
          </p:cNvPr>
          <p:cNvSpPr/>
          <p:nvPr userDrawn="1"/>
        </p:nvSpPr>
        <p:spPr>
          <a:xfrm>
            <a:off x="0" y="6527630"/>
            <a:ext cx="12192000" cy="342854"/>
          </a:xfrm>
          <a:prstGeom prst="rect">
            <a:avLst/>
          </a:prstGeom>
          <a:gradFill>
            <a:gsLst>
              <a:gs pos="100000">
                <a:schemeClr val="accent3"/>
              </a:gs>
              <a:gs pos="42000">
                <a:schemeClr val="accent3">
                  <a:lumMod val="75000"/>
                </a:schemeClr>
              </a:gs>
            </a:gsLst>
            <a:path path="circle">
              <a:fillToRect l="43000" r="43000" b="100000"/>
            </a:path>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atin typeface="LM Roman 12" panose="00000500000000000000" pitchFamily="2" charset="0"/>
            </a:endParaRPr>
          </a:p>
        </p:txBody>
      </p:sp>
      <p:sp>
        <p:nvSpPr>
          <p:cNvPr id="2" name="Title 1"/>
          <p:cNvSpPr>
            <a:spLocks noGrp="1"/>
          </p:cNvSpPr>
          <p:nvPr>
            <p:ph type="title" hasCustomPrompt="1"/>
          </p:nvPr>
        </p:nvSpPr>
        <p:spPr>
          <a:xfrm>
            <a:off x="388620" y="510061"/>
            <a:ext cx="9603275" cy="541500"/>
          </a:xfrm>
          <a:prstGeom prst="rect">
            <a:avLst/>
          </a:prstGeom>
        </p:spPr>
        <p:txBody>
          <a:bodyPr/>
          <a:lstStyle>
            <a:lvl1pPr>
              <a:defRPr/>
            </a:lvl1pPr>
          </a:lstStyle>
          <a:p>
            <a:r>
              <a:rPr lang="en-US" dirty="0"/>
              <a:t>(Background)</a:t>
            </a:r>
          </a:p>
        </p:txBody>
      </p:sp>
      <p:cxnSp>
        <p:nvCxnSpPr>
          <p:cNvPr id="33" name="Straight Connector 32"/>
          <p:cNvCxnSpPr>
            <a:cxnSpLocks/>
          </p:cNvCxnSpPr>
          <p:nvPr/>
        </p:nvCxnSpPr>
        <p:spPr>
          <a:xfrm>
            <a:off x="384373" y="1069849"/>
            <a:ext cx="11419007" cy="0"/>
          </a:xfrm>
          <a:prstGeom prst="line">
            <a:avLst/>
          </a:prstGeom>
          <a:ln w="31750">
            <a:solidFill>
              <a:schemeClr val="accent6"/>
            </a:solidFill>
          </a:ln>
        </p:spPr>
        <p:style>
          <a:lnRef idx="3">
            <a:schemeClr val="accent1"/>
          </a:lnRef>
          <a:fillRef idx="0">
            <a:schemeClr val="accent1"/>
          </a:fillRef>
          <a:effectRef idx="2">
            <a:schemeClr val="accent1"/>
          </a:effectRef>
          <a:fontRef idx="minor">
            <a:schemeClr val="tx1"/>
          </a:fontRef>
        </p:style>
      </p:cxnSp>
      <p:sp>
        <p:nvSpPr>
          <p:cNvPr id="9" name="Rectangle 8">
            <a:extLst>
              <a:ext uri="{FF2B5EF4-FFF2-40B4-BE49-F238E27FC236}">
                <a16:creationId xmlns:a16="http://schemas.microsoft.com/office/drawing/2014/main" id="{8A27B309-1FE9-400D-9FAF-2D9FF714460D}"/>
              </a:ext>
            </a:extLst>
          </p:cNvPr>
          <p:cNvSpPr/>
          <p:nvPr userDrawn="1"/>
        </p:nvSpPr>
        <p:spPr>
          <a:xfrm>
            <a:off x="0" y="-9116"/>
            <a:ext cx="12192000" cy="334172"/>
          </a:xfrm>
          <a:prstGeom prst="rect">
            <a:avLst/>
          </a:prstGeom>
          <a:gradFill>
            <a:gsLst>
              <a:gs pos="100000">
                <a:schemeClr val="accent3"/>
              </a:gs>
              <a:gs pos="42000">
                <a:schemeClr val="accent3">
                  <a:lumMod val="75000"/>
                </a:schemeClr>
              </a:gs>
            </a:gsLst>
            <a:path path="circle">
              <a:fillToRect l="43000" r="43000" b="100000"/>
            </a:path>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atin typeface="LM Roman 12" panose="00000500000000000000" pitchFamily="2" charset="0"/>
            </a:endParaRPr>
          </a:p>
        </p:txBody>
      </p:sp>
      <p:sp>
        <p:nvSpPr>
          <p:cNvPr id="10" name="Slide Number Placeholder">
            <a:extLst>
              <a:ext uri="{FF2B5EF4-FFF2-40B4-BE49-F238E27FC236}">
                <a16:creationId xmlns:a16="http://schemas.microsoft.com/office/drawing/2014/main" id="{AE7174E5-DFE5-4FF1-A0D9-F751D8CE4F91}"/>
              </a:ext>
            </a:extLst>
          </p:cNvPr>
          <p:cNvSpPr txBox="1">
            <a:spLocks/>
          </p:cNvSpPr>
          <p:nvPr userDrawn="1"/>
        </p:nvSpPr>
        <p:spPr>
          <a:xfrm>
            <a:off x="388620" y="-17798"/>
            <a:ext cx="5707380" cy="342854"/>
          </a:xfrm>
          <a:prstGeom prst="rect">
            <a:avLst/>
          </a:prstGeom>
        </p:spPr>
        <p:txBody>
          <a:bodyPr vert="horz" lIns="91440" tIns="45720" rIns="91440" bIns="45720" rtlCol="0" anchor="ctr"/>
          <a:lstStyle>
            <a:defPPr>
              <a:defRPr lang="en-US"/>
            </a:defPPr>
            <a:lvl1pPr defTabSz="457200">
              <a:defRPr sz="1600" spc="300" baseline="0">
                <a:solidFill>
                  <a:schemeClr val="accent2">
                    <a:lumMod val="20000"/>
                    <a:lumOff val="80000"/>
                  </a:schemeClr>
                </a:solidFill>
                <a:latin typeface="LM Roman 12" panose="00000500000000000000" pitchFamily="2" charset="0"/>
              </a:defRPr>
            </a:lvl1pPr>
            <a:lvl2pPr defTabSz="457200"/>
            <a:lvl3pPr defTabSz="457200"/>
            <a:lvl4pPr defTabSz="457200"/>
            <a:lvl5pPr defTabSz="457200"/>
            <a:lvl6pPr defTabSz="457200"/>
            <a:lvl7pPr defTabSz="457200"/>
            <a:lvl8pPr defTabSz="457200"/>
            <a:lvl9pPr defTabSz="457200"/>
          </a:lstStyle>
          <a:p>
            <a:pPr lvl="0"/>
            <a:r>
              <a:rPr lang="en-US" dirty="0">
                <a:solidFill>
                  <a:schemeClr val="accent3">
                    <a:lumMod val="20000"/>
                    <a:lumOff val="80000"/>
                  </a:schemeClr>
                </a:solidFill>
                <a:effectLst>
                  <a:innerShdw blurRad="50800" dist="25400" dir="13500000">
                    <a:schemeClr val="accent3"/>
                  </a:innerShdw>
                </a:effectLst>
              </a:rPr>
              <a:t>COLORADO SCHOOL OF MINES	</a:t>
            </a:r>
          </a:p>
        </p:txBody>
      </p:sp>
      <p:sp>
        <p:nvSpPr>
          <p:cNvPr id="11" name="Slide Number Placeholder">
            <a:extLst>
              <a:ext uri="{FF2B5EF4-FFF2-40B4-BE49-F238E27FC236}">
                <a16:creationId xmlns:a16="http://schemas.microsoft.com/office/drawing/2014/main" id="{876708B2-D008-4476-BAF2-10044C39987B}"/>
              </a:ext>
            </a:extLst>
          </p:cNvPr>
          <p:cNvSpPr txBox="1">
            <a:spLocks/>
          </p:cNvSpPr>
          <p:nvPr userDrawn="1"/>
        </p:nvSpPr>
        <p:spPr>
          <a:xfrm>
            <a:off x="6096000" y="-17692"/>
            <a:ext cx="5864596" cy="342854"/>
          </a:xfrm>
          <a:prstGeom prst="rect">
            <a:avLst/>
          </a:prstGeom>
        </p:spPr>
        <p:txBody>
          <a:bodyPr vert="horz" lIns="91440" tIns="45720" rIns="91440" bIns="45720" rtlCol="0" anchor="ctr"/>
          <a:lstStyle>
            <a:defPPr>
              <a:defRPr lang="en-US"/>
            </a:defPPr>
            <a:lvl1pPr defTabSz="457200">
              <a:defRPr sz="1600" spc="300" baseline="0">
                <a:solidFill>
                  <a:schemeClr val="accent2">
                    <a:lumMod val="20000"/>
                    <a:lumOff val="80000"/>
                  </a:schemeClr>
                </a:solidFill>
                <a:latin typeface="LM Roman 12" panose="00000500000000000000" pitchFamily="2" charset="0"/>
              </a:defRPr>
            </a:lvl1pPr>
            <a:lvl2pPr defTabSz="457200"/>
            <a:lvl3pPr defTabSz="457200"/>
            <a:lvl4pPr defTabSz="457200"/>
            <a:lvl5pPr defTabSz="457200"/>
            <a:lvl6pPr defTabSz="457200"/>
            <a:lvl7pPr defTabSz="457200"/>
            <a:lvl8pPr defTabSz="457200"/>
            <a:lvl9pPr defTabSz="457200"/>
          </a:lstStyle>
          <a:p>
            <a:pPr lvl="0" algn="r"/>
            <a:r>
              <a:rPr lang="en-US" dirty="0">
                <a:solidFill>
                  <a:schemeClr val="accent3">
                    <a:lumMod val="20000"/>
                    <a:lumOff val="80000"/>
                  </a:schemeClr>
                </a:solidFill>
                <a:effectLst>
                  <a:innerShdw blurRad="50800" dist="25400" dir="13500000">
                    <a:schemeClr val="accent3"/>
                  </a:innerShdw>
                </a:effectLst>
              </a:rPr>
              <a:t>DEPARTMENT OF PHYSICS</a:t>
            </a:r>
          </a:p>
        </p:txBody>
      </p:sp>
      <p:sp>
        <p:nvSpPr>
          <p:cNvPr id="3" name="Content Placeholder 2">
            <a:extLst>
              <a:ext uri="{FF2B5EF4-FFF2-40B4-BE49-F238E27FC236}">
                <a16:creationId xmlns:a16="http://schemas.microsoft.com/office/drawing/2014/main" id="{A829F2AE-1491-F759-48F6-9FD105C605AA}"/>
              </a:ext>
            </a:extLst>
          </p:cNvPr>
          <p:cNvSpPr>
            <a:spLocks noGrp="1"/>
          </p:cNvSpPr>
          <p:nvPr>
            <p:ph idx="1" hasCustomPrompt="1"/>
          </p:nvPr>
        </p:nvSpPr>
        <p:spPr>
          <a:xfrm>
            <a:off x="697199" y="1567977"/>
            <a:ext cx="11106181" cy="4779963"/>
          </a:xfrm>
          <a:prstGeom prst="rect">
            <a:avLst/>
          </a:prstGeom>
        </p:spPr>
        <p:txBody>
          <a:bodyPr anchor="t"/>
          <a:lstStyle>
            <a:lvl1pPr marL="0" indent="0" defTabSz="685800">
              <a:buFont typeface="LM Roman 12" panose="00000500000000000000" pitchFamily="2" charset="0"/>
              <a:buChar char=" "/>
              <a:defRPr>
                <a:latin typeface="LM Roman 12" panose="00000500000000000000" pitchFamily="2" charset="0"/>
              </a:defRPr>
            </a:lvl1pPr>
            <a:lvl2pPr marL="285750" indent="-227013" defTabSz="461963">
              <a:buClr>
                <a:schemeClr val="accent3"/>
              </a:buClr>
              <a:buFont typeface="Meiryo" panose="020B0604030504040204" pitchFamily="34" charset="-128"/>
              <a:buChar char="↣"/>
              <a:tabLst/>
              <a:defRPr>
                <a:latin typeface="LM Roman 12" panose="00000500000000000000" pitchFamily="2" charset="0"/>
              </a:defRPr>
            </a:lvl2pPr>
            <a:lvl3pPr marL="461963" indent="-174625" defTabSz="461963">
              <a:buClr>
                <a:schemeClr val="accent3"/>
              </a:buClr>
              <a:buFont typeface="Meiryo" panose="020B0604030504040204" pitchFamily="34" charset="-128"/>
              <a:buChar char="↣"/>
              <a:defRPr>
                <a:latin typeface="LM Roman 10" panose="00000500000000000000" pitchFamily="50" charset="0"/>
              </a:defRPr>
            </a:lvl3pPr>
            <a:lvl4pPr marL="684213" indent="-171450" defTabSz="457200">
              <a:buClr>
                <a:schemeClr val="accent3"/>
              </a:buClr>
              <a:buFont typeface="Meiryo" panose="020B0604030504040204" pitchFamily="34" charset="-128"/>
              <a:buChar char="↣"/>
              <a:defRPr>
                <a:latin typeface="LM Roman 10" panose="00000500000000000000" pitchFamily="50" charset="0"/>
              </a:defRPr>
            </a:lvl4pPr>
            <a:lvl5pPr marL="858838" indent="-171450" defTabSz="457200">
              <a:buClr>
                <a:schemeClr val="accent3"/>
              </a:buClr>
              <a:buFont typeface="Meiryo" panose="020B0604030504040204" pitchFamily="34" charset="-128"/>
              <a:buChar char="↣"/>
              <a:defRPr>
                <a:latin typeface="LM Roman 10" panose="00000500000000000000" pitchFamily="50"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15A1FC96-453A-177A-9416-720D20432EC5}"/>
              </a:ext>
            </a:extLst>
          </p:cNvPr>
          <p:cNvSpPr txBox="1">
            <a:spLocks/>
          </p:cNvSpPr>
          <p:nvPr userDrawn="1"/>
        </p:nvSpPr>
        <p:spPr>
          <a:xfrm>
            <a:off x="0" y="6505359"/>
            <a:ext cx="12192000" cy="365125"/>
          </a:xfrm>
          <a:prstGeom prst="rect">
            <a:avLst/>
          </a:prstGeom>
        </p:spPr>
        <p:txBody>
          <a:bodyPr vert="horz" lIns="91440" tIns="45720" rIns="91440" bIns="45720" rtlCol="0" anchor="ctr"/>
          <a:lstStyle>
            <a:defPPr>
              <a:defRPr lang="en-US"/>
            </a:defPPr>
            <a:lvl1pPr marR="0" indent="0" defTabSz="457200" fontAlgn="auto">
              <a:lnSpc>
                <a:spcPct val="100000"/>
              </a:lnSpc>
              <a:spcBef>
                <a:spcPts val="0"/>
              </a:spcBef>
              <a:spcAft>
                <a:spcPts val="0"/>
              </a:spcAft>
              <a:buClrTx/>
              <a:buSzTx/>
              <a:buFontTx/>
              <a:buNone/>
              <a:tabLst/>
              <a:defRPr sz="1600" kern="800" spc="150">
                <a:solidFill>
                  <a:schemeClr val="accent1">
                    <a:lumMod val="20000"/>
                    <a:lumOff val="80000"/>
                  </a:schemeClr>
                </a:solidFill>
                <a:latin typeface="LM Roman 12" panose="00000500000000000000"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4838">
              <a:tabLst>
                <a:tab pos="6005513" algn="ctr"/>
                <a:tab pos="12004675" algn="r"/>
              </a:tabLst>
            </a:pPr>
            <a:r>
              <a:rPr lang="en-US" kern="800" spc="150" dirty="0">
                <a:solidFill>
                  <a:schemeClr val="accent3">
                    <a:lumMod val="20000"/>
                    <a:lumOff val="80000"/>
                  </a:schemeClr>
                </a:solidFill>
                <a:effectLst>
                  <a:innerShdw blurRad="50800" dist="25400" dir="13500000">
                    <a:schemeClr val="accent3"/>
                  </a:innerShdw>
                </a:effectLst>
                <a:latin typeface="LM Roman 12" panose="00000500000000000000" pitchFamily="2" charset="0"/>
              </a:rPr>
              <a:t>Slide </a:t>
            </a:r>
            <a:fld id="{322FCD35-B4E3-41C7-AD26-F2AE6908E303}" type="slidenum">
              <a:rPr lang="en-US" kern="800" spc="150" smtClean="0">
                <a:solidFill>
                  <a:schemeClr val="accent3">
                    <a:lumMod val="20000"/>
                    <a:lumOff val="80000"/>
                  </a:schemeClr>
                </a:solidFill>
                <a:effectLst>
                  <a:innerShdw blurRad="50800" dist="25400" dir="13500000">
                    <a:schemeClr val="accent3"/>
                  </a:innerShdw>
                </a:effectLst>
                <a:latin typeface="LM Roman 12" panose="00000500000000000000" pitchFamily="2" charset="0"/>
              </a:rPr>
              <a:pPr defTabSz="604838">
                <a:tabLst>
                  <a:tab pos="6005513" algn="ctr"/>
                  <a:tab pos="12004675" algn="r"/>
                </a:tabLst>
              </a:pPr>
              <a:t>‹#›</a:t>
            </a:fld>
            <a:r>
              <a:rPr lang="en-US" kern="800" spc="150" dirty="0">
                <a:solidFill>
                  <a:schemeClr val="accent3">
                    <a:lumMod val="20000"/>
                    <a:lumOff val="80000"/>
                  </a:schemeClr>
                </a:solidFill>
                <a:effectLst>
                  <a:innerShdw blurRad="50800" dist="25400" dir="13500000">
                    <a:schemeClr val="accent3"/>
                  </a:innerShdw>
                </a:effectLst>
                <a:latin typeface="LM Roman 12" panose="00000500000000000000" pitchFamily="2" charset="0"/>
              </a:rPr>
              <a:t>	Spencer L. Fretwell – Meeting – Format: Date – Session	Release #</a:t>
            </a:r>
          </a:p>
        </p:txBody>
      </p:sp>
    </p:spTree>
    <p:extLst>
      <p:ext uri="{BB962C8B-B14F-4D97-AF65-F5344CB8AC3E}">
        <p14:creationId xmlns:p14="http://schemas.microsoft.com/office/powerpoint/2010/main" val="2477744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perim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BF7C2B3-F8D1-4BAE-899F-1305FC6A9307}"/>
              </a:ext>
            </a:extLst>
          </p:cNvPr>
          <p:cNvSpPr/>
          <p:nvPr userDrawn="1"/>
        </p:nvSpPr>
        <p:spPr>
          <a:xfrm>
            <a:off x="0" y="6527630"/>
            <a:ext cx="12192000" cy="342854"/>
          </a:xfrm>
          <a:prstGeom prst="rect">
            <a:avLst/>
          </a:prstGeom>
          <a:gradFill>
            <a:gsLst>
              <a:gs pos="100000">
                <a:schemeClr val="accent4"/>
              </a:gs>
              <a:gs pos="42000">
                <a:schemeClr val="accent4">
                  <a:lumMod val="75000"/>
                </a:schemeClr>
              </a:gs>
            </a:gsLst>
            <a:path path="circle">
              <a:fillToRect l="43000" r="43000" b="100000"/>
            </a:path>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latin typeface="LM Roman 12" panose="00000500000000000000" pitchFamily="2" charset="0"/>
            </a:endParaRPr>
          </a:p>
        </p:txBody>
      </p:sp>
      <p:sp>
        <p:nvSpPr>
          <p:cNvPr id="2" name="Title 1"/>
          <p:cNvSpPr>
            <a:spLocks noGrp="1"/>
          </p:cNvSpPr>
          <p:nvPr>
            <p:ph type="title" hasCustomPrompt="1"/>
          </p:nvPr>
        </p:nvSpPr>
        <p:spPr>
          <a:xfrm>
            <a:off x="388620" y="510061"/>
            <a:ext cx="9603275" cy="541500"/>
          </a:xfrm>
          <a:prstGeom prst="rect">
            <a:avLst/>
          </a:prstGeom>
        </p:spPr>
        <p:txBody>
          <a:bodyPr/>
          <a:lstStyle>
            <a:lvl1pPr>
              <a:defRPr/>
            </a:lvl1pPr>
          </a:lstStyle>
          <a:p>
            <a:r>
              <a:rPr lang="en-US" dirty="0"/>
              <a:t>(Experiment)</a:t>
            </a:r>
          </a:p>
        </p:txBody>
      </p:sp>
      <p:cxnSp>
        <p:nvCxnSpPr>
          <p:cNvPr id="33" name="Straight Connector 32"/>
          <p:cNvCxnSpPr>
            <a:cxnSpLocks/>
          </p:cNvCxnSpPr>
          <p:nvPr/>
        </p:nvCxnSpPr>
        <p:spPr>
          <a:xfrm>
            <a:off x="384373" y="1069849"/>
            <a:ext cx="11419007" cy="0"/>
          </a:xfrm>
          <a:prstGeom prst="line">
            <a:avLst/>
          </a:prstGeom>
          <a:ln w="31750">
            <a:solidFill>
              <a:schemeClr val="accent6"/>
            </a:solidFill>
          </a:ln>
        </p:spPr>
        <p:style>
          <a:lnRef idx="3">
            <a:schemeClr val="accent1"/>
          </a:lnRef>
          <a:fillRef idx="0">
            <a:schemeClr val="accent1"/>
          </a:fillRef>
          <a:effectRef idx="2">
            <a:schemeClr val="accent1"/>
          </a:effectRef>
          <a:fontRef idx="minor">
            <a:schemeClr val="tx1"/>
          </a:fontRef>
        </p:style>
      </p:cxnSp>
      <p:sp>
        <p:nvSpPr>
          <p:cNvPr id="9" name="Rectangle 8">
            <a:extLst>
              <a:ext uri="{FF2B5EF4-FFF2-40B4-BE49-F238E27FC236}">
                <a16:creationId xmlns:a16="http://schemas.microsoft.com/office/drawing/2014/main" id="{8A27B309-1FE9-400D-9FAF-2D9FF714460D}"/>
              </a:ext>
            </a:extLst>
          </p:cNvPr>
          <p:cNvSpPr/>
          <p:nvPr userDrawn="1"/>
        </p:nvSpPr>
        <p:spPr>
          <a:xfrm>
            <a:off x="0" y="-9116"/>
            <a:ext cx="12192000" cy="334172"/>
          </a:xfrm>
          <a:prstGeom prst="rect">
            <a:avLst/>
          </a:prstGeom>
          <a:gradFill>
            <a:gsLst>
              <a:gs pos="100000">
                <a:schemeClr val="accent4"/>
              </a:gs>
              <a:gs pos="42000">
                <a:schemeClr val="accent4">
                  <a:lumMod val="75000"/>
                </a:schemeClr>
              </a:gs>
            </a:gsLst>
            <a:path path="circle">
              <a:fillToRect l="43000" r="43000" b="100000"/>
            </a:path>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M Roman 12" panose="00000500000000000000" pitchFamily="2" charset="0"/>
            </a:endParaRPr>
          </a:p>
        </p:txBody>
      </p:sp>
      <p:sp>
        <p:nvSpPr>
          <p:cNvPr id="10" name="Slide Number Placeholder">
            <a:extLst>
              <a:ext uri="{FF2B5EF4-FFF2-40B4-BE49-F238E27FC236}">
                <a16:creationId xmlns:a16="http://schemas.microsoft.com/office/drawing/2014/main" id="{AE7174E5-DFE5-4FF1-A0D9-F751D8CE4F91}"/>
              </a:ext>
            </a:extLst>
          </p:cNvPr>
          <p:cNvSpPr txBox="1">
            <a:spLocks/>
          </p:cNvSpPr>
          <p:nvPr userDrawn="1"/>
        </p:nvSpPr>
        <p:spPr>
          <a:xfrm>
            <a:off x="388620" y="-17798"/>
            <a:ext cx="5707380" cy="342854"/>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accent1">
                    <a:lumMod val="20000"/>
                    <a:lumOff val="8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pc="300" baseline="0" dirty="0">
                <a:solidFill>
                  <a:schemeClr val="accent4">
                    <a:lumMod val="20000"/>
                    <a:lumOff val="80000"/>
                  </a:schemeClr>
                </a:solidFill>
                <a:effectLst>
                  <a:innerShdw blurRad="50800" dist="25400" dir="13500000">
                    <a:schemeClr val="accent4"/>
                  </a:innerShdw>
                </a:effectLst>
                <a:latin typeface="LM Roman 12" panose="00000500000000000000" pitchFamily="2" charset="0"/>
              </a:rPr>
              <a:t>COLORADO SCHOOL OF MINES	</a:t>
            </a:r>
          </a:p>
        </p:txBody>
      </p:sp>
      <p:sp>
        <p:nvSpPr>
          <p:cNvPr id="11" name="Slide Number Placeholder">
            <a:extLst>
              <a:ext uri="{FF2B5EF4-FFF2-40B4-BE49-F238E27FC236}">
                <a16:creationId xmlns:a16="http://schemas.microsoft.com/office/drawing/2014/main" id="{876708B2-D008-4476-BAF2-10044C39987B}"/>
              </a:ext>
            </a:extLst>
          </p:cNvPr>
          <p:cNvSpPr txBox="1">
            <a:spLocks/>
          </p:cNvSpPr>
          <p:nvPr userDrawn="1"/>
        </p:nvSpPr>
        <p:spPr>
          <a:xfrm>
            <a:off x="6096000" y="-17692"/>
            <a:ext cx="5864596" cy="342854"/>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accent1">
                    <a:lumMod val="20000"/>
                    <a:lumOff val="8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pc="300" baseline="0" dirty="0">
                <a:solidFill>
                  <a:schemeClr val="accent4">
                    <a:lumMod val="20000"/>
                    <a:lumOff val="80000"/>
                  </a:schemeClr>
                </a:solidFill>
                <a:effectLst>
                  <a:innerShdw blurRad="50800" dist="25400" dir="13500000">
                    <a:schemeClr val="accent4"/>
                  </a:innerShdw>
                </a:effectLst>
                <a:latin typeface="LM Roman 12" panose="00000500000000000000" pitchFamily="2" charset="0"/>
              </a:rPr>
              <a:t>DEPARTMENT OF PHYSICS</a:t>
            </a:r>
          </a:p>
        </p:txBody>
      </p:sp>
      <p:sp>
        <p:nvSpPr>
          <p:cNvPr id="3" name="Content Placeholder 2">
            <a:extLst>
              <a:ext uri="{FF2B5EF4-FFF2-40B4-BE49-F238E27FC236}">
                <a16:creationId xmlns:a16="http://schemas.microsoft.com/office/drawing/2014/main" id="{EA4C6A65-2B43-F29A-B7C0-26EF8C06C39C}"/>
              </a:ext>
            </a:extLst>
          </p:cNvPr>
          <p:cNvSpPr>
            <a:spLocks noGrp="1"/>
          </p:cNvSpPr>
          <p:nvPr>
            <p:ph idx="1" hasCustomPrompt="1"/>
          </p:nvPr>
        </p:nvSpPr>
        <p:spPr>
          <a:xfrm>
            <a:off x="697199" y="1567977"/>
            <a:ext cx="11106181" cy="4779963"/>
          </a:xfrm>
          <a:prstGeom prst="rect">
            <a:avLst/>
          </a:prstGeom>
        </p:spPr>
        <p:txBody>
          <a:bodyPr anchor="t"/>
          <a:lstStyle>
            <a:lvl1pPr marL="0" indent="0" defTabSz="685800">
              <a:buFont typeface="LM Roman 12" panose="00000500000000000000" pitchFamily="2" charset="0"/>
              <a:buChar char=" "/>
              <a:defRPr>
                <a:latin typeface="LM Roman 12" panose="00000500000000000000" pitchFamily="2" charset="0"/>
              </a:defRPr>
            </a:lvl1pPr>
            <a:lvl2pPr marL="285750" indent="-227013" defTabSz="461963">
              <a:buClr>
                <a:schemeClr val="accent4"/>
              </a:buClr>
              <a:buFont typeface="Meiryo" panose="020B0604030504040204" pitchFamily="34" charset="-128"/>
              <a:buChar char="↣"/>
              <a:tabLst/>
              <a:defRPr>
                <a:latin typeface="LM Roman 12" panose="00000500000000000000" pitchFamily="2" charset="0"/>
              </a:defRPr>
            </a:lvl2pPr>
            <a:lvl3pPr marL="461963" indent="-174625" defTabSz="461963">
              <a:buClr>
                <a:schemeClr val="accent4"/>
              </a:buClr>
              <a:buFont typeface="Meiryo" panose="020B0604030504040204" pitchFamily="34" charset="-128"/>
              <a:buChar char="↣"/>
              <a:defRPr>
                <a:latin typeface="LM Roman 10" panose="00000500000000000000" pitchFamily="50" charset="0"/>
              </a:defRPr>
            </a:lvl3pPr>
            <a:lvl4pPr marL="684213" indent="-171450" defTabSz="457200">
              <a:buClr>
                <a:schemeClr val="accent4"/>
              </a:buClr>
              <a:buFont typeface="Meiryo" panose="020B0604030504040204" pitchFamily="34" charset="-128"/>
              <a:buChar char="↣"/>
              <a:defRPr>
                <a:latin typeface="LM Roman 10" panose="00000500000000000000" pitchFamily="50" charset="0"/>
              </a:defRPr>
            </a:lvl4pPr>
            <a:lvl5pPr marL="858838" indent="-171450" defTabSz="457200">
              <a:buClr>
                <a:schemeClr val="accent4"/>
              </a:buClr>
              <a:buFont typeface="Meiryo" panose="020B0604030504040204" pitchFamily="34" charset="-128"/>
              <a:buChar char="↣"/>
              <a:defRPr>
                <a:latin typeface="LM Roman 10" panose="00000500000000000000" pitchFamily="50"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3">
            <a:extLst>
              <a:ext uri="{FF2B5EF4-FFF2-40B4-BE49-F238E27FC236}">
                <a16:creationId xmlns:a16="http://schemas.microsoft.com/office/drawing/2014/main" id="{120393D2-0FA8-67DA-7F82-D4EA1E439501}"/>
              </a:ext>
            </a:extLst>
          </p:cNvPr>
          <p:cNvSpPr txBox="1">
            <a:spLocks/>
          </p:cNvSpPr>
          <p:nvPr userDrawn="1"/>
        </p:nvSpPr>
        <p:spPr>
          <a:xfrm>
            <a:off x="0" y="6505359"/>
            <a:ext cx="12192000" cy="365125"/>
          </a:xfrm>
          <a:prstGeom prst="rect">
            <a:avLst/>
          </a:prstGeom>
        </p:spPr>
        <p:txBody>
          <a:bodyPr vert="horz" lIns="91440" tIns="45720" rIns="91440" bIns="45720" rtlCol="0" anchor="ctr"/>
          <a:lstStyle>
            <a:defPPr>
              <a:defRPr lang="en-US"/>
            </a:defPPr>
            <a:lvl1pPr marR="0" indent="0" defTabSz="457200" fontAlgn="auto">
              <a:lnSpc>
                <a:spcPct val="100000"/>
              </a:lnSpc>
              <a:spcBef>
                <a:spcPts val="0"/>
              </a:spcBef>
              <a:spcAft>
                <a:spcPts val="0"/>
              </a:spcAft>
              <a:buClrTx/>
              <a:buSzTx/>
              <a:buFontTx/>
              <a:buNone/>
              <a:tabLst/>
              <a:defRPr sz="1600" kern="800" spc="150">
                <a:solidFill>
                  <a:schemeClr val="accent1">
                    <a:lumMod val="20000"/>
                    <a:lumOff val="80000"/>
                  </a:schemeClr>
                </a:solidFill>
                <a:latin typeface="LM Roman 12" panose="00000500000000000000"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4838">
              <a:tabLst>
                <a:tab pos="6005513" algn="ctr"/>
                <a:tab pos="12004675" algn="r"/>
              </a:tabLst>
            </a:pPr>
            <a:r>
              <a:rPr lang="en-US" kern="800" spc="150" dirty="0">
                <a:solidFill>
                  <a:schemeClr val="accent4">
                    <a:lumMod val="20000"/>
                    <a:lumOff val="80000"/>
                  </a:schemeClr>
                </a:solidFill>
                <a:effectLst>
                  <a:innerShdw blurRad="50800" dist="25400" dir="13500000">
                    <a:schemeClr val="accent4"/>
                  </a:innerShdw>
                </a:effectLst>
                <a:latin typeface="LM Roman 12" panose="00000500000000000000" pitchFamily="2" charset="0"/>
              </a:rPr>
              <a:t>Slide </a:t>
            </a:r>
            <a:fld id="{322FCD35-B4E3-41C7-AD26-F2AE6908E303}" type="slidenum">
              <a:rPr lang="en-US" kern="800" spc="150" smtClean="0">
                <a:solidFill>
                  <a:schemeClr val="accent4">
                    <a:lumMod val="20000"/>
                    <a:lumOff val="80000"/>
                  </a:schemeClr>
                </a:solidFill>
                <a:effectLst>
                  <a:innerShdw blurRad="50800" dist="25400" dir="13500000">
                    <a:schemeClr val="accent4"/>
                  </a:innerShdw>
                </a:effectLst>
                <a:latin typeface="LM Roman 12" panose="00000500000000000000" pitchFamily="2" charset="0"/>
              </a:rPr>
              <a:pPr defTabSz="604838">
                <a:tabLst>
                  <a:tab pos="6005513" algn="ctr"/>
                  <a:tab pos="12004675" algn="r"/>
                </a:tabLst>
              </a:pPr>
              <a:t>‹#›</a:t>
            </a:fld>
            <a:r>
              <a:rPr lang="en-US" kern="800" spc="150" dirty="0">
                <a:solidFill>
                  <a:schemeClr val="accent4">
                    <a:lumMod val="20000"/>
                    <a:lumOff val="80000"/>
                  </a:schemeClr>
                </a:solidFill>
                <a:effectLst>
                  <a:innerShdw blurRad="50800" dist="25400" dir="13500000">
                    <a:schemeClr val="accent4"/>
                  </a:innerShdw>
                </a:effectLst>
                <a:latin typeface="LM Roman 12" panose="00000500000000000000" pitchFamily="2" charset="0"/>
              </a:rPr>
              <a:t>	Spencer L. Fretwell – Meeting – Format: Date – Session	Release #</a:t>
            </a:r>
          </a:p>
        </p:txBody>
      </p:sp>
    </p:spTree>
    <p:extLst>
      <p:ext uri="{BB962C8B-B14F-4D97-AF65-F5344CB8AC3E}">
        <p14:creationId xmlns:p14="http://schemas.microsoft.com/office/powerpoint/2010/main" val="237259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sults and Discuss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BF7C2B3-F8D1-4BAE-899F-1305FC6A9307}"/>
              </a:ext>
            </a:extLst>
          </p:cNvPr>
          <p:cNvSpPr/>
          <p:nvPr userDrawn="1"/>
        </p:nvSpPr>
        <p:spPr>
          <a:xfrm>
            <a:off x="0" y="6527630"/>
            <a:ext cx="12192000" cy="342854"/>
          </a:xfrm>
          <a:prstGeom prst="rect">
            <a:avLst/>
          </a:prstGeom>
          <a:gradFill>
            <a:gsLst>
              <a:gs pos="100000">
                <a:schemeClr val="accent5"/>
              </a:gs>
              <a:gs pos="42000">
                <a:schemeClr val="accent5">
                  <a:lumMod val="75000"/>
                </a:schemeClr>
              </a:gs>
            </a:gsLst>
            <a:path path="circle">
              <a:fillToRect l="43000" r="43000" b="100000"/>
            </a:path>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latin typeface="LM Roman 12" panose="00000500000000000000" pitchFamily="2" charset="0"/>
            </a:endParaRPr>
          </a:p>
        </p:txBody>
      </p:sp>
      <p:sp>
        <p:nvSpPr>
          <p:cNvPr id="2" name="Title 1"/>
          <p:cNvSpPr>
            <a:spLocks noGrp="1"/>
          </p:cNvSpPr>
          <p:nvPr>
            <p:ph type="title" hasCustomPrompt="1"/>
          </p:nvPr>
        </p:nvSpPr>
        <p:spPr>
          <a:xfrm>
            <a:off x="388620" y="510061"/>
            <a:ext cx="9603275" cy="541500"/>
          </a:xfrm>
          <a:prstGeom prst="rect">
            <a:avLst/>
          </a:prstGeom>
        </p:spPr>
        <p:txBody>
          <a:bodyPr/>
          <a:lstStyle>
            <a:lvl1pPr>
              <a:defRPr/>
            </a:lvl1pPr>
          </a:lstStyle>
          <a:p>
            <a:r>
              <a:rPr lang="en-US" dirty="0"/>
              <a:t>(Results and Discussion)</a:t>
            </a:r>
          </a:p>
        </p:txBody>
      </p:sp>
      <p:cxnSp>
        <p:nvCxnSpPr>
          <p:cNvPr id="33" name="Straight Connector 32"/>
          <p:cNvCxnSpPr>
            <a:cxnSpLocks/>
          </p:cNvCxnSpPr>
          <p:nvPr/>
        </p:nvCxnSpPr>
        <p:spPr>
          <a:xfrm>
            <a:off x="384373" y="1069849"/>
            <a:ext cx="11419007" cy="0"/>
          </a:xfrm>
          <a:prstGeom prst="line">
            <a:avLst/>
          </a:prstGeom>
          <a:ln w="31750">
            <a:solidFill>
              <a:schemeClr val="accent6"/>
            </a:solidFill>
          </a:ln>
        </p:spPr>
        <p:style>
          <a:lnRef idx="3">
            <a:schemeClr val="accent1"/>
          </a:lnRef>
          <a:fillRef idx="0">
            <a:schemeClr val="accent1"/>
          </a:fillRef>
          <a:effectRef idx="2">
            <a:schemeClr val="accent1"/>
          </a:effectRef>
          <a:fontRef idx="minor">
            <a:schemeClr val="tx1"/>
          </a:fontRef>
        </p:style>
      </p:cxnSp>
      <p:sp>
        <p:nvSpPr>
          <p:cNvPr id="9" name="Rectangle 8">
            <a:extLst>
              <a:ext uri="{FF2B5EF4-FFF2-40B4-BE49-F238E27FC236}">
                <a16:creationId xmlns:a16="http://schemas.microsoft.com/office/drawing/2014/main" id="{8A27B309-1FE9-400D-9FAF-2D9FF714460D}"/>
              </a:ext>
            </a:extLst>
          </p:cNvPr>
          <p:cNvSpPr/>
          <p:nvPr userDrawn="1"/>
        </p:nvSpPr>
        <p:spPr>
          <a:xfrm>
            <a:off x="0" y="-9116"/>
            <a:ext cx="12192000" cy="334172"/>
          </a:xfrm>
          <a:prstGeom prst="rect">
            <a:avLst/>
          </a:prstGeom>
          <a:gradFill>
            <a:gsLst>
              <a:gs pos="100000">
                <a:schemeClr val="accent5"/>
              </a:gs>
              <a:gs pos="42000">
                <a:schemeClr val="accent5">
                  <a:lumMod val="75000"/>
                </a:schemeClr>
              </a:gs>
            </a:gsLst>
            <a:path path="circle">
              <a:fillToRect l="43000" r="43000" b="100000"/>
            </a:path>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M Roman 12" panose="00000500000000000000" pitchFamily="2" charset="0"/>
            </a:endParaRPr>
          </a:p>
        </p:txBody>
      </p:sp>
      <p:sp>
        <p:nvSpPr>
          <p:cNvPr id="10" name="Slide Number Placeholder">
            <a:extLst>
              <a:ext uri="{FF2B5EF4-FFF2-40B4-BE49-F238E27FC236}">
                <a16:creationId xmlns:a16="http://schemas.microsoft.com/office/drawing/2014/main" id="{AE7174E5-DFE5-4FF1-A0D9-F751D8CE4F91}"/>
              </a:ext>
            </a:extLst>
          </p:cNvPr>
          <p:cNvSpPr txBox="1">
            <a:spLocks/>
          </p:cNvSpPr>
          <p:nvPr userDrawn="1"/>
        </p:nvSpPr>
        <p:spPr>
          <a:xfrm>
            <a:off x="388620" y="-17798"/>
            <a:ext cx="5707380" cy="342854"/>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accent1">
                    <a:lumMod val="20000"/>
                    <a:lumOff val="8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pc="300" baseline="0" dirty="0">
                <a:solidFill>
                  <a:schemeClr val="accent5">
                    <a:lumMod val="20000"/>
                    <a:lumOff val="80000"/>
                  </a:schemeClr>
                </a:solidFill>
                <a:effectLst>
                  <a:innerShdw blurRad="50800" dist="25400" dir="13500000">
                    <a:schemeClr val="accent5"/>
                  </a:innerShdw>
                </a:effectLst>
                <a:latin typeface="LM Roman 12" panose="00000500000000000000" pitchFamily="2" charset="0"/>
              </a:rPr>
              <a:t>COLORADO SCHOOL OF MINES	</a:t>
            </a:r>
          </a:p>
        </p:txBody>
      </p:sp>
      <p:sp>
        <p:nvSpPr>
          <p:cNvPr id="11" name="Slide Number Placeholder">
            <a:extLst>
              <a:ext uri="{FF2B5EF4-FFF2-40B4-BE49-F238E27FC236}">
                <a16:creationId xmlns:a16="http://schemas.microsoft.com/office/drawing/2014/main" id="{876708B2-D008-4476-BAF2-10044C39987B}"/>
              </a:ext>
            </a:extLst>
          </p:cNvPr>
          <p:cNvSpPr txBox="1">
            <a:spLocks/>
          </p:cNvSpPr>
          <p:nvPr userDrawn="1"/>
        </p:nvSpPr>
        <p:spPr>
          <a:xfrm>
            <a:off x="6096000" y="-17692"/>
            <a:ext cx="5864596" cy="342854"/>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accent1">
                    <a:lumMod val="20000"/>
                    <a:lumOff val="8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pc="300" baseline="0" dirty="0">
                <a:solidFill>
                  <a:schemeClr val="accent5">
                    <a:lumMod val="20000"/>
                    <a:lumOff val="80000"/>
                  </a:schemeClr>
                </a:solidFill>
                <a:effectLst>
                  <a:innerShdw blurRad="50800" dist="25400" dir="13500000">
                    <a:schemeClr val="accent5"/>
                  </a:innerShdw>
                </a:effectLst>
                <a:latin typeface="LM Roman 12" panose="00000500000000000000" pitchFamily="2" charset="0"/>
              </a:rPr>
              <a:t>DEPARTMENT OF PHYSICS</a:t>
            </a:r>
          </a:p>
        </p:txBody>
      </p:sp>
      <p:sp>
        <p:nvSpPr>
          <p:cNvPr id="3" name="Content Placeholder 2">
            <a:extLst>
              <a:ext uri="{FF2B5EF4-FFF2-40B4-BE49-F238E27FC236}">
                <a16:creationId xmlns:a16="http://schemas.microsoft.com/office/drawing/2014/main" id="{56984014-2625-16F9-ED90-83565CDCDE01}"/>
              </a:ext>
            </a:extLst>
          </p:cNvPr>
          <p:cNvSpPr>
            <a:spLocks noGrp="1"/>
          </p:cNvSpPr>
          <p:nvPr>
            <p:ph idx="1" hasCustomPrompt="1"/>
          </p:nvPr>
        </p:nvSpPr>
        <p:spPr>
          <a:xfrm>
            <a:off x="697199" y="1567977"/>
            <a:ext cx="11106181" cy="4779963"/>
          </a:xfrm>
          <a:prstGeom prst="rect">
            <a:avLst/>
          </a:prstGeom>
        </p:spPr>
        <p:txBody>
          <a:bodyPr anchor="t"/>
          <a:lstStyle>
            <a:lvl1pPr marL="0" indent="0" defTabSz="685800">
              <a:buFont typeface="LM Roman 12" panose="00000500000000000000" pitchFamily="2" charset="0"/>
              <a:buChar char=" "/>
              <a:defRPr>
                <a:latin typeface="LM Roman 12" panose="00000500000000000000" pitchFamily="2" charset="0"/>
              </a:defRPr>
            </a:lvl1pPr>
            <a:lvl2pPr marL="285750" indent="-227013" defTabSz="461963">
              <a:buClr>
                <a:schemeClr val="accent5">
                  <a:lumMod val="75000"/>
                </a:schemeClr>
              </a:buClr>
              <a:buFont typeface="Meiryo" panose="020B0604030504040204" pitchFamily="34" charset="-128"/>
              <a:buChar char="↣"/>
              <a:tabLst/>
              <a:defRPr>
                <a:latin typeface="LM Roman 12" panose="00000500000000000000" pitchFamily="2" charset="0"/>
              </a:defRPr>
            </a:lvl2pPr>
            <a:lvl3pPr marL="461963" indent="-174625" defTabSz="461963">
              <a:buClr>
                <a:schemeClr val="accent5">
                  <a:lumMod val="75000"/>
                </a:schemeClr>
              </a:buClr>
              <a:buFont typeface="Meiryo" panose="020B0604030504040204" pitchFamily="34" charset="-128"/>
              <a:buChar char="↣"/>
              <a:defRPr>
                <a:latin typeface="LM Roman 10" panose="00000500000000000000" pitchFamily="50" charset="0"/>
              </a:defRPr>
            </a:lvl3pPr>
            <a:lvl4pPr marL="684213" indent="-171450" defTabSz="457200">
              <a:buClr>
                <a:schemeClr val="accent5">
                  <a:lumMod val="75000"/>
                </a:schemeClr>
              </a:buClr>
              <a:buFont typeface="Meiryo" panose="020B0604030504040204" pitchFamily="34" charset="-128"/>
              <a:buChar char="↣"/>
              <a:defRPr>
                <a:latin typeface="LM Roman 10" panose="00000500000000000000" pitchFamily="50" charset="0"/>
              </a:defRPr>
            </a:lvl4pPr>
            <a:lvl5pPr marL="858838" indent="-171450" defTabSz="457200">
              <a:buClr>
                <a:schemeClr val="accent5">
                  <a:lumMod val="75000"/>
                </a:schemeClr>
              </a:buClr>
              <a:buFont typeface="Meiryo" panose="020B0604030504040204" pitchFamily="34" charset="-128"/>
              <a:buChar char="↣"/>
              <a:defRPr>
                <a:latin typeface="LM Roman 10" panose="00000500000000000000" pitchFamily="50"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C1BA8E30-0A80-7CF6-FBF6-8A9F4EFD8581}"/>
              </a:ext>
            </a:extLst>
          </p:cNvPr>
          <p:cNvSpPr txBox="1">
            <a:spLocks/>
          </p:cNvSpPr>
          <p:nvPr userDrawn="1"/>
        </p:nvSpPr>
        <p:spPr>
          <a:xfrm>
            <a:off x="0" y="6505359"/>
            <a:ext cx="12192000" cy="365125"/>
          </a:xfrm>
          <a:prstGeom prst="rect">
            <a:avLst/>
          </a:prstGeom>
        </p:spPr>
        <p:txBody>
          <a:bodyPr vert="horz" lIns="91440" tIns="45720" rIns="91440" bIns="45720" rtlCol="0" anchor="ctr"/>
          <a:lstStyle>
            <a:defPPr>
              <a:defRPr lang="en-US"/>
            </a:defPPr>
            <a:lvl1pPr marR="0" indent="0" defTabSz="457200" fontAlgn="auto">
              <a:lnSpc>
                <a:spcPct val="100000"/>
              </a:lnSpc>
              <a:spcBef>
                <a:spcPts val="0"/>
              </a:spcBef>
              <a:spcAft>
                <a:spcPts val="0"/>
              </a:spcAft>
              <a:buClrTx/>
              <a:buSzTx/>
              <a:buFontTx/>
              <a:buNone/>
              <a:tabLst/>
              <a:defRPr sz="1600" kern="800" spc="150">
                <a:solidFill>
                  <a:schemeClr val="accent1">
                    <a:lumMod val="20000"/>
                    <a:lumOff val="80000"/>
                  </a:schemeClr>
                </a:solidFill>
                <a:latin typeface="LM Roman 12" panose="00000500000000000000"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4838">
              <a:tabLst>
                <a:tab pos="6005513" algn="ctr"/>
                <a:tab pos="12004675" algn="r"/>
              </a:tabLst>
            </a:pPr>
            <a:r>
              <a:rPr lang="en-US" kern="800" spc="150" baseline="0" dirty="0">
                <a:solidFill>
                  <a:schemeClr val="accent5">
                    <a:lumMod val="20000"/>
                    <a:lumOff val="80000"/>
                  </a:schemeClr>
                </a:solidFill>
                <a:effectLst>
                  <a:innerShdw blurRad="50800" dist="25400" dir="13500000">
                    <a:schemeClr val="accent5"/>
                  </a:innerShdw>
                </a:effectLst>
                <a:latin typeface="LM Roman 12" panose="00000500000000000000" pitchFamily="2" charset="0"/>
              </a:rPr>
              <a:t>Slide </a:t>
            </a:r>
            <a:fld id="{322FCD35-B4E3-41C7-AD26-F2AE6908E303}" type="slidenum">
              <a:rPr lang="en-US" kern="800" spc="150" baseline="0" smtClean="0">
                <a:solidFill>
                  <a:schemeClr val="accent5">
                    <a:lumMod val="20000"/>
                    <a:lumOff val="80000"/>
                  </a:schemeClr>
                </a:solidFill>
                <a:effectLst>
                  <a:innerShdw blurRad="50800" dist="25400" dir="13500000">
                    <a:schemeClr val="accent5"/>
                  </a:innerShdw>
                </a:effectLst>
                <a:latin typeface="LM Roman 12" panose="00000500000000000000" pitchFamily="2" charset="0"/>
              </a:rPr>
              <a:pPr defTabSz="604838">
                <a:tabLst>
                  <a:tab pos="6005513" algn="ctr"/>
                  <a:tab pos="12004675" algn="r"/>
                </a:tabLst>
              </a:pPr>
              <a:t>‹#›</a:t>
            </a:fld>
            <a:r>
              <a:rPr lang="en-US" kern="800" spc="150" baseline="0" dirty="0">
                <a:solidFill>
                  <a:schemeClr val="accent5">
                    <a:lumMod val="20000"/>
                    <a:lumOff val="80000"/>
                  </a:schemeClr>
                </a:solidFill>
                <a:effectLst>
                  <a:innerShdw blurRad="50800" dist="25400" dir="13500000">
                    <a:schemeClr val="accent5"/>
                  </a:innerShdw>
                </a:effectLst>
                <a:latin typeface="LM Roman 12" panose="00000500000000000000" pitchFamily="2" charset="0"/>
              </a:rPr>
              <a:t>	Spencer L. Fretwell – Meeting – Format: Date – Session	Release #</a:t>
            </a:r>
          </a:p>
        </p:txBody>
      </p:sp>
    </p:spTree>
    <p:extLst>
      <p:ext uri="{BB962C8B-B14F-4D97-AF65-F5344CB8AC3E}">
        <p14:creationId xmlns:p14="http://schemas.microsoft.com/office/powerpoint/2010/main" val="243128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clus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BF7C2B3-F8D1-4BAE-899F-1305FC6A9307}"/>
              </a:ext>
            </a:extLst>
          </p:cNvPr>
          <p:cNvSpPr/>
          <p:nvPr userDrawn="1"/>
        </p:nvSpPr>
        <p:spPr>
          <a:xfrm>
            <a:off x="0" y="6527630"/>
            <a:ext cx="12192000" cy="342854"/>
          </a:xfrm>
          <a:prstGeom prst="rect">
            <a:avLst/>
          </a:prstGeom>
          <a:gradFill>
            <a:gsLst>
              <a:gs pos="100000">
                <a:schemeClr val="accent6"/>
              </a:gs>
              <a:gs pos="42000">
                <a:schemeClr val="accent6">
                  <a:lumMod val="75000"/>
                </a:schemeClr>
              </a:gs>
            </a:gsLst>
            <a:path path="circle">
              <a:fillToRect l="43000" r="43000" b="100000"/>
            </a:path>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latin typeface="LM Roman 12" panose="00000500000000000000" pitchFamily="2" charset="0"/>
            </a:endParaRPr>
          </a:p>
        </p:txBody>
      </p:sp>
      <p:sp>
        <p:nvSpPr>
          <p:cNvPr id="2" name="Title 1"/>
          <p:cNvSpPr>
            <a:spLocks noGrp="1"/>
          </p:cNvSpPr>
          <p:nvPr>
            <p:ph type="title" hasCustomPrompt="1"/>
          </p:nvPr>
        </p:nvSpPr>
        <p:spPr>
          <a:xfrm>
            <a:off x="388620" y="510061"/>
            <a:ext cx="9603275" cy="541500"/>
          </a:xfrm>
          <a:prstGeom prst="rect">
            <a:avLst/>
          </a:prstGeom>
        </p:spPr>
        <p:txBody>
          <a:bodyPr/>
          <a:lstStyle>
            <a:lvl1pPr>
              <a:defRPr/>
            </a:lvl1pPr>
          </a:lstStyle>
          <a:p>
            <a:r>
              <a:rPr lang="en-US" dirty="0"/>
              <a:t>(Conclusion)</a:t>
            </a:r>
          </a:p>
        </p:txBody>
      </p:sp>
      <p:cxnSp>
        <p:nvCxnSpPr>
          <p:cNvPr id="33" name="Straight Connector 32"/>
          <p:cNvCxnSpPr>
            <a:cxnSpLocks/>
          </p:cNvCxnSpPr>
          <p:nvPr/>
        </p:nvCxnSpPr>
        <p:spPr>
          <a:xfrm>
            <a:off x="384373" y="1069849"/>
            <a:ext cx="11419007" cy="0"/>
          </a:xfrm>
          <a:prstGeom prst="line">
            <a:avLst/>
          </a:prstGeom>
          <a:ln w="31750">
            <a:solidFill>
              <a:schemeClr val="accent6"/>
            </a:solidFill>
          </a:ln>
        </p:spPr>
        <p:style>
          <a:lnRef idx="3">
            <a:schemeClr val="accent1"/>
          </a:lnRef>
          <a:fillRef idx="0">
            <a:schemeClr val="accent1"/>
          </a:fillRef>
          <a:effectRef idx="2">
            <a:schemeClr val="accent1"/>
          </a:effectRef>
          <a:fontRef idx="minor">
            <a:schemeClr val="tx1"/>
          </a:fontRef>
        </p:style>
      </p:cxnSp>
      <p:sp>
        <p:nvSpPr>
          <p:cNvPr id="9" name="Rectangle 8">
            <a:extLst>
              <a:ext uri="{FF2B5EF4-FFF2-40B4-BE49-F238E27FC236}">
                <a16:creationId xmlns:a16="http://schemas.microsoft.com/office/drawing/2014/main" id="{8A27B309-1FE9-400D-9FAF-2D9FF714460D}"/>
              </a:ext>
            </a:extLst>
          </p:cNvPr>
          <p:cNvSpPr/>
          <p:nvPr userDrawn="1"/>
        </p:nvSpPr>
        <p:spPr>
          <a:xfrm>
            <a:off x="0" y="-9116"/>
            <a:ext cx="12192000" cy="334172"/>
          </a:xfrm>
          <a:prstGeom prst="rect">
            <a:avLst/>
          </a:prstGeom>
          <a:gradFill>
            <a:gsLst>
              <a:gs pos="100000">
                <a:schemeClr val="accent6"/>
              </a:gs>
              <a:gs pos="42000">
                <a:schemeClr val="accent6">
                  <a:lumMod val="75000"/>
                </a:schemeClr>
              </a:gs>
            </a:gsLst>
            <a:path path="circle">
              <a:fillToRect l="43000" r="43000" b="100000"/>
            </a:path>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M Roman 12" panose="00000500000000000000" pitchFamily="2" charset="0"/>
            </a:endParaRPr>
          </a:p>
        </p:txBody>
      </p:sp>
      <p:sp>
        <p:nvSpPr>
          <p:cNvPr id="10" name="Slide Number Placeholder">
            <a:extLst>
              <a:ext uri="{FF2B5EF4-FFF2-40B4-BE49-F238E27FC236}">
                <a16:creationId xmlns:a16="http://schemas.microsoft.com/office/drawing/2014/main" id="{AE7174E5-DFE5-4FF1-A0D9-F751D8CE4F91}"/>
              </a:ext>
            </a:extLst>
          </p:cNvPr>
          <p:cNvSpPr txBox="1">
            <a:spLocks/>
          </p:cNvSpPr>
          <p:nvPr userDrawn="1"/>
        </p:nvSpPr>
        <p:spPr>
          <a:xfrm>
            <a:off x="388620" y="-17798"/>
            <a:ext cx="5707380" cy="342854"/>
          </a:xfrm>
          <a:prstGeom prst="rect">
            <a:avLst/>
          </a:prstGeom>
          <a:effectLst/>
        </p:spPr>
        <p:txBody>
          <a:bodyPr vert="horz" lIns="91440" tIns="45720" rIns="91440" bIns="45720" rtlCol="0" anchor="ctr"/>
          <a:lstStyle>
            <a:defPPr>
              <a:defRPr lang="en-US"/>
            </a:defPPr>
            <a:lvl1pPr marL="0" algn="r" defTabSz="457200" rtl="0" eaLnBrk="1" latinLnBrk="0" hangingPunct="1">
              <a:defRPr sz="1600" kern="1200">
                <a:solidFill>
                  <a:schemeClr val="accent1">
                    <a:lumMod val="20000"/>
                    <a:lumOff val="8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pc="300" baseline="0" dirty="0">
                <a:solidFill>
                  <a:schemeClr val="accent6">
                    <a:lumMod val="20000"/>
                    <a:lumOff val="80000"/>
                  </a:schemeClr>
                </a:solidFill>
                <a:effectLst>
                  <a:innerShdw blurRad="50800" dist="25400" dir="13500000">
                    <a:schemeClr val="accent6"/>
                  </a:innerShdw>
                </a:effectLst>
                <a:latin typeface="LM Roman 12" panose="00000500000000000000" pitchFamily="2" charset="0"/>
              </a:rPr>
              <a:t>COLORADO SCHOOL OF MINES	</a:t>
            </a:r>
          </a:p>
        </p:txBody>
      </p:sp>
      <p:sp>
        <p:nvSpPr>
          <p:cNvPr id="11" name="Slide Number Placeholder">
            <a:extLst>
              <a:ext uri="{FF2B5EF4-FFF2-40B4-BE49-F238E27FC236}">
                <a16:creationId xmlns:a16="http://schemas.microsoft.com/office/drawing/2014/main" id="{876708B2-D008-4476-BAF2-10044C39987B}"/>
              </a:ext>
            </a:extLst>
          </p:cNvPr>
          <p:cNvSpPr txBox="1">
            <a:spLocks/>
          </p:cNvSpPr>
          <p:nvPr userDrawn="1"/>
        </p:nvSpPr>
        <p:spPr>
          <a:xfrm>
            <a:off x="6096000" y="-17692"/>
            <a:ext cx="5864596" cy="342854"/>
          </a:xfrm>
          <a:prstGeom prst="rect">
            <a:avLst/>
          </a:prstGeom>
          <a:effectLst/>
        </p:spPr>
        <p:txBody>
          <a:bodyPr vert="horz" lIns="91440" tIns="45720" rIns="91440" bIns="45720" rtlCol="0" anchor="ctr"/>
          <a:lstStyle>
            <a:defPPr>
              <a:defRPr lang="en-US"/>
            </a:defPPr>
            <a:lvl1pPr defTabSz="457200">
              <a:defRPr sz="1600" spc="300" baseline="0">
                <a:solidFill>
                  <a:schemeClr val="accent6">
                    <a:lumMod val="20000"/>
                    <a:lumOff val="80000"/>
                  </a:schemeClr>
                </a:solidFill>
                <a:latin typeface="LM Roman 12" panose="00000500000000000000" pitchFamily="2" charset="0"/>
              </a:defRPr>
            </a:lvl1pPr>
            <a:lvl2pPr defTabSz="457200"/>
            <a:lvl3pPr defTabSz="457200"/>
            <a:lvl4pPr defTabSz="457200"/>
            <a:lvl5pPr defTabSz="457200"/>
            <a:lvl6pPr defTabSz="457200"/>
            <a:lvl7pPr defTabSz="457200"/>
            <a:lvl8pPr defTabSz="457200"/>
            <a:lvl9pPr defTabSz="457200"/>
          </a:lstStyle>
          <a:p>
            <a:pPr lvl="0" algn="r"/>
            <a:r>
              <a:rPr lang="en-US" dirty="0">
                <a:effectLst>
                  <a:innerShdw blurRad="50800" dist="25400" dir="13500000">
                    <a:schemeClr val="accent6"/>
                  </a:innerShdw>
                </a:effectLst>
              </a:rPr>
              <a:t>DEPARTMENT OF PHYSICS</a:t>
            </a:r>
          </a:p>
        </p:txBody>
      </p:sp>
      <p:sp>
        <p:nvSpPr>
          <p:cNvPr id="3" name="Content Placeholder 2">
            <a:extLst>
              <a:ext uri="{FF2B5EF4-FFF2-40B4-BE49-F238E27FC236}">
                <a16:creationId xmlns:a16="http://schemas.microsoft.com/office/drawing/2014/main" id="{56984014-2625-16F9-ED90-83565CDCDE01}"/>
              </a:ext>
            </a:extLst>
          </p:cNvPr>
          <p:cNvSpPr>
            <a:spLocks noGrp="1"/>
          </p:cNvSpPr>
          <p:nvPr>
            <p:ph idx="1" hasCustomPrompt="1"/>
          </p:nvPr>
        </p:nvSpPr>
        <p:spPr>
          <a:xfrm>
            <a:off x="697199" y="1567977"/>
            <a:ext cx="11106181" cy="4779963"/>
          </a:xfrm>
          <a:prstGeom prst="rect">
            <a:avLst/>
          </a:prstGeom>
        </p:spPr>
        <p:txBody>
          <a:bodyPr anchor="t"/>
          <a:lstStyle>
            <a:lvl1pPr marL="0" indent="0" defTabSz="685800">
              <a:buFont typeface="LM Roman 12" panose="00000500000000000000" pitchFamily="2" charset="0"/>
              <a:buChar char=" "/>
              <a:defRPr>
                <a:latin typeface="LM Roman 12" panose="00000500000000000000" pitchFamily="2" charset="0"/>
              </a:defRPr>
            </a:lvl1pPr>
            <a:lvl2pPr marL="285750" indent="-227013" defTabSz="461963">
              <a:buClr>
                <a:schemeClr val="accent6">
                  <a:lumMod val="75000"/>
                </a:schemeClr>
              </a:buClr>
              <a:buFont typeface="Meiryo" panose="020B0604030504040204" pitchFamily="34" charset="-128"/>
              <a:buChar char="↣"/>
              <a:tabLst/>
              <a:defRPr>
                <a:latin typeface="LM Roman 12" panose="00000500000000000000" pitchFamily="2" charset="0"/>
              </a:defRPr>
            </a:lvl2pPr>
            <a:lvl3pPr marL="461963" indent="-174625" defTabSz="461963">
              <a:buClr>
                <a:schemeClr val="accent6">
                  <a:lumMod val="75000"/>
                </a:schemeClr>
              </a:buClr>
              <a:buFont typeface="Meiryo" panose="020B0604030504040204" pitchFamily="34" charset="-128"/>
              <a:buChar char="↣"/>
              <a:defRPr>
                <a:latin typeface="LM Roman 10" panose="00000500000000000000" pitchFamily="50" charset="0"/>
              </a:defRPr>
            </a:lvl3pPr>
            <a:lvl4pPr marL="684213" indent="-171450" defTabSz="457200">
              <a:buClr>
                <a:schemeClr val="accent6">
                  <a:lumMod val="75000"/>
                </a:schemeClr>
              </a:buClr>
              <a:buFont typeface="Meiryo" panose="020B0604030504040204" pitchFamily="34" charset="-128"/>
              <a:buChar char="↣"/>
              <a:defRPr>
                <a:latin typeface="LM Roman 10" panose="00000500000000000000" pitchFamily="50" charset="0"/>
              </a:defRPr>
            </a:lvl4pPr>
            <a:lvl5pPr marL="858838" indent="-171450" defTabSz="457200">
              <a:buClr>
                <a:schemeClr val="accent6">
                  <a:lumMod val="75000"/>
                </a:schemeClr>
              </a:buClr>
              <a:buFont typeface="Meiryo" panose="020B0604030504040204" pitchFamily="34" charset="-128"/>
              <a:buChar char="↣"/>
              <a:defRPr>
                <a:latin typeface="LM Roman 10" panose="00000500000000000000" pitchFamily="50"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3">
            <a:extLst>
              <a:ext uri="{FF2B5EF4-FFF2-40B4-BE49-F238E27FC236}">
                <a16:creationId xmlns:a16="http://schemas.microsoft.com/office/drawing/2014/main" id="{D344D061-2DB3-3F04-0F4D-D1B582436734}"/>
              </a:ext>
            </a:extLst>
          </p:cNvPr>
          <p:cNvSpPr txBox="1">
            <a:spLocks/>
          </p:cNvSpPr>
          <p:nvPr userDrawn="1"/>
        </p:nvSpPr>
        <p:spPr>
          <a:xfrm>
            <a:off x="0" y="6505359"/>
            <a:ext cx="12192000" cy="365125"/>
          </a:xfrm>
          <a:prstGeom prst="rect">
            <a:avLst/>
          </a:prstGeom>
        </p:spPr>
        <p:txBody>
          <a:bodyPr vert="horz" lIns="91440" tIns="45720" rIns="91440" bIns="45720" rtlCol="0" anchor="ctr"/>
          <a:lstStyle>
            <a:defPPr>
              <a:defRPr lang="en-US"/>
            </a:defPPr>
            <a:lvl1pPr marR="0" indent="0" defTabSz="457200" fontAlgn="auto">
              <a:lnSpc>
                <a:spcPct val="100000"/>
              </a:lnSpc>
              <a:spcBef>
                <a:spcPts val="0"/>
              </a:spcBef>
              <a:spcAft>
                <a:spcPts val="0"/>
              </a:spcAft>
              <a:buClrTx/>
              <a:buSzTx/>
              <a:buFontTx/>
              <a:buNone/>
              <a:tabLst/>
              <a:defRPr sz="1600" kern="800" spc="150">
                <a:solidFill>
                  <a:schemeClr val="accent1">
                    <a:lumMod val="20000"/>
                    <a:lumOff val="80000"/>
                  </a:schemeClr>
                </a:solidFill>
                <a:latin typeface="LM Roman 12" panose="00000500000000000000"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4838">
              <a:tabLst>
                <a:tab pos="6005513" algn="ctr"/>
                <a:tab pos="12004675" algn="r"/>
              </a:tabLst>
            </a:pPr>
            <a:r>
              <a:rPr lang="en-US" b="0" kern="800" spc="150" dirty="0">
                <a:ln w="12700" cap="rnd" cmpd="thickThin">
                  <a:noFill/>
                </a:ln>
                <a:solidFill>
                  <a:schemeClr val="accent6">
                    <a:lumMod val="20000"/>
                    <a:lumOff val="80000"/>
                  </a:schemeClr>
                </a:solidFill>
                <a:effectLst>
                  <a:innerShdw blurRad="50800" dist="25400" dir="13500000">
                    <a:schemeClr val="accent6"/>
                  </a:innerShdw>
                </a:effectLst>
                <a:latin typeface="LM Roman 12" panose="00000500000000000000" pitchFamily="2" charset="0"/>
              </a:rPr>
              <a:t>Slide </a:t>
            </a:r>
            <a:fld id="{322FCD35-B4E3-41C7-AD26-F2AE6908E303}" type="slidenum">
              <a:rPr lang="en-US" b="0" kern="800" spc="150" smtClean="0">
                <a:ln w="12700" cap="rnd" cmpd="thickThin">
                  <a:noFill/>
                </a:ln>
                <a:solidFill>
                  <a:schemeClr val="accent6">
                    <a:lumMod val="20000"/>
                    <a:lumOff val="80000"/>
                  </a:schemeClr>
                </a:solidFill>
                <a:effectLst>
                  <a:innerShdw blurRad="50800" dist="25400" dir="13500000">
                    <a:schemeClr val="accent6"/>
                  </a:innerShdw>
                </a:effectLst>
                <a:latin typeface="LM Roman 12" panose="00000500000000000000" pitchFamily="2" charset="0"/>
              </a:rPr>
              <a:pPr defTabSz="604838">
                <a:tabLst>
                  <a:tab pos="6005513" algn="ctr"/>
                  <a:tab pos="12004675" algn="r"/>
                </a:tabLst>
              </a:pPr>
              <a:t>‹#›</a:t>
            </a:fld>
            <a:r>
              <a:rPr lang="en-US" b="0" kern="800" spc="150" dirty="0">
                <a:ln w="12700" cap="rnd" cmpd="thickThin">
                  <a:noFill/>
                </a:ln>
                <a:solidFill>
                  <a:schemeClr val="accent6">
                    <a:lumMod val="20000"/>
                    <a:lumOff val="80000"/>
                  </a:schemeClr>
                </a:solidFill>
                <a:effectLst>
                  <a:innerShdw blurRad="50800" dist="25400" dir="13500000">
                    <a:schemeClr val="accent6"/>
                  </a:innerShdw>
                </a:effectLst>
                <a:latin typeface="LM Roman 12" panose="00000500000000000000" pitchFamily="2" charset="0"/>
              </a:rPr>
              <a:t>	Spencer L. Fretwell – Meeting – Format: Date – Session	Release #</a:t>
            </a:r>
          </a:p>
        </p:txBody>
      </p:sp>
    </p:spTree>
    <p:extLst>
      <p:ext uri="{BB962C8B-B14F-4D97-AF65-F5344CB8AC3E}">
        <p14:creationId xmlns:p14="http://schemas.microsoft.com/office/powerpoint/2010/main" val="1386910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ctrTitle"/>
          </p:nvPr>
        </p:nvSpPr>
        <p:spPr>
          <a:xfrm>
            <a:off x="817579" y="795183"/>
            <a:ext cx="10237273" cy="2541431"/>
          </a:xfrm>
          <a:prstGeom prst="rect">
            <a:avLst/>
          </a:prstGeom>
        </p:spPr>
        <p:txBody>
          <a:bodyPr bIns="0" anchor="b">
            <a:normAutofit/>
          </a:bodyPr>
          <a:lstStyle>
            <a:lvl1pPr algn="l">
              <a:defRPr sz="4400">
                <a:latin typeface="URWClassico" panose="00000000000000000002" pitchFamily="2" charset="0"/>
              </a:defRPr>
            </a:lvl1pPr>
          </a:lstStyle>
          <a:p>
            <a:r>
              <a:rPr lang="en-US" dirty="0"/>
              <a:t>Click to edit Master title style</a:t>
            </a:r>
          </a:p>
        </p:txBody>
      </p:sp>
      <p:cxnSp>
        <p:nvCxnSpPr>
          <p:cNvPr id="15" name="Straight Connector 14"/>
          <p:cNvCxnSpPr>
            <a:cxnSpLocks/>
          </p:cNvCxnSpPr>
          <p:nvPr/>
        </p:nvCxnSpPr>
        <p:spPr>
          <a:xfrm>
            <a:off x="817579" y="3528542"/>
            <a:ext cx="10237273" cy="0"/>
          </a:xfrm>
          <a:prstGeom prst="line">
            <a:avLst/>
          </a:prstGeom>
          <a:ln w="31750">
            <a:solidFill>
              <a:schemeClr val="accent6"/>
            </a:solidFill>
          </a:ln>
        </p:spPr>
        <p:style>
          <a:lnRef idx="3">
            <a:schemeClr val="accent1"/>
          </a:lnRef>
          <a:fillRef idx="0">
            <a:schemeClr val="accent1"/>
          </a:fillRef>
          <a:effectRef idx="2">
            <a:schemeClr val="accent1"/>
          </a:effectRef>
          <a:fontRef idx="minor">
            <a:schemeClr val="tx1"/>
          </a:fontRef>
        </p:style>
      </p:cxnSp>
      <p:sp>
        <p:nvSpPr>
          <p:cNvPr id="4" name="Footer Placeholder 3">
            <a:extLst>
              <a:ext uri="{FF2B5EF4-FFF2-40B4-BE49-F238E27FC236}">
                <a16:creationId xmlns:a16="http://schemas.microsoft.com/office/drawing/2014/main" id="{9DFF26C5-09DB-4E40-9FA5-DA0FD04C1848}"/>
              </a:ext>
            </a:extLst>
          </p:cNvPr>
          <p:cNvSpPr>
            <a:spLocks noGrp="1"/>
          </p:cNvSpPr>
          <p:nvPr>
            <p:ph type="ftr" sz="quarter" idx="10"/>
          </p:nvPr>
        </p:nvSpPr>
        <p:spPr>
          <a:xfrm>
            <a:off x="0" y="6505359"/>
            <a:ext cx="12192000" cy="365125"/>
          </a:xfrm>
          <a:prstGeom prst="rect">
            <a:avLst/>
          </a:prstGeom>
        </p:spPr>
        <p:txBody>
          <a:bodyPr vert="horz" lIns="91440" tIns="45720" rIns="91440" bIns="45720" rtlCol="0" anchor="ctr"/>
          <a:lstStyle>
            <a:defPPr>
              <a:defRPr lang="en-US"/>
            </a:defPPr>
            <a:lvl1pPr marL="0" marR="0" indent="0" algn="l" defTabSz="457200" rtl="0" eaLnBrk="1" fontAlgn="auto" latinLnBrk="0" hangingPunct="1">
              <a:lnSpc>
                <a:spcPct val="100000"/>
              </a:lnSpc>
              <a:spcBef>
                <a:spcPts val="0"/>
              </a:spcBef>
              <a:spcAft>
                <a:spcPts val="0"/>
              </a:spcAft>
              <a:buClrTx/>
              <a:buSzTx/>
              <a:buFontTx/>
              <a:buNone/>
              <a:tabLst/>
              <a:defRPr sz="1600" kern="1200">
                <a:solidFill>
                  <a:schemeClr val="accent1">
                    <a:lumMod val="20000"/>
                    <a:lumOff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kern="800" spc="150" dirty="0">
                <a:latin typeface="LM Roman 12" panose="00000500000000000000" pitchFamily="2" charset="0"/>
              </a:rPr>
              <a:t>Slide 1 – Spencer L. Fretwell – ACOT Meeting – Virtual: April 23, 2021 – Nuclear Physics Parallel Session</a:t>
            </a:r>
          </a:p>
        </p:txBody>
      </p:sp>
      <p:sp>
        <p:nvSpPr>
          <p:cNvPr id="6" name="Rectangle 5">
            <a:extLst>
              <a:ext uri="{FF2B5EF4-FFF2-40B4-BE49-F238E27FC236}">
                <a16:creationId xmlns:a16="http://schemas.microsoft.com/office/drawing/2014/main" id="{C43EE0B4-775F-45A8-AA38-9BE2C0F89BE9}"/>
              </a:ext>
            </a:extLst>
          </p:cNvPr>
          <p:cNvSpPr/>
          <p:nvPr userDrawn="1"/>
        </p:nvSpPr>
        <p:spPr>
          <a:xfrm>
            <a:off x="0" y="6527630"/>
            <a:ext cx="12192000" cy="342854"/>
          </a:xfrm>
          <a:prstGeom prst="rect">
            <a:avLst/>
          </a:prstGeom>
          <a:gradFill>
            <a:gsLst>
              <a:gs pos="100000">
                <a:schemeClr val="accent1"/>
              </a:gs>
              <a:gs pos="42000">
                <a:schemeClr val="accent1">
                  <a:lumMod val="75000"/>
                </a:schemeClr>
              </a:gs>
            </a:gsLst>
            <a:path path="circle">
              <a:fillToRect l="43000" r="43000" b="100000"/>
            </a:path>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atin typeface="LM Roman 12" panose="00000500000000000000" pitchFamily="2" charset="0"/>
            </a:endParaRPr>
          </a:p>
        </p:txBody>
      </p:sp>
      <p:sp>
        <p:nvSpPr>
          <p:cNvPr id="7" name="Rectangle 6">
            <a:extLst>
              <a:ext uri="{FF2B5EF4-FFF2-40B4-BE49-F238E27FC236}">
                <a16:creationId xmlns:a16="http://schemas.microsoft.com/office/drawing/2014/main" id="{9F37D3BC-A577-4CCF-80E7-BD12C69E99A6}"/>
              </a:ext>
            </a:extLst>
          </p:cNvPr>
          <p:cNvSpPr/>
          <p:nvPr userDrawn="1"/>
        </p:nvSpPr>
        <p:spPr>
          <a:xfrm>
            <a:off x="0" y="-9116"/>
            <a:ext cx="12192000" cy="334172"/>
          </a:xfrm>
          <a:prstGeom prst="rect">
            <a:avLst/>
          </a:prstGeom>
          <a:gradFill>
            <a:gsLst>
              <a:gs pos="100000">
                <a:schemeClr val="accent1"/>
              </a:gs>
              <a:gs pos="42000">
                <a:schemeClr val="accent1">
                  <a:lumMod val="75000"/>
                </a:schemeClr>
              </a:gs>
            </a:gsLst>
            <a:path path="circle">
              <a:fillToRect l="43000" r="43000" b="100000"/>
            </a:path>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atin typeface="LM Roman 12" panose="00000500000000000000" pitchFamily="2" charset="0"/>
            </a:endParaRPr>
          </a:p>
        </p:txBody>
      </p:sp>
      <p:sp>
        <p:nvSpPr>
          <p:cNvPr id="8" name="Slide Number Placeholder">
            <a:extLst>
              <a:ext uri="{FF2B5EF4-FFF2-40B4-BE49-F238E27FC236}">
                <a16:creationId xmlns:a16="http://schemas.microsoft.com/office/drawing/2014/main" id="{D700AF73-5C2F-4C7B-B55C-AE19DCB226C7}"/>
              </a:ext>
            </a:extLst>
          </p:cNvPr>
          <p:cNvSpPr txBox="1">
            <a:spLocks/>
          </p:cNvSpPr>
          <p:nvPr userDrawn="1"/>
        </p:nvSpPr>
        <p:spPr>
          <a:xfrm>
            <a:off x="388620" y="-17798"/>
            <a:ext cx="5707380" cy="342854"/>
          </a:xfrm>
          <a:prstGeom prst="rect">
            <a:avLst/>
          </a:prstGeom>
        </p:spPr>
        <p:txBody>
          <a:bodyPr vert="horz" lIns="91440" tIns="45720" rIns="91440" bIns="45720" rtlCol="0" anchor="ctr"/>
          <a:lstStyle>
            <a:defPPr>
              <a:defRPr lang="en-US"/>
            </a:defPPr>
            <a:lvl1pPr defTabSz="457200">
              <a:defRPr sz="1600" spc="300" baseline="0">
                <a:solidFill>
                  <a:schemeClr val="accent1">
                    <a:lumMod val="20000"/>
                    <a:lumOff val="80000"/>
                  </a:schemeClr>
                </a:solidFill>
                <a:latin typeface="LM Roman 12" panose="00000500000000000000" pitchFamily="2" charset="0"/>
              </a:defRPr>
            </a:lvl1pPr>
            <a:lvl2pPr defTabSz="457200"/>
            <a:lvl3pPr defTabSz="457200"/>
            <a:lvl4pPr defTabSz="457200"/>
            <a:lvl5pPr defTabSz="457200"/>
            <a:lvl6pPr defTabSz="457200"/>
            <a:lvl7pPr defTabSz="457200"/>
            <a:lvl8pPr defTabSz="457200"/>
            <a:lvl9pPr defTabSz="457200"/>
          </a:lstStyle>
          <a:p>
            <a:pPr lvl="0"/>
            <a:r>
              <a:rPr lang="en-US" dirty="0">
                <a:effectLst>
                  <a:innerShdw blurRad="50800" dist="25400" dir="13500000">
                    <a:schemeClr val="accent1"/>
                  </a:innerShdw>
                </a:effectLst>
                <a:latin typeface="URWClassico" panose="00000000000000000002" pitchFamily="2" charset="0"/>
              </a:rPr>
              <a:t>COLORADO SCHOOL OF MINES	</a:t>
            </a:r>
          </a:p>
        </p:txBody>
      </p:sp>
      <p:sp>
        <p:nvSpPr>
          <p:cNvPr id="9" name="Slide Number Placeholder">
            <a:extLst>
              <a:ext uri="{FF2B5EF4-FFF2-40B4-BE49-F238E27FC236}">
                <a16:creationId xmlns:a16="http://schemas.microsoft.com/office/drawing/2014/main" id="{13DFE7CE-C405-42DB-8DCC-F98229220B2D}"/>
              </a:ext>
            </a:extLst>
          </p:cNvPr>
          <p:cNvSpPr txBox="1">
            <a:spLocks/>
          </p:cNvSpPr>
          <p:nvPr userDrawn="1"/>
        </p:nvSpPr>
        <p:spPr>
          <a:xfrm>
            <a:off x="6096000" y="-17692"/>
            <a:ext cx="5864596" cy="342854"/>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accent1">
                    <a:lumMod val="20000"/>
                    <a:lumOff val="8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600" kern="1200" spc="300" baseline="0" dirty="0">
                <a:solidFill>
                  <a:schemeClr val="accent1">
                    <a:lumMod val="20000"/>
                    <a:lumOff val="80000"/>
                  </a:schemeClr>
                </a:solidFill>
                <a:effectLst>
                  <a:innerShdw blurRad="50800" dist="25400" dir="13500000">
                    <a:schemeClr val="accent1"/>
                  </a:innerShdw>
                </a:effectLst>
                <a:latin typeface="URWClassico" panose="00000000000000000002" pitchFamily="2" charset="0"/>
                <a:ea typeface="+mn-ea"/>
                <a:cs typeface="+mn-cs"/>
              </a:rPr>
              <a:t>DEPARTMENT OF PHYSICS</a:t>
            </a:r>
          </a:p>
        </p:txBody>
      </p:sp>
      <p:sp>
        <p:nvSpPr>
          <p:cNvPr id="19" name="Text Placeholder 9">
            <a:extLst>
              <a:ext uri="{FF2B5EF4-FFF2-40B4-BE49-F238E27FC236}">
                <a16:creationId xmlns:a16="http://schemas.microsoft.com/office/drawing/2014/main" id="{82616415-C5C3-5EBC-7A1E-8E11AE9F6C36}"/>
              </a:ext>
            </a:extLst>
          </p:cNvPr>
          <p:cNvSpPr>
            <a:spLocks noGrp="1"/>
          </p:cNvSpPr>
          <p:nvPr>
            <p:ph type="body" sz="quarter" idx="11" hasCustomPrompt="1"/>
          </p:nvPr>
        </p:nvSpPr>
        <p:spPr>
          <a:xfrm>
            <a:off x="817563" y="3710634"/>
            <a:ext cx="10237273" cy="2352173"/>
          </a:xfrm>
        </p:spPr>
        <p:txBody>
          <a:bodyPr/>
          <a:lstStyle>
            <a:lvl1pPr>
              <a:defRPr i="0">
                <a:latin typeface="Avenir Next LT Pro" panose="020B0504020202020204" pitchFamily="34" charset="0"/>
              </a:defRPr>
            </a:lvl1pPr>
          </a:lstStyle>
          <a:p>
            <a:pPr lvl="0"/>
            <a:r>
              <a:rPr lang="en-US" dirty="0"/>
              <a:t>Meeting – Session</a:t>
            </a:r>
          </a:p>
          <a:p>
            <a:pPr lvl="0"/>
            <a:r>
              <a:rPr lang="en-US" dirty="0"/>
              <a:t>Spencer Fretwell – Organization</a:t>
            </a:r>
          </a:p>
          <a:p>
            <a:pPr lvl="0"/>
            <a:endParaRPr lang="en-US" dirty="0"/>
          </a:p>
          <a:p>
            <a:pPr lvl="0"/>
            <a:endParaRPr lang="en-US" dirty="0"/>
          </a:p>
          <a:p>
            <a:pPr lvl="0"/>
            <a:r>
              <a:rPr lang="en-US" i="1" dirty="0"/>
              <a:t>Release #</a:t>
            </a:r>
          </a:p>
        </p:txBody>
      </p:sp>
    </p:spTree>
    <p:extLst>
      <p:ext uri="{BB962C8B-B14F-4D97-AF65-F5344CB8AC3E}">
        <p14:creationId xmlns:p14="http://schemas.microsoft.com/office/powerpoint/2010/main" val="1499338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eneric)">
    <p:spTree>
      <p:nvGrpSpPr>
        <p:cNvPr id="1" name=""/>
        <p:cNvGrpSpPr/>
        <p:nvPr/>
      </p:nvGrpSpPr>
      <p:grpSpPr>
        <a:xfrm>
          <a:off x="0" y="0"/>
          <a:ext cx="0" cy="0"/>
          <a:chOff x="0" y="0"/>
          <a:chExt cx="0" cy="0"/>
        </a:xfrm>
      </p:grpSpPr>
      <p:cxnSp>
        <p:nvCxnSpPr>
          <p:cNvPr id="33" name="Straight Connector 32"/>
          <p:cNvCxnSpPr>
            <a:cxnSpLocks/>
          </p:cNvCxnSpPr>
          <p:nvPr/>
        </p:nvCxnSpPr>
        <p:spPr>
          <a:xfrm>
            <a:off x="384373" y="1069849"/>
            <a:ext cx="11419007" cy="0"/>
          </a:xfrm>
          <a:prstGeom prst="line">
            <a:avLst/>
          </a:prstGeom>
          <a:ln w="31750">
            <a:solidFill>
              <a:schemeClr val="accent6"/>
            </a:solidFill>
          </a:ln>
        </p:spPr>
        <p:style>
          <a:lnRef idx="3">
            <a:schemeClr val="accent1"/>
          </a:lnRef>
          <a:fillRef idx="0">
            <a:schemeClr val="accent1"/>
          </a:fillRef>
          <a:effectRef idx="2">
            <a:schemeClr val="accent1"/>
          </a:effectRef>
          <a:fontRef idx="minor">
            <a:schemeClr val="tx1"/>
          </a:fontRef>
        </p:style>
      </p:cxnSp>
      <p:sp>
        <p:nvSpPr>
          <p:cNvPr id="6" name="Footer Placeholder 3">
            <a:extLst>
              <a:ext uri="{FF2B5EF4-FFF2-40B4-BE49-F238E27FC236}">
                <a16:creationId xmlns:a16="http://schemas.microsoft.com/office/drawing/2014/main" id="{DC019C29-C72C-4E9C-8002-2B25D024D288}"/>
              </a:ext>
            </a:extLst>
          </p:cNvPr>
          <p:cNvSpPr>
            <a:spLocks noGrp="1"/>
          </p:cNvSpPr>
          <p:nvPr>
            <p:ph type="ftr" sz="quarter" idx="3"/>
          </p:nvPr>
        </p:nvSpPr>
        <p:spPr>
          <a:xfrm>
            <a:off x="0" y="6505359"/>
            <a:ext cx="12192000" cy="365125"/>
          </a:xfrm>
          <a:prstGeom prst="rect">
            <a:avLst/>
          </a:prstGeom>
        </p:spPr>
        <p:txBody>
          <a:bodyPr vert="horz" lIns="91440" tIns="45720" rIns="91440" bIns="45720" rtlCol="0" anchor="ctr"/>
          <a:lstStyle>
            <a:lvl1pPr marL="0" marR="0" indent="0" algn="l" defTabSz="457200" rtl="0" eaLnBrk="1" fontAlgn="auto" latinLnBrk="0" hangingPunct="1">
              <a:lnSpc>
                <a:spcPct val="100000"/>
              </a:lnSpc>
              <a:spcBef>
                <a:spcPts val="0"/>
              </a:spcBef>
              <a:spcAft>
                <a:spcPts val="0"/>
              </a:spcAft>
              <a:buClrTx/>
              <a:buSzTx/>
              <a:buFontTx/>
              <a:buNone/>
              <a:tabLst/>
              <a:defRPr sz="1600">
                <a:solidFill>
                  <a:schemeClr val="accent4">
                    <a:lumMod val="20000"/>
                    <a:lumOff val="80000"/>
                  </a:schemeClr>
                </a:solidFill>
              </a:defRPr>
            </a:lvl1pPr>
          </a:lstStyle>
          <a:p>
            <a:r>
              <a:rPr lang="en-US" kern="800" spc="150" dirty="0">
                <a:latin typeface="LM Roman 12" panose="00000500000000000000" pitchFamily="2" charset="0"/>
              </a:rPr>
              <a:t>Slide 1 – Spencer L. Fretwell – ACOT Meeting – Virtual: April 23, 2021 – Nuclear Physics Parallel Session</a:t>
            </a:r>
          </a:p>
        </p:txBody>
      </p:sp>
      <p:sp>
        <p:nvSpPr>
          <p:cNvPr id="7" name="Content Placeholder 2">
            <a:extLst>
              <a:ext uri="{FF2B5EF4-FFF2-40B4-BE49-F238E27FC236}">
                <a16:creationId xmlns:a16="http://schemas.microsoft.com/office/drawing/2014/main" id="{AB51F254-F89E-4B68-B52C-5E013A7E7856}"/>
              </a:ext>
            </a:extLst>
          </p:cNvPr>
          <p:cNvSpPr>
            <a:spLocks noGrp="1"/>
          </p:cNvSpPr>
          <p:nvPr>
            <p:ph idx="1" hasCustomPrompt="1"/>
          </p:nvPr>
        </p:nvSpPr>
        <p:spPr>
          <a:xfrm>
            <a:off x="697199" y="1567977"/>
            <a:ext cx="11106181" cy="4779963"/>
          </a:xfrm>
          <a:prstGeom prst="rect">
            <a:avLst/>
          </a:prstGeom>
        </p:spPr>
        <p:txBody>
          <a:bodyPr anchor="t"/>
          <a:lstStyle>
            <a:lvl1pPr marL="0" indent="0" defTabSz="685800">
              <a:buFont typeface="LM Roman 12" panose="00000500000000000000" pitchFamily="2" charset="0"/>
              <a:buChar char=" "/>
              <a:defRPr>
                <a:latin typeface="Avenir Next LT Pro" panose="020B0504020202020204" pitchFamily="34" charset="0"/>
              </a:defRPr>
            </a:lvl1pPr>
            <a:lvl2pPr marL="285750" indent="-227013" defTabSz="461963">
              <a:buFont typeface="Meiryo" panose="020B0604030504040204" pitchFamily="34" charset="-128"/>
              <a:buChar char="↣"/>
              <a:tabLst/>
              <a:defRPr>
                <a:latin typeface="Avenir Next LT Pro" panose="020B0504020202020204" pitchFamily="34" charset="0"/>
              </a:defRPr>
            </a:lvl2pPr>
            <a:lvl3pPr marL="461963" indent="-174625" defTabSz="461963">
              <a:buFont typeface="Meiryo" panose="020B0604030504040204" pitchFamily="34" charset="-128"/>
              <a:buChar char="↣"/>
              <a:defRPr>
                <a:latin typeface="Avenir Next LT Pro" panose="020B0504020202020204" pitchFamily="34" charset="0"/>
              </a:defRPr>
            </a:lvl3pPr>
            <a:lvl4pPr marL="684213" indent="-171450" defTabSz="457200">
              <a:buFont typeface="Meiryo" panose="020B0604030504040204" pitchFamily="34" charset="-128"/>
              <a:buChar char="↣"/>
              <a:defRPr>
                <a:latin typeface="Avenir Next LT Pro" panose="020B0504020202020204" pitchFamily="34" charset="0"/>
              </a:defRPr>
            </a:lvl4pPr>
            <a:lvl5pPr marL="858838" indent="-171450" defTabSz="457200">
              <a:buFont typeface="Meiryo" panose="020B0604030504040204" pitchFamily="34" charset="-128"/>
              <a:buChar char="↣"/>
              <a:defRPr>
                <a:latin typeface="Avenir Next LT Pro" panose="020B05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BBF7C2B3-F8D1-4BAE-899F-1305FC6A9307}"/>
              </a:ext>
            </a:extLst>
          </p:cNvPr>
          <p:cNvSpPr/>
          <p:nvPr userDrawn="1"/>
        </p:nvSpPr>
        <p:spPr>
          <a:xfrm>
            <a:off x="0" y="6527630"/>
            <a:ext cx="12192000" cy="342854"/>
          </a:xfrm>
          <a:prstGeom prst="rect">
            <a:avLst/>
          </a:prstGeom>
          <a:gradFill>
            <a:gsLst>
              <a:gs pos="100000">
                <a:schemeClr val="accent1"/>
              </a:gs>
              <a:gs pos="42000">
                <a:schemeClr val="accent1">
                  <a:lumMod val="75000"/>
                </a:schemeClr>
              </a:gs>
            </a:gsLst>
            <a:path path="circle">
              <a:fillToRect l="43000" r="43000" b="100000"/>
            </a:path>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atin typeface="LM Roman 12" panose="00000500000000000000" pitchFamily="2" charset="0"/>
            </a:endParaRPr>
          </a:p>
        </p:txBody>
      </p:sp>
      <p:sp>
        <p:nvSpPr>
          <p:cNvPr id="9" name="Rectangle 8">
            <a:extLst>
              <a:ext uri="{FF2B5EF4-FFF2-40B4-BE49-F238E27FC236}">
                <a16:creationId xmlns:a16="http://schemas.microsoft.com/office/drawing/2014/main" id="{8A27B309-1FE9-400D-9FAF-2D9FF714460D}"/>
              </a:ext>
            </a:extLst>
          </p:cNvPr>
          <p:cNvSpPr/>
          <p:nvPr userDrawn="1"/>
        </p:nvSpPr>
        <p:spPr>
          <a:xfrm>
            <a:off x="0" y="-9116"/>
            <a:ext cx="12192000" cy="334172"/>
          </a:xfrm>
          <a:prstGeom prst="rect">
            <a:avLst/>
          </a:prstGeom>
          <a:gradFill>
            <a:gsLst>
              <a:gs pos="100000">
                <a:schemeClr val="accent1"/>
              </a:gs>
              <a:gs pos="42000">
                <a:schemeClr val="accent1">
                  <a:lumMod val="75000"/>
                </a:schemeClr>
              </a:gs>
            </a:gsLst>
            <a:path path="circle">
              <a:fillToRect l="43000" r="43000" b="100000"/>
            </a:path>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atin typeface="LM Roman 12" panose="00000500000000000000" pitchFamily="2" charset="0"/>
            </a:endParaRPr>
          </a:p>
        </p:txBody>
      </p:sp>
      <p:sp>
        <p:nvSpPr>
          <p:cNvPr id="10" name="Slide Number Placeholder">
            <a:extLst>
              <a:ext uri="{FF2B5EF4-FFF2-40B4-BE49-F238E27FC236}">
                <a16:creationId xmlns:a16="http://schemas.microsoft.com/office/drawing/2014/main" id="{AE7174E5-DFE5-4FF1-A0D9-F751D8CE4F91}"/>
              </a:ext>
            </a:extLst>
          </p:cNvPr>
          <p:cNvSpPr txBox="1">
            <a:spLocks/>
          </p:cNvSpPr>
          <p:nvPr userDrawn="1"/>
        </p:nvSpPr>
        <p:spPr>
          <a:xfrm>
            <a:off x="388620" y="-17798"/>
            <a:ext cx="5707380" cy="342854"/>
          </a:xfrm>
          <a:prstGeom prst="rect">
            <a:avLst/>
          </a:prstGeom>
        </p:spPr>
        <p:txBody>
          <a:bodyPr vert="horz" lIns="91440" tIns="45720" rIns="91440" bIns="45720" rtlCol="0" anchor="ctr"/>
          <a:lstStyle>
            <a:defPPr>
              <a:defRPr lang="en-US"/>
            </a:defPPr>
            <a:lvl1pPr defTabSz="457200">
              <a:defRPr sz="1600" spc="300" baseline="0">
                <a:solidFill>
                  <a:schemeClr val="accent1">
                    <a:lumMod val="20000"/>
                    <a:lumOff val="80000"/>
                  </a:schemeClr>
                </a:solidFill>
                <a:latin typeface="LM Roman 12" panose="00000500000000000000" pitchFamily="2" charset="0"/>
              </a:defRPr>
            </a:lvl1pPr>
            <a:lvl2pPr defTabSz="457200"/>
            <a:lvl3pPr defTabSz="457200"/>
            <a:lvl4pPr defTabSz="457200"/>
            <a:lvl5pPr defTabSz="457200"/>
            <a:lvl6pPr defTabSz="457200"/>
            <a:lvl7pPr defTabSz="457200"/>
            <a:lvl8pPr defTabSz="457200"/>
            <a:lvl9pPr defTabSz="457200"/>
          </a:lstStyle>
          <a:p>
            <a:pPr lvl="0"/>
            <a:r>
              <a:rPr lang="en-US" dirty="0">
                <a:effectLst>
                  <a:innerShdw blurRad="50800" dist="25400" dir="13500000">
                    <a:schemeClr val="accent1"/>
                  </a:innerShdw>
                </a:effectLst>
                <a:latin typeface="URWClassico" panose="00000000000000000002" pitchFamily="2" charset="0"/>
              </a:rPr>
              <a:t>COLORADO SCHOOL OF MINES	</a:t>
            </a:r>
          </a:p>
        </p:txBody>
      </p:sp>
      <p:sp>
        <p:nvSpPr>
          <p:cNvPr id="11" name="Slide Number Placeholder">
            <a:extLst>
              <a:ext uri="{FF2B5EF4-FFF2-40B4-BE49-F238E27FC236}">
                <a16:creationId xmlns:a16="http://schemas.microsoft.com/office/drawing/2014/main" id="{876708B2-D008-4476-BAF2-10044C39987B}"/>
              </a:ext>
            </a:extLst>
          </p:cNvPr>
          <p:cNvSpPr txBox="1">
            <a:spLocks/>
          </p:cNvSpPr>
          <p:nvPr userDrawn="1"/>
        </p:nvSpPr>
        <p:spPr>
          <a:xfrm>
            <a:off x="6096000" y="-17692"/>
            <a:ext cx="5864596" cy="342854"/>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accent1">
                    <a:lumMod val="20000"/>
                    <a:lumOff val="8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600" kern="1200" spc="300" baseline="0" dirty="0">
                <a:solidFill>
                  <a:schemeClr val="accent1">
                    <a:lumMod val="20000"/>
                    <a:lumOff val="80000"/>
                  </a:schemeClr>
                </a:solidFill>
                <a:effectLst>
                  <a:innerShdw blurRad="50800" dist="25400" dir="13500000">
                    <a:schemeClr val="accent1"/>
                  </a:innerShdw>
                </a:effectLst>
                <a:latin typeface="URWClassico" panose="00000000000000000002" pitchFamily="2" charset="0"/>
                <a:ea typeface="+mn-ea"/>
                <a:cs typeface="+mn-cs"/>
              </a:rPr>
              <a:t>DEPARTMENT OF PHYSICS</a:t>
            </a:r>
          </a:p>
        </p:txBody>
      </p:sp>
      <p:sp>
        <p:nvSpPr>
          <p:cNvPr id="12" name="Footer Placeholder 3">
            <a:extLst>
              <a:ext uri="{FF2B5EF4-FFF2-40B4-BE49-F238E27FC236}">
                <a16:creationId xmlns:a16="http://schemas.microsoft.com/office/drawing/2014/main" id="{5C51B8CC-0E43-48CE-9941-E2757C65969C}"/>
              </a:ext>
            </a:extLst>
          </p:cNvPr>
          <p:cNvSpPr txBox="1">
            <a:spLocks/>
          </p:cNvSpPr>
          <p:nvPr userDrawn="1"/>
        </p:nvSpPr>
        <p:spPr>
          <a:xfrm>
            <a:off x="0" y="6505359"/>
            <a:ext cx="12192000" cy="365125"/>
          </a:xfrm>
          <a:prstGeom prst="rect">
            <a:avLst/>
          </a:prstGeom>
        </p:spPr>
        <p:txBody>
          <a:bodyPr vert="horz" lIns="91440" tIns="45720" rIns="91440" bIns="45720" rtlCol="0" anchor="ctr"/>
          <a:lstStyle>
            <a:defPPr>
              <a:defRPr lang="en-US"/>
            </a:defPPr>
            <a:lvl1pPr marR="0" indent="0" defTabSz="457200" fontAlgn="auto">
              <a:lnSpc>
                <a:spcPct val="100000"/>
              </a:lnSpc>
              <a:spcBef>
                <a:spcPts val="0"/>
              </a:spcBef>
              <a:spcAft>
                <a:spcPts val="0"/>
              </a:spcAft>
              <a:buClrTx/>
              <a:buSzTx/>
              <a:buFontTx/>
              <a:buNone/>
              <a:tabLst/>
              <a:defRPr sz="1600" kern="800" spc="150">
                <a:solidFill>
                  <a:schemeClr val="accent1">
                    <a:lumMod val="20000"/>
                    <a:lumOff val="80000"/>
                  </a:schemeClr>
                </a:solidFill>
                <a:latin typeface="LM Roman 12" panose="00000500000000000000"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4838">
              <a:tabLst>
                <a:tab pos="6005513" algn="ctr"/>
                <a:tab pos="12004675" algn="r"/>
              </a:tabLst>
            </a:pPr>
            <a:r>
              <a:rPr lang="en-US" kern="800" spc="150" dirty="0">
                <a:effectLst>
                  <a:innerShdw blurRad="50800" dist="25400" dir="13500000">
                    <a:schemeClr val="accent1"/>
                  </a:innerShdw>
                </a:effectLst>
                <a:latin typeface="URWClassico" panose="00000000000000000002" pitchFamily="2" charset="0"/>
              </a:rPr>
              <a:t>Slide </a:t>
            </a:r>
            <a:fld id="{322FCD35-B4E3-41C7-AD26-F2AE6908E303}" type="slidenum">
              <a:rPr lang="en-US" kern="800" spc="150" smtClean="0">
                <a:effectLst>
                  <a:innerShdw blurRad="50800" dist="25400" dir="13500000">
                    <a:schemeClr val="accent1"/>
                  </a:innerShdw>
                </a:effectLst>
                <a:latin typeface="URWClassico" panose="00000000000000000002" pitchFamily="2" charset="0"/>
              </a:rPr>
              <a:pPr defTabSz="604838">
                <a:tabLst>
                  <a:tab pos="6005513" algn="ctr"/>
                  <a:tab pos="12004675" algn="r"/>
                </a:tabLst>
              </a:pPr>
              <a:t>‹#›</a:t>
            </a:fld>
            <a:r>
              <a:rPr lang="en-US" kern="800" spc="150" dirty="0">
                <a:effectLst>
                  <a:innerShdw blurRad="50800" dist="25400" dir="13500000">
                    <a:schemeClr val="accent1"/>
                  </a:innerShdw>
                </a:effectLst>
                <a:latin typeface="URWClassico" panose="00000000000000000002" pitchFamily="2" charset="0"/>
              </a:rPr>
              <a:t>	Spencer L. Fretwell – Meeting – Format: Date – Session	Release #</a:t>
            </a:r>
          </a:p>
        </p:txBody>
      </p:sp>
      <p:sp>
        <p:nvSpPr>
          <p:cNvPr id="4" name="Title 1">
            <a:extLst>
              <a:ext uri="{FF2B5EF4-FFF2-40B4-BE49-F238E27FC236}">
                <a16:creationId xmlns:a16="http://schemas.microsoft.com/office/drawing/2014/main" id="{B6FA9462-5AF2-0535-B7C5-F1072F25B7A4}"/>
              </a:ext>
            </a:extLst>
          </p:cNvPr>
          <p:cNvSpPr>
            <a:spLocks noGrp="1"/>
          </p:cNvSpPr>
          <p:nvPr>
            <p:ph type="title" hasCustomPrompt="1"/>
          </p:nvPr>
        </p:nvSpPr>
        <p:spPr>
          <a:xfrm>
            <a:off x="388620" y="510061"/>
            <a:ext cx="9603275" cy="541500"/>
          </a:xfrm>
          <a:prstGeom prst="rect">
            <a:avLst/>
          </a:prstGeom>
        </p:spPr>
        <p:txBody>
          <a:bodyPr/>
          <a:lstStyle>
            <a:lvl1pPr>
              <a:defRPr>
                <a:latin typeface="URWClassico" panose="00000000000000000002" pitchFamily="2" charset="0"/>
              </a:defRPr>
            </a:lvl1pPr>
          </a:lstStyle>
          <a:p>
            <a:r>
              <a:rPr lang="en-US" dirty="0"/>
              <a:t>(Generic)</a:t>
            </a:r>
          </a:p>
        </p:txBody>
      </p:sp>
    </p:spTree>
    <p:extLst>
      <p:ext uri="{BB962C8B-B14F-4D97-AF65-F5344CB8AC3E}">
        <p14:creationId xmlns:p14="http://schemas.microsoft.com/office/powerpoint/2010/main" val="4031008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2">
                <a:tint val="94000"/>
                <a:satMod val="80000"/>
                <a:lumMod val="106000"/>
              </a:schemeClr>
            </a:gs>
            <a:gs pos="100000">
              <a:schemeClr val="bg2">
                <a:shade val="80000"/>
              </a:schemeClr>
            </a:gs>
          </a:gsLst>
          <a:path path="circle">
            <a:fillToRect l="43000" r="43000" b="100000"/>
          </a:path>
          <a:tileRect/>
        </a:gradFill>
        <a:effectLst/>
      </p:bgPr>
    </p:bg>
    <p:spTree>
      <p:nvGrpSpPr>
        <p:cNvPr id="1" name=""/>
        <p:cNvGrpSpPr/>
        <p:nvPr/>
      </p:nvGrpSpPr>
      <p:grpSpPr>
        <a:xfrm>
          <a:off x="0" y="0"/>
          <a:ext cx="0" cy="0"/>
          <a:chOff x="0" y="0"/>
          <a:chExt cx="0" cy="0"/>
        </a:xfrm>
      </p:grpSpPr>
      <p:sp>
        <p:nvSpPr>
          <p:cNvPr id="8" name="Rectangle 7"/>
          <p:cNvSpPr/>
          <p:nvPr userDrawn="1"/>
        </p:nvSpPr>
        <p:spPr>
          <a:xfrm>
            <a:off x="0" y="2019476"/>
            <a:ext cx="12192000" cy="449946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latin typeface="LM Roman 10" panose="00000500000000000000" pitchFamily="50" charset="0"/>
            </a:endParaRPr>
          </a:p>
        </p:txBody>
      </p:sp>
      <p:cxnSp>
        <p:nvCxnSpPr>
          <p:cNvPr id="13" name="Straight Connector 12">
            <a:extLst>
              <a:ext uri="{FF2B5EF4-FFF2-40B4-BE49-F238E27FC236}">
                <a16:creationId xmlns:a16="http://schemas.microsoft.com/office/drawing/2014/main" id="{ABEF67B6-464F-4ACB-8D61-91C09D042A71}"/>
              </a:ext>
            </a:extLst>
          </p:cNvPr>
          <p:cNvCxnSpPr>
            <a:cxnSpLocks/>
          </p:cNvCxnSpPr>
          <p:nvPr userDrawn="1"/>
        </p:nvCxnSpPr>
        <p:spPr>
          <a:xfrm>
            <a:off x="0" y="6518947"/>
            <a:ext cx="12192000"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B3F3D205-05CE-A9EA-374D-B2D5A4C1131E}"/>
              </a:ext>
            </a:extLst>
          </p:cNvPr>
          <p:cNvSpPr>
            <a:spLocks noGrp="1"/>
          </p:cNvSpPr>
          <p:nvPr>
            <p:ph type="body" idx="1"/>
          </p:nvPr>
        </p:nvSpPr>
        <p:spPr>
          <a:xfrm>
            <a:off x="838200" y="1825625"/>
            <a:ext cx="10515600" cy="4351338"/>
          </a:xfrm>
          <a:prstGeom prst="rect">
            <a:avLst/>
          </a:prstGeom>
        </p:spPr>
        <p:txBody>
          <a:bodyPr vert="horz" lIns="91440" tIns="45720" rIns="91440" bIns="45720" rtlCol="0" anchor="t">
            <a:normAutofit/>
          </a:bodyPr>
          <a:lstStyle/>
          <a:p>
            <a:pPr marL="55563" lvl="0" indent="-55563" defTabSz="685800">
              <a:buClr>
                <a:schemeClr val="accent2"/>
              </a:buClr>
              <a:buFontTx/>
              <a:buChar char=" "/>
            </a:pPr>
            <a:r>
              <a:rPr lang="en-US" dirty="0"/>
              <a:t>Click to edit Master text styles</a:t>
            </a:r>
          </a:p>
          <a:p>
            <a:pPr marL="230188" lvl="1" indent="-174625" defTabSz="684213">
              <a:buClr>
                <a:schemeClr val="accent3"/>
              </a:buClr>
              <a:buFont typeface="Cambria Math" panose="02040503050406030204" pitchFamily="18" charset="0"/>
              <a:buChar char="⤷"/>
            </a:pPr>
            <a:r>
              <a:rPr lang="en-US" dirty="0"/>
              <a:t>Second level</a:t>
            </a:r>
          </a:p>
          <a:p>
            <a:pPr marL="396875" lvl="2" indent="-166688" defTabSz="685800">
              <a:buClr>
                <a:schemeClr val="accent3"/>
              </a:buClr>
              <a:buFont typeface="Cambria Math" panose="02040503050406030204" pitchFamily="18" charset="0"/>
              <a:buChar char="⤷"/>
            </a:pPr>
            <a:r>
              <a:rPr lang="en-US" dirty="0"/>
              <a:t>Third level</a:t>
            </a:r>
          </a:p>
          <a:p>
            <a:pPr marL="573088" lvl="3" indent="-176213" defTabSz="685800">
              <a:buClr>
                <a:schemeClr val="accent3"/>
              </a:buClr>
              <a:buFont typeface="Cambria Math" panose="02040503050406030204" pitchFamily="18" charset="0"/>
              <a:buChar char="⤷"/>
            </a:pPr>
            <a:r>
              <a:rPr lang="en-US" dirty="0"/>
              <a:t>Fourth level</a:t>
            </a:r>
          </a:p>
          <a:p>
            <a:pPr marL="1030288" lvl="4" indent="-176213" defTabSz="685800">
              <a:buClr>
                <a:schemeClr val="accent3"/>
              </a:buClr>
              <a:buFont typeface="Cambria Math" panose="02040503050406030204" pitchFamily="18" charset="0"/>
              <a:buChar char="⤷"/>
            </a:pPr>
            <a:r>
              <a:rPr lang="en-US" dirty="0"/>
              <a:t>Fifth level</a:t>
            </a:r>
          </a:p>
        </p:txBody>
      </p:sp>
      <p:sp>
        <p:nvSpPr>
          <p:cNvPr id="4" name="Date Placeholder 3">
            <a:extLst>
              <a:ext uri="{FF2B5EF4-FFF2-40B4-BE49-F238E27FC236}">
                <a16:creationId xmlns:a16="http://schemas.microsoft.com/office/drawing/2014/main" id="{FB7C4E08-443C-FE48-B3C1-E9BCEC99E468}"/>
              </a:ext>
            </a:extLst>
          </p:cNvPr>
          <p:cNvSpPr>
            <a:spLocks noGrp="1"/>
          </p:cNvSpPr>
          <p:nvPr>
            <p:ph type="dt" sz="half" idx="2"/>
          </p:nvPr>
        </p:nvSpPr>
        <p:spPr>
          <a:xfrm>
            <a:off x="154709" y="156489"/>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F13FC-6A96-44F5-9E91-48A326159E85}" type="datetimeFigureOut">
              <a:rPr lang="en-US" smtClean="0"/>
              <a:t>10/12/23</a:t>
            </a:fld>
            <a:endParaRPr lang="en-US"/>
          </a:p>
        </p:txBody>
      </p:sp>
      <p:sp>
        <p:nvSpPr>
          <p:cNvPr id="5" name="Slide Number Placeholder 4">
            <a:extLst>
              <a:ext uri="{FF2B5EF4-FFF2-40B4-BE49-F238E27FC236}">
                <a16:creationId xmlns:a16="http://schemas.microsoft.com/office/drawing/2014/main" id="{3B444F3F-0AF2-F1F8-B6F9-E9647E2BA1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D3185-77CA-424F-BD17-324FDF9D350A}" type="slidenum">
              <a:rPr lang="en-US" smtClean="0"/>
              <a:t>‹#›</a:t>
            </a:fld>
            <a:endParaRPr lang="en-US"/>
          </a:p>
        </p:txBody>
      </p:sp>
    </p:spTree>
    <p:extLst>
      <p:ext uri="{BB962C8B-B14F-4D97-AF65-F5344CB8AC3E}">
        <p14:creationId xmlns:p14="http://schemas.microsoft.com/office/powerpoint/2010/main" val="1539333460"/>
      </p:ext>
    </p:extLst>
  </p:cSld>
  <p:clrMap bg1="lt1" tx1="dk1" bg2="lt2" tx2="dk2" accent1="accent1" accent2="accent2" accent3="accent3" accent4="accent4" accent5="accent5" accent6="accent6" hlink="hlink" folHlink="folHlink"/>
  <p:sldLayoutIdLst>
    <p:sldLayoutId id="2147483733" r:id="rId1"/>
    <p:sldLayoutId id="2147483719" r:id="rId2"/>
    <p:sldLayoutId id="2147483731" r:id="rId3"/>
    <p:sldLayoutId id="2147483720" r:id="rId4"/>
    <p:sldLayoutId id="2147483718" r:id="rId5"/>
    <p:sldLayoutId id="2147483732" r:id="rId6"/>
    <p:sldLayoutId id="2147483734" r:id="rId7"/>
  </p:sldLayoutIdLst>
  <p:hf sldNum="0" hdr="0" ftr="0" dt="0"/>
  <p:txStyles>
    <p:titleStyle>
      <a:lvl1pPr algn="l" defTabSz="914400" rtl="0" eaLnBrk="1" latinLnBrk="0" hangingPunct="1">
        <a:lnSpc>
          <a:spcPct val="90000"/>
        </a:lnSpc>
        <a:spcBef>
          <a:spcPct val="0"/>
        </a:spcBef>
        <a:buNone/>
        <a:defRPr lang="en-US" sz="3200" b="0" i="0" kern="1200" cap="none" dirty="0">
          <a:solidFill>
            <a:schemeClr val="tx1"/>
          </a:solidFill>
          <a:effectLst/>
          <a:latin typeface="LM Roman 17" panose="00000500000000000000" pitchFamily="50" charset="0"/>
          <a:ea typeface="+mj-ea"/>
          <a:cs typeface="+mj-cs"/>
        </a:defRPr>
      </a:lvl1pPr>
    </p:titleStyle>
    <p:body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lang="en-US" sz="1800" b="0" kern="1200" dirty="0" smtClean="0">
          <a:solidFill>
            <a:schemeClr val="tx1"/>
          </a:solidFill>
          <a:effectLst/>
          <a:latin typeface="LM Roman 12" panose="00000500000000000000"/>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lang="en-US" sz="1600" b="0" kern="1200" cap="none" baseline="0" dirty="0" smtClean="0">
          <a:solidFill>
            <a:schemeClr val="tx1"/>
          </a:solidFill>
          <a:effectLst/>
          <a:latin typeface="LM Roman 12" panose="00000500000000000000"/>
          <a:ea typeface="+mn-ea"/>
          <a:cs typeface="+mn-cs"/>
        </a:defRPr>
      </a:lvl2pPr>
      <a:lvl3pPr marL="914400" indent="0" algn="l" defTabSz="914400" rtl="0" eaLnBrk="1" latinLnBrk="0" hangingPunct="1">
        <a:lnSpc>
          <a:spcPct val="120000"/>
        </a:lnSpc>
        <a:spcBef>
          <a:spcPts val="500"/>
        </a:spcBef>
        <a:buClr>
          <a:schemeClr val="accent1"/>
        </a:buClr>
        <a:buSzPct val="100000"/>
        <a:buFont typeface="Arial" panose="020B0604020202020204" pitchFamily="34" charset="0"/>
        <a:buNone/>
        <a:defRPr lang="en-US" sz="1400" b="0" kern="1200" dirty="0" smtClean="0">
          <a:solidFill>
            <a:schemeClr val="tx1"/>
          </a:solidFill>
          <a:effectLst/>
          <a:latin typeface="LM Roman 10" panose="00000500000000000000" pitchFamily="50" charset="0"/>
          <a:ea typeface="+mn-ea"/>
          <a:cs typeface="+mn-cs"/>
        </a:defRPr>
      </a:lvl3pPr>
      <a:lvl4pPr marL="1371600" indent="0" algn="l" defTabSz="914400" rtl="0" eaLnBrk="1" latinLnBrk="0" hangingPunct="1">
        <a:lnSpc>
          <a:spcPct val="120000"/>
        </a:lnSpc>
        <a:spcBef>
          <a:spcPts val="500"/>
        </a:spcBef>
        <a:buClr>
          <a:schemeClr val="accent1"/>
        </a:buClr>
        <a:buSzPct val="100000"/>
        <a:buFont typeface="Arial" panose="020B0604020202020204" pitchFamily="34" charset="0"/>
        <a:buNone/>
        <a:defRPr lang="en-US" sz="1200" b="0" kern="1200" cap="none" baseline="0" dirty="0" smtClean="0">
          <a:solidFill>
            <a:schemeClr val="tx1"/>
          </a:solidFill>
          <a:effectLst/>
          <a:latin typeface="LM Roman 10" panose="00000500000000000000" pitchFamily="50" charset="0"/>
          <a:ea typeface="+mn-ea"/>
          <a:cs typeface="+mn-cs"/>
        </a:defRPr>
      </a:lvl4pPr>
      <a:lvl5pPr marL="1828800" indent="0" algn="l" defTabSz="914400" rtl="0" eaLnBrk="1" latinLnBrk="0" hangingPunct="1">
        <a:lnSpc>
          <a:spcPct val="120000"/>
        </a:lnSpc>
        <a:spcBef>
          <a:spcPts val="500"/>
        </a:spcBef>
        <a:buClr>
          <a:schemeClr val="accent1"/>
        </a:buClr>
        <a:buSzPct val="100000"/>
        <a:buFont typeface="Arial" panose="020B0604020202020204" pitchFamily="34" charset="0"/>
        <a:buNone/>
        <a:defRPr lang="en-US" sz="1100" b="1" kern="1200" dirty="0">
          <a:solidFill>
            <a:schemeClr val="tx1"/>
          </a:solidFill>
          <a:effectLst/>
          <a:latin typeface="LM Roman 12" panose="00000500000000000000" pitchFamily="2" charset="0"/>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2">
                <a:tint val="94000"/>
                <a:satMod val="80000"/>
                <a:lumMod val="106000"/>
              </a:schemeClr>
            </a:gs>
            <a:gs pos="100000">
              <a:schemeClr val="bg2">
                <a:shade val="80000"/>
              </a:schemeClr>
            </a:gs>
          </a:gsLst>
          <a:path path="circle">
            <a:fillToRect l="43000" r="43000" b="100000"/>
          </a:path>
          <a:tileRect/>
        </a:gradFill>
        <a:effectLst/>
      </p:bgPr>
    </p:bg>
    <p:spTree>
      <p:nvGrpSpPr>
        <p:cNvPr id="1" name=""/>
        <p:cNvGrpSpPr/>
        <p:nvPr/>
      </p:nvGrpSpPr>
      <p:grpSpPr>
        <a:xfrm>
          <a:off x="0" y="0"/>
          <a:ext cx="0" cy="0"/>
          <a:chOff x="0" y="0"/>
          <a:chExt cx="0" cy="0"/>
        </a:xfrm>
      </p:grpSpPr>
      <p:sp>
        <p:nvSpPr>
          <p:cNvPr id="8" name="Rectangle 7"/>
          <p:cNvSpPr/>
          <p:nvPr userDrawn="1"/>
        </p:nvSpPr>
        <p:spPr>
          <a:xfrm>
            <a:off x="0" y="2019476"/>
            <a:ext cx="12192000" cy="449946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latin typeface="LM Roman 10" panose="00000500000000000000" pitchFamily="50" charset="0"/>
            </a:endParaRPr>
          </a:p>
        </p:txBody>
      </p:sp>
      <p:cxnSp>
        <p:nvCxnSpPr>
          <p:cNvPr id="13" name="Straight Connector 12">
            <a:extLst>
              <a:ext uri="{FF2B5EF4-FFF2-40B4-BE49-F238E27FC236}">
                <a16:creationId xmlns:a16="http://schemas.microsoft.com/office/drawing/2014/main" id="{ABEF67B6-464F-4ACB-8D61-91C09D042A71}"/>
              </a:ext>
            </a:extLst>
          </p:cNvPr>
          <p:cNvCxnSpPr>
            <a:cxnSpLocks/>
          </p:cNvCxnSpPr>
          <p:nvPr userDrawn="1"/>
        </p:nvCxnSpPr>
        <p:spPr>
          <a:xfrm>
            <a:off x="0" y="6518947"/>
            <a:ext cx="12192000"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B3F3D205-05CE-A9EA-374D-B2D5A4C1131E}"/>
              </a:ext>
            </a:extLst>
          </p:cNvPr>
          <p:cNvSpPr>
            <a:spLocks noGrp="1"/>
          </p:cNvSpPr>
          <p:nvPr>
            <p:ph type="body" idx="1"/>
          </p:nvPr>
        </p:nvSpPr>
        <p:spPr>
          <a:xfrm>
            <a:off x="838200" y="1825625"/>
            <a:ext cx="10515600" cy="4351338"/>
          </a:xfrm>
          <a:prstGeom prst="rect">
            <a:avLst/>
          </a:prstGeom>
        </p:spPr>
        <p:txBody>
          <a:bodyPr vert="horz" lIns="91440" tIns="45720" rIns="91440" bIns="45720" rtlCol="0" anchor="t">
            <a:normAutofit/>
          </a:bodyPr>
          <a:lstStyle/>
          <a:p>
            <a:pPr marL="55563" lvl="0" indent="-55563" defTabSz="685800">
              <a:buClr>
                <a:schemeClr val="accent2"/>
              </a:buClr>
              <a:buFontTx/>
              <a:buChar char=" "/>
            </a:pPr>
            <a:r>
              <a:rPr lang="en-US" dirty="0"/>
              <a:t>Click to edit Master text styles</a:t>
            </a:r>
          </a:p>
          <a:p>
            <a:pPr marL="230188" lvl="1" indent="-174625" defTabSz="684213">
              <a:buClr>
                <a:schemeClr val="accent3"/>
              </a:buClr>
              <a:buFont typeface="Cambria Math" panose="02040503050406030204" pitchFamily="18" charset="0"/>
              <a:buChar char="⤷"/>
            </a:pPr>
            <a:r>
              <a:rPr lang="en-US" dirty="0"/>
              <a:t>Second level</a:t>
            </a:r>
          </a:p>
          <a:p>
            <a:pPr marL="396875" lvl="2" indent="-166688" defTabSz="685800">
              <a:buClr>
                <a:schemeClr val="accent3"/>
              </a:buClr>
              <a:buFont typeface="Cambria Math" panose="02040503050406030204" pitchFamily="18" charset="0"/>
              <a:buChar char="⤷"/>
            </a:pPr>
            <a:r>
              <a:rPr lang="en-US" dirty="0"/>
              <a:t>Third level</a:t>
            </a:r>
          </a:p>
          <a:p>
            <a:pPr marL="573088" lvl="3" indent="-176213" defTabSz="685800">
              <a:buClr>
                <a:schemeClr val="accent3"/>
              </a:buClr>
              <a:buFont typeface="Cambria Math" panose="02040503050406030204" pitchFamily="18" charset="0"/>
              <a:buChar char="⤷"/>
            </a:pPr>
            <a:r>
              <a:rPr lang="en-US" dirty="0"/>
              <a:t>Fourth level</a:t>
            </a:r>
          </a:p>
          <a:p>
            <a:pPr marL="1030288" lvl="4" indent="-176213" defTabSz="685800">
              <a:buClr>
                <a:schemeClr val="accent3"/>
              </a:buClr>
              <a:buFont typeface="Cambria Math" panose="02040503050406030204" pitchFamily="18" charset="0"/>
              <a:buChar char="⤷"/>
            </a:pPr>
            <a:r>
              <a:rPr lang="en-US" dirty="0"/>
              <a:t>Fifth level</a:t>
            </a:r>
          </a:p>
        </p:txBody>
      </p:sp>
      <p:sp>
        <p:nvSpPr>
          <p:cNvPr id="4" name="Date Placeholder 3">
            <a:extLst>
              <a:ext uri="{FF2B5EF4-FFF2-40B4-BE49-F238E27FC236}">
                <a16:creationId xmlns:a16="http://schemas.microsoft.com/office/drawing/2014/main" id="{FB7C4E08-443C-FE48-B3C1-E9BCEC99E468}"/>
              </a:ext>
            </a:extLst>
          </p:cNvPr>
          <p:cNvSpPr>
            <a:spLocks noGrp="1"/>
          </p:cNvSpPr>
          <p:nvPr>
            <p:ph type="dt" sz="half" idx="2"/>
          </p:nvPr>
        </p:nvSpPr>
        <p:spPr>
          <a:xfrm>
            <a:off x="154709" y="156489"/>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F13FC-6A96-44F5-9E91-48A326159E85}" type="datetimeFigureOut">
              <a:rPr lang="en-US" smtClean="0"/>
              <a:t>10/12/23</a:t>
            </a:fld>
            <a:endParaRPr lang="en-US"/>
          </a:p>
        </p:txBody>
      </p:sp>
      <p:sp>
        <p:nvSpPr>
          <p:cNvPr id="5" name="Slide Number Placeholder 4">
            <a:extLst>
              <a:ext uri="{FF2B5EF4-FFF2-40B4-BE49-F238E27FC236}">
                <a16:creationId xmlns:a16="http://schemas.microsoft.com/office/drawing/2014/main" id="{3B444F3F-0AF2-F1F8-B6F9-E9647E2BA1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D3185-77CA-424F-BD17-324FDF9D350A}" type="slidenum">
              <a:rPr lang="en-US" smtClean="0"/>
              <a:t>‹#›</a:t>
            </a:fld>
            <a:endParaRPr lang="en-US"/>
          </a:p>
        </p:txBody>
      </p:sp>
    </p:spTree>
    <p:extLst>
      <p:ext uri="{BB962C8B-B14F-4D97-AF65-F5344CB8AC3E}">
        <p14:creationId xmlns:p14="http://schemas.microsoft.com/office/powerpoint/2010/main" val="2139976608"/>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Lst>
  <p:hf sldNum="0" hdr="0" ftr="0" dt="0"/>
  <p:txStyles>
    <p:titleStyle>
      <a:lvl1pPr algn="l" defTabSz="914400" rtl="0" eaLnBrk="1" latinLnBrk="0" hangingPunct="1">
        <a:lnSpc>
          <a:spcPct val="90000"/>
        </a:lnSpc>
        <a:spcBef>
          <a:spcPct val="0"/>
        </a:spcBef>
        <a:buNone/>
        <a:defRPr lang="en-US" sz="3200" b="0" i="0" kern="1200" cap="none" dirty="0">
          <a:solidFill>
            <a:schemeClr val="tx1"/>
          </a:solidFill>
          <a:effectLst/>
          <a:latin typeface="LM Roman 17" panose="00000500000000000000" pitchFamily="50" charset="0"/>
          <a:ea typeface="+mj-ea"/>
          <a:cs typeface="+mj-cs"/>
        </a:defRPr>
      </a:lvl1pPr>
    </p:titleStyle>
    <p:body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lang="en-US" sz="1800" b="0" kern="1200" dirty="0" smtClean="0">
          <a:solidFill>
            <a:schemeClr val="tx1"/>
          </a:solidFill>
          <a:effectLst/>
          <a:latin typeface="Avenir Next LT Pro" panose="020B0504020202020204" pitchFamily="34" charset="0"/>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lang="en-US" sz="1600" b="0" kern="1200" cap="none" baseline="0" dirty="0" smtClean="0">
          <a:solidFill>
            <a:schemeClr val="tx1"/>
          </a:solidFill>
          <a:effectLst/>
          <a:latin typeface="Avenir Next LT Pro" panose="020B0504020202020204" pitchFamily="34" charset="0"/>
          <a:ea typeface="+mn-ea"/>
          <a:cs typeface="+mn-cs"/>
        </a:defRPr>
      </a:lvl2pPr>
      <a:lvl3pPr marL="914400" indent="0" algn="l" defTabSz="914400" rtl="0" eaLnBrk="1" latinLnBrk="0" hangingPunct="1">
        <a:lnSpc>
          <a:spcPct val="120000"/>
        </a:lnSpc>
        <a:spcBef>
          <a:spcPts val="500"/>
        </a:spcBef>
        <a:buClr>
          <a:schemeClr val="accent1"/>
        </a:buClr>
        <a:buSzPct val="100000"/>
        <a:buFont typeface="Arial" panose="020B0604020202020204" pitchFamily="34" charset="0"/>
        <a:buNone/>
        <a:defRPr lang="en-US" sz="1400" b="0" kern="1200" dirty="0" smtClean="0">
          <a:solidFill>
            <a:schemeClr val="tx1"/>
          </a:solidFill>
          <a:effectLst/>
          <a:latin typeface="Avenir Next LT Pro" panose="020B0504020202020204" pitchFamily="34" charset="0"/>
          <a:ea typeface="+mn-ea"/>
          <a:cs typeface="+mn-cs"/>
        </a:defRPr>
      </a:lvl3pPr>
      <a:lvl4pPr marL="1371600" indent="0" algn="l" defTabSz="914400" rtl="0" eaLnBrk="1" latinLnBrk="0" hangingPunct="1">
        <a:lnSpc>
          <a:spcPct val="120000"/>
        </a:lnSpc>
        <a:spcBef>
          <a:spcPts val="500"/>
        </a:spcBef>
        <a:buClr>
          <a:schemeClr val="accent1"/>
        </a:buClr>
        <a:buSzPct val="100000"/>
        <a:buFont typeface="Arial" panose="020B0604020202020204" pitchFamily="34" charset="0"/>
        <a:buNone/>
        <a:defRPr lang="en-US" sz="1200" b="0" kern="1200" cap="none" baseline="0" dirty="0" smtClean="0">
          <a:solidFill>
            <a:schemeClr val="tx1"/>
          </a:solidFill>
          <a:effectLst/>
          <a:latin typeface="Avenir Next LT Pro" panose="020B0504020202020204" pitchFamily="34" charset="0"/>
          <a:ea typeface="+mn-ea"/>
          <a:cs typeface="+mn-cs"/>
        </a:defRPr>
      </a:lvl4pPr>
      <a:lvl5pPr marL="1828800" indent="0" algn="l" defTabSz="914400" rtl="0" eaLnBrk="1" latinLnBrk="0" hangingPunct="1">
        <a:lnSpc>
          <a:spcPct val="120000"/>
        </a:lnSpc>
        <a:spcBef>
          <a:spcPts val="500"/>
        </a:spcBef>
        <a:buClr>
          <a:schemeClr val="accent1"/>
        </a:buClr>
        <a:buSzPct val="100000"/>
        <a:buFont typeface="Arial" panose="020B0604020202020204" pitchFamily="34" charset="0"/>
        <a:buNone/>
        <a:defRPr lang="en-US" sz="1100" b="1" kern="1200" dirty="0">
          <a:solidFill>
            <a:schemeClr val="tx1"/>
          </a:solidFill>
          <a:effectLst/>
          <a:latin typeface="Avenir Next LT Pro" panose="020B0504020202020204" pitchFamily="34" charset="0"/>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214562-A433-97F3-77FA-8E37BAE96A9F}"/>
              </a:ext>
            </a:extLst>
          </p:cNvPr>
          <p:cNvSpPr>
            <a:spLocks noGrp="1"/>
          </p:cNvSpPr>
          <p:nvPr>
            <p:ph type="ctrTitle"/>
          </p:nvPr>
        </p:nvSpPr>
        <p:spPr/>
        <p:txBody>
          <a:bodyPr/>
          <a:lstStyle/>
          <a:p>
            <a:r>
              <a:rPr lang="en-US" dirty="0"/>
              <a:t>Al-STJ Considerations for v2</a:t>
            </a:r>
          </a:p>
        </p:txBody>
      </p:sp>
      <p:sp>
        <p:nvSpPr>
          <p:cNvPr id="3" name="Subtitle 2">
            <a:extLst>
              <a:ext uri="{FF2B5EF4-FFF2-40B4-BE49-F238E27FC236}">
                <a16:creationId xmlns:a16="http://schemas.microsoft.com/office/drawing/2014/main" id="{5EBE2D87-5E57-41D7-B294-D8F437BD1F71}"/>
              </a:ext>
            </a:extLst>
          </p:cNvPr>
          <p:cNvSpPr>
            <a:spLocks noGrp="1"/>
          </p:cNvSpPr>
          <p:nvPr>
            <p:ph type="body" sz="quarter" idx="11"/>
          </p:nvPr>
        </p:nvSpPr>
        <p:spPr/>
        <p:txBody>
          <a:bodyPr/>
          <a:lstStyle/>
          <a:p>
            <a:pPr lvl="0"/>
            <a:r>
              <a:rPr lang="en-US" dirty="0"/>
              <a:t>2023-09-11</a:t>
            </a:r>
            <a:endParaRPr lang="en-US" noProof="0" dirty="0"/>
          </a:p>
          <a:p>
            <a:pPr lvl="0"/>
            <a:r>
              <a:rPr lang="en-US" noProof="0" dirty="0"/>
              <a:t>Spencer Fretwell </a:t>
            </a:r>
            <a:r>
              <a:rPr lang="en-US" dirty="0"/>
              <a:t>+ Joseph Templet</a:t>
            </a:r>
            <a:endParaRPr lang="en-US" noProof="0" dirty="0"/>
          </a:p>
          <a:p>
            <a:pPr lvl="0"/>
            <a:endParaRPr lang="en-US" noProof="0" dirty="0"/>
          </a:p>
          <a:p>
            <a:pPr lvl="0"/>
            <a:endParaRPr lang="en-US" noProof="0" dirty="0"/>
          </a:p>
          <a:p>
            <a:pPr lvl="0"/>
            <a:r>
              <a:rPr lang="en-US" noProof="0" dirty="0"/>
              <a:t>Release #</a:t>
            </a:r>
          </a:p>
        </p:txBody>
      </p:sp>
    </p:spTree>
    <p:extLst>
      <p:ext uri="{BB962C8B-B14F-4D97-AF65-F5344CB8AC3E}">
        <p14:creationId xmlns:p14="http://schemas.microsoft.com/office/powerpoint/2010/main" val="1437543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70ADB2-AE63-0710-B064-D3CECE605BC5}"/>
              </a:ext>
            </a:extLst>
          </p:cNvPr>
          <p:cNvSpPr>
            <a:spLocks noGrp="1"/>
          </p:cNvSpPr>
          <p:nvPr>
            <p:ph idx="1"/>
          </p:nvPr>
        </p:nvSpPr>
        <p:spPr/>
        <p:txBody>
          <a:bodyPr>
            <a:normAutofit/>
          </a:bodyPr>
          <a:lstStyle/>
          <a:p>
            <a:r>
              <a:rPr lang="en-US" dirty="0"/>
              <a:t>Process and Tolerances</a:t>
            </a:r>
          </a:p>
          <a:p>
            <a:pPr lvl="1"/>
            <a:r>
              <a:rPr lang="en-US" dirty="0" err="1"/>
              <a:t>Trilayer</a:t>
            </a:r>
            <a:r>
              <a:rPr lang="en-US" dirty="0"/>
              <a:t> is patterned across entire device then selectively etched (SAEP: Selective Al Etch Process)</a:t>
            </a:r>
          </a:p>
          <a:p>
            <a:pPr lvl="1"/>
            <a:r>
              <a:rPr lang="en-US" dirty="0"/>
              <a:t>Wires are 10 µm wide with a 15 µm pitch</a:t>
            </a:r>
          </a:p>
          <a:p>
            <a:pPr lvl="1"/>
            <a:r>
              <a:rPr lang="en-US" dirty="0"/>
              <a:t>Sequential layers are given 2 µm buffer per side for alignment error</a:t>
            </a:r>
          </a:p>
          <a:p>
            <a:br>
              <a:rPr lang="en-US" dirty="0"/>
            </a:br>
            <a:r>
              <a:rPr lang="en-US" dirty="0"/>
              <a:t>Bond Pads</a:t>
            </a:r>
          </a:p>
          <a:p>
            <a:pPr lvl="1"/>
            <a:r>
              <a:rPr lang="en-US" dirty="0"/>
              <a:t>Bond pads are </a:t>
            </a:r>
            <a:r>
              <a:rPr lang="en-US" dirty="0" err="1"/>
              <a:t>trilayer</a:t>
            </a:r>
            <a:r>
              <a:rPr lang="en-US" dirty="0"/>
              <a:t> Al with added Au (thin </a:t>
            </a:r>
            <a:r>
              <a:rPr lang="en-US" dirty="0" err="1"/>
              <a:t>Ti</a:t>
            </a:r>
            <a:r>
              <a:rPr lang="en-US" dirty="0"/>
              <a:t> underlayer for adhesion)</a:t>
            </a:r>
          </a:p>
          <a:p>
            <a:pPr lvl="1"/>
            <a:r>
              <a:rPr lang="en-US" dirty="0"/>
              <a:t>Bond pads are at minimum 200 µm</a:t>
            </a:r>
            <a:r>
              <a:rPr lang="en-US" baseline="30000" dirty="0"/>
              <a:t>2 </a:t>
            </a:r>
            <a:r>
              <a:rPr lang="en-US" dirty="0"/>
              <a:t>with a pitch of 250 µm</a:t>
            </a:r>
          </a:p>
          <a:p>
            <a:br>
              <a:rPr lang="en-US" dirty="0"/>
            </a:br>
            <a:r>
              <a:rPr lang="en-US" dirty="0"/>
              <a:t>Pixels</a:t>
            </a:r>
          </a:p>
          <a:p>
            <a:pPr lvl="1"/>
            <a:r>
              <a:rPr lang="en-US" dirty="0"/>
              <a:t>Rotation to 45° as DC Josephson suppression is improved in this configuration</a:t>
            </a:r>
          </a:p>
          <a:p>
            <a:pPr lvl="1"/>
            <a:r>
              <a:rPr lang="en-US" dirty="0"/>
              <a:t>Sidewalls are passivated by anodization after patterning </a:t>
            </a:r>
            <a:r>
              <a:rPr lang="en-US" dirty="0" err="1"/>
              <a:t>trilayer</a:t>
            </a:r>
            <a:r>
              <a:rPr lang="en-US" dirty="0"/>
              <a:t> and protecting top electrodes with photoresist.</a:t>
            </a:r>
          </a:p>
          <a:p>
            <a:pPr lvl="1"/>
            <a:endParaRPr lang="en-US" dirty="0"/>
          </a:p>
        </p:txBody>
      </p:sp>
      <p:sp>
        <p:nvSpPr>
          <p:cNvPr id="2" name="Title 1">
            <a:extLst>
              <a:ext uri="{FF2B5EF4-FFF2-40B4-BE49-F238E27FC236}">
                <a16:creationId xmlns:a16="http://schemas.microsoft.com/office/drawing/2014/main" id="{E2A326FE-6217-052C-5491-812F4351511A}"/>
              </a:ext>
            </a:extLst>
          </p:cNvPr>
          <p:cNvSpPr>
            <a:spLocks noGrp="1"/>
          </p:cNvSpPr>
          <p:nvPr>
            <p:ph type="title"/>
          </p:nvPr>
        </p:nvSpPr>
        <p:spPr/>
        <p:txBody>
          <a:bodyPr/>
          <a:lstStyle/>
          <a:p>
            <a:r>
              <a:rPr lang="en-US" dirty="0"/>
              <a:t>Background</a:t>
            </a:r>
          </a:p>
        </p:txBody>
      </p:sp>
    </p:spTree>
    <p:extLst>
      <p:ext uri="{BB962C8B-B14F-4D97-AF65-F5344CB8AC3E}">
        <p14:creationId xmlns:p14="http://schemas.microsoft.com/office/powerpoint/2010/main" val="1653994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70ADB2-AE63-0710-B064-D3CECE605BC5}"/>
              </a:ext>
            </a:extLst>
          </p:cNvPr>
          <p:cNvSpPr>
            <a:spLocks noGrp="1"/>
          </p:cNvSpPr>
          <p:nvPr>
            <p:ph idx="1"/>
          </p:nvPr>
        </p:nvSpPr>
        <p:spPr>
          <a:xfrm>
            <a:off x="258185" y="1567977"/>
            <a:ext cx="11854926" cy="4779963"/>
          </a:xfrm>
        </p:spPr>
        <p:txBody>
          <a:bodyPr>
            <a:normAutofit/>
          </a:bodyPr>
          <a:lstStyle/>
          <a:p>
            <a:pPr lvl="1"/>
            <a:r>
              <a:rPr lang="en-US" dirty="0"/>
              <a:t>Wafer is 200 µm thick for backside etch and reduced gamma substrate interactions</a:t>
            </a:r>
          </a:p>
          <a:p>
            <a:pPr lvl="1"/>
            <a:r>
              <a:rPr lang="en-US" dirty="0"/>
              <a:t>Quasiparticle diffusion limited by Nb plugs on Al base electrode wires</a:t>
            </a:r>
          </a:p>
          <a:p>
            <a:pPr lvl="1"/>
            <a:r>
              <a:rPr lang="en-US" dirty="0"/>
              <a:t>Nb wiring for top electrode connection</a:t>
            </a:r>
          </a:p>
          <a:p>
            <a:pPr lvl="1"/>
            <a:r>
              <a:rPr lang="en-US" dirty="0"/>
              <a:t>Au fills “field areas” (unused area) contiguously to provide heat sinking and a phonon “trap” layer</a:t>
            </a:r>
          </a:p>
          <a:p>
            <a:pPr lvl="2"/>
            <a:r>
              <a:rPr lang="en-US" dirty="0"/>
              <a:t>Requires adhesion layer (</a:t>
            </a:r>
            <a:r>
              <a:rPr lang="en-US" dirty="0" err="1"/>
              <a:t>Ti</a:t>
            </a:r>
            <a:r>
              <a:rPr lang="en-US" dirty="0"/>
              <a:t> or Al) underneath. Thermalizes high-energy phonons from interactions in the Si substrate</a:t>
            </a:r>
          </a:p>
          <a:p>
            <a:br>
              <a:rPr lang="en-US" dirty="0"/>
            </a:br>
            <a:r>
              <a:rPr lang="en-US" dirty="0"/>
              <a:t>Bond Pads</a:t>
            </a:r>
          </a:p>
          <a:p>
            <a:pPr lvl="1"/>
            <a:r>
              <a:rPr lang="en-US" dirty="0"/>
              <a:t>Bond pads are </a:t>
            </a:r>
            <a:r>
              <a:rPr lang="en-US" dirty="0" err="1"/>
              <a:t>trilayer</a:t>
            </a:r>
            <a:r>
              <a:rPr lang="en-US" dirty="0"/>
              <a:t> Al with added Au (thin </a:t>
            </a:r>
            <a:r>
              <a:rPr lang="en-US" dirty="0" err="1"/>
              <a:t>Ti</a:t>
            </a:r>
            <a:r>
              <a:rPr lang="en-US" dirty="0"/>
              <a:t> underlayer for adhesion)</a:t>
            </a:r>
          </a:p>
          <a:p>
            <a:pPr lvl="1"/>
            <a:r>
              <a:rPr lang="en-US" dirty="0"/>
              <a:t>Bond pads are at minimum 200 µm</a:t>
            </a:r>
            <a:r>
              <a:rPr lang="en-US" baseline="30000" dirty="0"/>
              <a:t>2 </a:t>
            </a:r>
            <a:r>
              <a:rPr lang="en-US" dirty="0"/>
              <a:t>with a pitch of 250 µm</a:t>
            </a:r>
          </a:p>
          <a:p>
            <a:br>
              <a:rPr lang="en-US" dirty="0"/>
            </a:br>
            <a:r>
              <a:rPr lang="en-US" dirty="0"/>
              <a:t>Pixels</a:t>
            </a:r>
          </a:p>
          <a:p>
            <a:pPr lvl="1"/>
            <a:r>
              <a:rPr lang="en-US" dirty="0"/>
              <a:t>Sizes are 70 µm, 130 µm, and 200 µm per side (active areas of 66, 126, and 196 µm</a:t>
            </a:r>
            <a:r>
              <a:rPr lang="en-US" baseline="30000" dirty="0"/>
              <a:t>2</a:t>
            </a:r>
            <a:r>
              <a:rPr lang="en-US" dirty="0"/>
              <a:t> with 2 µm per layer per side) buffer</a:t>
            </a:r>
          </a:p>
          <a:p>
            <a:pPr lvl="1"/>
            <a:endParaRPr lang="en-US" dirty="0"/>
          </a:p>
          <a:p>
            <a:pPr lvl="1"/>
            <a:endParaRPr lang="en-US" dirty="0"/>
          </a:p>
        </p:txBody>
      </p:sp>
      <p:sp>
        <p:nvSpPr>
          <p:cNvPr id="2" name="Title 1">
            <a:extLst>
              <a:ext uri="{FF2B5EF4-FFF2-40B4-BE49-F238E27FC236}">
                <a16:creationId xmlns:a16="http://schemas.microsoft.com/office/drawing/2014/main" id="{E2A326FE-6217-052C-5491-812F4351511A}"/>
              </a:ext>
            </a:extLst>
          </p:cNvPr>
          <p:cNvSpPr>
            <a:spLocks noGrp="1"/>
          </p:cNvSpPr>
          <p:nvPr>
            <p:ph type="title"/>
          </p:nvPr>
        </p:nvSpPr>
        <p:spPr/>
        <p:txBody>
          <a:bodyPr/>
          <a:lstStyle/>
          <a:p>
            <a:r>
              <a:rPr lang="en-US" dirty="0"/>
              <a:t>V1 Changes</a:t>
            </a:r>
          </a:p>
        </p:txBody>
      </p:sp>
    </p:spTree>
    <p:extLst>
      <p:ext uri="{BB962C8B-B14F-4D97-AF65-F5344CB8AC3E}">
        <p14:creationId xmlns:p14="http://schemas.microsoft.com/office/powerpoint/2010/main" val="3477640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5D6BC-F2D1-AAFE-5077-C0B5542FFA50}"/>
              </a:ext>
            </a:extLst>
          </p:cNvPr>
          <p:cNvSpPr>
            <a:spLocks noGrp="1"/>
          </p:cNvSpPr>
          <p:nvPr>
            <p:ph type="title"/>
          </p:nvPr>
        </p:nvSpPr>
        <p:spPr/>
        <p:txBody>
          <a:bodyPr/>
          <a:lstStyle/>
          <a:p>
            <a:r>
              <a:rPr lang="en-US" dirty="0"/>
              <a:t>Tolerance Details</a:t>
            </a:r>
          </a:p>
        </p:txBody>
      </p:sp>
      <p:pic>
        <p:nvPicPr>
          <p:cNvPr id="4" name="Picture 3">
            <a:extLst>
              <a:ext uri="{FF2B5EF4-FFF2-40B4-BE49-F238E27FC236}">
                <a16:creationId xmlns:a16="http://schemas.microsoft.com/office/drawing/2014/main" id="{8FC13267-1EFD-D787-2E31-FC4D0818F7C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48544" y="1599826"/>
            <a:ext cx="8054511" cy="4415789"/>
          </a:xfrm>
          <a:prstGeom prst="rect">
            <a:avLst/>
          </a:prstGeom>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7FD74C1D-CE44-08E7-77C7-2C9644F416AC}"/>
                  </a:ext>
                </a:extLst>
              </p:cNvPr>
              <p:cNvSpPr>
                <a:spLocks noGrp="1"/>
              </p:cNvSpPr>
              <p:nvPr>
                <p:ph idx="1"/>
              </p:nvPr>
            </p:nvSpPr>
            <p:spPr>
              <a:xfrm>
                <a:off x="8682446" y="1288461"/>
                <a:ext cx="3448594" cy="5059478"/>
              </a:xfrm>
            </p:spPr>
            <p:txBody>
              <a:bodyPr>
                <a:normAutofit/>
              </a:bodyPr>
              <a:lstStyle/>
              <a:p>
                <a:r>
                  <a:rPr lang="en-US" dirty="0"/>
                  <a:t>Tolerances:</a:t>
                </a:r>
              </a:p>
              <a:p>
                <a:pPr lvl="1"/>
                <a:r>
                  <a:rPr lang="en-US" dirty="0"/>
                  <a:t>Si must be etched no narrower than 50 </a:t>
                </a:r>
                <a14:m>
                  <m:oMath xmlns:m="http://schemas.openxmlformats.org/officeDocument/2006/math">
                    <m:r>
                      <a:rPr lang="en-US" b="0" i="1" smtClean="0">
                        <a:latin typeface="Cambria Math" panose="02040503050406030204" pitchFamily="18" charset="0"/>
                      </a:rPr>
                      <m:t>𝜇</m:t>
                    </m:r>
                  </m:oMath>
                </a14:m>
                <a:r>
                  <a:rPr lang="en-US" dirty="0"/>
                  <a:t>m features.</a:t>
                </a:r>
              </a:p>
              <a:p>
                <a:pPr lvl="1"/>
                <a:r>
                  <a:rPr lang="en-US" dirty="0"/>
                  <a:t>Same layer spacing: no closer than 5 </a:t>
                </a:r>
                <a14:m>
                  <m:oMath xmlns:m="http://schemas.openxmlformats.org/officeDocument/2006/math">
                    <m:r>
                      <a:rPr lang="en-US" b="0" i="1" smtClean="0">
                        <a:latin typeface="Cambria Math" panose="02040503050406030204" pitchFamily="18" charset="0"/>
                      </a:rPr>
                      <m:t>𝜇</m:t>
                    </m:r>
                  </m:oMath>
                </a14:m>
                <a:r>
                  <a:rPr lang="en-US" dirty="0"/>
                  <a:t>m to other features.</a:t>
                </a:r>
              </a:p>
              <a:p>
                <a:pPr lvl="1"/>
                <a:r>
                  <a:rPr lang="en-US" dirty="0"/>
                  <a:t>Inter layer spacing: Allow 2 </a:t>
                </a:r>
                <a14:m>
                  <m:oMath xmlns:m="http://schemas.openxmlformats.org/officeDocument/2006/math">
                    <m:r>
                      <a:rPr lang="en-US" b="0" i="1" smtClean="0">
                        <a:latin typeface="Cambria Math" panose="02040503050406030204" pitchFamily="18" charset="0"/>
                      </a:rPr>
                      <m:t>𝜇</m:t>
                    </m:r>
                  </m:oMath>
                </a14:m>
                <a:r>
                  <a:rPr lang="en-US" dirty="0"/>
                  <a:t>m for alignment between layers</a:t>
                </a:r>
              </a:p>
              <a:p>
                <a:pPr lvl="1"/>
                <a:r>
                  <a:rPr lang="en-US" dirty="0"/>
                  <a:t>Field Area coverage: Field area 10 </a:t>
                </a:r>
                <a14:m>
                  <m:oMath xmlns:m="http://schemas.openxmlformats.org/officeDocument/2006/math">
                    <m:r>
                      <a:rPr lang="en-US" b="0" i="1" smtClean="0">
                        <a:latin typeface="Cambria Math" panose="02040503050406030204" pitchFamily="18" charset="0"/>
                      </a:rPr>
                      <m:t>𝜇</m:t>
                    </m:r>
                  </m:oMath>
                </a14:m>
                <a:r>
                  <a:rPr lang="en-US" dirty="0"/>
                  <a:t>m beyond any feature</a:t>
                </a:r>
              </a:p>
              <a:p>
                <a:pPr lvl="1"/>
                <a:r>
                  <a:rPr lang="en-US" dirty="0"/>
                  <a:t>Min field area thickness: 10</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𝜇</m:t>
                    </m:r>
                    <m:r>
                      <a:rPr lang="en-US" b="0" i="1" smtClean="0">
                        <a:latin typeface="Cambria Math" panose="02040503050406030204" pitchFamily="18" charset="0"/>
                      </a:rPr>
                      <m:t>𝑚</m:t>
                    </m:r>
                  </m:oMath>
                </a14:m>
                <a:endParaRPr lang="en-US" dirty="0"/>
              </a:p>
              <a:p>
                <a:pPr lvl="1"/>
                <a:r>
                  <a:rPr lang="en-US" dirty="0"/>
                  <a:t>Deep Etch (DE): 15 </a:t>
                </a:r>
                <a14:m>
                  <m:oMath xmlns:m="http://schemas.openxmlformats.org/officeDocument/2006/math">
                    <m:r>
                      <a:rPr lang="en-US" b="0" i="1" smtClean="0">
                        <a:latin typeface="Cambria Math" panose="02040503050406030204" pitchFamily="18" charset="0"/>
                      </a:rPr>
                      <m:t>𝜇</m:t>
                    </m:r>
                  </m:oMath>
                </a14:m>
                <a:r>
                  <a:rPr lang="en-US" dirty="0"/>
                  <a:t>m around each pixel</a:t>
                </a:r>
              </a:p>
              <a:p>
                <a:pPr lvl="1"/>
                <a:endParaRPr lang="en-US" dirty="0"/>
              </a:p>
            </p:txBody>
          </p:sp>
        </mc:Choice>
        <mc:Fallback xmlns="">
          <p:sp>
            <p:nvSpPr>
              <p:cNvPr id="6" name="Content Placeholder 2">
                <a:extLst>
                  <a:ext uri="{FF2B5EF4-FFF2-40B4-BE49-F238E27FC236}">
                    <a16:creationId xmlns:a16="http://schemas.microsoft.com/office/drawing/2014/main" id="{7FD74C1D-CE44-08E7-77C7-2C9644F416AC}"/>
                  </a:ext>
                </a:extLst>
              </p:cNvPr>
              <p:cNvSpPr>
                <a:spLocks noGrp="1" noRot="1" noChangeAspect="1" noMove="1" noResize="1" noEditPoints="1" noAdjustHandles="1" noChangeArrowheads="1" noChangeShapeType="1" noTextEdit="1"/>
              </p:cNvSpPr>
              <p:nvPr>
                <p:ph idx="1"/>
              </p:nvPr>
            </p:nvSpPr>
            <p:spPr>
              <a:xfrm>
                <a:off x="8682446" y="1288461"/>
                <a:ext cx="3448594" cy="5059478"/>
              </a:xfr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43894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049BED-5D52-A7F1-9105-AD63E2FF6322}"/>
                  </a:ext>
                </a:extLst>
              </p:cNvPr>
              <p:cNvSpPr>
                <a:spLocks noGrp="1"/>
              </p:cNvSpPr>
              <p:nvPr>
                <p:ph idx="1"/>
              </p:nvPr>
            </p:nvSpPr>
            <p:spPr/>
            <p:txBody>
              <a:bodyPr/>
              <a:lstStyle/>
              <a:p>
                <a:r>
                  <a:rPr lang="en-US" dirty="0"/>
                  <a:t>8 pixels to a quadrant. Same wiring pattern, duplicated x4 for 32 pixel chips.</a:t>
                </a:r>
              </a:p>
              <a:p>
                <a:pPr lvl="1"/>
                <a:r>
                  <a:rPr lang="en-US" dirty="0"/>
                  <a:t>Trace to pixel clearance of 10 </a:t>
                </a:r>
                <a14:m>
                  <m:oMath xmlns:m="http://schemas.openxmlformats.org/officeDocument/2006/math">
                    <m:r>
                      <a:rPr lang="en-US" b="0" i="1" smtClean="0">
                        <a:latin typeface="Cambria Math" panose="02040503050406030204" pitchFamily="18" charset="0"/>
                      </a:rPr>
                      <m:t>𝜇</m:t>
                    </m:r>
                  </m:oMath>
                </a14:m>
                <a:r>
                  <a:rPr lang="en-US" b="0" kern="1200" dirty="0">
                    <a:solidFill>
                      <a:srgbClr val="000000"/>
                    </a:solidFill>
                    <a:effectLst/>
                    <a:latin typeface="Avenir Next LT Pro" panose="020B0504020202020204" pitchFamily="34" charset="0"/>
                    <a:ea typeface="+mn-ea"/>
                    <a:cs typeface="+mn-cs"/>
                  </a:rPr>
                  <a:t>m</a:t>
                </a:r>
              </a:p>
              <a:p>
                <a:pPr lvl="1"/>
                <a:r>
                  <a:rPr lang="en-US" dirty="0">
                    <a:solidFill>
                      <a:srgbClr val="000000"/>
                    </a:solidFill>
                  </a:rPr>
                  <a:t>Can probes be on adjacent sides (to ground wires)?</a:t>
                </a:r>
              </a:p>
              <a:p>
                <a:pPr lvl="1"/>
                <a:r>
                  <a:rPr lang="en-US" b="0" kern="1200" dirty="0">
                    <a:solidFill>
                      <a:srgbClr val="000000"/>
                    </a:solidFill>
                    <a:effectLst/>
                    <a:latin typeface="Avenir Next LT Pro" panose="020B0504020202020204" pitchFamily="34" charset="0"/>
                    <a:ea typeface="+mn-ea"/>
                    <a:cs typeface="+mn-cs"/>
                  </a:rPr>
                  <a:t>18 wires to route. Best seems to be 2 between quadrant pixels and 4 between quadrants with the “cardina</a:t>
                </a:r>
                <a:r>
                  <a:rPr lang="en-US" dirty="0">
                    <a:solidFill>
                      <a:srgbClr val="000000"/>
                    </a:solidFill>
                  </a:rPr>
                  <a:t>l” pixel (outermost) having probe on adjacent side to ground wire.</a:t>
                </a:r>
                <a:endParaRPr lang="en-US" b="0" kern="1200" dirty="0">
                  <a:solidFill>
                    <a:srgbClr val="000000"/>
                  </a:solidFill>
                  <a:effectLst/>
                  <a:latin typeface="Avenir Next LT Pro" panose="020B0504020202020204" pitchFamily="34" charset="0"/>
                  <a:ea typeface="+mn-ea"/>
                  <a:cs typeface="+mn-cs"/>
                </a:endParaRPr>
              </a:p>
            </p:txBody>
          </p:sp>
        </mc:Choice>
        <mc:Fallback xmlns="">
          <p:sp>
            <p:nvSpPr>
              <p:cNvPr id="3" name="Content Placeholder 2">
                <a:extLst>
                  <a:ext uri="{FF2B5EF4-FFF2-40B4-BE49-F238E27FC236}">
                    <a16:creationId xmlns:a16="http://schemas.microsoft.com/office/drawing/2014/main" id="{D5049BED-5D52-A7F1-9105-AD63E2FF6322}"/>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FFD18CCF-230E-0122-B9B7-9DE25E67F8F3}"/>
              </a:ext>
            </a:extLst>
          </p:cNvPr>
          <p:cNvSpPr>
            <a:spLocks noGrp="1"/>
          </p:cNvSpPr>
          <p:nvPr>
            <p:ph type="title"/>
          </p:nvPr>
        </p:nvSpPr>
        <p:spPr/>
        <p:txBody>
          <a:bodyPr/>
          <a:lstStyle/>
          <a:p>
            <a:r>
              <a:rPr lang="en-US" dirty="0"/>
              <a:t>8x1 Quadrant Modules</a:t>
            </a:r>
          </a:p>
        </p:txBody>
      </p:sp>
      <p:pic>
        <p:nvPicPr>
          <p:cNvPr id="7" name="Picture 6">
            <a:extLst>
              <a:ext uri="{FF2B5EF4-FFF2-40B4-BE49-F238E27FC236}">
                <a16:creationId xmlns:a16="http://schemas.microsoft.com/office/drawing/2014/main" id="{E74D950B-0428-F647-B66C-B1E5A3337D4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600405" y="3151860"/>
            <a:ext cx="3537858" cy="3196079"/>
          </a:xfrm>
          <a:prstGeom prst="rect">
            <a:avLst/>
          </a:prstGeom>
        </p:spPr>
      </p:pic>
    </p:spTree>
    <p:extLst>
      <p:ext uri="{BB962C8B-B14F-4D97-AF65-F5344CB8AC3E}">
        <p14:creationId xmlns:p14="http://schemas.microsoft.com/office/powerpoint/2010/main" val="4052594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1BA95-ACFC-210A-758B-410E2ECF46F0}"/>
              </a:ext>
            </a:extLst>
          </p:cNvPr>
          <p:cNvSpPr>
            <a:spLocks noGrp="1"/>
          </p:cNvSpPr>
          <p:nvPr>
            <p:ph type="title"/>
          </p:nvPr>
        </p:nvSpPr>
        <p:spPr>
          <a:xfrm>
            <a:off x="388620" y="510061"/>
            <a:ext cx="10261963" cy="541500"/>
          </a:xfrm>
        </p:spPr>
        <p:txBody>
          <a:bodyPr/>
          <a:lstStyle/>
          <a:p>
            <a:r>
              <a:rPr lang="en-US" dirty="0"/>
              <a:t>8x1 Linear Modules</a:t>
            </a:r>
          </a:p>
        </p:txBody>
      </p:sp>
      <p:sp>
        <p:nvSpPr>
          <p:cNvPr id="380" name="Content Placeholder 2">
            <a:extLst>
              <a:ext uri="{FF2B5EF4-FFF2-40B4-BE49-F238E27FC236}">
                <a16:creationId xmlns:a16="http://schemas.microsoft.com/office/drawing/2014/main" id="{2BA68CAC-62CA-178C-86BA-640D68DD61E4}"/>
              </a:ext>
            </a:extLst>
          </p:cNvPr>
          <p:cNvSpPr>
            <a:spLocks noGrp="1"/>
          </p:cNvSpPr>
          <p:nvPr>
            <p:ph idx="1"/>
          </p:nvPr>
        </p:nvSpPr>
        <p:spPr>
          <a:xfrm>
            <a:off x="127480" y="3430646"/>
            <a:ext cx="8683184" cy="4779963"/>
          </a:xfrm>
        </p:spPr>
        <p:txBody>
          <a:bodyPr>
            <a:normAutofit/>
          </a:bodyPr>
          <a:lstStyle/>
          <a:p>
            <a:pPr lvl="1"/>
            <a:r>
              <a:rPr lang="en-US" sz="1400" dirty="0"/>
              <a:t>8 pixels = 16 wires | 32 = 64 | 128 = 256. 78-pin loom and connector reads 39 pixels</a:t>
            </a:r>
          </a:p>
          <a:p>
            <a:pPr lvl="1"/>
            <a:r>
              <a:rPr lang="en-US" sz="1400" dirty="0"/>
              <a:t>Pixel spacing of (STJ+80 µm) within 8 x 1 array module is set by 50 µm min width of Si and 2 x 15 µm space between Si bar and STJ.</a:t>
            </a:r>
          </a:p>
          <a:p>
            <a:pPr lvl="1"/>
            <a:r>
              <a:rPr lang="en-US" sz="1400" dirty="0"/>
              <a:t>Straight Module spacing of (STJ width + 295 µm) is set by 16x15 – 5 µm wiring pitch, plus (40+20) µm field clearance (from STJ and wires) and min thickness. Therefore, 70 (130, 200) µm pixels will have 365 (425, 495) µm pitch.</a:t>
            </a:r>
          </a:p>
          <a:p>
            <a:pPr lvl="1"/>
            <a:r>
              <a:rPr lang="en-US" sz="1400" dirty="0"/>
              <a:t>Offset Module spacing of (STJ width + 175 µm) is set by only 8x15 - 5 µm wiring pitch, saving horizontal space at the cost of having to route wires above and below each module.</a:t>
            </a:r>
            <a:br>
              <a:rPr lang="en-US" sz="1400" dirty="0"/>
            </a:br>
            <a:r>
              <a:rPr lang="en-US" sz="1400" dirty="0"/>
              <a:t>70, 130, 200 µm pixels will have 260, 320, 390 µm pitch.</a:t>
            </a:r>
          </a:p>
        </p:txBody>
      </p:sp>
      <p:grpSp>
        <p:nvGrpSpPr>
          <p:cNvPr id="381" name="Group 380">
            <a:extLst>
              <a:ext uri="{FF2B5EF4-FFF2-40B4-BE49-F238E27FC236}">
                <a16:creationId xmlns:a16="http://schemas.microsoft.com/office/drawing/2014/main" id="{4480D012-9B8B-D9F6-1EE9-B5AE28F738E0}"/>
              </a:ext>
            </a:extLst>
          </p:cNvPr>
          <p:cNvGrpSpPr/>
          <p:nvPr/>
        </p:nvGrpSpPr>
        <p:grpSpPr>
          <a:xfrm>
            <a:off x="1138502" y="1201924"/>
            <a:ext cx="3973455" cy="2185319"/>
            <a:chOff x="516530" y="705196"/>
            <a:chExt cx="3973455" cy="2185319"/>
          </a:xfrm>
        </p:grpSpPr>
        <p:sp>
          <p:nvSpPr>
            <p:cNvPr id="382" name="Rectangle 381">
              <a:extLst>
                <a:ext uri="{FF2B5EF4-FFF2-40B4-BE49-F238E27FC236}">
                  <a16:creationId xmlns:a16="http://schemas.microsoft.com/office/drawing/2014/main" id="{71654B22-C56A-6909-4C31-F23555164669}"/>
                </a:ext>
              </a:extLst>
            </p:cNvPr>
            <p:cNvSpPr/>
            <p:nvPr/>
          </p:nvSpPr>
          <p:spPr>
            <a:xfrm>
              <a:off x="2365874" y="1500572"/>
              <a:ext cx="599018" cy="131110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p>
          </p:txBody>
        </p:sp>
        <p:sp>
          <p:nvSpPr>
            <p:cNvPr id="383" name="Rectangle 382">
              <a:extLst>
                <a:ext uri="{FF2B5EF4-FFF2-40B4-BE49-F238E27FC236}">
                  <a16:creationId xmlns:a16="http://schemas.microsoft.com/office/drawing/2014/main" id="{DFD9DD99-8B45-4A06-EEBF-A6CE2510C1B0}"/>
                </a:ext>
              </a:extLst>
            </p:cNvPr>
            <p:cNvSpPr/>
            <p:nvPr/>
          </p:nvSpPr>
          <p:spPr>
            <a:xfrm>
              <a:off x="835679" y="1493612"/>
              <a:ext cx="599018" cy="131110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p>
          </p:txBody>
        </p:sp>
        <p:sp>
          <p:nvSpPr>
            <p:cNvPr id="384" name="Rectangle 383">
              <a:extLst>
                <a:ext uri="{FF2B5EF4-FFF2-40B4-BE49-F238E27FC236}">
                  <a16:creationId xmlns:a16="http://schemas.microsoft.com/office/drawing/2014/main" id="{5D98363D-C06A-3633-C09F-4385510C2EFB}"/>
                </a:ext>
              </a:extLst>
            </p:cNvPr>
            <p:cNvSpPr/>
            <p:nvPr/>
          </p:nvSpPr>
          <p:spPr>
            <a:xfrm>
              <a:off x="3883844" y="1493612"/>
              <a:ext cx="599018" cy="131110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p>
          </p:txBody>
        </p:sp>
        <p:sp>
          <p:nvSpPr>
            <p:cNvPr id="385" name="Rectangle 384">
              <a:extLst>
                <a:ext uri="{FF2B5EF4-FFF2-40B4-BE49-F238E27FC236}">
                  <a16:creationId xmlns:a16="http://schemas.microsoft.com/office/drawing/2014/main" id="{50344DE8-D48D-0F9C-4F26-683671681824}"/>
                </a:ext>
              </a:extLst>
            </p:cNvPr>
            <p:cNvSpPr/>
            <p:nvPr/>
          </p:nvSpPr>
          <p:spPr>
            <a:xfrm>
              <a:off x="3125239" y="1205696"/>
              <a:ext cx="592147" cy="1822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p>
          </p:txBody>
        </p:sp>
        <p:sp>
          <p:nvSpPr>
            <p:cNvPr id="386" name="Rectangle 385">
              <a:extLst>
                <a:ext uri="{FF2B5EF4-FFF2-40B4-BE49-F238E27FC236}">
                  <a16:creationId xmlns:a16="http://schemas.microsoft.com/office/drawing/2014/main" id="{BEB86DD8-7835-C9F2-96BC-43874677587D}"/>
                </a:ext>
              </a:extLst>
            </p:cNvPr>
            <p:cNvSpPr/>
            <p:nvPr/>
          </p:nvSpPr>
          <p:spPr>
            <a:xfrm>
              <a:off x="1601156" y="1205696"/>
              <a:ext cx="592147" cy="1822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p>
          </p:txBody>
        </p:sp>
        <p:sp>
          <p:nvSpPr>
            <p:cNvPr id="387" name="TextBox 386">
              <a:extLst>
                <a:ext uri="{FF2B5EF4-FFF2-40B4-BE49-F238E27FC236}">
                  <a16:creationId xmlns:a16="http://schemas.microsoft.com/office/drawing/2014/main" id="{020549B6-C82E-CDBB-52A7-345DFDCE6E86}"/>
                </a:ext>
              </a:extLst>
            </p:cNvPr>
            <p:cNvSpPr txBox="1"/>
            <p:nvPr/>
          </p:nvSpPr>
          <p:spPr>
            <a:xfrm>
              <a:off x="1550893" y="876607"/>
              <a:ext cx="748976" cy="338554"/>
            </a:xfrm>
            <a:prstGeom prst="rect">
              <a:avLst/>
            </a:prstGeom>
            <a:noFill/>
          </p:spPr>
          <p:txBody>
            <a:bodyPr wrap="square" rtlCol="0">
              <a:spAutoFit/>
            </a:bodyPr>
            <a:lstStyle/>
            <a:p>
              <a:pPr algn="ctr"/>
              <a:r>
                <a:rPr lang="en-US" sz="1600" dirty="0"/>
                <a:t>STJ</a:t>
              </a:r>
            </a:p>
          </p:txBody>
        </p:sp>
        <p:sp>
          <p:nvSpPr>
            <p:cNvPr id="388" name="TextBox 387">
              <a:extLst>
                <a:ext uri="{FF2B5EF4-FFF2-40B4-BE49-F238E27FC236}">
                  <a16:creationId xmlns:a16="http://schemas.microsoft.com/office/drawing/2014/main" id="{F8DC68E4-0D16-15C3-B3E2-E514704580DD}"/>
                </a:ext>
              </a:extLst>
            </p:cNvPr>
            <p:cNvSpPr txBox="1"/>
            <p:nvPr/>
          </p:nvSpPr>
          <p:spPr>
            <a:xfrm>
              <a:off x="516530" y="2016835"/>
              <a:ext cx="1271872" cy="338554"/>
            </a:xfrm>
            <a:prstGeom prst="rect">
              <a:avLst/>
            </a:prstGeom>
            <a:noFill/>
          </p:spPr>
          <p:txBody>
            <a:bodyPr wrap="square" rtlCol="0">
              <a:spAutoFit/>
            </a:bodyPr>
            <a:lstStyle/>
            <a:p>
              <a:pPr algn="ctr"/>
              <a:r>
                <a:rPr lang="en-US" sz="1600" dirty="0"/>
                <a:t>Si bar</a:t>
              </a:r>
            </a:p>
          </p:txBody>
        </p:sp>
        <p:sp>
          <p:nvSpPr>
            <p:cNvPr id="389" name="TextBox 388">
              <a:extLst>
                <a:ext uri="{FF2B5EF4-FFF2-40B4-BE49-F238E27FC236}">
                  <a16:creationId xmlns:a16="http://schemas.microsoft.com/office/drawing/2014/main" id="{CE1594ED-6AC1-0D9E-F831-E997309D124D}"/>
                </a:ext>
              </a:extLst>
            </p:cNvPr>
            <p:cNvSpPr txBox="1"/>
            <p:nvPr/>
          </p:nvSpPr>
          <p:spPr>
            <a:xfrm>
              <a:off x="893217" y="1448024"/>
              <a:ext cx="518498" cy="338554"/>
            </a:xfrm>
            <a:prstGeom prst="rect">
              <a:avLst/>
            </a:prstGeom>
            <a:noFill/>
          </p:spPr>
          <p:txBody>
            <a:bodyPr wrap="square" rtlCol="0">
              <a:spAutoFit/>
            </a:bodyPr>
            <a:lstStyle/>
            <a:p>
              <a:pPr algn="ctr"/>
              <a:r>
                <a:rPr lang="en-US" sz="1600" dirty="0" err="1"/>
                <a:t>SiN</a:t>
              </a:r>
              <a:endParaRPr lang="en-US" sz="1600" dirty="0"/>
            </a:p>
          </p:txBody>
        </p:sp>
        <p:sp>
          <p:nvSpPr>
            <p:cNvPr id="390" name="TextBox 389">
              <a:extLst>
                <a:ext uri="{FF2B5EF4-FFF2-40B4-BE49-F238E27FC236}">
                  <a16:creationId xmlns:a16="http://schemas.microsoft.com/office/drawing/2014/main" id="{55DF7C9E-F9BA-25F5-DC3A-9ADEC57B05D7}"/>
                </a:ext>
              </a:extLst>
            </p:cNvPr>
            <p:cNvSpPr txBox="1"/>
            <p:nvPr/>
          </p:nvSpPr>
          <p:spPr>
            <a:xfrm>
              <a:off x="916199" y="952584"/>
              <a:ext cx="518498" cy="338554"/>
            </a:xfrm>
            <a:prstGeom prst="rect">
              <a:avLst/>
            </a:prstGeom>
            <a:noFill/>
          </p:spPr>
          <p:txBody>
            <a:bodyPr wrap="square" rtlCol="0">
              <a:spAutoFit/>
            </a:bodyPr>
            <a:lstStyle/>
            <a:p>
              <a:pPr algn="ctr"/>
              <a:r>
                <a:rPr lang="en-US" sz="1600" dirty="0"/>
                <a:t>Al</a:t>
              </a:r>
            </a:p>
          </p:txBody>
        </p:sp>
        <p:cxnSp>
          <p:nvCxnSpPr>
            <p:cNvPr id="391" name="Straight Arrow Connector 390">
              <a:extLst>
                <a:ext uri="{FF2B5EF4-FFF2-40B4-BE49-F238E27FC236}">
                  <a16:creationId xmlns:a16="http://schemas.microsoft.com/office/drawing/2014/main" id="{2AB6D8AD-4183-7275-4CC8-D0FAE35D5DA4}"/>
                </a:ext>
              </a:extLst>
            </p:cNvPr>
            <p:cNvCxnSpPr>
              <a:cxnSpLocks/>
            </p:cNvCxnSpPr>
            <p:nvPr/>
          </p:nvCxnSpPr>
          <p:spPr>
            <a:xfrm flipV="1">
              <a:off x="2191475" y="1207720"/>
              <a:ext cx="0" cy="734835"/>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9AF5B726-FEBE-658A-C0A9-2C1B802415A4}"/>
                </a:ext>
              </a:extLst>
            </p:cNvPr>
            <p:cNvCxnSpPr>
              <a:cxnSpLocks/>
            </p:cNvCxnSpPr>
            <p:nvPr/>
          </p:nvCxnSpPr>
          <p:spPr>
            <a:xfrm flipV="1">
              <a:off x="2356802" y="1334074"/>
              <a:ext cx="0" cy="608481"/>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393" name="Straight Arrow Connector 392">
              <a:extLst>
                <a:ext uri="{FF2B5EF4-FFF2-40B4-BE49-F238E27FC236}">
                  <a16:creationId xmlns:a16="http://schemas.microsoft.com/office/drawing/2014/main" id="{55EA3D6F-11EA-8697-9EEA-925440948AFF}"/>
                </a:ext>
              </a:extLst>
            </p:cNvPr>
            <p:cNvCxnSpPr>
              <a:cxnSpLocks/>
              <a:endCxn id="411" idx="1"/>
            </p:cNvCxnSpPr>
            <p:nvPr/>
          </p:nvCxnSpPr>
          <p:spPr>
            <a:xfrm flipV="1">
              <a:off x="2308703" y="1089337"/>
              <a:ext cx="2525" cy="633541"/>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394" name="Straight Arrow Connector 393">
              <a:extLst>
                <a:ext uri="{FF2B5EF4-FFF2-40B4-BE49-F238E27FC236}">
                  <a16:creationId xmlns:a16="http://schemas.microsoft.com/office/drawing/2014/main" id="{5616FA1A-ACD9-9339-4B04-2926CC95DC40}"/>
                </a:ext>
              </a:extLst>
            </p:cNvPr>
            <p:cNvCxnSpPr>
              <a:cxnSpLocks/>
            </p:cNvCxnSpPr>
            <p:nvPr/>
          </p:nvCxnSpPr>
          <p:spPr>
            <a:xfrm flipH="1">
              <a:off x="2315154" y="1677126"/>
              <a:ext cx="261024" cy="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5" name="Straight Arrow Connector 394">
              <a:extLst>
                <a:ext uri="{FF2B5EF4-FFF2-40B4-BE49-F238E27FC236}">
                  <a16:creationId xmlns:a16="http://schemas.microsoft.com/office/drawing/2014/main" id="{AC06BA5E-C886-F5A4-0468-33DCB1343E4C}"/>
                </a:ext>
              </a:extLst>
            </p:cNvPr>
            <p:cNvCxnSpPr>
              <a:cxnSpLocks/>
            </p:cNvCxnSpPr>
            <p:nvPr/>
          </p:nvCxnSpPr>
          <p:spPr>
            <a:xfrm flipH="1">
              <a:off x="2356802" y="1909179"/>
              <a:ext cx="351405" cy="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6" name="Straight Arrow Connector 395">
              <a:extLst>
                <a:ext uri="{FF2B5EF4-FFF2-40B4-BE49-F238E27FC236}">
                  <a16:creationId xmlns:a16="http://schemas.microsoft.com/office/drawing/2014/main" id="{5447AD95-A3AA-0B39-8D04-5787ABA722D0}"/>
                </a:ext>
              </a:extLst>
            </p:cNvPr>
            <p:cNvCxnSpPr>
              <a:cxnSpLocks/>
            </p:cNvCxnSpPr>
            <p:nvPr/>
          </p:nvCxnSpPr>
          <p:spPr>
            <a:xfrm flipH="1" flipV="1">
              <a:off x="2365875" y="2585380"/>
              <a:ext cx="592597" cy="15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7" name="Straight Arrow Connector 396">
              <a:extLst>
                <a:ext uri="{FF2B5EF4-FFF2-40B4-BE49-F238E27FC236}">
                  <a16:creationId xmlns:a16="http://schemas.microsoft.com/office/drawing/2014/main" id="{7EBD108B-CB87-DB30-5A22-F34A7F78ED49}"/>
                </a:ext>
              </a:extLst>
            </p:cNvPr>
            <p:cNvCxnSpPr>
              <a:cxnSpLocks/>
            </p:cNvCxnSpPr>
            <p:nvPr/>
          </p:nvCxnSpPr>
          <p:spPr>
            <a:xfrm>
              <a:off x="1837410" y="1670805"/>
              <a:ext cx="351405" cy="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398" name="TextBox 397">
              <a:extLst>
                <a:ext uri="{FF2B5EF4-FFF2-40B4-BE49-F238E27FC236}">
                  <a16:creationId xmlns:a16="http://schemas.microsoft.com/office/drawing/2014/main" id="{E0A5C65D-2080-8700-AE6C-28A6E8B6E6F5}"/>
                </a:ext>
              </a:extLst>
            </p:cNvPr>
            <p:cNvSpPr txBox="1"/>
            <p:nvPr/>
          </p:nvSpPr>
          <p:spPr>
            <a:xfrm>
              <a:off x="2648880" y="1710231"/>
              <a:ext cx="822846" cy="338554"/>
            </a:xfrm>
            <a:prstGeom prst="rect">
              <a:avLst/>
            </a:prstGeom>
            <a:noFill/>
          </p:spPr>
          <p:txBody>
            <a:bodyPr wrap="square" rtlCol="0">
              <a:spAutoFit/>
            </a:bodyPr>
            <a:lstStyle/>
            <a:p>
              <a:r>
                <a:rPr lang="en-US" sz="1600" dirty="0"/>
                <a:t>15µm</a:t>
              </a:r>
            </a:p>
          </p:txBody>
        </p:sp>
        <p:sp>
          <p:nvSpPr>
            <p:cNvPr id="399" name="TextBox 398">
              <a:extLst>
                <a:ext uri="{FF2B5EF4-FFF2-40B4-BE49-F238E27FC236}">
                  <a16:creationId xmlns:a16="http://schemas.microsoft.com/office/drawing/2014/main" id="{F9457E6A-2EF4-7FEA-1E9D-8FD296DFD6F7}"/>
                </a:ext>
              </a:extLst>
            </p:cNvPr>
            <p:cNvSpPr txBox="1"/>
            <p:nvPr/>
          </p:nvSpPr>
          <p:spPr>
            <a:xfrm>
              <a:off x="2520530" y="1494971"/>
              <a:ext cx="875884" cy="338554"/>
            </a:xfrm>
            <a:prstGeom prst="rect">
              <a:avLst/>
            </a:prstGeom>
            <a:noFill/>
          </p:spPr>
          <p:txBody>
            <a:bodyPr wrap="square" rtlCol="0">
              <a:spAutoFit/>
            </a:bodyPr>
            <a:lstStyle/>
            <a:p>
              <a:r>
                <a:rPr lang="en-US" sz="1600" dirty="0"/>
                <a:t>10µm</a:t>
              </a:r>
            </a:p>
          </p:txBody>
        </p:sp>
        <p:sp>
          <p:nvSpPr>
            <p:cNvPr id="400" name="TextBox 399">
              <a:extLst>
                <a:ext uri="{FF2B5EF4-FFF2-40B4-BE49-F238E27FC236}">
                  <a16:creationId xmlns:a16="http://schemas.microsoft.com/office/drawing/2014/main" id="{0C892399-0DF7-E0D8-D066-C2258D9B77F7}"/>
                </a:ext>
              </a:extLst>
            </p:cNvPr>
            <p:cNvSpPr txBox="1"/>
            <p:nvPr/>
          </p:nvSpPr>
          <p:spPr>
            <a:xfrm>
              <a:off x="2865434" y="2206782"/>
              <a:ext cx="1595029" cy="338554"/>
            </a:xfrm>
            <a:prstGeom prst="rect">
              <a:avLst/>
            </a:prstGeom>
            <a:noFill/>
          </p:spPr>
          <p:txBody>
            <a:bodyPr wrap="square" rtlCol="0">
              <a:spAutoFit/>
            </a:bodyPr>
            <a:lstStyle/>
            <a:p>
              <a:r>
                <a:rPr lang="en-US" sz="1600" dirty="0"/>
                <a:t>STJ + 30µm</a:t>
              </a:r>
            </a:p>
          </p:txBody>
        </p:sp>
        <p:cxnSp>
          <p:nvCxnSpPr>
            <p:cNvPr id="401" name="Straight Arrow Connector 400">
              <a:extLst>
                <a:ext uri="{FF2B5EF4-FFF2-40B4-BE49-F238E27FC236}">
                  <a16:creationId xmlns:a16="http://schemas.microsoft.com/office/drawing/2014/main" id="{7A8B7BB0-7DDA-AB57-BD7E-B4D21A147C4B}"/>
                </a:ext>
              </a:extLst>
            </p:cNvPr>
            <p:cNvCxnSpPr>
              <a:cxnSpLocks/>
            </p:cNvCxnSpPr>
            <p:nvPr/>
          </p:nvCxnSpPr>
          <p:spPr>
            <a:xfrm>
              <a:off x="1837410" y="1892158"/>
              <a:ext cx="351405" cy="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402" name="TextBox 401">
              <a:extLst>
                <a:ext uri="{FF2B5EF4-FFF2-40B4-BE49-F238E27FC236}">
                  <a16:creationId xmlns:a16="http://schemas.microsoft.com/office/drawing/2014/main" id="{7576A784-2438-270E-CDEC-8C64CFA7CDC4}"/>
                </a:ext>
              </a:extLst>
            </p:cNvPr>
            <p:cNvSpPr txBox="1"/>
            <p:nvPr/>
          </p:nvSpPr>
          <p:spPr>
            <a:xfrm>
              <a:off x="3045509" y="870306"/>
              <a:ext cx="748976" cy="338554"/>
            </a:xfrm>
            <a:prstGeom prst="rect">
              <a:avLst/>
            </a:prstGeom>
            <a:noFill/>
          </p:spPr>
          <p:txBody>
            <a:bodyPr wrap="square" rtlCol="0">
              <a:spAutoFit/>
            </a:bodyPr>
            <a:lstStyle/>
            <a:p>
              <a:pPr algn="ctr"/>
              <a:r>
                <a:rPr lang="en-US" sz="1600" dirty="0"/>
                <a:t>STJ</a:t>
              </a:r>
            </a:p>
          </p:txBody>
        </p:sp>
        <p:sp>
          <p:nvSpPr>
            <p:cNvPr id="403" name="Rectangle 402">
              <a:extLst>
                <a:ext uri="{FF2B5EF4-FFF2-40B4-BE49-F238E27FC236}">
                  <a16:creationId xmlns:a16="http://schemas.microsoft.com/office/drawing/2014/main" id="{8104EC5B-8F9C-573D-F367-1673CF9B541A}"/>
                </a:ext>
              </a:extLst>
            </p:cNvPr>
            <p:cNvSpPr/>
            <p:nvPr/>
          </p:nvSpPr>
          <p:spPr>
            <a:xfrm>
              <a:off x="2312069" y="1272146"/>
              <a:ext cx="708978" cy="1158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p>
          </p:txBody>
        </p:sp>
        <p:sp>
          <p:nvSpPr>
            <p:cNvPr id="404" name="Rectangle 403">
              <a:extLst>
                <a:ext uri="{FF2B5EF4-FFF2-40B4-BE49-F238E27FC236}">
                  <a16:creationId xmlns:a16="http://schemas.microsoft.com/office/drawing/2014/main" id="{97D5E486-A697-5C08-7A4C-CAB8A2F03D88}"/>
                </a:ext>
              </a:extLst>
            </p:cNvPr>
            <p:cNvSpPr/>
            <p:nvPr/>
          </p:nvSpPr>
          <p:spPr>
            <a:xfrm>
              <a:off x="3815959" y="1264859"/>
              <a:ext cx="674026" cy="1205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p>
          </p:txBody>
        </p:sp>
        <p:sp>
          <p:nvSpPr>
            <p:cNvPr id="405" name="Rectangle 404">
              <a:extLst>
                <a:ext uri="{FF2B5EF4-FFF2-40B4-BE49-F238E27FC236}">
                  <a16:creationId xmlns:a16="http://schemas.microsoft.com/office/drawing/2014/main" id="{F87BD88A-87E7-050F-4377-190E6C503F10}"/>
                </a:ext>
              </a:extLst>
            </p:cNvPr>
            <p:cNvSpPr/>
            <p:nvPr/>
          </p:nvSpPr>
          <p:spPr>
            <a:xfrm>
              <a:off x="834068" y="1264583"/>
              <a:ext cx="674026" cy="1205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p>
          </p:txBody>
        </p:sp>
        <p:sp>
          <p:nvSpPr>
            <p:cNvPr id="406" name="Rectangle 405">
              <a:extLst>
                <a:ext uri="{FF2B5EF4-FFF2-40B4-BE49-F238E27FC236}">
                  <a16:creationId xmlns:a16="http://schemas.microsoft.com/office/drawing/2014/main" id="{F7C16E80-F2FE-CD3E-9B94-9B8C025E37AE}"/>
                </a:ext>
              </a:extLst>
            </p:cNvPr>
            <p:cNvSpPr/>
            <p:nvPr/>
          </p:nvSpPr>
          <p:spPr>
            <a:xfrm>
              <a:off x="832385" y="1384758"/>
              <a:ext cx="3657600" cy="11581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cxnSp>
          <p:nvCxnSpPr>
            <p:cNvPr id="407" name="Straight Arrow Connector 406">
              <a:extLst>
                <a:ext uri="{FF2B5EF4-FFF2-40B4-BE49-F238E27FC236}">
                  <a16:creationId xmlns:a16="http://schemas.microsoft.com/office/drawing/2014/main" id="{E62CF211-BB86-220A-233F-8EDBF05CBC2D}"/>
                </a:ext>
              </a:extLst>
            </p:cNvPr>
            <p:cNvCxnSpPr>
              <a:cxnSpLocks/>
            </p:cNvCxnSpPr>
            <p:nvPr/>
          </p:nvCxnSpPr>
          <p:spPr>
            <a:xfrm flipH="1">
              <a:off x="2969053" y="2586289"/>
              <a:ext cx="914013"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8" name="TextBox 407">
              <a:extLst>
                <a:ext uri="{FF2B5EF4-FFF2-40B4-BE49-F238E27FC236}">
                  <a16:creationId xmlns:a16="http://schemas.microsoft.com/office/drawing/2014/main" id="{C70DC725-DA99-0A92-B5FF-B8850FBCAC3F}"/>
                </a:ext>
              </a:extLst>
            </p:cNvPr>
            <p:cNvSpPr txBox="1"/>
            <p:nvPr/>
          </p:nvSpPr>
          <p:spPr>
            <a:xfrm>
              <a:off x="2290237" y="2551961"/>
              <a:ext cx="822846" cy="338554"/>
            </a:xfrm>
            <a:prstGeom prst="rect">
              <a:avLst/>
            </a:prstGeom>
            <a:noFill/>
          </p:spPr>
          <p:txBody>
            <a:bodyPr wrap="square" rtlCol="0">
              <a:spAutoFit/>
            </a:bodyPr>
            <a:lstStyle/>
            <a:p>
              <a:r>
                <a:rPr lang="en-US" sz="1600" dirty="0"/>
                <a:t>50 µm</a:t>
              </a:r>
            </a:p>
          </p:txBody>
        </p:sp>
        <p:sp>
          <p:nvSpPr>
            <p:cNvPr id="409" name="TextBox 408">
              <a:extLst>
                <a:ext uri="{FF2B5EF4-FFF2-40B4-BE49-F238E27FC236}">
                  <a16:creationId xmlns:a16="http://schemas.microsoft.com/office/drawing/2014/main" id="{CF6CC859-6B76-C5E0-4FAE-0811E0E6EF59}"/>
                </a:ext>
              </a:extLst>
            </p:cNvPr>
            <p:cNvSpPr txBox="1"/>
            <p:nvPr/>
          </p:nvSpPr>
          <p:spPr>
            <a:xfrm>
              <a:off x="2432640" y="705196"/>
              <a:ext cx="518498" cy="338554"/>
            </a:xfrm>
            <a:prstGeom prst="rect">
              <a:avLst/>
            </a:prstGeom>
            <a:noFill/>
          </p:spPr>
          <p:txBody>
            <a:bodyPr wrap="square" rtlCol="0">
              <a:spAutoFit/>
            </a:bodyPr>
            <a:lstStyle/>
            <a:p>
              <a:pPr algn="ctr"/>
              <a:r>
                <a:rPr lang="en-US" sz="1600" dirty="0"/>
                <a:t>Al</a:t>
              </a:r>
            </a:p>
          </p:txBody>
        </p:sp>
        <p:sp>
          <p:nvSpPr>
            <p:cNvPr id="410" name="TextBox 409">
              <a:extLst>
                <a:ext uri="{FF2B5EF4-FFF2-40B4-BE49-F238E27FC236}">
                  <a16:creationId xmlns:a16="http://schemas.microsoft.com/office/drawing/2014/main" id="{FEBA2141-1E00-5C96-B2AF-A603CA64B1C8}"/>
                </a:ext>
              </a:extLst>
            </p:cNvPr>
            <p:cNvSpPr txBox="1"/>
            <p:nvPr/>
          </p:nvSpPr>
          <p:spPr>
            <a:xfrm>
              <a:off x="3922613" y="924121"/>
              <a:ext cx="518498" cy="338554"/>
            </a:xfrm>
            <a:prstGeom prst="rect">
              <a:avLst/>
            </a:prstGeom>
            <a:noFill/>
          </p:spPr>
          <p:txBody>
            <a:bodyPr wrap="square" rtlCol="0">
              <a:spAutoFit/>
            </a:bodyPr>
            <a:lstStyle/>
            <a:p>
              <a:pPr algn="ctr"/>
              <a:r>
                <a:rPr lang="en-US" sz="1600" dirty="0"/>
                <a:t>Al</a:t>
              </a:r>
            </a:p>
          </p:txBody>
        </p:sp>
        <p:sp>
          <p:nvSpPr>
            <p:cNvPr id="411" name="TextBox 410">
              <a:extLst>
                <a:ext uri="{FF2B5EF4-FFF2-40B4-BE49-F238E27FC236}">
                  <a16:creationId xmlns:a16="http://schemas.microsoft.com/office/drawing/2014/main" id="{139ABCDD-841B-DFB0-7747-2B1D24BD3685}"/>
                </a:ext>
              </a:extLst>
            </p:cNvPr>
            <p:cNvSpPr txBox="1"/>
            <p:nvPr/>
          </p:nvSpPr>
          <p:spPr>
            <a:xfrm>
              <a:off x="2311228" y="920060"/>
              <a:ext cx="822846" cy="338554"/>
            </a:xfrm>
            <a:prstGeom prst="rect">
              <a:avLst/>
            </a:prstGeom>
            <a:noFill/>
          </p:spPr>
          <p:txBody>
            <a:bodyPr wrap="square" rtlCol="0">
              <a:spAutoFit/>
            </a:bodyPr>
            <a:lstStyle/>
            <a:p>
              <a:r>
                <a:rPr lang="en-US" sz="1600" dirty="0"/>
                <a:t>60 µm</a:t>
              </a:r>
            </a:p>
          </p:txBody>
        </p:sp>
        <p:cxnSp>
          <p:nvCxnSpPr>
            <p:cNvPr id="412" name="Straight Arrow Connector 411">
              <a:extLst>
                <a:ext uri="{FF2B5EF4-FFF2-40B4-BE49-F238E27FC236}">
                  <a16:creationId xmlns:a16="http://schemas.microsoft.com/office/drawing/2014/main" id="{C1583E4F-8054-BBBC-9562-28ED47DB4DA1}"/>
                </a:ext>
              </a:extLst>
            </p:cNvPr>
            <p:cNvCxnSpPr>
              <a:cxnSpLocks/>
            </p:cNvCxnSpPr>
            <p:nvPr/>
          </p:nvCxnSpPr>
          <p:spPr>
            <a:xfrm flipH="1">
              <a:off x="2300082" y="1241669"/>
              <a:ext cx="73971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3" name="Straight Arrow Connector 412">
              <a:extLst>
                <a:ext uri="{FF2B5EF4-FFF2-40B4-BE49-F238E27FC236}">
                  <a16:creationId xmlns:a16="http://schemas.microsoft.com/office/drawing/2014/main" id="{517688E8-DB40-DF3D-8D72-E8C1BC3E5A30}"/>
                </a:ext>
              </a:extLst>
            </p:cNvPr>
            <p:cNvCxnSpPr>
              <a:cxnSpLocks/>
            </p:cNvCxnSpPr>
            <p:nvPr/>
          </p:nvCxnSpPr>
          <p:spPr>
            <a:xfrm flipV="1">
              <a:off x="3019846" y="1075661"/>
              <a:ext cx="0" cy="306897"/>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grpSp>
      <p:pic>
        <p:nvPicPr>
          <p:cNvPr id="434" name="Picture 433" descr="Shape&#10;&#10;Description automatically generated with low confidence">
            <a:extLst>
              <a:ext uri="{FF2B5EF4-FFF2-40B4-BE49-F238E27FC236}">
                <a16:creationId xmlns:a16="http://schemas.microsoft.com/office/drawing/2014/main" id="{0D857795-C0B2-B08C-AB46-68629FB5D1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2783" y="1346176"/>
            <a:ext cx="956342" cy="4665975"/>
          </a:xfrm>
          <a:prstGeom prst="rect">
            <a:avLst/>
          </a:prstGeom>
        </p:spPr>
      </p:pic>
      <p:pic>
        <p:nvPicPr>
          <p:cNvPr id="436" name="Picture 435" descr="Shape&#10;&#10;Description automatically generated with low confidence">
            <a:extLst>
              <a:ext uri="{FF2B5EF4-FFF2-40B4-BE49-F238E27FC236}">
                <a16:creationId xmlns:a16="http://schemas.microsoft.com/office/drawing/2014/main" id="{EDB76F01-503E-2B8D-21B5-584A9FC850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8343" y="1259057"/>
            <a:ext cx="1387577" cy="4740890"/>
          </a:xfrm>
          <a:prstGeom prst="rect">
            <a:avLst/>
          </a:prstGeom>
        </p:spPr>
      </p:pic>
    </p:spTree>
    <p:extLst>
      <p:ext uri="{BB962C8B-B14F-4D97-AF65-F5344CB8AC3E}">
        <p14:creationId xmlns:p14="http://schemas.microsoft.com/office/powerpoint/2010/main" val="3744590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C1F6-13E8-5FD7-C7AA-DE7F95CAF8BD}"/>
              </a:ext>
            </a:extLst>
          </p:cNvPr>
          <p:cNvSpPr>
            <a:spLocks noGrp="1"/>
          </p:cNvSpPr>
          <p:nvPr>
            <p:ph type="title"/>
          </p:nvPr>
        </p:nvSpPr>
        <p:spPr/>
        <p:txBody>
          <a:bodyPr/>
          <a:lstStyle/>
          <a:p>
            <a:r>
              <a:rPr lang="en-US" dirty="0"/>
              <a:t>Bond Pads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438CBC-31E3-D75A-D3BB-C439DA674964}"/>
                  </a:ext>
                </a:extLst>
              </p:cNvPr>
              <p:cNvSpPr>
                <a:spLocks noGrp="1"/>
              </p:cNvSpPr>
              <p:nvPr>
                <p:ph idx="1"/>
              </p:nvPr>
            </p:nvSpPr>
            <p:spPr/>
            <p:txBody>
              <a:bodyPr/>
              <a:lstStyle/>
              <a:p>
                <a:r>
                  <a:rPr lang="en-US" dirty="0"/>
                  <a:t>Currently, 36x250 </a:t>
                </a:r>
                <a14:m>
                  <m:oMath xmlns:m="http://schemas.openxmlformats.org/officeDocument/2006/math">
                    <m:r>
                      <m:rPr>
                        <m:sty m:val="p"/>
                      </m:rPr>
                      <a:rPr lang="en-US" sz="1600" b="0" i="0" smtClean="0">
                        <a:latin typeface="Cambria Math" panose="02040503050406030204" pitchFamily="18" charset="0"/>
                      </a:rPr>
                      <m:t>μm</m:t>
                    </m:r>
                    <m:r>
                      <a:rPr lang="en-US" sz="1600" b="0" i="0" smtClean="0">
                        <a:latin typeface="Cambria Math" panose="02040503050406030204" pitchFamily="18" charset="0"/>
                      </a:rPr>
                      <m:t>=9 </m:t>
                    </m:r>
                    <m:r>
                      <m:rPr>
                        <m:sty m:val="p"/>
                      </m:rPr>
                      <a:rPr lang="en-US" sz="1600" b="0" i="0" smtClean="0">
                        <a:latin typeface="Cambria Math" panose="02040503050406030204" pitchFamily="18" charset="0"/>
                      </a:rPr>
                      <m:t>mm</m:t>
                    </m:r>
                  </m:oMath>
                </a14:m>
                <a:r>
                  <a:rPr lang="en-US" dirty="0"/>
                  <a:t> of </a:t>
                </a:r>
                <a:r>
                  <a:rPr lang="en-US" sz="1600" dirty="0"/>
                  <a:t>bond pads per side</a:t>
                </a:r>
              </a:p>
              <a:p>
                <a:pPr lvl="1"/>
                <a:r>
                  <a:rPr lang="en-US" dirty="0"/>
                  <a:t>Need 16 mm for the 64 bond pads per side (256 total)</a:t>
                </a:r>
              </a:p>
              <a:p>
                <a:pPr lvl="1"/>
                <a:r>
                  <a:rPr lang="en-US" b="1" dirty="0"/>
                  <a:t>Shrink Pads?  </a:t>
                </a:r>
                <a:r>
                  <a:rPr lang="en-US" dirty="0"/>
                  <a:t>Would need 90x300 </a:t>
                </a:r>
                <a14:m>
                  <m:oMath xmlns:m="http://schemas.openxmlformats.org/officeDocument/2006/math">
                    <m:r>
                      <m:rPr>
                        <m:sty m:val="p"/>
                      </m:rPr>
                      <a:rPr lang="en-US" b="0" i="0" smtClean="0">
                        <a:latin typeface="Cambria Math" panose="02040503050406030204" pitchFamily="18" charset="0"/>
                      </a:rPr>
                      <m:t>μm</m:t>
                    </m:r>
                  </m:oMath>
                </a14:m>
                <a:r>
                  <a:rPr lang="en-US" b="1" dirty="0"/>
                  <a:t> </a:t>
                </a:r>
                <a:r>
                  <a:rPr lang="en-US" dirty="0"/>
                  <a:t>pads to fit in 9mm</a:t>
                </a:r>
              </a:p>
              <a:p>
                <a:pPr lvl="1"/>
                <a:r>
                  <a:rPr lang="en-US" b="1" dirty="0"/>
                  <a:t>Expand Pad Square?  </a:t>
                </a:r>
                <a:r>
                  <a:rPr lang="en-US" dirty="0"/>
                  <a:t>Do we need 0.5mm around edge?</a:t>
                </a:r>
              </a:p>
              <a:p>
                <a:pPr lvl="1"/>
                <a:r>
                  <a:rPr lang="en-US" b="1" dirty="0"/>
                  <a:t>Bigger Chips?</a:t>
                </a:r>
                <a:r>
                  <a:rPr lang="en-US" dirty="0"/>
                  <a:t>  What bond pad size can we get away with?</a:t>
                </a:r>
              </a:p>
              <a:p>
                <a:pPr lvl="2"/>
                <a:r>
                  <a:rPr lang="en-US" dirty="0"/>
                  <a:t>Routing 256 wires may need extra space, too</a:t>
                </a:r>
              </a:p>
              <a:p>
                <a:pPr lvl="1"/>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77438CBC-31E3-D75A-D3BB-C439DA674964}"/>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41175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5DF032-B4EE-FA82-F9F4-FCA2907EE8A5}"/>
              </a:ext>
            </a:extLst>
          </p:cNvPr>
          <p:cNvSpPr>
            <a:spLocks noGrp="1"/>
          </p:cNvSpPr>
          <p:nvPr>
            <p:ph type="title"/>
          </p:nvPr>
        </p:nvSpPr>
        <p:spPr/>
        <p:txBody>
          <a:bodyPr/>
          <a:lstStyle/>
          <a:p>
            <a:r>
              <a:rPr lang="en-US" dirty="0"/>
              <a:t>Bond Pads</a:t>
            </a:r>
          </a:p>
        </p:txBody>
      </p:sp>
      <p:sp>
        <p:nvSpPr>
          <p:cNvPr id="5" name="Content Placeholder 4">
            <a:extLst>
              <a:ext uri="{FF2B5EF4-FFF2-40B4-BE49-F238E27FC236}">
                <a16:creationId xmlns:a16="http://schemas.microsoft.com/office/drawing/2014/main" id="{7D000EE3-F5C5-57F1-FE30-C03894F03950}"/>
              </a:ext>
            </a:extLst>
          </p:cNvPr>
          <p:cNvSpPr>
            <a:spLocks noGrp="1"/>
          </p:cNvSpPr>
          <p:nvPr>
            <p:ph idx="1"/>
          </p:nvPr>
        </p:nvSpPr>
        <p:spPr/>
        <p:txBody>
          <a:bodyPr/>
          <a:lstStyle/>
          <a:p>
            <a:pPr lvl="1"/>
            <a:r>
              <a:rPr lang="en-US" dirty="0"/>
              <a:t>Going to two-deep pads</a:t>
            </a:r>
          </a:p>
          <a:p>
            <a:pPr lvl="2"/>
            <a:r>
              <a:rPr lang="en-US" dirty="0"/>
              <a:t>Pads need to be offset</a:t>
            </a:r>
          </a:p>
          <a:p>
            <a:pPr lvl="2"/>
            <a:r>
              <a:rPr lang="en-US" dirty="0"/>
              <a:t>Can </a:t>
            </a:r>
            <a:r>
              <a:rPr lang="en-US" dirty="0" err="1"/>
              <a:t>wirebonding</a:t>
            </a:r>
            <a:r>
              <a:rPr lang="en-US" dirty="0"/>
              <a:t> even be done with tighter pitch? The hardest part was making sure wire bonds didn’t touch, and making them that much closer would be painful…</a:t>
            </a:r>
          </a:p>
          <a:p>
            <a:pPr lvl="2"/>
            <a:r>
              <a:rPr lang="en-US" dirty="0"/>
              <a:t>Pitch limitation (JLPCB) on carrier plates is 254 um, which essentially matches current pad pitch. Vias are 500 </a:t>
            </a:r>
            <a:r>
              <a:rPr lang="en-US" i="1" dirty="0"/>
              <a:t>clearance </a:t>
            </a:r>
            <a:r>
              <a:rPr lang="en-US" dirty="0"/>
              <a:t>(let alone hole size) so we would need a complex tree shape under the chip area to make it work.</a:t>
            </a:r>
          </a:p>
        </p:txBody>
      </p:sp>
      <p:grpSp>
        <p:nvGrpSpPr>
          <p:cNvPr id="23" name="Group 22">
            <a:extLst>
              <a:ext uri="{FF2B5EF4-FFF2-40B4-BE49-F238E27FC236}">
                <a16:creationId xmlns:a16="http://schemas.microsoft.com/office/drawing/2014/main" id="{803C417A-4D8B-0AC5-9759-27077AB2723E}"/>
              </a:ext>
            </a:extLst>
          </p:cNvPr>
          <p:cNvGrpSpPr/>
          <p:nvPr/>
        </p:nvGrpSpPr>
        <p:grpSpPr>
          <a:xfrm>
            <a:off x="9741938" y="3268660"/>
            <a:ext cx="2061442" cy="2262337"/>
            <a:chOff x="2788623" y="3181574"/>
            <a:chExt cx="2061442" cy="2262337"/>
          </a:xfrm>
        </p:grpSpPr>
        <p:sp>
          <p:nvSpPr>
            <p:cNvPr id="6" name="Donut 5">
              <a:extLst>
                <a:ext uri="{FF2B5EF4-FFF2-40B4-BE49-F238E27FC236}">
                  <a16:creationId xmlns:a16="http://schemas.microsoft.com/office/drawing/2014/main" id="{E51DD081-81A0-59FE-3318-DF2284A7D35B}"/>
                </a:ext>
              </a:extLst>
            </p:cNvPr>
            <p:cNvSpPr/>
            <p:nvPr/>
          </p:nvSpPr>
          <p:spPr>
            <a:xfrm>
              <a:off x="2926080" y="4163210"/>
              <a:ext cx="494851" cy="494851"/>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Donut 6">
              <a:extLst>
                <a:ext uri="{FF2B5EF4-FFF2-40B4-BE49-F238E27FC236}">
                  <a16:creationId xmlns:a16="http://schemas.microsoft.com/office/drawing/2014/main" id="{8553491E-BD59-7715-40FB-2181E38C3E9E}"/>
                </a:ext>
              </a:extLst>
            </p:cNvPr>
            <p:cNvSpPr/>
            <p:nvPr/>
          </p:nvSpPr>
          <p:spPr>
            <a:xfrm>
              <a:off x="4355214" y="4163210"/>
              <a:ext cx="494851" cy="494851"/>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 name="Straight Connector 8">
              <a:extLst>
                <a:ext uri="{FF2B5EF4-FFF2-40B4-BE49-F238E27FC236}">
                  <a16:creationId xmlns:a16="http://schemas.microsoft.com/office/drawing/2014/main" id="{5D78FEF5-524C-C81B-59E5-E9ABB9D81AAE}"/>
                </a:ext>
              </a:extLst>
            </p:cNvPr>
            <p:cNvCxnSpPr>
              <a:stCxn id="6" idx="2"/>
            </p:cNvCxnSpPr>
            <p:nvPr/>
          </p:nvCxnSpPr>
          <p:spPr>
            <a:xfrm>
              <a:off x="2926080" y="4410636"/>
              <a:ext cx="0" cy="634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00AEAFE-178E-9772-6769-FA96D8ACB7B1}"/>
                </a:ext>
              </a:extLst>
            </p:cNvPr>
            <p:cNvCxnSpPr>
              <a:cxnSpLocks/>
              <a:stCxn id="6" idx="6"/>
            </p:cNvCxnSpPr>
            <p:nvPr/>
          </p:nvCxnSpPr>
          <p:spPr>
            <a:xfrm>
              <a:off x="3420931" y="4410636"/>
              <a:ext cx="0" cy="634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71A94B0-3709-8960-6CFA-BE5B7A64C2F4}"/>
                </a:ext>
              </a:extLst>
            </p:cNvPr>
            <p:cNvCxnSpPr/>
            <p:nvPr/>
          </p:nvCxnSpPr>
          <p:spPr>
            <a:xfrm flipH="1">
              <a:off x="2926080" y="5045336"/>
              <a:ext cx="49485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C1ECA20-85F8-C126-C215-710AB15610CC}"/>
                </a:ext>
              </a:extLst>
            </p:cNvPr>
            <p:cNvSpPr txBox="1"/>
            <p:nvPr/>
          </p:nvSpPr>
          <p:spPr>
            <a:xfrm>
              <a:off x="2788623" y="5136134"/>
              <a:ext cx="769763" cy="307777"/>
            </a:xfrm>
            <a:prstGeom prst="rect">
              <a:avLst/>
            </a:prstGeom>
            <a:noFill/>
          </p:spPr>
          <p:txBody>
            <a:bodyPr wrap="none" rtlCol="0">
              <a:spAutoFit/>
            </a:bodyPr>
            <a:lstStyle/>
            <a:p>
              <a:r>
                <a:rPr lang="en-US" sz="1400" dirty="0"/>
                <a:t>250 µm</a:t>
              </a:r>
            </a:p>
          </p:txBody>
        </p:sp>
        <p:cxnSp>
          <p:nvCxnSpPr>
            <p:cNvPr id="17" name="Straight Connector 16">
              <a:extLst>
                <a:ext uri="{FF2B5EF4-FFF2-40B4-BE49-F238E27FC236}">
                  <a16:creationId xmlns:a16="http://schemas.microsoft.com/office/drawing/2014/main" id="{32B5F4EC-289F-2E2A-1466-2D9BBE760222}"/>
                </a:ext>
              </a:extLst>
            </p:cNvPr>
            <p:cNvCxnSpPr>
              <a:cxnSpLocks/>
            </p:cNvCxnSpPr>
            <p:nvPr/>
          </p:nvCxnSpPr>
          <p:spPr>
            <a:xfrm>
              <a:off x="4355214" y="4410636"/>
              <a:ext cx="0" cy="634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90C76C5-A7AE-5B50-2B6F-42F7B5303C87}"/>
                </a:ext>
              </a:extLst>
            </p:cNvPr>
            <p:cNvCxnSpPr>
              <a:cxnSpLocks/>
            </p:cNvCxnSpPr>
            <p:nvPr/>
          </p:nvCxnSpPr>
          <p:spPr>
            <a:xfrm flipH="1">
              <a:off x="3420931" y="5045336"/>
              <a:ext cx="93428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7EF2F9A-8353-2651-A917-FAE7CCA2E45C}"/>
                </a:ext>
              </a:extLst>
            </p:cNvPr>
            <p:cNvSpPr txBox="1"/>
            <p:nvPr/>
          </p:nvSpPr>
          <p:spPr>
            <a:xfrm>
              <a:off x="3503190" y="5136134"/>
              <a:ext cx="769763" cy="307777"/>
            </a:xfrm>
            <a:prstGeom prst="rect">
              <a:avLst/>
            </a:prstGeom>
            <a:noFill/>
          </p:spPr>
          <p:txBody>
            <a:bodyPr wrap="none" rtlCol="0">
              <a:spAutoFit/>
            </a:bodyPr>
            <a:lstStyle/>
            <a:p>
              <a:r>
                <a:rPr lang="en-US" sz="1400" dirty="0"/>
                <a:t>500 µm</a:t>
              </a:r>
            </a:p>
          </p:txBody>
        </p:sp>
        <p:sp>
          <p:nvSpPr>
            <p:cNvPr id="21" name="Donut 20">
              <a:extLst>
                <a:ext uri="{FF2B5EF4-FFF2-40B4-BE49-F238E27FC236}">
                  <a16:creationId xmlns:a16="http://schemas.microsoft.com/office/drawing/2014/main" id="{03DA7E18-045F-86D7-6F3D-36EE63FE17C3}"/>
                </a:ext>
              </a:extLst>
            </p:cNvPr>
            <p:cNvSpPr/>
            <p:nvPr/>
          </p:nvSpPr>
          <p:spPr>
            <a:xfrm>
              <a:off x="3420931" y="3688994"/>
              <a:ext cx="494851" cy="494851"/>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Donut 21">
              <a:extLst>
                <a:ext uri="{FF2B5EF4-FFF2-40B4-BE49-F238E27FC236}">
                  <a16:creationId xmlns:a16="http://schemas.microsoft.com/office/drawing/2014/main" id="{5676492B-1D36-3C8A-3574-673D0CAB1BFF}"/>
                </a:ext>
              </a:extLst>
            </p:cNvPr>
            <p:cNvSpPr/>
            <p:nvPr/>
          </p:nvSpPr>
          <p:spPr>
            <a:xfrm>
              <a:off x="3915782" y="3181574"/>
              <a:ext cx="494851" cy="494851"/>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3" name="Picture 2" descr="A close-up of a guitar&#10;&#10;Description automatically generated with medium confidence">
            <a:extLst>
              <a:ext uri="{FF2B5EF4-FFF2-40B4-BE49-F238E27FC236}">
                <a16:creationId xmlns:a16="http://schemas.microsoft.com/office/drawing/2014/main" id="{6F6EC0F7-FC83-E1CD-0937-323683F830F6}"/>
              </a:ext>
            </a:extLst>
          </p:cNvPr>
          <p:cNvPicPr>
            <a:picLocks noChangeAspect="1"/>
          </p:cNvPicPr>
          <p:nvPr/>
        </p:nvPicPr>
        <p:blipFill rotWithShape="1">
          <a:blip r:embed="rId2">
            <a:extLst>
              <a:ext uri="{28A0092B-C50C-407E-A947-70E740481C1C}">
                <a14:useLocalDpi xmlns:a14="http://schemas.microsoft.com/office/drawing/2010/main" val="0"/>
              </a:ext>
            </a:extLst>
          </a:blip>
          <a:srcRect t="39173" b="24796"/>
          <a:stretch/>
        </p:blipFill>
        <p:spPr>
          <a:xfrm>
            <a:off x="2708477" y="3655265"/>
            <a:ext cx="4408601" cy="2118013"/>
          </a:xfrm>
          <a:prstGeom prst="rect">
            <a:avLst/>
          </a:prstGeom>
        </p:spPr>
      </p:pic>
    </p:spTree>
    <p:extLst>
      <p:ext uri="{BB962C8B-B14F-4D97-AF65-F5344CB8AC3E}">
        <p14:creationId xmlns:p14="http://schemas.microsoft.com/office/powerpoint/2010/main" val="1816361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9F048-746E-9FD5-D993-D425F9D626AE}"/>
              </a:ext>
            </a:extLst>
          </p:cNvPr>
          <p:cNvSpPr>
            <a:spLocks noGrp="1"/>
          </p:cNvSpPr>
          <p:nvPr>
            <p:ph type="title"/>
          </p:nvPr>
        </p:nvSpPr>
        <p:spPr/>
        <p:txBody>
          <a:bodyPr/>
          <a:lstStyle/>
          <a:p>
            <a:r>
              <a:rPr lang="en-US" dirty="0"/>
              <a:t>Layout and Collimators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ECB64C-C871-05CF-F474-33F69E88AA46}"/>
                  </a:ext>
                </a:extLst>
              </p:cNvPr>
              <p:cNvSpPr>
                <a:spLocks noGrp="1"/>
              </p:cNvSpPr>
              <p:nvPr>
                <p:ph idx="1"/>
              </p:nvPr>
            </p:nvSpPr>
            <p:spPr/>
            <p:txBody>
              <a:bodyPr/>
              <a:lstStyle/>
              <a:p>
                <a:r>
                  <a:rPr lang="en-US" dirty="0"/>
                  <a:t>Existing layout and collimators may need adjusting.</a:t>
                </a:r>
              </a:p>
              <a:p>
                <a:pPr lvl="1"/>
                <a:r>
                  <a:rPr lang="en-US" dirty="0"/>
                  <a:t>If chips must be larger (32-200 and 128 specifically) then fewer devices will fit</a:t>
                </a:r>
              </a:p>
              <a:p>
                <a:pPr lvl="1"/>
                <a:r>
                  <a:rPr lang="en-US" dirty="0"/>
                  <a:t>Pixel modules will change spacing of collimator holes. No change in hole geometries</a:t>
                </a:r>
              </a:p>
              <a:p>
                <a:pPr lvl="2"/>
                <a:r>
                  <a:rPr lang="en-US" dirty="0"/>
                  <a:t>Laser: extents within bond pad geometry, holes 20 </a:t>
                </a:r>
                <a14:m>
                  <m:oMath xmlns:m="http://schemas.openxmlformats.org/officeDocument/2006/math">
                    <m:r>
                      <m:rPr>
                        <m:sty m:val="p"/>
                      </m:rPr>
                      <a:rPr lang="en-US" b="0" i="0" smtClean="0">
                        <a:latin typeface="Cambria Math" panose="02040503050406030204" pitchFamily="18" charset="0"/>
                      </a:rPr>
                      <m:t>μm</m:t>
                    </m:r>
                  </m:oMath>
                </a14:m>
                <a:r>
                  <a:rPr lang="en-US" dirty="0"/>
                  <a:t> smaller than smallest pixel’s active area side length on chip</a:t>
                </a:r>
              </a:p>
              <a:p>
                <a:pPr lvl="2"/>
                <a:r>
                  <a:rPr lang="en-US" dirty="0"/>
                  <a:t>Implant: extents beyond chip geometry (arb. ~50 </a:t>
                </a:r>
                <a14:m>
                  <m:oMath xmlns:m="http://schemas.openxmlformats.org/officeDocument/2006/math">
                    <m:r>
                      <m:rPr>
                        <m:sty m:val="p"/>
                      </m:rPr>
                      <a:rPr lang="en-US" b="0" i="0" smtClean="0">
                        <a:latin typeface="Cambria Math" panose="02040503050406030204" pitchFamily="18" charset="0"/>
                      </a:rPr>
                      <m:t>μm</m:t>
                    </m:r>
                  </m:oMath>
                </a14:m>
                <a:r>
                  <a:rPr lang="en-US" dirty="0"/>
                  <a:t>), holes 20 </a:t>
                </a:r>
                <a14:m>
                  <m:oMath xmlns:m="http://schemas.openxmlformats.org/officeDocument/2006/math">
                    <m:r>
                      <m:rPr>
                        <m:sty m:val="p"/>
                      </m:rPr>
                      <a:rPr lang="en-US" b="0" i="0" smtClean="0">
                        <a:latin typeface="Cambria Math" panose="02040503050406030204" pitchFamily="18" charset="0"/>
                      </a:rPr>
                      <m:t>μ</m:t>
                    </m:r>
                  </m:oMath>
                </a14:m>
                <a:r>
                  <a:rPr lang="en-US" dirty="0"/>
                  <a:t>m smaller than respective pixel’s active area side length</a:t>
                </a:r>
              </a:p>
              <a:p>
                <a:pPr lvl="2"/>
                <a:r>
                  <a:rPr lang="en-US" dirty="0"/>
                  <a:t>In other words: laser = (uniform, don’t hit </a:t>
                </a:r>
                <a:r>
                  <a:rPr lang="en-US" dirty="0" err="1"/>
                  <a:t>wirebonds</a:t>
                </a:r>
                <a:r>
                  <a:rPr lang="en-US" dirty="0"/>
                  <a:t>), implant=(max dose, no </a:t>
                </a:r>
                <a:r>
                  <a:rPr lang="en-US" dirty="0" err="1"/>
                  <a:t>wirebonds</a:t>
                </a:r>
                <a:r>
                  <a:rPr lang="en-US" dirty="0"/>
                  <a:t>), both=cover inactive areas</a:t>
                </a:r>
              </a:p>
            </p:txBody>
          </p:sp>
        </mc:Choice>
        <mc:Fallback xmlns="">
          <p:sp>
            <p:nvSpPr>
              <p:cNvPr id="3" name="Content Placeholder 2">
                <a:extLst>
                  <a:ext uri="{FF2B5EF4-FFF2-40B4-BE49-F238E27FC236}">
                    <a16:creationId xmlns:a16="http://schemas.microsoft.com/office/drawing/2014/main" id="{9AECB64C-C871-05CF-F474-33F69E88AA46}"/>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51161016"/>
      </p:ext>
    </p:extLst>
  </p:cSld>
  <p:clrMapOvr>
    <a:masterClrMapping/>
  </p:clrMapOvr>
</p:sld>
</file>

<file path=ppt/theme/theme1.xml><?xml version="1.0" encoding="utf-8"?>
<a:theme xmlns:a="http://schemas.openxmlformats.org/drawingml/2006/main" name="Professional">
  <a:themeElements>
    <a:clrScheme name="Professional">
      <a:dk1>
        <a:sysClr val="windowText" lastClr="000000"/>
      </a:dk1>
      <a:lt1>
        <a:sysClr val="window" lastClr="FFFFFF"/>
      </a:lt1>
      <a:dk2>
        <a:srgbClr val="775F55"/>
      </a:dk2>
      <a:lt2>
        <a:srgbClr val="EBDDC3"/>
      </a:lt2>
      <a:accent1>
        <a:srgbClr val="3D8B7A"/>
      </a:accent1>
      <a:accent2>
        <a:srgbClr val="3D738B"/>
      </a:accent2>
      <a:accent3>
        <a:srgbClr val="3D3D8B"/>
      </a:accent3>
      <a:accent4>
        <a:srgbClr val="8B3D7E"/>
      </a:accent4>
      <a:accent5>
        <a:srgbClr val="3D8B60"/>
      </a:accent5>
      <a:accent6>
        <a:srgbClr val="8B893D"/>
      </a:accent6>
      <a:hlink>
        <a:srgbClr val="00A0F0"/>
      </a:hlink>
      <a:folHlink>
        <a:srgbClr val="3D718B"/>
      </a:folHlink>
    </a:clrScheme>
    <a:fontScheme name="Custom 1">
      <a:majorFont>
        <a:latin typeface="Cambria Math"/>
        <a:ea typeface=""/>
        <a:cs typeface=""/>
      </a:majorFont>
      <a:minorFont>
        <a:latin typeface="Cambria Math"/>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Personal">
  <a:themeElements>
    <a:clrScheme name="Professional">
      <a:dk1>
        <a:sysClr val="windowText" lastClr="000000"/>
      </a:dk1>
      <a:lt1>
        <a:sysClr val="window" lastClr="FFFFFF"/>
      </a:lt1>
      <a:dk2>
        <a:srgbClr val="775F55"/>
      </a:dk2>
      <a:lt2>
        <a:srgbClr val="EBDDC3"/>
      </a:lt2>
      <a:accent1>
        <a:srgbClr val="3D8B7A"/>
      </a:accent1>
      <a:accent2>
        <a:srgbClr val="3D738B"/>
      </a:accent2>
      <a:accent3>
        <a:srgbClr val="3D3D8B"/>
      </a:accent3>
      <a:accent4>
        <a:srgbClr val="8B3D7E"/>
      </a:accent4>
      <a:accent5>
        <a:srgbClr val="3D8B60"/>
      </a:accent5>
      <a:accent6>
        <a:srgbClr val="8B893D"/>
      </a:accent6>
      <a:hlink>
        <a:srgbClr val="00A0F0"/>
      </a:hlink>
      <a:folHlink>
        <a:srgbClr val="3D718B"/>
      </a:folHlink>
    </a:clrScheme>
    <a:fontScheme name="Custom 1">
      <a:majorFont>
        <a:latin typeface="Cambria Math"/>
        <a:ea typeface=""/>
        <a:cs typeface=""/>
      </a:majorFont>
      <a:minorFont>
        <a:latin typeface="Cambria Math"/>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26755</TotalTime>
  <Words>951</Words>
  <Application>Microsoft Macintosh PowerPoint</Application>
  <PresentationFormat>Widescreen</PresentationFormat>
  <Paragraphs>94</Paragraphs>
  <Slides>9</Slides>
  <Notes>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9</vt:i4>
      </vt:variant>
    </vt:vector>
  </HeadingPairs>
  <TitlesOfParts>
    <vt:vector size="20" baseType="lpstr">
      <vt:lpstr>Meiryo</vt:lpstr>
      <vt:lpstr>Arial</vt:lpstr>
      <vt:lpstr>Avenir Next LT Pro</vt:lpstr>
      <vt:lpstr>Calibri</vt:lpstr>
      <vt:lpstr>Cambria Math</vt:lpstr>
      <vt:lpstr>LM Roman 10</vt:lpstr>
      <vt:lpstr>LM Roman 12</vt:lpstr>
      <vt:lpstr>LM Roman 17</vt:lpstr>
      <vt:lpstr>URWClassico</vt:lpstr>
      <vt:lpstr>Professional</vt:lpstr>
      <vt:lpstr>Personal</vt:lpstr>
      <vt:lpstr>Al-STJ Considerations for v2</vt:lpstr>
      <vt:lpstr>Background</vt:lpstr>
      <vt:lpstr>V1 Changes</vt:lpstr>
      <vt:lpstr>Tolerance Details</vt:lpstr>
      <vt:lpstr>8x1 Quadrant Modules</vt:lpstr>
      <vt:lpstr>8x1 Linear Modules</vt:lpstr>
      <vt:lpstr>Bond Pads</vt:lpstr>
      <vt:lpstr>Bond Pads</vt:lpstr>
      <vt:lpstr>Layout and Collimators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Spencer Fretwell</dc:creator>
  <cp:lastModifiedBy>Spencer Fretwell (Student)</cp:lastModifiedBy>
  <cp:revision>93</cp:revision>
  <dcterms:created xsi:type="dcterms:W3CDTF">2021-04-17T21:05:46Z</dcterms:created>
  <dcterms:modified xsi:type="dcterms:W3CDTF">2023-10-27T21:21:27Z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filetime>2001-01-01T10:00:00Z</vt:filetime>
  </property>
  <property fmtid="{D5CDD505-2E9C-101B-9397-08002B2CF9AE}" pid="3" name="Location">
    <vt:lpwstr>[Location]</vt:lpwstr>
  </property>
  <property fmtid="{D5CDD505-2E9C-101B-9397-08002B2CF9AE}" pid="4" name="Session">
    <vt:lpwstr>[Session]</vt:lpwstr>
  </property>
  <property fmtid="{D5CDD505-2E9C-101B-9397-08002B2CF9AE}" pid="5" name="Release #">
    <vt:lpwstr>[LLNL #]</vt:lpwstr>
  </property>
</Properties>
</file>