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CBFF1C3-A0A3-48DD-90BE-1329827E5AD9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D176-8612-4D46-A0C2-29A3EBAB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4067-2DBC-4F37-82AE-BD5D525D4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52A-3A2B-4591-9497-60417132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26AC-9DEE-4835-B7CF-3D83BA2D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0071-5B50-4DBD-9F9D-77D52911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63FB-35FE-4026-A332-DBA0C9AF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06AF8-7534-4930-BCE8-01E743312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AF2C-699B-4995-8696-8E3975E1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F540-281B-407A-B1C0-DC649E49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977C-561B-4BAE-B627-63C34545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E043C-B29F-4859-BBCC-9A3074425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2E715-DFA2-44EA-BC32-AC071275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7C65-56DC-483E-B3F1-E3E65440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3845-F7B8-4EB1-B847-27A66205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573EE-06B4-4E67-9B84-21AD94C8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77C8-2186-40D6-AC40-75290BC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4E97-BC32-4976-A5E9-7C7D4FDD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AFAB-6958-4930-9899-741E4318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E71D-2B7F-461A-A927-0FCFB867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5943-5429-49BF-AD07-AFCA27A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2F6B-C661-49E2-8BDD-CBB239D0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9872-2178-41A4-8396-3029FF1F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CA14-942D-4C36-B496-5910CA2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DB2C-7E6C-4F01-AF32-8E32C349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179B-A711-4F26-B323-28BA67B0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13E4-B2AB-477E-9303-08BC6344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3746-78B0-427B-9B03-18A17967B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A050B-8439-4B7A-8191-DC06E7E9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E6D2-FF72-48AF-A927-92A33724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841AE-2CD4-4C65-9E3E-7CB20830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CEA7-82B9-4131-8B1C-D4FBD9DB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DC29-F828-4BA0-B3AC-FFE98CA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026D-D594-43CE-B658-344B162F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0B58A-5470-4B99-A0E6-4467FAD9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F4F2C-E87F-4993-BD59-A6958E268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657E-43A7-478E-85FC-36226D47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9D1D2-04C4-43AC-90D7-5AF33C04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F8161-D4C8-44FA-A82E-7422CB54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47B90-C17E-46CE-853E-9006715F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569C-E4C8-43D9-9252-15CE4549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3DB15-0FC3-4E8E-B988-B92E9B2F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9CDE-7E39-47C5-B69B-031BA6C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E94B1-A6E3-4861-A0B7-7C10352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A853F-C9B0-45A5-B5B8-2C855971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9BBC-283C-4162-8399-F73728A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C6E79-93F8-4E8D-9704-D8E36529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68FF-4A0D-4E8A-BE0D-29C236E8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82AA-071B-4338-92A3-25818331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5ED80-F2B2-487E-B08E-309692A7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1BE4-34A5-4F89-B58B-B10DC115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65435-BDA2-40E7-A117-E303A0CD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3E74-5378-4FCF-BE28-AAF692DC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33CA-70D4-4A78-942E-9271612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ECD8B-45A3-476A-992F-8CFE12D5E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21AC0-3528-41EB-A2DE-9DC5FC51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076E-CEDE-43CC-97B2-6201DAA0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9B06-FAE1-4E00-B198-C1ADE6C6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1347-D8FF-49D5-A391-C987948E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3D53B-5192-46CB-B67B-0E3E43C1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145A-2C99-459D-B93A-D37E09EF0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2296-A7F2-43B6-998C-6292B1139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B938-FF2E-4D66-9603-C66FFFD74CF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D311-00B8-4FD3-8B9A-FDE7E7FDF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3330-C14B-4BFF-9DF9-68BE0B980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CBE7-B936-439E-A621-3DAE2046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6A16A3-EE55-4888-99CD-DAD1E7FC7D0E}"/>
              </a:ext>
            </a:extLst>
          </p:cNvPr>
          <p:cNvSpPr/>
          <p:nvPr/>
        </p:nvSpPr>
        <p:spPr>
          <a:xfrm>
            <a:off x="2864642" y="1843039"/>
            <a:ext cx="5943599" cy="22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28F060-35F7-4055-9490-8E37BE32C5D0}"/>
              </a:ext>
            </a:extLst>
          </p:cNvPr>
          <p:cNvSpPr/>
          <p:nvPr/>
        </p:nvSpPr>
        <p:spPr>
          <a:xfrm>
            <a:off x="2864642" y="1924951"/>
            <a:ext cx="5943600" cy="13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9103F2-F4DD-4D81-ABED-19C65FC63AE5}"/>
              </a:ext>
            </a:extLst>
          </p:cNvPr>
          <p:cNvSpPr/>
          <p:nvPr/>
        </p:nvSpPr>
        <p:spPr>
          <a:xfrm>
            <a:off x="2860915" y="1737781"/>
            <a:ext cx="5947327" cy="16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4469A7B2-1266-4917-A842-AC7D50D02101}"/>
              </a:ext>
            </a:extLst>
          </p:cNvPr>
          <p:cNvSpPr/>
          <p:nvPr/>
        </p:nvSpPr>
        <p:spPr>
          <a:xfrm>
            <a:off x="4815841" y="1751279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EA61D-EE17-40C9-BCA2-9157F51CB755}"/>
              </a:ext>
            </a:extLst>
          </p:cNvPr>
          <p:cNvSpPr/>
          <p:nvPr/>
        </p:nvSpPr>
        <p:spPr>
          <a:xfrm>
            <a:off x="2864643" y="2171650"/>
            <a:ext cx="5943600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Substrate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089FD-36BA-4FA7-AC65-7BCCEFA40B6F}"/>
              </a:ext>
            </a:extLst>
          </p:cNvPr>
          <p:cNvSpPr/>
          <p:nvPr/>
        </p:nvSpPr>
        <p:spPr>
          <a:xfrm>
            <a:off x="2864643" y="2060525"/>
            <a:ext cx="5943600" cy="11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A538C898-2817-4A19-81C2-5876FCCABAFE}"/>
              </a:ext>
            </a:extLst>
          </p:cNvPr>
          <p:cNvSpPr/>
          <p:nvPr/>
        </p:nvSpPr>
        <p:spPr>
          <a:xfrm>
            <a:off x="4815839" y="1774139"/>
            <a:ext cx="703262" cy="179703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6A7ADF1-C49B-4118-8B90-728C9E246E2B}"/>
              </a:ext>
            </a:extLst>
          </p:cNvPr>
          <p:cNvSpPr/>
          <p:nvPr/>
        </p:nvSpPr>
        <p:spPr>
          <a:xfrm>
            <a:off x="6181251" y="1751279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4094DECD-6ACE-4507-9B2A-7DA48FD0B276}"/>
              </a:ext>
            </a:extLst>
          </p:cNvPr>
          <p:cNvSpPr/>
          <p:nvPr/>
        </p:nvSpPr>
        <p:spPr>
          <a:xfrm>
            <a:off x="4783139" y="1606023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89B2B45D-4F0C-4067-86FA-931A25ACE4EA}"/>
              </a:ext>
            </a:extLst>
          </p:cNvPr>
          <p:cNvSpPr/>
          <p:nvPr/>
        </p:nvSpPr>
        <p:spPr>
          <a:xfrm>
            <a:off x="6181249" y="1771759"/>
            <a:ext cx="703262" cy="179702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029B2B-D5B6-4C09-9F6E-65A7F4A66419}"/>
              </a:ext>
            </a:extLst>
          </p:cNvPr>
          <p:cNvSpPr/>
          <p:nvPr/>
        </p:nvSpPr>
        <p:spPr>
          <a:xfrm>
            <a:off x="6369528" y="1913205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 Box 35">
            <a:extLst>
              <a:ext uri="{FF2B5EF4-FFF2-40B4-BE49-F238E27FC236}">
                <a16:creationId xmlns:a16="http://schemas.microsoft.com/office/drawing/2014/main" id="{4A4A3FB1-0E05-4121-96CB-E6B74193E052}"/>
              </a:ext>
            </a:extLst>
          </p:cNvPr>
          <p:cNvSpPr txBox="1"/>
          <p:nvPr/>
        </p:nvSpPr>
        <p:spPr>
          <a:xfrm>
            <a:off x="6434298" y="1892885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DC06637B-473B-4D42-8BA7-EC322E5074B9}"/>
              </a:ext>
            </a:extLst>
          </p:cNvPr>
          <p:cNvSpPr txBox="1"/>
          <p:nvPr/>
        </p:nvSpPr>
        <p:spPr>
          <a:xfrm>
            <a:off x="5643403" y="2007185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390C6E7E-7465-4E95-90C1-04A29604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05" y="3063599"/>
            <a:ext cx="3148939" cy="140313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EDBC427D-AFAE-47C0-8E06-ECCAF80C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88" y="6616"/>
            <a:ext cx="3141756" cy="141449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C8940579-15C0-4018-B430-4B4252D70551}"/>
              </a:ext>
            </a:extLst>
          </p:cNvPr>
          <p:cNvSpPr/>
          <p:nvPr/>
        </p:nvSpPr>
        <p:spPr>
          <a:xfrm>
            <a:off x="2870673" y="685609"/>
            <a:ext cx="5943600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Substrate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2E117C-0AC9-4D93-A8E3-030BDE59F6A6}"/>
              </a:ext>
            </a:extLst>
          </p:cNvPr>
          <p:cNvSpPr/>
          <p:nvPr/>
        </p:nvSpPr>
        <p:spPr>
          <a:xfrm>
            <a:off x="2870673" y="574484"/>
            <a:ext cx="5943600" cy="11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61E96E-ACD9-4056-9B22-6B8819082C16}"/>
              </a:ext>
            </a:extLst>
          </p:cNvPr>
          <p:cNvSpPr/>
          <p:nvPr/>
        </p:nvSpPr>
        <p:spPr>
          <a:xfrm>
            <a:off x="5010148" y="427164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3" name="Text Box 35">
            <a:extLst>
              <a:ext uri="{FF2B5EF4-FFF2-40B4-BE49-F238E27FC236}">
                <a16:creationId xmlns:a16="http://schemas.microsoft.com/office/drawing/2014/main" id="{068966F8-60BE-4733-904F-796CEE205C1A}"/>
              </a:ext>
            </a:extLst>
          </p:cNvPr>
          <p:cNvSpPr txBox="1"/>
          <p:nvPr/>
        </p:nvSpPr>
        <p:spPr>
          <a:xfrm>
            <a:off x="5074918" y="406844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7792AA-5914-417B-824F-A50B3003D720}"/>
              </a:ext>
            </a:extLst>
          </p:cNvPr>
          <p:cNvSpPr/>
          <p:nvPr/>
        </p:nvSpPr>
        <p:spPr>
          <a:xfrm>
            <a:off x="6375558" y="427164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1" name="Text Box 35">
            <a:extLst>
              <a:ext uri="{FF2B5EF4-FFF2-40B4-BE49-F238E27FC236}">
                <a16:creationId xmlns:a16="http://schemas.microsoft.com/office/drawing/2014/main" id="{59CDD908-6CC4-4E7B-8FC8-FFFF1D648F89}"/>
              </a:ext>
            </a:extLst>
          </p:cNvPr>
          <p:cNvSpPr txBox="1"/>
          <p:nvPr/>
        </p:nvSpPr>
        <p:spPr>
          <a:xfrm>
            <a:off x="6440328" y="406844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 Box 25">
            <a:extLst>
              <a:ext uri="{FF2B5EF4-FFF2-40B4-BE49-F238E27FC236}">
                <a16:creationId xmlns:a16="http://schemas.microsoft.com/office/drawing/2014/main" id="{673EC501-C528-4C22-885D-41A277E1AF05}"/>
              </a:ext>
            </a:extLst>
          </p:cNvPr>
          <p:cNvSpPr txBox="1"/>
          <p:nvPr/>
        </p:nvSpPr>
        <p:spPr>
          <a:xfrm>
            <a:off x="5649433" y="521144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5A509EE-3B54-420B-88F6-74952C6003DD}"/>
              </a:ext>
            </a:extLst>
          </p:cNvPr>
          <p:cNvCxnSpPr/>
          <p:nvPr/>
        </p:nvCxnSpPr>
        <p:spPr>
          <a:xfrm>
            <a:off x="8896350" y="1143000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 Box 25">
            <a:extLst>
              <a:ext uri="{FF2B5EF4-FFF2-40B4-BE49-F238E27FC236}">
                <a16:creationId xmlns:a16="http://schemas.microsoft.com/office/drawing/2014/main" id="{B26655A3-6636-4D79-A79D-4B556B5F0C9D}"/>
              </a:ext>
            </a:extLst>
          </p:cNvPr>
          <p:cNvSpPr txBox="1"/>
          <p:nvPr/>
        </p:nvSpPr>
        <p:spPr>
          <a:xfrm>
            <a:off x="10297953" y="2195730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CCF8FFC-C7AC-4309-B675-A22DE4532602}"/>
              </a:ext>
            </a:extLst>
          </p:cNvPr>
          <p:cNvSpPr/>
          <p:nvPr/>
        </p:nvSpPr>
        <p:spPr>
          <a:xfrm>
            <a:off x="155495" y="408774"/>
            <a:ext cx="2454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1400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Nb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 Plug Deposition</a:t>
            </a:r>
          </a:p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Pattern lift-off mask for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Nb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plugs, deposit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Nb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, 200 nm, and lift off.</a:t>
            </a:r>
            <a:endParaRPr lang="en-US" sz="14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1ECD50A-81AA-4A02-A719-4EEC15D6ED7F}"/>
              </a:ext>
            </a:extLst>
          </p:cNvPr>
          <p:cNvSpPr/>
          <p:nvPr/>
        </p:nvSpPr>
        <p:spPr>
          <a:xfrm>
            <a:off x="151609" y="1679365"/>
            <a:ext cx="2484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Trilayer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Deposition</a:t>
            </a:r>
            <a:b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Deposit Al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trilayer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Al(265)/Al-Ox/Al(60)  (thickness in nm).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50A709-8C50-443D-857A-4CD1319023C8}"/>
              </a:ext>
            </a:extLst>
          </p:cNvPr>
          <p:cNvCxnSpPr/>
          <p:nvPr/>
        </p:nvCxnSpPr>
        <p:spPr>
          <a:xfrm>
            <a:off x="8896350" y="4184650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90BA843-43FF-4D49-8F2F-8A37D35FB5B9}"/>
              </a:ext>
            </a:extLst>
          </p:cNvPr>
          <p:cNvSpPr/>
          <p:nvPr/>
        </p:nvSpPr>
        <p:spPr>
          <a:xfrm>
            <a:off x="145337" y="3193759"/>
            <a:ext cx="24132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Layer Patterning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Pattern base electrode layer, wiring and pads with resist mask, and ion mill through </a:t>
            </a:r>
            <a:r>
              <a:rPr lang="en-US" sz="1400" dirty="0"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Al layer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strip resist.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FD8194E-C6AD-4FA3-BD76-130054B925E4}"/>
              </a:ext>
            </a:extLst>
          </p:cNvPr>
          <p:cNvSpPr/>
          <p:nvPr/>
        </p:nvSpPr>
        <p:spPr>
          <a:xfrm>
            <a:off x="145337" y="5353281"/>
            <a:ext cx="2413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BA99B10-79F9-4777-90CB-2E135F23E2B8}"/>
              </a:ext>
            </a:extLst>
          </p:cNvPr>
          <p:cNvSpPr/>
          <p:nvPr/>
        </p:nvSpPr>
        <p:spPr>
          <a:xfrm>
            <a:off x="145337" y="4966858"/>
            <a:ext cx="2555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Counter-Electrode Patterning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. Pattern top counter-electrode layer with resist mask, ion mill </a:t>
            </a:r>
            <a:r>
              <a:rPr lang="en-US" sz="1400" dirty="0"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down to base layer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and to clear field areas, </a:t>
            </a:r>
            <a:r>
              <a:rPr lang="en-US" sz="1400" dirty="0"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anodize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 to 70V; strip resist.</a:t>
            </a:r>
            <a:endParaRPr lang="en-US" sz="1400" dirty="0"/>
          </a:p>
        </p:txBody>
      </p:sp>
      <p:sp>
        <p:nvSpPr>
          <p:cNvPr id="193" name="Trapezoid 192">
            <a:extLst>
              <a:ext uri="{FF2B5EF4-FFF2-40B4-BE49-F238E27FC236}">
                <a16:creationId xmlns:a16="http://schemas.microsoft.com/office/drawing/2014/main" id="{D1835F80-B781-4225-BA32-58B0CCF209B1}"/>
              </a:ext>
            </a:extLst>
          </p:cNvPr>
          <p:cNvSpPr/>
          <p:nvPr/>
        </p:nvSpPr>
        <p:spPr>
          <a:xfrm>
            <a:off x="6143786" y="1591898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2F9CD-8EE8-40CB-87EA-E48ADD1052B8}"/>
              </a:ext>
            </a:extLst>
          </p:cNvPr>
          <p:cNvSpPr/>
          <p:nvPr/>
        </p:nvSpPr>
        <p:spPr>
          <a:xfrm>
            <a:off x="5004118" y="1913205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35">
            <a:extLst>
              <a:ext uri="{FF2B5EF4-FFF2-40B4-BE49-F238E27FC236}">
                <a16:creationId xmlns:a16="http://schemas.microsoft.com/office/drawing/2014/main" id="{982FFCDA-E465-4ABA-8CEC-5AA81A8F5808}"/>
              </a:ext>
            </a:extLst>
          </p:cNvPr>
          <p:cNvSpPr txBox="1"/>
          <p:nvPr/>
        </p:nvSpPr>
        <p:spPr>
          <a:xfrm>
            <a:off x="5068888" y="1892885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B79035-EE4B-4D3E-A804-E61E1F96EDFD}"/>
              </a:ext>
            </a:extLst>
          </p:cNvPr>
          <p:cNvSpPr/>
          <p:nvPr/>
        </p:nvSpPr>
        <p:spPr>
          <a:xfrm>
            <a:off x="2870672" y="3514603"/>
            <a:ext cx="5943599" cy="22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EBA078-3A90-41F2-AC74-7E03968F14C6}"/>
              </a:ext>
            </a:extLst>
          </p:cNvPr>
          <p:cNvSpPr/>
          <p:nvPr/>
        </p:nvSpPr>
        <p:spPr>
          <a:xfrm>
            <a:off x="2870672" y="3596515"/>
            <a:ext cx="5943600" cy="13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0066716-5C63-4348-A75F-5F6BA3EC6F17}"/>
              </a:ext>
            </a:extLst>
          </p:cNvPr>
          <p:cNvSpPr/>
          <p:nvPr/>
        </p:nvSpPr>
        <p:spPr>
          <a:xfrm>
            <a:off x="2866945" y="3409345"/>
            <a:ext cx="5947327" cy="16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apezoid 196">
            <a:extLst>
              <a:ext uri="{FF2B5EF4-FFF2-40B4-BE49-F238E27FC236}">
                <a16:creationId xmlns:a16="http://schemas.microsoft.com/office/drawing/2014/main" id="{8483861C-68A7-4E74-8F6D-71C5C91B0320}"/>
              </a:ext>
            </a:extLst>
          </p:cNvPr>
          <p:cNvSpPr/>
          <p:nvPr/>
        </p:nvSpPr>
        <p:spPr>
          <a:xfrm>
            <a:off x="4821871" y="3422843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5C3F52B-6511-4B89-987A-B27404BF47DB}"/>
              </a:ext>
            </a:extLst>
          </p:cNvPr>
          <p:cNvSpPr/>
          <p:nvPr/>
        </p:nvSpPr>
        <p:spPr>
          <a:xfrm>
            <a:off x="2870673" y="3843214"/>
            <a:ext cx="5943600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Substrate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38393B7-E2AF-4359-9C4C-A5CF1C82F0AA}"/>
              </a:ext>
            </a:extLst>
          </p:cNvPr>
          <p:cNvSpPr/>
          <p:nvPr/>
        </p:nvSpPr>
        <p:spPr>
          <a:xfrm>
            <a:off x="2870673" y="3732089"/>
            <a:ext cx="5943600" cy="11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0" name="Trapezoid 199">
            <a:extLst>
              <a:ext uri="{FF2B5EF4-FFF2-40B4-BE49-F238E27FC236}">
                <a16:creationId xmlns:a16="http://schemas.microsoft.com/office/drawing/2014/main" id="{3CE85736-CE6B-4579-BEE1-346C231BBEEF}"/>
              </a:ext>
            </a:extLst>
          </p:cNvPr>
          <p:cNvSpPr/>
          <p:nvPr/>
        </p:nvSpPr>
        <p:spPr>
          <a:xfrm>
            <a:off x="4821869" y="3445703"/>
            <a:ext cx="703262" cy="179703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rapezoid 200">
            <a:extLst>
              <a:ext uri="{FF2B5EF4-FFF2-40B4-BE49-F238E27FC236}">
                <a16:creationId xmlns:a16="http://schemas.microsoft.com/office/drawing/2014/main" id="{50E9CFE1-B669-4FA9-BAFC-023EBB17E22C}"/>
              </a:ext>
            </a:extLst>
          </p:cNvPr>
          <p:cNvSpPr/>
          <p:nvPr/>
        </p:nvSpPr>
        <p:spPr>
          <a:xfrm>
            <a:off x="6187281" y="3422843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rapezoid 201">
            <a:extLst>
              <a:ext uri="{FF2B5EF4-FFF2-40B4-BE49-F238E27FC236}">
                <a16:creationId xmlns:a16="http://schemas.microsoft.com/office/drawing/2014/main" id="{45BE37EF-6D16-4258-B1C3-3803DC399693}"/>
              </a:ext>
            </a:extLst>
          </p:cNvPr>
          <p:cNvSpPr/>
          <p:nvPr/>
        </p:nvSpPr>
        <p:spPr>
          <a:xfrm>
            <a:off x="4789169" y="3277587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oid 202">
            <a:extLst>
              <a:ext uri="{FF2B5EF4-FFF2-40B4-BE49-F238E27FC236}">
                <a16:creationId xmlns:a16="http://schemas.microsoft.com/office/drawing/2014/main" id="{FC4A3095-AE39-4BF9-B605-B0FB3061E8AF}"/>
              </a:ext>
            </a:extLst>
          </p:cNvPr>
          <p:cNvSpPr/>
          <p:nvPr/>
        </p:nvSpPr>
        <p:spPr>
          <a:xfrm>
            <a:off x="6187279" y="3443323"/>
            <a:ext cx="703262" cy="179702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4B68963-0496-4476-935C-97983A8C7A87}"/>
              </a:ext>
            </a:extLst>
          </p:cNvPr>
          <p:cNvSpPr/>
          <p:nvPr/>
        </p:nvSpPr>
        <p:spPr>
          <a:xfrm>
            <a:off x="6375558" y="3584769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5" name="Text Box 35">
            <a:extLst>
              <a:ext uri="{FF2B5EF4-FFF2-40B4-BE49-F238E27FC236}">
                <a16:creationId xmlns:a16="http://schemas.microsoft.com/office/drawing/2014/main" id="{F9D014F3-5EF7-4793-A9B6-348937B24387}"/>
              </a:ext>
            </a:extLst>
          </p:cNvPr>
          <p:cNvSpPr txBox="1"/>
          <p:nvPr/>
        </p:nvSpPr>
        <p:spPr>
          <a:xfrm>
            <a:off x="6440328" y="3564449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6" name="Text Box 25">
            <a:extLst>
              <a:ext uri="{FF2B5EF4-FFF2-40B4-BE49-F238E27FC236}">
                <a16:creationId xmlns:a16="http://schemas.microsoft.com/office/drawing/2014/main" id="{CC26083C-E790-48CC-A59A-3648E11A6F58}"/>
              </a:ext>
            </a:extLst>
          </p:cNvPr>
          <p:cNvSpPr txBox="1"/>
          <p:nvPr/>
        </p:nvSpPr>
        <p:spPr>
          <a:xfrm>
            <a:off x="5649433" y="3678749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7" name="Trapezoid 206">
            <a:extLst>
              <a:ext uri="{FF2B5EF4-FFF2-40B4-BE49-F238E27FC236}">
                <a16:creationId xmlns:a16="http://schemas.microsoft.com/office/drawing/2014/main" id="{3F86B060-0D20-48C6-9BAB-89AA9B61115E}"/>
              </a:ext>
            </a:extLst>
          </p:cNvPr>
          <p:cNvSpPr/>
          <p:nvPr/>
        </p:nvSpPr>
        <p:spPr>
          <a:xfrm>
            <a:off x="6149816" y="3263462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311C56F-499D-402F-BDA8-58A32AD99EB3}"/>
              </a:ext>
            </a:extLst>
          </p:cNvPr>
          <p:cNvSpPr/>
          <p:nvPr/>
        </p:nvSpPr>
        <p:spPr>
          <a:xfrm>
            <a:off x="5010148" y="3584769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9" name="Text Box 35">
            <a:extLst>
              <a:ext uri="{FF2B5EF4-FFF2-40B4-BE49-F238E27FC236}">
                <a16:creationId xmlns:a16="http://schemas.microsoft.com/office/drawing/2014/main" id="{956116FB-E40B-49D0-B1D6-0D6E051D6E89}"/>
              </a:ext>
            </a:extLst>
          </p:cNvPr>
          <p:cNvSpPr txBox="1"/>
          <p:nvPr/>
        </p:nvSpPr>
        <p:spPr>
          <a:xfrm>
            <a:off x="5074918" y="3564449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C98AA7-6BF8-45B3-9EE5-E4D1A043A766}"/>
              </a:ext>
            </a:extLst>
          </p:cNvPr>
          <p:cNvSpPr/>
          <p:nvPr/>
        </p:nvSpPr>
        <p:spPr>
          <a:xfrm>
            <a:off x="2868807" y="5100343"/>
            <a:ext cx="5943599" cy="22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8DC78EE-A0FE-41BC-9AB3-955A6F5A4558}"/>
              </a:ext>
            </a:extLst>
          </p:cNvPr>
          <p:cNvSpPr/>
          <p:nvPr/>
        </p:nvSpPr>
        <p:spPr>
          <a:xfrm>
            <a:off x="2868807" y="5182255"/>
            <a:ext cx="5943600" cy="13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91C5B68-5853-4042-B678-CDB05439B374}"/>
              </a:ext>
            </a:extLst>
          </p:cNvPr>
          <p:cNvSpPr/>
          <p:nvPr/>
        </p:nvSpPr>
        <p:spPr>
          <a:xfrm>
            <a:off x="2865080" y="4995085"/>
            <a:ext cx="5947327" cy="16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rapezoid 216">
            <a:extLst>
              <a:ext uri="{FF2B5EF4-FFF2-40B4-BE49-F238E27FC236}">
                <a16:creationId xmlns:a16="http://schemas.microsoft.com/office/drawing/2014/main" id="{E1225A8B-DDC3-4143-8099-AF19338FB393}"/>
              </a:ext>
            </a:extLst>
          </p:cNvPr>
          <p:cNvSpPr/>
          <p:nvPr/>
        </p:nvSpPr>
        <p:spPr>
          <a:xfrm>
            <a:off x="4820006" y="5008583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F69BC03-5267-4D0F-A77B-F45DF9BEF110}"/>
              </a:ext>
            </a:extLst>
          </p:cNvPr>
          <p:cNvSpPr/>
          <p:nvPr/>
        </p:nvSpPr>
        <p:spPr>
          <a:xfrm>
            <a:off x="2868808" y="5428954"/>
            <a:ext cx="5943600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Substrate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92A6FBB-4199-4CFC-BC4C-D11E8C6BC5D9}"/>
              </a:ext>
            </a:extLst>
          </p:cNvPr>
          <p:cNvSpPr/>
          <p:nvPr/>
        </p:nvSpPr>
        <p:spPr>
          <a:xfrm>
            <a:off x="2868808" y="5317829"/>
            <a:ext cx="5943600" cy="11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0" name="Trapezoid 219">
            <a:extLst>
              <a:ext uri="{FF2B5EF4-FFF2-40B4-BE49-F238E27FC236}">
                <a16:creationId xmlns:a16="http://schemas.microsoft.com/office/drawing/2014/main" id="{83AB47F3-6ADF-4FA5-8E6C-D6F074A84A38}"/>
              </a:ext>
            </a:extLst>
          </p:cNvPr>
          <p:cNvSpPr/>
          <p:nvPr/>
        </p:nvSpPr>
        <p:spPr>
          <a:xfrm>
            <a:off x="4820004" y="5031443"/>
            <a:ext cx="703262" cy="179703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rapezoid 220">
            <a:extLst>
              <a:ext uri="{FF2B5EF4-FFF2-40B4-BE49-F238E27FC236}">
                <a16:creationId xmlns:a16="http://schemas.microsoft.com/office/drawing/2014/main" id="{263D1CD3-AE72-42A0-9A92-67B6698BC1BB}"/>
              </a:ext>
            </a:extLst>
          </p:cNvPr>
          <p:cNvSpPr/>
          <p:nvPr/>
        </p:nvSpPr>
        <p:spPr>
          <a:xfrm>
            <a:off x="6185416" y="5008583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rapezoid 221">
            <a:extLst>
              <a:ext uri="{FF2B5EF4-FFF2-40B4-BE49-F238E27FC236}">
                <a16:creationId xmlns:a16="http://schemas.microsoft.com/office/drawing/2014/main" id="{E7CDCC90-36B4-41EC-9821-04DF0BE15366}"/>
              </a:ext>
            </a:extLst>
          </p:cNvPr>
          <p:cNvSpPr/>
          <p:nvPr/>
        </p:nvSpPr>
        <p:spPr>
          <a:xfrm>
            <a:off x="4787304" y="4863327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rapezoid 222">
            <a:extLst>
              <a:ext uri="{FF2B5EF4-FFF2-40B4-BE49-F238E27FC236}">
                <a16:creationId xmlns:a16="http://schemas.microsoft.com/office/drawing/2014/main" id="{0F86589C-988B-4E29-AFB3-0340EA674BF0}"/>
              </a:ext>
            </a:extLst>
          </p:cNvPr>
          <p:cNvSpPr/>
          <p:nvPr/>
        </p:nvSpPr>
        <p:spPr>
          <a:xfrm>
            <a:off x="6185414" y="5029063"/>
            <a:ext cx="703262" cy="179702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491EFDA-ECA0-4B23-B2F9-7E5EEE72A326}"/>
              </a:ext>
            </a:extLst>
          </p:cNvPr>
          <p:cNvSpPr/>
          <p:nvPr/>
        </p:nvSpPr>
        <p:spPr>
          <a:xfrm>
            <a:off x="6373693" y="5170509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5" name="Text Box 35">
            <a:extLst>
              <a:ext uri="{FF2B5EF4-FFF2-40B4-BE49-F238E27FC236}">
                <a16:creationId xmlns:a16="http://schemas.microsoft.com/office/drawing/2014/main" id="{125451D5-B6FF-4C9E-A6CC-41D7AF0975CC}"/>
              </a:ext>
            </a:extLst>
          </p:cNvPr>
          <p:cNvSpPr txBox="1"/>
          <p:nvPr/>
        </p:nvSpPr>
        <p:spPr>
          <a:xfrm>
            <a:off x="6438463" y="5150189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 Box 25">
            <a:extLst>
              <a:ext uri="{FF2B5EF4-FFF2-40B4-BE49-F238E27FC236}">
                <a16:creationId xmlns:a16="http://schemas.microsoft.com/office/drawing/2014/main" id="{4F9F29B3-B580-45B6-881F-47991C25A148}"/>
              </a:ext>
            </a:extLst>
          </p:cNvPr>
          <p:cNvSpPr txBox="1"/>
          <p:nvPr/>
        </p:nvSpPr>
        <p:spPr>
          <a:xfrm>
            <a:off x="5647568" y="5264489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Trapezoid 226">
            <a:extLst>
              <a:ext uri="{FF2B5EF4-FFF2-40B4-BE49-F238E27FC236}">
                <a16:creationId xmlns:a16="http://schemas.microsoft.com/office/drawing/2014/main" id="{5EC40A77-7D77-47B2-9466-8695087650CA}"/>
              </a:ext>
            </a:extLst>
          </p:cNvPr>
          <p:cNvSpPr/>
          <p:nvPr/>
        </p:nvSpPr>
        <p:spPr>
          <a:xfrm>
            <a:off x="6147951" y="4849202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96C4702-898D-4063-A6FE-6974993F972F}"/>
              </a:ext>
            </a:extLst>
          </p:cNvPr>
          <p:cNvSpPr/>
          <p:nvPr/>
        </p:nvSpPr>
        <p:spPr>
          <a:xfrm>
            <a:off x="5008283" y="5170509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9" name="Text Box 35">
            <a:extLst>
              <a:ext uri="{FF2B5EF4-FFF2-40B4-BE49-F238E27FC236}">
                <a16:creationId xmlns:a16="http://schemas.microsoft.com/office/drawing/2014/main" id="{2395BFD3-25FE-4E49-BF3C-886FAD31B246}"/>
              </a:ext>
            </a:extLst>
          </p:cNvPr>
          <p:cNvSpPr txBox="1"/>
          <p:nvPr/>
        </p:nvSpPr>
        <p:spPr>
          <a:xfrm>
            <a:off x="5073053" y="5150189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081B526-326B-46BB-817B-0389B7A5AE26}"/>
              </a:ext>
            </a:extLst>
          </p:cNvPr>
          <p:cNvSpPr/>
          <p:nvPr/>
        </p:nvSpPr>
        <p:spPr>
          <a:xfrm>
            <a:off x="2954256" y="4930162"/>
            <a:ext cx="335325" cy="387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BCC7548-00E9-4A28-8A23-A64D32F8BACF}"/>
              </a:ext>
            </a:extLst>
          </p:cNvPr>
          <p:cNvSpPr/>
          <p:nvPr/>
        </p:nvSpPr>
        <p:spPr>
          <a:xfrm>
            <a:off x="3618908" y="4930162"/>
            <a:ext cx="495455" cy="38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2C1FA1F-5E8B-42CC-8FF3-D8C61F4DA883}"/>
              </a:ext>
            </a:extLst>
          </p:cNvPr>
          <p:cNvSpPr/>
          <p:nvPr/>
        </p:nvSpPr>
        <p:spPr>
          <a:xfrm>
            <a:off x="8385561" y="4928443"/>
            <a:ext cx="325755" cy="3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5E74E56-37F4-4D1B-A520-5593552CD64E}"/>
              </a:ext>
            </a:extLst>
          </p:cNvPr>
          <p:cNvSpPr/>
          <p:nvPr/>
        </p:nvSpPr>
        <p:spPr>
          <a:xfrm>
            <a:off x="7584953" y="4935600"/>
            <a:ext cx="495455" cy="366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3B763E5F-31DB-4753-A52E-5C414CA8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293" y="4795720"/>
            <a:ext cx="3169820" cy="1422897"/>
          </a:xfrm>
          <a:prstGeom prst="rect">
            <a:avLst/>
          </a:prstGeom>
        </p:spPr>
      </p:pic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E540CFE-FA5A-458E-B393-949353DD6185}"/>
              </a:ext>
            </a:extLst>
          </p:cNvPr>
          <p:cNvCxnSpPr/>
          <p:nvPr/>
        </p:nvCxnSpPr>
        <p:spPr>
          <a:xfrm>
            <a:off x="8896350" y="5940298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ED02F63-028B-4F53-8217-210B26163520}"/>
              </a:ext>
            </a:extLst>
          </p:cNvPr>
          <p:cNvSpPr/>
          <p:nvPr/>
        </p:nvSpPr>
        <p:spPr>
          <a:xfrm>
            <a:off x="2860090" y="3088960"/>
            <a:ext cx="5941296" cy="88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9C82C7B-A9D2-4660-9FF2-831705882C06}"/>
              </a:ext>
            </a:extLst>
          </p:cNvPr>
          <p:cNvSpPr/>
          <p:nvPr/>
        </p:nvSpPr>
        <p:spPr>
          <a:xfrm>
            <a:off x="2965691" y="2964512"/>
            <a:ext cx="325755" cy="689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B42D8BC-5938-4EC1-A0AB-4E035BCC37CA}"/>
              </a:ext>
            </a:extLst>
          </p:cNvPr>
          <p:cNvSpPr/>
          <p:nvPr/>
        </p:nvSpPr>
        <p:spPr>
          <a:xfrm>
            <a:off x="3620773" y="2964512"/>
            <a:ext cx="495455" cy="689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D36CFDD-5B6C-454A-91B3-6068151382EE}"/>
              </a:ext>
            </a:extLst>
          </p:cNvPr>
          <p:cNvSpPr/>
          <p:nvPr/>
        </p:nvSpPr>
        <p:spPr>
          <a:xfrm>
            <a:off x="8387426" y="2962793"/>
            <a:ext cx="325755" cy="689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AEA7E2C-65B7-4721-93FA-43AB8353D4F8}"/>
              </a:ext>
            </a:extLst>
          </p:cNvPr>
          <p:cNvSpPr/>
          <p:nvPr/>
        </p:nvSpPr>
        <p:spPr>
          <a:xfrm>
            <a:off x="7586818" y="2969950"/>
            <a:ext cx="495455" cy="689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 Box 25">
            <a:extLst>
              <a:ext uri="{FF2B5EF4-FFF2-40B4-BE49-F238E27FC236}">
                <a16:creationId xmlns:a16="http://schemas.microsoft.com/office/drawing/2014/main" id="{5C1C176A-AAA1-42BB-9B51-7FC5A65EECD6}"/>
              </a:ext>
            </a:extLst>
          </p:cNvPr>
          <p:cNvSpPr txBox="1"/>
          <p:nvPr/>
        </p:nvSpPr>
        <p:spPr>
          <a:xfrm>
            <a:off x="5506083" y="2927982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Resist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D871DDA-AAC4-4F95-829E-0716CD0B11AF}"/>
              </a:ext>
            </a:extLst>
          </p:cNvPr>
          <p:cNvCxnSpPr/>
          <p:nvPr/>
        </p:nvCxnSpPr>
        <p:spPr>
          <a:xfrm>
            <a:off x="3721100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A780FDA-C928-4238-815F-234D28771234}"/>
              </a:ext>
            </a:extLst>
          </p:cNvPr>
          <p:cNvCxnSpPr/>
          <p:nvPr/>
        </p:nvCxnSpPr>
        <p:spPr>
          <a:xfrm>
            <a:off x="386028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CD83E07-1D17-48F1-BE05-414E53F1C9B6}"/>
              </a:ext>
            </a:extLst>
          </p:cNvPr>
          <p:cNvCxnSpPr/>
          <p:nvPr/>
        </p:nvCxnSpPr>
        <p:spPr>
          <a:xfrm>
            <a:off x="400633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B6B6D0B-1FCE-49C2-9C98-369D4E6AAE3B}"/>
              </a:ext>
            </a:extLst>
          </p:cNvPr>
          <p:cNvCxnSpPr/>
          <p:nvPr/>
        </p:nvCxnSpPr>
        <p:spPr>
          <a:xfrm>
            <a:off x="3067050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E8BD2FD-F427-4585-8E6A-D46BBE445261}"/>
              </a:ext>
            </a:extLst>
          </p:cNvPr>
          <p:cNvCxnSpPr/>
          <p:nvPr/>
        </p:nvCxnSpPr>
        <p:spPr>
          <a:xfrm>
            <a:off x="320623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7B83AE1-2C45-499B-AE7F-1974AAF085D3}"/>
              </a:ext>
            </a:extLst>
          </p:cNvPr>
          <p:cNvCxnSpPr/>
          <p:nvPr/>
        </p:nvCxnSpPr>
        <p:spPr>
          <a:xfrm>
            <a:off x="796654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7F92A9E-06DC-43B3-BC1D-6E317A6A3662}"/>
              </a:ext>
            </a:extLst>
          </p:cNvPr>
          <p:cNvCxnSpPr/>
          <p:nvPr/>
        </p:nvCxnSpPr>
        <p:spPr>
          <a:xfrm>
            <a:off x="845768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C0F8893-51EC-409C-BEFA-D653ED98F3BB}"/>
              </a:ext>
            </a:extLst>
          </p:cNvPr>
          <p:cNvCxnSpPr/>
          <p:nvPr/>
        </p:nvCxnSpPr>
        <p:spPr>
          <a:xfrm>
            <a:off x="860373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F433527-7453-4A8D-91EA-5A67A2268881}"/>
              </a:ext>
            </a:extLst>
          </p:cNvPr>
          <p:cNvCxnSpPr/>
          <p:nvPr/>
        </p:nvCxnSpPr>
        <p:spPr>
          <a:xfrm>
            <a:off x="7693495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5D19F9A-9F22-4AD2-9BDE-225027FDC2E3}"/>
              </a:ext>
            </a:extLst>
          </p:cNvPr>
          <p:cNvCxnSpPr/>
          <p:nvPr/>
        </p:nvCxnSpPr>
        <p:spPr>
          <a:xfrm>
            <a:off x="7832680" y="2838450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 Box 25">
            <a:extLst>
              <a:ext uri="{FF2B5EF4-FFF2-40B4-BE49-F238E27FC236}">
                <a16:creationId xmlns:a16="http://schemas.microsoft.com/office/drawing/2014/main" id="{62ABDB08-28EA-476D-9B57-BF2F8440A345}"/>
              </a:ext>
            </a:extLst>
          </p:cNvPr>
          <p:cNvSpPr txBox="1"/>
          <p:nvPr/>
        </p:nvSpPr>
        <p:spPr>
          <a:xfrm>
            <a:off x="4135520" y="2839842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Ion Mill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FFC620A-0A15-4078-8282-A5E8F2CA1E17}"/>
              </a:ext>
            </a:extLst>
          </p:cNvPr>
          <p:cNvSpPr/>
          <p:nvPr/>
        </p:nvSpPr>
        <p:spPr>
          <a:xfrm>
            <a:off x="2860090" y="4638117"/>
            <a:ext cx="5941296" cy="88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07932B3-BB5C-4B72-B304-1ACCA3823F19}"/>
              </a:ext>
            </a:extLst>
          </p:cNvPr>
          <p:cNvSpPr/>
          <p:nvPr/>
        </p:nvSpPr>
        <p:spPr>
          <a:xfrm>
            <a:off x="2854717" y="4513669"/>
            <a:ext cx="486734" cy="59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9A2D706-F2F5-4377-BF8D-7EE42CE76F68}"/>
              </a:ext>
            </a:extLst>
          </p:cNvPr>
          <p:cNvSpPr/>
          <p:nvPr/>
        </p:nvSpPr>
        <p:spPr>
          <a:xfrm>
            <a:off x="3586714" y="4513669"/>
            <a:ext cx="571141" cy="59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B7F202A-D40B-46CF-BBC6-3885BA01FB79}"/>
              </a:ext>
            </a:extLst>
          </p:cNvPr>
          <p:cNvSpPr/>
          <p:nvPr/>
        </p:nvSpPr>
        <p:spPr>
          <a:xfrm>
            <a:off x="8348181" y="4511950"/>
            <a:ext cx="467952" cy="59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 Box 25">
            <a:extLst>
              <a:ext uri="{FF2B5EF4-FFF2-40B4-BE49-F238E27FC236}">
                <a16:creationId xmlns:a16="http://schemas.microsoft.com/office/drawing/2014/main" id="{1B665FBF-284B-4219-A0FE-B5AA5D176944}"/>
              </a:ext>
            </a:extLst>
          </p:cNvPr>
          <p:cNvSpPr txBox="1"/>
          <p:nvPr/>
        </p:nvSpPr>
        <p:spPr>
          <a:xfrm>
            <a:off x="5506825" y="4477579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Resist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DED293-E8C8-42BB-93AF-662BB05F3BE2}"/>
              </a:ext>
            </a:extLst>
          </p:cNvPr>
          <p:cNvSpPr/>
          <p:nvPr/>
        </p:nvSpPr>
        <p:spPr>
          <a:xfrm>
            <a:off x="7546063" y="4513669"/>
            <a:ext cx="571141" cy="59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1341741-0616-402E-8719-6478445D2E7C}"/>
              </a:ext>
            </a:extLst>
          </p:cNvPr>
          <p:cNvSpPr/>
          <p:nvPr/>
        </p:nvSpPr>
        <p:spPr>
          <a:xfrm>
            <a:off x="4549101" y="4629487"/>
            <a:ext cx="2515274" cy="356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12970D3-150A-4B09-87A4-15A843892909}"/>
              </a:ext>
            </a:extLst>
          </p:cNvPr>
          <p:cNvSpPr/>
          <p:nvPr/>
        </p:nvSpPr>
        <p:spPr>
          <a:xfrm>
            <a:off x="4544024" y="4513669"/>
            <a:ext cx="277846" cy="59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20034731-3EDC-42BB-B6E7-D2FC3E00EB86}"/>
              </a:ext>
            </a:extLst>
          </p:cNvPr>
          <p:cNvSpPr/>
          <p:nvPr/>
        </p:nvSpPr>
        <p:spPr>
          <a:xfrm>
            <a:off x="6874250" y="4513669"/>
            <a:ext cx="277846" cy="598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27F5F73-5305-4028-BE77-91B434EBF9D1}"/>
              </a:ext>
            </a:extLst>
          </p:cNvPr>
          <p:cNvCxnSpPr/>
          <p:nvPr/>
        </p:nvCxnSpPr>
        <p:spPr>
          <a:xfrm>
            <a:off x="3062217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8045A91-C6C8-473F-86A4-6FBF342C045F}"/>
              </a:ext>
            </a:extLst>
          </p:cNvPr>
          <p:cNvCxnSpPr/>
          <p:nvPr/>
        </p:nvCxnSpPr>
        <p:spPr>
          <a:xfrm>
            <a:off x="3202164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27B35E5-B541-48F5-91BE-F04615D0A252}"/>
              </a:ext>
            </a:extLst>
          </p:cNvPr>
          <p:cNvCxnSpPr>
            <a:cxnSpLocks/>
          </p:cNvCxnSpPr>
          <p:nvPr/>
        </p:nvCxnSpPr>
        <p:spPr>
          <a:xfrm>
            <a:off x="3728960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2002DBD-086A-4D7E-B11B-B30FFBD0D5A1}"/>
              </a:ext>
            </a:extLst>
          </p:cNvPr>
          <p:cNvCxnSpPr>
            <a:cxnSpLocks/>
          </p:cNvCxnSpPr>
          <p:nvPr/>
        </p:nvCxnSpPr>
        <p:spPr>
          <a:xfrm>
            <a:off x="3860285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F518ECB-529E-4B20-961C-AD09492C0432}"/>
              </a:ext>
            </a:extLst>
          </p:cNvPr>
          <p:cNvCxnSpPr>
            <a:cxnSpLocks/>
          </p:cNvCxnSpPr>
          <p:nvPr/>
        </p:nvCxnSpPr>
        <p:spPr>
          <a:xfrm>
            <a:off x="4006335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28F8A4B-7F2D-4CEA-B4DB-106306D629E7}"/>
              </a:ext>
            </a:extLst>
          </p:cNvPr>
          <p:cNvCxnSpPr>
            <a:cxnSpLocks/>
          </p:cNvCxnSpPr>
          <p:nvPr/>
        </p:nvCxnSpPr>
        <p:spPr>
          <a:xfrm>
            <a:off x="7693495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F6ADDF39-582F-4077-AB70-ED1E0922823E}"/>
              </a:ext>
            </a:extLst>
          </p:cNvPr>
          <p:cNvCxnSpPr>
            <a:cxnSpLocks/>
          </p:cNvCxnSpPr>
          <p:nvPr/>
        </p:nvCxnSpPr>
        <p:spPr>
          <a:xfrm>
            <a:off x="7832680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0296A45-0992-426C-9055-25F597BF2787}"/>
              </a:ext>
            </a:extLst>
          </p:cNvPr>
          <p:cNvCxnSpPr>
            <a:cxnSpLocks/>
          </p:cNvCxnSpPr>
          <p:nvPr/>
        </p:nvCxnSpPr>
        <p:spPr>
          <a:xfrm>
            <a:off x="7966545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4D7F881-83A1-4D15-AAB7-CE3A4EC7AB72}"/>
              </a:ext>
            </a:extLst>
          </p:cNvPr>
          <p:cNvCxnSpPr>
            <a:cxnSpLocks/>
          </p:cNvCxnSpPr>
          <p:nvPr/>
        </p:nvCxnSpPr>
        <p:spPr>
          <a:xfrm>
            <a:off x="8481142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22959A4-E342-44F7-AD1D-782CEBBF3A13}"/>
              </a:ext>
            </a:extLst>
          </p:cNvPr>
          <p:cNvCxnSpPr>
            <a:cxnSpLocks/>
          </p:cNvCxnSpPr>
          <p:nvPr/>
        </p:nvCxnSpPr>
        <p:spPr>
          <a:xfrm>
            <a:off x="8593149" y="4531087"/>
            <a:ext cx="0" cy="7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C21D1F9-B6E7-4A1A-8F76-498E49CA233B}"/>
              </a:ext>
            </a:extLst>
          </p:cNvPr>
          <p:cNvCxnSpPr>
            <a:cxnSpLocks/>
          </p:cNvCxnSpPr>
          <p:nvPr/>
        </p:nvCxnSpPr>
        <p:spPr>
          <a:xfrm>
            <a:off x="8801386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260FF07-3748-42E6-ACDA-9DC4C607DDAA}"/>
              </a:ext>
            </a:extLst>
          </p:cNvPr>
          <p:cNvCxnSpPr>
            <a:cxnSpLocks/>
          </p:cNvCxnSpPr>
          <p:nvPr/>
        </p:nvCxnSpPr>
        <p:spPr>
          <a:xfrm>
            <a:off x="8080408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EA858EB-8C57-47A7-9E36-6D8C81A033C4}"/>
              </a:ext>
            </a:extLst>
          </p:cNvPr>
          <p:cNvCxnSpPr>
            <a:cxnSpLocks/>
          </p:cNvCxnSpPr>
          <p:nvPr/>
        </p:nvCxnSpPr>
        <p:spPr>
          <a:xfrm>
            <a:off x="8385561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15630527-F7C4-4A2B-A899-E453C12CFCCD}"/>
              </a:ext>
            </a:extLst>
          </p:cNvPr>
          <p:cNvCxnSpPr>
            <a:cxnSpLocks/>
          </p:cNvCxnSpPr>
          <p:nvPr/>
        </p:nvCxnSpPr>
        <p:spPr>
          <a:xfrm>
            <a:off x="7064375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D6072C5-5C2F-4EFB-A16B-80AD0E232223}"/>
              </a:ext>
            </a:extLst>
          </p:cNvPr>
          <p:cNvCxnSpPr>
            <a:cxnSpLocks/>
          </p:cNvCxnSpPr>
          <p:nvPr/>
        </p:nvCxnSpPr>
        <p:spPr>
          <a:xfrm>
            <a:off x="6940549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ED91F2F-E31B-42C7-84C2-F0F8EC422D69}"/>
              </a:ext>
            </a:extLst>
          </p:cNvPr>
          <p:cNvCxnSpPr>
            <a:cxnSpLocks/>
          </p:cNvCxnSpPr>
          <p:nvPr/>
        </p:nvCxnSpPr>
        <p:spPr>
          <a:xfrm>
            <a:off x="4721605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59E6F8B9-754B-40C6-BAC7-C954F0653430}"/>
              </a:ext>
            </a:extLst>
          </p:cNvPr>
          <p:cNvCxnSpPr>
            <a:cxnSpLocks/>
          </p:cNvCxnSpPr>
          <p:nvPr/>
        </p:nvCxnSpPr>
        <p:spPr>
          <a:xfrm>
            <a:off x="4617973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1AF9962-89BB-4DD2-AF84-E200648F66B6}"/>
              </a:ext>
            </a:extLst>
          </p:cNvPr>
          <p:cNvCxnSpPr>
            <a:cxnSpLocks/>
          </p:cNvCxnSpPr>
          <p:nvPr/>
        </p:nvCxnSpPr>
        <p:spPr>
          <a:xfrm>
            <a:off x="4105472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BB0B9AD-6FDA-456A-8DFA-B221CF27E474}"/>
              </a:ext>
            </a:extLst>
          </p:cNvPr>
          <p:cNvCxnSpPr>
            <a:cxnSpLocks/>
          </p:cNvCxnSpPr>
          <p:nvPr/>
        </p:nvCxnSpPr>
        <p:spPr>
          <a:xfrm>
            <a:off x="3618908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BA9801A-A416-4951-9ECF-97AF714673EF}"/>
              </a:ext>
            </a:extLst>
          </p:cNvPr>
          <p:cNvCxnSpPr>
            <a:cxnSpLocks/>
          </p:cNvCxnSpPr>
          <p:nvPr/>
        </p:nvCxnSpPr>
        <p:spPr>
          <a:xfrm>
            <a:off x="3269177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C73CDDF-3693-4B6F-B606-7D1A5FC3108F}"/>
              </a:ext>
            </a:extLst>
          </p:cNvPr>
          <p:cNvCxnSpPr>
            <a:cxnSpLocks/>
          </p:cNvCxnSpPr>
          <p:nvPr/>
        </p:nvCxnSpPr>
        <p:spPr>
          <a:xfrm>
            <a:off x="2931593" y="4503482"/>
            <a:ext cx="0" cy="5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550CF76-5D9B-411C-90A3-6313D764BD0D}"/>
              </a:ext>
            </a:extLst>
          </p:cNvPr>
          <p:cNvCxnSpPr>
            <a:cxnSpLocks/>
          </p:cNvCxnSpPr>
          <p:nvPr/>
        </p:nvCxnSpPr>
        <p:spPr>
          <a:xfrm>
            <a:off x="4924985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8D0A504-134B-4F35-8C63-C4E1A352790A}"/>
              </a:ext>
            </a:extLst>
          </p:cNvPr>
          <p:cNvCxnSpPr>
            <a:cxnSpLocks/>
          </p:cNvCxnSpPr>
          <p:nvPr/>
        </p:nvCxnSpPr>
        <p:spPr>
          <a:xfrm>
            <a:off x="5068888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EC1E80F-A7EA-4CFF-A2D8-8E7A470AE609}"/>
              </a:ext>
            </a:extLst>
          </p:cNvPr>
          <p:cNvCxnSpPr>
            <a:cxnSpLocks/>
          </p:cNvCxnSpPr>
          <p:nvPr/>
        </p:nvCxnSpPr>
        <p:spPr>
          <a:xfrm>
            <a:off x="5196904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668C3EF-66E4-47D1-A2B1-5D76D18B493E}"/>
              </a:ext>
            </a:extLst>
          </p:cNvPr>
          <p:cNvCxnSpPr>
            <a:cxnSpLocks/>
          </p:cNvCxnSpPr>
          <p:nvPr/>
        </p:nvCxnSpPr>
        <p:spPr>
          <a:xfrm>
            <a:off x="5329873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40A33B4-55CE-4B78-ADE4-F498108D990B}"/>
              </a:ext>
            </a:extLst>
          </p:cNvPr>
          <p:cNvCxnSpPr>
            <a:cxnSpLocks/>
          </p:cNvCxnSpPr>
          <p:nvPr/>
        </p:nvCxnSpPr>
        <p:spPr>
          <a:xfrm>
            <a:off x="5988843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C74A1A44-9AFC-4D44-92F0-13D96A99E85F}"/>
              </a:ext>
            </a:extLst>
          </p:cNvPr>
          <p:cNvCxnSpPr>
            <a:cxnSpLocks/>
          </p:cNvCxnSpPr>
          <p:nvPr/>
        </p:nvCxnSpPr>
        <p:spPr>
          <a:xfrm>
            <a:off x="6143786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7278DBD-3E0A-4AD8-BEE8-D5C6A3B81E85}"/>
              </a:ext>
            </a:extLst>
          </p:cNvPr>
          <p:cNvCxnSpPr>
            <a:cxnSpLocks/>
          </p:cNvCxnSpPr>
          <p:nvPr/>
        </p:nvCxnSpPr>
        <p:spPr>
          <a:xfrm>
            <a:off x="6308378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09FAFCA7-D7DA-4500-8ADA-CC296B83D4A2}"/>
              </a:ext>
            </a:extLst>
          </p:cNvPr>
          <p:cNvCxnSpPr>
            <a:cxnSpLocks/>
          </p:cNvCxnSpPr>
          <p:nvPr/>
        </p:nvCxnSpPr>
        <p:spPr>
          <a:xfrm>
            <a:off x="6434298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2FEB02B1-9D96-460A-9AF1-C8BA4B89CD42}"/>
              </a:ext>
            </a:extLst>
          </p:cNvPr>
          <p:cNvCxnSpPr>
            <a:cxnSpLocks/>
          </p:cNvCxnSpPr>
          <p:nvPr/>
        </p:nvCxnSpPr>
        <p:spPr>
          <a:xfrm>
            <a:off x="6605972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FD177FE-FFB7-445B-B084-EBA282E3D34B}"/>
              </a:ext>
            </a:extLst>
          </p:cNvPr>
          <p:cNvCxnSpPr>
            <a:cxnSpLocks/>
          </p:cNvCxnSpPr>
          <p:nvPr/>
        </p:nvCxnSpPr>
        <p:spPr>
          <a:xfrm>
            <a:off x="6758372" y="4503482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1533649-AF08-4D54-8383-DA52A6BAC9B9}"/>
              </a:ext>
            </a:extLst>
          </p:cNvPr>
          <p:cNvCxnSpPr>
            <a:cxnSpLocks/>
          </p:cNvCxnSpPr>
          <p:nvPr/>
        </p:nvCxnSpPr>
        <p:spPr>
          <a:xfrm>
            <a:off x="5851523" y="4726547"/>
            <a:ext cx="0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505CB711-B352-414D-B18A-27FEA88761F8}"/>
              </a:ext>
            </a:extLst>
          </p:cNvPr>
          <p:cNvCxnSpPr>
            <a:cxnSpLocks/>
          </p:cNvCxnSpPr>
          <p:nvPr/>
        </p:nvCxnSpPr>
        <p:spPr>
          <a:xfrm>
            <a:off x="5729603" y="4726547"/>
            <a:ext cx="0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34F4595-B4FA-46E4-A4E8-609E056A936D}"/>
              </a:ext>
            </a:extLst>
          </p:cNvPr>
          <p:cNvCxnSpPr>
            <a:cxnSpLocks/>
          </p:cNvCxnSpPr>
          <p:nvPr/>
        </p:nvCxnSpPr>
        <p:spPr>
          <a:xfrm>
            <a:off x="5596411" y="4726547"/>
            <a:ext cx="0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3D85ECC-C3C5-4D83-A8CB-D802AB5CB3D9}"/>
              </a:ext>
            </a:extLst>
          </p:cNvPr>
          <p:cNvCxnSpPr>
            <a:cxnSpLocks/>
          </p:cNvCxnSpPr>
          <p:nvPr/>
        </p:nvCxnSpPr>
        <p:spPr>
          <a:xfrm>
            <a:off x="5477665" y="4726547"/>
            <a:ext cx="0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>
            <a:extLst>
              <a:ext uri="{FF2B5EF4-FFF2-40B4-BE49-F238E27FC236}">
                <a16:creationId xmlns:a16="http://schemas.microsoft.com/office/drawing/2014/main" id="{292DEB0E-C64F-46CA-96D2-2926E4D8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15" y="3549261"/>
            <a:ext cx="3162962" cy="1417597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4A3F4FCF-2384-401A-BC1A-BB80BD2C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46" y="5435742"/>
            <a:ext cx="3192430" cy="100162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C86DF4FF-ADFD-45E9-9B9A-D12A5A7E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404" y="1889211"/>
            <a:ext cx="3172172" cy="141761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BB4F8D44-8E71-44FA-B6D3-1481C6FFA23C}"/>
              </a:ext>
            </a:extLst>
          </p:cNvPr>
          <p:cNvSpPr/>
          <p:nvPr/>
        </p:nvSpPr>
        <p:spPr>
          <a:xfrm>
            <a:off x="2744652" y="288509"/>
            <a:ext cx="5941296" cy="88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0940392F-8DB9-4FAA-8DF8-FB76B1DA7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404" y="11407"/>
            <a:ext cx="3172173" cy="14089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20E51E-4B14-41A4-8345-44DE512B0AAB}"/>
              </a:ext>
            </a:extLst>
          </p:cNvPr>
          <p:cNvCxnSpPr/>
          <p:nvPr/>
        </p:nvCxnSpPr>
        <p:spPr>
          <a:xfrm>
            <a:off x="8896350" y="1143000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36CEE3C-1DA6-4ED3-B20D-8F9DB024A186}"/>
              </a:ext>
            </a:extLst>
          </p:cNvPr>
          <p:cNvSpPr/>
          <p:nvPr/>
        </p:nvSpPr>
        <p:spPr>
          <a:xfrm>
            <a:off x="155495" y="188351"/>
            <a:ext cx="245435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Etch</a:t>
            </a:r>
            <a:b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 resist mask with windows over anodized Al base wiring where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plugs will be formed, ion mill to remove anodized Al and underlying Al (depth TBD); strip resist.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EEC0E-61B2-441D-8ED9-49E57179E901}"/>
              </a:ext>
            </a:extLst>
          </p:cNvPr>
          <p:cNvSpPr/>
          <p:nvPr/>
        </p:nvSpPr>
        <p:spPr>
          <a:xfrm>
            <a:off x="151609" y="1891142"/>
            <a:ext cx="2484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400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Wiring Deposition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Pattern lift-off mask for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wiring and pads, deposit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600 nm, and lift off.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D56227-B664-47F7-9D62-89D7508C4013}"/>
              </a:ext>
            </a:extLst>
          </p:cNvPr>
          <p:cNvCxnSpPr/>
          <p:nvPr/>
        </p:nvCxnSpPr>
        <p:spPr>
          <a:xfrm>
            <a:off x="8826926" y="3026410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6065747-0446-4734-86A5-90223AE872FD}"/>
              </a:ext>
            </a:extLst>
          </p:cNvPr>
          <p:cNvSpPr/>
          <p:nvPr/>
        </p:nvSpPr>
        <p:spPr>
          <a:xfrm>
            <a:off x="145336" y="3728909"/>
            <a:ext cx="2413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 Pad Deposition</a:t>
            </a:r>
            <a:b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 lift-off mask for Au pads, deposit Au, 300 nm, and lift off.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8CFFC7-6691-40DE-983E-6C787046645B}"/>
              </a:ext>
            </a:extLst>
          </p:cNvPr>
          <p:cNvSpPr/>
          <p:nvPr/>
        </p:nvSpPr>
        <p:spPr>
          <a:xfrm>
            <a:off x="145337" y="5353281"/>
            <a:ext cx="2413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CEF26C-318E-47CB-BBAD-B52D5167CFDC}"/>
              </a:ext>
            </a:extLst>
          </p:cNvPr>
          <p:cNvSpPr/>
          <p:nvPr/>
        </p:nvSpPr>
        <p:spPr>
          <a:xfrm>
            <a:off x="145337" y="4966858"/>
            <a:ext cx="2555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Absorber Deposition</a:t>
            </a:r>
            <a:b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 lift-off mask for Pb absorbers, deposit Pb, thickness TBD, lift off.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0A1FC6-4ACE-4BC8-9831-361D6691CB4F}"/>
              </a:ext>
            </a:extLst>
          </p:cNvPr>
          <p:cNvCxnSpPr/>
          <p:nvPr/>
        </p:nvCxnSpPr>
        <p:spPr>
          <a:xfrm>
            <a:off x="8896350" y="6062218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B87D17-978E-4C82-9C63-1774A435F1C5}"/>
              </a:ext>
            </a:extLst>
          </p:cNvPr>
          <p:cNvSpPr/>
          <p:nvPr/>
        </p:nvSpPr>
        <p:spPr>
          <a:xfrm>
            <a:off x="2745364" y="634171"/>
            <a:ext cx="5943599" cy="22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ABD8E5-3864-4B84-B519-4B5015FCC1F9}"/>
              </a:ext>
            </a:extLst>
          </p:cNvPr>
          <p:cNvSpPr/>
          <p:nvPr/>
        </p:nvSpPr>
        <p:spPr>
          <a:xfrm>
            <a:off x="2745364" y="716083"/>
            <a:ext cx="5943600" cy="13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F70139-6B58-4EE1-A418-01882B428DED}"/>
              </a:ext>
            </a:extLst>
          </p:cNvPr>
          <p:cNvSpPr/>
          <p:nvPr/>
        </p:nvSpPr>
        <p:spPr>
          <a:xfrm>
            <a:off x="2741637" y="528913"/>
            <a:ext cx="5947327" cy="16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rapezoid 105">
            <a:extLst>
              <a:ext uri="{FF2B5EF4-FFF2-40B4-BE49-F238E27FC236}">
                <a16:creationId xmlns:a16="http://schemas.microsoft.com/office/drawing/2014/main" id="{9B1DCEC8-4442-4A31-B2D7-D9528E6AC79C}"/>
              </a:ext>
            </a:extLst>
          </p:cNvPr>
          <p:cNvSpPr/>
          <p:nvPr/>
        </p:nvSpPr>
        <p:spPr>
          <a:xfrm>
            <a:off x="4696563" y="542411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7A8DB1F-F37F-44D1-A5D2-8F86AAB3FB33}"/>
              </a:ext>
            </a:extLst>
          </p:cNvPr>
          <p:cNvSpPr/>
          <p:nvPr/>
        </p:nvSpPr>
        <p:spPr>
          <a:xfrm>
            <a:off x="2745365" y="962782"/>
            <a:ext cx="5943600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Substrate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57728C-1612-4FB7-9AB1-866EC316F95C}"/>
              </a:ext>
            </a:extLst>
          </p:cNvPr>
          <p:cNvSpPr/>
          <p:nvPr/>
        </p:nvSpPr>
        <p:spPr>
          <a:xfrm>
            <a:off x="2745365" y="851657"/>
            <a:ext cx="5943600" cy="11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9" name="Trapezoid 108">
            <a:extLst>
              <a:ext uri="{FF2B5EF4-FFF2-40B4-BE49-F238E27FC236}">
                <a16:creationId xmlns:a16="http://schemas.microsoft.com/office/drawing/2014/main" id="{F0AB5A94-5A8C-4FBB-AD79-DE2C7430438D}"/>
              </a:ext>
            </a:extLst>
          </p:cNvPr>
          <p:cNvSpPr/>
          <p:nvPr/>
        </p:nvSpPr>
        <p:spPr>
          <a:xfrm>
            <a:off x="4696561" y="565271"/>
            <a:ext cx="703262" cy="179703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rapezoid 109">
            <a:extLst>
              <a:ext uri="{FF2B5EF4-FFF2-40B4-BE49-F238E27FC236}">
                <a16:creationId xmlns:a16="http://schemas.microsoft.com/office/drawing/2014/main" id="{F3635F19-7588-4368-8696-EA7C4CB6AC25}"/>
              </a:ext>
            </a:extLst>
          </p:cNvPr>
          <p:cNvSpPr/>
          <p:nvPr/>
        </p:nvSpPr>
        <p:spPr>
          <a:xfrm>
            <a:off x="6061973" y="542411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CFE01494-FD11-4291-A0A6-C0BF3CB0582C}"/>
              </a:ext>
            </a:extLst>
          </p:cNvPr>
          <p:cNvSpPr/>
          <p:nvPr/>
        </p:nvSpPr>
        <p:spPr>
          <a:xfrm>
            <a:off x="4663861" y="397155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rapezoid 111">
            <a:extLst>
              <a:ext uri="{FF2B5EF4-FFF2-40B4-BE49-F238E27FC236}">
                <a16:creationId xmlns:a16="http://schemas.microsoft.com/office/drawing/2014/main" id="{81AEC036-77A2-4D42-908D-3C9C571A69D4}"/>
              </a:ext>
            </a:extLst>
          </p:cNvPr>
          <p:cNvSpPr/>
          <p:nvPr/>
        </p:nvSpPr>
        <p:spPr>
          <a:xfrm>
            <a:off x="6061971" y="562891"/>
            <a:ext cx="703262" cy="179702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 Box 25">
            <a:extLst>
              <a:ext uri="{FF2B5EF4-FFF2-40B4-BE49-F238E27FC236}">
                <a16:creationId xmlns:a16="http://schemas.microsoft.com/office/drawing/2014/main" id="{3F915B95-5F89-4B7A-8E5D-4A0A987CC644}"/>
              </a:ext>
            </a:extLst>
          </p:cNvPr>
          <p:cNvSpPr txBox="1"/>
          <p:nvPr/>
        </p:nvSpPr>
        <p:spPr>
          <a:xfrm>
            <a:off x="5524125" y="798317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Trapezoid 115">
            <a:extLst>
              <a:ext uri="{FF2B5EF4-FFF2-40B4-BE49-F238E27FC236}">
                <a16:creationId xmlns:a16="http://schemas.microsoft.com/office/drawing/2014/main" id="{8CEA48B4-6C8A-454D-A922-0F2996E2976D}"/>
              </a:ext>
            </a:extLst>
          </p:cNvPr>
          <p:cNvSpPr/>
          <p:nvPr/>
        </p:nvSpPr>
        <p:spPr>
          <a:xfrm>
            <a:off x="6024508" y="383030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9909FAA-177D-40F9-979D-39CB6AD1F186}"/>
              </a:ext>
            </a:extLst>
          </p:cNvPr>
          <p:cNvSpPr/>
          <p:nvPr/>
        </p:nvSpPr>
        <p:spPr>
          <a:xfrm>
            <a:off x="2830813" y="463990"/>
            <a:ext cx="335325" cy="387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42C8191-809B-499B-9464-A379B2D5FC42}"/>
              </a:ext>
            </a:extLst>
          </p:cNvPr>
          <p:cNvSpPr/>
          <p:nvPr/>
        </p:nvSpPr>
        <p:spPr>
          <a:xfrm>
            <a:off x="3495465" y="463990"/>
            <a:ext cx="495455" cy="38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B1E291-F297-4A84-AF04-F41C60B9EFC4}"/>
              </a:ext>
            </a:extLst>
          </p:cNvPr>
          <p:cNvSpPr/>
          <p:nvPr/>
        </p:nvSpPr>
        <p:spPr>
          <a:xfrm>
            <a:off x="8262118" y="462271"/>
            <a:ext cx="325755" cy="3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5FDE5B-5D96-400B-843C-0CAD3DAF9271}"/>
              </a:ext>
            </a:extLst>
          </p:cNvPr>
          <p:cNvSpPr/>
          <p:nvPr/>
        </p:nvSpPr>
        <p:spPr>
          <a:xfrm>
            <a:off x="7461510" y="469428"/>
            <a:ext cx="495455" cy="366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66D78BA-B7B9-4FB3-90BF-89205D03C910}"/>
              </a:ext>
            </a:extLst>
          </p:cNvPr>
          <p:cNvSpPr/>
          <p:nvPr/>
        </p:nvSpPr>
        <p:spPr>
          <a:xfrm>
            <a:off x="4731129" y="235072"/>
            <a:ext cx="629444" cy="61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E1CB7-B532-4E27-9A3C-5D382C05A0D3}"/>
              </a:ext>
            </a:extLst>
          </p:cNvPr>
          <p:cNvSpPr/>
          <p:nvPr/>
        </p:nvSpPr>
        <p:spPr>
          <a:xfrm>
            <a:off x="4425658" y="376939"/>
            <a:ext cx="2515274" cy="14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B3A3EC8-8897-4C14-9D63-2F1C79D0CA5A}"/>
              </a:ext>
            </a:extLst>
          </p:cNvPr>
          <p:cNvSpPr/>
          <p:nvPr/>
        </p:nvSpPr>
        <p:spPr>
          <a:xfrm>
            <a:off x="4420581" y="475215"/>
            <a:ext cx="277846" cy="1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E1A35F-B5F2-4F84-941F-A735CDBAA769}"/>
              </a:ext>
            </a:extLst>
          </p:cNvPr>
          <p:cNvSpPr/>
          <p:nvPr/>
        </p:nvSpPr>
        <p:spPr>
          <a:xfrm>
            <a:off x="6750807" y="448219"/>
            <a:ext cx="277846" cy="19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7301B3-B7AF-41C5-A8BC-F40F0E636A15}"/>
              </a:ext>
            </a:extLst>
          </p:cNvPr>
          <p:cNvSpPr/>
          <p:nvPr/>
        </p:nvSpPr>
        <p:spPr>
          <a:xfrm>
            <a:off x="4884840" y="704337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8" name="Text Box 35">
            <a:extLst>
              <a:ext uri="{FF2B5EF4-FFF2-40B4-BE49-F238E27FC236}">
                <a16:creationId xmlns:a16="http://schemas.microsoft.com/office/drawing/2014/main" id="{11EFCBDC-AF87-44F2-96BF-22980367290F}"/>
              </a:ext>
            </a:extLst>
          </p:cNvPr>
          <p:cNvSpPr txBox="1"/>
          <p:nvPr/>
        </p:nvSpPr>
        <p:spPr>
          <a:xfrm>
            <a:off x="4949610" y="684017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D617324-C88F-4360-B582-AD631738EF09}"/>
              </a:ext>
            </a:extLst>
          </p:cNvPr>
          <p:cNvSpPr/>
          <p:nvPr/>
        </p:nvSpPr>
        <p:spPr>
          <a:xfrm>
            <a:off x="6089422" y="235072"/>
            <a:ext cx="629444" cy="61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34418F1-5CE0-4EDD-B0EB-D1594F8B62E8}"/>
              </a:ext>
            </a:extLst>
          </p:cNvPr>
          <p:cNvSpPr/>
          <p:nvPr/>
        </p:nvSpPr>
        <p:spPr>
          <a:xfrm>
            <a:off x="6243133" y="704337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2" name="Text Box 35">
            <a:extLst>
              <a:ext uri="{FF2B5EF4-FFF2-40B4-BE49-F238E27FC236}">
                <a16:creationId xmlns:a16="http://schemas.microsoft.com/office/drawing/2014/main" id="{B13A9728-95A9-467B-9891-8380BB3321A0}"/>
              </a:ext>
            </a:extLst>
          </p:cNvPr>
          <p:cNvSpPr txBox="1"/>
          <p:nvPr/>
        </p:nvSpPr>
        <p:spPr>
          <a:xfrm>
            <a:off x="6307903" y="684017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Text Box 25">
            <a:extLst>
              <a:ext uri="{FF2B5EF4-FFF2-40B4-BE49-F238E27FC236}">
                <a16:creationId xmlns:a16="http://schemas.microsoft.com/office/drawing/2014/main" id="{9C4FD215-D81E-4E98-950B-685E523073ED}"/>
              </a:ext>
            </a:extLst>
          </p:cNvPr>
          <p:cNvSpPr txBox="1"/>
          <p:nvPr/>
        </p:nvSpPr>
        <p:spPr>
          <a:xfrm>
            <a:off x="5506825" y="105107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Resist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1D9341-0C6B-4A50-A038-BF3382C8E39D}"/>
              </a:ext>
            </a:extLst>
          </p:cNvPr>
          <p:cNvCxnSpPr>
            <a:cxnSpLocks/>
          </p:cNvCxnSpPr>
          <p:nvPr/>
        </p:nvCxnSpPr>
        <p:spPr>
          <a:xfrm>
            <a:off x="4800664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7F79255-47BA-4494-AB16-C90026387878}"/>
              </a:ext>
            </a:extLst>
          </p:cNvPr>
          <p:cNvCxnSpPr>
            <a:cxnSpLocks/>
          </p:cNvCxnSpPr>
          <p:nvPr/>
        </p:nvCxnSpPr>
        <p:spPr>
          <a:xfrm>
            <a:off x="4934434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F877149-2393-405F-A929-995DAE9D0DDA}"/>
              </a:ext>
            </a:extLst>
          </p:cNvPr>
          <p:cNvCxnSpPr>
            <a:cxnSpLocks/>
          </p:cNvCxnSpPr>
          <p:nvPr/>
        </p:nvCxnSpPr>
        <p:spPr>
          <a:xfrm>
            <a:off x="5068546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913C4D2-3C00-4E88-A07F-2E65D2921C89}"/>
              </a:ext>
            </a:extLst>
          </p:cNvPr>
          <p:cNvCxnSpPr>
            <a:cxnSpLocks/>
          </p:cNvCxnSpPr>
          <p:nvPr/>
        </p:nvCxnSpPr>
        <p:spPr>
          <a:xfrm>
            <a:off x="5210595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89FF33D-3926-4E00-B6FF-D89A9C2878AC}"/>
              </a:ext>
            </a:extLst>
          </p:cNvPr>
          <p:cNvCxnSpPr>
            <a:cxnSpLocks/>
          </p:cNvCxnSpPr>
          <p:nvPr/>
        </p:nvCxnSpPr>
        <p:spPr>
          <a:xfrm>
            <a:off x="6223360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A70CD9A-5D80-4706-AF12-60FD66C74317}"/>
              </a:ext>
            </a:extLst>
          </p:cNvPr>
          <p:cNvCxnSpPr>
            <a:cxnSpLocks/>
          </p:cNvCxnSpPr>
          <p:nvPr/>
        </p:nvCxnSpPr>
        <p:spPr>
          <a:xfrm>
            <a:off x="6387952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710B03E-640D-40E3-91E2-4C326B8874FC}"/>
              </a:ext>
            </a:extLst>
          </p:cNvPr>
          <p:cNvCxnSpPr>
            <a:cxnSpLocks/>
          </p:cNvCxnSpPr>
          <p:nvPr/>
        </p:nvCxnSpPr>
        <p:spPr>
          <a:xfrm>
            <a:off x="6524671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BFBB016-5E5E-429B-9BCC-E3446A1D585F}"/>
              </a:ext>
            </a:extLst>
          </p:cNvPr>
          <p:cNvCxnSpPr>
            <a:cxnSpLocks/>
          </p:cNvCxnSpPr>
          <p:nvPr/>
        </p:nvCxnSpPr>
        <p:spPr>
          <a:xfrm>
            <a:off x="6640495" y="214229"/>
            <a:ext cx="0" cy="4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E402A7F-4C84-480C-90BE-89BF60ED63C1}"/>
              </a:ext>
            </a:extLst>
          </p:cNvPr>
          <p:cNvSpPr/>
          <p:nvPr/>
        </p:nvSpPr>
        <p:spPr>
          <a:xfrm>
            <a:off x="2745364" y="2360996"/>
            <a:ext cx="5943599" cy="2219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A86BDC5-9257-4CE7-A4CE-7066B428E5A0}"/>
              </a:ext>
            </a:extLst>
          </p:cNvPr>
          <p:cNvSpPr/>
          <p:nvPr/>
        </p:nvSpPr>
        <p:spPr>
          <a:xfrm>
            <a:off x="2745364" y="2442908"/>
            <a:ext cx="5943600" cy="13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rapezoid 224">
            <a:extLst>
              <a:ext uri="{FF2B5EF4-FFF2-40B4-BE49-F238E27FC236}">
                <a16:creationId xmlns:a16="http://schemas.microsoft.com/office/drawing/2014/main" id="{4DDD03A0-8572-4A30-BFEA-E7D3E6867D55}"/>
              </a:ext>
            </a:extLst>
          </p:cNvPr>
          <p:cNvSpPr/>
          <p:nvPr/>
        </p:nvSpPr>
        <p:spPr>
          <a:xfrm>
            <a:off x="4696563" y="2269236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DECD4BF-B193-41BD-AFF7-5D524726AA1C}"/>
              </a:ext>
            </a:extLst>
          </p:cNvPr>
          <p:cNvSpPr/>
          <p:nvPr/>
        </p:nvSpPr>
        <p:spPr>
          <a:xfrm>
            <a:off x="2741637" y="2255738"/>
            <a:ext cx="5947327" cy="162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9FAA7BF-3FA9-4505-972F-2B54383B840E}"/>
              </a:ext>
            </a:extLst>
          </p:cNvPr>
          <p:cNvSpPr/>
          <p:nvPr/>
        </p:nvSpPr>
        <p:spPr>
          <a:xfrm>
            <a:off x="2745365" y="2689607"/>
            <a:ext cx="5943600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Substrate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BBE005B-E0D3-4017-BFF4-FBF4F7F7D024}"/>
              </a:ext>
            </a:extLst>
          </p:cNvPr>
          <p:cNvSpPr/>
          <p:nvPr/>
        </p:nvSpPr>
        <p:spPr>
          <a:xfrm>
            <a:off x="2745365" y="2578482"/>
            <a:ext cx="5943600" cy="11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8" name="Trapezoid 227">
            <a:extLst>
              <a:ext uri="{FF2B5EF4-FFF2-40B4-BE49-F238E27FC236}">
                <a16:creationId xmlns:a16="http://schemas.microsoft.com/office/drawing/2014/main" id="{75214C9E-A386-4295-856D-13B623044237}"/>
              </a:ext>
            </a:extLst>
          </p:cNvPr>
          <p:cNvSpPr/>
          <p:nvPr/>
        </p:nvSpPr>
        <p:spPr>
          <a:xfrm>
            <a:off x="4696561" y="2292096"/>
            <a:ext cx="703262" cy="179703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C87AE89C-2DCD-471F-A48B-6165F5926E26}"/>
              </a:ext>
            </a:extLst>
          </p:cNvPr>
          <p:cNvSpPr/>
          <p:nvPr/>
        </p:nvSpPr>
        <p:spPr>
          <a:xfrm>
            <a:off x="6061973" y="2269236"/>
            <a:ext cx="703262" cy="171131"/>
          </a:xfrm>
          <a:prstGeom prst="trapezoid">
            <a:avLst>
              <a:gd name="adj" fmla="val 6612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>
            <a:extLst>
              <a:ext uri="{FF2B5EF4-FFF2-40B4-BE49-F238E27FC236}">
                <a16:creationId xmlns:a16="http://schemas.microsoft.com/office/drawing/2014/main" id="{86064896-E986-4C90-89E7-058CA363C52F}"/>
              </a:ext>
            </a:extLst>
          </p:cNvPr>
          <p:cNvSpPr/>
          <p:nvPr/>
        </p:nvSpPr>
        <p:spPr>
          <a:xfrm>
            <a:off x="4663861" y="2123980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rapezoid 230">
            <a:extLst>
              <a:ext uri="{FF2B5EF4-FFF2-40B4-BE49-F238E27FC236}">
                <a16:creationId xmlns:a16="http://schemas.microsoft.com/office/drawing/2014/main" id="{D2485732-E3E8-4C29-906C-97F22048BA56}"/>
              </a:ext>
            </a:extLst>
          </p:cNvPr>
          <p:cNvSpPr/>
          <p:nvPr/>
        </p:nvSpPr>
        <p:spPr>
          <a:xfrm>
            <a:off x="6061971" y="2289716"/>
            <a:ext cx="703262" cy="179702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CDD4147-FF76-4496-AEB7-9D940F626C60}"/>
              </a:ext>
            </a:extLst>
          </p:cNvPr>
          <p:cNvSpPr/>
          <p:nvPr/>
        </p:nvSpPr>
        <p:spPr>
          <a:xfrm>
            <a:off x="3495465" y="2190815"/>
            <a:ext cx="495455" cy="386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 Box 25">
            <a:extLst>
              <a:ext uri="{FF2B5EF4-FFF2-40B4-BE49-F238E27FC236}">
                <a16:creationId xmlns:a16="http://schemas.microsoft.com/office/drawing/2014/main" id="{593B018E-8A64-46E6-B0AE-B313C63075D6}"/>
              </a:ext>
            </a:extLst>
          </p:cNvPr>
          <p:cNvSpPr txBox="1"/>
          <p:nvPr/>
        </p:nvSpPr>
        <p:spPr>
          <a:xfrm>
            <a:off x="5524125" y="2525142"/>
            <a:ext cx="3454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3" name="Trapezoid 232">
            <a:extLst>
              <a:ext uri="{FF2B5EF4-FFF2-40B4-BE49-F238E27FC236}">
                <a16:creationId xmlns:a16="http://schemas.microsoft.com/office/drawing/2014/main" id="{FB2FEDC8-C300-4439-BCC2-6A4250171DE3}"/>
              </a:ext>
            </a:extLst>
          </p:cNvPr>
          <p:cNvSpPr/>
          <p:nvPr/>
        </p:nvSpPr>
        <p:spPr>
          <a:xfrm>
            <a:off x="6024508" y="2109855"/>
            <a:ext cx="796763" cy="146685"/>
          </a:xfrm>
          <a:prstGeom prst="trapezoid">
            <a:avLst>
              <a:gd name="adj" fmla="val 661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BB7C67F-ABAD-49D4-A9A5-D97B66C9C107}"/>
              </a:ext>
            </a:extLst>
          </p:cNvPr>
          <p:cNvSpPr/>
          <p:nvPr/>
        </p:nvSpPr>
        <p:spPr>
          <a:xfrm>
            <a:off x="2830813" y="2190815"/>
            <a:ext cx="335325" cy="387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79327A6-B209-4BF0-8108-2C1854566C07}"/>
              </a:ext>
            </a:extLst>
          </p:cNvPr>
          <p:cNvSpPr/>
          <p:nvPr/>
        </p:nvSpPr>
        <p:spPr>
          <a:xfrm>
            <a:off x="8262118" y="2189096"/>
            <a:ext cx="325755" cy="38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E51AF23-CF4E-4B5D-B521-546CC225C36A}"/>
              </a:ext>
            </a:extLst>
          </p:cNvPr>
          <p:cNvSpPr/>
          <p:nvPr/>
        </p:nvSpPr>
        <p:spPr>
          <a:xfrm>
            <a:off x="7461510" y="2196253"/>
            <a:ext cx="495455" cy="366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3D2C4E2-D1B7-485A-B8BF-70E8BA3620B5}"/>
              </a:ext>
            </a:extLst>
          </p:cNvPr>
          <p:cNvSpPr/>
          <p:nvPr/>
        </p:nvSpPr>
        <p:spPr>
          <a:xfrm>
            <a:off x="4731129" y="2123980"/>
            <a:ext cx="629444" cy="45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099F4D7-0FCF-448B-9B35-67479CD55CEF}"/>
              </a:ext>
            </a:extLst>
          </p:cNvPr>
          <p:cNvSpPr/>
          <p:nvPr/>
        </p:nvSpPr>
        <p:spPr>
          <a:xfrm>
            <a:off x="4425658" y="2103764"/>
            <a:ext cx="2515274" cy="14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161D50A-7B6B-450C-B694-49FD24D5F675}"/>
              </a:ext>
            </a:extLst>
          </p:cNvPr>
          <p:cNvSpPr/>
          <p:nvPr/>
        </p:nvSpPr>
        <p:spPr>
          <a:xfrm>
            <a:off x="4420581" y="2202040"/>
            <a:ext cx="277846" cy="171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23FD9FE-2239-4CE5-A58F-36897BE6E7A0}"/>
              </a:ext>
            </a:extLst>
          </p:cNvPr>
          <p:cNvSpPr/>
          <p:nvPr/>
        </p:nvSpPr>
        <p:spPr>
          <a:xfrm>
            <a:off x="6750807" y="2175044"/>
            <a:ext cx="277846" cy="19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C9B1C6C-8AE8-489A-9610-CD5074308B51}"/>
              </a:ext>
            </a:extLst>
          </p:cNvPr>
          <p:cNvSpPr/>
          <p:nvPr/>
        </p:nvSpPr>
        <p:spPr>
          <a:xfrm>
            <a:off x="4884840" y="2431162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3" name="Text Box 35">
            <a:extLst>
              <a:ext uri="{FF2B5EF4-FFF2-40B4-BE49-F238E27FC236}">
                <a16:creationId xmlns:a16="http://schemas.microsoft.com/office/drawing/2014/main" id="{D716AE8D-2129-4875-AEDB-125518A1E4F5}"/>
              </a:ext>
            </a:extLst>
          </p:cNvPr>
          <p:cNvSpPr txBox="1"/>
          <p:nvPr/>
        </p:nvSpPr>
        <p:spPr>
          <a:xfrm>
            <a:off x="4949610" y="2410842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7C2B95F-786F-4490-981D-E8B87D095A71}"/>
              </a:ext>
            </a:extLst>
          </p:cNvPr>
          <p:cNvSpPr/>
          <p:nvPr/>
        </p:nvSpPr>
        <p:spPr>
          <a:xfrm>
            <a:off x="6089422" y="1961897"/>
            <a:ext cx="629444" cy="61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50564F8-A898-4E93-8D63-6C4A6A5BEE7F}"/>
              </a:ext>
            </a:extLst>
          </p:cNvPr>
          <p:cNvSpPr/>
          <p:nvPr/>
        </p:nvSpPr>
        <p:spPr>
          <a:xfrm>
            <a:off x="6243133" y="2431162"/>
            <a:ext cx="32575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6" name="Text Box 35">
            <a:extLst>
              <a:ext uri="{FF2B5EF4-FFF2-40B4-BE49-F238E27FC236}">
                <a16:creationId xmlns:a16="http://schemas.microsoft.com/office/drawing/2014/main" id="{4C5C7871-38A8-4549-873E-16575E3D82AC}"/>
              </a:ext>
            </a:extLst>
          </p:cNvPr>
          <p:cNvSpPr txBox="1"/>
          <p:nvPr/>
        </p:nvSpPr>
        <p:spPr>
          <a:xfrm>
            <a:off x="6307903" y="2410842"/>
            <a:ext cx="193040" cy="1879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B72A15A-11F7-4896-8A81-A80FFCA656EA}"/>
              </a:ext>
            </a:extLst>
          </p:cNvPr>
          <p:cNvSpPr/>
          <p:nvPr/>
        </p:nvSpPr>
        <p:spPr>
          <a:xfrm>
            <a:off x="3547983" y="2431162"/>
            <a:ext cx="56494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6CA3289-0E80-4F41-90E8-87FF1229AFCC}"/>
              </a:ext>
            </a:extLst>
          </p:cNvPr>
          <p:cNvSpPr/>
          <p:nvPr/>
        </p:nvSpPr>
        <p:spPr>
          <a:xfrm>
            <a:off x="3641651" y="2431162"/>
            <a:ext cx="352995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18E9BC2-B72E-4C4E-A137-EF14156F9C45}"/>
              </a:ext>
            </a:extLst>
          </p:cNvPr>
          <p:cNvSpPr/>
          <p:nvPr/>
        </p:nvSpPr>
        <p:spPr>
          <a:xfrm>
            <a:off x="3987724" y="2111346"/>
            <a:ext cx="88021" cy="146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2FFB64DE-2904-422E-9B55-A84DCF5F3350}"/>
              </a:ext>
            </a:extLst>
          </p:cNvPr>
          <p:cNvSpPr/>
          <p:nvPr/>
        </p:nvSpPr>
        <p:spPr>
          <a:xfrm flipH="1">
            <a:off x="3819230" y="2109534"/>
            <a:ext cx="167091" cy="33083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0F4A114-3117-464D-ACC3-BCDD074EDC0D}"/>
              </a:ext>
            </a:extLst>
          </p:cNvPr>
          <p:cNvCxnSpPr/>
          <p:nvPr/>
        </p:nvCxnSpPr>
        <p:spPr>
          <a:xfrm>
            <a:off x="8826926" y="4679714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32601B87-2050-4896-A4E5-46C7F42F1C74}"/>
              </a:ext>
            </a:extLst>
          </p:cNvPr>
          <p:cNvSpPr/>
          <p:nvPr/>
        </p:nvSpPr>
        <p:spPr>
          <a:xfrm flipH="1">
            <a:off x="7373326" y="2109534"/>
            <a:ext cx="527762" cy="468313"/>
          </a:xfrm>
          <a:custGeom>
            <a:avLst/>
            <a:gdLst>
              <a:gd name="connsiteX0" fmla="*/ 0 w 527762"/>
              <a:gd name="connsiteY0" fmla="*/ 321628 h 468313"/>
              <a:gd name="connsiteX1" fmla="*/ 56494 w 527762"/>
              <a:gd name="connsiteY1" fmla="*/ 321628 h 468313"/>
              <a:gd name="connsiteX2" fmla="*/ 56494 w 527762"/>
              <a:gd name="connsiteY2" fmla="*/ 468313 h 468313"/>
              <a:gd name="connsiteX3" fmla="*/ 0 w 527762"/>
              <a:gd name="connsiteY3" fmla="*/ 468313 h 468313"/>
              <a:gd name="connsiteX4" fmla="*/ 439741 w 527762"/>
              <a:gd name="connsiteY4" fmla="*/ 1812 h 468313"/>
              <a:gd name="connsiteX5" fmla="*/ 527762 w 527762"/>
              <a:gd name="connsiteY5" fmla="*/ 1812 h 468313"/>
              <a:gd name="connsiteX6" fmla="*/ 527762 w 527762"/>
              <a:gd name="connsiteY6" fmla="*/ 148497 h 468313"/>
              <a:gd name="connsiteX7" fmla="*/ 439741 w 527762"/>
              <a:gd name="connsiteY7" fmla="*/ 148497 h 468313"/>
              <a:gd name="connsiteX8" fmla="*/ 438338 w 527762"/>
              <a:gd name="connsiteY8" fmla="*/ 0 h 468313"/>
              <a:gd name="connsiteX9" fmla="*/ 438338 w 527762"/>
              <a:gd name="connsiteY9" fmla="*/ 321628 h 468313"/>
              <a:gd name="connsiteX10" fmla="*/ 446663 w 527762"/>
              <a:gd name="connsiteY10" fmla="*/ 321628 h 468313"/>
              <a:gd name="connsiteX11" fmla="*/ 446663 w 527762"/>
              <a:gd name="connsiteY11" fmla="*/ 468313 h 468313"/>
              <a:gd name="connsiteX12" fmla="*/ 93668 w 527762"/>
              <a:gd name="connsiteY12" fmla="*/ 468313 h 468313"/>
              <a:gd name="connsiteX13" fmla="*/ 93668 w 527762"/>
              <a:gd name="connsiteY13" fmla="*/ 321628 h 468313"/>
              <a:gd name="connsiteX14" fmla="*/ 275896 w 527762"/>
              <a:gd name="connsiteY14" fmla="*/ 321628 h 46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7762" h="468313">
                <a:moveTo>
                  <a:pt x="0" y="321628"/>
                </a:moveTo>
                <a:lnTo>
                  <a:pt x="56494" y="321628"/>
                </a:lnTo>
                <a:lnTo>
                  <a:pt x="56494" y="468313"/>
                </a:lnTo>
                <a:lnTo>
                  <a:pt x="0" y="468313"/>
                </a:lnTo>
                <a:close/>
                <a:moveTo>
                  <a:pt x="439741" y="1812"/>
                </a:moveTo>
                <a:lnTo>
                  <a:pt x="527762" y="1812"/>
                </a:lnTo>
                <a:lnTo>
                  <a:pt x="527762" y="148497"/>
                </a:lnTo>
                <a:lnTo>
                  <a:pt x="439741" y="148497"/>
                </a:lnTo>
                <a:close/>
                <a:moveTo>
                  <a:pt x="438338" y="0"/>
                </a:moveTo>
                <a:lnTo>
                  <a:pt x="438338" y="321628"/>
                </a:lnTo>
                <a:lnTo>
                  <a:pt x="446663" y="321628"/>
                </a:lnTo>
                <a:lnTo>
                  <a:pt x="446663" y="468313"/>
                </a:lnTo>
                <a:lnTo>
                  <a:pt x="93668" y="468313"/>
                </a:lnTo>
                <a:lnTo>
                  <a:pt x="93668" y="321628"/>
                </a:lnTo>
                <a:lnTo>
                  <a:pt x="275896" y="32162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B3664D85-752A-4183-BD50-2B0C6587B5D8}"/>
              </a:ext>
            </a:extLst>
          </p:cNvPr>
          <p:cNvSpPr/>
          <p:nvPr/>
        </p:nvSpPr>
        <p:spPr>
          <a:xfrm>
            <a:off x="4766118" y="2285287"/>
            <a:ext cx="553798" cy="294531"/>
          </a:xfrm>
          <a:custGeom>
            <a:avLst/>
            <a:gdLst>
              <a:gd name="connsiteX0" fmla="*/ 452850 w 553798"/>
              <a:gd name="connsiteY0" fmla="*/ 128410 h 294531"/>
              <a:gd name="connsiteX1" fmla="*/ 553798 w 553798"/>
              <a:gd name="connsiteY1" fmla="*/ 128410 h 294531"/>
              <a:gd name="connsiteX2" fmla="*/ 553798 w 553798"/>
              <a:gd name="connsiteY2" fmla="*/ 290972 h 294531"/>
              <a:gd name="connsiteX3" fmla="*/ 452850 w 553798"/>
              <a:gd name="connsiteY3" fmla="*/ 290972 h 294531"/>
              <a:gd name="connsiteX4" fmla="*/ 117486 w 553798"/>
              <a:gd name="connsiteY4" fmla="*/ 1255 h 294531"/>
              <a:gd name="connsiteX5" fmla="*/ 122692 w 553798"/>
              <a:gd name="connsiteY5" fmla="*/ 1255 h 294531"/>
              <a:gd name="connsiteX6" fmla="*/ 443241 w 553798"/>
              <a:gd name="connsiteY6" fmla="*/ 1255 h 294531"/>
              <a:gd name="connsiteX7" fmla="*/ 443241 w 553798"/>
              <a:gd name="connsiteY7" fmla="*/ 139435 h 294531"/>
              <a:gd name="connsiteX8" fmla="*/ 117486 w 553798"/>
              <a:gd name="connsiteY8" fmla="*/ 139435 h 294531"/>
              <a:gd name="connsiteX9" fmla="*/ 117486 w 553798"/>
              <a:gd name="connsiteY9" fmla="*/ 131745 h 294531"/>
              <a:gd name="connsiteX10" fmla="*/ 110396 w 553798"/>
              <a:gd name="connsiteY10" fmla="*/ 131745 h 294531"/>
              <a:gd name="connsiteX11" fmla="*/ 110396 w 553798"/>
              <a:gd name="connsiteY11" fmla="*/ 294531 h 294531"/>
              <a:gd name="connsiteX12" fmla="*/ 6759 w 553798"/>
              <a:gd name="connsiteY12" fmla="*/ 294531 h 294531"/>
              <a:gd name="connsiteX13" fmla="*/ 6759 w 553798"/>
              <a:gd name="connsiteY13" fmla="*/ 131745 h 294531"/>
              <a:gd name="connsiteX14" fmla="*/ 0 w 553798"/>
              <a:gd name="connsiteY14" fmla="*/ 131745 h 294531"/>
              <a:gd name="connsiteX15" fmla="*/ 117486 w 553798"/>
              <a:gd name="connsiteY15" fmla="*/ 6792 h 294531"/>
              <a:gd name="connsiteX16" fmla="*/ 443466 w 553798"/>
              <a:gd name="connsiteY16" fmla="*/ 0 h 294531"/>
              <a:gd name="connsiteX17" fmla="*/ 552202 w 553798"/>
              <a:gd name="connsiteY17" fmla="*/ 128409 h 294531"/>
              <a:gd name="connsiteX18" fmla="*/ 443466 w 553798"/>
              <a:gd name="connsiteY18" fmla="*/ 128409 h 2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798" h="294531">
                <a:moveTo>
                  <a:pt x="452850" y="128410"/>
                </a:moveTo>
                <a:lnTo>
                  <a:pt x="553798" y="128410"/>
                </a:lnTo>
                <a:lnTo>
                  <a:pt x="553798" y="290972"/>
                </a:lnTo>
                <a:lnTo>
                  <a:pt x="452850" y="290972"/>
                </a:lnTo>
                <a:close/>
                <a:moveTo>
                  <a:pt x="117486" y="1255"/>
                </a:moveTo>
                <a:lnTo>
                  <a:pt x="122692" y="1255"/>
                </a:lnTo>
                <a:lnTo>
                  <a:pt x="443241" y="1255"/>
                </a:lnTo>
                <a:lnTo>
                  <a:pt x="443241" y="139435"/>
                </a:lnTo>
                <a:lnTo>
                  <a:pt x="117486" y="139435"/>
                </a:lnTo>
                <a:lnTo>
                  <a:pt x="117486" y="131745"/>
                </a:lnTo>
                <a:lnTo>
                  <a:pt x="110396" y="131745"/>
                </a:lnTo>
                <a:lnTo>
                  <a:pt x="110396" y="294531"/>
                </a:lnTo>
                <a:lnTo>
                  <a:pt x="6759" y="294531"/>
                </a:lnTo>
                <a:lnTo>
                  <a:pt x="6759" y="131745"/>
                </a:lnTo>
                <a:lnTo>
                  <a:pt x="0" y="131745"/>
                </a:lnTo>
                <a:lnTo>
                  <a:pt x="117486" y="6792"/>
                </a:lnTo>
                <a:close/>
                <a:moveTo>
                  <a:pt x="443466" y="0"/>
                </a:moveTo>
                <a:lnTo>
                  <a:pt x="552202" y="128409"/>
                </a:lnTo>
                <a:lnTo>
                  <a:pt x="443466" y="1284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408F608A-A6AD-4E8D-BFA8-6B4ADBA06E54}"/>
              </a:ext>
            </a:extLst>
          </p:cNvPr>
          <p:cNvSpPr/>
          <p:nvPr/>
        </p:nvSpPr>
        <p:spPr>
          <a:xfrm>
            <a:off x="6123779" y="2285287"/>
            <a:ext cx="553798" cy="294531"/>
          </a:xfrm>
          <a:custGeom>
            <a:avLst/>
            <a:gdLst>
              <a:gd name="connsiteX0" fmla="*/ 452850 w 553798"/>
              <a:gd name="connsiteY0" fmla="*/ 128410 h 294531"/>
              <a:gd name="connsiteX1" fmla="*/ 553798 w 553798"/>
              <a:gd name="connsiteY1" fmla="*/ 128410 h 294531"/>
              <a:gd name="connsiteX2" fmla="*/ 553798 w 553798"/>
              <a:gd name="connsiteY2" fmla="*/ 290972 h 294531"/>
              <a:gd name="connsiteX3" fmla="*/ 452850 w 553798"/>
              <a:gd name="connsiteY3" fmla="*/ 290972 h 294531"/>
              <a:gd name="connsiteX4" fmla="*/ 117486 w 553798"/>
              <a:gd name="connsiteY4" fmla="*/ 1255 h 294531"/>
              <a:gd name="connsiteX5" fmla="*/ 122692 w 553798"/>
              <a:gd name="connsiteY5" fmla="*/ 1255 h 294531"/>
              <a:gd name="connsiteX6" fmla="*/ 443241 w 553798"/>
              <a:gd name="connsiteY6" fmla="*/ 1255 h 294531"/>
              <a:gd name="connsiteX7" fmla="*/ 443241 w 553798"/>
              <a:gd name="connsiteY7" fmla="*/ 139435 h 294531"/>
              <a:gd name="connsiteX8" fmla="*/ 117486 w 553798"/>
              <a:gd name="connsiteY8" fmla="*/ 139435 h 294531"/>
              <a:gd name="connsiteX9" fmla="*/ 117486 w 553798"/>
              <a:gd name="connsiteY9" fmla="*/ 131745 h 294531"/>
              <a:gd name="connsiteX10" fmla="*/ 110396 w 553798"/>
              <a:gd name="connsiteY10" fmla="*/ 131745 h 294531"/>
              <a:gd name="connsiteX11" fmla="*/ 110396 w 553798"/>
              <a:gd name="connsiteY11" fmla="*/ 294531 h 294531"/>
              <a:gd name="connsiteX12" fmla="*/ 6759 w 553798"/>
              <a:gd name="connsiteY12" fmla="*/ 294531 h 294531"/>
              <a:gd name="connsiteX13" fmla="*/ 6759 w 553798"/>
              <a:gd name="connsiteY13" fmla="*/ 131745 h 294531"/>
              <a:gd name="connsiteX14" fmla="*/ 0 w 553798"/>
              <a:gd name="connsiteY14" fmla="*/ 131745 h 294531"/>
              <a:gd name="connsiteX15" fmla="*/ 117486 w 553798"/>
              <a:gd name="connsiteY15" fmla="*/ 6792 h 294531"/>
              <a:gd name="connsiteX16" fmla="*/ 443466 w 553798"/>
              <a:gd name="connsiteY16" fmla="*/ 0 h 294531"/>
              <a:gd name="connsiteX17" fmla="*/ 552202 w 553798"/>
              <a:gd name="connsiteY17" fmla="*/ 128409 h 294531"/>
              <a:gd name="connsiteX18" fmla="*/ 443466 w 553798"/>
              <a:gd name="connsiteY18" fmla="*/ 128409 h 2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3798" h="294531">
                <a:moveTo>
                  <a:pt x="452850" y="128410"/>
                </a:moveTo>
                <a:lnTo>
                  <a:pt x="553798" y="128410"/>
                </a:lnTo>
                <a:lnTo>
                  <a:pt x="553798" y="290972"/>
                </a:lnTo>
                <a:lnTo>
                  <a:pt x="452850" y="290972"/>
                </a:lnTo>
                <a:close/>
                <a:moveTo>
                  <a:pt x="117486" y="1255"/>
                </a:moveTo>
                <a:lnTo>
                  <a:pt x="122692" y="1255"/>
                </a:lnTo>
                <a:lnTo>
                  <a:pt x="443241" y="1255"/>
                </a:lnTo>
                <a:lnTo>
                  <a:pt x="443241" y="139435"/>
                </a:lnTo>
                <a:lnTo>
                  <a:pt x="117486" y="139435"/>
                </a:lnTo>
                <a:lnTo>
                  <a:pt x="117486" y="131745"/>
                </a:lnTo>
                <a:lnTo>
                  <a:pt x="110396" y="131745"/>
                </a:lnTo>
                <a:lnTo>
                  <a:pt x="110396" y="294531"/>
                </a:lnTo>
                <a:lnTo>
                  <a:pt x="6759" y="294531"/>
                </a:lnTo>
                <a:lnTo>
                  <a:pt x="6759" y="131745"/>
                </a:lnTo>
                <a:lnTo>
                  <a:pt x="0" y="131745"/>
                </a:lnTo>
                <a:lnTo>
                  <a:pt x="117486" y="6792"/>
                </a:lnTo>
                <a:close/>
                <a:moveTo>
                  <a:pt x="443466" y="0"/>
                </a:moveTo>
                <a:lnTo>
                  <a:pt x="552202" y="128409"/>
                </a:lnTo>
                <a:lnTo>
                  <a:pt x="443466" y="1284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C5F29D66-3D32-4718-8651-8CB0E8C8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053" y="1891142"/>
            <a:ext cx="3175523" cy="14067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2966FE-8D8D-43F5-A8B6-751799BD8A73}"/>
              </a:ext>
            </a:extLst>
          </p:cNvPr>
          <p:cNvSpPr/>
          <p:nvPr/>
        </p:nvSpPr>
        <p:spPr>
          <a:xfrm>
            <a:off x="155495" y="188351"/>
            <a:ext cx="2454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SU-8 Post Formation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Spin coat wafer with SU-8, thickness TBD, and pattern collimator posts.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136A0-4F02-4A24-9A2F-1FD3EFD3DC19}"/>
              </a:ext>
            </a:extLst>
          </p:cNvPr>
          <p:cNvSpPr/>
          <p:nvPr/>
        </p:nvSpPr>
        <p:spPr>
          <a:xfrm>
            <a:off x="151609" y="1891142"/>
            <a:ext cx="24844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US" sz="1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Backside Etch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Bond wafer to backing wafer, face down, pattern backside resist mask, etch through wafer to release membranes; remove die from backing wafer and clean.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0B98AE-C32C-4B11-80BB-0612DB873446}"/>
              </a:ext>
            </a:extLst>
          </p:cNvPr>
          <p:cNvCxnSpPr/>
          <p:nvPr/>
        </p:nvCxnSpPr>
        <p:spPr>
          <a:xfrm>
            <a:off x="8826926" y="3020273"/>
            <a:ext cx="3295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F5DBCBEA-9AA7-4B7D-8490-11B1E707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053" y="69398"/>
            <a:ext cx="3175523" cy="1251214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F8075D8F-D867-42B5-BEDB-0495114712A4}"/>
              </a:ext>
            </a:extLst>
          </p:cNvPr>
          <p:cNvSpPr/>
          <p:nvPr/>
        </p:nvSpPr>
        <p:spPr>
          <a:xfrm>
            <a:off x="9687470" y="390128"/>
            <a:ext cx="364834" cy="365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EBDBA23-647B-4637-AFB9-CA12ED648A06}"/>
              </a:ext>
            </a:extLst>
          </p:cNvPr>
          <p:cNvSpPr/>
          <p:nvPr/>
        </p:nvSpPr>
        <p:spPr>
          <a:xfrm>
            <a:off x="11010302" y="390128"/>
            <a:ext cx="364834" cy="365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E44698-6DF2-4AD9-990C-3798BE27E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23029"/>
              </p:ext>
            </p:extLst>
          </p:nvPr>
        </p:nvGraphicFramePr>
        <p:xfrm>
          <a:off x="506438" y="555673"/>
          <a:ext cx="11036103" cy="5809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3453">
                  <a:extLst>
                    <a:ext uri="{9D8B030D-6E8A-4147-A177-3AD203B41FA5}">
                      <a16:colId xmlns:a16="http://schemas.microsoft.com/office/drawing/2014/main" val="2328188917"/>
                    </a:ext>
                  </a:extLst>
                </a:gridCol>
                <a:gridCol w="1233453">
                  <a:extLst>
                    <a:ext uri="{9D8B030D-6E8A-4147-A177-3AD203B41FA5}">
                      <a16:colId xmlns:a16="http://schemas.microsoft.com/office/drawing/2014/main" val="321566110"/>
                    </a:ext>
                  </a:extLst>
                </a:gridCol>
                <a:gridCol w="1278607">
                  <a:extLst>
                    <a:ext uri="{9D8B030D-6E8A-4147-A177-3AD203B41FA5}">
                      <a16:colId xmlns:a16="http://schemas.microsoft.com/office/drawing/2014/main" val="292094264"/>
                    </a:ext>
                  </a:extLst>
                </a:gridCol>
                <a:gridCol w="1740050">
                  <a:extLst>
                    <a:ext uri="{9D8B030D-6E8A-4147-A177-3AD203B41FA5}">
                      <a16:colId xmlns:a16="http://schemas.microsoft.com/office/drawing/2014/main" val="1779142093"/>
                    </a:ext>
                  </a:extLst>
                </a:gridCol>
                <a:gridCol w="1740050">
                  <a:extLst>
                    <a:ext uri="{9D8B030D-6E8A-4147-A177-3AD203B41FA5}">
                      <a16:colId xmlns:a16="http://schemas.microsoft.com/office/drawing/2014/main" val="3398126329"/>
                    </a:ext>
                  </a:extLst>
                </a:gridCol>
                <a:gridCol w="3810490">
                  <a:extLst>
                    <a:ext uri="{9D8B030D-6E8A-4147-A177-3AD203B41FA5}">
                      <a16:colId xmlns:a16="http://schemas.microsoft.com/office/drawing/2014/main" val="1290648837"/>
                    </a:ext>
                  </a:extLst>
                </a:gridCol>
              </a:tblGrid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CAD Layer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Sequence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Digitized Data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Resist Polarity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0552065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Plug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Nb plugs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2010594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Base layer etch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0763161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Cntr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Counter-electrode etch and anodization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4994983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Etch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Link etch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96602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Wire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Nb wiring and pads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589471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 pads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593206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Pb absorber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8737768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SU8 posts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231181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Dark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Collimator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471250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Key etch for collimators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472046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Deep etch to release membranes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2069578"/>
                  </a:ext>
                </a:extLst>
              </a:tr>
              <a:tr h="4185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PVIA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Pad etch (not used)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987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320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Fretwell</dc:creator>
  <cp:lastModifiedBy>Spencer Fretwell</cp:lastModifiedBy>
  <cp:revision>12</cp:revision>
  <dcterms:created xsi:type="dcterms:W3CDTF">2020-03-30T19:53:49Z</dcterms:created>
  <dcterms:modified xsi:type="dcterms:W3CDTF">2020-03-31T03:21:12Z</dcterms:modified>
</cp:coreProperties>
</file>