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64" r:id="rId5"/>
    <p:sldId id="265" r:id="rId6"/>
    <p:sldId id="257" r:id="rId7"/>
    <p:sldId id="260" r:id="rId8"/>
    <p:sldId id="261" r:id="rId9"/>
    <p:sldId id="272" r:id="rId10"/>
    <p:sldId id="271" r:id="rId11"/>
    <p:sldId id="268" r:id="rId12"/>
    <p:sldId id="262" r:id="rId13"/>
    <p:sldId id="263"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ur srivastava" initials="as" lastIdx="1" clrIdx="0">
    <p:extLst>
      <p:ext uri="{19B8F6BF-5375-455C-9EA6-DF929625EA0E}">
        <p15:presenceInfo xmlns:p15="http://schemas.microsoft.com/office/powerpoint/2012/main" userId="b16ec567e844d24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Conroy" userId="fbbbc97f883678bf" providerId="LiveId" clId="{B95DF629-0CF8-41CE-A53F-CB3801D29521}"/>
    <pc:docChg chg="modSld">
      <pc:chgData name="Joseph Conroy" userId="fbbbc97f883678bf" providerId="LiveId" clId="{B95DF629-0CF8-41CE-A53F-CB3801D29521}" dt="2020-04-25T14:29:14.892" v="643" actId="20577"/>
      <pc:docMkLst>
        <pc:docMk/>
      </pc:docMkLst>
      <pc:sldChg chg="modSp">
        <pc:chgData name="Joseph Conroy" userId="fbbbc97f883678bf" providerId="LiveId" clId="{B95DF629-0CF8-41CE-A53F-CB3801D29521}" dt="2020-04-25T14:29:14.892" v="643" actId="20577"/>
        <pc:sldMkLst>
          <pc:docMk/>
          <pc:sldMk cId="2885032159" sldId="262"/>
        </pc:sldMkLst>
        <pc:graphicFrameChg chg="mod">
          <ac:chgData name="Joseph Conroy" userId="fbbbc97f883678bf" providerId="LiveId" clId="{B95DF629-0CF8-41CE-A53F-CB3801D29521}" dt="2020-04-25T14:29:14.892" v="643" actId="20577"/>
          <ac:graphicFrameMkLst>
            <pc:docMk/>
            <pc:sldMk cId="2885032159" sldId="262"/>
            <ac:graphicFrameMk id="4" creationId="{94BD4AAC-938C-45C0-8E3C-1B6219D9C759}"/>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B2E677-FDC3-4920-886C-4B9659B1A4E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EB82012-D431-4844-8731-48A3F3363503}">
      <dgm:prSet phldrT="[Text]"/>
      <dgm:spPr/>
      <dgm:t>
        <a:bodyPr/>
        <a:lstStyle/>
        <a:p>
          <a:r>
            <a:rPr lang="en-US" dirty="0"/>
            <a:t>There is also still a significant gap between the earnings of men and women</a:t>
          </a:r>
        </a:p>
      </dgm:t>
    </dgm:pt>
    <dgm:pt modelId="{B92E295B-174F-4321-BFCA-FE4D521E232A}" type="parTrans" cxnId="{B1CA8BCB-5F1C-4F22-B573-46151D100EF9}">
      <dgm:prSet/>
      <dgm:spPr/>
      <dgm:t>
        <a:bodyPr/>
        <a:lstStyle/>
        <a:p>
          <a:endParaRPr lang="en-US"/>
        </a:p>
      </dgm:t>
    </dgm:pt>
    <dgm:pt modelId="{E7CFCFC1-CBFB-43C6-919B-E466EC9A0F58}" type="sibTrans" cxnId="{B1CA8BCB-5F1C-4F22-B573-46151D100EF9}">
      <dgm:prSet/>
      <dgm:spPr/>
      <dgm:t>
        <a:bodyPr/>
        <a:lstStyle/>
        <a:p>
          <a:endParaRPr lang="en-US"/>
        </a:p>
      </dgm:t>
    </dgm:pt>
    <dgm:pt modelId="{CAFC34CB-1214-40FB-895C-6E83A62EB97D}">
      <dgm:prSet phldrT="[Text]"/>
      <dgm:spPr/>
      <dgm:t>
        <a:bodyPr/>
        <a:lstStyle/>
        <a:p>
          <a:r>
            <a:rPr lang="en-US" dirty="0"/>
            <a:t>White workers tend closer to the average salary, while Asian workers remain relatively above it</a:t>
          </a:r>
        </a:p>
      </dgm:t>
    </dgm:pt>
    <dgm:pt modelId="{92F77B00-78AF-4873-8C7A-B68ED6A79880}" type="parTrans" cxnId="{1015DDF7-3B7D-4FD2-A0A1-02681C54103D}">
      <dgm:prSet/>
      <dgm:spPr/>
      <dgm:t>
        <a:bodyPr/>
        <a:lstStyle/>
        <a:p>
          <a:endParaRPr lang="en-US"/>
        </a:p>
      </dgm:t>
    </dgm:pt>
    <dgm:pt modelId="{2E4FD56E-B5D4-4EF4-B31A-B85F595F700E}" type="sibTrans" cxnId="{1015DDF7-3B7D-4FD2-A0A1-02681C54103D}">
      <dgm:prSet/>
      <dgm:spPr/>
      <dgm:t>
        <a:bodyPr/>
        <a:lstStyle/>
        <a:p>
          <a:endParaRPr lang="en-US"/>
        </a:p>
      </dgm:t>
    </dgm:pt>
    <dgm:pt modelId="{3461DDA6-B8E9-4BB1-8C11-2CA7FA3DB3AB}">
      <dgm:prSet phldrT="[Text]"/>
      <dgm:spPr/>
      <dgm:t>
        <a:bodyPr/>
        <a:lstStyle/>
        <a:p>
          <a:r>
            <a:rPr lang="en-US" dirty="0"/>
            <a:t>There is a relationship between race, sex and the average wage</a:t>
          </a:r>
        </a:p>
      </dgm:t>
    </dgm:pt>
    <dgm:pt modelId="{EBCB1322-CDEE-446B-A430-1605F0C28C65}" type="parTrans" cxnId="{1A4D4D34-BDA5-44D4-A0F1-5A796E8CA704}">
      <dgm:prSet/>
      <dgm:spPr/>
      <dgm:t>
        <a:bodyPr/>
        <a:lstStyle/>
        <a:p>
          <a:endParaRPr lang="en-US"/>
        </a:p>
      </dgm:t>
    </dgm:pt>
    <dgm:pt modelId="{C5DABEBB-D021-45A1-BFAF-5C3CB5E65E3B}" type="sibTrans" cxnId="{1A4D4D34-BDA5-44D4-A0F1-5A796E8CA704}">
      <dgm:prSet/>
      <dgm:spPr/>
      <dgm:t>
        <a:bodyPr/>
        <a:lstStyle/>
        <a:p>
          <a:endParaRPr lang="en-US"/>
        </a:p>
      </dgm:t>
    </dgm:pt>
    <dgm:pt modelId="{410ACC87-2069-4B3B-8843-6CCC2C38CB71}">
      <dgm:prSet phldrT="[Text]"/>
      <dgm:spPr/>
      <dgm:t>
        <a:bodyPr/>
        <a:lstStyle/>
        <a:p>
          <a:r>
            <a:rPr lang="en-US" dirty="0"/>
            <a:t>Hispanic and Black workers have consistently had the lowest average annual wages regardless of their sex category</a:t>
          </a:r>
        </a:p>
      </dgm:t>
    </dgm:pt>
    <dgm:pt modelId="{3F7AA779-3896-48B1-97F9-1FA432167F78}" type="parTrans" cxnId="{EE7F3C45-DC29-4CC4-93B5-BC13CFD95D51}">
      <dgm:prSet/>
      <dgm:spPr/>
      <dgm:t>
        <a:bodyPr/>
        <a:lstStyle/>
        <a:p>
          <a:endParaRPr lang="en-US"/>
        </a:p>
      </dgm:t>
    </dgm:pt>
    <dgm:pt modelId="{04824E57-23E5-4790-BC01-D4805792B4C8}" type="sibTrans" cxnId="{EE7F3C45-DC29-4CC4-93B5-BC13CFD95D51}">
      <dgm:prSet/>
      <dgm:spPr/>
      <dgm:t>
        <a:bodyPr/>
        <a:lstStyle/>
        <a:p>
          <a:endParaRPr lang="en-US"/>
        </a:p>
      </dgm:t>
    </dgm:pt>
    <dgm:pt modelId="{80D3C2D8-3237-4AAC-95F6-3EEFC068245D}">
      <dgm:prSet phldrT="[Text]"/>
      <dgm:spPr/>
      <dgm:t>
        <a:bodyPr/>
        <a:lstStyle/>
        <a:p>
          <a:r>
            <a:rPr lang="en-US" dirty="0"/>
            <a:t>Men have consistently had higher average wages then women from 1979 through 2018, though there appears to be a slight downward trend</a:t>
          </a:r>
        </a:p>
      </dgm:t>
    </dgm:pt>
    <dgm:pt modelId="{8E383C40-DC48-4992-9C3C-62BDE868AB05}" type="parTrans" cxnId="{00F02C9F-4247-479F-BB1B-E2123B4CF567}">
      <dgm:prSet/>
      <dgm:spPr/>
      <dgm:t>
        <a:bodyPr/>
        <a:lstStyle/>
        <a:p>
          <a:endParaRPr lang="en-US"/>
        </a:p>
      </dgm:t>
    </dgm:pt>
    <dgm:pt modelId="{3FBB9D1A-1067-43B7-98B1-0620B67D6626}" type="sibTrans" cxnId="{00F02C9F-4247-479F-BB1B-E2123B4CF567}">
      <dgm:prSet/>
      <dgm:spPr/>
      <dgm:t>
        <a:bodyPr/>
        <a:lstStyle/>
        <a:p>
          <a:endParaRPr lang="en-US"/>
        </a:p>
      </dgm:t>
    </dgm:pt>
    <dgm:pt modelId="{11570DA3-77E5-45A5-9BFC-1AA16EF9E916}">
      <dgm:prSet phldrT="[Text]"/>
      <dgm:spPr/>
      <dgm:t>
        <a:bodyPr/>
        <a:lstStyle/>
        <a:p>
          <a:r>
            <a:rPr lang="en-US" dirty="0"/>
            <a:t>Gender plays a key role in affecting employment numbers and wages</a:t>
          </a:r>
        </a:p>
      </dgm:t>
    </dgm:pt>
    <dgm:pt modelId="{36EE4C30-5777-4829-9EAA-3916731A8080}" type="parTrans" cxnId="{FE72D99C-079C-41DB-94F9-B2728BACC221}">
      <dgm:prSet/>
      <dgm:spPr/>
      <dgm:t>
        <a:bodyPr/>
        <a:lstStyle/>
        <a:p>
          <a:endParaRPr lang="en-US"/>
        </a:p>
      </dgm:t>
    </dgm:pt>
    <dgm:pt modelId="{E881181E-7706-46DA-A37A-FE3F27C3420C}" type="sibTrans" cxnId="{FE72D99C-079C-41DB-94F9-B2728BACC221}">
      <dgm:prSet/>
      <dgm:spPr/>
      <dgm:t>
        <a:bodyPr/>
        <a:lstStyle/>
        <a:p>
          <a:endParaRPr lang="en-US"/>
        </a:p>
      </dgm:t>
    </dgm:pt>
    <dgm:pt modelId="{072A3CAD-7779-4327-BFE8-137579366B02}">
      <dgm:prSet phldrT="[Text]"/>
      <dgm:spPr/>
      <dgm:t>
        <a:bodyPr/>
        <a:lstStyle/>
        <a:p>
          <a:r>
            <a:rPr lang="en-US" dirty="0"/>
            <a:t>There are still job areas with major male dominance while females have surpassed men in numbers in some areas.</a:t>
          </a:r>
        </a:p>
      </dgm:t>
    </dgm:pt>
    <dgm:pt modelId="{4DD11934-6DFC-4301-9C53-50519A8C187A}" type="sibTrans" cxnId="{81B484FE-1E35-4168-BC27-6BF50DEDEE41}">
      <dgm:prSet/>
      <dgm:spPr/>
      <dgm:t>
        <a:bodyPr/>
        <a:lstStyle/>
        <a:p>
          <a:endParaRPr lang="en-US"/>
        </a:p>
      </dgm:t>
    </dgm:pt>
    <dgm:pt modelId="{F9C47C6D-9B76-4A85-A956-5B32344CFE45}" type="parTrans" cxnId="{81B484FE-1E35-4168-BC27-6BF50DEDEE41}">
      <dgm:prSet/>
      <dgm:spPr/>
      <dgm:t>
        <a:bodyPr/>
        <a:lstStyle/>
        <a:p>
          <a:endParaRPr lang="en-US"/>
        </a:p>
      </dgm:t>
    </dgm:pt>
    <dgm:pt modelId="{5B8B9CA5-311D-4C9C-AAAF-0974A91ACF43}">
      <dgm:prSet/>
      <dgm:spPr/>
      <dgm:t>
        <a:bodyPr/>
        <a:lstStyle/>
        <a:p>
          <a:r>
            <a:rPr lang="en-US" dirty="0"/>
            <a:t>Education could lead to a higher pay</a:t>
          </a:r>
        </a:p>
      </dgm:t>
    </dgm:pt>
    <dgm:pt modelId="{4063C3C2-E76F-433C-94BF-99A453440725}" type="parTrans" cxnId="{EFC166F0-63FE-4C60-8AF2-D5A3FE9F7554}">
      <dgm:prSet/>
      <dgm:spPr/>
      <dgm:t>
        <a:bodyPr/>
        <a:lstStyle/>
        <a:p>
          <a:endParaRPr lang="en-US"/>
        </a:p>
      </dgm:t>
    </dgm:pt>
    <dgm:pt modelId="{EFB71486-9465-4E98-80A7-E28A49C6D507}" type="sibTrans" cxnId="{EFC166F0-63FE-4C60-8AF2-D5A3FE9F7554}">
      <dgm:prSet/>
      <dgm:spPr/>
      <dgm:t>
        <a:bodyPr/>
        <a:lstStyle/>
        <a:p>
          <a:endParaRPr lang="en-US"/>
        </a:p>
      </dgm:t>
    </dgm:pt>
    <dgm:pt modelId="{6B054DCC-6198-42D4-BFBC-3EB4331E7DBE}">
      <dgm:prSet/>
      <dgm:spPr/>
      <dgm:t>
        <a:bodyPr/>
        <a:lstStyle/>
        <a:p>
          <a:r>
            <a:rPr lang="en-US"/>
            <a:t>Correlation does not mean causation </a:t>
          </a:r>
          <a:endParaRPr lang="en-US" dirty="0"/>
        </a:p>
      </dgm:t>
    </dgm:pt>
    <dgm:pt modelId="{4AACB3E3-AE2E-4E04-8E70-701A945C14AF}" type="parTrans" cxnId="{75668656-FF2E-486F-ADC3-D0D318E5A8FF}">
      <dgm:prSet/>
      <dgm:spPr/>
      <dgm:t>
        <a:bodyPr/>
        <a:lstStyle/>
        <a:p>
          <a:endParaRPr lang="en-US"/>
        </a:p>
      </dgm:t>
    </dgm:pt>
    <dgm:pt modelId="{328DC886-D1F8-458E-8C65-3D1440746780}" type="sibTrans" cxnId="{75668656-FF2E-486F-ADC3-D0D318E5A8FF}">
      <dgm:prSet/>
      <dgm:spPr/>
      <dgm:t>
        <a:bodyPr/>
        <a:lstStyle/>
        <a:p>
          <a:endParaRPr lang="en-US"/>
        </a:p>
      </dgm:t>
    </dgm:pt>
    <dgm:pt modelId="{AB63FC16-B629-4097-B4A4-04180944B00B}" type="pres">
      <dgm:prSet presAssocID="{4CB2E677-FDC3-4920-886C-4B9659B1A4EA}" presName="linear" presStyleCnt="0">
        <dgm:presLayoutVars>
          <dgm:animLvl val="lvl"/>
          <dgm:resizeHandles val="exact"/>
        </dgm:presLayoutVars>
      </dgm:prSet>
      <dgm:spPr/>
    </dgm:pt>
    <dgm:pt modelId="{DAFF5E1A-8B2B-4AB6-B757-732DDB4AE781}" type="pres">
      <dgm:prSet presAssocID="{5B8B9CA5-311D-4C9C-AAAF-0974A91ACF43}" presName="parentText" presStyleLbl="node1" presStyleIdx="0" presStyleCnt="3">
        <dgm:presLayoutVars>
          <dgm:chMax val="0"/>
          <dgm:bulletEnabled val="1"/>
        </dgm:presLayoutVars>
      </dgm:prSet>
      <dgm:spPr/>
    </dgm:pt>
    <dgm:pt modelId="{DA01AFE4-A220-418C-884B-C02E3BF79338}" type="pres">
      <dgm:prSet presAssocID="{5B8B9CA5-311D-4C9C-AAAF-0974A91ACF43}" presName="childText" presStyleLbl="revTx" presStyleIdx="0" presStyleCnt="3">
        <dgm:presLayoutVars>
          <dgm:bulletEnabled val="1"/>
        </dgm:presLayoutVars>
      </dgm:prSet>
      <dgm:spPr/>
    </dgm:pt>
    <dgm:pt modelId="{A6D1CF66-F415-4AC2-9DB6-4EAAB05C5022}" type="pres">
      <dgm:prSet presAssocID="{11570DA3-77E5-45A5-9BFC-1AA16EF9E916}" presName="parentText" presStyleLbl="node1" presStyleIdx="1" presStyleCnt="3">
        <dgm:presLayoutVars>
          <dgm:chMax val="0"/>
          <dgm:bulletEnabled val="1"/>
        </dgm:presLayoutVars>
      </dgm:prSet>
      <dgm:spPr/>
    </dgm:pt>
    <dgm:pt modelId="{E779E460-F940-4919-B3C7-859CF6C962D9}" type="pres">
      <dgm:prSet presAssocID="{11570DA3-77E5-45A5-9BFC-1AA16EF9E916}" presName="childText" presStyleLbl="revTx" presStyleIdx="1" presStyleCnt="3">
        <dgm:presLayoutVars>
          <dgm:bulletEnabled val="1"/>
        </dgm:presLayoutVars>
      </dgm:prSet>
      <dgm:spPr/>
    </dgm:pt>
    <dgm:pt modelId="{BDD811DC-AB0F-4822-B174-99B430C1DCCC}" type="pres">
      <dgm:prSet presAssocID="{3461DDA6-B8E9-4BB1-8C11-2CA7FA3DB3AB}" presName="parentText" presStyleLbl="node1" presStyleIdx="2" presStyleCnt="3">
        <dgm:presLayoutVars>
          <dgm:chMax val="0"/>
          <dgm:bulletEnabled val="1"/>
        </dgm:presLayoutVars>
      </dgm:prSet>
      <dgm:spPr/>
    </dgm:pt>
    <dgm:pt modelId="{499B3FEF-43A0-45F0-8076-D5D88FD656E7}" type="pres">
      <dgm:prSet presAssocID="{3461DDA6-B8E9-4BB1-8C11-2CA7FA3DB3AB}" presName="childText" presStyleLbl="revTx" presStyleIdx="2" presStyleCnt="3">
        <dgm:presLayoutVars>
          <dgm:bulletEnabled val="1"/>
        </dgm:presLayoutVars>
      </dgm:prSet>
      <dgm:spPr/>
    </dgm:pt>
  </dgm:ptLst>
  <dgm:cxnLst>
    <dgm:cxn modelId="{F2B05700-EDE7-4E9F-A5FE-C19A996F34EA}" type="presOf" srcId="{3461DDA6-B8E9-4BB1-8C11-2CA7FA3DB3AB}" destId="{BDD811DC-AB0F-4822-B174-99B430C1DCCC}" srcOrd="0" destOrd="0" presId="urn:microsoft.com/office/officeart/2005/8/layout/vList2"/>
    <dgm:cxn modelId="{27A52D11-A805-4F6C-BBD8-84308DCA0B46}" type="presOf" srcId="{410ACC87-2069-4B3B-8843-6CCC2C38CB71}" destId="{499B3FEF-43A0-45F0-8076-D5D88FD656E7}" srcOrd="0" destOrd="2" presId="urn:microsoft.com/office/officeart/2005/8/layout/vList2"/>
    <dgm:cxn modelId="{1A4D4D34-BDA5-44D4-A0F1-5A796E8CA704}" srcId="{4CB2E677-FDC3-4920-886C-4B9659B1A4EA}" destId="{3461DDA6-B8E9-4BB1-8C11-2CA7FA3DB3AB}" srcOrd="2" destOrd="0" parTransId="{EBCB1322-CDEE-446B-A430-1605F0C28C65}" sibTransId="{C5DABEBB-D021-45A1-BFAF-5C3CB5E65E3B}"/>
    <dgm:cxn modelId="{524B115E-601D-4562-8880-91A949EA99B0}" type="presOf" srcId="{4CB2E677-FDC3-4920-886C-4B9659B1A4EA}" destId="{AB63FC16-B629-4097-B4A4-04180944B00B}" srcOrd="0" destOrd="0" presId="urn:microsoft.com/office/officeart/2005/8/layout/vList2"/>
    <dgm:cxn modelId="{EE7F3C45-DC29-4CC4-93B5-BC13CFD95D51}" srcId="{3461DDA6-B8E9-4BB1-8C11-2CA7FA3DB3AB}" destId="{410ACC87-2069-4B3B-8843-6CCC2C38CB71}" srcOrd="2" destOrd="0" parTransId="{3F7AA779-3896-48B1-97F9-1FA432167F78}" sibTransId="{04824E57-23E5-4790-BC01-D4805792B4C8}"/>
    <dgm:cxn modelId="{6D854454-6044-4C15-B3F8-27CD0B9C712D}" type="presOf" srcId="{6B054DCC-6198-42D4-BFBC-3EB4331E7DBE}" destId="{DA01AFE4-A220-418C-884B-C02E3BF79338}" srcOrd="0" destOrd="0" presId="urn:microsoft.com/office/officeart/2005/8/layout/vList2"/>
    <dgm:cxn modelId="{75668656-FF2E-486F-ADC3-D0D318E5A8FF}" srcId="{5B8B9CA5-311D-4C9C-AAAF-0974A91ACF43}" destId="{6B054DCC-6198-42D4-BFBC-3EB4331E7DBE}" srcOrd="0" destOrd="0" parTransId="{4AACB3E3-AE2E-4E04-8E70-701A945C14AF}" sibTransId="{328DC886-D1F8-458E-8C65-3D1440746780}"/>
    <dgm:cxn modelId="{FF04F384-1B7B-46AF-9832-9564B84BEBDD}" type="presOf" srcId="{CAFC34CB-1214-40FB-895C-6E83A62EB97D}" destId="{499B3FEF-43A0-45F0-8076-D5D88FD656E7}" srcOrd="0" destOrd="0" presId="urn:microsoft.com/office/officeart/2005/8/layout/vList2"/>
    <dgm:cxn modelId="{F987878A-EA9C-4387-B7A6-95449D18FC58}" type="presOf" srcId="{9EB82012-D431-4844-8731-48A3F3363503}" destId="{E779E460-F940-4919-B3C7-859CF6C962D9}" srcOrd="0" destOrd="0" presId="urn:microsoft.com/office/officeart/2005/8/layout/vList2"/>
    <dgm:cxn modelId="{FE72D99C-079C-41DB-94F9-B2728BACC221}" srcId="{4CB2E677-FDC3-4920-886C-4B9659B1A4EA}" destId="{11570DA3-77E5-45A5-9BFC-1AA16EF9E916}" srcOrd="1" destOrd="0" parTransId="{36EE4C30-5777-4829-9EAA-3916731A8080}" sibTransId="{E881181E-7706-46DA-A37A-FE3F27C3420C}"/>
    <dgm:cxn modelId="{00F02C9F-4247-479F-BB1B-E2123B4CF567}" srcId="{3461DDA6-B8E9-4BB1-8C11-2CA7FA3DB3AB}" destId="{80D3C2D8-3237-4AAC-95F6-3EEFC068245D}" srcOrd="1" destOrd="0" parTransId="{8E383C40-DC48-4992-9C3C-62BDE868AB05}" sibTransId="{3FBB9D1A-1067-43B7-98B1-0620B67D6626}"/>
    <dgm:cxn modelId="{FBD2E9C0-0396-40FB-A971-3EF3BD43CA16}" type="presOf" srcId="{11570DA3-77E5-45A5-9BFC-1AA16EF9E916}" destId="{A6D1CF66-F415-4AC2-9DB6-4EAAB05C5022}" srcOrd="0" destOrd="0" presId="urn:microsoft.com/office/officeart/2005/8/layout/vList2"/>
    <dgm:cxn modelId="{580091C8-E365-4C86-AD9A-97B366BC4BF2}" type="presOf" srcId="{5B8B9CA5-311D-4C9C-AAAF-0974A91ACF43}" destId="{DAFF5E1A-8B2B-4AB6-B757-732DDB4AE781}" srcOrd="0" destOrd="0" presId="urn:microsoft.com/office/officeart/2005/8/layout/vList2"/>
    <dgm:cxn modelId="{B1CA8BCB-5F1C-4F22-B573-46151D100EF9}" srcId="{11570DA3-77E5-45A5-9BFC-1AA16EF9E916}" destId="{9EB82012-D431-4844-8731-48A3F3363503}" srcOrd="0" destOrd="0" parTransId="{B92E295B-174F-4321-BFCA-FE4D521E232A}" sibTransId="{E7CFCFC1-CBFB-43C6-919B-E466EC9A0F58}"/>
    <dgm:cxn modelId="{EC9D15E4-CE7B-4AE7-90A8-9557BA184821}" type="presOf" srcId="{80D3C2D8-3237-4AAC-95F6-3EEFC068245D}" destId="{499B3FEF-43A0-45F0-8076-D5D88FD656E7}" srcOrd="0" destOrd="1" presId="urn:microsoft.com/office/officeart/2005/8/layout/vList2"/>
    <dgm:cxn modelId="{D08F78E5-1437-443D-B54B-FECE4423415B}" type="presOf" srcId="{072A3CAD-7779-4327-BFE8-137579366B02}" destId="{E779E460-F940-4919-B3C7-859CF6C962D9}" srcOrd="0" destOrd="1" presId="urn:microsoft.com/office/officeart/2005/8/layout/vList2"/>
    <dgm:cxn modelId="{EFC166F0-63FE-4C60-8AF2-D5A3FE9F7554}" srcId="{4CB2E677-FDC3-4920-886C-4B9659B1A4EA}" destId="{5B8B9CA5-311D-4C9C-AAAF-0974A91ACF43}" srcOrd="0" destOrd="0" parTransId="{4063C3C2-E76F-433C-94BF-99A453440725}" sibTransId="{EFB71486-9465-4E98-80A7-E28A49C6D507}"/>
    <dgm:cxn modelId="{1015DDF7-3B7D-4FD2-A0A1-02681C54103D}" srcId="{3461DDA6-B8E9-4BB1-8C11-2CA7FA3DB3AB}" destId="{CAFC34CB-1214-40FB-895C-6E83A62EB97D}" srcOrd="0" destOrd="0" parTransId="{92F77B00-78AF-4873-8C7A-B68ED6A79880}" sibTransId="{2E4FD56E-B5D4-4EF4-B31A-B85F595F700E}"/>
    <dgm:cxn modelId="{81B484FE-1E35-4168-BC27-6BF50DEDEE41}" srcId="{11570DA3-77E5-45A5-9BFC-1AA16EF9E916}" destId="{072A3CAD-7779-4327-BFE8-137579366B02}" srcOrd="1" destOrd="0" parTransId="{F9C47C6D-9B76-4A85-A956-5B32344CFE45}" sibTransId="{4DD11934-6DFC-4301-9C53-50519A8C187A}"/>
    <dgm:cxn modelId="{3591D48B-2E9F-4FE9-BBEA-879D954DB3D3}" type="presParOf" srcId="{AB63FC16-B629-4097-B4A4-04180944B00B}" destId="{DAFF5E1A-8B2B-4AB6-B757-732DDB4AE781}" srcOrd="0" destOrd="0" presId="urn:microsoft.com/office/officeart/2005/8/layout/vList2"/>
    <dgm:cxn modelId="{1EE7B30E-931B-4301-82E1-35AA76F3FF98}" type="presParOf" srcId="{AB63FC16-B629-4097-B4A4-04180944B00B}" destId="{DA01AFE4-A220-418C-884B-C02E3BF79338}" srcOrd="1" destOrd="0" presId="urn:microsoft.com/office/officeart/2005/8/layout/vList2"/>
    <dgm:cxn modelId="{4320708B-9262-4ACD-AB60-74B89A309348}" type="presParOf" srcId="{AB63FC16-B629-4097-B4A4-04180944B00B}" destId="{A6D1CF66-F415-4AC2-9DB6-4EAAB05C5022}" srcOrd="2" destOrd="0" presId="urn:microsoft.com/office/officeart/2005/8/layout/vList2"/>
    <dgm:cxn modelId="{62755CB0-C3F4-41DC-8F98-436745537328}" type="presParOf" srcId="{AB63FC16-B629-4097-B4A4-04180944B00B}" destId="{E779E460-F940-4919-B3C7-859CF6C962D9}" srcOrd="3" destOrd="0" presId="urn:microsoft.com/office/officeart/2005/8/layout/vList2"/>
    <dgm:cxn modelId="{3DA075B8-5608-4ED3-98EA-506D997E37D6}" type="presParOf" srcId="{AB63FC16-B629-4097-B4A4-04180944B00B}" destId="{BDD811DC-AB0F-4822-B174-99B430C1DCCC}" srcOrd="4" destOrd="0" presId="urn:microsoft.com/office/officeart/2005/8/layout/vList2"/>
    <dgm:cxn modelId="{7244F5C9-FA84-4F67-898D-5743158239D3}" type="presParOf" srcId="{AB63FC16-B629-4097-B4A4-04180944B00B}" destId="{499B3FEF-43A0-45F0-8076-D5D88FD656E7}"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FF5E1A-8B2B-4AB6-B757-732DDB4AE781}">
      <dsp:nvSpPr>
        <dsp:cNvPr id="0" name=""/>
        <dsp:cNvSpPr/>
      </dsp:nvSpPr>
      <dsp:spPr>
        <a:xfrm>
          <a:off x="0" y="85749"/>
          <a:ext cx="10058399" cy="4557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Education could lead to a higher pay</a:t>
          </a:r>
        </a:p>
      </dsp:txBody>
      <dsp:txXfrm>
        <a:off x="22246" y="107995"/>
        <a:ext cx="10013907" cy="411223"/>
      </dsp:txXfrm>
    </dsp:sp>
    <dsp:sp modelId="{DA01AFE4-A220-418C-884B-C02E3BF79338}">
      <dsp:nvSpPr>
        <dsp:cNvPr id="0" name=""/>
        <dsp:cNvSpPr/>
      </dsp:nvSpPr>
      <dsp:spPr>
        <a:xfrm>
          <a:off x="0" y="541464"/>
          <a:ext cx="1005839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Correlation does not mean causation </a:t>
          </a:r>
          <a:endParaRPr lang="en-US" sz="1500" kern="1200" dirty="0"/>
        </a:p>
      </dsp:txBody>
      <dsp:txXfrm>
        <a:off x="0" y="541464"/>
        <a:ext cx="10058399" cy="314640"/>
      </dsp:txXfrm>
    </dsp:sp>
    <dsp:sp modelId="{A6D1CF66-F415-4AC2-9DB6-4EAAB05C5022}">
      <dsp:nvSpPr>
        <dsp:cNvPr id="0" name=""/>
        <dsp:cNvSpPr/>
      </dsp:nvSpPr>
      <dsp:spPr>
        <a:xfrm>
          <a:off x="0" y="856104"/>
          <a:ext cx="10058399" cy="4557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Gender plays a key role in affecting employment numbers and wages</a:t>
          </a:r>
        </a:p>
      </dsp:txBody>
      <dsp:txXfrm>
        <a:off x="22246" y="878350"/>
        <a:ext cx="10013907" cy="411223"/>
      </dsp:txXfrm>
    </dsp:sp>
    <dsp:sp modelId="{E779E460-F940-4919-B3C7-859CF6C962D9}">
      <dsp:nvSpPr>
        <dsp:cNvPr id="0" name=""/>
        <dsp:cNvSpPr/>
      </dsp:nvSpPr>
      <dsp:spPr>
        <a:xfrm>
          <a:off x="0" y="1311819"/>
          <a:ext cx="10058399" cy="727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There is also still a significant gap between the earnings of men and women</a:t>
          </a:r>
        </a:p>
        <a:p>
          <a:pPr marL="114300" lvl="1" indent="-114300" algn="l" defTabSz="666750">
            <a:lnSpc>
              <a:spcPct val="90000"/>
            </a:lnSpc>
            <a:spcBef>
              <a:spcPct val="0"/>
            </a:spcBef>
            <a:spcAft>
              <a:spcPct val="20000"/>
            </a:spcAft>
            <a:buChar char="•"/>
          </a:pPr>
          <a:r>
            <a:rPr lang="en-US" sz="1500" kern="1200" dirty="0"/>
            <a:t>There are still job areas with major male dominance while females have surpassed men in numbers in some areas.</a:t>
          </a:r>
        </a:p>
      </dsp:txBody>
      <dsp:txXfrm>
        <a:off x="0" y="1311819"/>
        <a:ext cx="10058399" cy="727605"/>
      </dsp:txXfrm>
    </dsp:sp>
    <dsp:sp modelId="{BDD811DC-AB0F-4822-B174-99B430C1DCCC}">
      <dsp:nvSpPr>
        <dsp:cNvPr id="0" name=""/>
        <dsp:cNvSpPr/>
      </dsp:nvSpPr>
      <dsp:spPr>
        <a:xfrm>
          <a:off x="0" y="2039424"/>
          <a:ext cx="10058399" cy="4557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There is a relationship between race, sex and the average wage</a:t>
          </a:r>
        </a:p>
      </dsp:txBody>
      <dsp:txXfrm>
        <a:off x="22246" y="2061670"/>
        <a:ext cx="10013907" cy="411223"/>
      </dsp:txXfrm>
    </dsp:sp>
    <dsp:sp modelId="{499B3FEF-43A0-45F0-8076-D5D88FD656E7}">
      <dsp:nvSpPr>
        <dsp:cNvPr id="0" name=""/>
        <dsp:cNvSpPr/>
      </dsp:nvSpPr>
      <dsp:spPr>
        <a:xfrm>
          <a:off x="0" y="2495139"/>
          <a:ext cx="10058399" cy="1179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White workers tend closer to the average salary, while Asian workers remain relatively above it</a:t>
          </a:r>
        </a:p>
        <a:p>
          <a:pPr marL="114300" lvl="1" indent="-114300" algn="l" defTabSz="666750">
            <a:lnSpc>
              <a:spcPct val="90000"/>
            </a:lnSpc>
            <a:spcBef>
              <a:spcPct val="0"/>
            </a:spcBef>
            <a:spcAft>
              <a:spcPct val="20000"/>
            </a:spcAft>
            <a:buChar char="•"/>
          </a:pPr>
          <a:r>
            <a:rPr lang="en-US" sz="1500" kern="1200" dirty="0"/>
            <a:t>Men have consistently had higher average wages then women from 1979 through 2018, though there appears to be a slight downward trend</a:t>
          </a:r>
        </a:p>
        <a:p>
          <a:pPr marL="114300" lvl="1" indent="-114300" algn="l" defTabSz="666750">
            <a:lnSpc>
              <a:spcPct val="90000"/>
            </a:lnSpc>
            <a:spcBef>
              <a:spcPct val="0"/>
            </a:spcBef>
            <a:spcAft>
              <a:spcPct val="20000"/>
            </a:spcAft>
            <a:buChar char="•"/>
          </a:pPr>
          <a:r>
            <a:rPr lang="en-US" sz="1500" kern="1200" dirty="0"/>
            <a:t>Hispanic and Black workers have consistently had the lowest average annual wages regardless of their sex category</a:t>
          </a:r>
        </a:p>
      </dsp:txBody>
      <dsp:txXfrm>
        <a:off x="0" y="2495139"/>
        <a:ext cx="10058399" cy="11799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172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4/25/2020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8072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4/25/2020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406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0100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176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2719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1856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4357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349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51442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4637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96090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2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hyperlink" Target="https://www.census.gov/" TargetMode="External"/><Relationship Id="rId2" Type="http://schemas.openxmlformats.org/officeDocument/2006/relationships/hyperlink" Target="https://www.bls.gov/data/" TargetMode="External"/><Relationship Id="rId1" Type="http://schemas.openxmlformats.org/officeDocument/2006/relationships/slideLayout" Target="../slideLayouts/slideLayout2.xml"/><Relationship Id="rId4" Type="http://schemas.openxmlformats.org/officeDocument/2006/relationships/hyperlink" Target="https://www.nytimes.com/2014/09/11/business/economy/a-simple-equation-more-education-more-income.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63AF9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13424B-28F7-47AA-AD2D-7A71D06C94E3}"/>
              </a:ext>
            </a:extLst>
          </p:cNvPr>
          <p:cNvSpPr>
            <a:spLocks noGrp="1"/>
          </p:cNvSpPr>
          <p:nvPr>
            <p:ph type="ctrTitle"/>
          </p:nvPr>
        </p:nvSpPr>
        <p:spPr>
          <a:xfrm>
            <a:off x="435869" y="381748"/>
            <a:ext cx="3887555" cy="2812603"/>
          </a:xfrm>
        </p:spPr>
        <p:txBody>
          <a:bodyPr>
            <a:normAutofit fontScale="90000"/>
          </a:bodyPr>
          <a:lstStyle/>
          <a:p>
            <a:r>
              <a:rPr lang="en-US" sz="4400" dirty="0">
                <a:solidFill>
                  <a:srgbClr val="FFFFFF"/>
                </a:solidFill>
              </a:rPr>
              <a:t>Employment Statistics in the US and the factors affecting them</a:t>
            </a:r>
          </a:p>
        </p:txBody>
      </p:sp>
      <p:sp>
        <p:nvSpPr>
          <p:cNvPr id="3" name="Subtitle 2">
            <a:extLst>
              <a:ext uri="{FF2B5EF4-FFF2-40B4-BE49-F238E27FC236}">
                <a16:creationId xmlns:a16="http://schemas.microsoft.com/office/drawing/2014/main" id="{20D84B5A-A1AD-4513-AFAE-C4E9273CC2F8}"/>
              </a:ext>
            </a:extLst>
          </p:cNvPr>
          <p:cNvSpPr>
            <a:spLocks noGrp="1"/>
          </p:cNvSpPr>
          <p:nvPr>
            <p:ph type="subTitle" idx="1"/>
          </p:nvPr>
        </p:nvSpPr>
        <p:spPr>
          <a:xfrm>
            <a:off x="435869" y="3824516"/>
            <a:ext cx="3659246" cy="2393403"/>
          </a:xfrm>
        </p:spPr>
        <p:txBody>
          <a:bodyPr>
            <a:normAutofit fontScale="92500"/>
          </a:bodyPr>
          <a:lstStyle/>
          <a:p>
            <a:r>
              <a:rPr lang="en-US" sz="1800" dirty="0">
                <a:solidFill>
                  <a:schemeClr val="bg1"/>
                </a:solidFill>
              </a:rPr>
              <a:t>University of Minnesota - Data Visualization  </a:t>
            </a:r>
          </a:p>
          <a:p>
            <a:r>
              <a:rPr lang="en-US" sz="1500" dirty="0">
                <a:solidFill>
                  <a:schemeClr val="bg1"/>
                </a:solidFill>
              </a:rPr>
              <a:t>Project 1 – Team 2</a:t>
            </a:r>
          </a:p>
          <a:p>
            <a:r>
              <a:rPr lang="en-US" sz="1200" b="1" dirty="0">
                <a:solidFill>
                  <a:schemeClr val="bg1"/>
                </a:solidFill>
              </a:rPr>
              <a:t>Ankur Srivastava</a:t>
            </a:r>
          </a:p>
          <a:p>
            <a:r>
              <a:rPr lang="en-US" sz="1200" b="1" dirty="0">
                <a:solidFill>
                  <a:schemeClr val="bg1"/>
                </a:solidFill>
              </a:rPr>
              <a:t>Joseph Conroy</a:t>
            </a:r>
            <a:r>
              <a:rPr lang="en-US" sz="1200" dirty="0">
                <a:solidFill>
                  <a:schemeClr val="bg1"/>
                </a:solidFill>
              </a:rPr>
              <a:t> </a:t>
            </a:r>
          </a:p>
          <a:p>
            <a:r>
              <a:rPr lang="en-US" sz="1200" b="1" dirty="0">
                <a:solidFill>
                  <a:schemeClr val="bg1"/>
                </a:solidFill>
              </a:rPr>
              <a:t>Renee Sandidge</a:t>
            </a:r>
          </a:p>
        </p:txBody>
      </p:sp>
      <p:cxnSp>
        <p:nvCxnSpPr>
          <p:cNvPr id="47" name="Straight Connector 4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DD11B17-2357-4936-9178-08FFDA589F43}"/>
              </a:ext>
            </a:extLst>
          </p:cNvPr>
          <p:cNvPicPr>
            <a:picLocks noChangeAspect="1"/>
          </p:cNvPicPr>
          <p:nvPr/>
        </p:nvPicPr>
        <p:blipFill rotWithShape="1">
          <a:blip r:embed="rId2"/>
          <a:srcRect l="5924" r="5923" b="-1"/>
          <a:stretch/>
        </p:blipFill>
        <p:spPr>
          <a:xfrm>
            <a:off x="4668966" y="24702"/>
            <a:ext cx="7529621" cy="6833298"/>
          </a:xfrm>
          <a:prstGeom prst="rect">
            <a:avLst/>
          </a:prstGeom>
        </p:spPr>
      </p:pic>
    </p:spTree>
    <p:extLst>
      <p:ext uri="{BB962C8B-B14F-4D97-AF65-F5344CB8AC3E}">
        <p14:creationId xmlns:p14="http://schemas.microsoft.com/office/powerpoint/2010/main" val="429460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08790C71-BFAF-451F-8252-DB7EEED2C0E8}"/>
              </a:ext>
            </a:extLst>
          </p:cNvPr>
          <p:cNvSpPr txBox="1">
            <a:spLocks/>
          </p:cNvSpPr>
          <p:nvPr/>
        </p:nvSpPr>
        <p:spPr>
          <a:xfrm>
            <a:off x="122599" y="57170"/>
            <a:ext cx="4501243" cy="823912"/>
          </a:xfrm>
          <a:prstGeom prst="rect">
            <a:avLst/>
          </a:prstGeom>
        </p:spPr>
        <p:txBody>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solidFill>
                  <a:schemeClr val="bg1"/>
                </a:solidFill>
              </a:rPr>
              <a:t>HOW RACE AFFECTS WORKERS’ WAGES (BOTH SEXES)</a:t>
            </a:r>
          </a:p>
        </p:txBody>
      </p:sp>
      <p:pic>
        <p:nvPicPr>
          <p:cNvPr id="3" name="Content Placeholder 7">
            <a:extLst>
              <a:ext uri="{FF2B5EF4-FFF2-40B4-BE49-F238E27FC236}">
                <a16:creationId xmlns:a16="http://schemas.microsoft.com/office/drawing/2014/main" id="{89AB755C-67B4-478E-B86C-4BCECB3429E7}"/>
              </a:ext>
            </a:extLst>
          </p:cNvPr>
          <p:cNvPicPr>
            <a:picLocks noChangeAspect="1"/>
          </p:cNvPicPr>
          <p:nvPr/>
        </p:nvPicPr>
        <p:blipFill>
          <a:blip r:embed="rId2"/>
          <a:stretch>
            <a:fillRect/>
          </a:stretch>
        </p:blipFill>
        <p:spPr>
          <a:xfrm>
            <a:off x="281990" y="3071548"/>
            <a:ext cx="4975990" cy="3317326"/>
          </a:xfrm>
          <a:prstGeom prst="rect">
            <a:avLst/>
          </a:prstGeom>
        </p:spPr>
      </p:pic>
      <p:sp>
        <p:nvSpPr>
          <p:cNvPr id="4" name="Text Placeholder 4">
            <a:extLst>
              <a:ext uri="{FF2B5EF4-FFF2-40B4-BE49-F238E27FC236}">
                <a16:creationId xmlns:a16="http://schemas.microsoft.com/office/drawing/2014/main" id="{37EAEBEE-06A4-4A1B-8C9D-F6F784E0CDBD}"/>
              </a:ext>
            </a:extLst>
          </p:cNvPr>
          <p:cNvSpPr txBox="1">
            <a:spLocks/>
          </p:cNvSpPr>
          <p:nvPr/>
        </p:nvSpPr>
        <p:spPr>
          <a:xfrm>
            <a:off x="5570134" y="4099395"/>
            <a:ext cx="5964367" cy="823912"/>
          </a:xfrm>
          <a:prstGeom prst="rect">
            <a:avLst/>
          </a:prstGeom>
        </p:spPr>
        <p:txBody>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solidFill>
                  <a:schemeClr val="bg1"/>
                </a:solidFill>
              </a:rPr>
              <a:t>HOW SEX CATEGORY AFFECTS WORKERS’ WAGES (ALL RACES)</a:t>
            </a:r>
          </a:p>
        </p:txBody>
      </p:sp>
      <p:pic>
        <p:nvPicPr>
          <p:cNvPr id="5" name="Content Placeholder 9">
            <a:extLst>
              <a:ext uri="{FF2B5EF4-FFF2-40B4-BE49-F238E27FC236}">
                <a16:creationId xmlns:a16="http://schemas.microsoft.com/office/drawing/2014/main" id="{AF6D243A-2F1C-444A-8E60-A7D419AF2F78}"/>
              </a:ext>
            </a:extLst>
          </p:cNvPr>
          <p:cNvPicPr>
            <a:picLocks noChangeAspect="1"/>
          </p:cNvPicPr>
          <p:nvPr/>
        </p:nvPicPr>
        <p:blipFill>
          <a:blip r:embed="rId3"/>
          <a:srcRect/>
          <a:stretch/>
        </p:blipFill>
        <p:spPr>
          <a:xfrm>
            <a:off x="5749883" y="161673"/>
            <a:ext cx="5784619" cy="3856411"/>
          </a:xfrm>
          <a:prstGeom prst="rect">
            <a:avLst/>
          </a:prstGeom>
        </p:spPr>
      </p:pic>
      <p:sp>
        <p:nvSpPr>
          <p:cNvPr id="6" name="Text Placeholder 4">
            <a:extLst>
              <a:ext uri="{FF2B5EF4-FFF2-40B4-BE49-F238E27FC236}">
                <a16:creationId xmlns:a16="http://schemas.microsoft.com/office/drawing/2014/main" id="{48BF8331-6EEC-4140-A826-A042CAA4A517}"/>
              </a:ext>
            </a:extLst>
          </p:cNvPr>
          <p:cNvSpPr txBox="1">
            <a:spLocks/>
          </p:cNvSpPr>
          <p:nvPr/>
        </p:nvSpPr>
        <p:spPr>
          <a:xfrm>
            <a:off x="281991" y="913928"/>
            <a:ext cx="5197878" cy="2157620"/>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9pPr>
          </a:lstStyle>
          <a:p>
            <a:r>
              <a:rPr lang="en-US" dirty="0">
                <a:solidFill>
                  <a:schemeClr val="bg1"/>
                </a:solidFill>
              </a:rPr>
              <a:t>The data shows us that white and Asian workers had the highest average wages while Hispanic and Black workers had the lowest wages.  All race categories appear to exhibit similar rise- and fall-patterns between each other over time that reflect a shared impact from economic events (such as the recession following the 2008 financial crisis).  White and Asian salaries stay above $14/</a:t>
            </a:r>
            <a:r>
              <a:rPr lang="en-US" dirty="0" err="1">
                <a:solidFill>
                  <a:schemeClr val="bg1"/>
                </a:solidFill>
              </a:rPr>
              <a:t>hr</a:t>
            </a:r>
            <a:r>
              <a:rPr lang="en-US" dirty="0">
                <a:solidFill>
                  <a:schemeClr val="bg1"/>
                </a:solidFill>
              </a:rPr>
              <a:t> post 1997 while Hispanic and Black workers have yet to pass $14/</a:t>
            </a:r>
            <a:r>
              <a:rPr lang="en-US" dirty="0" err="1">
                <a:solidFill>
                  <a:schemeClr val="bg1"/>
                </a:solidFill>
              </a:rPr>
              <a:t>hr</a:t>
            </a:r>
            <a:r>
              <a:rPr lang="en-US" dirty="0">
                <a:solidFill>
                  <a:schemeClr val="bg1"/>
                </a:solidFill>
              </a:rPr>
              <a:t> by 2018.</a:t>
            </a:r>
          </a:p>
        </p:txBody>
      </p:sp>
      <p:sp>
        <p:nvSpPr>
          <p:cNvPr id="7" name="Text Placeholder 4">
            <a:extLst>
              <a:ext uri="{FF2B5EF4-FFF2-40B4-BE49-F238E27FC236}">
                <a16:creationId xmlns:a16="http://schemas.microsoft.com/office/drawing/2014/main" id="{DAD039BC-E16C-475D-BEB9-5E668B013785}"/>
              </a:ext>
            </a:extLst>
          </p:cNvPr>
          <p:cNvSpPr txBox="1">
            <a:spLocks/>
          </p:cNvSpPr>
          <p:nvPr/>
        </p:nvSpPr>
        <p:spPr>
          <a:xfrm>
            <a:off x="5737915" y="4833335"/>
            <a:ext cx="6364822" cy="1439422"/>
          </a:xfrm>
          <a:prstGeom prst="rect">
            <a:avLst/>
          </a:prstGeom>
        </p:spPr>
        <p:txBody>
          <a:bodyPr vert="horz" lIns="91440" tIns="45720" rIns="91440" bIns="45720" rtlCol="0" anchor="t">
            <a:normAutofit fontScale="775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9pPr>
          </a:lstStyle>
          <a:p>
            <a:r>
              <a:rPr lang="en-US" dirty="0">
                <a:solidFill>
                  <a:schemeClr val="bg1"/>
                </a:solidFill>
              </a:rPr>
              <a:t>The two most noteworthy portions of the chart comparing annual average wages between the sexes are the periods of 1979-1995 and 1995-2018.  In the chronologically first period of time, there was a drop in the male annual average salary and a rise in the female salary.  This could reflect a rise of the female presence in the workforce that drives the medians of each category closer to the median between the two during this time.  The second time period shows a mirror-like relationship between the two sexes’ average salaries.  This indicates that both categories had similar reactions to market trends.  It also indicates that the differences in the average salaries between the two sexes did not change as significantly as they did in the first time period.</a:t>
            </a:r>
          </a:p>
        </p:txBody>
      </p:sp>
    </p:spTree>
    <p:extLst>
      <p:ext uri="{BB962C8B-B14F-4D97-AF65-F5344CB8AC3E}">
        <p14:creationId xmlns:p14="http://schemas.microsoft.com/office/powerpoint/2010/main" val="623054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2A12E85-1269-4825-9CDE-8A54014CF74C}"/>
              </a:ext>
            </a:extLst>
          </p:cNvPr>
          <p:cNvPicPr>
            <a:picLocks noGrp="1" noChangeAspect="1"/>
          </p:cNvPicPr>
          <p:nvPr>
            <p:ph idx="1"/>
          </p:nvPr>
        </p:nvPicPr>
        <p:blipFill>
          <a:blip r:embed="rId2"/>
          <a:stretch>
            <a:fillRect/>
          </a:stretch>
        </p:blipFill>
        <p:spPr>
          <a:xfrm>
            <a:off x="4907885" y="173485"/>
            <a:ext cx="7043195" cy="4695462"/>
          </a:xfrm>
        </p:spPr>
      </p:pic>
      <p:sp>
        <p:nvSpPr>
          <p:cNvPr id="4" name="Text Placeholder 3">
            <a:extLst>
              <a:ext uri="{FF2B5EF4-FFF2-40B4-BE49-F238E27FC236}">
                <a16:creationId xmlns:a16="http://schemas.microsoft.com/office/drawing/2014/main" id="{2B06EDA0-3F3D-4BB7-95A8-BD627205C4E0}"/>
              </a:ext>
            </a:extLst>
          </p:cNvPr>
          <p:cNvSpPr>
            <a:spLocks noGrp="1"/>
          </p:cNvSpPr>
          <p:nvPr>
            <p:ph type="body" sz="half" idx="2"/>
          </p:nvPr>
        </p:nvSpPr>
        <p:spPr>
          <a:xfrm>
            <a:off x="4924972" y="4985011"/>
            <a:ext cx="7043195" cy="1651232"/>
          </a:xfrm>
        </p:spPr>
        <p:txBody>
          <a:bodyPr>
            <a:normAutofit fontScale="85000" lnSpcReduction="10000"/>
          </a:bodyPr>
          <a:lstStyle/>
          <a:p>
            <a:pPr algn="ctr"/>
            <a:r>
              <a:rPr lang="pt-BR" u="sng" dirty="0">
                <a:solidFill>
                  <a:schemeClr val="bg1"/>
                </a:solidFill>
              </a:rPr>
              <a:t>Summary Statistics From This Chart</a:t>
            </a:r>
          </a:p>
          <a:p>
            <a:r>
              <a:rPr lang="pt-BR" dirty="0">
                <a:solidFill>
                  <a:schemeClr val="bg1"/>
                </a:solidFill>
              </a:rPr>
              <a:t>Rate of change: ~(-0.0343)	Probability of Recurrence: ~1.0741*</a:t>
            </a:r>
            <a:r>
              <a:rPr lang="en-US" dirty="0">
                <a:solidFill>
                  <a:schemeClr val="bg1"/>
                </a:solidFill>
              </a:rPr>
              <a:t>10</a:t>
            </a:r>
            <a:r>
              <a:rPr lang="en-US" baseline="30000" dirty="0">
                <a:solidFill>
                  <a:schemeClr val="bg1"/>
                </a:solidFill>
              </a:rPr>
              <a:t>-5</a:t>
            </a:r>
            <a:r>
              <a:rPr lang="pt-BR" baseline="30000" dirty="0">
                <a:solidFill>
                  <a:schemeClr val="bg1"/>
                </a:solidFill>
              </a:rPr>
              <a:t>	</a:t>
            </a:r>
            <a:r>
              <a:rPr lang="pt-BR" dirty="0">
                <a:solidFill>
                  <a:schemeClr val="bg1"/>
                </a:solidFill>
              </a:rPr>
              <a:t>Estimate for Year 0: ~71.1289	Correlatin Coefficient:~( -0.8305)</a:t>
            </a:r>
          </a:p>
          <a:p>
            <a:pPr algn="ctr"/>
            <a:r>
              <a:rPr lang="pt-BR" dirty="0">
                <a:solidFill>
                  <a:schemeClr val="bg1"/>
                </a:solidFill>
              </a:rPr>
              <a:t>Standard Error: ~0.0056</a:t>
            </a:r>
          </a:p>
        </p:txBody>
      </p:sp>
      <p:sp>
        <p:nvSpPr>
          <p:cNvPr id="7" name="Text Placeholder 3">
            <a:extLst>
              <a:ext uri="{FF2B5EF4-FFF2-40B4-BE49-F238E27FC236}">
                <a16:creationId xmlns:a16="http://schemas.microsoft.com/office/drawing/2014/main" id="{1C75F7CD-3113-4D2B-8D80-14030CAB3C26}"/>
              </a:ext>
            </a:extLst>
          </p:cNvPr>
          <p:cNvSpPr txBox="1">
            <a:spLocks/>
          </p:cNvSpPr>
          <p:nvPr/>
        </p:nvSpPr>
        <p:spPr>
          <a:xfrm>
            <a:off x="180690" y="276836"/>
            <a:ext cx="4052493" cy="6359407"/>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r>
              <a:rPr lang="pt-BR" dirty="0">
                <a:solidFill>
                  <a:schemeClr val="bg1"/>
                </a:solidFill>
              </a:rPr>
              <a:t>The chart on the right was created by taking the average men’s salary for each year post-1999 and subtracting the average women’s salary of each respective year.  This was done to reflect the current trend in the differences bewteen men’s and women’s salaries for this century (21st).  The slope and correlation coefficent imply that there is a clear decline in the differences between men’s and women’s annual average salaries as the years progress.  However, the probability of recurrence (p-value) is less than 0.0001 which indicates that replicating this phenomenon would be unlikely should this data be collected for different time periods.  The standard error being below 0.01 suggests that deviation from the estimated linear relationship would expected to be rather small.</a:t>
            </a:r>
          </a:p>
        </p:txBody>
      </p:sp>
    </p:spTree>
    <p:extLst>
      <p:ext uri="{BB962C8B-B14F-4D97-AF65-F5344CB8AC3E}">
        <p14:creationId xmlns:p14="http://schemas.microsoft.com/office/powerpoint/2010/main" val="1818807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2384-AFAF-45EA-A153-D6D994CA8605}"/>
              </a:ext>
            </a:extLst>
          </p:cNvPr>
          <p:cNvSpPr>
            <a:spLocks noGrp="1"/>
          </p:cNvSpPr>
          <p:nvPr>
            <p:ph type="title"/>
          </p:nvPr>
        </p:nvSpPr>
        <p:spPr/>
        <p:txBody>
          <a:bodyPr/>
          <a:lstStyle/>
          <a:p>
            <a:r>
              <a:rPr lang="en-US" sz="4400" b="1" dirty="0">
                <a:solidFill>
                  <a:schemeClr val="tx1"/>
                </a:solidFill>
              </a:rPr>
              <a:t>Conclusions</a:t>
            </a:r>
            <a:endParaRPr lang="en-US" b="1" dirty="0">
              <a:solidFill>
                <a:schemeClr val="tx1"/>
              </a:solidFill>
            </a:endParaRPr>
          </a:p>
        </p:txBody>
      </p:sp>
      <p:graphicFrame>
        <p:nvGraphicFramePr>
          <p:cNvPr id="4" name="Content Placeholder 3">
            <a:extLst>
              <a:ext uri="{FF2B5EF4-FFF2-40B4-BE49-F238E27FC236}">
                <a16:creationId xmlns:a16="http://schemas.microsoft.com/office/drawing/2014/main" id="{94BD4AAC-938C-45C0-8E3C-1B6219D9C759}"/>
              </a:ext>
            </a:extLst>
          </p:cNvPr>
          <p:cNvGraphicFramePr>
            <a:graphicFrameLocks noGrp="1"/>
          </p:cNvGraphicFramePr>
          <p:nvPr>
            <p:ph idx="1"/>
            <p:extLst>
              <p:ext uri="{D42A27DB-BD31-4B8C-83A1-F6EECF244321}">
                <p14:modId xmlns:p14="http://schemas.microsoft.com/office/powerpoint/2010/main" val="1378726169"/>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5032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370DF-2072-480B-937D-3687B685F1C9}"/>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0C62FFA8-9BB6-4AB7-BEB0-91740879B678}"/>
              </a:ext>
            </a:extLst>
          </p:cNvPr>
          <p:cNvSpPr>
            <a:spLocks noGrp="1"/>
          </p:cNvSpPr>
          <p:nvPr>
            <p:ph idx="1"/>
          </p:nvPr>
        </p:nvSpPr>
        <p:spPr/>
        <p:txBody>
          <a:bodyPr/>
          <a:lstStyle/>
          <a:p>
            <a:r>
              <a:rPr lang="en-US" b="1" i="1" dirty="0">
                <a:hlinkClick r:id="rId2"/>
              </a:rPr>
              <a:t>Primary Source</a:t>
            </a:r>
          </a:p>
          <a:p>
            <a:r>
              <a:rPr lang="en-US" dirty="0">
                <a:hlinkClick r:id="rId2"/>
              </a:rPr>
              <a:t>https://www.bls.gov/data/</a:t>
            </a:r>
            <a:endParaRPr lang="en-US" dirty="0"/>
          </a:p>
          <a:p>
            <a:r>
              <a:rPr lang="en-US" sz="1400" b="1" i="1" u="sng" dirty="0"/>
              <a:t>Secondary Sources</a:t>
            </a:r>
          </a:p>
          <a:p>
            <a:r>
              <a:rPr lang="en-US" sz="1400" dirty="0">
                <a:hlinkClick r:id="rId3"/>
              </a:rPr>
              <a:t>https://www.census.gov/</a:t>
            </a:r>
            <a:endParaRPr lang="en-US" sz="1400" dirty="0"/>
          </a:p>
          <a:p>
            <a:r>
              <a:rPr lang="en-US" sz="1400" dirty="0">
                <a:hlinkClick r:id="rId4"/>
              </a:rPr>
              <a:t>https://www.nytimes.com/2014/09/11/business/economy/a-simple-equation-more-education-more-income.html</a:t>
            </a:r>
            <a:endParaRPr lang="en-US" sz="1400" dirty="0"/>
          </a:p>
          <a:p>
            <a:endParaRPr lang="en-US" dirty="0"/>
          </a:p>
        </p:txBody>
      </p:sp>
    </p:spTree>
    <p:extLst>
      <p:ext uri="{BB962C8B-B14F-4D97-AF65-F5344CB8AC3E}">
        <p14:creationId xmlns:p14="http://schemas.microsoft.com/office/powerpoint/2010/main" val="2507693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9" name="Straight Connector 13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1" name="Rectangle 140">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63AF9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CB362AE4-04E4-441D-A439-ABF6B5CA64F2}"/>
              </a:ext>
            </a:extLst>
          </p:cNvPr>
          <p:cNvSpPr txBox="1"/>
          <p:nvPr/>
        </p:nvSpPr>
        <p:spPr>
          <a:xfrm>
            <a:off x="435869" y="640080"/>
            <a:ext cx="3659246" cy="286269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spc="-50">
                <a:solidFill>
                  <a:srgbClr val="FFFFFF"/>
                </a:solidFill>
                <a:latin typeface="+mj-lt"/>
                <a:ea typeface="+mj-ea"/>
                <a:cs typeface="+mj-cs"/>
              </a:rPr>
              <a:t>QUESTIONS?</a:t>
            </a:r>
          </a:p>
        </p:txBody>
      </p:sp>
      <p:cxnSp>
        <p:nvCxnSpPr>
          <p:cNvPr id="145" name="Straight Connector 144">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28" name="Picture 4" descr="Ask The Minions">
            <a:extLst>
              <a:ext uri="{FF2B5EF4-FFF2-40B4-BE49-F238E27FC236}">
                <a16:creationId xmlns:a16="http://schemas.microsoft.com/office/drawing/2014/main" id="{A91F45F1-F4A2-497F-9B89-87E290CF6B1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31248" y="640080"/>
            <a:ext cx="5577840"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95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6" name="Straight Connector 3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9F70B3C-65FD-433A-9470-31290CE5B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584734" y="0"/>
            <a:ext cx="760726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A35D802-0BCE-4FCC-9C73-612A4A708814}"/>
              </a:ext>
            </a:extLst>
          </p:cNvPr>
          <p:cNvSpPr>
            <a:spLocks noGrp="1"/>
          </p:cNvSpPr>
          <p:nvPr>
            <p:ph type="title"/>
          </p:nvPr>
        </p:nvSpPr>
        <p:spPr>
          <a:xfrm>
            <a:off x="4788816" y="273377"/>
            <a:ext cx="7305774" cy="6004875"/>
          </a:xfrm>
        </p:spPr>
        <p:txBody>
          <a:bodyPr vert="horz" lIns="91440" tIns="45720" rIns="91440" bIns="45720" rtlCol="0" anchor="ctr">
            <a:normAutofit/>
          </a:bodyPr>
          <a:lstStyle/>
          <a:p>
            <a:r>
              <a:rPr lang="en-US" sz="2600" dirty="0">
                <a:solidFill>
                  <a:srgbClr val="FFFFFF"/>
                </a:solidFill>
              </a:rPr>
              <a:t>- Visualize the shift in occupations from 1979 to 2018</a:t>
            </a:r>
            <a:br>
              <a:rPr lang="en-US" sz="2600" dirty="0">
                <a:solidFill>
                  <a:srgbClr val="FFFFFF"/>
                </a:solidFill>
              </a:rPr>
            </a:br>
            <a:br>
              <a:rPr lang="en-US" sz="2600" dirty="0">
                <a:solidFill>
                  <a:srgbClr val="FFFFFF"/>
                </a:solidFill>
              </a:rPr>
            </a:br>
            <a:r>
              <a:rPr lang="en-US" sz="2600" dirty="0">
                <a:solidFill>
                  <a:srgbClr val="FFFFFF"/>
                </a:solidFill>
              </a:rPr>
              <a:t>- Investigate the difference in pay between gender and age demographics</a:t>
            </a:r>
            <a:br>
              <a:rPr lang="en-US" sz="2600" dirty="0">
                <a:solidFill>
                  <a:srgbClr val="FFFFFF"/>
                </a:solidFill>
              </a:rPr>
            </a:br>
            <a:br>
              <a:rPr lang="en-US" sz="2600" dirty="0">
                <a:solidFill>
                  <a:srgbClr val="FFFFFF"/>
                </a:solidFill>
              </a:rPr>
            </a:br>
            <a:r>
              <a:rPr lang="en-US" sz="2600" dirty="0">
                <a:solidFill>
                  <a:srgbClr val="FFFFFF"/>
                </a:solidFill>
              </a:rPr>
              <a:t>- Does gender still play a role in employment and pay      in the 21</a:t>
            </a:r>
            <a:r>
              <a:rPr lang="en-US" sz="2600" baseline="30000" dirty="0">
                <a:solidFill>
                  <a:srgbClr val="FFFFFF"/>
                </a:solidFill>
              </a:rPr>
              <a:t>st</a:t>
            </a:r>
            <a:r>
              <a:rPr lang="en-US" sz="2600" dirty="0">
                <a:solidFill>
                  <a:srgbClr val="FFFFFF"/>
                </a:solidFill>
              </a:rPr>
              <a:t> century? How far have we come to bridge that gap since last 3 decades?</a:t>
            </a:r>
            <a:br>
              <a:rPr lang="en-US" sz="2600" dirty="0">
                <a:solidFill>
                  <a:srgbClr val="FFFFFF"/>
                </a:solidFill>
              </a:rPr>
            </a:br>
            <a:br>
              <a:rPr lang="en-US" sz="2600" dirty="0">
                <a:solidFill>
                  <a:srgbClr val="FFFFFF"/>
                </a:solidFill>
              </a:rPr>
            </a:br>
            <a:r>
              <a:rPr lang="en-US" sz="2600" dirty="0">
                <a:solidFill>
                  <a:srgbClr val="FFFFFF"/>
                </a:solidFill>
              </a:rPr>
              <a:t>- Is there a correlation between income and education?</a:t>
            </a:r>
            <a:br>
              <a:rPr lang="en-US" sz="2600" dirty="0">
                <a:solidFill>
                  <a:srgbClr val="FFFFFF"/>
                </a:solidFill>
              </a:rPr>
            </a:br>
            <a:br>
              <a:rPr lang="en-US" sz="2600" dirty="0">
                <a:solidFill>
                  <a:srgbClr val="FFFFFF"/>
                </a:solidFill>
              </a:rPr>
            </a:br>
            <a:r>
              <a:rPr lang="en-US" sz="2600" dirty="0">
                <a:solidFill>
                  <a:srgbClr val="FFFFFF"/>
                </a:solidFill>
              </a:rPr>
              <a:t>- Examine the historical precedence between race and wages earned</a:t>
            </a:r>
          </a:p>
        </p:txBody>
      </p:sp>
      <p:sp>
        <p:nvSpPr>
          <p:cNvPr id="3" name="Text Placeholder 2">
            <a:extLst>
              <a:ext uri="{FF2B5EF4-FFF2-40B4-BE49-F238E27FC236}">
                <a16:creationId xmlns:a16="http://schemas.microsoft.com/office/drawing/2014/main" id="{7225AD4C-8620-4359-9D93-63EBF0AAE8C5}"/>
              </a:ext>
            </a:extLst>
          </p:cNvPr>
          <p:cNvSpPr>
            <a:spLocks noGrp="1"/>
          </p:cNvSpPr>
          <p:nvPr>
            <p:ph type="body" idx="1"/>
          </p:nvPr>
        </p:nvSpPr>
        <p:spPr>
          <a:xfrm>
            <a:off x="823356" y="1159565"/>
            <a:ext cx="2938022" cy="4439055"/>
          </a:xfrm>
        </p:spPr>
        <p:txBody>
          <a:bodyPr vert="horz" lIns="91440" tIns="45720" rIns="91440" bIns="45720" rtlCol="0" anchor="ctr">
            <a:normAutofit/>
          </a:bodyPr>
          <a:lstStyle/>
          <a:p>
            <a:pPr>
              <a:lnSpc>
                <a:spcPct val="100000"/>
              </a:lnSpc>
            </a:pPr>
            <a:r>
              <a:rPr lang="en-US" dirty="0"/>
              <a:t>Analysis Topics</a:t>
            </a:r>
          </a:p>
        </p:txBody>
      </p:sp>
      <p:sp>
        <p:nvSpPr>
          <p:cNvPr id="42" name="Rectangle 41">
            <a:extLst>
              <a:ext uri="{FF2B5EF4-FFF2-40B4-BE49-F238E27FC236}">
                <a16:creationId xmlns:a16="http://schemas.microsoft.com/office/drawing/2014/main" id="{02A77498-E379-4BB1-A732-752AD4695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156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3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37">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8" name="Rectangle 39">
            <a:extLst>
              <a:ext uri="{FF2B5EF4-FFF2-40B4-BE49-F238E27FC236}">
                <a16:creationId xmlns:a16="http://schemas.microsoft.com/office/drawing/2014/main" id="{0A913F90-4522-4E66-98B7-DC02FD8BB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25BE08-B34C-4EBB-9BF5-11347C5C820C}"/>
              </a:ext>
            </a:extLst>
          </p:cNvPr>
          <p:cNvSpPr>
            <a:spLocks noGrp="1"/>
          </p:cNvSpPr>
          <p:nvPr>
            <p:ph type="title"/>
          </p:nvPr>
        </p:nvSpPr>
        <p:spPr>
          <a:xfrm>
            <a:off x="946236" y="3955867"/>
            <a:ext cx="4809068" cy="2033446"/>
          </a:xfrm>
        </p:spPr>
        <p:txBody>
          <a:bodyPr vert="horz" lIns="91440" tIns="45720" rIns="91440" bIns="45720" rtlCol="0" anchor="t">
            <a:normAutofit/>
          </a:bodyPr>
          <a:lstStyle/>
          <a:p>
            <a:r>
              <a:rPr lang="en-US" sz="1100" dirty="0">
                <a:solidFill>
                  <a:schemeClr val="tx1">
                    <a:lumMod val="75000"/>
                    <a:lumOff val="25000"/>
                  </a:schemeClr>
                </a:solidFill>
                <a:latin typeface="+mn-lt"/>
              </a:rPr>
              <a:t>This data not only shows how the number of workers within the US have increased over the years, but also shows what I was referring to in the last slide.</a:t>
            </a:r>
            <a:br>
              <a:rPr lang="en-US" sz="1100" dirty="0">
                <a:solidFill>
                  <a:schemeClr val="tx1">
                    <a:lumMod val="75000"/>
                    <a:lumOff val="25000"/>
                  </a:schemeClr>
                </a:solidFill>
                <a:latin typeface="+mn-lt"/>
              </a:rPr>
            </a:br>
            <a:br>
              <a:rPr lang="en-US" sz="1100" dirty="0">
                <a:solidFill>
                  <a:schemeClr val="tx1">
                    <a:lumMod val="75000"/>
                    <a:lumOff val="25000"/>
                  </a:schemeClr>
                </a:solidFill>
                <a:latin typeface="+mn-lt"/>
              </a:rPr>
            </a:br>
            <a:r>
              <a:rPr lang="en-US" sz="1100" dirty="0">
                <a:solidFill>
                  <a:schemeClr val="tx1">
                    <a:lumMod val="75000"/>
                    <a:lumOff val="25000"/>
                  </a:schemeClr>
                </a:solidFill>
                <a:latin typeface="+mn-lt"/>
              </a:rPr>
              <a:t>Based on the data gathered from BLS, it can be derived that within the US male population still dominates the work aspect. The numbers show a positive trend though.</a:t>
            </a:r>
            <a:br>
              <a:rPr lang="en-US" sz="1100" dirty="0">
                <a:solidFill>
                  <a:schemeClr val="tx1">
                    <a:lumMod val="75000"/>
                    <a:lumOff val="25000"/>
                  </a:schemeClr>
                </a:solidFill>
                <a:latin typeface="+mn-lt"/>
              </a:rPr>
            </a:br>
            <a:br>
              <a:rPr lang="en-US" sz="1100" dirty="0">
                <a:solidFill>
                  <a:schemeClr val="tx1">
                    <a:lumMod val="75000"/>
                    <a:lumOff val="25000"/>
                  </a:schemeClr>
                </a:solidFill>
                <a:latin typeface="+mn-lt"/>
              </a:rPr>
            </a:br>
            <a:r>
              <a:rPr lang="en-US" sz="1100" dirty="0">
                <a:solidFill>
                  <a:schemeClr val="tx1">
                    <a:lumMod val="75000"/>
                    <a:lumOff val="25000"/>
                  </a:schemeClr>
                </a:solidFill>
                <a:latin typeface="+mn-lt"/>
              </a:rPr>
              <a:t>While in 1983, close to 55% of the total work population were women, it has jumped up to ~60% in 2018.</a:t>
            </a:r>
          </a:p>
        </p:txBody>
      </p:sp>
      <p:pic>
        <p:nvPicPr>
          <p:cNvPr id="14" name="Content Placeholder 13" descr="A picture containing game&#10;&#10;Description automatically generated">
            <a:extLst>
              <a:ext uri="{FF2B5EF4-FFF2-40B4-BE49-F238E27FC236}">
                <a16:creationId xmlns:a16="http://schemas.microsoft.com/office/drawing/2014/main" id="{4594E292-DF7E-461C-BF1A-DD5F3C25BB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0912" y="643270"/>
            <a:ext cx="3174620" cy="2785730"/>
          </a:xfrm>
          <a:prstGeom prst="rect">
            <a:avLst/>
          </a:prstGeom>
        </p:spPr>
      </p:pic>
      <p:pic>
        <p:nvPicPr>
          <p:cNvPr id="16" name="Picture 15" descr="A picture containing screenshot&#10;&#10;Description automatically generated">
            <a:extLst>
              <a:ext uri="{FF2B5EF4-FFF2-40B4-BE49-F238E27FC236}">
                <a16:creationId xmlns:a16="http://schemas.microsoft.com/office/drawing/2014/main" id="{E73491C6-59B2-4F5F-B635-85ED6326CF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5316" y="643270"/>
            <a:ext cx="3061360" cy="2785838"/>
          </a:xfrm>
          <a:prstGeom prst="rect">
            <a:avLst/>
          </a:prstGeom>
        </p:spPr>
      </p:pic>
      <p:pic>
        <p:nvPicPr>
          <p:cNvPr id="18" name="Picture 17" descr="A picture containing screenshot&#10;&#10;Description automatically generated">
            <a:extLst>
              <a:ext uri="{FF2B5EF4-FFF2-40B4-BE49-F238E27FC236}">
                <a16:creationId xmlns:a16="http://schemas.microsoft.com/office/drawing/2014/main" id="{D4DE74A1-E436-468A-8E7E-831E0E80DE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7497" y="643270"/>
            <a:ext cx="3112547" cy="2785730"/>
          </a:xfrm>
          <a:prstGeom prst="rect">
            <a:avLst/>
          </a:prstGeom>
        </p:spPr>
      </p:pic>
      <p:cxnSp>
        <p:nvCxnSpPr>
          <p:cNvPr id="49" name="Straight Connector 41">
            <a:extLst>
              <a:ext uri="{FF2B5EF4-FFF2-40B4-BE49-F238E27FC236}">
                <a16:creationId xmlns:a16="http://schemas.microsoft.com/office/drawing/2014/main" id="{74E369E2-CE06-4376-B557-4B5FE5B41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3955867"/>
            <a:ext cx="0" cy="2025423"/>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3EA57796-A4F9-49E6-8074-81001878E1F6}"/>
              </a:ext>
            </a:extLst>
          </p:cNvPr>
          <p:cNvSpPr>
            <a:spLocks noGrp="1"/>
          </p:cNvSpPr>
          <p:nvPr>
            <p:ph type="body" sz="half" idx="2"/>
          </p:nvPr>
        </p:nvSpPr>
        <p:spPr>
          <a:xfrm>
            <a:off x="6417733" y="3955867"/>
            <a:ext cx="4809064" cy="2025423"/>
          </a:xfrm>
        </p:spPr>
        <p:txBody>
          <a:bodyPr vert="horz" lIns="0" tIns="45720" rIns="0" bIns="45720" rtlCol="0">
            <a:normAutofit/>
          </a:bodyPr>
          <a:lstStyle/>
          <a:p>
            <a:pPr>
              <a:lnSpc>
                <a:spcPct val="100000"/>
              </a:lnSpc>
            </a:pPr>
            <a:r>
              <a:rPr lang="en-US" sz="1100" spc="-50" dirty="0">
                <a:solidFill>
                  <a:schemeClr val="tx1">
                    <a:lumMod val="75000"/>
                    <a:lumOff val="25000"/>
                  </a:schemeClr>
                </a:solidFill>
                <a:ea typeface="+mj-ea"/>
                <a:cs typeface="+mj-cs"/>
              </a:rPr>
              <a:t>The narrative we can define from this data is that a greater number of women have started working in the 21</a:t>
            </a:r>
            <a:r>
              <a:rPr lang="en-US" sz="1100" spc="-50" baseline="30000" dirty="0">
                <a:solidFill>
                  <a:schemeClr val="tx1">
                    <a:lumMod val="75000"/>
                    <a:lumOff val="25000"/>
                  </a:schemeClr>
                </a:solidFill>
                <a:ea typeface="+mj-ea"/>
                <a:cs typeface="+mj-cs"/>
              </a:rPr>
              <a:t>st</a:t>
            </a:r>
            <a:r>
              <a:rPr lang="en-US" sz="1100" spc="-50" dirty="0">
                <a:solidFill>
                  <a:schemeClr val="tx1">
                    <a:lumMod val="75000"/>
                    <a:lumOff val="25000"/>
                  </a:schemeClr>
                </a:solidFill>
                <a:ea typeface="+mj-ea"/>
                <a:cs typeface="+mj-cs"/>
              </a:rPr>
              <a:t> century than they did in the 19</a:t>
            </a:r>
            <a:r>
              <a:rPr lang="en-US" sz="1100" spc="-50" baseline="30000" dirty="0">
                <a:solidFill>
                  <a:schemeClr val="tx1">
                    <a:lumMod val="75000"/>
                    <a:lumOff val="25000"/>
                  </a:schemeClr>
                </a:solidFill>
                <a:ea typeface="+mj-ea"/>
                <a:cs typeface="+mj-cs"/>
              </a:rPr>
              <a:t>th</a:t>
            </a:r>
            <a:r>
              <a:rPr lang="en-US" sz="1100" spc="-50" dirty="0">
                <a:solidFill>
                  <a:schemeClr val="tx1">
                    <a:lumMod val="75000"/>
                    <a:lumOff val="25000"/>
                  </a:schemeClr>
                </a:solidFill>
                <a:ea typeface="+mj-ea"/>
                <a:cs typeface="+mj-cs"/>
              </a:rPr>
              <a:t> century.</a:t>
            </a:r>
          </a:p>
          <a:p>
            <a:pPr>
              <a:lnSpc>
                <a:spcPct val="100000"/>
              </a:lnSpc>
            </a:pPr>
            <a:r>
              <a:rPr lang="en-US" sz="1100" spc="-50" dirty="0">
                <a:solidFill>
                  <a:schemeClr val="tx1">
                    <a:lumMod val="75000"/>
                    <a:lumOff val="25000"/>
                  </a:schemeClr>
                </a:solidFill>
                <a:ea typeface="+mj-ea"/>
                <a:cs typeface="+mj-cs"/>
              </a:rPr>
              <a:t>Even though the percentage increment of working women population is still low as compared to men, the percentage is showing a constant increment based on the given data.</a:t>
            </a:r>
          </a:p>
        </p:txBody>
      </p:sp>
      <p:sp>
        <p:nvSpPr>
          <p:cNvPr id="50" name="Rectangle 43">
            <a:extLst>
              <a:ext uri="{FF2B5EF4-FFF2-40B4-BE49-F238E27FC236}">
                <a16:creationId xmlns:a16="http://schemas.microsoft.com/office/drawing/2014/main" id="{6344C6FC-AA4A-4CB4-835E-C976EBC08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7628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63AF9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777216A-020A-48B0-B879-55FA0DEC056A}"/>
              </a:ext>
            </a:extLst>
          </p:cNvPr>
          <p:cNvSpPr>
            <a:spLocks noGrp="1"/>
          </p:cNvSpPr>
          <p:nvPr>
            <p:ph type="title"/>
          </p:nvPr>
        </p:nvSpPr>
        <p:spPr>
          <a:xfrm>
            <a:off x="59077" y="1028697"/>
            <a:ext cx="4059918" cy="457201"/>
          </a:xfrm>
        </p:spPr>
        <p:txBody>
          <a:bodyPr vert="horz" lIns="91440" tIns="45720" rIns="91440" bIns="45720" rtlCol="0" anchor="b">
            <a:normAutofit/>
          </a:bodyPr>
          <a:lstStyle/>
          <a:p>
            <a:r>
              <a:rPr lang="en-US" sz="2400" b="1" u="sng" dirty="0"/>
              <a:t>OCCUPATIONAL DIVERSITY</a:t>
            </a:r>
          </a:p>
        </p:txBody>
      </p:sp>
      <p:cxnSp>
        <p:nvCxnSpPr>
          <p:cNvPr id="19" name="Straight Connector 1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E9FAAF65-0ABC-4D49-B007-CE88CC57B459}"/>
              </a:ext>
            </a:extLst>
          </p:cNvPr>
          <p:cNvSpPr>
            <a:spLocks noGrp="1"/>
          </p:cNvSpPr>
          <p:nvPr>
            <p:ph type="body" sz="half" idx="2"/>
          </p:nvPr>
        </p:nvSpPr>
        <p:spPr>
          <a:xfrm>
            <a:off x="145914" y="1819072"/>
            <a:ext cx="3793788" cy="4170247"/>
          </a:xfrm>
        </p:spPr>
        <p:txBody>
          <a:bodyPr vert="horz" lIns="0" tIns="45720" rIns="0" bIns="45720" rtlCol="0">
            <a:normAutofit/>
          </a:bodyPr>
          <a:lstStyle/>
          <a:p>
            <a:pPr>
              <a:lnSpc>
                <a:spcPct val="100000"/>
              </a:lnSpc>
            </a:pPr>
            <a:r>
              <a:rPr lang="en-US" sz="1600" dirty="0"/>
              <a:t>Based on the data gathered via BLS, we can clearly see in some job fields like management, sales and administrative occupations, females have a greater number as compared to men.</a:t>
            </a:r>
          </a:p>
          <a:p>
            <a:pPr>
              <a:lnSpc>
                <a:spcPct val="100000"/>
              </a:lnSpc>
            </a:pPr>
            <a:r>
              <a:rPr lang="en-US" sz="1600" dirty="0"/>
              <a:t>However areas like Production, transportation. Construction and Maintenance are still male dominated work areas.</a:t>
            </a:r>
          </a:p>
          <a:p>
            <a:pPr>
              <a:lnSpc>
                <a:spcPct val="100000"/>
              </a:lnSpc>
            </a:pPr>
            <a:r>
              <a:rPr lang="en-US" sz="1600" dirty="0"/>
              <a:t>Overall, there is still a significant difference between male and female worker numbers.</a:t>
            </a:r>
          </a:p>
          <a:p>
            <a:pPr>
              <a:lnSpc>
                <a:spcPct val="100000"/>
              </a:lnSpc>
            </a:pPr>
            <a:endParaRPr lang="en-US" sz="1600" dirty="0"/>
          </a:p>
        </p:txBody>
      </p:sp>
      <p:pic>
        <p:nvPicPr>
          <p:cNvPr id="6" name="Content Placeholder 5" descr="A screenshot of a cell phone&#10;&#10;Description automatically generated">
            <a:extLst>
              <a:ext uri="{FF2B5EF4-FFF2-40B4-BE49-F238E27FC236}">
                <a16:creationId xmlns:a16="http://schemas.microsoft.com/office/drawing/2014/main" id="{00DCA5E9-6E84-4431-8297-1AB286EA8E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3058" y="39459"/>
            <a:ext cx="6486571" cy="6178461"/>
          </a:xfrm>
          <a:prstGeom prst="rect">
            <a:avLst/>
          </a:prstGeom>
        </p:spPr>
      </p:pic>
    </p:spTree>
    <p:extLst>
      <p:ext uri="{BB962C8B-B14F-4D97-AF65-F5344CB8AC3E}">
        <p14:creationId xmlns:p14="http://schemas.microsoft.com/office/powerpoint/2010/main" val="1713542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5">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63AF9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777216A-020A-48B0-B879-55FA0DEC056A}"/>
              </a:ext>
            </a:extLst>
          </p:cNvPr>
          <p:cNvSpPr>
            <a:spLocks noGrp="1"/>
          </p:cNvSpPr>
          <p:nvPr>
            <p:ph type="title"/>
          </p:nvPr>
        </p:nvSpPr>
        <p:spPr>
          <a:xfrm>
            <a:off x="492370" y="813737"/>
            <a:ext cx="3227018" cy="431402"/>
          </a:xfrm>
        </p:spPr>
        <p:txBody>
          <a:bodyPr vert="horz" lIns="91440" tIns="45720" rIns="91440" bIns="45720" rtlCol="0" anchor="b">
            <a:normAutofit/>
          </a:bodyPr>
          <a:lstStyle/>
          <a:p>
            <a:r>
              <a:rPr lang="en-US" sz="2000" b="1" u="sng" dirty="0"/>
              <a:t>EARNING DIFFERENCES</a:t>
            </a:r>
          </a:p>
        </p:txBody>
      </p:sp>
      <p:cxnSp>
        <p:nvCxnSpPr>
          <p:cNvPr id="32" name="Straight Connector 31">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E9FAAF65-0ABC-4D49-B007-CE88CC57B459}"/>
              </a:ext>
            </a:extLst>
          </p:cNvPr>
          <p:cNvSpPr>
            <a:spLocks noGrp="1"/>
          </p:cNvSpPr>
          <p:nvPr>
            <p:ph type="body" sz="half" idx="2"/>
          </p:nvPr>
        </p:nvSpPr>
        <p:spPr>
          <a:xfrm>
            <a:off x="350196" y="1673158"/>
            <a:ext cx="3227018" cy="4306434"/>
          </a:xfrm>
        </p:spPr>
        <p:txBody>
          <a:bodyPr vert="horz" lIns="0" tIns="45720" rIns="0" bIns="45720" rtlCol="0">
            <a:normAutofit/>
          </a:bodyPr>
          <a:lstStyle/>
          <a:p>
            <a:pPr>
              <a:lnSpc>
                <a:spcPct val="90000"/>
              </a:lnSpc>
            </a:pPr>
            <a:r>
              <a:rPr lang="en-US" sz="1400" dirty="0"/>
              <a:t>Gender based pay has been a center of discussion for a long time now.</a:t>
            </a:r>
          </a:p>
          <a:p>
            <a:pPr>
              <a:lnSpc>
                <a:spcPct val="90000"/>
              </a:lnSpc>
            </a:pPr>
            <a:r>
              <a:rPr lang="en-US" sz="1400" dirty="0"/>
              <a:t>Even though it is believed that, this gap has reduced over the years, but based on the data presented by BLS we can see that females are still being paid less than their male colleagues. </a:t>
            </a:r>
          </a:p>
          <a:p>
            <a:pPr>
              <a:lnSpc>
                <a:spcPct val="90000"/>
              </a:lnSpc>
            </a:pPr>
            <a:r>
              <a:rPr lang="en-US" sz="1400" dirty="0"/>
              <a:t>Although the reason for these differences cannot be known via this data, the only certain derivative we can deduce from this given chart is that in all the given job areas, men are being paid better than women.</a:t>
            </a:r>
          </a:p>
          <a:p>
            <a:pPr>
              <a:lnSpc>
                <a:spcPct val="90000"/>
              </a:lnSpc>
            </a:pPr>
            <a:endParaRPr lang="en-US" sz="1400" dirty="0"/>
          </a:p>
        </p:txBody>
      </p:sp>
      <p:pic>
        <p:nvPicPr>
          <p:cNvPr id="8" name="Content Placeholder 7" descr="A picture containing pencil&#10;&#10;Description automatically generated">
            <a:extLst>
              <a:ext uri="{FF2B5EF4-FFF2-40B4-BE49-F238E27FC236}">
                <a16:creationId xmlns:a16="http://schemas.microsoft.com/office/drawing/2014/main" id="{D039E90A-ACEC-4B18-AA99-03DE1E4365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6621" y="516836"/>
            <a:ext cx="7222367" cy="6224432"/>
          </a:xfrm>
          <a:prstGeom prst="rect">
            <a:avLst/>
          </a:prstGeom>
        </p:spPr>
      </p:pic>
    </p:spTree>
    <p:extLst>
      <p:ext uri="{BB962C8B-B14F-4D97-AF65-F5344CB8AC3E}">
        <p14:creationId xmlns:p14="http://schemas.microsoft.com/office/powerpoint/2010/main" val="653422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63AF9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9204B73-31B2-4715-8ABB-6E20A4D28212}"/>
              </a:ext>
            </a:extLst>
          </p:cNvPr>
          <p:cNvSpPr>
            <a:spLocks noGrp="1"/>
          </p:cNvSpPr>
          <p:nvPr>
            <p:ph type="title"/>
          </p:nvPr>
        </p:nvSpPr>
        <p:spPr>
          <a:xfrm>
            <a:off x="492370" y="1038688"/>
            <a:ext cx="3084844" cy="648070"/>
          </a:xfrm>
        </p:spPr>
        <p:txBody>
          <a:bodyPr vert="horz" lIns="91440" tIns="45720" rIns="91440" bIns="45720" rtlCol="0" anchor="b">
            <a:normAutofit fontScale="90000"/>
          </a:bodyPr>
          <a:lstStyle/>
          <a:p>
            <a:r>
              <a:rPr lang="en-US" sz="2400" b="1" dirty="0"/>
              <a:t>WOMEN’S EARNINGS: 1979-2012</a:t>
            </a:r>
          </a:p>
        </p:txBody>
      </p:sp>
      <p:cxnSp>
        <p:nvCxnSpPr>
          <p:cNvPr id="19" name="Straight Connector 1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9890EC63-466F-4E45-8F20-FD8650C7F0C2}"/>
              </a:ext>
            </a:extLst>
          </p:cNvPr>
          <p:cNvSpPr>
            <a:spLocks noGrp="1"/>
          </p:cNvSpPr>
          <p:nvPr>
            <p:ph type="body" sz="half" idx="2"/>
          </p:nvPr>
        </p:nvSpPr>
        <p:spPr>
          <a:xfrm>
            <a:off x="224127" y="1793289"/>
            <a:ext cx="3353087" cy="4196031"/>
          </a:xfrm>
        </p:spPr>
        <p:txBody>
          <a:bodyPr vert="horz" lIns="0" tIns="45720" rIns="0" bIns="45720" rtlCol="0">
            <a:normAutofit fontScale="77500" lnSpcReduction="20000"/>
          </a:bodyPr>
          <a:lstStyle/>
          <a:p>
            <a:pPr>
              <a:lnSpc>
                <a:spcPct val="100000"/>
              </a:lnSpc>
            </a:pPr>
            <a:r>
              <a:rPr lang="en-US" dirty="0"/>
              <a:t>In 2012, women who were full-time wage and salary workers had median usual weekly earnings of $691. On average in 2012, women made about 81 percent of the median earnings of male full-time wage and salary workers ($854). In 1979, the first year for which comparable earnings data are available, women earned 62 percent of what men earned.</a:t>
            </a:r>
          </a:p>
          <a:p>
            <a:pPr>
              <a:lnSpc>
                <a:spcPct val="100000"/>
              </a:lnSpc>
            </a:pPr>
            <a:endParaRPr lang="en-US" dirty="0"/>
          </a:p>
          <a:p>
            <a:pPr>
              <a:lnSpc>
                <a:spcPct val="100000"/>
              </a:lnSpc>
            </a:pPr>
            <a:r>
              <a:rPr lang="en-US" dirty="0"/>
              <a:t>The graph here shows the salary variance among women of different age groups over the years. Based on the data collected from the Bureau of Labor Statistics, the only thing that can be fairly concluded is that even though the pay percentage has improved for women over the course of years, even in 21st century women are still finding their ground to have a right to equal pay as men!</a:t>
            </a:r>
          </a:p>
          <a:p>
            <a:pPr>
              <a:lnSpc>
                <a:spcPct val="100000"/>
              </a:lnSpc>
            </a:pPr>
            <a:endParaRPr lang="en-US" dirty="0"/>
          </a:p>
        </p:txBody>
      </p:sp>
      <p:pic>
        <p:nvPicPr>
          <p:cNvPr id="6" name="Content Placeholder 5" descr="A close up of a map&#10;&#10;Description automatically generated">
            <a:extLst>
              <a:ext uri="{FF2B5EF4-FFF2-40B4-BE49-F238E27FC236}">
                <a16:creationId xmlns:a16="http://schemas.microsoft.com/office/drawing/2014/main" id="{347DB67E-3253-458C-BFDB-229423694D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6620" y="-214788"/>
            <a:ext cx="8614785" cy="7706113"/>
          </a:xfrm>
          <a:prstGeom prst="rect">
            <a:avLst/>
          </a:prstGeom>
        </p:spPr>
      </p:pic>
    </p:spTree>
    <p:extLst>
      <p:ext uri="{BB962C8B-B14F-4D97-AF65-F5344CB8AC3E}">
        <p14:creationId xmlns:p14="http://schemas.microsoft.com/office/powerpoint/2010/main" val="3018532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6CBBCE2-BFCE-4908-BCD3-832386E3612C}"/>
              </a:ext>
            </a:extLst>
          </p:cNvPr>
          <p:cNvSpPr txBox="1">
            <a:spLocks/>
          </p:cNvSpPr>
          <p:nvPr/>
        </p:nvSpPr>
        <p:spPr>
          <a:xfrm>
            <a:off x="3966072" y="156146"/>
            <a:ext cx="7245132" cy="3501454"/>
          </a:xfrm>
          <a:prstGeom prst="rect">
            <a:avLst/>
          </a:prstGeom>
          <a:noFill/>
        </p:spPr>
        <p:txBody>
          <a:bodyPr vert="horz" lIns="91440" tIns="45720" rIns="91440" bIns="45720" rtlCol="0" anchor="t">
            <a:no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3600" b="1" dirty="0">
                <a:solidFill>
                  <a:schemeClr val="tx1"/>
                </a:solidFill>
              </a:rPr>
              <a:t>Gender , Education and Income</a:t>
            </a:r>
          </a:p>
          <a:p>
            <a:pPr marL="0" indent="0">
              <a:buNone/>
            </a:pPr>
            <a:r>
              <a:rPr lang="en-US" dirty="0"/>
              <a:t>- Women earn 74 cents for every dollar men make. </a:t>
            </a:r>
          </a:p>
          <a:p>
            <a:pPr marL="0" indent="0">
              <a:buNone/>
            </a:pPr>
            <a:r>
              <a:rPr lang="en-US" dirty="0"/>
              <a:t>- The average weekly earnings for female high school graduates has seen little change from 1979. While men with the same degree have seen a significant decrease in average weekly earnings. </a:t>
            </a:r>
          </a:p>
          <a:p>
            <a:pPr marL="0" indent="0">
              <a:buNone/>
            </a:pPr>
            <a:r>
              <a:rPr lang="en-US" dirty="0"/>
              <a:t>- Men and women with a bachelor’s degree or higher have seen similar increases in average weekly pay since 1979</a:t>
            </a:r>
          </a:p>
        </p:txBody>
      </p:sp>
      <p:pic>
        <p:nvPicPr>
          <p:cNvPr id="3" name="Picture 2">
            <a:extLst>
              <a:ext uri="{FF2B5EF4-FFF2-40B4-BE49-F238E27FC236}">
                <a16:creationId xmlns:a16="http://schemas.microsoft.com/office/drawing/2014/main" id="{212877F2-3B5B-4E76-9830-DDAB123A5429}"/>
              </a:ext>
            </a:extLst>
          </p:cNvPr>
          <p:cNvPicPr>
            <a:picLocks noChangeAspect="1"/>
          </p:cNvPicPr>
          <p:nvPr/>
        </p:nvPicPr>
        <p:blipFill>
          <a:blip r:embed="rId2"/>
          <a:stretch>
            <a:fillRect/>
          </a:stretch>
        </p:blipFill>
        <p:spPr>
          <a:xfrm>
            <a:off x="0" y="26726"/>
            <a:ext cx="3147515" cy="2057400"/>
          </a:xfrm>
          <a:prstGeom prst="rect">
            <a:avLst/>
          </a:prstGeom>
        </p:spPr>
      </p:pic>
      <p:pic>
        <p:nvPicPr>
          <p:cNvPr id="4" name="Picture 3">
            <a:extLst>
              <a:ext uri="{FF2B5EF4-FFF2-40B4-BE49-F238E27FC236}">
                <a16:creationId xmlns:a16="http://schemas.microsoft.com/office/drawing/2014/main" id="{01475C28-AC1B-49B7-910D-66651C6C9C4B}"/>
              </a:ext>
            </a:extLst>
          </p:cNvPr>
          <p:cNvPicPr>
            <a:picLocks noChangeAspect="1"/>
          </p:cNvPicPr>
          <p:nvPr/>
        </p:nvPicPr>
        <p:blipFill>
          <a:blip r:embed="rId3"/>
          <a:stretch>
            <a:fillRect/>
          </a:stretch>
        </p:blipFill>
        <p:spPr>
          <a:xfrm>
            <a:off x="0" y="4254347"/>
            <a:ext cx="3206081" cy="2057400"/>
          </a:xfrm>
          <a:prstGeom prst="rect">
            <a:avLst/>
          </a:prstGeom>
        </p:spPr>
      </p:pic>
      <p:pic>
        <p:nvPicPr>
          <p:cNvPr id="5" name="Picture 4">
            <a:extLst>
              <a:ext uri="{FF2B5EF4-FFF2-40B4-BE49-F238E27FC236}">
                <a16:creationId xmlns:a16="http://schemas.microsoft.com/office/drawing/2014/main" id="{63431A6B-9CF7-4F0F-856A-13493D11E10C}"/>
              </a:ext>
            </a:extLst>
          </p:cNvPr>
          <p:cNvPicPr>
            <a:picLocks noChangeAspect="1"/>
          </p:cNvPicPr>
          <p:nvPr/>
        </p:nvPicPr>
        <p:blipFill>
          <a:blip r:embed="rId4"/>
          <a:stretch>
            <a:fillRect/>
          </a:stretch>
        </p:blipFill>
        <p:spPr>
          <a:xfrm>
            <a:off x="0" y="2084126"/>
            <a:ext cx="3304428" cy="2057400"/>
          </a:xfrm>
          <a:prstGeom prst="rect">
            <a:avLst/>
          </a:prstGeom>
        </p:spPr>
      </p:pic>
      <p:graphicFrame>
        <p:nvGraphicFramePr>
          <p:cNvPr id="6" name="Table 12">
            <a:extLst>
              <a:ext uri="{FF2B5EF4-FFF2-40B4-BE49-F238E27FC236}">
                <a16:creationId xmlns:a16="http://schemas.microsoft.com/office/drawing/2014/main" id="{47B56020-0FA2-48D7-A3A3-0D4615AF643B}"/>
              </a:ext>
            </a:extLst>
          </p:cNvPr>
          <p:cNvGraphicFramePr>
            <a:graphicFrameLocks noGrp="1"/>
          </p:cNvGraphicFramePr>
          <p:nvPr>
            <p:extLst>
              <p:ext uri="{D42A27DB-BD31-4B8C-83A1-F6EECF244321}">
                <p14:modId xmlns:p14="http://schemas.microsoft.com/office/powerpoint/2010/main" val="1022826670"/>
              </p:ext>
            </p:extLst>
          </p:nvPr>
        </p:nvGraphicFramePr>
        <p:xfrm>
          <a:off x="3569464" y="3810000"/>
          <a:ext cx="8295700" cy="2501746"/>
        </p:xfrm>
        <a:graphic>
          <a:graphicData uri="http://schemas.openxmlformats.org/drawingml/2006/table">
            <a:tbl>
              <a:tblPr firstRow="1" bandRow="1">
                <a:tableStyleId>{5C22544A-7EE6-4342-B048-85BDC9FD1C3A}</a:tableStyleId>
              </a:tblPr>
              <a:tblGrid>
                <a:gridCol w="2073925">
                  <a:extLst>
                    <a:ext uri="{9D8B030D-6E8A-4147-A177-3AD203B41FA5}">
                      <a16:colId xmlns:a16="http://schemas.microsoft.com/office/drawing/2014/main" val="3994589983"/>
                    </a:ext>
                  </a:extLst>
                </a:gridCol>
                <a:gridCol w="2073925">
                  <a:extLst>
                    <a:ext uri="{9D8B030D-6E8A-4147-A177-3AD203B41FA5}">
                      <a16:colId xmlns:a16="http://schemas.microsoft.com/office/drawing/2014/main" val="77080324"/>
                    </a:ext>
                  </a:extLst>
                </a:gridCol>
                <a:gridCol w="2073925">
                  <a:extLst>
                    <a:ext uri="{9D8B030D-6E8A-4147-A177-3AD203B41FA5}">
                      <a16:colId xmlns:a16="http://schemas.microsoft.com/office/drawing/2014/main" val="1968687145"/>
                    </a:ext>
                  </a:extLst>
                </a:gridCol>
                <a:gridCol w="2073925">
                  <a:extLst>
                    <a:ext uri="{9D8B030D-6E8A-4147-A177-3AD203B41FA5}">
                      <a16:colId xmlns:a16="http://schemas.microsoft.com/office/drawing/2014/main" val="3021370309"/>
                    </a:ext>
                  </a:extLst>
                </a:gridCol>
              </a:tblGrid>
              <a:tr h="987242">
                <a:tc>
                  <a:txBody>
                    <a:bodyPr/>
                    <a:lstStyle/>
                    <a:p>
                      <a:r>
                        <a:rPr lang="en-US" dirty="0"/>
                        <a:t>Gender</a:t>
                      </a:r>
                    </a:p>
                  </a:txBody>
                  <a:tcPr/>
                </a:tc>
                <a:tc>
                  <a:txBody>
                    <a:bodyPr/>
                    <a:lstStyle/>
                    <a:p>
                      <a:r>
                        <a:rPr lang="en-US" dirty="0"/>
                        <a:t>High School</a:t>
                      </a:r>
                    </a:p>
                  </a:txBody>
                  <a:tcPr/>
                </a:tc>
                <a:tc>
                  <a:txBody>
                    <a:bodyPr/>
                    <a:lstStyle/>
                    <a:p>
                      <a:r>
                        <a:rPr lang="en-US" dirty="0"/>
                        <a:t>Some College</a:t>
                      </a:r>
                    </a:p>
                  </a:txBody>
                  <a:tcPr/>
                </a:tc>
                <a:tc>
                  <a:txBody>
                    <a:bodyPr/>
                    <a:lstStyle/>
                    <a:p>
                      <a:r>
                        <a:rPr lang="en-US" dirty="0"/>
                        <a:t>College Degree</a:t>
                      </a:r>
                    </a:p>
                  </a:txBody>
                  <a:tcPr/>
                </a:tc>
                <a:extLst>
                  <a:ext uri="{0D108BD9-81ED-4DB2-BD59-A6C34878D82A}">
                    <a16:rowId xmlns:a16="http://schemas.microsoft.com/office/drawing/2014/main" val="419897251"/>
                  </a:ext>
                </a:extLst>
              </a:tr>
              <a:tr h="757252">
                <a:tc>
                  <a:txBody>
                    <a:bodyPr/>
                    <a:lstStyle/>
                    <a:p>
                      <a:r>
                        <a:rPr lang="en-US" dirty="0"/>
                        <a:t>Men</a:t>
                      </a:r>
                    </a:p>
                  </a:txBody>
                  <a:tcPr/>
                </a:tc>
                <a:tc>
                  <a:txBody>
                    <a:bodyPr/>
                    <a:lstStyle/>
                    <a:p>
                      <a:r>
                        <a:rPr lang="en-US" dirty="0"/>
                        <a:t>$ 859.93</a:t>
                      </a:r>
                    </a:p>
                  </a:txBody>
                  <a:tcPr/>
                </a:tc>
                <a:tc>
                  <a:txBody>
                    <a:bodyPr/>
                    <a:lstStyle/>
                    <a:p>
                      <a:r>
                        <a:rPr lang="en-US" dirty="0"/>
                        <a:t>$ 994.80</a:t>
                      </a:r>
                    </a:p>
                  </a:txBody>
                  <a:tcPr/>
                </a:tc>
                <a:tc>
                  <a:txBody>
                    <a:bodyPr/>
                    <a:lstStyle/>
                    <a:p>
                      <a:r>
                        <a:rPr lang="en-US" dirty="0"/>
                        <a:t>$ 1430.58</a:t>
                      </a:r>
                    </a:p>
                  </a:txBody>
                  <a:tcPr/>
                </a:tc>
                <a:extLst>
                  <a:ext uri="{0D108BD9-81ED-4DB2-BD59-A6C34878D82A}">
                    <a16:rowId xmlns:a16="http://schemas.microsoft.com/office/drawing/2014/main" val="980641330"/>
                  </a:ext>
                </a:extLst>
              </a:tr>
              <a:tr h="757252">
                <a:tc>
                  <a:txBody>
                    <a:bodyPr/>
                    <a:lstStyle/>
                    <a:p>
                      <a:r>
                        <a:rPr lang="en-US" dirty="0"/>
                        <a:t>Women</a:t>
                      </a:r>
                    </a:p>
                  </a:txBody>
                  <a:tcPr/>
                </a:tc>
                <a:tc>
                  <a:txBody>
                    <a:bodyPr/>
                    <a:lstStyle/>
                    <a:p>
                      <a:r>
                        <a:rPr lang="en-US" dirty="0"/>
                        <a:t>$ 609.85</a:t>
                      </a:r>
                    </a:p>
                  </a:txBody>
                  <a:tcPr/>
                </a:tc>
                <a:tc>
                  <a:txBody>
                    <a:bodyPr/>
                    <a:lstStyle/>
                    <a:p>
                      <a:r>
                        <a:rPr lang="en-US" dirty="0"/>
                        <a:t>$ 723.33</a:t>
                      </a:r>
                    </a:p>
                  </a:txBody>
                  <a:tcPr/>
                </a:tc>
                <a:tc>
                  <a:txBody>
                    <a:bodyPr/>
                    <a:lstStyle/>
                    <a:p>
                      <a:r>
                        <a:rPr lang="en-US" dirty="0"/>
                        <a:t>$1051.63</a:t>
                      </a:r>
                    </a:p>
                  </a:txBody>
                  <a:tcPr/>
                </a:tc>
                <a:extLst>
                  <a:ext uri="{0D108BD9-81ED-4DB2-BD59-A6C34878D82A}">
                    <a16:rowId xmlns:a16="http://schemas.microsoft.com/office/drawing/2014/main" val="887677286"/>
                  </a:ext>
                </a:extLst>
              </a:tr>
            </a:tbl>
          </a:graphicData>
        </a:graphic>
      </p:graphicFrame>
    </p:spTree>
    <p:extLst>
      <p:ext uri="{BB962C8B-B14F-4D97-AF65-F5344CB8AC3E}">
        <p14:creationId xmlns:p14="http://schemas.microsoft.com/office/powerpoint/2010/main" val="188504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6CBBCE2-BFCE-4908-BCD3-832386E3612C}"/>
              </a:ext>
            </a:extLst>
          </p:cNvPr>
          <p:cNvSpPr txBox="1">
            <a:spLocks/>
          </p:cNvSpPr>
          <p:nvPr/>
        </p:nvSpPr>
        <p:spPr>
          <a:xfrm>
            <a:off x="4782562" y="156146"/>
            <a:ext cx="7313957" cy="3501454"/>
          </a:xfrm>
          <a:prstGeom prst="rect">
            <a:avLst/>
          </a:prstGeom>
          <a:noFill/>
        </p:spPr>
        <p:txBody>
          <a:bodyPr vert="horz" lIns="91440" tIns="45720" rIns="91440" bIns="45720" rtlCol="0" anchor="t">
            <a:no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3600" b="1" dirty="0">
                <a:solidFill>
                  <a:schemeClr val="tx1"/>
                </a:solidFill>
              </a:rPr>
              <a:t>Correlation between education and income</a:t>
            </a:r>
          </a:p>
          <a:p>
            <a:pPr marL="0" indent="0">
              <a:buNone/>
            </a:pPr>
            <a:r>
              <a:rPr lang="en-US" dirty="0"/>
              <a:t>-Although more education can lead to higher earnings; the pay gap is wider among those with a bachelor's degree </a:t>
            </a:r>
          </a:p>
          <a:p>
            <a:pPr marL="0" indent="0">
              <a:buNone/>
            </a:pPr>
            <a:r>
              <a:rPr lang="en-US" dirty="0"/>
              <a:t>- The most significant difference is between those that have some college education and those that have a bachelor’s degree</a:t>
            </a:r>
          </a:p>
          <a:p>
            <a:pPr marL="0" indent="0">
              <a:buNone/>
            </a:pPr>
            <a:r>
              <a:rPr lang="en-US" dirty="0"/>
              <a:t>- There is not a significant difference between those with a high school diploma and those with some college</a:t>
            </a:r>
          </a:p>
        </p:txBody>
      </p:sp>
      <p:pic>
        <p:nvPicPr>
          <p:cNvPr id="7" name="Picture 6">
            <a:extLst>
              <a:ext uri="{FF2B5EF4-FFF2-40B4-BE49-F238E27FC236}">
                <a16:creationId xmlns:a16="http://schemas.microsoft.com/office/drawing/2014/main" id="{3ECAFA67-1B4C-4977-857A-DD9FB1C966FB}"/>
              </a:ext>
            </a:extLst>
          </p:cNvPr>
          <p:cNvPicPr>
            <a:picLocks noChangeAspect="1"/>
          </p:cNvPicPr>
          <p:nvPr/>
        </p:nvPicPr>
        <p:blipFill>
          <a:blip r:embed="rId2"/>
          <a:stretch>
            <a:fillRect/>
          </a:stretch>
        </p:blipFill>
        <p:spPr>
          <a:xfrm>
            <a:off x="95480" y="156146"/>
            <a:ext cx="4687083" cy="2895600"/>
          </a:xfrm>
          <a:prstGeom prst="rect">
            <a:avLst/>
          </a:prstGeom>
        </p:spPr>
      </p:pic>
      <p:pic>
        <p:nvPicPr>
          <p:cNvPr id="8" name="Picture 7">
            <a:extLst>
              <a:ext uri="{FF2B5EF4-FFF2-40B4-BE49-F238E27FC236}">
                <a16:creationId xmlns:a16="http://schemas.microsoft.com/office/drawing/2014/main" id="{642CDE2C-3D2D-4F38-99C4-7B8A1961365F}"/>
              </a:ext>
            </a:extLst>
          </p:cNvPr>
          <p:cNvPicPr>
            <a:picLocks noChangeAspect="1"/>
          </p:cNvPicPr>
          <p:nvPr/>
        </p:nvPicPr>
        <p:blipFill>
          <a:blip r:embed="rId3"/>
          <a:stretch>
            <a:fillRect/>
          </a:stretch>
        </p:blipFill>
        <p:spPr>
          <a:xfrm>
            <a:off x="538990" y="3095264"/>
            <a:ext cx="3956351" cy="2751186"/>
          </a:xfrm>
          <a:prstGeom prst="rect">
            <a:avLst/>
          </a:prstGeom>
        </p:spPr>
      </p:pic>
      <p:pic>
        <p:nvPicPr>
          <p:cNvPr id="4" name="Picture 3" descr="A close up of a fence&#10;&#10;Description automatically generated">
            <a:extLst>
              <a:ext uri="{FF2B5EF4-FFF2-40B4-BE49-F238E27FC236}">
                <a16:creationId xmlns:a16="http://schemas.microsoft.com/office/drawing/2014/main" id="{B6BB0F1A-0DFD-4D1E-8601-B9E304D2226F}"/>
              </a:ext>
            </a:extLst>
          </p:cNvPr>
          <p:cNvPicPr>
            <a:picLocks noChangeAspect="1"/>
          </p:cNvPicPr>
          <p:nvPr/>
        </p:nvPicPr>
        <p:blipFill rotWithShape="1">
          <a:blip r:embed="rId4">
            <a:extLst>
              <a:ext uri="{28A0092B-C50C-407E-A947-70E740481C1C}">
                <a14:useLocalDpi xmlns:a14="http://schemas.microsoft.com/office/drawing/2010/main" val="0"/>
              </a:ext>
            </a:extLst>
          </a:blip>
          <a:srcRect l="9118" t="8578" r="8265"/>
          <a:stretch/>
        </p:blipFill>
        <p:spPr>
          <a:xfrm>
            <a:off x="4659607" y="4221980"/>
            <a:ext cx="7386381" cy="2436064"/>
          </a:xfrm>
          <a:prstGeom prst="rect">
            <a:avLst/>
          </a:prstGeom>
        </p:spPr>
      </p:pic>
    </p:spTree>
    <p:extLst>
      <p:ext uri="{BB962C8B-B14F-4D97-AF65-F5344CB8AC3E}">
        <p14:creationId xmlns:p14="http://schemas.microsoft.com/office/powerpoint/2010/main" val="628739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0F405E1D-162B-4063-9264-51444FB380B3}"/>
              </a:ext>
            </a:extLst>
          </p:cNvPr>
          <p:cNvSpPr txBox="1">
            <a:spLocks/>
          </p:cNvSpPr>
          <p:nvPr/>
        </p:nvSpPr>
        <p:spPr>
          <a:xfrm>
            <a:off x="247084" y="3766657"/>
            <a:ext cx="3335015" cy="396222"/>
          </a:xfrm>
          <a:prstGeom prst="rect">
            <a:avLst/>
          </a:prstGeom>
        </p:spPr>
        <p:txBody>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chemeClr val="bg1"/>
                </a:solidFill>
              </a:rPr>
              <a:t>WHITE WORKER TRENDS</a:t>
            </a:r>
          </a:p>
        </p:txBody>
      </p:sp>
      <p:sp>
        <p:nvSpPr>
          <p:cNvPr id="3" name="Text Placeholder 4">
            <a:extLst>
              <a:ext uri="{FF2B5EF4-FFF2-40B4-BE49-F238E27FC236}">
                <a16:creationId xmlns:a16="http://schemas.microsoft.com/office/drawing/2014/main" id="{DA6F9E95-8F80-4C1A-9E07-52AFFC8FCB25}"/>
              </a:ext>
            </a:extLst>
          </p:cNvPr>
          <p:cNvSpPr txBox="1">
            <a:spLocks/>
          </p:cNvSpPr>
          <p:nvPr/>
        </p:nvSpPr>
        <p:spPr>
          <a:xfrm>
            <a:off x="350167" y="4162879"/>
            <a:ext cx="4637568" cy="2371573"/>
          </a:xfrm>
          <a:prstGeom prst="rect">
            <a:avLst/>
          </a:prstGeom>
        </p:spPr>
        <p:txBody>
          <a:bodyPr>
            <a:normAutofit fontScale="70000" lnSpcReduction="20000"/>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bg1"/>
                </a:solidFill>
              </a:rPr>
              <a:t>The data reflects a constant trend in which white workers, either male or female, were above the average salary and within 50¢ to $1/hr. of the average salary of their respective sex category.  This demonstrates how much the white workers’ salaries influences the average salary across all racial groups and indicates that white workers for either category contribute largely to the total number of workers.  The fact they have annual average salaries above the total averages implies that white workers also make more than the average salary across both sex categories.</a:t>
            </a:r>
          </a:p>
        </p:txBody>
      </p:sp>
      <p:sp>
        <p:nvSpPr>
          <p:cNvPr id="4" name="Text Placeholder 8">
            <a:extLst>
              <a:ext uri="{FF2B5EF4-FFF2-40B4-BE49-F238E27FC236}">
                <a16:creationId xmlns:a16="http://schemas.microsoft.com/office/drawing/2014/main" id="{A81D9167-31EB-4186-8585-EA2374B52010}"/>
              </a:ext>
            </a:extLst>
          </p:cNvPr>
          <p:cNvSpPr txBox="1">
            <a:spLocks/>
          </p:cNvSpPr>
          <p:nvPr/>
        </p:nvSpPr>
        <p:spPr>
          <a:xfrm>
            <a:off x="5852720" y="260059"/>
            <a:ext cx="4264404" cy="416750"/>
          </a:xfrm>
          <a:prstGeom prst="rect">
            <a:avLst/>
          </a:prstGeom>
        </p:spPr>
        <p:txBody>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solidFill>
                  <a:schemeClr val="bg1"/>
                </a:solidFill>
              </a:rPr>
              <a:t>NON-WHITE WORKER TRENDS</a:t>
            </a:r>
          </a:p>
        </p:txBody>
      </p:sp>
      <p:sp>
        <p:nvSpPr>
          <p:cNvPr id="5" name="Text Placeholder 10">
            <a:extLst>
              <a:ext uri="{FF2B5EF4-FFF2-40B4-BE49-F238E27FC236}">
                <a16:creationId xmlns:a16="http://schemas.microsoft.com/office/drawing/2014/main" id="{6EAE60CB-8EC0-438F-B2DF-75BE223E669F}"/>
              </a:ext>
            </a:extLst>
          </p:cNvPr>
          <p:cNvSpPr txBox="1">
            <a:spLocks/>
          </p:cNvSpPr>
          <p:nvPr/>
        </p:nvSpPr>
        <p:spPr>
          <a:xfrm>
            <a:off x="6096000" y="676809"/>
            <a:ext cx="5837169" cy="2364066"/>
          </a:xfrm>
          <a:prstGeom prst="rect">
            <a:avLst/>
          </a:prstGeom>
        </p:spPr>
        <p:txBody>
          <a:bodyPr>
            <a:normAutofit fontScale="85000" lnSpcReduction="10000"/>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solidFill>
                  <a:schemeClr val="bg1"/>
                </a:solidFill>
              </a:rPr>
              <a:t>Black and Hispanic workers are consistently beneath the median salary for each of their sex categories between 1979 and 2018.  While not tabulated until 2000, Asian men consistently had a median salary above the median salaries across all racial categories.  Asian women worker’s median salaries tended around the average white female worker’s median salaries with visible spikes either above (2017) or below (2002) the average salary for white female workers.</a:t>
            </a:r>
            <a:endParaRPr lang="en-US" dirty="0">
              <a:solidFill>
                <a:schemeClr val="bg1"/>
              </a:solidFill>
            </a:endParaRPr>
          </a:p>
        </p:txBody>
      </p:sp>
      <p:pic>
        <p:nvPicPr>
          <p:cNvPr id="6" name="Content Placeholder 5">
            <a:extLst>
              <a:ext uri="{FF2B5EF4-FFF2-40B4-BE49-F238E27FC236}">
                <a16:creationId xmlns:a16="http://schemas.microsoft.com/office/drawing/2014/main" id="{31C99331-1B17-440D-8D6A-DAC06E069D88}"/>
              </a:ext>
            </a:extLst>
          </p:cNvPr>
          <p:cNvPicPr>
            <a:picLocks noChangeAspect="1"/>
          </p:cNvPicPr>
          <p:nvPr/>
        </p:nvPicPr>
        <p:blipFill>
          <a:blip r:embed="rId2"/>
          <a:srcRect/>
          <a:stretch/>
        </p:blipFill>
        <p:spPr>
          <a:xfrm>
            <a:off x="247083" y="131068"/>
            <a:ext cx="5222539" cy="3481693"/>
          </a:xfrm>
          <a:prstGeom prst="rect">
            <a:avLst/>
          </a:prstGeom>
        </p:spPr>
      </p:pic>
      <p:pic>
        <p:nvPicPr>
          <p:cNvPr id="7" name="Content Placeholder 5">
            <a:extLst>
              <a:ext uri="{FF2B5EF4-FFF2-40B4-BE49-F238E27FC236}">
                <a16:creationId xmlns:a16="http://schemas.microsoft.com/office/drawing/2014/main" id="{39CE96E3-9F2A-4F01-95C7-2EFF8FA4754C}"/>
              </a:ext>
            </a:extLst>
          </p:cNvPr>
          <p:cNvPicPr>
            <a:picLocks noChangeAspect="1"/>
          </p:cNvPicPr>
          <p:nvPr/>
        </p:nvPicPr>
        <p:blipFill>
          <a:blip r:embed="rId3"/>
          <a:srcRect/>
          <a:stretch/>
        </p:blipFill>
        <p:spPr>
          <a:xfrm>
            <a:off x="6096000" y="2753339"/>
            <a:ext cx="5304639" cy="3536425"/>
          </a:xfrm>
          <a:prstGeom prst="rect">
            <a:avLst/>
          </a:prstGeom>
        </p:spPr>
      </p:pic>
    </p:spTree>
    <p:extLst>
      <p:ext uri="{BB962C8B-B14F-4D97-AF65-F5344CB8AC3E}">
        <p14:creationId xmlns:p14="http://schemas.microsoft.com/office/powerpoint/2010/main" val="517496017"/>
      </p:ext>
    </p:extLst>
  </p:cSld>
  <p:clrMapOvr>
    <a:masterClrMapping/>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3E4124"/>
      </a:dk2>
      <a:lt2>
        <a:srgbClr val="F2EEEF"/>
      </a:lt2>
      <a:accent1>
        <a:srgbClr val="63AF9D"/>
      </a:accent1>
      <a:accent2>
        <a:srgbClr val="56B376"/>
      </a:accent2>
      <a:accent3>
        <a:srgbClr val="62B25C"/>
      </a:accent3>
      <a:accent4>
        <a:srgbClr val="80AE53"/>
      </a:accent4>
      <a:accent5>
        <a:srgbClr val="A0A662"/>
      </a:accent5>
      <a:accent6>
        <a:srgbClr val="BC9C58"/>
      </a:accent6>
      <a:hlink>
        <a:srgbClr val="B67887"/>
      </a:hlink>
      <a:folHlink>
        <a:srgbClr val="898989"/>
      </a:folHlink>
    </a:clrScheme>
    <a:fontScheme name="Retrospect">
      <a:majorFont>
        <a:latin typeface="Arial Nova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20</TotalTime>
  <Words>1493</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Nova</vt:lpstr>
      <vt:lpstr>Arial Nova Light</vt:lpstr>
      <vt:lpstr>Calibri</vt:lpstr>
      <vt:lpstr>RetrospectVTI</vt:lpstr>
      <vt:lpstr>Employment Statistics in the US and the factors affecting them</vt:lpstr>
      <vt:lpstr>- Visualize the shift in occupations from 1979 to 2018  - Investigate the difference in pay between gender and age demographics  - Does gender still play a role in employment and pay      in the 21st century? How far have we come to bridge that gap since last 3 decades?  - Is there a correlation between income and education?  - Examine the historical precedence between race and wages earned</vt:lpstr>
      <vt:lpstr>This data not only shows how the number of workers within the US have increased over the years, but also shows what I was referring to in the last slide.  Based on the data gathered from BLS, it can be derived that within the US male population still dominates the work aspect. The numbers show a positive trend though.  While in 1983, close to 55% of the total work population were women, it has jumped up to ~60% in 2018.</vt:lpstr>
      <vt:lpstr>OCCUPATIONAL DIVERSITY</vt:lpstr>
      <vt:lpstr>EARNING DIFFERENCES</vt:lpstr>
      <vt:lpstr>WOMEN’S EARNINGS: 1979-2012</vt:lpstr>
      <vt:lpstr>PowerPoint Presentation</vt:lpstr>
      <vt:lpstr>PowerPoint Presentation</vt:lpstr>
      <vt:lpstr>PowerPoint Presentation</vt:lpstr>
      <vt:lpstr>PowerPoint Presentation</vt:lpstr>
      <vt:lpstr>PowerPoint Presentation</vt:lpstr>
      <vt:lpstr>Conclusions</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Employment Statistics in the US and the factors affecting them</dc:title>
  <dc:creator>ankur srivastava</dc:creator>
  <cp:lastModifiedBy>ankur srivastava</cp:lastModifiedBy>
  <cp:revision>3</cp:revision>
  <dcterms:created xsi:type="dcterms:W3CDTF">2020-04-25T15:06:12Z</dcterms:created>
  <dcterms:modified xsi:type="dcterms:W3CDTF">2020-04-25T15:28:50Z</dcterms:modified>
</cp:coreProperties>
</file>