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9" r:id="rId34"/>
    <p:sldId id="291" r:id="rId35"/>
    <p:sldId id="293" r:id="rId36"/>
    <p:sldId id="294" r:id="rId37"/>
    <p:sldId id="295" r:id="rId38"/>
    <p:sldId id="296" r:id="rId39"/>
    <p:sldId id="29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biwabiwabibabu"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snapToGrid="0">
      <p:cViewPr varScale="1">
        <p:scale>
          <a:sx n="104" d="100"/>
          <a:sy n="104" d="100"/>
        </p:scale>
        <p:origin x="9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75931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BC5A2C6-7AEF-F349-BDD0-6874110F88EC}" type="datetimeFigureOut">
              <a:rPr kumimoji="1" lang="zh-CN" altLang="en-US" smtClean="0"/>
              <a:t>2025/4/23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3EAF811-7FC9-7D44-994D-F495BAD6B1B4}" type="slidenum">
              <a:rPr kumimoji="1" lang="zh-CN" altLang="en-US" smtClean="0"/>
              <a:t>‹#›</a:t>
            </a:fld>
            <a:endParaRPr kumimoji="1"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C5A2C6-7AEF-F349-BDD0-6874110F88EC}" type="datetimeFigureOut">
              <a:rPr kumimoji="1" lang="zh-CN" altLang="en-US" smtClean="0"/>
              <a:t>2025/4/23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EAF811-7FC9-7D44-994D-F495BAD6B1B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34428"/>
            <a:ext cx="9144000" cy="2387600"/>
          </a:xfrm>
        </p:spPr>
        <p:txBody>
          <a:bodyPr/>
          <a:lstStyle/>
          <a:p>
            <a:r>
              <a:rPr kumimoji="1" lang="en-US" altLang="zh-CN" dirty="0"/>
              <a:t>Database System Concepts</a:t>
            </a:r>
            <a:endParaRPr kumimoji="1" lang="zh-CN" altLang="en-US" dirty="0"/>
          </a:p>
        </p:txBody>
      </p:sp>
      <p:sp>
        <p:nvSpPr>
          <p:cNvPr id="3" name="副标题 2"/>
          <p:cNvSpPr>
            <a:spLocks noGrp="1"/>
          </p:cNvSpPr>
          <p:nvPr>
            <p:ph type="subTitle" idx="1"/>
          </p:nvPr>
        </p:nvSpPr>
        <p:spPr>
          <a:xfrm>
            <a:off x="1524000" y="3807143"/>
            <a:ext cx="9144000" cy="1655762"/>
          </a:xfrm>
        </p:spPr>
        <p:txBody>
          <a:bodyPr/>
          <a:lstStyle/>
          <a:p>
            <a:r>
              <a:rPr kumimoji="1" lang="en-US" altLang="zh-CN" dirty="0"/>
              <a:t>Chapter 17-Transactions</a:t>
            </a:r>
          </a:p>
          <a:p>
            <a:r>
              <a:rPr kumimoji="1" lang="en-US" altLang="zh-CN" sz="1800" dirty="0"/>
              <a:t>B2 Xu Haoran (Jo) 72344187</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a:t>
            </a:fld>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Transaction Atomicity and Durability</a:t>
            </a:r>
          </a:p>
        </p:txBody>
      </p:sp>
      <p:sp>
        <p:nvSpPr>
          <p:cNvPr id="3" name="内容占位符 2"/>
          <p:cNvSpPr>
            <a:spLocks noGrp="1"/>
          </p:cNvSpPr>
          <p:nvPr>
            <p:ph idx="1"/>
          </p:nvPr>
        </p:nvSpPr>
        <p:spPr>
          <a:xfrm>
            <a:off x="838200" y="1825625"/>
            <a:ext cx="10515600" cy="4831080"/>
          </a:xfrm>
        </p:spPr>
        <p:txBody>
          <a:bodyPr>
            <a:normAutofit fontScale="97500" lnSpcReduction="10000"/>
          </a:bodyPr>
          <a:lstStyle/>
          <a:p>
            <a:r>
              <a:rPr lang="en-US" altLang="zh-CN" b="1" dirty="0"/>
              <a:t>A</a:t>
            </a:r>
            <a:r>
              <a:rPr lang="zh-CN" altLang="en-US" b="1" dirty="0"/>
              <a:t>borted</a:t>
            </a:r>
            <a:r>
              <a:rPr lang="en-US" altLang="zh-CN" dirty="0"/>
              <a:t>: Transactions failing to complete</a:t>
            </a:r>
            <a:endParaRPr lang="zh-CN" altLang="en-US" dirty="0"/>
          </a:p>
          <a:p>
            <a:r>
              <a:rPr lang="en-US" altLang="zh-CN" b="1" dirty="0"/>
              <a:t>R</a:t>
            </a:r>
            <a:r>
              <a:rPr lang="zh-CN" altLang="en-US" b="1" dirty="0"/>
              <a:t>olled back</a:t>
            </a:r>
            <a:r>
              <a:rPr lang="en-US" altLang="zh-CN" dirty="0"/>
              <a:t>: Undoing changes caused by an aborted transaction </a:t>
            </a:r>
          </a:p>
          <a:p>
            <a:pPr marL="0" indent="0">
              <a:buNone/>
            </a:pPr>
            <a:r>
              <a:rPr lang="en-US" altLang="zh-CN" dirty="0"/>
              <a:t>  								--&gt; </a:t>
            </a:r>
            <a:r>
              <a:rPr lang="en-US" altLang="zh-CN" b="1" dirty="0"/>
              <a:t>log</a:t>
            </a:r>
            <a:r>
              <a:rPr lang="en-US" altLang="zh-CN" dirty="0"/>
              <a:t> is needed</a:t>
            </a:r>
          </a:p>
          <a:p>
            <a:r>
              <a:rPr lang="en-US" altLang="zh-CN" b="1" dirty="0">
                <a:sym typeface="+mn-ea"/>
              </a:rPr>
              <a:t>Committed</a:t>
            </a:r>
            <a:r>
              <a:rPr lang="en-US" altLang="zh-CN" dirty="0">
                <a:sym typeface="+mn-ea"/>
              </a:rPr>
              <a:t>: State of successful </a:t>
            </a:r>
            <a:r>
              <a:rPr lang="en-US" altLang="zh-CN" dirty="0"/>
              <a:t>execution</a:t>
            </a:r>
          </a:p>
          <a:p>
            <a:r>
              <a:rPr lang="en-US" altLang="zh-CN" dirty="0"/>
              <a:t>A </a:t>
            </a:r>
            <a:r>
              <a:rPr lang="en-US" altLang="zh-CN" b="1" dirty="0"/>
              <a:t>committed transaction</a:t>
            </a:r>
            <a:r>
              <a:rPr lang="en-US" altLang="zh-CN" dirty="0"/>
              <a:t> that has performed updates transforms the database into a </a:t>
            </a:r>
            <a:r>
              <a:rPr lang="en-US" altLang="zh-CN" b="1" dirty="0"/>
              <a:t>new consistent state</a:t>
            </a:r>
            <a:r>
              <a:rPr lang="en-US" altLang="zh-CN" dirty="0"/>
              <a:t>, which </a:t>
            </a:r>
            <a:r>
              <a:rPr lang="en-US" altLang="zh-CN" b="1" dirty="0"/>
              <a:t>must persist</a:t>
            </a:r>
            <a:r>
              <a:rPr lang="en-US" altLang="zh-CN" dirty="0"/>
              <a:t> even if there is a system failure.</a:t>
            </a:r>
          </a:p>
          <a:p>
            <a:r>
              <a:rPr lang="en-US" altLang="zh-CN" dirty="0"/>
              <a:t>The only way to undo the effects of a committed transaction is to execute a </a:t>
            </a:r>
            <a:r>
              <a:rPr lang="en-US" altLang="zh-CN" b="1" dirty="0"/>
              <a:t>compensating transaction. </a:t>
            </a:r>
            <a:r>
              <a:rPr lang="en-US" altLang="zh-CN" dirty="0">
                <a:sym typeface="+mn-ea"/>
              </a:rPr>
              <a:t>(not always possible)</a:t>
            </a:r>
          </a:p>
          <a:p>
            <a:pPr marL="0" indent="0" algn="r">
              <a:buNone/>
            </a:pPr>
            <a:r>
              <a:rPr lang="en-US" altLang="zh-CN" dirty="0"/>
              <a:t>e.g. +100$  &lt;=&gt;  -100$</a:t>
            </a:r>
          </a:p>
          <a:p>
            <a:pPr marL="0" indent="0">
              <a:buNone/>
            </a:pPr>
            <a:r>
              <a:rPr lang="en-US" altLang="zh-CN" dirty="0"/>
              <a:t> </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10</a:t>
            </a:fld>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9105"/>
            <a:ext cx="10842625" cy="1376680"/>
          </a:xfrm>
        </p:spPr>
        <p:txBody>
          <a:bodyPr>
            <a:normAutofit/>
          </a:bodyPr>
          <a:lstStyle/>
          <a:p>
            <a:r>
              <a:rPr lang="zh-CN" altLang="en-US">
                <a:sym typeface="+mn-ea"/>
              </a:rPr>
              <a:t>Transaction Atomicity and Durability</a:t>
            </a:r>
            <a:r>
              <a:rPr lang="en-US" altLang="zh-CN">
                <a:sym typeface="+mn-ea"/>
              </a:rPr>
              <a:t>:</a:t>
            </a:r>
            <a:br>
              <a:rPr lang="en-US" altLang="zh-CN">
                <a:sym typeface="+mn-ea"/>
              </a:rPr>
            </a:br>
            <a:r>
              <a:rPr lang="en-US" altLang="zh-CN">
                <a:sym typeface="+mn-ea"/>
              </a:rPr>
              <a:t>5 States</a:t>
            </a:r>
          </a:p>
        </p:txBody>
      </p:sp>
      <p:sp>
        <p:nvSpPr>
          <p:cNvPr id="3" name="内容占位符 2"/>
          <p:cNvSpPr>
            <a:spLocks noGrp="1"/>
          </p:cNvSpPr>
          <p:nvPr>
            <p:ph idx="1"/>
          </p:nvPr>
        </p:nvSpPr>
        <p:spPr>
          <a:xfrm>
            <a:off x="838200" y="1825625"/>
            <a:ext cx="10515600" cy="4692650"/>
          </a:xfrm>
        </p:spPr>
        <p:txBody>
          <a:bodyPr>
            <a:normAutofit fontScale="90000"/>
          </a:bodyPr>
          <a:lstStyle/>
          <a:p>
            <a:pPr>
              <a:lnSpc>
                <a:spcPct val="100000"/>
              </a:lnSpc>
            </a:pPr>
            <a:r>
              <a:rPr lang="zh-CN" altLang="en-US" b="1" dirty="0"/>
              <a:t>Active</a:t>
            </a:r>
            <a:r>
              <a:rPr lang="en-US" altLang="zh-CN" b="1" dirty="0"/>
              <a:t>:</a:t>
            </a:r>
            <a:r>
              <a:rPr lang="en-US" altLang="zh-CN" dirty="0"/>
              <a:t> T</a:t>
            </a:r>
            <a:r>
              <a:rPr lang="zh-CN" altLang="en-US" dirty="0"/>
              <a:t>he initial state; the transaction stays in this state while it is executing.</a:t>
            </a:r>
          </a:p>
          <a:p>
            <a:pPr>
              <a:lnSpc>
                <a:spcPct val="100000"/>
              </a:lnSpc>
            </a:pPr>
            <a:r>
              <a:rPr lang="zh-CN" altLang="en-US" b="1" dirty="0"/>
              <a:t>Partially committed</a:t>
            </a:r>
            <a:r>
              <a:rPr lang="en-US" altLang="zh-CN" b="1" dirty="0"/>
              <a:t>:</a:t>
            </a:r>
            <a:r>
              <a:rPr lang="en-US" altLang="zh-CN" dirty="0"/>
              <a:t> A</a:t>
            </a:r>
            <a:r>
              <a:rPr lang="zh-CN" altLang="en-US" dirty="0"/>
              <a:t>fter the final statement has been executed.</a:t>
            </a:r>
          </a:p>
          <a:p>
            <a:pPr>
              <a:lnSpc>
                <a:spcPct val="100000"/>
              </a:lnSpc>
            </a:pPr>
            <a:r>
              <a:rPr lang="zh-CN" altLang="en-US" b="1" dirty="0"/>
              <a:t>Failed</a:t>
            </a:r>
            <a:r>
              <a:rPr lang="en-US" altLang="zh-CN" b="1" dirty="0"/>
              <a:t>:</a:t>
            </a:r>
            <a:r>
              <a:rPr lang="en-US" altLang="zh-CN" dirty="0"/>
              <a:t> A</a:t>
            </a:r>
            <a:r>
              <a:rPr lang="zh-CN" altLang="en-US" dirty="0"/>
              <a:t>fter the discovery that normal execution can no longer proceed.</a:t>
            </a:r>
          </a:p>
          <a:p>
            <a:pPr>
              <a:lnSpc>
                <a:spcPct val="100000"/>
              </a:lnSpc>
            </a:pPr>
            <a:r>
              <a:rPr lang="zh-CN" altLang="en-US" b="1" dirty="0"/>
              <a:t>Aborted</a:t>
            </a:r>
            <a:r>
              <a:rPr lang="en-US" altLang="zh-CN" b="1" dirty="0"/>
              <a:t>:</a:t>
            </a:r>
            <a:r>
              <a:rPr lang="zh-CN" altLang="en-US" dirty="0"/>
              <a:t> </a:t>
            </a:r>
            <a:r>
              <a:rPr lang="en-US" altLang="zh-CN" dirty="0"/>
              <a:t>A</a:t>
            </a:r>
            <a:r>
              <a:rPr lang="zh-CN" altLang="en-US" dirty="0"/>
              <a:t>fter the transaction has been </a:t>
            </a:r>
            <a:r>
              <a:rPr lang="zh-CN" altLang="en-US" b="1" dirty="0"/>
              <a:t>rolled back</a:t>
            </a:r>
            <a:r>
              <a:rPr lang="zh-CN" altLang="en-US" dirty="0"/>
              <a:t> and the database has been</a:t>
            </a:r>
            <a:r>
              <a:rPr lang="en-US" altLang="zh-CN" b="1" dirty="0"/>
              <a:t> </a:t>
            </a:r>
            <a:r>
              <a:rPr lang="zh-CN" altLang="en-US" b="1" dirty="0"/>
              <a:t>restored</a:t>
            </a:r>
            <a:r>
              <a:rPr lang="zh-CN" altLang="en-US" dirty="0"/>
              <a:t> to its state prior to the start of the transaction.</a:t>
            </a:r>
          </a:p>
          <a:p>
            <a:pPr>
              <a:lnSpc>
                <a:spcPct val="100000"/>
              </a:lnSpc>
            </a:pPr>
            <a:r>
              <a:rPr lang="zh-CN" altLang="en-US" b="1" dirty="0"/>
              <a:t>Committed</a:t>
            </a:r>
            <a:r>
              <a:rPr lang="en-US" altLang="zh-CN" b="1" dirty="0"/>
              <a:t>:</a:t>
            </a:r>
            <a:r>
              <a:rPr lang="zh-CN" altLang="en-US" dirty="0"/>
              <a:t> </a:t>
            </a:r>
            <a:r>
              <a:rPr lang="en-US" altLang="zh-CN" dirty="0"/>
              <a:t>A</a:t>
            </a:r>
            <a:r>
              <a:rPr lang="zh-CN" altLang="en-US" dirty="0"/>
              <a:t>fter successful completion</a:t>
            </a:r>
          </a:p>
          <a:p>
            <a:pPr>
              <a:lnSpc>
                <a:spcPct val="100000"/>
              </a:lnSpc>
            </a:pPr>
            <a:r>
              <a:rPr lang="zh-CN" altLang="en-US" dirty="0"/>
              <a:t>A transaction is said to have </a:t>
            </a:r>
            <a:r>
              <a:rPr lang="zh-CN" altLang="en-US" b="1" dirty="0"/>
              <a:t>terminated</a:t>
            </a:r>
            <a:r>
              <a:rPr lang="zh-CN" altLang="en-US" dirty="0"/>
              <a:t> if it has either </a:t>
            </a:r>
            <a:r>
              <a:rPr lang="zh-CN" altLang="en-US" b="1" dirty="0"/>
              <a:t>committed or aborted</a:t>
            </a:r>
            <a:r>
              <a:rPr lang="zh-CN" altLang="en-US" dirty="0"/>
              <a:t>.</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11</a:t>
            </a:fld>
            <a:endParaRPr kumimoji="1" lang="zh-CN" altLang="en-US"/>
          </a:p>
        </p:txBody>
      </p:sp>
      <p:sp>
        <p:nvSpPr>
          <p:cNvPr id="5" name="文本框 4">
            <a:extLst>
              <a:ext uri="{FF2B5EF4-FFF2-40B4-BE49-F238E27FC236}">
                <a16:creationId xmlns:a16="http://schemas.microsoft.com/office/drawing/2014/main" id="{AAE5DDA6-20FD-E980-5394-445BC4C3874C}"/>
              </a:ext>
            </a:extLst>
          </p:cNvPr>
          <p:cNvSpPr txBox="1"/>
          <p:nvPr/>
        </p:nvSpPr>
        <p:spPr>
          <a:xfrm>
            <a:off x="5050010" y="5525353"/>
            <a:ext cx="5903678" cy="1661993"/>
          </a:xfrm>
          <a:prstGeom prst="rect">
            <a:avLst/>
          </a:prstGeom>
          <a:noFill/>
        </p:spPr>
        <p:txBody>
          <a:bodyPr wrap="square" rtlCol="0">
            <a:spAutoFit/>
          </a:bodyPr>
          <a:lstStyle/>
          <a:p>
            <a:pPr algn="l" fontAlgn="base"/>
            <a:r>
              <a:rPr lang="en-US" altLang="zh-CN" sz="1050" b="0" i="0" u="none" strike="noStrike" dirty="0">
                <a:solidFill>
                  <a:srgbClr val="0C0D0E"/>
                </a:solidFill>
                <a:effectLst/>
                <a:latin typeface="-apple-system"/>
              </a:rPr>
              <a:t>a partially committed state appears to occur when all components of a database transaction have finished, and the RDBMS has logically committed to persisting those changes to the database, but has not yet actually persisted them. I use the word "logically" here because it is possible that after the work of a transaction has finished a failure could still occur. To take this possibility into account, the RDBMS writes out enough information to disk to guarantee that, even if a failure were to occur, the result from the transaction could be recreated and the database could be updated appropriately.</a:t>
            </a:r>
          </a:p>
          <a:p>
            <a:pPr algn="l" fontAlgn="base"/>
            <a:r>
              <a:rPr lang="en-US" altLang="zh-CN" sz="1050" b="0" i="0" u="none" strike="noStrike" dirty="0">
                <a:solidFill>
                  <a:srgbClr val="0C0D0E"/>
                </a:solidFill>
                <a:effectLst/>
                <a:latin typeface="-apple-system"/>
              </a:rPr>
              <a:t>So from a logical point of view, a partially committed state and a committed state are identical. But they differ in that in the former the database itself may not actually reflect the results of the transaction.</a:t>
            </a:r>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Transaction Atomicity and Durability</a:t>
            </a:r>
            <a:r>
              <a:rPr lang="en-US" altLang="zh-CN" dirty="0">
                <a:sym typeface="+mn-ea"/>
              </a:rPr>
              <a:t>:</a:t>
            </a:r>
            <a:br>
              <a:rPr lang="en-US" altLang="zh-CN" dirty="0">
                <a:sym typeface="+mn-ea"/>
              </a:rPr>
            </a:br>
            <a:r>
              <a:rPr lang="en-US" altLang="zh-CN" dirty="0">
                <a:sym typeface="+mn-ea"/>
              </a:rPr>
              <a:t>5 States</a:t>
            </a:r>
            <a:endParaRPr lang="zh-CN" altLang="en-US" dirty="0"/>
          </a:p>
        </p:txBody>
      </p:sp>
      <p:sp>
        <p:nvSpPr>
          <p:cNvPr id="3" name="内容占位符 2"/>
          <p:cNvSpPr>
            <a:spLocks noGrp="1"/>
          </p:cNvSpPr>
          <p:nvPr>
            <p:ph idx="1"/>
          </p:nvPr>
        </p:nvSpPr>
        <p:spPr>
          <a:xfrm>
            <a:off x="6082030" y="1698625"/>
            <a:ext cx="5914390" cy="4660265"/>
          </a:xfrm>
        </p:spPr>
        <p:txBody>
          <a:bodyPr>
            <a:normAutofit fontScale="92500" lnSpcReduction="10000"/>
          </a:bodyPr>
          <a:lstStyle/>
          <a:p>
            <a:pPr marL="0" indent="0">
              <a:buNone/>
            </a:pPr>
            <a:r>
              <a:rPr lang="en-US" altLang="zh-CN" dirty="0"/>
              <a:t>Aborted State - OS will: </a:t>
            </a:r>
          </a:p>
          <a:p>
            <a:r>
              <a:rPr lang="en-US" altLang="zh-CN" dirty="0"/>
              <a:t>Restart the transaction:</a:t>
            </a:r>
          </a:p>
          <a:p>
            <a:pPr marL="0" indent="0">
              <a:buNone/>
            </a:pPr>
            <a:r>
              <a:rPr lang="en-US" altLang="zh-CN" dirty="0"/>
              <a:t>	external problem (HW, SW)</a:t>
            </a:r>
            <a:r>
              <a:rPr lang="zh-CN" altLang="en-US" sz="1100" dirty="0"/>
              <a:t>外部问题</a:t>
            </a:r>
            <a:endParaRPr lang="en-US" altLang="zh-CN" sz="1100" dirty="0"/>
          </a:p>
          <a:p>
            <a:r>
              <a:rPr lang="en-US" altLang="zh-CN" dirty="0"/>
              <a:t>Kill the transaction:</a:t>
            </a:r>
          </a:p>
          <a:p>
            <a:pPr marL="0" indent="0">
              <a:buNone/>
            </a:pPr>
            <a:r>
              <a:rPr lang="en-US" altLang="zh-CN" dirty="0"/>
              <a:t>	internal logical error </a:t>
            </a:r>
            <a:r>
              <a:rPr lang="zh-CN" altLang="en-US" sz="1100" dirty="0"/>
              <a:t>数据未找到</a:t>
            </a:r>
            <a:endParaRPr lang="en-US" altLang="zh-CN" sz="1100" dirty="0"/>
          </a:p>
          <a:p>
            <a:pPr marL="0" indent="0">
              <a:buNone/>
            </a:pPr>
            <a:endParaRPr lang="en-US" altLang="zh-CN" b="1" dirty="0"/>
          </a:p>
          <a:p>
            <a:pPr marL="0" indent="0">
              <a:buNone/>
            </a:pPr>
            <a:r>
              <a:rPr lang="en-US" altLang="zh-CN" b="1" dirty="0"/>
              <a:t>Observable External Writes:</a:t>
            </a:r>
          </a:p>
          <a:p>
            <a:pPr marL="0" indent="0">
              <a:buNone/>
            </a:pPr>
            <a:r>
              <a:rPr lang="en-US" altLang="zh-CN" b="1" dirty="0"/>
              <a:t>	</a:t>
            </a:r>
            <a:r>
              <a:rPr lang="en-US" altLang="zh-CN" dirty="0"/>
              <a:t>after</a:t>
            </a:r>
            <a:r>
              <a:rPr lang="en-US" altLang="zh-CN" b="1" dirty="0"/>
              <a:t> </a:t>
            </a:r>
            <a:r>
              <a:rPr lang="en-US" altLang="zh-CN" dirty="0"/>
              <a:t>committed</a:t>
            </a:r>
          </a:p>
          <a:p>
            <a:pPr marL="0" indent="0">
              <a:buNone/>
            </a:pPr>
            <a:endParaRPr lang="en-US" altLang="zh-CN" b="1" dirty="0"/>
          </a:p>
          <a:p>
            <a:pPr marL="0" indent="0">
              <a:buNone/>
            </a:pPr>
            <a:r>
              <a:rPr lang="en-US" altLang="zh-CN" b="1" dirty="0"/>
              <a:t>active display </a:t>
            </a:r>
            <a:r>
              <a:rPr lang="en-US" altLang="zh-CN" dirty="0"/>
              <a:t>-&gt; bad atomicity</a:t>
            </a:r>
          </a:p>
        </p:txBody>
      </p:sp>
      <p:pic>
        <p:nvPicPr>
          <p:cNvPr id="4" name="图片 3" descr="截屏2024-05-07 15.30.42"/>
          <p:cNvPicPr>
            <a:picLocks noChangeAspect="1"/>
          </p:cNvPicPr>
          <p:nvPr/>
        </p:nvPicPr>
        <p:blipFill>
          <a:blip r:embed="rId2"/>
          <a:stretch>
            <a:fillRect/>
          </a:stretch>
        </p:blipFill>
        <p:spPr>
          <a:xfrm>
            <a:off x="838200" y="1852930"/>
            <a:ext cx="5245735" cy="4351020"/>
          </a:xfrm>
          <a:prstGeom prst="rect">
            <a:avLst/>
          </a:prstGeom>
        </p:spPr>
      </p:pic>
      <p:sp>
        <p:nvSpPr>
          <p:cNvPr id="5" name="灯片编号占位符 4"/>
          <p:cNvSpPr>
            <a:spLocks noGrp="1"/>
          </p:cNvSpPr>
          <p:nvPr>
            <p:ph type="sldNum" sz="quarter" idx="12"/>
          </p:nvPr>
        </p:nvSpPr>
        <p:spPr/>
        <p:txBody>
          <a:bodyPr/>
          <a:lstStyle/>
          <a:p>
            <a:fld id="{33EAF811-7FC9-7D44-994D-F495BAD6B1B4}" type="slidenum">
              <a:rPr kumimoji="1" lang="zh-CN" altLang="en-US" smtClean="0"/>
              <a:t>12</a:t>
            </a:fld>
            <a:endParaRPr kumimoji="1" lang="zh-CN" altLang="en-US"/>
          </a:p>
        </p:txBody>
      </p:sp>
      <p:sp>
        <p:nvSpPr>
          <p:cNvPr id="7" name="文本框 6">
            <a:extLst>
              <a:ext uri="{FF2B5EF4-FFF2-40B4-BE49-F238E27FC236}">
                <a16:creationId xmlns:a16="http://schemas.microsoft.com/office/drawing/2014/main" id="{5D900438-318D-0AFF-7F1E-F805A82F563C}"/>
              </a:ext>
            </a:extLst>
          </p:cNvPr>
          <p:cNvSpPr txBox="1"/>
          <p:nvPr/>
        </p:nvSpPr>
        <p:spPr>
          <a:xfrm rot="19424779">
            <a:off x="1733151" y="2991238"/>
            <a:ext cx="1148150" cy="369332"/>
          </a:xfrm>
          <a:prstGeom prst="rect">
            <a:avLst/>
          </a:prstGeom>
          <a:noFill/>
        </p:spPr>
        <p:txBody>
          <a:bodyPr wrap="square" rtlCol="0">
            <a:spAutoFit/>
          </a:bodyPr>
          <a:lstStyle/>
          <a:p>
            <a:r>
              <a:rPr kumimoji="1" lang="en-US" altLang="zh-CN" dirty="0"/>
              <a:t>“commit”</a:t>
            </a:r>
            <a:endParaRPr kumimoji="1" lang="zh-CN" altLang="en-US" dirty="0"/>
          </a:p>
        </p:txBody>
      </p:sp>
      <p:sp>
        <p:nvSpPr>
          <p:cNvPr id="8" name="文本框 7">
            <a:extLst>
              <a:ext uri="{FF2B5EF4-FFF2-40B4-BE49-F238E27FC236}">
                <a16:creationId xmlns:a16="http://schemas.microsoft.com/office/drawing/2014/main" id="{EB62B593-5A73-6F72-5263-9F9F0BB263A9}"/>
              </a:ext>
            </a:extLst>
          </p:cNvPr>
          <p:cNvSpPr txBox="1"/>
          <p:nvPr/>
        </p:nvSpPr>
        <p:spPr>
          <a:xfrm rot="2139985">
            <a:off x="1971236" y="4215740"/>
            <a:ext cx="671979" cy="369332"/>
          </a:xfrm>
          <a:prstGeom prst="rect">
            <a:avLst/>
          </a:prstGeom>
          <a:noFill/>
        </p:spPr>
        <p:txBody>
          <a:bodyPr wrap="none" rtlCol="0">
            <a:spAutoFit/>
          </a:bodyPr>
          <a:lstStyle/>
          <a:p>
            <a:r>
              <a:rPr kumimoji="1" lang="en-US" altLang="zh-CN" dirty="0"/>
              <a:t>error</a:t>
            </a:r>
            <a:endParaRPr kumimoji="1" lang="zh-CN" altLang="en-US" dirty="0"/>
          </a:p>
        </p:txBody>
      </p:sp>
      <p:sp>
        <p:nvSpPr>
          <p:cNvPr id="9" name="文本框 8">
            <a:extLst>
              <a:ext uri="{FF2B5EF4-FFF2-40B4-BE49-F238E27FC236}">
                <a16:creationId xmlns:a16="http://schemas.microsoft.com/office/drawing/2014/main" id="{542F0D66-F8C1-4994-068D-A54EEC07AB9C}"/>
              </a:ext>
            </a:extLst>
          </p:cNvPr>
          <p:cNvSpPr txBox="1"/>
          <p:nvPr/>
        </p:nvSpPr>
        <p:spPr>
          <a:xfrm>
            <a:off x="3260281" y="2027823"/>
            <a:ext cx="2249334" cy="369332"/>
          </a:xfrm>
          <a:prstGeom prst="rect">
            <a:avLst/>
          </a:prstGeom>
          <a:noFill/>
        </p:spPr>
        <p:txBody>
          <a:bodyPr wrap="none" rtlCol="0">
            <a:spAutoFit/>
          </a:bodyPr>
          <a:lstStyle/>
          <a:p>
            <a:r>
              <a:rPr kumimoji="1" lang="en-US" altLang="zh-CN" dirty="0"/>
              <a:t>Overwrite to the disk</a:t>
            </a:r>
            <a:endParaRPr kumimoji="1" lang="zh-CN" altLang="en-US" dirty="0"/>
          </a:p>
        </p:txBody>
      </p:sp>
      <p:sp>
        <p:nvSpPr>
          <p:cNvPr id="11" name="文本框 10">
            <a:extLst>
              <a:ext uri="{FF2B5EF4-FFF2-40B4-BE49-F238E27FC236}">
                <a16:creationId xmlns:a16="http://schemas.microsoft.com/office/drawing/2014/main" id="{BD356E89-EDC5-3C00-77F4-640FFE904784}"/>
              </a:ext>
            </a:extLst>
          </p:cNvPr>
          <p:cNvSpPr txBox="1"/>
          <p:nvPr/>
        </p:nvSpPr>
        <p:spPr>
          <a:xfrm>
            <a:off x="3598955" y="4377006"/>
            <a:ext cx="1362874" cy="369332"/>
          </a:xfrm>
          <a:prstGeom prst="rect">
            <a:avLst/>
          </a:prstGeom>
          <a:noFill/>
        </p:spPr>
        <p:txBody>
          <a:bodyPr wrap="none" rtlCol="0">
            <a:spAutoFit/>
          </a:bodyPr>
          <a:lstStyle/>
          <a:p>
            <a:r>
              <a:rPr kumimoji="1" lang="en-US" altLang="zh-CN" dirty="0"/>
              <a:t>DB restored</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Transaction Isolation</a:t>
            </a:r>
          </a:p>
        </p:txBody>
      </p:sp>
      <p:sp>
        <p:nvSpPr>
          <p:cNvPr id="3" name="内容占位符 2"/>
          <p:cNvSpPr>
            <a:spLocks noGrp="1"/>
          </p:cNvSpPr>
          <p:nvPr>
            <p:ph idx="1"/>
          </p:nvPr>
        </p:nvSpPr>
        <p:spPr>
          <a:xfrm>
            <a:off x="1082675" y="1592580"/>
            <a:ext cx="10348595" cy="5265420"/>
          </a:xfrm>
        </p:spPr>
        <p:txBody>
          <a:bodyPr>
            <a:normAutofit fontScale="90000"/>
          </a:bodyPr>
          <a:lstStyle/>
          <a:p>
            <a:r>
              <a:rPr lang="en-US" altLang="zh-CN" b="1" dirty="0"/>
              <a:t>concurrently </a:t>
            </a:r>
          </a:p>
          <a:p>
            <a:pPr marL="0" indent="0">
              <a:buNone/>
            </a:pPr>
            <a:r>
              <a:rPr lang="en-US" altLang="zh-CN" dirty="0"/>
              <a:t>	-&gt;complications on consistency </a:t>
            </a:r>
          </a:p>
          <a:p>
            <a:r>
              <a:rPr lang="en-US" altLang="zh-CN" b="1" dirty="0"/>
              <a:t>serially</a:t>
            </a:r>
            <a:r>
              <a:rPr lang="en-US" altLang="zh-CN" dirty="0"/>
              <a:t> (Each starting only after the previous one has completed)</a:t>
            </a:r>
          </a:p>
          <a:p>
            <a:pPr marL="0" indent="0">
              <a:buNone/>
            </a:pPr>
            <a:r>
              <a:rPr lang="en-US" altLang="zh-CN" dirty="0"/>
              <a:t>	-&gt; Indeed easier</a:t>
            </a:r>
          </a:p>
          <a:p>
            <a:pPr marL="0" indent="0">
              <a:buNone/>
            </a:pPr>
            <a:endParaRPr lang="en-US" altLang="zh-CN" dirty="0"/>
          </a:p>
          <a:p>
            <a:pPr marL="0" indent="0">
              <a:buNone/>
            </a:pPr>
            <a:r>
              <a:rPr lang="en-US" altLang="zh-CN" dirty="0"/>
              <a:t>2 Reasons of concurrency:</a:t>
            </a:r>
          </a:p>
          <a:p>
            <a:pPr marL="0" indent="0">
              <a:buNone/>
            </a:pPr>
            <a:r>
              <a:rPr lang="en-US" altLang="zh-CN" dirty="0"/>
              <a:t>	</a:t>
            </a:r>
            <a:r>
              <a:rPr lang="ja-JP" altLang="en-US"/>
              <a:t>・</a:t>
            </a:r>
            <a:r>
              <a:rPr lang="en-US" altLang="zh-CN" dirty="0"/>
              <a:t>Improved throughput and resource utilization</a:t>
            </a:r>
          </a:p>
          <a:p>
            <a:pPr marL="0" indent="0">
              <a:buNone/>
            </a:pPr>
            <a:r>
              <a:rPr lang="en-US" altLang="zh-CN" dirty="0"/>
              <a:t>		Reduced waiting time</a:t>
            </a:r>
          </a:p>
          <a:p>
            <a:pPr marL="0" indent="0">
              <a:buNone/>
            </a:pPr>
            <a:endParaRPr lang="en-US" altLang="zh-CN" dirty="0"/>
          </a:p>
          <a:p>
            <a:pPr marL="0" indent="0">
              <a:buNone/>
            </a:pPr>
            <a:r>
              <a:rPr lang="en-US" altLang="zh-CN" dirty="0"/>
              <a:t>concurrency in DB sys == </a:t>
            </a:r>
            <a:r>
              <a:rPr lang="en-US" altLang="zh-CN" b="1" dirty="0"/>
              <a:t>multiprogramming</a:t>
            </a:r>
            <a:r>
              <a:rPr lang="en-US" altLang="zh-CN" dirty="0"/>
              <a:t> in OS</a:t>
            </a:r>
          </a:p>
          <a:p>
            <a:pPr marL="0" indent="0">
              <a:buNone/>
            </a:pPr>
            <a:r>
              <a:rPr lang="zh-CN" altLang="en-US" b="1" dirty="0">
                <a:sym typeface="+mn-ea"/>
              </a:rPr>
              <a:t>concurrency-control schemes</a:t>
            </a:r>
            <a:r>
              <a:rPr lang="en-US" altLang="zh-CN" b="1" dirty="0">
                <a:sym typeface="+mn-ea"/>
              </a:rPr>
              <a:t> </a:t>
            </a:r>
            <a:r>
              <a:rPr lang="en-US" altLang="zh-CN" dirty="0">
                <a:sym typeface="+mn-ea"/>
              </a:rPr>
              <a:t>keep the </a:t>
            </a:r>
            <a:r>
              <a:rPr lang="en-US" altLang="zh-CN" b="1" dirty="0">
                <a:sym typeface="+mn-ea"/>
              </a:rPr>
              <a:t>consistency -</a:t>
            </a:r>
            <a:r>
              <a:rPr lang="zh-CN" altLang="en-US" b="1" dirty="0">
                <a:sym typeface="+mn-ea"/>
              </a:rPr>
              <a:t> </a:t>
            </a:r>
            <a:r>
              <a:rPr lang="en-US" altLang="zh-CN" b="1" dirty="0" err="1">
                <a:sym typeface="+mn-ea"/>
              </a:rPr>
              <a:t>InnoDB</a:t>
            </a:r>
            <a:r>
              <a:rPr lang="en-US" altLang="zh-CN" b="1" dirty="0">
                <a:sym typeface="+mn-ea"/>
              </a:rPr>
              <a:t> MVCC s</a:t>
            </a:r>
            <a:endParaRPr lang="en-US" altLang="zh-CN" dirty="0"/>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13</a:t>
            </a:fld>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Transaction Isolation</a:t>
            </a:r>
            <a:endParaRPr lang="zh-CN" altLang="en-US"/>
          </a:p>
        </p:txBody>
      </p:sp>
      <p:sp>
        <p:nvSpPr>
          <p:cNvPr id="3" name="内容占位符 2"/>
          <p:cNvSpPr>
            <a:spLocks noGrp="1"/>
          </p:cNvSpPr>
          <p:nvPr>
            <p:ph idx="1"/>
          </p:nvPr>
        </p:nvSpPr>
        <p:spPr>
          <a:xfrm>
            <a:off x="6151880" y="1825625"/>
            <a:ext cx="5935345" cy="4351655"/>
          </a:xfrm>
        </p:spPr>
        <p:txBody>
          <a:bodyPr>
            <a:normAutofit/>
          </a:bodyPr>
          <a:lstStyle/>
          <a:p>
            <a:pPr marL="0" indent="0">
              <a:buNone/>
            </a:pPr>
            <a:r>
              <a:rPr lang="en-US" altLang="zh-CN"/>
              <a:t>T1: $50  A -&gt; B</a:t>
            </a:r>
          </a:p>
          <a:p>
            <a:pPr marL="0" indent="0">
              <a:buNone/>
            </a:pPr>
            <a:r>
              <a:rPr lang="en-US" altLang="zh-CN"/>
              <a:t>T2: 10% A -&gt; B</a:t>
            </a:r>
          </a:p>
          <a:p>
            <a:pPr marL="0" indent="0">
              <a:buNone/>
            </a:pPr>
            <a:r>
              <a:rPr lang="en-US" altLang="zh-CN"/>
              <a:t>T1 -&gt; T2: A $855  B $2145</a:t>
            </a:r>
          </a:p>
          <a:p>
            <a:pPr marL="0" indent="0">
              <a:buNone/>
            </a:pPr>
            <a:r>
              <a:rPr lang="en-US" altLang="zh-CN"/>
              <a:t>T2 -&gt; T1: A $850  B $2150</a:t>
            </a:r>
          </a:p>
          <a:p>
            <a:pPr marL="0" indent="0">
              <a:buNone/>
            </a:pPr>
            <a:r>
              <a:rPr lang="en-US" altLang="zh-CN"/>
              <a:t>execution sequences:</a:t>
            </a:r>
            <a:r>
              <a:rPr lang="en-US" altLang="zh-CN" b="1"/>
              <a:t> schedule</a:t>
            </a:r>
          </a:p>
          <a:p>
            <a:pPr marL="0" indent="0">
              <a:buNone/>
            </a:pPr>
            <a:r>
              <a:rPr lang="en-US" altLang="zh-CN"/>
              <a:t>A schedule for transactions: </a:t>
            </a:r>
          </a:p>
          <a:p>
            <a:pPr marL="0" indent="0">
              <a:buNone/>
            </a:pPr>
            <a:r>
              <a:rPr lang="en-US" altLang="zh-CN"/>
              <a:t>All </a:t>
            </a:r>
            <a:r>
              <a:rPr lang="en-US" altLang="zh-CN" b="1"/>
              <a:t>instructions</a:t>
            </a:r>
            <a:r>
              <a:rPr lang="en-US" altLang="zh-CN"/>
              <a:t> of transactions and the instructions </a:t>
            </a:r>
            <a:r>
              <a:rPr lang="en-US" altLang="zh-CN" b="1">
                <a:sym typeface="+mn-ea"/>
              </a:rPr>
              <a:t>orders</a:t>
            </a:r>
            <a:r>
              <a:rPr lang="en-US" altLang="zh-CN">
                <a:sym typeface="+mn-ea"/>
              </a:rPr>
              <a:t> </a:t>
            </a:r>
            <a:r>
              <a:rPr lang="en-US" altLang="zh-CN"/>
              <a:t>in each transaction. </a:t>
            </a:r>
          </a:p>
        </p:txBody>
      </p:sp>
      <p:pic>
        <p:nvPicPr>
          <p:cNvPr id="4" name="图片 3" descr="截屏2024-05-14 13.36.10"/>
          <p:cNvPicPr>
            <a:picLocks noChangeAspect="1"/>
          </p:cNvPicPr>
          <p:nvPr/>
        </p:nvPicPr>
        <p:blipFill>
          <a:blip r:embed="rId2"/>
          <a:srcRect l="8737" r="6653"/>
          <a:stretch>
            <a:fillRect/>
          </a:stretch>
        </p:blipFill>
        <p:spPr>
          <a:xfrm>
            <a:off x="593725" y="1595120"/>
            <a:ext cx="5477510" cy="4812030"/>
          </a:xfrm>
          <a:prstGeom prst="rect">
            <a:avLst/>
          </a:prstGeom>
        </p:spPr>
      </p:pic>
      <p:sp>
        <p:nvSpPr>
          <p:cNvPr id="5" name="灯片编号占位符 4"/>
          <p:cNvSpPr>
            <a:spLocks noGrp="1"/>
          </p:cNvSpPr>
          <p:nvPr>
            <p:ph type="sldNum" sz="quarter" idx="12"/>
          </p:nvPr>
        </p:nvSpPr>
        <p:spPr/>
        <p:txBody>
          <a:bodyPr/>
          <a:lstStyle/>
          <a:p>
            <a:fld id="{33EAF811-7FC9-7D44-994D-F495BAD6B1B4}" type="slidenum">
              <a:rPr kumimoji="1" lang="zh-CN" altLang="en-US" smtClean="0"/>
              <a:t>14</a:t>
            </a:fld>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Transaction Isolation</a:t>
            </a:r>
            <a:endParaRPr lang="zh-CN" altLang="en-US"/>
          </a:p>
        </p:txBody>
      </p:sp>
      <p:sp>
        <p:nvSpPr>
          <p:cNvPr id="3" name="内容占位符 2"/>
          <p:cNvSpPr>
            <a:spLocks noGrp="1"/>
          </p:cNvSpPr>
          <p:nvPr>
            <p:ph idx="1"/>
          </p:nvPr>
        </p:nvSpPr>
        <p:spPr>
          <a:xfrm>
            <a:off x="838200" y="1701800"/>
            <a:ext cx="10515600" cy="4653280"/>
          </a:xfrm>
        </p:spPr>
        <p:txBody>
          <a:bodyPr>
            <a:normAutofit fontScale="97500"/>
          </a:bodyPr>
          <a:lstStyle/>
          <a:p>
            <a:pPr marL="0" indent="0">
              <a:buNone/>
            </a:pPr>
            <a:r>
              <a:rPr lang="en-US" altLang="zh-CN" dirty="0">
                <a:sym typeface="+mn-ea"/>
              </a:rPr>
              <a:t>T1: $50  A -&gt; B</a:t>
            </a:r>
            <a:endParaRPr lang="en-US" altLang="zh-CN" dirty="0"/>
          </a:p>
          <a:p>
            <a:pPr marL="0" indent="0">
              <a:buNone/>
            </a:pPr>
            <a:r>
              <a:rPr lang="en-US" altLang="zh-CN" dirty="0">
                <a:sym typeface="+mn-ea"/>
              </a:rPr>
              <a:t>T2: 10% A -&gt; B</a:t>
            </a:r>
            <a:endParaRPr lang="en-US" altLang="zh-CN" dirty="0"/>
          </a:p>
          <a:p>
            <a:pPr marL="0" indent="0">
              <a:buNone/>
            </a:pPr>
            <a:r>
              <a:rPr lang="en-US" altLang="zh-CN" dirty="0">
                <a:sym typeface="+mn-ea"/>
              </a:rPr>
              <a:t>Schedule 1:  T1 -&gt; T2: A $855  B $2145</a:t>
            </a:r>
            <a:endParaRPr lang="en-US" altLang="zh-CN" dirty="0"/>
          </a:p>
          <a:p>
            <a:pPr marL="0" indent="0">
              <a:buNone/>
            </a:pPr>
            <a:r>
              <a:rPr lang="en-US" altLang="zh-CN" dirty="0">
                <a:sym typeface="+mn-ea"/>
              </a:rPr>
              <a:t>Schedule 2: T2 -&gt; T1: A $850  B $2150</a:t>
            </a:r>
          </a:p>
          <a:p>
            <a:pPr marL="0" indent="0">
              <a:buNone/>
            </a:pPr>
            <a:r>
              <a:rPr lang="en-US" altLang="zh-CN" dirty="0"/>
              <a:t>S1 and S2</a:t>
            </a:r>
            <a:r>
              <a:rPr lang="zh-CN" altLang="en-US" dirty="0"/>
              <a:t> are </a:t>
            </a:r>
            <a:r>
              <a:rPr lang="zh-CN" altLang="en-US" b="1" dirty="0"/>
              <a:t>serial</a:t>
            </a:r>
            <a:r>
              <a:rPr lang="zh-CN" altLang="en-US" sz="1200" dirty="0">
                <a:sym typeface="+mn-ea"/>
              </a:rPr>
              <a:t>（</a:t>
            </a:r>
            <a:r>
              <a:rPr lang="zh-CN" altLang="en-US" sz="1200" b="1" dirty="0">
                <a:sym typeface="+mn-ea"/>
              </a:rPr>
              <a:t>串行的</a:t>
            </a:r>
            <a:r>
              <a:rPr lang="zh-CN" altLang="en-US" sz="1200" dirty="0">
                <a:sym typeface="+mn-ea"/>
              </a:rPr>
              <a:t>，区别于可串行化）</a:t>
            </a:r>
            <a:r>
              <a:rPr lang="en-US" altLang="zh-CN" sz="1200" dirty="0">
                <a:sym typeface="+mn-ea"/>
              </a:rPr>
              <a:t> </a:t>
            </a:r>
            <a:r>
              <a:rPr lang="zh-CN" altLang="en-US" dirty="0"/>
              <a:t>:</a:t>
            </a:r>
            <a:r>
              <a:rPr lang="en-US" altLang="zh-CN" dirty="0"/>
              <a:t> </a:t>
            </a:r>
          </a:p>
          <a:p>
            <a:pPr marL="0" indent="0">
              <a:buNone/>
            </a:pPr>
            <a:r>
              <a:rPr lang="en-US" altLang="zh-CN" b="1" dirty="0"/>
              <a:t>    </a:t>
            </a:r>
            <a:r>
              <a:rPr lang="zh-CN" altLang="en-US" b="1" dirty="0"/>
              <a:t>instructions</a:t>
            </a:r>
            <a:r>
              <a:rPr lang="zh-CN" altLang="en-US" dirty="0"/>
              <a:t> belonging to one single</a:t>
            </a:r>
            <a:r>
              <a:rPr lang="en-US" altLang="zh-CN" dirty="0"/>
              <a:t> </a:t>
            </a:r>
            <a:r>
              <a:rPr lang="zh-CN" altLang="en-US" b="1" dirty="0"/>
              <a:t>transaction</a:t>
            </a:r>
            <a:r>
              <a:rPr lang="zh-CN" altLang="en-US" dirty="0"/>
              <a:t> </a:t>
            </a:r>
            <a:r>
              <a:rPr lang="zh-CN" altLang="en-US" b="1" dirty="0"/>
              <a:t>appear together</a:t>
            </a:r>
            <a:endParaRPr lang="zh-CN" altLang="en-US" dirty="0"/>
          </a:p>
          <a:p>
            <a:pPr marL="0" indent="0">
              <a:buNone/>
            </a:pPr>
            <a:r>
              <a:rPr lang="en-US" altLang="zh-CN" dirty="0">
                <a:sym typeface="+mn-ea"/>
              </a:rPr>
              <a:t>C</a:t>
            </a:r>
            <a:r>
              <a:rPr lang="zh-CN" altLang="en-US" dirty="0">
                <a:sym typeface="+mn-ea"/>
              </a:rPr>
              <a:t>ombinatorics</a:t>
            </a:r>
            <a:r>
              <a:rPr lang="en-US" altLang="zh-CN" dirty="0">
                <a:sym typeface="+mn-ea"/>
              </a:rPr>
              <a:t> </a:t>
            </a:r>
            <a:r>
              <a:rPr lang="zh-CN" altLang="en-US" dirty="0">
                <a:sym typeface="+mn-ea"/>
              </a:rPr>
              <a:t>formula</a:t>
            </a:r>
            <a:r>
              <a:rPr lang="en-US" altLang="zh-CN" dirty="0">
                <a:sym typeface="+mn-ea"/>
              </a:rPr>
              <a:t>:</a:t>
            </a:r>
            <a:endParaRPr lang="zh-CN" altLang="en-US" dirty="0">
              <a:sym typeface="+mn-ea"/>
            </a:endParaRPr>
          </a:p>
          <a:p>
            <a:pPr marL="0" indent="0">
              <a:buNone/>
            </a:pPr>
            <a:r>
              <a:rPr lang="en-US" altLang="zh-CN" dirty="0">
                <a:sym typeface="+mn-ea"/>
              </a:rPr>
              <a:t>    A </a:t>
            </a:r>
            <a:r>
              <a:rPr lang="zh-CN" altLang="en-US" dirty="0">
                <a:sym typeface="+mn-ea"/>
              </a:rPr>
              <a:t>set of </a:t>
            </a:r>
            <a:r>
              <a:rPr lang="zh-CN" altLang="en-US" b="1" dirty="0">
                <a:sym typeface="+mn-ea"/>
              </a:rPr>
              <a:t>n transactions</a:t>
            </a:r>
            <a:r>
              <a:rPr lang="en-US" altLang="zh-CN" dirty="0">
                <a:sym typeface="+mn-ea"/>
              </a:rPr>
              <a:t> have (</a:t>
            </a:r>
            <a:r>
              <a:rPr lang="zh-CN" altLang="en-US" b="1" dirty="0">
                <a:sym typeface="+mn-ea"/>
              </a:rPr>
              <a:t>n!</a:t>
            </a:r>
            <a:r>
              <a:rPr lang="en-US" altLang="zh-CN" dirty="0">
                <a:sym typeface="+mn-ea"/>
              </a:rPr>
              <a:t>)</a:t>
            </a:r>
            <a:r>
              <a:rPr lang="zh-CN" altLang="en-US" dirty="0">
                <a:sym typeface="+mn-ea"/>
              </a:rPr>
              <a:t> different</a:t>
            </a:r>
            <a:r>
              <a:rPr lang="en-US" altLang="zh-CN" dirty="0">
                <a:sym typeface="+mn-ea"/>
              </a:rPr>
              <a:t> </a:t>
            </a:r>
            <a:r>
              <a:rPr lang="zh-CN" altLang="en-US" dirty="0">
                <a:sym typeface="+mn-ea"/>
              </a:rPr>
              <a:t>valid </a:t>
            </a:r>
            <a:r>
              <a:rPr lang="zh-CN" altLang="en-US" b="1" dirty="0">
                <a:sym typeface="+mn-ea"/>
              </a:rPr>
              <a:t>serial schedules</a:t>
            </a:r>
            <a:r>
              <a:rPr lang="en-US" altLang="zh-CN" b="1" dirty="0">
                <a:sym typeface="+mn-ea"/>
              </a:rPr>
              <a:t>                								     </a:t>
            </a:r>
            <a:r>
              <a:rPr lang="en-US" altLang="zh-CN" dirty="0">
                <a:sym typeface="+mn-ea"/>
              </a:rPr>
              <a:t>-&gt; 2 ! = 2*1 = 2</a:t>
            </a:r>
            <a:endParaRPr lang="zh-CN" altLang="en-US" dirty="0"/>
          </a:p>
          <a:p>
            <a:pPr marL="0" indent="0">
              <a:buNone/>
            </a:pPr>
            <a:endParaRPr lang="zh-CN" altLang="en-US" dirty="0"/>
          </a:p>
        </p:txBody>
      </p:sp>
      <p:sp>
        <p:nvSpPr>
          <p:cNvPr id="4" name="文本框 3"/>
          <p:cNvSpPr txBox="1"/>
          <p:nvPr/>
        </p:nvSpPr>
        <p:spPr>
          <a:xfrm>
            <a:off x="12059285" y="3550920"/>
            <a:ext cx="309880" cy="368300"/>
          </a:xfrm>
          <a:prstGeom prst="rect">
            <a:avLst/>
          </a:prstGeom>
          <a:noFill/>
        </p:spPr>
        <p:txBody>
          <a:bodyPr wrap="none" rtlCol="0">
            <a:spAutoFit/>
          </a:bodyPr>
          <a:lstStyle/>
          <a:p>
            <a:endParaRPr lang="zh-CN" altLang="en-US"/>
          </a:p>
        </p:txBody>
      </p:sp>
      <p:sp>
        <p:nvSpPr>
          <p:cNvPr id="5" name="灯片编号占位符 4"/>
          <p:cNvSpPr>
            <a:spLocks noGrp="1"/>
          </p:cNvSpPr>
          <p:nvPr>
            <p:ph type="sldNum" sz="quarter" idx="12"/>
          </p:nvPr>
        </p:nvSpPr>
        <p:spPr/>
        <p:txBody>
          <a:bodyPr/>
          <a:lstStyle/>
          <a:p>
            <a:fld id="{33EAF811-7FC9-7D44-994D-F495BAD6B1B4}" type="slidenum">
              <a:rPr kumimoji="1" lang="zh-CN" altLang="en-US" smtClean="0"/>
              <a:t>15</a:t>
            </a:fld>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Transaction Isolation</a:t>
            </a:r>
            <a:endParaRPr lang="zh-CN" altLang="en-US" dirty="0"/>
          </a:p>
        </p:txBody>
      </p:sp>
      <p:sp>
        <p:nvSpPr>
          <p:cNvPr id="3" name="内容占位符 2"/>
          <p:cNvSpPr>
            <a:spLocks noGrp="1"/>
          </p:cNvSpPr>
          <p:nvPr>
            <p:ph idx="1"/>
          </p:nvPr>
        </p:nvSpPr>
        <p:spPr>
          <a:xfrm>
            <a:off x="6384290" y="1770380"/>
            <a:ext cx="5694045" cy="3755390"/>
          </a:xfrm>
        </p:spPr>
        <p:txBody>
          <a:bodyPr>
            <a:normAutofit fontScale="90000" lnSpcReduction="20000"/>
          </a:bodyPr>
          <a:lstStyle/>
          <a:p>
            <a:pPr marL="0" indent="0">
              <a:buNone/>
            </a:pPr>
            <a:r>
              <a:rPr lang="en-US" altLang="zh-CN" dirty="0"/>
              <a:t>A</a:t>
            </a:r>
            <a:r>
              <a:rPr lang="zh-CN" altLang="en-US" dirty="0"/>
              <a:t> </a:t>
            </a:r>
            <a:r>
              <a:rPr lang="zh-CN" altLang="en-US" b="1" dirty="0"/>
              <a:t>concurrent schedule </a:t>
            </a:r>
            <a:r>
              <a:rPr lang="zh-CN" altLang="en-US" dirty="0"/>
              <a:t>equivalent </a:t>
            </a:r>
          </a:p>
          <a:p>
            <a:pPr marL="0" indent="0">
              <a:buNone/>
            </a:pPr>
            <a:r>
              <a:rPr lang="zh-CN" altLang="en-US" dirty="0"/>
              <a:t>to </a:t>
            </a:r>
            <a:r>
              <a:rPr lang="en-US" altLang="zh-CN" b="1" dirty="0">
                <a:sym typeface="+mn-ea"/>
              </a:rPr>
              <a:t>serial T1 -&gt; T2</a:t>
            </a:r>
          </a:p>
          <a:p>
            <a:pPr marL="0" indent="0">
              <a:buNone/>
            </a:pPr>
            <a:endParaRPr lang="en-US" altLang="zh-CN" dirty="0">
              <a:sym typeface="+mn-ea"/>
            </a:endParaRPr>
          </a:p>
          <a:p>
            <a:pPr marL="0" indent="0">
              <a:buNone/>
            </a:pPr>
            <a:r>
              <a:rPr lang="en-US" altLang="zh-CN" dirty="0">
                <a:sym typeface="+mn-ea"/>
              </a:rPr>
              <a:t>Schedule 3: A $855 B $2145 ✓</a:t>
            </a:r>
          </a:p>
          <a:p>
            <a:pPr marL="0" indent="0">
              <a:buNone/>
            </a:pPr>
            <a:r>
              <a:rPr lang="en-US" altLang="zh-CN" dirty="0">
                <a:sym typeface="+mn-ea"/>
              </a:rPr>
              <a:t>serial T1 -&gt; T2: A $855  B $2145</a:t>
            </a:r>
            <a:endParaRPr lang="en-US" altLang="zh-CN" dirty="0"/>
          </a:p>
          <a:p>
            <a:pPr marL="0" indent="0">
              <a:buNone/>
            </a:pPr>
            <a:r>
              <a:rPr lang="zh-CN" altLang="en-US" dirty="0"/>
              <a:t>The sum A + B is preserved.</a:t>
            </a:r>
          </a:p>
          <a:p>
            <a:pPr marL="0" indent="0">
              <a:buNone/>
            </a:pPr>
            <a:endParaRPr lang="zh-CN" altLang="en-US" dirty="0"/>
          </a:p>
          <a:p>
            <a:pPr marL="0" indent="0">
              <a:buNone/>
            </a:pPr>
            <a:r>
              <a:rPr lang="en-US" altLang="zh-CN" dirty="0"/>
              <a:t>Schedule 3 -&gt;</a:t>
            </a:r>
            <a:r>
              <a:rPr lang="zh-CN" altLang="en-US" dirty="0">
                <a:sym typeface="+mn-ea"/>
              </a:rPr>
              <a:t> </a:t>
            </a:r>
            <a:r>
              <a:rPr lang="zh-CN" altLang="en-US" b="1" dirty="0">
                <a:sym typeface="+mn-ea"/>
              </a:rPr>
              <a:t>serializable</a:t>
            </a:r>
          </a:p>
          <a:p>
            <a:pPr marL="0" indent="0">
              <a:buNone/>
            </a:pPr>
            <a:r>
              <a:rPr lang="en-US" altLang="zh-CN" b="1" dirty="0">
                <a:sym typeface="+mn-ea"/>
              </a:rPr>
              <a:t>		    </a:t>
            </a:r>
            <a:r>
              <a:rPr lang="en-US" altLang="zh-CN" sz="1200" b="1" dirty="0">
                <a:sym typeface="+mn-ea"/>
              </a:rPr>
              <a:t>(</a:t>
            </a:r>
            <a:r>
              <a:rPr lang="zh-CN" altLang="en-US" sz="1200" b="1" dirty="0">
                <a:sym typeface="+mn-ea"/>
              </a:rPr>
              <a:t>可串行化调度</a:t>
            </a:r>
            <a:r>
              <a:rPr lang="en-US" altLang="zh-CN" sz="1200" b="1" dirty="0">
                <a:sym typeface="+mn-ea"/>
              </a:rPr>
              <a:t>)</a:t>
            </a:r>
          </a:p>
        </p:txBody>
      </p:sp>
      <p:pic>
        <p:nvPicPr>
          <p:cNvPr id="4" name="图片 3" descr="截屏2024-05-14 14.01.26"/>
          <p:cNvPicPr>
            <a:picLocks noChangeAspect="1"/>
          </p:cNvPicPr>
          <p:nvPr/>
        </p:nvPicPr>
        <p:blipFill>
          <a:blip r:embed="rId2"/>
          <a:srcRect l="30108" r="26811" b="9928"/>
          <a:stretch>
            <a:fillRect/>
          </a:stretch>
        </p:blipFill>
        <p:spPr>
          <a:xfrm>
            <a:off x="505460" y="1590675"/>
            <a:ext cx="2522220" cy="3969385"/>
          </a:xfrm>
          <a:prstGeom prst="rect">
            <a:avLst/>
          </a:prstGeom>
        </p:spPr>
      </p:pic>
      <p:pic>
        <p:nvPicPr>
          <p:cNvPr id="6" name="图片 5" descr="截屏2024-05-14 13.36.10"/>
          <p:cNvPicPr>
            <a:picLocks noChangeAspect="1"/>
          </p:cNvPicPr>
          <p:nvPr/>
        </p:nvPicPr>
        <p:blipFill>
          <a:blip r:embed="rId3"/>
          <a:srcRect l="30601" r="28114" b="12299"/>
          <a:stretch>
            <a:fillRect/>
          </a:stretch>
        </p:blipFill>
        <p:spPr>
          <a:xfrm>
            <a:off x="3190240" y="1490980"/>
            <a:ext cx="2672715" cy="4220210"/>
          </a:xfrm>
          <a:prstGeom prst="rect">
            <a:avLst/>
          </a:prstGeom>
        </p:spPr>
      </p:pic>
      <p:sp>
        <p:nvSpPr>
          <p:cNvPr id="7" name="文本框 6"/>
          <p:cNvSpPr txBox="1"/>
          <p:nvPr/>
        </p:nvSpPr>
        <p:spPr>
          <a:xfrm>
            <a:off x="505460" y="5930900"/>
            <a:ext cx="11573510" cy="645160"/>
          </a:xfrm>
          <a:prstGeom prst="rect">
            <a:avLst/>
          </a:prstGeom>
          <a:noFill/>
        </p:spPr>
        <p:txBody>
          <a:bodyPr wrap="square" rtlCol="0">
            <a:spAutoFit/>
          </a:bodyPr>
          <a:lstStyle/>
          <a:p>
            <a:r>
              <a:rPr lang="en-US" altLang="zh-CN" dirty="0"/>
              <a:t>T</a:t>
            </a:r>
            <a:r>
              <a:rPr lang="zh-CN" altLang="en-US" dirty="0"/>
              <a:t>he schedu</a:t>
            </a:r>
            <a:r>
              <a:rPr lang="en-US" altLang="zh-CN" dirty="0"/>
              <a:t>le which is</a:t>
            </a:r>
            <a:r>
              <a:rPr lang="zh-CN" altLang="en-US" dirty="0"/>
              <a:t> equivalent to a </a:t>
            </a:r>
            <a:r>
              <a:rPr lang="zh-CN" altLang="en-US" b="1" dirty="0"/>
              <a:t>serial schedule</a:t>
            </a:r>
            <a:r>
              <a:rPr lang="en-US" altLang="zh-CN" dirty="0"/>
              <a:t> is</a:t>
            </a:r>
            <a:r>
              <a:rPr lang="zh-CN" altLang="en-US" dirty="0"/>
              <a:t> called</a:t>
            </a:r>
            <a:r>
              <a:rPr lang="en-US" altLang="zh-CN" dirty="0"/>
              <a:t> a</a:t>
            </a:r>
            <a:r>
              <a:rPr lang="zh-CN" altLang="en-US" dirty="0"/>
              <a:t> </a:t>
            </a:r>
            <a:r>
              <a:rPr lang="zh-CN" altLang="en-US" b="1" dirty="0"/>
              <a:t>serializable schedule</a:t>
            </a:r>
          </a:p>
          <a:p>
            <a:r>
              <a:rPr lang="en-US" altLang="zh-CN" i="1" dirty="0">
                <a:sym typeface="+mn-ea"/>
              </a:rPr>
              <a:t>(</a:t>
            </a:r>
            <a:r>
              <a:rPr lang="zh-CN" altLang="en-US" i="1" dirty="0">
                <a:sym typeface="+mn-ea"/>
              </a:rPr>
              <a:t>can be </a:t>
            </a:r>
            <a:r>
              <a:rPr lang="en-US" altLang="zh-CN" i="1" dirty="0">
                <a:sym typeface="+mn-ea"/>
              </a:rPr>
              <a:t>changed</a:t>
            </a:r>
            <a:r>
              <a:rPr lang="zh-CN" altLang="en-US" i="1" dirty="0">
                <a:sym typeface="+mn-ea"/>
              </a:rPr>
              <a:t> in</a:t>
            </a:r>
            <a:r>
              <a:rPr lang="en-US" altLang="zh-CN" i="1" dirty="0">
                <a:sym typeface="+mn-ea"/>
              </a:rPr>
              <a:t>to a</a:t>
            </a:r>
            <a:r>
              <a:rPr lang="zh-CN" altLang="en-US" i="1" dirty="0">
                <a:sym typeface="+mn-ea"/>
              </a:rPr>
              <a:t> serial form</a:t>
            </a:r>
            <a:r>
              <a:rPr lang="en-US" altLang="zh-CN" i="1" dirty="0">
                <a:sym typeface="+mn-ea"/>
              </a:rPr>
              <a:t>) </a:t>
            </a:r>
            <a:r>
              <a:rPr lang="en-US" altLang="zh-CN" b="1" dirty="0">
                <a:sym typeface="+mn-ea"/>
              </a:rPr>
              <a:t> </a:t>
            </a:r>
            <a:r>
              <a:rPr lang="zh-CN" altLang="en-US" sz="1050" b="1" dirty="0">
                <a:sym typeface="+mn-ea"/>
              </a:rPr>
              <a:t>可以转化为一组串行调度的调度</a:t>
            </a:r>
            <a:r>
              <a:rPr lang="en-US" altLang="zh-CN" sz="1050" b="1" dirty="0">
                <a:sym typeface="+mn-ea"/>
              </a:rPr>
              <a:t> -&gt; </a:t>
            </a:r>
            <a:r>
              <a:rPr lang="zh-CN" altLang="en-US" sz="1050" b="1" dirty="0">
                <a:sym typeface="+mn-ea"/>
              </a:rPr>
              <a:t>可串行化调度</a:t>
            </a:r>
          </a:p>
        </p:txBody>
      </p:sp>
      <p:sp>
        <p:nvSpPr>
          <p:cNvPr id="8" name="灯片编号占位符 7"/>
          <p:cNvSpPr>
            <a:spLocks noGrp="1"/>
          </p:cNvSpPr>
          <p:nvPr>
            <p:ph type="sldNum" sz="quarter" idx="12"/>
          </p:nvPr>
        </p:nvSpPr>
        <p:spPr/>
        <p:txBody>
          <a:bodyPr/>
          <a:lstStyle/>
          <a:p>
            <a:fld id="{33EAF811-7FC9-7D44-994D-F495BAD6B1B4}" type="slidenum">
              <a:rPr kumimoji="1" lang="zh-CN" altLang="en-US" smtClean="0"/>
              <a:t>16</a:t>
            </a:fld>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r>
              <a:rPr lang="zh-CN" altLang="en-US">
                <a:sym typeface="+mn-ea"/>
              </a:rPr>
              <a:t>Transaction Isolation</a:t>
            </a:r>
            <a:endParaRPr lang="zh-CN" altLang="en-US"/>
          </a:p>
        </p:txBody>
      </p:sp>
      <p:pic>
        <p:nvPicPr>
          <p:cNvPr id="4" name="图片 3" descr="截屏2024-05-14 14.08.22"/>
          <p:cNvPicPr>
            <a:picLocks noChangeAspect="1"/>
          </p:cNvPicPr>
          <p:nvPr/>
        </p:nvPicPr>
        <p:blipFill>
          <a:blip r:embed="rId2"/>
          <a:stretch>
            <a:fillRect/>
          </a:stretch>
        </p:blipFill>
        <p:spPr>
          <a:xfrm>
            <a:off x="466090" y="1774825"/>
            <a:ext cx="2984500" cy="3924300"/>
          </a:xfrm>
          <a:prstGeom prst="rect">
            <a:avLst/>
          </a:prstGeom>
        </p:spPr>
      </p:pic>
      <p:sp>
        <p:nvSpPr>
          <p:cNvPr id="5" name="内容占位符 4"/>
          <p:cNvSpPr>
            <a:spLocks noGrp="1"/>
          </p:cNvSpPr>
          <p:nvPr>
            <p:ph idx="1"/>
          </p:nvPr>
        </p:nvSpPr>
        <p:spPr>
          <a:xfrm>
            <a:off x="6179820" y="1825625"/>
            <a:ext cx="5844540" cy="3542665"/>
          </a:xfrm>
        </p:spPr>
        <p:txBody>
          <a:bodyPr>
            <a:normAutofit/>
          </a:bodyPr>
          <a:lstStyle/>
          <a:p>
            <a:pPr marL="0" indent="0">
              <a:buNone/>
            </a:pPr>
            <a:r>
              <a:rPr lang="en-US" altLang="zh-CN"/>
              <a:t>A</a:t>
            </a:r>
            <a:r>
              <a:rPr lang="zh-CN" altLang="en-US"/>
              <a:t> concurrent schedule resulting in </a:t>
            </a:r>
          </a:p>
          <a:p>
            <a:pPr marL="0" indent="0">
              <a:buNone/>
            </a:pPr>
            <a:r>
              <a:rPr lang="zh-CN" altLang="en-US"/>
              <a:t>an </a:t>
            </a:r>
            <a:r>
              <a:rPr lang="zh-CN" altLang="en-US" b="1"/>
              <a:t>inconsistent state</a:t>
            </a:r>
          </a:p>
          <a:p>
            <a:pPr marL="0" indent="0">
              <a:buNone/>
            </a:pPr>
            <a:endParaRPr lang="zh-CN" altLang="en-US" b="1"/>
          </a:p>
          <a:p>
            <a:pPr marL="0" indent="0">
              <a:buNone/>
            </a:pPr>
            <a:r>
              <a:rPr lang="en-US" altLang="zh-CN"/>
              <a:t>schedule 4: A $950 B $2100 x</a:t>
            </a:r>
          </a:p>
          <a:p>
            <a:pPr marL="0" indent="0">
              <a:buNone/>
            </a:pPr>
            <a:r>
              <a:rPr lang="en-US" altLang="zh-CN">
                <a:sym typeface="+mn-ea"/>
              </a:rPr>
              <a:t>serial T1 -&gt; T2: A $855  B $2145</a:t>
            </a:r>
            <a:endParaRPr lang="en-US" altLang="zh-CN"/>
          </a:p>
          <a:p>
            <a:pPr marL="0" indent="0">
              <a:buNone/>
            </a:pPr>
            <a:r>
              <a:rPr lang="zh-CN" altLang="en-US">
                <a:sym typeface="+mn-ea"/>
              </a:rPr>
              <a:t>The sum A + B is </a:t>
            </a:r>
            <a:r>
              <a:rPr lang="en-US" altLang="zh-CN">
                <a:sym typeface="+mn-ea"/>
              </a:rPr>
              <a:t>not </a:t>
            </a:r>
            <a:r>
              <a:rPr lang="zh-CN" altLang="en-US">
                <a:sym typeface="+mn-ea"/>
              </a:rPr>
              <a:t>preserved.</a:t>
            </a:r>
          </a:p>
          <a:p>
            <a:pPr marL="0" indent="0">
              <a:buNone/>
            </a:pPr>
            <a:r>
              <a:rPr lang="en-US" altLang="zh-CN">
                <a:sym typeface="+mn-ea"/>
              </a:rPr>
              <a:t>sum A+B -&gt; +$50</a:t>
            </a:r>
            <a:endParaRPr lang="zh-CN" altLang="en-US"/>
          </a:p>
          <a:p>
            <a:pPr marL="0" indent="0">
              <a:buNone/>
            </a:pPr>
            <a:endParaRPr lang="en-US" altLang="zh-CN"/>
          </a:p>
          <a:p>
            <a:pPr marL="0" indent="0">
              <a:buNone/>
            </a:pPr>
            <a:endParaRPr lang="en-US" altLang="zh-CN"/>
          </a:p>
        </p:txBody>
      </p:sp>
      <p:pic>
        <p:nvPicPr>
          <p:cNvPr id="7" name="图片 6" descr="截屏2024-05-14 13.36.10"/>
          <p:cNvPicPr>
            <a:picLocks noChangeAspect="1"/>
          </p:cNvPicPr>
          <p:nvPr/>
        </p:nvPicPr>
        <p:blipFill>
          <a:blip r:embed="rId3"/>
          <a:srcRect l="30601" r="28114" b="12299"/>
          <a:stretch>
            <a:fillRect/>
          </a:stretch>
        </p:blipFill>
        <p:spPr>
          <a:xfrm>
            <a:off x="3164205" y="1529715"/>
            <a:ext cx="2672715" cy="4220210"/>
          </a:xfrm>
          <a:prstGeom prst="rect">
            <a:avLst/>
          </a:prstGeom>
        </p:spPr>
      </p:pic>
      <p:sp>
        <p:nvSpPr>
          <p:cNvPr id="8" name="文本框 7"/>
          <p:cNvSpPr txBox="1"/>
          <p:nvPr/>
        </p:nvSpPr>
        <p:spPr>
          <a:xfrm>
            <a:off x="949325" y="5699125"/>
            <a:ext cx="10293350" cy="922020"/>
          </a:xfrm>
          <a:prstGeom prst="rect">
            <a:avLst/>
          </a:prstGeom>
          <a:noFill/>
        </p:spPr>
        <p:txBody>
          <a:bodyPr wrap="square" rtlCol="0">
            <a:spAutoFit/>
          </a:bodyPr>
          <a:lstStyle/>
          <a:p>
            <a:r>
              <a:rPr lang="en-US" altLang="zh-CN">
                <a:sym typeface="+mn-ea"/>
              </a:rPr>
              <a:t>The </a:t>
            </a:r>
            <a:r>
              <a:rPr lang="zh-CN" altLang="en-US" b="1">
                <a:sym typeface="+mn-ea"/>
              </a:rPr>
              <a:t>concurrency-control（并发控制） </a:t>
            </a:r>
            <a:r>
              <a:rPr lang="zh-CN" altLang="en-US">
                <a:sym typeface="+mn-ea"/>
              </a:rPr>
              <a:t>component of the database system</a:t>
            </a:r>
            <a:r>
              <a:rPr lang="en-US" altLang="zh-CN">
                <a:sym typeface="+mn-ea"/>
              </a:rPr>
              <a:t> </a:t>
            </a:r>
            <a:r>
              <a:rPr lang="zh-CN" altLang="en-US">
                <a:sym typeface="+mn-ea"/>
              </a:rPr>
              <a:t>ensure</a:t>
            </a:r>
            <a:r>
              <a:rPr lang="en-US" altLang="zh-CN">
                <a:sym typeface="+mn-ea"/>
              </a:rPr>
              <a:t> </a:t>
            </a:r>
            <a:r>
              <a:rPr lang="zh-CN" altLang="en-US">
                <a:sym typeface="+mn-ea"/>
              </a:rPr>
              <a:t>that </a:t>
            </a:r>
            <a:r>
              <a:rPr lang="zh-CN" altLang="en-US" b="1">
                <a:sym typeface="+mn-ea"/>
              </a:rPr>
              <a:t>any schedule</a:t>
            </a:r>
            <a:r>
              <a:rPr lang="zh-CN" altLang="en-US">
                <a:sym typeface="+mn-ea"/>
              </a:rPr>
              <a:t> that is executed will leave the database in a </a:t>
            </a:r>
            <a:r>
              <a:rPr lang="zh-CN" altLang="en-US" b="1">
                <a:sym typeface="+mn-ea"/>
              </a:rPr>
              <a:t>consistent state</a:t>
            </a:r>
            <a:r>
              <a:rPr lang="zh-CN" altLang="en-US">
                <a:sym typeface="+mn-ea"/>
              </a:rPr>
              <a:t>.</a:t>
            </a:r>
            <a:endParaRPr lang="en-US" altLang="zh-CN"/>
          </a:p>
          <a:p>
            <a:endParaRPr lang="zh-CN" altLang="en-US"/>
          </a:p>
        </p:txBody>
      </p:sp>
      <p:sp>
        <p:nvSpPr>
          <p:cNvPr id="9" name="灯片编号占位符 8"/>
          <p:cNvSpPr>
            <a:spLocks noGrp="1"/>
          </p:cNvSpPr>
          <p:nvPr>
            <p:ph type="sldNum" sz="quarter" idx="12"/>
          </p:nvPr>
        </p:nvSpPr>
        <p:spPr/>
        <p:txBody>
          <a:bodyPr/>
          <a:lstStyle/>
          <a:p>
            <a:fld id="{33EAF811-7FC9-7D44-994D-F495BAD6B1B4}" type="slidenum">
              <a:rPr kumimoji="1" lang="zh-CN" altLang="en-US" smtClean="0"/>
              <a:t>17</a:t>
            </a:fld>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Serializability</a:t>
            </a:r>
          </a:p>
        </p:txBody>
      </p:sp>
      <p:sp>
        <p:nvSpPr>
          <p:cNvPr id="3" name="内容占位符 2"/>
          <p:cNvSpPr>
            <a:spLocks noGrp="1"/>
          </p:cNvSpPr>
          <p:nvPr>
            <p:ph idx="1"/>
          </p:nvPr>
        </p:nvSpPr>
        <p:spPr>
          <a:xfrm>
            <a:off x="838200" y="1691005"/>
            <a:ext cx="11017250" cy="4351655"/>
          </a:xfrm>
        </p:spPr>
        <p:txBody>
          <a:bodyPr>
            <a:normAutofit/>
          </a:bodyPr>
          <a:lstStyle/>
          <a:p>
            <a:pPr marL="0" indent="0">
              <a:buNone/>
            </a:pPr>
            <a:r>
              <a:rPr lang="en-US" altLang="zh-CN" dirty="0"/>
              <a:t>Operations to be focused:</a:t>
            </a:r>
          </a:p>
          <a:p>
            <a:pPr marL="0" indent="0">
              <a:buNone/>
            </a:pPr>
            <a:r>
              <a:rPr lang="en-US" altLang="zh-CN" b="1" dirty="0"/>
              <a:t>READ</a:t>
            </a:r>
            <a:r>
              <a:rPr lang="en-US" altLang="zh-CN" dirty="0"/>
              <a:t> and </a:t>
            </a:r>
            <a:r>
              <a:rPr lang="en-US" altLang="zh-CN" b="1" dirty="0"/>
              <a:t>WRITE</a:t>
            </a:r>
          </a:p>
          <a:p>
            <a:pPr marL="0" indent="0">
              <a:buNone/>
            </a:pPr>
            <a:endParaRPr lang="en-US" altLang="zh-CN" dirty="0"/>
          </a:p>
          <a:p>
            <a:pPr marL="0" indent="0">
              <a:buNone/>
            </a:pPr>
            <a:r>
              <a:rPr lang="en-US" altLang="zh-CN" dirty="0"/>
              <a:t>The </a:t>
            </a:r>
            <a:r>
              <a:rPr lang="en-US" altLang="zh-CN" b="1" dirty="0"/>
              <a:t>only</a:t>
            </a:r>
            <a:r>
              <a:rPr lang="en-US" altLang="zh-CN" dirty="0"/>
              <a:t> significant operations of a transaction, from a </a:t>
            </a:r>
          </a:p>
          <a:p>
            <a:pPr marL="0" indent="0">
              <a:buNone/>
            </a:pPr>
            <a:r>
              <a:rPr lang="en-US" altLang="zh-CN" b="1" dirty="0"/>
              <a:t>scheduling </a:t>
            </a:r>
            <a:r>
              <a:rPr lang="en-US" altLang="zh-CN" dirty="0"/>
              <a:t>point of view, are its </a:t>
            </a:r>
            <a:r>
              <a:rPr lang="en-US" altLang="zh-CN" b="1" dirty="0"/>
              <a:t>read</a:t>
            </a:r>
            <a:r>
              <a:rPr lang="en-US" altLang="zh-CN" dirty="0"/>
              <a:t> and </a:t>
            </a:r>
            <a:r>
              <a:rPr lang="en-US" altLang="zh-CN" b="1" dirty="0"/>
              <a:t>write</a:t>
            </a:r>
            <a:r>
              <a:rPr lang="en-US" altLang="zh-CN" dirty="0"/>
              <a:t> instructions.</a:t>
            </a:r>
            <a:r>
              <a:rPr lang="ja-JP" altLang="en-US"/>
              <a:t>　</a:t>
            </a:r>
            <a:r>
              <a:rPr lang="zh-CN" altLang="en-US" sz="800" dirty="0"/>
              <a:t>正しい値を読み取ること、正しい値を書き換えること</a:t>
            </a:r>
            <a:endParaRPr lang="en-US" altLang="zh-CN" sz="800" dirty="0"/>
          </a:p>
          <a:p>
            <a:pPr marL="0" indent="0">
              <a:buNone/>
            </a:pPr>
            <a:endParaRPr lang="en-US" altLang="zh-CN" dirty="0"/>
          </a:p>
          <a:p>
            <a:pPr marL="0" indent="0">
              <a:buNone/>
            </a:pPr>
            <a:r>
              <a:rPr lang="en-US" altLang="zh-CN" dirty="0"/>
              <a:t>A particular form s</a:t>
            </a:r>
            <a:r>
              <a:rPr lang="en-US" altLang="zh-CN" dirty="0">
                <a:sym typeface="+mn-ea"/>
              </a:rPr>
              <a:t>chedule equivalence </a:t>
            </a:r>
            <a:r>
              <a:rPr lang="zh-CN" altLang="en-US" sz="1050" dirty="0">
                <a:sym typeface="+mn-ea"/>
              </a:rPr>
              <a:t>（调度等价的一个形式）</a:t>
            </a:r>
            <a:endParaRPr lang="en-US" altLang="zh-CN" sz="1050" dirty="0">
              <a:sym typeface="+mn-ea"/>
            </a:endParaRPr>
          </a:p>
          <a:p>
            <a:pPr marL="0" indent="0">
              <a:buNone/>
            </a:pPr>
            <a:r>
              <a:rPr lang="en-US" altLang="zh-CN" dirty="0">
                <a:sym typeface="+mn-ea"/>
              </a:rPr>
              <a:t>	-&gt; </a:t>
            </a:r>
            <a:r>
              <a:rPr lang="en-US" altLang="zh-CN" b="1" dirty="0"/>
              <a:t>conflict serializability </a:t>
            </a:r>
            <a:r>
              <a:rPr lang="en-US" altLang="zh-CN" dirty="0">
                <a:sym typeface="+mn-ea"/>
              </a:rPr>
              <a:t> </a:t>
            </a:r>
            <a:r>
              <a:rPr lang="zh-CN" altLang="en-US" sz="1050" dirty="0">
                <a:sym typeface="+mn-ea"/>
              </a:rPr>
              <a:t>（</a:t>
            </a:r>
            <a:r>
              <a:rPr lang="zh-CN" altLang="en-US" sz="1050" b="1" dirty="0">
                <a:sym typeface="+mn-ea"/>
              </a:rPr>
              <a:t>冲突可串行化</a:t>
            </a:r>
            <a:r>
              <a:rPr lang="zh-CN" altLang="en-US" sz="1050" dirty="0">
                <a:sym typeface="+mn-ea"/>
              </a:rPr>
              <a:t>）</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18</a:t>
            </a:fld>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Serializability</a:t>
            </a:r>
          </a:p>
        </p:txBody>
      </p:sp>
      <p:sp>
        <p:nvSpPr>
          <p:cNvPr id="3" name="内容占位符 2"/>
          <p:cNvSpPr>
            <a:spLocks noGrp="1"/>
          </p:cNvSpPr>
          <p:nvPr>
            <p:ph idx="1"/>
          </p:nvPr>
        </p:nvSpPr>
        <p:spPr>
          <a:xfrm>
            <a:off x="721995" y="2162175"/>
            <a:ext cx="11055985" cy="3726815"/>
          </a:xfrm>
        </p:spPr>
        <p:txBody>
          <a:bodyPr>
            <a:normAutofit/>
          </a:bodyPr>
          <a:lstStyle/>
          <a:p>
            <a:r>
              <a:rPr lang="zh-CN" altLang="en-US" sz="2000" b="1" dirty="0"/>
              <a:t>I = read(Q), J = read(Q)</a:t>
            </a:r>
            <a:r>
              <a:rPr lang="en-US" altLang="zh-CN" sz="2000" b="1" dirty="0"/>
              <a:t>:         </a:t>
            </a:r>
            <a:r>
              <a:rPr lang="zh-CN" altLang="en-US" sz="2000" dirty="0"/>
              <a:t> </a:t>
            </a:r>
            <a:r>
              <a:rPr lang="en-US" altLang="zh-CN" sz="2000" dirty="0"/>
              <a:t>I -&gt; J == J -&gt; I	O</a:t>
            </a:r>
            <a:endParaRPr lang="zh-CN" altLang="en-US" sz="2000" dirty="0"/>
          </a:p>
          <a:p>
            <a:r>
              <a:rPr lang="zh-CN" altLang="en-US" sz="2000" b="1" dirty="0"/>
              <a:t>I = read(Q), J = write(Q)</a:t>
            </a:r>
            <a:r>
              <a:rPr lang="en-US" altLang="zh-CN" sz="2000" b="1" dirty="0"/>
              <a:t>:</a:t>
            </a:r>
            <a:r>
              <a:rPr lang="zh-CN" altLang="en-US" sz="2000" dirty="0"/>
              <a:t> </a:t>
            </a:r>
            <a:r>
              <a:rPr lang="en-US" altLang="zh-CN" sz="2000" dirty="0"/>
              <a:t>         I -&gt; J != J -&gt; I	X</a:t>
            </a:r>
            <a:endParaRPr lang="zh-CN" altLang="en-US" sz="2000" dirty="0"/>
          </a:p>
          <a:p>
            <a:r>
              <a:rPr lang="zh-CN" altLang="en-US" sz="2000" b="1" dirty="0"/>
              <a:t>I = write(Q), J = read(Q)</a:t>
            </a:r>
            <a:r>
              <a:rPr lang="en-US" altLang="zh-CN" sz="2000" b="1" dirty="0"/>
              <a:t>:</a:t>
            </a:r>
            <a:r>
              <a:rPr lang="zh-CN" altLang="en-US" sz="2000" dirty="0"/>
              <a:t> </a:t>
            </a:r>
            <a:r>
              <a:rPr lang="en-US" altLang="zh-CN" sz="2000" dirty="0"/>
              <a:t>         I -&gt; J != J -&gt; I	X</a:t>
            </a:r>
            <a:endParaRPr lang="zh-CN" altLang="en-US" sz="2000" dirty="0"/>
          </a:p>
          <a:p>
            <a:r>
              <a:rPr lang="zh-CN" altLang="en-US" sz="2000" b="1" dirty="0"/>
              <a:t>I = write(Q), J = write(Q)</a:t>
            </a:r>
            <a:r>
              <a:rPr lang="en-US" altLang="zh-CN" sz="2000" b="1" dirty="0"/>
              <a:t>: </a:t>
            </a:r>
          </a:p>
          <a:p>
            <a:pPr marL="0" indent="0">
              <a:buNone/>
            </a:pPr>
            <a:r>
              <a:rPr lang="en-US" altLang="zh-CN" sz="2000" dirty="0"/>
              <a:t>	</a:t>
            </a:r>
            <a:r>
              <a:rPr lang="zh-CN" altLang="en-US" sz="2000" dirty="0"/>
              <a:t>both</a:t>
            </a:r>
            <a:r>
              <a:rPr lang="en-US" altLang="zh-CN" sz="2000" dirty="0"/>
              <a:t> </a:t>
            </a:r>
            <a:r>
              <a:rPr lang="zh-CN" altLang="en-US" sz="2000" dirty="0"/>
              <a:t>write</a:t>
            </a:r>
            <a:r>
              <a:rPr lang="en-US" altLang="zh-CN" sz="2000" dirty="0"/>
              <a:t> -&gt; </a:t>
            </a:r>
            <a:r>
              <a:rPr lang="zh-CN" altLang="en-US" sz="2000" dirty="0"/>
              <a:t>Ti or Tj</a:t>
            </a:r>
            <a:r>
              <a:rPr lang="en-US" altLang="zh-CN" sz="2000" dirty="0"/>
              <a:t> is not </a:t>
            </a:r>
            <a:r>
              <a:rPr lang="en-US" altLang="zh-CN" sz="2000" dirty="0" err="1"/>
              <a:t>affcted</a:t>
            </a:r>
            <a:r>
              <a:rPr lang="en-US" altLang="zh-CN" sz="2000" dirty="0"/>
              <a:t> </a:t>
            </a:r>
          </a:p>
          <a:p>
            <a:pPr marL="0" indent="0">
              <a:buNone/>
            </a:pPr>
            <a:r>
              <a:rPr lang="en-US" altLang="zh-CN" sz="2000" dirty="0"/>
              <a:t>	the following </a:t>
            </a:r>
            <a:r>
              <a:rPr lang="zh-CN" altLang="en-US" sz="2000" b="1" dirty="0"/>
              <a:t>read(Q</a:t>
            </a:r>
            <a:r>
              <a:rPr lang="en-US" altLang="zh-CN" sz="2000" b="1" dirty="0"/>
              <a:t>) </a:t>
            </a:r>
            <a:r>
              <a:rPr lang="en-US" altLang="zh-CN" sz="2000" dirty="0"/>
              <a:t>is </a:t>
            </a:r>
            <a:r>
              <a:rPr lang="en-US" altLang="zh-CN" sz="2000" dirty="0" err="1"/>
              <a:t>affcted</a:t>
            </a:r>
            <a:endParaRPr lang="en-US" altLang="zh-CN" sz="2000" dirty="0"/>
          </a:p>
          <a:p>
            <a:pPr marL="0" indent="0">
              <a:buNone/>
            </a:pPr>
            <a:r>
              <a:rPr lang="en-US" altLang="zh-CN" sz="2000" dirty="0"/>
              <a:t>	</a:t>
            </a:r>
            <a:r>
              <a:rPr lang="zh-CN" altLang="en-US" sz="2000" dirty="0"/>
              <a:t>If there is no</a:t>
            </a:r>
            <a:r>
              <a:rPr lang="en-US" altLang="zh-CN" sz="2000" dirty="0"/>
              <a:t> </a:t>
            </a:r>
            <a:r>
              <a:rPr lang="zh-CN" altLang="en-US" sz="2000" dirty="0"/>
              <a:t>other </a:t>
            </a:r>
            <a:r>
              <a:rPr lang="zh-CN" altLang="en-US" sz="2000" b="1" dirty="0"/>
              <a:t>write(Q)</a:t>
            </a:r>
            <a:r>
              <a:rPr lang="zh-CN" altLang="en-US" sz="2000" dirty="0"/>
              <a:t> instruction after I and J in S, then the order of I and J </a:t>
            </a:r>
          </a:p>
          <a:p>
            <a:pPr marL="0" indent="0">
              <a:buNone/>
            </a:pPr>
            <a:r>
              <a:rPr lang="en-US" altLang="zh-CN" sz="2000" dirty="0"/>
              <a:t>	</a:t>
            </a:r>
            <a:r>
              <a:rPr lang="zh-CN" altLang="en-US" sz="2000" dirty="0"/>
              <a:t>directly</a:t>
            </a:r>
            <a:r>
              <a:rPr lang="en-US" altLang="zh-CN" sz="2000" dirty="0"/>
              <a:t> </a:t>
            </a:r>
            <a:r>
              <a:rPr lang="zh-CN" altLang="en-US" sz="2000" dirty="0"/>
              <a:t>affects the </a:t>
            </a:r>
            <a:r>
              <a:rPr lang="zh-CN" altLang="en-US" sz="2000" b="1" dirty="0"/>
              <a:t>final value of Q</a:t>
            </a:r>
            <a:r>
              <a:rPr lang="zh-CN" altLang="en-US" sz="2000" dirty="0"/>
              <a:t> in the database state that results from </a:t>
            </a:r>
            <a:r>
              <a:rPr lang="en-US" altLang="zh-CN" sz="2000" dirty="0"/>
              <a:t>S</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19</a:t>
            </a:fld>
            <a:endParaRPr kumimoji="1" lang="zh-CN" altLang="en-US"/>
          </a:p>
        </p:txBody>
      </p:sp>
      <p:sp>
        <p:nvSpPr>
          <p:cNvPr id="5" name="文本框 4"/>
          <p:cNvSpPr txBox="1"/>
          <p:nvPr/>
        </p:nvSpPr>
        <p:spPr>
          <a:xfrm>
            <a:off x="916940" y="1462405"/>
            <a:ext cx="11158220" cy="707886"/>
          </a:xfrm>
          <a:prstGeom prst="rect">
            <a:avLst/>
          </a:prstGeom>
          <a:noFill/>
        </p:spPr>
        <p:txBody>
          <a:bodyPr wrap="square" rtlCol="0">
            <a:spAutoFit/>
          </a:bodyPr>
          <a:lstStyle/>
          <a:p>
            <a:r>
              <a:rPr lang="en-US" altLang="zh-CN" sz="2000" dirty="0"/>
              <a:t>S</a:t>
            </a:r>
            <a:r>
              <a:rPr lang="zh-CN" altLang="en-US" sz="2000" dirty="0"/>
              <a:t>chedule S </a:t>
            </a:r>
            <a:r>
              <a:rPr lang="en-US" altLang="zh-CN" sz="2000" dirty="0"/>
              <a:t>has 2 </a:t>
            </a:r>
            <a:r>
              <a:rPr lang="zh-CN" altLang="en-US" sz="2000" dirty="0"/>
              <a:t>consecutive instructions I</a:t>
            </a:r>
            <a:r>
              <a:rPr lang="en-US" altLang="zh-CN" sz="2000" dirty="0"/>
              <a:t> </a:t>
            </a:r>
            <a:r>
              <a:rPr lang="zh-CN" altLang="en-US" sz="2000" dirty="0"/>
              <a:t>and J, of transactions Ti and Tj</a:t>
            </a:r>
            <a:r>
              <a:rPr lang="en-US" altLang="zh-CN" sz="2000" dirty="0"/>
              <a:t> respectively</a:t>
            </a:r>
            <a:r>
              <a:rPr lang="zh-CN" altLang="en-US" sz="2000" dirty="0"/>
              <a:t> </a:t>
            </a:r>
            <a:r>
              <a:rPr lang="zh-CN" altLang="en-US" sz="1000" dirty="0"/>
              <a:t>执行顺序改变受不受影响</a:t>
            </a:r>
          </a:p>
          <a:p>
            <a:r>
              <a:rPr lang="en-US" altLang="zh-CN" sz="2000" b="1" dirty="0"/>
              <a:t>Referring the same data Q</a:t>
            </a:r>
          </a:p>
        </p:txBody>
      </p:sp>
      <p:sp>
        <p:nvSpPr>
          <p:cNvPr id="6" name="文本框 5"/>
          <p:cNvSpPr txBox="1"/>
          <p:nvPr/>
        </p:nvSpPr>
        <p:spPr>
          <a:xfrm>
            <a:off x="721995" y="5649595"/>
            <a:ext cx="11353165" cy="706755"/>
          </a:xfrm>
          <a:prstGeom prst="rect">
            <a:avLst/>
          </a:prstGeom>
          <a:noFill/>
        </p:spPr>
        <p:txBody>
          <a:bodyPr wrap="square" rtlCol="0">
            <a:spAutoFit/>
          </a:bodyPr>
          <a:lstStyle/>
          <a:p>
            <a:r>
              <a:rPr lang="en-US" altLang="zh-CN" sz="2000"/>
              <a:t>Ops from different transaction </a:t>
            </a:r>
            <a:r>
              <a:rPr lang="zh-CN" altLang="en-US" sz="2000"/>
              <a:t>on</a:t>
            </a:r>
            <a:r>
              <a:rPr lang="en-US" altLang="zh-CN" sz="2000"/>
              <a:t> a </a:t>
            </a:r>
            <a:r>
              <a:rPr lang="zh-CN" altLang="en-US" sz="2000"/>
              <a:t>same</a:t>
            </a:r>
            <a:r>
              <a:rPr lang="en-US" altLang="zh-CN" sz="2000"/>
              <a:t> data, more than 1 </a:t>
            </a:r>
            <a:r>
              <a:rPr lang="zh-CN" altLang="en-US" sz="2000"/>
              <a:t>of these instructions is</a:t>
            </a:r>
            <a:r>
              <a:rPr lang="zh-CN" altLang="en-US" sz="2000" b="1"/>
              <a:t> write</a:t>
            </a:r>
            <a:r>
              <a:rPr lang="en-US" altLang="zh-CN" sz="2000" b="1"/>
              <a:t>:</a:t>
            </a:r>
            <a:endParaRPr lang="zh-CN" altLang="en-US" sz="2000"/>
          </a:p>
          <a:p>
            <a:pPr algn="r"/>
            <a:r>
              <a:rPr lang="en-US" altLang="zh-CN" sz="2000"/>
              <a:t>       -&gt; They are </a:t>
            </a:r>
            <a:r>
              <a:rPr lang="en-US" altLang="zh-CN" sz="2000" b="1"/>
              <a:t>CONFLICT</a:t>
            </a:r>
            <a:r>
              <a:rPr lang="en-US" altLang="zh-CN" sz="2000"/>
              <a:t>	 </a:t>
            </a:r>
            <a:r>
              <a:rPr lang="en-US" altLang="zh-CN"/>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Transactions</a:t>
            </a:r>
          </a:p>
        </p:txBody>
      </p:sp>
      <p:sp>
        <p:nvSpPr>
          <p:cNvPr id="3" name="内容占位符 2"/>
          <p:cNvSpPr>
            <a:spLocks noGrp="1"/>
          </p:cNvSpPr>
          <p:nvPr>
            <p:ph idx="1"/>
          </p:nvPr>
        </p:nvSpPr>
        <p:spPr>
          <a:xfrm>
            <a:off x="838200" y="1825625"/>
            <a:ext cx="10515600" cy="4351338"/>
          </a:xfrm>
        </p:spPr>
        <p:txBody>
          <a:bodyPr/>
          <a:lstStyle/>
          <a:p>
            <a:r>
              <a:rPr lang="en-US" altLang="zh-CN"/>
              <a:t>Concept: a </a:t>
            </a:r>
            <a:r>
              <a:rPr lang="en-US" altLang="zh-CN" b="1"/>
              <a:t>unit</a:t>
            </a:r>
            <a:r>
              <a:rPr lang="en-US" altLang="zh-CN"/>
              <a:t> of program execution that accesses and possibly updates various data items.</a:t>
            </a:r>
          </a:p>
          <a:p>
            <a:r>
              <a:rPr lang="en-US" altLang="zh-CN"/>
              <a:t>Statements: A transaction is delimited by statements (or function calls) of the form</a:t>
            </a:r>
            <a:r>
              <a:rPr lang="en-US" altLang="zh-CN" b="1"/>
              <a:t> begin transaction</a:t>
            </a:r>
            <a:r>
              <a:rPr lang="en-US" altLang="zh-CN"/>
              <a:t> and </a:t>
            </a:r>
            <a:r>
              <a:rPr lang="en-US" altLang="zh-CN" b="1"/>
              <a:t>end transaction.</a:t>
            </a:r>
            <a:r>
              <a:rPr lang="en-US" altLang="zh-CN"/>
              <a:t> </a:t>
            </a:r>
          </a:p>
          <a:p>
            <a:endParaRPr lang="en-US" altLang="zh-CN"/>
          </a:p>
        </p:txBody>
      </p:sp>
      <p:pic>
        <p:nvPicPr>
          <p:cNvPr id="4" name="图片 3"/>
          <p:cNvPicPr>
            <a:picLocks noChangeAspect="1"/>
          </p:cNvPicPr>
          <p:nvPr/>
        </p:nvPicPr>
        <p:blipFill>
          <a:blip r:embed="rId2"/>
          <a:srcRect l="638" t="1603" r="966" b="1078"/>
          <a:stretch>
            <a:fillRect/>
          </a:stretch>
        </p:blipFill>
        <p:spPr>
          <a:xfrm>
            <a:off x="1030605" y="4032885"/>
            <a:ext cx="3816985" cy="2236470"/>
          </a:xfrm>
          <a:prstGeom prst="rect">
            <a:avLst/>
          </a:prstGeom>
        </p:spPr>
      </p:pic>
      <p:sp>
        <p:nvSpPr>
          <p:cNvPr id="5" name="灯片编号占位符 4"/>
          <p:cNvSpPr>
            <a:spLocks noGrp="1"/>
          </p:cNvSpPr>
          <p:nvPr>
            <p:ph type="sldNum" sz="quarter" idx="12"/>
          </p:nvPr>
        </p:nvSpPr>
        <p:spPr/>
        <p:txBody>
          <a:bodyPr/>
          <a:lstStyle/>
          <a:p>
            <a:fld id="{33EAF811-7FC9-7D44-994D-F495BAD6B1B4}" type="slidenum">
              <a:rPr kumimoji="1" lang="zh-CN" altLang="en-US" smtClean="0"/>
              <a:t>2</a:t>
            </a:fld>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Serializability-An Example</a:t>
            </a:r>
            <a:endParaRPr lang="zh-CN" altLang="en-US"/>
          </a:p>
        </p:txBody>
      </p:sp>
      <p:sp>
        <p:nvSpPr>
          <p:cNvPr id="3" name="内容占位符 2"/>
          <p:cNvSpPr>
            <a:spLocks noGrp="1"/>
          </p:cNvSpPr>
          <p:nvPr>
            <p:ph idx="1"/>
          </p:nvPr>
        </p:nvSpPr>
        <p:spPr>
          <a:xfrm>
            <a:off x="6096635" y="1825625"/>
            <a:ext cx="5896610" cy="4351655"/>
          </a:xfrm>
        </p:spPr>
        <p:txBody>
          <a:bodyPr>
            <a:normAutofit lnSpcReduction="10000"/>
          </a:bodyPr>
          <a:lstStyle/>
          <a:p>
            <a:pPr marL="0" indent="0">
              <a:buNone/>
            </a:pPr>
            <a:r>
              <a:rPr lang="en-US" altLang="zh-CN"/>
              <a:t>S</a:t>
            </a:r>
            <a:r>
              <a:rPr lang="zh-CN" altLang="en-US"/>
              <a:t>wap nonconflicting instructions:</a:t>
            </a:r>
          </a:p>
          <a:p>
            <a:pPr marL="0" indent="0">
              <a:buNone/>
            </a:pPr>
            <a:r>
              <a:rPr lang="en-US" altLang="zh-CN">
                <a:sym typeface="+mn-ea"/>
              </a:rPr>
              <a:t>	</a:t>
            </a:r>
            <a:r>
              <a:rPr lang="zh-CN" altLang="en-US">
                <a:sym typeface="+mn-ea"/>
              </a:rPr>
              <a:t>T1</a:t>
            </a:r>
            <a:r>
              <a:rPr lang="en-US" altLang="zh-CN">
                <a:sym typeface="+mn-ea"/>
              </a:rPr>
              <a:t> </a:t>
            </a:r>
            <a:r>
              <a:rPr lang="zh-CN" altLang="en-US"/>
              <a:t>read(B) ⇄</a:t>
            </a:r>
            <a:r>
              <a:rPr lang="en-US" altLang="zh-CN"/>
              <a:t> </a:t>
            </a:r>
            <a:r>
              <a:rPr lang="zh-CN" altLang="en-US">
                <a:sym typeface="+mn-ea"/>
              </a:rPr>
              <a:t>T2</a:t>
            </a:r>
            <a:r>
              <a:rPr lang="en-US" altLang="zh-CN">
                <a:sym typeface="+mn-ea"/>
              </a:rPr>
              <a:t> </a:t>
            </a:r>
            <a:r>
              <a:rPr lang="zh-CN" altLang="en-US"/>
              <a:t>read(A) </a:t>
            </a:r>
          </a:p>
          <a:p>
            <a:pPr marL="0" indent="0">
              <a:buNone/>
            </a:pPr>
            <a:r>
              <a:rPr lang="en-US" altLang="zh-CN">
                <a:sym typeface="+mn-ea"/>
              </a:rPr>
              <a:t>	</a:t>
            </a:r>
            <a:r>
              <a:rPr lang="zh-CN" altLang="en-US">
                <a:sym typeface="+mn-ea"/>
              </a:rPr>
              <a:t>T1</a:t>
            </a:r>
            <a:r>
              <a:rPr lang="zh-CN" altLang="en-US"/>
              <a:t> write(B)</a:t>
            </a:r>
            <a:r>
              <a:rPr lang="en-US" altLang="zh-CN"/>
              <a:t> ⇄ </a:t>
            </a:r>
            <a:r>
              <a:rPr lang="zh-CN" altLang="en-US">
                <a:sym typeface="+mn-ea"/>
              </a:rPr>
              <a:t>T2</a:t>
            </a:r>
            <a:r>
              <a:rPr lang="en-US" altLang="zh-CN">
                <a:sym typeface="+mn-ea"/>
              </a:rPr>
              <a:t> </a:t>
            </a:r>
            <a:r>
              <a:rPr lang="zh-CN" altLang="en-US"/>
              <a:t>write(A) </a:t>
            </a:r>
          </a:p>
          <a:p>
            <a:pPr marL="0" indent="0">
              <a:buNone/>
            </a:pPr>
            <a:r>
              <a:rPr lang="en-US" altLang="zh-CN">
                <a:sym typeface="+mn-ea"/>
              </a:rPr>
              <a:t>	</a:t>
            </a:r>
            <a:r>
              <a:rPr lang="zh-CN" altLang="en-US">
                <a:sym typeface="+mn-ea"/>
              </a:rPr>
              <a:t>T1 </a:t>
            </a:r>
            <a:r>
              <a:rPr lang="zh-CN" altLang="en-US"/>
              <a:t>write(B) ⇄</a:t>
            </a:r>
            <a:r>
              <a:rPr lang="en-US" altLang="zh-CN"/>
              <a:t> </a:t>
            </a:r>
            <a:r>
              <a:rPr lang="zh-CN" altLang="en-US">
                <a:sym typeface="+mn-ea"/>
              </a:rPr>
              <a:t>T2 read(A)</a:t>
            </a:r>
          </a:p>
          <a:p>
            <a:pPr marL="0" indent="0">
              <a:buNone/>
            </a:pPr>
            <a:r>
              <a:rPr lang="en-US" altLang="zh-CN"/>
              <a:t>	S5 -&gt; S6</a:t>
            </a:r>
          </a:p>
          <a:p>
            <a:pPr marL="0" indent="0">
              <a:buNone/>
            </a:pPr>
            <a:endParaRPr lang="en-US" altLang="zh-CN"/>
          </a:p>
          <a:p>
            <a:pPr marL="0" indent="0">
              <a:buNone/>
            </a:pPr>
            <a:r>
              <a:rPr lang="en-US" altLang="zh-CN"/>
              <a:t>1. S5 &amp; S6 are </a:t>
            </a:r>
            <a:r>
              <a:rPr lang="en-US" altLang="zh-CN" b="1"/>
              <a:t>conflict equivalent</a:t>
            </a:r>
            <a:endParaRPr lang="en-US" altLang="zh-CN"/>
          </a:p>
          <a:p>
            <a:pPr marL="0" indent="0">
              <a:buNone/>
            </a:pPr>
            <a:r>
              <a:rPr lang="en-US" altLang="zh-CN"/>
              <a:t>2. S6 is a </a:t>
            </a:r>
            <a:r>
              <a:rPr lang="en-US" altLang="zh-CN" b="1"/>
              <a:t>serial schedule</a:t>
            </a:r>
            <a:endParaRPr lang="en-US" altLang="zh-CN"/>
          </a:p>
          <a:p>
            <a:pPr marL="0" indent="0">
              <a:buNone/>
            </a:pPr>
            <a:r>
              <a:rPr lang="en-US" altLang="zh-CN"/>
              <a:t>	-&gt; S5 is </a:t>
            </a:r>
            <a:r>
              <a:rPr lang="en-US" altLang="zh-CN" b="1"/>
              <a:t>conflict serializable</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20</a:t>
            </a:fld>
            <a:endParaRPr kumimoji="1" lang="zh-CN" altLang="en-US"/>
          </a:p>
        </p:txBody>
      </p:sp>
      <p:pic>
        <p:nvPicPr>
          <p:cNvPr id="5" name="图片 4" descr="截屏2024-06-11 15.42.28"/>
          <p:cNvPicPr>
            <a:picLocks noChangeAspect="1"/>
          </p:cNvPicPr>
          <p:nvPr/>
        </p:nvPicPr>
        <p:blipFill>
          <a:blip r:embed="rId2"/>
          <a:srcRect l="63974" t="31468" r="23454" b="42558"/>
          <a:stretch>
            <a:fillRect/>
          </a:stretch>
        </p:blipFill>
        <p:spPr>
          <a:xfrm>
            <a:off x="199390" y="1878965"/>
            <a:ext cx="2811780" cy="3632200"/>
          </a:xfrm>
          <a:prstGeom prst="rect">
            <a:avLst/>
          </a:prstGeom>
        </p:spPr>
      </p:pic>
      <p:pic>
        <p:nvPicPr>
          <p:cNvPr id="6" name="图片 5" descr="截屏2024-05-14 13.36.10"/>
          <p:cNvPicPr>
            <a:picLocks noChangeAspect="1"/>
          </p:cNvPicPr>
          <p:nvPr/>
        </p:nvPicPr>
        <p:blipFill>
          <a:blip r:embed="rId3"/>
          <a:srcRect l="30601" r="28114" b="12299"/>
          <a:stretch>
            <a:fillRect/>
          </a:stretch>
        </p:blipFill>
        <p:spPr>
          <a:xfrm>
            <a:off x="3408045" y="1572260"/>
            <a:ext cx="2688590" cy="4245610"/>
          </a:xfrm>
          <a:prstGeom prst="rect">
            <a:avLst/>
          </a:prstGeom>
        </p:spPr>
      </p:pic>
      <p:cxnSp>
        <p:nvCxnSpPr>
          <p:cNvPr id="7" name="直接箭头连接符 6"/>
          <p:cNvCxnSpPr>
            <a:stCxn id="5" idx="3"/>
            <a:endCxn id="6" idx="1"/>
          </p:cNvCxnSpPr>
          <p:nvPr/>
        </p:nvCxnSpPr>
        <p:spPr>
          <a:xfrm>
            <a:off x="3011170" y="3695065"/>
            <a:ext cx="3968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1414145" y="5817870"/>
            <a:ext cx="464820" cy="368300"/>
          </a:xfrm>
          <a:prstGeom prst="rect">
            <a:avLst/>
          </a:prstGeom>
          <a:noFill/>
        </p:spPr>
        <p:txBody>
          <a:bodyPr wrap="square" rtlCol="0">
            <a:spAutoFit/>
          </a:bodyPr>
          <a:lstStyle/>
          <a:p>
            <a:r>
              <a:rPr lang="en-US" altLang="zh-CN"/>
              <a:t>S5</a:t>
            </a:r>
          </a:p>
        </p:txBody>
      </p:sp>
      <p:sp>
        <p:nvSpPr>
          <p:cNvPr id="9" name="文本框 8"/>
          <p:cNvSpPr txBox="1"/>
          <p:nvPr/>
        </p:nvSpPr>
        <p:spPr>
          <a:xfrm>
            <a:off x="4519930" y="5808980"/>
            <a:ext cx="464820" cy="368300"/>
          </a:xfrm>
          <a:prstGeom prst="rect">
            <a:avLst/>
          </a:prstGeom>
          <a:noFill/>
        </p:spPr>
        <p:txBody>
          <a:bodyPr wrap="square" rtlCol="0">
            <a:spAutoFit/>
          </a:bodyPr>
          <a:lstStyle/>
          <a:p>
            <a:r>
              <a:rPr lang="en-US" altLang="zh-CN"/>
              <a:t>S6</a:t>
            </a:r>
          </a:p>
        </p:txBody>
      </p:sp>
      <p:sp>
        <p:nvSpPr>
          <p:cNvPr id="10" name="文本框 9"/>
          <p:cNvSpPr txBox="1"/>
          <p:nvPr/>
        </p:nvSpPr>
        <p:spPr>
          <a:xfrm>
            <a:off x="2332990" y="6233160"/>
            <a:ext cx="9293860" cy="368300"/>
          </a:xfrm>
          <a:prstGeom prst="rect">
            <a:avLst/>
          </a:prstGeom>
          <a:noFill/>
        </p:spPr>
        <p:txBody>
          <a:bodyPr wrap="square" rtlCol="0">
            <a:spAutoFit/>
          </a:bodyPr>
          <a:lstStyle/>
          <a:p>
            <a:r>
              <a:rPr lang="zh-CN" altLang="en-US"/>
              <a:t>如果调度与一</a:t>
            </a:r>
            <a:r>
              <a:rPr lang="zh-CN" altLang="en-US" b="1"/>
              <a:t>串行调度冲突等价</a:t>
            </a:r>
            <a:r>
              <a:rPr lang="zh-CN" altLang="en-US"/>
              <a:t>，我们称其是</a:t>
            </a:r>
            <a:r>
              <a:rPr lang="zh-CN" altLang="en-US" b="1"/>
              <a:t>冲突可串行化</a:t>
            </a:r>
            <a:r>
              <a:rPr lang="zh-CN" altLang="en-US"/>
              <a:t>的（</a:t>
            </a:r>
            <a:r>
              <a:rPr lang="en-US" altLang="zh-CN" b="1">
                <a:sym typeface="+mn-ea"/>
              </a:rPr>
              <a:t>conflict serializable</a:t>
            </a:r>
            <a:r>
              <a:rPr lang="zh-CN" altLang="en-US" b="1">
                <a:sym typeface="+mn-ea"/>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Serializability-Precedence Graph</a:t>
            </a:r>
            <a:endParaRPr lang="ja-JP" altLang="en-US">
              <a:sym typeface="+mn-ea"/>
            </a:endParaRPr>
          </a:p>
        </p:txBody>
      </p:sp>
      <p:sp>
        <p:nvSpPr>
          <p:cNvPr id="3" name="内容占位符 2"/>
          <p:cNvSpPr>
            <a:spLocks noGrp="1"/>
          </p:cNvSpPr>
          <p:nvPr>
            <p:ph idx="1"/>
          </p:nvPr>
        </p:nvSpPr>
        <p:spPr>
          <a:xfrm>
            <a:off x="426720" y="1825625"/>
            <a:ext cx="11597640" cy="4530725"/>
          </a:xfrm>
        </p:spPr>
        <p:txBody>
          <a:bodyPr>
            <a:normAutofit fontScale="92500" lnSpcReduction="10000"/>
          </a:bodyPr>
          <a:lstStyle/>
          <a:p>
            <a:pPr marL="0" indent="0">
              <a:buNone/>
            </a:pPr>
            <a:r>
              <a:rPr lang="en-US" altLang="zh-CN" dirty="0"/>
              <a:t>Usage: Determining the conflict serializability of a schedule</a:t>
            </a:r>
            <a:r>
              <a:rPr lang="zh-CN" altLang="en-US" dirty="0"/>
              <a:t> </a:t>
            </a:r>
            <a:r>
              <a:rPr lang="zh-CN" altLang="en-US" sz="1100" dirty="0"/>
              <a:t>直观判断是否可串行化</a:t>
            </a:r>
            <a:endParaRPr lang="en-US" altLang="zh-CN" sz="1100" dirty="0"/>
          </a:p>
          <a:p>
            <a:pPr marL="0" indent="0">
              <a:buNone/>
            </a:pPr>
            <a:r>
              <a:rPr lang="en-US" altLang="zh-CN" dirty="0"/>
              <a:t>G = (V, E)</a:t>
            </a:r>
          </a:p>
          <a:p>
            <a:pPr marL="0" indent="0">
              <a:buNone/>
            </a:pPr>
            <a:r>
              <a:rPr lang="zh-CN" altLang="en-US" dirty="0"/>
              <a:t>顶点集</a:t>
            </a:r>
            <a:r>
              <a:rPr lang="en-US" altLang="zh-CN" dirty="0"/>
              <a:t>V: vertices (all the transactions in the schedule) </a:t>
            </a:r>
          </a:p>
          <a:p>
            <a:pPr marL="0" indent="0">
              <a:buNone/>
            </a:pPr>
            <a:r>
              <a:rPr lang="zh-CN" altLang="en-US" dirty="0"/>
              <a:t>边集</a:t>
            </a:r>
            <a:r>
              <a:rPr lang="en-US" altLang="zh-CN" dirty="0"/>
              <a:t>E: all edges </a:t>
            </a:r>
            <a:r>
              <a:rPr lang="en-US" altLang="zh-CN" b="1" dirty="0" err="1"/>
              <a:t>Ti</a:t>
            </a:r>
            <a:r>
              <a:rPr lang="en-US" altLang="zh-CN" b="1" dirty="0"/>
              <a:t> → </a:t>
            </a:r>
            <a:r>
              <a:rPr lang="en-US" altLang="zh-CN" b="1" dirty="0" err="1"/>
              <a:t>Tj</a:t>
            </a:r>
            <a:r>
              <a:rPr lang="en-US" altLang="zh-CN" dirty="0"/>
              <a:t> for which one of three conditions holds:</a:t>
            </a:r>
          </a:p>
          <a:p>
            <a:pPr marL="0" indent="0">
              <a:buNone/>
            </a:pPr>
            <a:r>
              <a:rPr lang="en-US" altLang="zh-CN" dirty="0"/>
              <a:t>	1. </a:t>
            </a:r>
            <a:r>
              <a:rPr lang="en-US" altLang="zh-CN" dirty="0" err="1"/>
              <a:t>Ti</a:t>
            </a:r>
            <a:r>
              <a:rPr lang="en-US" altLang="zh-CN" dirty="0"/>
              <a:t> write(Q)</a:t>
            </a:r>
            <a:r>
              <a:rPr lang="en-US" altLang="zh-CN" b="1" dirty="0"/>
              <a:t> </a:t>
            </a:r>
            <a:r>
              <a:rPr lang="en-US" altLang="zh-CN" dirty="0">
                <a:sym typeface="+mn-ea"/>
              </a:rPr>
              <a:t>→</a:t>
            </a:r>
            <a:r>
              <a:rPr lang="en-US" altLang="zh-CN" dirty="0"/>
              <a:t> </a:t>
            </a:r>
            <a:r>
              <a:rPr lang="en-US" altLang="zh-CN" dirty="0" err="1"/>
              <a:t>Tj</a:t>
            </a:r>
            <a:r>
              <a:rPr lang="en-US" altLang="zh-CN" dirty="0"/>
              <a:t> read(Q) 		</a:t>
            </a:r>
            <a:r>
              <a:rPr lang="en-US" altLang="zh-CN" b="1" dirty="0"/>
              <a:t>WR</a:t>
            </a:r>
            <a:endParaRPr lang="en-US" altLang="zh-CN" dirty="0"/>
          </a:p>
          <a:p>
            <a:pPr marL="0" indent="0">
              <a:buNone/>
            </a:pPr>
            <a:r>
              <a:rPr lang="en-US" altLang="zh-CN" dirty="0"/>
              <a:t>	2. </a:t>
            </a:r>
            <a:r>
              <a:rPr lang="en-US" altLang="zh-CN" dirty="0" err="1"/>
              <a:t>Ti</a:t>
            </a:r>
            <a:r>
              <a:rPr lang="en-US" altLang="zh-CN" b="1" dirty="0"/>
              <a:t> </a:t>
            </a:r>
            <a:r>
              <a:rPr lang="en-US" altLang="zh-CN" dirty="0"/>
              <a:t>read(Q)</a:t>
            </a:r>
            <a:r>
              <a:rPr lang="en-US" altLang="zh-CN" b="1" dirty="0"/>
              <a:t> </a:t>
            </a:r>
            <a:r>
              <a:rPr lang="en-US" altLang="zh-CN" dirty="0">
                <a:sym typeface="+mn-ea"/>
              </a:rPr>
              <a:t>→</a:t>
            </a:r>
            <a:r>
              <a:rPr lang="en-US" altLang="zh-CN" dirty="0"/>
              <a:t> </a:t>
            </a:r>
            <a:r>
              <a:rPr lang="en-US" altLang="zh-CN" dirty="0" err="1"/>
              <a:t>Tj</a:t>
            </a:r>
            <a:r>
              <a:rPr lang="en-US" altLang="zh-CN" dirty="0"/>
              <a:t> write(Q) 		</a:t>
            </a:r>
            <a:r>
              <a:rPr lang="en-US" altLang="zh-CN" b="1" dirty="0"/>
              <a:t>RW</a:t>
            </a:r>
            <a:endParaRPr lang="en-US" altLang="zh-CN" dirty="0"/>
          </a:p>
          <a:p>
            <a:pPr marL="0" indent="0">
              <a:buNone/>
            </a:pPr>
            <a:r>
              <a:rPr lang="en-US" altLang="zh-CN" dirty="0"/>
              <a:t>	3. </a:t>
            </a:r>
            <a:r>
              <a:rPr lang="en-US" altLang="zh-CN" dirty="0" err="1"/>
              <a:t>Ti</a:t>
            </a:r>
            <a:r>
              <a:rPr lang="en-US" altLang="zh-CN" dirty="0"/>
              <a:t> write(Q) </a:t>
            </a:r>
            <a:r>
              <a:rPr lang="en-US" altLang="zh-CN" dirty="0">
                <a:sym typeface="+mn-ea"/>
              </a:rPr>
              <a:t>→</a:t>
            </a:r>
            <a:r>
              <a:rPr lang="en-US" altLang="zh-CN" dirty="0"/>
              <a:t> </a:t>
            </a:r>
            <a:r>
              <a:rPr lang="en-US" altLang="zh-CN" dirty="0" err="1"/>
              <a:t>Tj</a:t>
            </a:r>
            <a:r>
              <a:rPr lang="en-US" altLang="zh-CN" dirty="0"/>
              <a:t> write(Q) 	</a:t>
            </a:r>
            <a:r>
              <a:rPr lang="zh-CN" altLang="en-US" dirty="0"/>
              <a:t>          </a:t>
            </a:r>
            <a:r>
              <a:rPr lang="en-US" altLang="zh-CN" b="1" dirty="0"/>
              <a:t>WW</a:t>
            </a:r>
          </a:p>
          <a:p>
            <a:pPr marL="0" indent="0">
              <a:buNone/>
            </a:pPr>
            <a:endParaRPr lang="en-US" altLang="zh-CN" dirty="0"/>
          </a:p>
          <a:p>
            <a:pPr marL="0" indent="0">
              <a:buNone/>
            </a:pPr>
            <a:r>
              <a:rPr lang="en-US" altLang="zh-CN" dirty="0"/>
              <a:t>If an edge </a:t>
            </a:r>
            <a:r>
              <a:rPr lang="en-US" altLang="zh-CN" dirty="0" err="1"/>
              <a:t>Ti</a:t>
            </a:r>
            <a:r>
              <a:rPr lang="en-US" altLang="zh-CN" dirty="0"/>
              <a:t> → </a:t>
            </a:r>
            <a:r>
              <a:rPr lang="en-US" altLang="zh-CN" dirty="0" err="1"/>
              <a:t>Tj</a:t>
            </a:r>
            <a:r>
              <a:rPr lang="en-US" altLang="zh-CN" dirty="0"/>
              <a:t> exists in the precedence graph, </a:t>
            </a:r>
          </a:p>
          <a:p>
            <a:pPr marL="0" indent="0">
              <a:buNone/>
            </a:pPr>
            <a:r>
              <a:rPr lang="en-US" altLang="zh-CN" dirty="0"/>
              <a:t>in any serial schedule S’ equivalent to S, </a:t>
            </a:r>
            <a:r>
              <a:rPr lang="en-US" altLang="zh-CN" dirty="0" err="1"/>
              <a:t>Ti</a:t>
            </a:r>
            <a:r>
              <a:rPr lang="en-US" altLang="zh-CN" dirty="0"/>
              <a:t> must appear before </a:t>
            </a:r>
            <a:r>
              <a:rPr lang="en-US" altLang="zh-CN" dirty="0" err="1"/>
              <a:t>Tj</a:t>
            </a:r>
            <a:endParaRPr lang="en-US" altLang="zh-CN" dirty="0"/>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21</a:t>
            </a:fld>
            <a:endParaRPr kumimoji="1"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Precedence Graph-Example</a:t>
            </a:r>
            <a:endParaRPr lang="zh-CN" altLang="en-US"/>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22</a:t>
            </a:fld>
            <a:endParaRPr kumimoji="1" lang="zh-CN" altLang="en-US"/>
          </a:p>
        </p:txBody>
      </p:sp>
      <p:pic>
        <p:nvPicPr>
          <p:cNvPr id="5" name="内容占位符 4" descr="截屏2024-08-14 11.01.49"/>
          <p:cNvPicPr>
            <a:picLocks noGrp="1" noChangeAspect="1"/>
          </p:cNvPicPr>
          <p:nvPr>
            <p:ph idx="1"/>
          </p:nvPr>
        </p:nvPicPr>
        <p:blipFill>
          <a:blip r:embed="rId2"/>
          <a:srcRect l="18559" r="50339"/>
          <a:stretch>
            <a:fillRect/>
          </a:stretch>
        </p:blipFill>
        <p:spPr>
          <a:xfrm>
            <a:off x="1122680" y="5492750"/>
            <a:ext cx="2026285" cy="1228725"/>
          </a:xfrm>
          <a:prstGeom prst="rect">
            <a:avLst/>
          </a:prstGeom>
        </p:spPr>
      </p:pic>
      <p:pic>
        <p:nvPicPr>
          <p:cNvPr id="6" name="图片 5" descr="截屏2024-08-14 11.01.49"/>
          <p:cNvPicPr>
            <a:picLocks noChangeAspect="1"/>
          </p:cNvPicPr>
          <p:nvPr/>
        </p:nvPicPr>
        <p:blipFill>
          <a:blip r:embed="rId2"/>
          <a:srcRect l="56695" r="11441"/>
          <a:stretch>
            <a:fillRect/>
          </a:stretch>
        </p:blipFill>
        <p:spPr>
          <a:xfrm>
            <a:off x="3597910" y="5501005"/>
            <a:ext cx="2061845" cy="1220470"/>
          </a:xfrm>
          <a:prstGeom prst="rect">
            <a:avLst/>
          </a:prstGeom>
        </p:spPr>
      </p:pic>
      <p:pic>
        <p:nvPicPr>
          <p:cNvPr id="7" name="图片 6" descr="截屏2024-08-14 11.03.46"/>
          <p:cNvPicPr>
            <a:picLocks noChangeAspect="1"/>
          </p:cNvPicPr>
          <p:nvPr/>
        </p:nvPicPr>
        <p:blipFill>
          <a:blip r:embed="rId3"/>
          <a:stretch>
            <a:fillRect/>
          </a:stretch>
        </p:blipFill>
        <p:spPr>
          <a:xfrm>
            <a:off x="2981960" y="1367155"/>
            <a:ext cx="3293745" cy="4133850"/>
          </a:xfrm>
          <a:prstGeom prst="rect">
            <a:avLst/>
          </a:prstGeom>
        </p:spPr>
      </p:pic>
      <p:pic>
        <p:nvPicPr>
          <p:cNvPr id="8" name="图片 7" descr="截屏2024-05-14 13.36.10"/>
          <p:cNvPicPr>
            <a:picLocks noChangeAspect="1"/>
          </p:cNvPicPr>
          <p:nvPr/>
        </p:nvPicPr>
        <p:blipFill>
          <a:blip r:embed="rId4"/>
          <a:srcRect l="30601" r="28114" b="12299"/>
          <a:stretch>
            <a:fillRect/>
          </a:stretch>
        </p:blipFill>
        <p:spPr>
          <a:xfrm>
            <a:off x="710565" y="1247140"/>
            <a:ext cx="2688590" cy="4245610"/>
          </a:xfrm>
          <a:prstGeom prst="rect">
            <a:avLst/>
          </a:prstGeom>
        </p:spPr>
      </p:pic>
      <p:pic>
        <p:nvPicPr>
          <p:cNvPr id="9" name="图片 8" descr="截屏2024-08-14 11.06.28"/>
          <p:cNvPicPr>
            <a:picLocks noChangeAspect="1"/>
          </p:cNvPicPr>
          <p:nvPr/>
        </p:nvPicPr>
        <p:blipFill>
          <a:blip r:embed="rId5"/>
          <a:stretch>
            <a:fillRect/>
          </a:stretch>
        </p:blipFill>
        <p:spPr>
          <a:xfrm>
            <a:off x="6119495" y="1498600"/>
            <a:ext cx="2491105" cy="1670685"/>
          </a:xfrm>
          <a:prstGeom prst="rect">
            <a:avLst/>
          </a:prstGeom>
        </p:spPr>
      </p:pic>
      <p:pic>
        <p:nvPicPr>
          <p:cNvPr id="10" name="图片 9" descr="截屏2024-08-14 11.06.43"/>
          <p:cNvPicPr>
            <a:picLocks noChangeAspect="1"/>
          </p:cNvPicPr>
          <p:nvPr/>
        </p:nvPicPr>
        <p:blipFill>
          <a:blip r:embed="rId6"/>
          <a:stretch>
            <a:fillRect/>
          </a:stretch>
        </p:blipFill>
        <p:spPr>
          <a:xfrm>
            <a:off x="8902700" y="1823085"/>
            <a:ext cx="2159000" cy="1346200"/>
          </a:xfrm>
          <a:prstGeom prst="rect">
            <a:avLst/>
          </a:prstGeom>
        </p:spPr>
      </p:pic>
      <p:sp>
        <p:nvSpPr>
          <p:cNvPr id="12" name="文本框 11"/>
          <p:cNvSpPr txBox="1"/>
          <p:nvPr/>
        </p:nvSpPr>
        <p:spPr>
          <a:xfrm>
            <a:off x="6275705" y="4024630"/>
            <a:ext cx="5288280" cy="1476375"/>
          </a:xfrm>
          <a:prstGeom prst="rect">
            <a:avLst/>
          </a:prstGeom>
          <a:noFill/>
        </p:spPr>
        <p:txBody>
          <a:bodyPr wrap="square" rtlCol="0">
            <a:spAutoFit/>
          </a:bodyPr>
          <a:lstStyle/>
          <a:p>
            <a:r>
              <a:rPr lang="zh-CN" altLang="en-US"/>
              <a:t>If the precedence graph for S has a </a:t>
            </a:r>
            <a:r>
              <a:rPr lang="zh-CN" altLang="en-US" b="1"/>
              <a:t>cycle,</a:t>
            </a:r>
            <a:r>
              <a:rPr lang="zh-CN" altLang="en-US"/>
              <a:t> then schedule S is not conflict serializable.</a:t>
            </a:r>
          </a:p>
          <a:p>
            <a:r>
              <a:rPr lang="zh-CN" altLang="en-US"/>
              <a:t> </a:t>
            </a:r>
          </a:p>
          <a:p>
            <a:r>
              <a:rPr lang="zh-CN" altLang="en-US"/>
              <a:t>If the graph contains </a:t>
            </a:r>
            <a:r>
              <a:rPr lang="zh-CN" altLang="en-US" b="1"/>
              <a:t>no cycles</a:t>
            </a:r>
            <a:r>
              <a:rPr lang="zh-CN" altLang="en-US"/>
              <a:t>, then the schedule S is conflict serializable.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dirty="0">
                <a:sym typeface="+mn-ea"/>
              </a:rPr>
              <a:t>Serializability-T</a:t>
            </a:r>
            <a:r>
              <a:rPr lang="zh-CN" altLang="en-US" dirty="0">
                <a:sym typeface="+mn-ea"/>
              </a:rPr>
              <a:t>opological </a:t>
            </a:r>
            <a:r>
              <a:rPr lang="en-US" altLang="zh-CN" dirty="0">
                <a:sym typeface="+mn-ea"/>
              </a:rPr>
              <a:t>S</a:t>
            </a:r>
            <a:r>
              <a:rPr lang="zh-CN" altLang="en-US" dirty="0">
                <a:sym typeface="+mn-ea"/>
              </a:rPr>
              <a:t>orting</a:t>
            </a:r>
            <a:endParaRPr lang="zh-CN" altLang="en-US" dirty="0"/>
          </a:p>
        </p:txBody>
      </p:sp>
      <p:sp>
        <p:nvSpPr>
          <p:cNvPr id="3" name="内容占位符 2"/>
          <p:cNvSpPr>
            <a:spLocks noGrp="1"/>
          </p:cNvSpPr>
          <p:nvPr>
            <p:ph idx="1"/>
          </p:nvPr>
        </p:nvSpPr>
        <p:spPr>
          <a:xfrm>
            <a:off x="4742815" y="1847850"/>
            <a:ext cx="7128510" cy="4351655"/>
          </a:xfrm>
        </p:spPr>
        <p:txBody>
          <a:bodyPr>
            <a:normAutofit lnSpcReduction="10000"/>
          </a:bodyPr>
          <a:lstStyle/>
          <a:p>
            <a:pPr marL="0" indent="0">
              <a:buNone/>
            </a:pPr>
            <a:r>
              <a:rPr lang="en-US" altLang="zh-CN" b="1" dirty="0">
                <a:sym typeface="+mn-ea"/>
              </a:rPr>
              <a:t>T</a:t>
            </a:r>
            <a:r>
              <a:rPr lang="zh-CN" altLang="en-US" b="1" dirty="0">
                <a:sym typeface="+mn-ea"/>
              </a:rPr>
              <a:t>opological sortin</a:t>
            </a:r>
            <a:r>
              <a:rPr lang="en-US" altLang="zh-CN" b="1" dirty="0">
                <a:sym typeface="+mn-ea"/>
              </a:rPr>
              <a:t>g: </a:t>
            </a:r>
            <a:r>
              <a:rPr lang="en-US" altLang="zh-CN" dirty="0"/>
              <a:t>F</a:t>
            </a:r>
            <a:r>
              <a:rPr lang="zh-CN" altLang="en-US" dirty="0"/>
              <a:t>inding a </a:t>
            </a:r>
            <a:r>
              <a:rPr lang="zh-CN" altLang="en-US" b="1" dirty="0"/>
              <a:t>linear order</a:t>
            </a:r>
            <a:r>
              <a:rPr lang="en-US" altLang="zh-CN" b="1" dirty="0"/>
              <a:t> </a:t>
            </a:r>
          </a:p>
          <a:p>
            <a:pPr marL="0" indent="0">
              <a:buNone/>
            </a:pPr>
            <a:r>
              <a:rPr lang="zh-CN" altLang="en-US" dirty="0"/>
              <a:t>consistent with the </a:t>
            </a:r>
            <a:r>
              <a:rPr lang="zh-CN" altLang="en-US" b="1" dirty="0"/>
              <a:t>partial order</a:t>
            </a:r>
            <a:r>
              <a:rPr lang="en-US" altLang="zh-CN" b="1" dirty="0"/>
              <a:t>(</a:t>
            </a:r>
            <a:r>
              <a:rPr lang="zh-CN" altLang="en-US" dirty="0"/>
              <a:t>偏序</a:t>
            </a:r>
            <a:r>
              <a:rPr lang="en-US" altLang="zh-CN" dirty="0"/>
              <a:t>)</a:t>
            </a:r>
            <a:r>
              <a:rPr lang="zh-CN" altLang="en-US" dirty="0"/>
              <a:t>of</a:t>
            </a:r>
            <a:r>
              <a:rPr lang="en-US" altLang="zh-CN" dirty="0"/>
              <a:t> </a:t>
            </a:r>
          </a:p>
          <a:p>
            <a:pPr marL="0" indent="0">
              <a:buNone/>
            </a:pPr>
            <a:r>
              <a:rPr lang="zh-CN" altLang="en-US" dirty="0"/>
              <a:t>the</a:t>
            </a:r>
            <a:r>
              <a:rPr lang="en-US" altLang="zh-CN" dirty="0"/>
              <a:t> </a:t>
            </a:r>
            <a:r>
              <a:rPr lang="zh-CN" altLang="en-US" dirty="0"/>
              <a:t>precedence graph. </a:t>
            </a:r>
            <a:r>
              <a:rPr lang="zh-CN" altLang="en-US" sz="1100" dirty="0"/>
              <a:t>找到一个可能的执行顺序</a:t>
            </a:r>
          </a:p>
          <a:p>
            <a:pPr marL="0" indent="0">
              <a:buNone/>
            </a:pPr>
            <a:r>
              <a:rPr lang="en-US" altLang="zh-CN" b="1" dirty="0"/>
              <a:t>	</a:t>
            </a:r>
            <a:r>
              <a:rPr lang="zh-CN" altLang="en-US" b="1" dirty="0"/>
              <a:t>several</a:t>
            </a:r>
            <a:r>
              <a:rPr lang="zh-CN" altLang="en-US" dirty="0"/>
              <a:t> possible linear orders that </a:t>
            </a:r>
          </a:p>
          <a:p>
            <a:pPr marL="0" indent="0">
              <a:buNone/>
            </a:pPr>
            <a:r>
              <a:rPr lang="zh-CN" altLang="en-US" dirty="0"/>
              <a:t>can be obtained</a:t>
            </a:r>
            <a:r>
              <a:rPr lang="en-US" altLang="zh-CN" dirty="0"/>
              <a:t> </a:t>
            </a:r>
            <a:r>
              <a:rPr lang="zh-CN" altLang="en-US" dirty="0"/>
              <a:t>through a topological </a:t>
            </a:r>
          </a:p>
          <a:p>
            <a:pPr marL="0" indent="0">
              <a:buNone/>
            </a:pPr>
            <a:r>
              <a:rPr lang="en-US" altLang="zh-CN" dirty="0"/>
              <a:t>S</a:t>
            </a:r>
            <a:r>
              <a:rPr lang="zh-CN" altLang="en-US" dirty="0"/>
              <a:t>ort </a:t>
            </a:r>
            <a:r>
              <a:rPr lang="zh-CN" altLang="en-US" sz="1050" dirty="0"/>
              <a:t>可能有一个以上可能线性排序</a:t>
            </a:r>
            <a:endParaRPr lang="zh-CN" altLang="en-US" sz="1050" dirty="0">
              <a:sym typeface="+mn-ea"/>
            </a:endParaRPr>
          </a:p>
          <a:p>
            <a:pPr marL="0" indent="0">
              <a:buNone/>
            </a:pPr>
            <a:r>
              <a:rPr lang="zh-CN" altLang="en-US" dirty="0">
                <a:sym typeface="+mn-ea"/>
              </a:rPr>
              <a:t>A</a:t>
            </a:r>
            <a:r>
              <a:rPr lang="zh-CN" altLang="en-US" b="1" dirty="0">
                <a:sym typeface="+mn-ea"/>
              </a:rPr>
              <a:t> serializability order</a:t>
            </a:r>
            <a:r>
              <a:rPr lang="en-US" altLang="zh-CN" b="1" dirty="0">
                <a:sym typeface="+mn-ea"/>
              </a:rPr>
              <a:t> </a:t>
            </a:r>
            <a:r>
              <a:rPr lang="en-US" altLang="zh-CN" sz="1050" b="1" dirty="0">
                <a:sym typeface="+mn-ea"/>
              </a:rPr>
              <a:t>(</a:t>
            </a:r>
            <a:r>
              <a:rPr lang="zh-CN" altLang="en-US" sz="1050" b="1" dirty="0">
                <a:sym typeface="+mn-ea"/>
              </a:rPr>
              <a:t>串行化顺序</a:t>
            </a:r>
            <a:r>
              <a:rPr lang="en-US" altLang="zh-CN" sz="1050" b="1" dirty="0">
                <a:sym typeface="+mn-ea"/>
              </a:rPr>
              <a:t>) </a:t>
            </a:r>
            <a:r>
              <a:rPr lang="zh-CN" altLang="en-US" dirty="0">
                <a:sym typeface="+mn-ea"/>
              </a:rPr>
              <a:t>of the</a:t>
            </a:r>
            <a:r>
              <a:rPr lang="en-US" altLang="zh-CN" dirty="0">
                <a:sym typeface="+mn-ea"/>
              </a:rPr>
              <a:t> </a:t>
            </a:r>
          </a:p>
          <a:p>
            <a:pPr marL="0" indent="0">
              <a:buNone/>
            </a:pPr>
            <a:r>
              <a:rPr lang="zh-CN" altLang="en-US" dirty="0">
                <a:sym typeface="+mn-ea"/>
              </a:rPr>
              <a:t>transactions can be obtained by </a:t>
            </a:r>
          </a:p>
          <a:p>
            <a:pPr marL="0" indent="0">
              <a:buNone/>
            </a:pPr>
            <a:r>
              <a:rPr lang="zh-CN" altLang="en-US" b="1" dirty="0">
                <a:sym typeface="+mn-ea"/>
              </a:rPr>
              <a:t>topological sortin</a:t>
            </a:r>
            <a:r>
              <a:rPr lang="en-US" altLang="zh-CN" b="1" dirty="0">
                <a:sym typeface="+mn-ea"/>
              </a:rPr>
              <a:t>g</a:t>
            </a:r>
            <a:r>
              <a:rPr lang="en-US" altLang="zh-CN" sz="1050" b="1" dirty="0">
                <a:sym typeface="+mn-ea"/>
              </a:rPr>
              <a:t>(</a:t>
            </a:r>
            <a:r>
              <a:rPr lang="zh-CN" altLang="en-US" sz="1050" b="1" dirty="0">
                <a:sym typeface="+mn-ea"/>
              </a:rPr>
              <a:t>拓扑排序</a:t>
            </a:r>
            <a:r>
              <a:rPr lang="en-US" altLang="zh-CN" sz="1050" b="1" dirty="0">
                <a:sym typeface="+mn-ea"/>
              </a:rPr>
              <a:t>)</a:t>
            </a:r>
            <a:endParaRPr lang="zh-CN" altLang="en-US" sz="1050" dirty="0"/>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23</a:t>
            </a:fld>
            <a:endParaRPr kumimoji="1" lang="zh-CN" altLang="en-US"/>
          </a:p>
        </p:txBody>
      </p:sp>
      <p:pic>
        <p:nvPicPr>
          <p:cNvPr id="6" name="图片 5" descr="截屏2024-08-14 12.17.26"/>
          <p:cNvPicPr>
            <a:picLocks noChangeAspect="1"/>
          </p:cNvPicPr>
          <p:nvPr/>
        </p:nvPicPr>
        <p:blipFill>
          <a:blip r:embed="rId2"/>
          <a:stretch>
            <a:fillRect/>
          </a:stretch>
        </p:blipFill>
        <p:spPr>
          <a:xfrm>
            <a:off x="0" y="1691005"/>
            <a:ext cx="4745355" cy="46647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Serializability Checking</a:t>
            </a:r>
          </a:p>
        </p:txBody>
      </p:sp>
      <p:sp>
        <p:nvSpPr>
          <p:cNvPr id="3" name="内容占位符 2"/>
          <p:cNvSpPr>
            <a:spLocks noGrp="1"/>
          </p:cNvSpPr>
          <p:nvPr>
            <p:ph idx="1"/>
          </p:nvPr>
        </p:nvSpPr>
        <p:spPr/>
        <p:txBody>
          <a:bodyPr/>
          <a:lstStyle/>
          <a:p>
            <a:pPr marL="0" indent="0">
              <a:buNone/>
            </a:pPr>
            <a:r>
              <a:rPr lang="en-US" altLang="zh-CN"/>
              <a:t>1. </a:t>
            </a:r>
            <a:r>
              <a:rPr lang="zh-CN" altLang="en-US"/>
              <a:t>construct</a:t>
            </a:r>
            <a:r>
              <a:rPr lang="en-US" altLang="zh-CN"/>
              <a:t>ing</a:t>
            </a:r>
            <a:r>
              <a:rPr lang="zh-CN" altLang="en-US"/>
              <a:t> the </a:t>
            </a:r>
            <a:r>
              <a:rPr lang="zh-CN" altLang="en-US" b="1"/>
              <a:t>precedence graph</a:t>
            </a:r>
          </a:p>
          <a:p>
            <a:pPr marL="0" indent="0">
              <a:buNone/>
            </a:pPr>
            <a:r>
              <a:rPr lang="en-US" altLang="zh-CN"/>
              <a:t>2. </a:t>
            </a:r>
            <a:r>
              <a:rPr lang="zh-CN" altLang="en-US"/>
              <a:t>invok</a:t>
            </a:r>
            <a:r>
              <a:rPr lang="en-US" altLang="zh-CN"/>
              <a:t>ing</a:t>
            </a:r>
            <a:r>
              <a:rPr lang="zh-CN" altLang="en-US"/>
              <a:t> a </a:t>
            </a:r>
            <a:r>
              <a:rPr lang="zh-CN" altLang="en-US" b="1"/>
              <a:t>cycle-detection algorithm</a:t>
            </a:r>
            <a:r>
              <a:rPr lang="en-US" altLang="zh-CN"/>
              <a:t> (exp: depth first)</a:t>
            </a:r>
          </a:p>
          <a:p>
            <a:pPr marL="0" indent="0">
              <a:buNone/>
            </a:pPr>
            <a:r>
              <a:rPr lang="en-US" altLang="zh-CN">
                <a:sym typeface="+mn-ea"/>
              </a:rPr>
              <a:t>C</a:t>
            </a:r>
            <a:r>
              <a:rPr lang="zh-CN" altLang="en-US">
                <a:sym typeface="+mn-ea"/>
              </a:rPr>
              <a:t>ycle-detection algorithm</a:t>
            </a:r>
            <a:r>
              <a:rPr lang="en-US" altLang="zh-CN">
                <a:sym typeface="+mn-ea"/>
              </a:rPr>
              <a:t>s </a:t>
            </a:r>
            <a:r>
              <a:rPr lang="en-US" altLang="zh-CN"/>
              <a:t>require on the order of n^2 operations, where n is the number of vertices in the graph.</a:t>
            </a:r>
          </a:p>
          <a:p>
            <a:pPr marL="0" indent="0">
              <a:buNone/>
            </a:pPr>
            <a:r>
              <a:rPr lang="en-US" altLang="zh-CN"/>
              <a:t>(NPC problem)</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24</a:t>
            </a:fld>
            <a:endParaRPr kumimoji="1" lang="zh-CN" altLang="en-US"/>
          </a:p>
        </p:txBody>
      </p:sp>
      <p:pic>
        <p:nvPicPr>
          <p:cNvPr id="9" name="图片 8" descr="截屏2024-08-14 11.06.28"/>
          <p:cNvPicPr>
            <a:picLocks noChangeAspect="1"/>
          </p:cNvPicPr>
          <p:nvPr/>
        </p:nvPicPr>
        <p:blipFill>
          <a:blip r:embed="rId3"/>
          <a:stretch>
            <a:fillRect/>
          </a:stretch>
        </p:blipFill>
        <p:spPr>
          <a:xfrm>
            <a:off x="838200" y="4120515"/>
            <a:ext cx="2491105" cy="1670685"/>
          </a:xfrm>
          <a:prstGeom prst="rect">
            <a:avLst/>
          </a:prstGeom>
        </p:spPr>
      </p:pic>
      <p:pic>
        <p:nvPicPr>
          <p:cNvPr id="10" name="图片 9" descr="截屏2024-08-14 11.06.43"/>
          <p:cNvPicPr>
            <a:picLocks noChangeAspect="1"/>
          </p:cNvPicPr>
          <p:nvPr/>
        </p:nvPicPr>
        <p:blipFill>
          <a:blip r:embed="rId4"/>
          <a:stretch>
            <a:fillRect/>
          </a:stretch>
        </p:blipFill>
        <p:spPr>
          <a:xfrm>
            <a:off x="3621405" y="4236720"/>
            <a:ext cx="2159000" cy="1346200"/>
          </a:xfrm>
          <a:prstGeom prst="rect">
            <a:avLst/>
          </a:prstGeom>
        </p:spPr>
      </p:pic>
      <p:sp>
        <p:nvSpPr>
          <p:cNvPr id="5" name="文本框 4"/>
          <p:cNvSpPr txBox="1"/>
          <p:nvPr/>
        </p:nvSpPr>
        <p:spPr>
          <a:xfrm>
            <a:off x="6072505" y="4448175"/>
            <a:ext cx="4513580" cy="922020"/>
          </a:xfrm>
          <a:prstGeom prst="rect">
            <a:avLst/>
          </a:prstGeom>
          <a:noFill/>
        </p:spPr>
        <p:txBody>
          <a:bodyPr wrap="square" rtlCol="0">
            <a:spAutoFit/>
          </a:bodyPr>
          <a:lstStyle/>
          <a:p>
            <a:pPr algn="l"/>
            <a:r>
              <a:rPr lang="zh-CN" altLang="en-US"/>
              <a:t>The precedence graph for </a:t>
            </a:r>
            <a:r>
              <a:rPr lang="en-US" altLang="zh-CN"/>
              <a:t>this schedule </a:t>
            </a:r>
            <a:r>
              <a:rPr lang="zh-CN" altLang="en-US"/>
              <a:t>contains a cycle, indicating that this schedule</a:t>
            </a:r>
            <a:r>
              <a:rPr lang="en-US" altLang="zh-CN"/>
              <a:t> </a:t>
            </a:r>
            <a:r>
              <a:rPr lang="zh-CN" altLang="en-US"/>
              <a:t>is not conflict serializable.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Isolation &amp; Atomicity</a:t>
            </a:r>
          </a:p>
        </p:txBody>
      </p:sp>
      <p:sp>
        <p:nvSpPr>
          <p:cNvPr id="3" name="内容占位符 2"/>
          <p:cNvSpPr>
            <a:spLocks noGrp="1"/>
          </p:cNvSpPr>
          <p:nvPr>
            <p:ph idx="1"/>
          </p:nvPr>
        </p:nvSpPr>
        <p:spPr>
          <a:xfrm>
            <a:off x="838200" y="1679575"/>
            <a:ext cx="10515600" cy="4016375"/>
          </a:xfrm>
        </p:spPr>
        <p:txBody>
          <a:bodyPr>
            <a:normAutofit fontScale="97500" lnSpcReduction="10000"/>
          </a:bodyPr>
          <a:lstStyle/>
          <a:p>
            <a:r>
              <a:rPr lang="en-US" altLang="zh-CN" dirty="0"/>
              <a:t>Facing transaction failures</a:t>
            </a:r>
          </a:p>
          <a:p>
            <a:pPr marL="0" indent="0">
              <a:lnSpc>
                <a:spcPct val="100000"/>
              </a:lnSpc>
              <a:buNone/>
            </a:pPr>
            <a:r>
              <a:rPr lang="en-US" altLang="zh-CN" dirty="0"/>
              <a:t>	If a transaction </a:t>
            </a:r>
            <a:r>
              <a:rPr lang="en-US" altLang="zh-CN" dirty="0" err="1"/>
              <a:t>Ti</a:t>
            </a:r>
            <a:r>
              <a:rPr lang="en-US" altLang="zh-CN" dirty="0"/>
              <a:t> fails, for whatever reason, we need to undo the effect of this transaction to ensure the </a:t>
            </a:r>
            <a:r>
              <a:rPr lang="en-US" altLang="zh-CN" b="1" dirty="0"/>
              <a:t>atomicity </a:t>
            </a:r>
            <a:r>
              <a:rPr lang="en-US" altLang="zh-CN" dirty="0"/>
              <a:t>property of the transaction.</a:t>
            </a:r>
            <a:r>
              <a:rPr lang="zh-CN" altLang="en-US" dirty="0"/>
              <a:t> </a:t>
            </a:r>
            <a:r>
              <a:rPr lang="zh-CN" altLang="en-US" sz="1100" dirty="0"/>
              <a:t>失败事务消除影响</a:t>
            </a:r>
            <a:endParaRPr lang="en-US" altLang="zh-CN" sz="1100" dirty="0"/>
          </a:p>
          <a:p>
            <a:pPr marL="0" indent="0">
              <a:lnSpc>
                <a:spcPct val="100000"/>
              </a:lnSpc>
              <a:buNone/>
            </a:pPr>
            <a:r>
              <a:rPr lang="en-US" altLang="zh-CN" dirty="0"/>
              <a:t>	In a system that allows concurrent execution, the atomicity property requires that </a:t>
            </a:r>
            <a:r>
              <a:rPr lang="en-US" altLang="zh-CN" b="1" dirty="0"/>
              <a:t>any transaction</a:t>
            </a:r>
            <a:r>
              <a:rPr lang="en-US" altLang="zh-CN" dirty="0"/>
              <a:t> </a:t>
            </a:r>
            <a:r>
              <a:rPr lang="en-US" altLang="zh-CN" dirty="0" err="1"/>
              <a:t>Tj</a:t>
            </a:r>
            <a:r>
              <a:rPr lang="en-US" altLang="zh-CN" dirty="0"/>
              <a:t> that is </a:t>
            </a:r>
            <a:r>
              <a:rPr lang="en-US" altLang="zh-CN" b="1" dirty="0"/>
              <a:t>dependent on </a:t>
            </a:r>
            <a:r>
              <a:rPr lang="en-US" altLang="zh-CN" b="1" dirty="0" err="1"/>
              <a:t>Ti</a:t>
            </a:r>
            <a:r>
              <a:rPr lang="en-US" altLang="zh-CN" dirty="0"/>
              <a:t> (i.e., </a:t>
            </a:r>
            <a:r>
              <a:rPr lang="en-US" altLang="zh-CN" dirty="0" err="1"/>
              <a:t>Tj</a:t>
            </a:r>
            <a:r>
              <a:rPr lang="en-US" altLang="zh-CN" dirty="0"/>
              <a:t> has read data written by </a:t>
            </a:r>
            <a:r>
              <a:rPr lang="en-US" altLang="zh-CN" dirty="0" err="1"/>
              <a:t>Ti</a:t>
            </a:r>
            <a:r>
              <a:rPr lang="en-US" altLang="zh-CN" dirty="0"/>
              <a:t>) is </a:t>
            </a:r>
            <a:r>
              <a:rPr lang="en-US" altLang="zh-CN" b="1" dirty="0"/>
              <a:t>also</a:t>
            </a:r>
            <a:r>
              <a:rPr lang="en-US" altLang="zh-CN" dirty="0"/>
              <a:t> </a:t>
            </a:r>
            <a:r>
              <a:rPr lang="en-US" altLang="zh-CN" b="1" dirty="0"/>
              <a:t>aborted</a:t>
            </a:r>
            <a:r>
              <a:rPr lang="en-US" altLang="zh-CN" dirty="0"/>
              <a:t>. </a:t>
            </a:r>
            <a:r>
              <a:rPr lang="zh-CN" altLang="en-US" sz="1100" dirty="0"/>
              <a:t>被影响事务也需要退出</a:t>
            </a:r>
            <a:endParaRPr lang="en-US" altLang="zh-CN" sz="1100" dirty="0"/>
          </a:p>
          <a:p>
            <a:pPr marL="0" indent="0">
              <a:lnSpc>
                <a:spcPct val="100000"/>
              </a:lnSpc>
              <a:buNone/>
            </a:pPr>
            <a:r>
              <a:rPr lang="en-US" altLang="zh-CN" dirty="0"/>
              <a:t>	To achieve this, we need to place restrictions on the types of schedules permitted in the system.</a:t>
            </a:r>
            <a:r>
              <a:rPr lang="zh-CN" altLang="en-US" dirty="0"/>
              <a:t> </a:t>
            </a:r>
            <a:r>
              <a:rPr lang="zh-CN" altLang="en-US" sz="1100" dirty="0"/>
              <a:t>需要制约</a:t>
            </a:r>
            <a:endParaRPr lang="en-US" altLang="zh-CN" sz="1100" dirty="0"/>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25</a:t>
            </a:fld>
            <a:endParaRPr kumimoji="1" lang="zh-CN" altLang="en-US"/>
          </a:p>
        </p:txBody>
      </p:sp>
      <p:sp>
        <p:nvSpPr>
          <p:cNvPr id="5" name="文本框 4"/>
          <p:cNvSpPr txBox="1"/>
          <p:nvPr/>
        </p:nvSpPr>
        <p:spPr>
          <a:xfrm>
            <a:off x="853440" y="5842000"/>
            <a:ext cx="9585325" cy="368300"/>
          </a:xfrm>
          <a:prstGeom prst="rect">
            <a:avLst/>
          </a:prstGeom>
          <a:noFill/>
        </p:spPr>
        <p:txBody>
          <a:bodyPr wrap="none" rtlCol="0">
            <a:spAutoFit/>
          </a:bodyPr>
          <a:lstStyle/>
          <a:p>
            <a:pPr algn="l"/>
            <a:r>
              <a:rPr lang="en-US" altLang="zh-CN">
                <a:sym typeface="+mn-ea"/>
              </a:rPr>
              <a:t>What schedules are </a:t>
            </a:r>
            <a:r>
              <a:rPr lang="en-US" altLang="zh-CN" b="1">
                <a:sym typeface="+mn-ea"/>
              </a:rPr>
              <a:t>acceptable</a:t>
            </a:r>
            <a:r>
              <a:rPr lang="en-US" altLang="zh-CN">
                <a:sym typeface="+mn-ea"/>
              </a:rPr>
              <a:t> from the viewpoint of</a:t>
            </a:r>
            <a:r>
              <a:rPr lang="en-US" altLang="zh-CN" b="1">
                <a:sym typeface="+mn-ea"/>
              </a:rPr>
              <a:t> recovery from transaction failure?</a:t>
            </a:r>
            <a:endParaRPr lang="zh-C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Recoverable Schedules</a:t>
            </a:r>
          </a:p>
        </p:txBody>
      </p:sp>
      <p:sp>
        <p:nvSpPr>
          <p:cNvPr id="3" name="内容占位符 2"/>
          <p:cNvSpPr>
            <a:spLocks noGrp="1"/>
          </p:cNvSpPr>
          <p:nvPr>
            <p:ph idx="1"/>
          </p:nvPr>
        </p:nvSpPr>
        <p:spPr>
          <a:xfrm>
            <a:off x="838200" y="1913255"/>
            <a:ext cx="11094720" cy="1325245"/>
          </a:xfrm>
        </p:spPr>
        <p:txBody>
          <a:bodyPr/>
          <a:lstStyle/>
          <a:p>
            <a:r>
              <a:rPr lang="en-US" altLang="zh-CN" b="1"/>
              <a:t>Partial Schedules</a:t>
            </a:r>
            <a:r>
              <a:rPr lang="en-US" altLang="zh-CN"/>
              <a:t>: parts of transactions without </a:t>
            </a:r>
            <a:r>
              <a:rPr lang="en-US" altLang="zh-CN" b="1"/>
              <a:t>commit</a:t>
            </a:r>
            <a:r>
              <a:rPr lang="en-US" altLang="zh-CN"/>
              <a:t> or </a:t>
            </a:r>
            <a:r>
              <a:rPr lang="en-US" altLang="zh-CN" b="1"/>
              <a:t>abort</a:t>
            </a:r>
            <a:endParaRPr lang="en-US" altLang="zh-CN"/>
          </a:p>
          <a:p>
            <a:r>
              <a:rPr lang="en-US" altLang="zh-CN" b="1"/>
              <a:t>Dependent</a:t>
            </a:r>
            <a:r>
              <a:rPr lang="en-US" altLang="zh-CN"/>
              <a:t>: T7 depends on T6</a:t>
            </a:r>
          </a:p>
        </p:txBody>
      </p:sp>
      <p:sp>
        <p:nvSpPr>
          <p:cNvPr id="4" name="灯片编号占位符 3"/>
          <p:cNvSpPr>
            <a:spLocks noGrp="1"/>
          </p:cNvSpPr>
          <p:nvPr>
            <p:ph type="sldNum" sz="quarter" idx="12"/>
          </p:nvPr>
        </p:nvSpPr>
        <p:spPr>
          <a:xfrm>
            <a:off x="8610600" y="6356350"/>
            <a:ext cx="2743200" cy="365125"/>
          </a:xfrm>
        </p:spPr>
        <p:txBody>
          <a:bodyPr/>
          <a:lstStyle/>
          <a:p>
            <a:fld id="{33EAF811-7FC9-7D44-994D-F495BAD6B1B4}" type="slidenum">
              <a:rPr kumimoji="1" lang="zh-CN" altLang="en-US" smtClean="0"/>
              <a:t>26</a:t>
            </a:fld>
            <a:endParaRPr kumimoji="1" lang="zh-CN" altLang="en-US"/>
          </a:p>
        </p:txBody>
      </p:sp>
      <p:pic>
        <p:nvPicPr>
          <p:cNvPr id="5" name="图片 4" descr="截屏2024-08-18 18.06.50"/>
          <p:cNvPicPr>
            <a:picLocks noChangeAspect="1"/>
          </p:cNvPicPr>
          <p:nvPr/>
        </p:nvPicPr>
        <p:blipFill>
          <a:blip r:embed="rId2"/>
          <a:srcRect l="8577" r="8577"/>
          <a:stretch>
            <a:fillRect/>
          </a:stretch>
        </p:blipFill>
        <p:spPr>
          <a:xfrm>
            <a:off x="960120" y="3460115"/>
            <a:ext cx="2649855" cy="2512060"/>
          </a:xfrm>
          <a:prstGeom prst="rect">
            <a:avLst/>
          </a:prstGeom>
        </p:spPr>
      </p:pic>
      <p:sp>
        <p:nvSpPr>
          <p:cNvPr id="6" name="文本框 5"/>
          <p:cNvSpPr txBox="1"/>
          <p:nvPr/>
        </p:nvSpPr>
        <p:spPr>
          <a:xfrm>
            <a:off x="4037330" y="3110865"/>
            <a:ext cx="7316470" cy="2862322"/>
          </a:xfrm>
          <a:prstGeom prst="rect">
            <a:avLst/>
          </a:prstGeom>
          <a:noFill/>
        </p:spPr>
        <p:txBody>
          <a:bodyPr wrap="square" rtlCol="0">
            <a:spAutoFit/>
          </a:bodyPr>
          <a:lstStyle/>
          <a:p>
            <a:pPr algn="l"/>
            <a:r>
              <a:rPr lang="zh-CN" altLang="en-US" sz="2000" dirty="0"/>
              <a:t>Now suppose that T6 </a:t>
            </a:r>
            <a:r>
              <a:rPr lang="zh-CN" altLang="en-US" sz="2000" b="1" dirty="0"/>
              <a:t>fails </a:t>
            </a:r>
            <a:r>
              <a:rPr lang="zh-CN" altLang="en-US" sz="2000" dirty="0"/>
              <a:t>before it </a:t>
            </a:r>
            <a:r>
              <a:rPr lang="zh-CN" altLang="en-US" sz="2000" b="1" dirty="0"/>
              <a:t>commits</a:t>
            </a:r>
            <a:r>
              <a:rPr lang="zh-CN" altLang="en-US" sz="2000" dirty="0"/>
              <a:t>. </a:t>
            </a:r>
          </a:p>
          <a:p>
            <a:pPr algn="l"/>
            <a:endParaRPr lang="zh-CN" altLang="en-US" sz="2000" dirty="0"/>
          </a:p>
          <a:p>
            <a:pPr algn="l"/>
            <a:r>
              <a:rPr lang="zh-CN" altLang="en-US" sz="2000" dirty="0"/>
              <a:t>T7 has read the value of data</a:t>
            </a:r>
            <a:r>
              <a:rPr lang="en-US" altLang="zh-CN" sz="2000" dirty="0"/>
              <a:t> </a:t>
            </a:r>
            <a:r>
              <a:rPr lang="en-US" altLang="zh-CN" sz="2000" dirty="0" err="1"/>
              <a:t>i</a:t>
            </a:r>
            <a:r>
              <a:rPr lang="zh-CN" altLang="en-US" sz="2000" dirty="0"/>
              <a:t>tem </a:t>
            </a:r>
            <a:r>
              <a:rPr lang="zh-CN" altLang="en-US" sz="2000" b="1" dirty="0"/>
              <a:t>A written by T6.</a:t>
            </a:r>
            <a:r>
              <a:rPr lang="zh-CN" altLang="en-US" sz="2000" dirty="0"/>
              <a:t> </a:t>
            </a:r>
          </a:p>
          <a:p>
            <a:pPr algn="l"/>
            <a:endParaRPr lang="zh-CN" altLang="en-US" sz="2000" dirty="0"/>
          </a:p>
          <a:p>
            <a:pPr algn="l"/>
            <a:r>
              <a:rPr lang="zh-CN" altLang="en-US" sz="2000" dirty="0"/>
              <a:t>Because of this, we</a:t>
            </a:r>
            <a:r>
              <a:rPr lang="en-US" altLang="zh-CN" sz="2000" dirty="0"/>
              <a:t> </a:t>
            </a:r>
            <a:r>
              <a:rPr lang="zh-CN" altLang="en-US" sz="2000" dirty="0"/>
              <a:t>must </a:t>
            </a:r>
            <a:r>
              <a:rPr lang="zh-CN" altLang="en-US" sz="2000" b="1" dirty="0"/>
              <a:t>abort T7</a:t>
            </a:r>
            <a:r>
              <a:rPr lang="zh-CN" altLang="en-US" sz="2000" dirty="0"/>
              <a:t> to ensure atomicity.</a:t>
            </a:r>
            <a:r>
              <a:rPr lang="zh-CN" altLang="en-US" sz="1050" dirty="0"/>
              <a:t>消除</a:t>
            </a:r>
            <a:r>
              <a:rPr lang="en-US" altLang="zh-CN" sz="1050" dirty="0"/>
              <a:t>6</a:t>
            </a:r>
            <a:r>
              <a:rPr lang="zh-CN" altLang="en-US" sz="1050" dirty="0"/>
              <a:t>影响</a:t>
            </a:r>
          </a:p>
          <a:p>
            <a:pPr algn="l"/>
            <a:r>
              <a:rPr lang="zh-CN" altLang="en-US" sz="2000" dirty="0"/>
              <a:t>However, T7 has </a:t>
            </a:r>
            <a:r>
              <a:rPr lang="zh-CN" altLang="en-US" sz="2000" b="1" dirty="0"/>
              <a:t>already committed</a:t>
            </a:r>
            <a:r>
              <a:rPr lang="zh-CN" altLang="en-US" sz="2000" dirty="0"/>
              <a:t>. </a:t>
            </a:r>
          </a:p>
          <a:p>
            <a:pPr algn="l"/>
            <a:endParaRPr lang="zh-CN" altLang="en-US" sz="2000" dirty="0"/>
          </a:p>
          <a:p>
            <a:pPr algn="l"/>
            <a:r>
              <a:rPr lang="zh-CN" altLang="en-US" sz="2000" dirty="0"/>
              <a:t>Thus, we have a situation where it is </a:t>
            </a:r>
            <a:r>
              <a:rPr lang="zh-CN" altLang="en-US" sz="2000" b="1" dirty="0"/>
              <a:t>impossible to recover</a:t>
            </a:r>
            <a:r>
              <a:rPr lang="zh-CN" altLang="en-US" sz="2000" dirty="0"/>
              <a:t> correctly from the</a:t>
            </a:r>
            <a:r>
              <a:rPr lang="en-US" altLang="zh-CN" sz="2000" dirty="0"/>
              <a:t> </a:t>
            </a:r>
            <a:r>
              <a:rPr lang="zh-CN" altLang="en-US" sz="2000" dirty="0"/>
              <a:t>failure of T6.</a:t>
            </a:r>
          </a:p>
        </p:txBody>
      </p:sp>
      <p:sp>
        <p:nvSpPr>
          <p:cNvPr id="7" name="文本框 6"/>
          <p:cNvSpPr txBox="1"/>
          <p:nvPr/>
        </p:nvSpPr>
        <p:spPr>
          <a:xfrm>
            <a:off x="930910" y="5789295"/>
            <a:ext cx="3045460" cy="368300"/>
          </a:xfrm>
          <a:prstGeom prst="rect">
            <a:avLst/>
          </a:prstGeom>
          <a:noFill/>
        </p:spPr>
        <p:txBody>
          <a:bodyPr wrap="none" rtlCol="0">
            <a:spAutoFit/>
          </a:bodyPr>
          <a:lstStyle/>
          <a:p>
            <a:pPr algn="l"/>
            <a:r>
              <a:rPr lang="en-US" altLang="zh-CN"/>
              <a:t>A </a:t>
            </a:r>
            <a:r>
              <a:rPr lang="zh-CN" altLang="en-US"/>
              <a:t>nonrecoverable schedule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Cascadeless Schedules</a:t>
            </a:r>
            <a:r>
              <a:rPr lang="zh-CN" altLang="en-US" sz="1600"/>
              <a:t>无级联调度</a:t>
            </a:r>
          </a:p>
        </p:txBody>
      </p:sp>
      <p:sp>
        <p:nvSpPr>
          <p:cNvPr id="3" name="内容占位符 2"/>
          <p:cNvSpPr>
            <a:spLocks noGrp="1"/>
          </p:cNvSpPr>
          <p:nvPr>
            <p:ph idx="1"/>
          </p:nvPr>
        </p:nvSpPr>
        <p:spPr>
          <a:xfrm>
            <a:off x="929640" y="1764665"/>
            <a:ext cx="10790555" cy="2460625"/>
          </a:xfrm>
        </p:spPr>
        <p:txBody>
          <a:bodyPr>
            <a:normAutofit/>
          </a:bodyPr>
          <a:lstStyle/>
          <a:p>
            <a:r>
              <a:rPr lang="en-US" altLang="zh-CN" b="1" dirty="0"/>
              <a:t>Cascading Rollback</a:t>
            </a:r>
            <a:r>
              <a:rPr lang="zh-CN" altLang="en-US" sz="1400" dirty="0"/>
              <a:t>级联回滚</a:t>
            </a:r>
            <a:r>
              <a:rPr lang="en-US" altLang="zh-CN" dirty="0"/>
              <a:t>: </a:t>
            </a:r>
          </a:p>
          <a:p>
            <a:pPr marL="0" indent="0">
              <a:buNone/>
            </a:pPr>
            <a:r>
              <a:rPr lang="en-US" altLang="zh-CN" dirty="0"/>
              <a:t>	</a:t>
            </a:r>
            <a:r>
              <a:rPr lang="en-US" altLang="zh-CN" sz="2400" dirty="0"/>
              <a:t>A single transaction failure leads to a series of transaction rollbacks.</a:t>
            </a:r>
          </a:p>
          <a:p>
            <a:r>
              <a:rPr lang="en-US" altLang="zh-CN" b="1" dirty="0" err="1"/>
              <a:t>Cascadeless</a:t>
            </a:r>
            <a:r>
              <a:rPr lang="en-US" altLang="zh-CN" b="1" dirty="0"/>
              <a:t> schedule</a:t>
            </a:r>
            <a:r>
              <a:rPr lang="zh-CN" altLang="en-US" sz="1400" dirty="0">
                <a:sym typeface="+mn-ea"/>
              </a:rPr>
              <a:t>无级联调度</a:t>
            </a:r>
            <a:r>
              <a:rPr lang="en-US" altLang="zh-CN" dirty="0">
                <a:sym typeface="+mn-ea"/>
              </a:rPr>
              <a:t>: </a:t>
            </a:r>
          </a:p>
          <a:p>
            <a:pPr marL="0" indent="0">
              <a:buNone/>
            </a:pPr>
            <a:r>
              <a:rPr lang="en-US" altLang="zh-CN" sz="2400" dirty="0">
                <a:sym typeface="+mn-ea"/>
              </a:rPr>
              <a:t>	If </a:t>
            </a:r>
            <a:r>
              <a:rPr lang="zh-CN" altLang="en-US" sz="2400" dirty="0">
                <a:sym typeface="+mn-ea"/>
              </a:rPr>
              <a:t>Tj </a:t>
            </a:r>
            <a:r>
              <a:rPr lang="zh-CN" altLang="en-US" sz="2400" b="1" dirty="0">
                <a:sym typeface="+mn-ea"/>
              </a:rPr>
              <a:t>read</a:t>
            </a:r>
            <a:r>
              <a:rPr lang="en-US" altLang="zh-CN" sz="2400" dirty="0">
                <a:sym typeface="+mn-ea"/>
              </a:rPr>
              <a:t> </a:t>
            </a:r>
            <a:r>
              <a:rPr lang="zh-CN" altLang="en-US" sz="2400" dirty="0">
                <a:sym typeface="+mn-ea"/>
              </a:rPr>
              <a:t>a data item previously written </a:t>
            </a:r>
            <a:r>
              <a:rPr lang="zh-CN" altLang="en-US" sz="2400" b="1" dirty="0">
                <a:sym typeface="+mn-ea"/>
              </a:rPr>
              <a:t>by Ti</a:t>
            </a:r>
            <a:r>
              <a:rPr lang="zh-CN" altLang="en-US" sz="2400" dirty="0">
                <a:sym typeface="+mn-ea"/>
              </a:rPr>
              <a:t>, the </a:t>
            </a:r>
            <a:r>
              <a:rPr lang="zh-CN" altLang="en-US" sz="2400" b="1" dirty="0">
                <a:sym typeface="+mn-ea"/>
              </a:rPr>
              <a:t>commit</a:t>
            </a:r>
            <a:r>
              <a:rPr lang="zh-CN" altLang="en-US" sz="2400" dirty="0">
                <a:sym typeface="+mn-ea"/>
              </a:rPr>
              <a:t> of Ti appears </a:t>
            </a:r>
            <a:r>
              <a:rPr lang="zh-CN" altLang="en-US" sz="2400" b="1" dirty="0">
                <a:sym typeface="+mn-ea"/>
              </a:rPr>
              <a:t>before the read</a:t>
            </a:r>
            <a:r>
              <a:rPr lang="en-US" altLang="zh-CN" sz="2400" dirty="0">
                <a:sym typeface="+mn-ea"/>
              </a:rPr>
              <a:t> </a:t>
            </a:r>
            <a:r>
              <a:rPr lang="zh-CN" altLang="en-US" sz="2400" dirty="0">
                <a:sym typeface="+mn-ea"/>
              </a:rPr>
              <a:t>operation of T</a:t>
            </a:r>
            <a:r>
              <a:rPr lang="en-US" altLang="zh-CN" sz="2400" dirty="0">
                <a:sym typeface="+mn-ea"/>
              </a:rPr>
              <a:t>j.</a:t>
            </a:r>
            <a:endParaRPr lang="en-US" altLang="zh-CN" sz="2400" dirty="0"/>
          </a:p>
          <a:p>
            <a:endParaRPr lang="en-US" altLang="zh-CN" sz="2400" dirty="0">
              <a:sym typeface="+mn-ea"/>
            </a:endParaRP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27</a:t>
            </a:fld>
            <a:endParaRPr kumimoji="1" lang="zh-CN" altLang="en-US"/>
          </a:p>
        </p:txBody>
      </p:sp>
      <p:pic>
        <p:nvPicPr>
          <p:cNvPr id="5" name="图片 4" descr="截屏2024-08-18 20.34.04"/>
          <p:cNvPicPr>
            <a:picLocks noChangeAspect="1"/>
          </p:cNvPicPr>
          <p:nvPr/>
        </p:nvPicPr>
        <p:blipFill>
          <a:blip r:embed="rId2"/>
          <a:stretch>
            <a:fillRect/>
          </a:stretch>
        </p:blipFill>
        <p:spPr>
          <a:xfrm>
            <a:off x="838200" y="4398010"/>
            <a:ext cx="2743200" cy="2108200"/>
          </a:xfrm>
          <a:prstGeom prst="rect">
            <a:avLst/>
          </a:prstGeom>
        </p:spPr>
      </p:pic>
      <p:sp>
        <p:nvSpPr>
          <p:cNvPr id="6" name="文本框 5"/>
          <p:cNvSpPr txBox="1"/>
          <p:nvPr/>
        </p:nvSpPr>
        <p:spPr>
          <a:xfrm>
            <a:off x="3794760" y="4733290"/>
            <a:ext cx="6097905" cy="1198880"/>
          </a:xfrm>
          <a:prstGeom prst="rect">
            <a:avLst/>
          </a:prstGeom>
          <a:noFill/>
        </p:spPr>
        <p:txBody>
          <a:bodyPr wrap="none" rtlCol="0">
            <a:spAutoFit/>
          </a:bodyPr>
          <a:lstStyle/>
          <a:p>
            <a:pPr algn="l"/>
            <a:r>
              <a:rPr lang="zh-CN" altLang="en-US"/>
              <a:t>T8 fails. </a:t>
            </a:r>
          </a:p>
          <a:p>
            <a:pPr algn="l"/>
            <a:r>
              <a:rPr lang="zh-CN" altLang="en-US"/>
              <a:t>T8 must be rolled back. </a:t>
            </a:r>
          </a:p>
          <a:p>
            <a:pPr algn="l"/>
            <a:r>
              <a:rPr lang="zh-CN" altLang="en-US"/>
              <a:t>Since T9 is dependent on T8, T9 must be rolled back.</a:t>
            </a:r>
          </a:p>
          <a:p>
            <a:pPr algn="l"/>
            <a:r>
              <a:rPr lang="zh-CN" altLang="en-US"/>
              <a:t>Since T10 is dependent on T9, T10 must be rolled back.</a:t>
            </a:r>
          </a:p>
        </p:txBody>
      </p:sp>
      <p:sp>
        <p:nvSpPr>
          <p:cNvPr id="8" name="文本框 7"/>
          <p:cNvSpPr txBox="1"/>
          <p:nvPr/>
        </p:nvSpPr>
        <p:spPr>
          <a:xfrm>
            <a:off x="6513195" y="5989320"/>
            <a:ext cx="4359910" cy="368300"/>
          </a:xfrm>
          <a:prstGeom prst="rect">
            <a:avLst/>
          </a:prstGeom>
          <a:noFill/>
        </p:spPr>
        <p:txBody>
          <a:bodyPr wrap="none" rtlCol="0">
            <a:spAutoFit/>
          </a:bodyPr>
          <a:lstStyle/>
          <a:p>
            <a:pPr algn="l"/>
            <a:r>
              <a:rPr lang="zh-CN" altLang="en-US" b="1"/>
              <a:t> cascadeless </a:t>
            </a:r>
            <a:r>
              <a:rPr lang="zh-CN" altLang="en-US"/>
              <a:t>schedule</a:t>
            </a:r>
            <a:r>
              <a:rPr lang="en-US" altLang="zh-CN"/>
              <a:t>s =&gt; </a:t>
            </a:r>
            <a:r>
              <a:rPr lang="zh-CN" altLang="en-US" b="1"/>
              <a:t>recoverable</a:t>
            </a:r>
          </a:p>
        </p:txBody>
      </p:sp>
      <p:sp>
        <p:nvSpPr>
          <p:cNvPr id="10" name="文本框 9"/>
          <p:cNvSpPr txBox="1"/>
          <p:nvPr/>
        </p:nvSpPr>
        <p:spPr>
          <a:xfrm>
            <a:off x="1002030" y="6307455"/>
            <a:ext cx="2506980" cy="368300"/>
          </a:xfrm>
          <a:prstGeom prst="rect">
            <a:avLst/>
          </a:prstGeom>
          <a:noFill/>
        </p:spPr>
        <p:txBody>
          <a:bodyPr wrap="none" rtlCol="0">
            <a:spAutoFit/>
          </a:bodyPr>
          <a:lstStyle/>
          <a:p>
            <a:pPr algn="l"/>
            <a:r>
              <a:rPr lang="en-US" altLang="zh-CN">
                <a:sym typeface="+mn-ea"/>
              </a:rPr>
              <a:t>A Cascading Rollback</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Isolation Levels</a:t>
            </a:r>
          </a:p>
        </p:txBody>
      </p:sp>
      <p:sp>
        <p:nvSpPr>
          <p:cNvPr id="3" name="内容占位符 2"/>
          <p:cNvSpPr>
            <a:spLocks noGrp="1"/>
          </p:cNvSpPr>
          <p:nvPr>
            <p:ph idx="1"/>
          </p:nvPr>
        </p:nvSpPr>
        <p:spPr>
          <a:xfrm>
            <a:off x="838200" y="1691005"/>
            <a:ext cx="10515600" cy="815975"/>
          </a:xfrm>
        </p:spPr>
        <p:txBody>
          <a:bodyPr/>
          <a:lstStyle/>
          <a:p>
            <a:pPr marL="0" indent="0">
              <a:buNone/>
            </a:pPr>
            <a:r>
              <a:rPr lang="en-US" altLang="zh-CN"/>
              <a:t>S</a:t>
            </a:r>
            <a:r>
              <a:rPr lang="zh-CN" altLang="en-US"/>
              <a:t>erializability</a:t>
            </a:r>
            <a:r>
              <a:rPr lang="en-US" altLang="zh-CN"/>
              <a:t> </a:t>
            </a:r>
            <a:r>
              <a:rPr lang="en-US" altLang="zh-CN">
                <a:sym typeface="+mn-ea"/>
              </a:rPr>
              <a:t>→ </a:t>
            </a:r>
            <a:r>
              <a:rPr lang="zh-CN" altLang="en-US"/>
              <a:t>too little concurrency</a:t>
            </a:r>
            <a:r>
              <a:rPr lang="en-US" altLang="zh-CN"/>
              <a:t> </a:t>
            </a:r>
            <a:r>
              <a:rPr lang="en-US" altLang="zh-CN">
                <a:sym typeface="+mn-ea"/>
              </a:rPr>
              <a:t>→ other levels</a:t>
            </a:r>
            <a:endParaRPr lang="zh-CN" altLang="en-US"/>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28</a:t>
            </a:fld>
            <a:endParaRPr kumimoji="1" lang="zh-CN" altLang="en-US"/>
          </a:p>
        </p:txBody>
      </p:sp>
      <p:sp>
        <p:nvSpPr>
          <p:cNvPr id="5" name="文本框 4"/>
          <p:cNvSpPr txBox="1"/>
          <p:nvPr/>
        </p:nvSpPr>
        <p:spPr>
          <a:xfrm>
            <a:off x="838200" y="2489200"/>
            <a:ext cx="8270174" cy="2062103"/>
          </a:xfrm>
          <a:prstGeom prst="rect">
            <a:avLst/>
          </a:prstGeom>
          <a:noFill/>
        </p:spPr>
        <p:txBody>
          <a:bodyPr wrap="square" rtlCol="0">
            <a:spAutoFit/>
          </a:bodyPr>
          <a:lstStyle/>
          <a:p>
            <a:pPr algn="l"/>
            <a:r>
              <a:rPr lang="zh-CN" altLang="en-US" sz="3200" dirty="0"/>
              <a:t>• Serializable</a:t>
            </a:r>
          </a:p>
          <a:p>
            <a:pPr algn="l"/>
            <a:r>
              <a:rPr lang="zh-CN" altLang="en-US" sz="3200" dirty="0"/>
              <a:t>• Repeatable read </a:t>
            </a:r>
            <a:r>
              <a:rPr lang="en-US" altLang="zh-CN" sz="3200" dirty="0"/>
              <a:t>– phantom read</a:t>
            </a:r>
            <a:endParaRPr lang="zh-CN" altLang="en-US" sz="3200" dirty="0"/>
          </a:p>
          <a:p>
            <a:pPr algn="l"/>
            <a:r>
              <a:rPr lang="zh-CN" altLang="en-US" sz="3200" dirty="0"/>
              <a:t>• Read committed</a:t>
            </a:r>
            <a:r>
              <a:rPr lang="en-US" altLang="zh-CN" sz="3200" dirty="0"/>
              <a:t> – non repeatable read</a:t>
            </a:r>
            <a:endParaRPr lang="zh-CN" altLang="en-US" sz="3200" dirty="0"/>
          </a:p>
          <a:p>
            <a:pPr algn="l"/>
            <a:r>
              <a:rPr lang="zh-CN" altLang="en-US" sz="3200" dirty="0"/>
              <a:t>• Read uncommitted </a:t>
            </a:r>
            <a:r>
              <a:rPr lang="en-US" altLang="zh-CN" sz="3200" dirty="0"/>
              <a:t>–</a:t>
            </a:r>
            <a:r>
              <a:rPr lang="zh-CN" altLang="en-US" sz="3200" dirty="0"/>
              <a:t> </a:t>
            </a:r>
            <a:r>
              <a:rPr lang="en-US" altLang="zh-CN" sz="3200" dirty="0"/>
              <a:t>dirty read</a:t>
            </a:r>
            <a:endParaRPr lang="zh-CN" altLang="en-US" sz="3200" dirty="0"/>
          </a:p>
        </p:txBody>
      </p:sp>
      <p:sp>
        <p:nvSpPr>
          <p:cNvPr id="6" name="文本框 5"/>
          <p:cNvSpPr txBox="1"/>
          <p:nvPr/>
        </p:nvSpPr>
        <p:spPr>
          <a:xfrm>
            <a:off x="838200" y="4779010"/>
            <a:ext cx="10271760" cy="922020"/>
          </a:xfrm>
          <a:prstGeom prst="rect">
            <a:avLst/>
          </a:prstGeom>
          <a:noFill/>
        </p:spPr>
        <p:txBody>
          <a:bodyPr wrap="square" rtlCol="0">
            <a:spAutoFit/>
          </a:bodyPr>
          <a:lstStyle/>
          <a:p>
            <a:pPr algn="l"/>
            <a:r>
              <a:rPr lang="zh-CN" altLang="en-US"/>
              <a:t>SQL provides such features for the benefit of long</a:t>
            </a:r>
            <a:r>
              <a:rPr lang="en-US" altLang="zh-CN"/>
              <a:t> </a:t>
            </a:r>
            <a:r>
              <a:rPr lang="zh-CN" altLang="en-US"/>
              <a:t>transactions whose results do not need to be precise. If these transactions were to execute in</a:t>
            </a:r>
            <a:r>
              <a:rPr lang="en-US" altLang="zh-CN"/>
              <a:t> </a:t>
            </a:r>
            <a:r>
              <a:rPr lang="zh-CN" altLang="en-US"/>
              <a:t>a serializable fashion, they could interfere with other transactions, causing the others’execution to be delayed.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Read uncommitted</a:t>
            </a:r>
            <a:endParaRPr lang="zh-CN" altLang="en-US"/>
          </a:p>
        </p:txBody>
      </p:sp>
      <p:sp>
        <p:nvSpPr>
          <p:cNvPr id="3" name="内容占位符 2"/>
          <p:cNvSpPr>
            <a:spLocks noGrp="1"/>
          </p:cNvSpPr>
          <p:nvPr>
            <p:ph idx="1"/>
          </p:nvPr>
        </p:nvSpPr>
        <p:spPr/>
        <p:txBody>
          <a:bodyPr>
            <a:noAutofit/>
          </a:bodyPr>
          <a:lstStyle/>
          <a:p>
            <a:pPr marL="0" indent="0">
              <a:lnSpc>
                <a:spcPct val="100000"/>
              </a:lnSpc>
              <a:buNone/>
            </a:pPr>
            <a:r>
              <a:rPr lang="zh-CN" altLang="en-US" sz="2700"/>
              <a:t>读未提交，就是一个事务可以读取另一个未提交事务的数据。</a:t>
            </a:r>
          </a:p>
          <a:p>
            <a:pPr marL="0" indent="0">
              <a:lnSpc>
                <a:spcPct val="100000"/>
              </a:lnSpc>
              <a:buNone/>
            </a:pPr>
            <a:r>
              <a:rPr lang="zh-CN" altLang="en-US" sz="2700"/>
              <a:t>事例：老板要给程序员发工资，程序员的工资是3.6万/月。但是发工资时老板不小心按错了数字，按成3.9万/月，该钱已经打到程序员的户口，但是事务还没有提交，就在这时，程序员去查看自己这个月的工资，发现比往常多了3千元，以为涨工资了非常高兴。但是老板及时发现了不对，马上回滚差点就提交了的事务，将数字改成3.6万再提交。</a:t>
            </a:r>
          </a:p>
          <a:p>
            <a:pPr marL="0" indent="0">
              <a:lnSpc>
                <a:spcPct val="100000"/>
              </a:lnSpc>
              <a:buNone/>
            </a:pPr>
            <a:r>
              <a:rPr lang="zh-CN" altLang="en-US" sz="2700"/>
              <a:t>分析：实际程序员这个月的工资还是3.6万，但是程序员看到的是3.9万。他看到的是老板还没提交事务时的数据。这就是脏读。</a:t>
            </a:r>
          </a:p>
          <a:p>
            <a:pPr marL="0" indent="0">
              <a:lnSpc>
                <a:spcPct val="100000"/>
              </a:lnSpc>
              <a:buNone/>
            </a:pPr>
            <a:r>
              <a:rPr lang="zh-CN" altLang="en-US" sz="2700"/>
              <a:t>那怎么解决脏读呢？Read committed！读提交，能解决脏读问题。</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29</a:t>
            </a:fld>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ACID Property of Transactions</a:t>
            </a:r>
          </a:p>
        </p:txBody>
      </p:sp>
      <p:sp>
        <p:nvSpPr>
          <p:cNvPr id="3" name="内容占位符 2"/>
          <p:cNvSpPr>
            <a:spLocks noGrp="1"/>
          </p:cNvSpPr>
          <p:nvPr>
            <p:ph idx="1"/>
          </p:nvPr>
        </p:nvSpPr>
        <p:spPr>
          <a:xfrm>
            <a:off x="838200" y="1788160"/>
            <a:ext cx="10515600" cy="4735830"/>
          </a:xfrm>
        </p:spPr>
        <p:txBody>
          <a:bodyPr>
            <a:normAutofit/>
          </a:bodyPr>
          <a:lstStyle/>
          <a:p>
            <a:r>
              <a:rPr lang="en-US" altLang="zh-CN" b="1" dirty="0">
                <a:sym typeface="+mn-ea"/>
              </a:rPr>
              <a:t>Atomicity</a:t>
            </a:r>
            <a:r>
              <a:rPr lang="en-US" altLang="zh-CN" dirty="0">
                <a:sym typeface="+mn-ea"/>
              </a:rPr>
              <a:t>: Either </a:t>
            </a:r>
            <a:r>
              <a:rPr lang="en-US" altLang="zh-CN" b="1" dirty="0">
                <a:sym typeface="+mn-ea"/>
              </a:rPr>
              <a:t>all</a:t>
            </a:r>
            <a:r>
              <a:rPr lang="en-US" altLang="zh-CN" dirty="0">
                <a:sym typeface="+mn-ea"/>
              </a:rPr>
              <a:t> operations of the transaction are reflected properly in the database, </a:t>
            </a:r>
            <a:r>
              <a:rPr lang="en-US" altLang="zh-CN" b="1" dirty="0">
                <a:sym typeface="+mn-ea"/>
              </a:rPr>
              <a:t>or none</a:t>
            </a:r>
            <a:r>
              <a:rPr lang="en-US" altLang="zh-CN" dirty="0">
                <a:sym typeface="+mn-ea"/>
              </a:rPr>
              <a:t> are.</a:t>
            </a:r>
          </a:p>
          <a:p>
            <a:r>
              <a:rPr lang="en-US" altLang="zh-CN" b="1" dirty="0">
                <a:solidFill>
                  <a:srgbClr val="FF0000"/>
                </a:solidFill>
                <a:sym typeface="+mn-ea"/>
              </a:rPr>
              <a:t>Consistency</a:t>
            </a:r>
            <a:r>
              <a:rPr lang="en-US" altLang="zh-CN" dirty="0">
                <a:sym typeface="+mn-ea"/>
              </a:rPr>
              <a:t>: Any database transaction that modifies data must satisfy defined rules. </a:t>
            </a:r>
            <a:r>
              <a:rPr lang="zh-CN" altLang="en-US" sz="1050" dirty="0">
                <a:sym typeface="+mn-ea"/>
              </a:rPr>
              <a:t>从一个正确的状态到一个正确的状态</a:t>
            </a:r>
            <a:endParaRPr lang="en-US" altLang="zh-CN" sz="1050" dirty="0"/>
          </a:p>
          <a:p>
            <a:r>
              <a:rPr lang="en-US" altLang="zh-CN" b="1" dirty="0"/>
              <a:t>Isolation</a:t>
            </a:r>
            <a:r>
              <a:rPr lang="en-US" altLang="zh-CN" dirty="0"/>
              <a:t>.(4 levels) Even though multiple transactions may execute </a:t>
            </a:r>
            <a:r>
              <a:rPr lang="en-US" altLang="zh-CN" b="1" dirty="0"/>
              <a:t>concurrently</a:t>
            </a:r>
            <a:r>
              <a:rPr lang="en-US" altLang="zh-CN" dirty="0"/>
              <a:t>, the system guarantees that, for every pair of transactions </a:t>
            </a:r>
            <a:r>
              <a:rPr lang="en-US" altLang="zh-CN" dirty="0" err="1"/>
              <a:t>Ti</a:t>
            </a:r>
            <a:r>
              <a:rPr lang="en-US" altLang="zh-CN" dirty="0"/>
              <a:t> and </a:t>
            </a:r>
            <a:r>
              <a:rPr lang="en-US" altLang="zh-CN" dirty="0" err="1"/>
              <a:t>Tj</a:t>
            </a:r>
            <a:r>
              <a:rPr lang="en-US" altLang="zh-CN" dirty="0"/>
              <a:t>, it </a:t>
            </a:r>
            <a:r>
              <a:rPr lang="en-US" altLang="zh-CN" b="1" dirty="0"/>
              <a:t>appears to</a:t>
            </a:r>
            <a:r>
              <a:rPr lang="en-US" altLang="zh-CN" dirty="0"/>
              <a:t> </a:t>
            </a:r>
            <a:r>
              <a:rPr lang="en-US" altLang="zh-CN" dirty="0" err="1"/>
              <a:t>Ti</a:t>
            </a:r>
            <a:r>
              <a:rPr lang="en-US" altLang="zh-CN" dirty="0"/>
              <a:t> that either </a:t>
            </a:r>
            <a:r>
              <a:rPr lang="en-US" altLang="zh-CN" b="1" dirty="0" err="1"/>
              <a:t>Tj</a:t>
            </a:r>
            <a:r>
              <a:rPr lang="en-US" altLang="zh-CN" b="1" dirty="0"/>
              <a:t> finished execution before </a:t>
            </a:r>
            <a:r>
              <a:rPr lang="en-US" altLang="zh-CN" b="1" dirty="0" err="1"/>
              <a:t>Ti</a:t>
            </a:r>
            <a:r>
              <a:rPr lang="en-US" altLang="zh-CN" dirty="0"/>
              <a:t> started or </a:t>
            </a:r>
            <a:r>
              <a:rPr lang="en-US" altLang="zh-CN" b="1" dirty="0" err="1"/>
              <a:t>Tj</a:t>
            </a:r>
            <a:r>
              <a:rPr lang="en-US" altLang="zh-CN" b="1" dirty="0"/>
              <a:t> started execution after </a:t>
            </a:r>
            <a:r>
              <a:rPr lang="en-US" altLang="zh-CN" b="1" dirty="0" err="1"/>
              <a:t>Ti</a:t>
            </a:r>
            <a:r>
              <a:rPr lang="en-US" altLang="zh-CN" b="1" dirty="0"/>
              <a:t> </a:t>
            </a:r>
            <a:r>
              <a:rPr lang="en-US" altLang="zh-CN" dirty="0"/>
              <a:t>finished. </a:t>
            </a:r>
            <a:r>
              <a:rPr lang="zh-CN" altLang="en-US" sz="1050" dirty="0"/>
              <a:t>从外界观察为</a:t>
            </a:r>
            <a:r>
              <a:rPr lang="en-US" altLang="zh-CN" sz="1050" dirty="0"/>
              <a:t>serial</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a:t>
            </a:fld>
            <a:endParaRPr kumimoji="1"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Read committed</a:t>
            </a:r>
          </a:p>
        </p:txBody>
      </p:sp>
      <p:sp>
        <p:nvSpPr>
          <p:cNvPr id="3" name="内容占位符 2"/>
          <p:cNvSpPr>
            <a:spLocks noGrp="1"/>
          </p:cNvSpPr>
          <p:nvPr>
            <p:ph idx="1"/>
          </p:nvPr>
        </p:nvSpPr>
        <p:spPr>
          <a:xfrm>
            <a:off x="838200" y="1360170"/>
            <a:ext cx="10515600" cy="4351338"/>
          </a:xfrm>
        </p:spPr>
        <p:txBody>
          <a:bodyPr>
            <a:noAutofit/>
          </a:bodyPr>
          <a:lstStyle/>
          <a:p>
            <a:pPr marL="0" indent="0">
              <a:lnSpc>
                <a:spcPct val="100000"/>
              </a:lnSpc>
              <a:buNone/>
            </a:pPr>
            <a:r>
              <a:rPr lang="zh-CN" altLang="en-US" sz="2700"/>
              <a:t>读提交，就是一个事务要等另一个事务提交后才能读取数据。</a:t>
            </a:r>
          </a:p>
          <a:p>
            <a:pPr marL="0" indent="0">
              <a:lnSpc>
                <a:spcPct val="100000"/>
              </a:lnSpc>
              <a:buNone/>
            </a:pPr>
            <a:r>
              <a:rPr lang="zh-CN" altLang="en-US" sz="2700"/>
              <a:t>事例：程序员拿着信用卡去享受生活（卡里当然是只有3.6万），当他埋单时（程序员事务开启），收费系统事先检测到他的卡里有3.6万，就在这个时候！！程序员的妻子要把钱全部转出充当家用，并提交。当收费系统准备扣款时，再检测卡里的金额，发现已经没钱了（第二次检测金额当然要等待妻子转出金额事务提交完</a:t>
            </a:r>
            <a:r>
              <a:rPr lang="en-US" altLang="zh-CN" sz="2700"/>
              <a:t>)</a:t>
            </a:r>
            <a:endParaRPr lang="zh-CN" altLang="en-US" sz="2700"/>
          </a:p>
          <a:p>
            <a:pPr marL="0" indent="0">
              <a:lnSpc>
                <a:spcPct val="100000"/>
              </a:lnSpc>
              <a:buNone/>
            </a:pPr>
            <a:r>
              <a:rPr lang="zh-CN" altLang="en-US" sz="2700"/>
              <a:t>分析：这就是读提交，若有事务对数据进行更新（UPDATE）操作时，读操作事务要等待这个更新操作事务提交后才能读取数据，可以解决脏读问题。但在这个事例中，出现了一个事务范围内两个相同的查询却返回了不同数据，这就是不可重复读</a:t>
            </a:r>
            <a:r>
              <a:rPr lang="en-US" altLang="zh-CN" sz="2700"/>
              <a:t>(</a:t>
            </a:r>
            <a:r>
              <a:rPr lang="zh-CN" altLang="en-US" sz="2700">
                <a:sym typeface="+mn-ea"/>
              </a:rPr>
              <a:t>一个事务范围内两个相同的查询却返回了不同数据</a:t>
            </a:r>
            <a:r>
              <a:rPr lang="en-US" altLang="zh-CN" sz="2700"/>
              <a:t>)</a:t>
            </a:r>
            <a:r>
              <a:rPr lang="zh-CN" altLang="en-US" sz="2700"/>
              <a:t>。</a:t>
            </a:r>
          </a:p>
          <a:p>
            <a:pPr marL="0" indent="0">
              <a:lnSpc>
                <a:spcPct val="100000"/>
              </a:lnSpc>
              <a:buNone/>
            </a:pPr>
            <a:r>
              <a:rPr lang="zh-CN" altLang="en-US" sz="2700"/>
              <a:t>那怎么解决可能的不可重复读问题？Repeatable read ！</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30</a:t>
            </a:fld>
            <a:endParaRPr kumimoji="1"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Repeatable read</a:t>
            </a:r>
            <a:r>
              <a:rPr lang="en-US" altLang="zh-CN"/>
              <a:t> (InnoDB diff)</a:t>
            </a:r>
          </a:p>
        </p:txBody>
      </p:sp>
      <p:sp>
        <p:nvSpPr>
          <p:cNvPr id="3" name="内容占位符 2"/>
          <p:cNvSpPr>
            <a:spLocks noGrp="1"/>
          </p:cNvSpPr>
          <p:nvPr>
            <p:ph idx="1"/>
          </p:nvPr>
        </p:nvSpPr>
        <p:spPr/>
        <p:txBody>
          <a:bodyPr>
            <a:normAutofit fontScale="90000"/>
          </a:bodyPr>
          <a:lstStyle/>
          <a:p>
            <a:pPr marL="0" indent="0">
              <a:lnSpc>
                <a:spcPct val="130000"/>
              </a:lnSpc>
              <a:buNone/>
            </a:pPr>
            <a:r>
              <a:rPr lang="zh-CN" altLang="en-US"/>
              <a:t>重复读，就是在开始读取数据（事务开启）时，不再允许修改操作</a:t>
            </a:r>
          </a:p>
          <a:p>
            <a:pPr marL="0" indent="0">
              <a:lnSpc>
                <a:spcPct val="130000"/>
              </a:lnSpc>
              <a:buNone/>
            </a:pPr>
            <a:r>
              <a:rPr lang="zh-CN" altLang="en-US"/>
              <a:t>事例：程序员拿着信用卡去享受生活（卡里当然是只有3.6万），当他埋单时（事务开启，不允许其他事务的UPDATE修改操作），收费系统事先检测到他的卡里有3.6万。这个时候他的妻子不能转出金额了。接下来收费系统就可以扣款了。</a:t>
            </a:r>
          </a:p>
          <a:p>
            <a:pPr marL="0" indent="0">
              <a:lnSpc>
                <a:spcPct val="130000"/>
              </a:lnSpc>
              <a:buNone/>
            </a:pPr>
            <a:r>
              <a:rPr lang="zh-CN" altLang="en-US"/>
              <a:t>分析：重复读可以解决不可重复读问题。写到这里，应该明白的一点就是，不可重复读对应的是修改，即UPDATE操作。但是可能还会有幻读问题。因为幻读问题对应的是插入INSERT操作，而不是UPDATE操作。</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31</a:t>
            </a:fld>
            <a:endParaRPr kumimoji="1" lang="zh-CN" altLang="en-US"/>
          </a:p>
        </p:txBody>
      </p:sp>
      <p:pic>
        <p:nvPicPr>
          <p:cNvPr id="10" name="图片 9" descr="图形用户界面, 文本, 应用程序, 聊天或短信&#10;&#10;描述已自动生成">
            <a:extLst>
              <a:ext uri="{FF2B5EF4-FFF2-40B4-BE49-F238E27FC236}">
                <a16:creationId xmlns:a16="http://schemas.microsoft.com/office/drawing/2014/main" id="{D290927C-31C9-526B-94C0-EBCBF4B26637}"/>
              </a:ext>
            </a:extLst>
          </p:cNvPr>
          <p:cNvPicPr>
            <a:picLocks noChangeAspect="1"/>
          </p:cNvPicPr>
          <p:nvPr/>
        </p:nvPicPr>
        <p:blipFill>
          <a:blip r:embed="rId3"/>
          <a:stretch>
            <a:fillRect/>
          </a:stretch>
        </p:blipFill>
        <p:spPr>
          <a:xfrm>
            <a:off x="0" y="1825625"/>
            <a:ext cx="12167920" cy="43513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Phantom read</a:t>
            </a:r>
          </a:p>
        </p:txBody>
      </p:sp>
      <p:sp>
        <p:nvSpPr>
          <p:cNvPr id="3" name="内容占位符 2"/>
          <p:cNvSpPr>
            <a:spLocks noGrp="1"/>
          </p:cNvSpPr>
          <p:nvPr>
            <p:ph idx="1"/>
          </p:nvPr>
        </p:nvSpPr>
        <p:spPr/>
        <p:txBody>
          <a:bodyPr>
            <a:normAutofit fontScale="77500" lnSpcReduction="20000"/>
          </a:bodyPr>
          <a:lstStyle/>
          <a:p>
            <a:pPr marL="0" indent="0">
              <a:lnSpc>
                <a:spcPct val="140000"/>
              </a:lnSpc>
              <a:buNone/>
            </a:pPr>
            <a:r>
              <a:rPr lang="zh-CN" altLang="en-US"/>
              <a:t>事例：程序员某一天去消费，花了2千元，然后他的妻子去查看他今天的消费记录（全表扫描FTS，妻子事务开启），看到确实是花了2千元，就在这个时候，程序员花了1万买了一部电脑，即新增INSERT了一条消费记录，并提交。当妻子打印程序员的消费记录清单时（妻子事务提交），发现花了1.2万元，似乎出现了幻觉，这就是幻读。</a:t>
            </a:r>
          </a:p>
          <a:p>
            <a:pPr marL="0" indent="0">
              <a:lnSpc>
                <a:spcPct val="140000"/>
              </a:lnSpc>
              <a:buNone/>
            </a:pPr>
            <a:r>
              <a:rPr lang="en-US" altLang="zh-CN"/>
              <a:t>(</a:t>
            </a:r>
            <a:r>
              <a:rPr lang="zh-CN" altLang="en-US"/>
              <a:t>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r>
              <a:rPr lang="en-US" altLang="zh-CN"/>
              <a:t>)</a:t>
            </a:r>
          </a:p>
          <a:p>
            <a:pPr marL="0" indent="0">
              <a:lnSpc>
                <a:spcPct val="140000"/>
              </a:lnSpc>
              <a:buNone/>
            </a:pPr>
            <a:r>
              <a:rPr lang="zh-CN" altLang="en-US"/>
              <a:t>那怎么解决幻读问题？Serializable！</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32</a:t>
            </a:fld>
            <a:endParaRPr kumimoji="1"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Serializable</a:t>
            </a:r>
          </a:p>
        </p:txBody>
      </p:sp>
      <p:sp>
        <p:nvSpPr>
          <p:cNvPr id="3" name="内容占位符 2"/>
          <p:cNvSpPr>
            <a:spLocks noGrp="1"/>
          </p:cNvSpPr>
          <p:nvPr>
            <p:ph idx="1"/>
          </p:nvPr>
        </p:nvSpPr>
        <p:spPr/>
        <p:txBody>
          <a:bodyPr/>
          <a:lstStyle/>
          <a:p>
            <a:pPr marL="0" indent="0">
              <a:lnSpc>
                <a:spcPct val="110000"/>
              </a:lnSpc>
              <a:buNone/>
            </a:pPr>
            <a:r>
              <a:rPr lang="zh-CN" altLang="en-US"/>
              <a:t>Serializable 是最高的事务隔离级别，在该级别下，事务串行化顺序执行，可以避免脏读、不可重复读与幻读。但是这种事务隔离级别效率低下，比较耗数据库性能，一般不使用。</a:t>
            </a:r>
          </a:p>
          <a:p>
            <a:pPr marL="0" indent="0">
              <a:lnSpc>
                <a:spcPct val="110000"/>
              </a:lnSpc>
              <a:buNone/>
            </a:pPr>
            <a:r>
              <a:rPr lang="zh-CN" altLang="en-US"/>
              <a:t>值得一提的是：大多数数据库默认的事务隔离级别是Read committed，比如Sql Server , Oracle。Mysql的默认隔离级别是Repeatable read。</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33</a:t>
            </a:fld>
            <a:endParaRPr kumimoji="1"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Serializability in the real world</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34</a:t>
            </a:fld>
            <a:endParaRPr kumimoji="1" lang="zh-CN" altLang="en-US"/>
          </a:p>
        </p:txBody>
      </p:sp>
      <p:pic>
        <p:nvPicPr>
          <p:cNvPr id="5" name="图片 4" descr="截屏2024-08-25 10.22.37"/>
          <p:cNvPicPr>
            <a:picLocks noChangeAspect="1"/>
          </p:cNvPicPr>
          <p:nvPr/>
        </p:nvPicPr>
        <p:blipFill>
          <a:blip r:embed="rId2"/>
          <a:srcRect l="3015" r="3479" b="54667"/>
          <a:stretch>
            <a:fillRect/>
          </a:stretch>
        </p:blipFill>
        <p:spPr>
          <a:xfrm>
            <a:off x="198755" y="2193925"/>
            <a:ext cx="6144260" cy="3383280"/>
          </a:xfrm>
          <a:prstGeom prst="rect">
            <a:avLst/>
          </a:prstGeom>
        </p:spPr>
      </p:pic>
      <p:pic>
        <p:nvPicPr>
          <p:cNvPr id="6" name="内容占位符 5" descr="截屏2024-08-25 10.22.37"/>
          <p:cNvPicPr>
            <a:picLocks noChangeAspect="1"/>
          </p:cNvPicPr>
          <p:nvPr/>
        </p:nvPicPr>
        <p:blipFill>
          <a:blip r:embed="rId2"/>
          <a:srcRect l="3139" t="44679" r="3877" b="1119"/>
          <a:stretch>
            <a:fillRect/>
          </a:stretch>
        </p:blipFill>
        <p:spPr>
          <a:xfrm>
            <a:off x="6343015" y="1948815"/>
            <a:ext cx="5848985" cy="38728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Implementation of Isolation Levels</a:t>
            </a:r>
          </a:p>
        </p:txBody>
      </p:sp>
      <p:sp>
        <p:nvSpPr>
          <p:cNvPr id="3" name="内容占位符 2"/>
          <p:cNvSpPr>
            <a:spLocks noGrp="1"/>
          </p:cNvSpPr>
          <p:nvPr>
            <p:ph idx="1"/>
          </p:nvPr>
        </p:nvSpPr>
        <p:spPr>
          <a:xfrm>
            <a:off x="838200" y="1527810"/>
            <a:ext cx="10515600" cy="4351338"/>
          </a:xfrm>
        </p:spPr>
        <p:txBody>
          <a:bodyPr/>
          <a:lstStyle/>
          <a:p>
            <a:pPr marL="0" indent="0">
              <a:buNone/>
            </a:pPr>
            <a:r>
              <a:rPr lang="en-US" altLang="zh-CN" dirty="0"/>
              <a:t>Concurrency control scheme </a:t>
            </a:r>
            <a:r>
              <a:rPr lang="en-US" altLang="zh-CN" sz="1050" dirty="0"/>
              <a:t>(</a:t>
            </a:r>
            <a:r>
              <a:rPr lang="zh-CN" altLang="en-US" sz="1050" dirty="0"/>
              <a:t>并发控制机制</a:t>
            </a:r>
            <a:r>
              <a:rPr lang="en-US" altLang="zh-CN" sz="1050" dirty="0"/>
              <a:t>)</a:t>
            </a:r>
          </a:p>
          <a:p>
            <a:pPr marL="0" indent="0">
              <a:buNone/>
            </a:pPr>
            <a:r>
              <a:rPr lang="en-US" altLang="zh-CN" dirty="0"/>
              <a:t>	</a:t>
            </a:r>
            <a:r>
              <a:rPr lang="en-US" altLang="zh-CN" b="1" dirty="0"/>
              <a:t>Only acceptable schedules are generated,</a:t>
            </a:r>
            <a:r>
              <a:rPr lang="en-US" altLang="zh-CN" dirty="0"/>
              <a:t> regardless of how the operating system time-shares resources (such as CPU time) among the transactions.</a:t>
            </a:r>
          </a:p>
          <a:p>
            <a:pPr marL="0" indent="0">
              <a:buNone/>
            </a:pPr>
            <a:r>
              <a:rPr lang="en-US" altLang="zh-CN" dirty="0"/>
              <a:t> 	A trivial example - </a:t>
            </a:r>
            <a:r>
              <a:rPr lang="en-US" altLang="zh-CN" b="1" dirty="0"/>
              <a:t>Lock</a:t>
            </a:r>
            <a:endParaRPr lang="en-US" altLang="zh-CN" dirty="0"/>
          </a:p>
          <a:p>
            <a:pPr marL="0" indent="0">
              <a:buNone/>
            </a:pPr>
            <a:r>
              <a:rPr lang="en-US" altLang="zh-CN" dirty="0"/>
              <a:t>While a transaction holds a lock, no other transaction is allowed to execute. </a:t>
            </a:r>
          </a:p>
          <a:p>
            <a:pPr marL="0" indent="0">
              <a:buNone/>
            </a:pPr>
            <a:r>
              <a:rPr lang="en-US" altLang="zh-CN" dirty="0"/>
              <a:t>Only </a:t>
            </a:r>
            <a:r>
              <a:rPr lang="en-US" altLang="zh-CN" b="1" dirty="0"/>
              <a:t>one transaction</a:t>
            </a:r>
            <a:r>
              <a:rPr lang="en-US" altLang="zh-CN" dirty="0"/>
              <a:t> can execute at a time -&gt; only </a:t>
            </a:r>
            <a:r>
              <a:rPr lang="en-US" altLang="zh-CN" b="1" dirty="0"/>
              <a:t>serial</a:t>
            </a:r>
            <a:r>
              <a:rPr lang="en-US" altLang="zh-CN" dirty="0"/>
              <a:t> schedules are generated.  	Recoverable and </a:t>
            </a:r>
            <a:r>
              <a:rPr lang="en-US" altLang="zh-CN" dirty="0" err="1"/>
              <a:t>cascadeless</a:t>
            </a:r>
            <a:endParaRPr lang="en-US" altLang="zh-CN" dirty="0"/>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35</a:t>
            </a:fld>
            <a:endParaRPr kumimoji="1" lang="zh-CN" altLang="en-US"/>
          </a:p>
        </p:txBody>
      </p:sp>
      <p:sp>
        <p:nvSpPr>
          <p:cNvPr id="5" name="文本框 4"/>
          <p:cNvSpPr txBox="1"/>
          <p:nvPr/>
        </p:nvSpPr>
        <p:spPr>
          <a:xfrm>
            <a:off x="6446520" y="5730240"/>
            <a:ext cx="4241165" cy="368300"/>
          </a:xfrm>
          <a:prstGeom prst="rect">
            <a:avLst/>
          </a:prstGeom>
          <a:noFill/>
        </p:spPr>
        <p:txBody>
          <a:bodyPr wrap="square" rtlCol="0">
            <a:spAutoFit/>
          </a:bodyPr>
          <a:lstStyle/>
          <a:p>
            <a:pPr algn="l"/>
            <a:r>
              <a:rPr lang="en-US" altLang="zh-CN"/>
              <a:t>Zero concurrency, </a:t>
            </a:r>
            <a:r>
              <a:rPr lang="zh-CN" altLang="en-US"/>
              <a:t>poor performance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Locking</a:t>
            </a:r>
          </a:p>
        </p:txBody>
      </p:sp>
      <p:sp>
        <p:nvSpPr>
          <p:cNvPr id="3" name="内容占位符 2"/>
          <p:cNvSpPr>
            <a:spLocks noGrp="1"/>
          </p:cNvSpPr>
          <p:nvPr>
            <p:ph idx="1"/>
          </p:nvPr>
        </p:nvSpPr>
        <p:spPr/>
        <p:txBody>
          <a:bodyPr/>
          <a:lstStyle/>
          <a:p>
            <a:r>
              <a:rPr lang="zh-CN" altLang="en-US"/>
              <a:t>two-phase locking</a:t>
            </a:r>
          </a:p>
          <a:p>
            <a:r>
              <a:rPr lang="zh-CN" altLang="en-US"/>
              <a:t>shared and</a:t>
            </a:r>
            <a:r>
              <a:rPr lang="en-US" altLang="zh-CN"/>
              <a:t> </a:t>
            </a:r>
            <a:r>
              <a:rPr lang="zh-CN" altLang="en-US"/>
              <a:t>exclusive</a:t>
            </a:r>
            <a:r>
              <a:rPr lang="en-US" altLang="zh-CN"/>
              <a:t> lock</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36</a:t>
            </a:fld>
            <a:endParaRPr kumimoji="1"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Timestamps</a:t>
            </a:r>
          </a:p>
        </p:txBody>
      </p:sp>
      <p:sp>
        <p:nvSpPr>
          <p:cNvPr id="3" name="内容占位符 2"/>
          <p:cNvSpPr>
            <a:spLocks noGrp="1"/>
          </p:cNvSpPr>
          <p:nvPr>
            <p:ph idx="1"/>
          </p:nvPr>
        </p:nvSpPr>
        <p:spPr>
          <a:xfrm>
            <a:off x="525780" y="1691005"/>
            <a:ext cx="11353800" cy="4351655"/>
          </a:xfrm>
        </p:spPr>
        <p:txBody>
          <a:bodyPr>
            <a:normAutofit fontScale="97500"/>
          </a:bodyPr>
          <a:lstStyle/>
          <a:p>
            <a:pPr marL="0" indent="0">
              <a:lnSpc>
                <a:spcPct val="100000"/>
              </a:lnSpc>
              <a:buNone/>
            </a:pPr>
            <a:r>
              <a:rPr lang="en-US" altLang="zh-CN"/>
              <a:t>F</a:t>
            </a:r>
            <a:r>
              <a:rPr lang="zh-CN" altLang="en-US"/>
              <a:t>or each data item, the system keeps </a:t>
            </a:r>
            <a:r>
              <a:rPr lang="zh-CN" altLang="en-US" b="1"/>
              <a:t>two</a:t>
            </a:r>
            <a:r>
              <a:rPr lang="en-US" altLang="zh-CN" b="1"/>
              <a:t> </a:t>
            </a:r>
            <a:r>
              <a:rPr lang="zh-CN" altLang="en-US" b="1"/>
              <a:t>timestamps</a:t>
            </a:r>
            <a:r>
              <a:rPr lang="zh-CN" altLang="en-US"/>
              <a:t>. </a:t>
            </a:r>
          </a:p>
          <a:p>
            <a:pPr marL="0" indent="0">
              <a:lnSpc>
                <a:spcPct val="100000"/>
              </a:lnSpc>
              <a:buNone/>
            </a:pPr>
            <a:r>
              <a:rPr lang="zh-CN" altLang="en-US"/>
              <a:t>The </a:t>
            </a:r>
            <a:r>
              <a:rPr lang="zh-CN" altLang="en-US" b="1"/>
              <a:t>read timestamp</a:t>
            </a:r>
            <a:r>
              <a:rPr lang="zh-CN" altLang="en-US"/>
              <a:t> of a data item holds the largest (that is, the </a:t>
            </a:r>
            <a:r>
              <a:rPr lang="zh-CN" altLang="en-US" b="1"/>
              <a:t>most recent) timestamp</a:t>
            </a:r>
            <a:r>
              <a:rPr lang="zh-CN" altLang="en-US"/>
              <a:t> of those transactions that </a:t>
            </a:r>
            <a:r>
              <a:rPr lang="zh-CN" altLang="en-US" b="1"/>
              <a:t>read</a:t>
            </a:r>
            <a:r>
              <a:rPr lang="en-US" altLang="zh-CN"/>
              <a:t> </a:t>
            </a:r>
            <a:r>
              <a:rPr lang="zh-CN" altLang="en-US"/>
              <a:t>the data item. </a:t>
            </a:r>
          </a:p>
          <a:p>
            <a:pPr marL="0" indent="0">
              <a:lnSpc>
                <a:spcPct val="100000"/>
              </a:lnSpc>
              <a:buNone/>
            </a:pPr>
            <a:r>
              <a:rPr lang="zh-CN" altLang="en-US"/>
              <a:t>The </a:t>
            </a:r>
            <a:r>
              <a:rPr lang="zh-CN" altLang="en-US" b="1"/>
              <a:t>write timestamp</a:t>
            </a:r>
            <a:r>
              <a:rPr lang="zh-CN" altLang="en-US"/>
              <a:t> of</a:t>
            </a:r>
            <a:r>
              <a:rPr lang="en-US" altLang="zh-CN"/>
              <a:t> </a:t>
            </a:r>
            <a:r>
              <a:rPr lang="zh-CN" altLang="en-US"/>
              <a:t>a data item holds the timestamp of the transaction that</a:t>
            </a:r>
            <a:r>
              <a:rPr lang="zh-CN" altLang="en-US" b="1"/>
              <a:t> wrote the current value</a:t>
            </a:r>
            <a:r>
              <a:rPr lang="zh-CN" altLang="en-US"/>
              <a:t> of the</a:t>
            </a:r>
            <a:r>
              <a:rPr lang="en-US" altLang="zh-CN"/>
              <a:t> </a:t>
            </a:r>
            <a:r>
              <a:rPr lang="zh-CN" altLang="en-US"/>
              <a:t>data item. </a:t>
            </a:r>
          </a:p>
          <a:p>
            <a:pPr marL="0" indent="0">
              <a:lnSpc>
                <a:spcPct val="100000"/>
              </a:lnSpc>
              <a:buNone/>
            </a:pPr>
            <a:r>
              <a:rPr lang="zh-CN" altLang="en-US"/>
              <a:t>Timestamps are used to ensure that transactions access each data item </a:t>
            </a:r>
            <a:r>
              <a:rPr lang="zh-CN" altLang="en-US" b="1"/>
              <a:t>in order of the transactions’ timestamps</a:t>
            </a:r>
            <a:r>
              <a:rPr lang="zh-CN" altLang="en-US"/>
              <a:t> if their accesses conflict. </a:t>
            </a:r>
          </a:p>
          <a:p>
            <a:pPr marL="0" indent="0">
              <a:lnSpc>
                <a:spcPct val="100000"/>
              </a:lnSpc>
              <a:buNone/>
            </a:pPr>
            <a:r>
              <a:rPr lang="zh-CN" altLang="en-US"/>
              <a:t>When this is not possible,</a:t>
            </a:r>
            <a:r>
              <a:rPr lang="en-US" altLang="zh-CN"/>
              <a:t> </a:t>
            </a:r>
            <a:r>
              <a:rPr lang="zh-CN" altLang="en-US"/>
              <a:t>offending transactions are aborted and restarted with a new timestamp</a:t>
            </a:r>
            <a:r>
              <a:rPr lang="en-US" altLang="zh-CN"/>
              <a:t>.</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37</a:t>
            </a:fld>
            <a:endParaRPr kumimoji="1"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 Multiple Versions and Snapshot Isolation</a:t>
            </a:r>
          </a:p>
        </p:txBody>
      </p:sp>
      <p:sp>
        <p:nvSpPr>
          <p:cNvPr id="3" name="内容占位符 2"/>
          <p:cNvSpPr>
            <a:spLocks noGrp="1"/>
          </p:cNvSpPr>
          <p:nvPr>
            <p:ph idx="1"/>
          </p:nvPr>
        </p:nvSpPr>
        <p:spPr>
          <a:xfrm>
            <a:off x="838200" y="1847850"/>
            <a:ext cx="10515600" cy="4351338"/>
          </a:xfrm>
        </p:spPr>
        <p:txBody>
          <a:bodyPr>
            <a:normAutofit/>
          </a:bodyPr>
          <a:lstStyle/>
          <a:p>
            <a:pPr marL="0" indent="0">
              <a:lnSpc>
                <a:spcPct val="100000"/>
              </a:lnSpc>
              <a:buNone/>
            </a:pPr>
            <a:r>
              <a:rPr lang="zh-CN" altLang="en-US"/>
              <a:t>By maintaining more than one version of a data item, it is possible to allow a transaction to read an </a:t>
            </a:r>
            <a:r>
              <a:rPr lang="zh-CN" altLang="en-US" b="1"/>
              <a:t>old version </a:t>
            </a:r>
            <a:r>
              <a:rPr lang="zh-CN" altLang="en-US"/>
              <a:t>of a data item rather than a </a:t>
            </a:r>
            <a:r>
              <a:rPr lang="zh-CN" altLang="en-US" b="1"/>
              <a:t>newer version written by an</a:t>
            </a:r>
            <a:r>
              <a:rPr lang="en-US" altLang="zh-CN" b="1"/>
              <a:t> </a:t>
            </a:r>
            <a:r>
              <a:rPr lang="zh-CN" altLang="en-US" b="1"/>
              <a:t>uncommitted transaction</a:t>
            </a:r>
            <a:r>
              <a:rPr lang="zh-CN" altLang="en-US"/>
              <a:t> or by a transaction that should </a:t>
            </a:r>
            <a:r>
              <a:rPr lang="zh-CN" altLang="en-US" b="1"/>
              <a:t>come later</a:t>
            </a:r>
            <a:r>
              <a:rPr lang="zh-CN" altLang="en-US"/>
              <a:t> in the serialization order. </a:t>
            </a:r>
          </a:p>
          <a:p>
            <a:pPr marL="0" indent="0">
              <a:lnSpc>
                <a:spcPct val="100000"/>
              </a:lnSpc>
              <a:buNone/>
            </a:pPr>
            <a:r>
              <a:rPr lang="zh-CN" altLang="en-US"/>
              <a:t>There are a variety of </a:t>
            </a:r>
            <a:r>
              <a:rPr lang="zh-CN" altLang="en-US" b="1"/>
              <a:t>multiversion concurrency-control techniques.</a:t>
            </a:r>
            <a:r>
              <a:rPr lang="zh-CN" altLang="en-US"/>
              <a:t> One in</a:t>
            </a:r>
            <a:r>
              <a:rPr lang="en-US" altLang="zh-CN"/>
              <a:t> </a:t>
            </a:r>
            <a:r>
              <a:rPr lang="zh-CN" altLang="en-US"/>
              <a:t>particular, called </a:t>
            </a:r>
            <a:r>
              <a:rPr lang="zh-CN" altLang="en-US" b="1"/>
              <a:t>snapshot isolation</a:t>
            </a:r>
            <a:r>
              <a:rPr lang="zh-CN" altLang="en-US"/>
              <a:t>, is widely used in practice.</a:t>
            </a:r>
          </a:p>
          <a:p>
            <a:pPr marL="0" indent="0">
              <a:lnSpc>
                <a:spcPct val="100000"/>
              </a:lnSpc>
              <a:buNone/>
            </a:pPr>
            <a:r>
              <a:rPr lang="zh-CN" altLang="en-US"/>
              <a:t>too much</a:t>
            </a:r>
            <a:r>
              <a:rPr lang="en-US" altLang="zh-CN"/>
              <a:t> </a:t>
            </a:r>
            <a:r>
              <a:rPr lang="zh-CN" altLang="en-US"/>
              <a:t>isolation</a:t>
            </a:r>
            <a:r>
              <a:rPr lang="en-US" altLang="zh-CN"/>
              <a:t> -&gt; inconsistent database state</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38</a:t>
            </a:fld>
            <a:endParaRPr kumimoji="1"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Transactions as SQL Statements</a:t>
            </a:r>
          </a:p>
        </p:txBody>
      </p:sp>
      <p:sp>
        <p:nvSpPr>
          <p:cNvPr id="3" name="内容占位符 2"/>
          <p:cNvSpPr>
            <a:spLocks noGrp="1"/>
          </p:cNvSpPr>
          <p:nvPr>
            <p:ph idx="1"/>
          </p:nvPr>
        </p:nvSpPr>
        <p:spPr/>
        <p:txBody>
          <a:bodyPr/>
          <a:lstStyle/>
          <a:p>
            <a:r>
              <a:rPr lang="en-US" altLang="zh-CN"/>
              <a:t>End</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39</a:t>
            </a:fld>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ACID Property of Transactions</a:t>
            </a:r>
            <a:endParaRPr lang="zh-CN" altLang="en-US"/>
          </a:p>
        </p:txBody>
      </p:sp>
      <p:sp>
        <p:nvSpPr>
          <p:cNvPr id="3" name="内容占位符 2"/>
          <p:cNvSpPr>
            <a:spLocks noGrp="1"/>
          </p:cNvSpPr>
          <p:nvPr>
            <p:ph idx="1"/>
          </p:nvPr>
        </p:nvSpPr>
        <p:spPr/>
        <p:txBody>
          <a:bodyPr/>
          <a:lstStyle/>
          <a:p>
            <a:r>
              <a:rPr lang="zh-CN" altLang="en-US"/>
              <a:t>Thus, each transaction is unaware of other transactions executing concurrently in</a:t>
            </a:r>
            <a:r>
              <a:rPr lang="en-US" altLang="zh-CN"/>
              <a:t> </a:t>
            </a:r>
            <a:r>
              <a:rPr lang="zh-CN" altLang="en-US"/>
              <a:t>the system.</a:t>
            </a:r>
          </a:p>
          <a:p>
            <a:r>
              <a:rPr lang="zh-CN" altLang="en-US" b="1"/>
              <a:t>Durability</a:t>
            </a:r>
            <a:r>
              <a:rPr lang="en-US" altLang="zh-CN" b="1"/>
              <a:t>:</a:t>
            </a:r>
            <a:r>
              <a:rPr lang="zh-CN" altLang="en-US"/>
              <a:t> After a transaction completes successfully, the changes it has made to</a:t>
            </a:r>
            <a:r>
              <a:rPr lang="en-US" altLang="zh-CN"/>
              <a:t> </a:t>
            </a:r>
            <a:r>
              <a:rPr lang="zh-CN" altLang="en-US"/>
              <a:t>the database </a:t>
            </a:r>
            <a:r>
              <a:rPr lang="zh-CN" altLang="en-US" b="1"/>
              <a:t>persist</a:t>
            </a:r>
            <a:r>
              <a:rPr lang="zh-CN" altLang="en-US"/>
              <a:t>, even if there are system failures.</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4</a:t>
            </a:fld>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ACID Property of Transactions</a:t>
            </a:r>
            <a:endParaRPr lang="en-US" altLang="zh-CN" dirty="0"/>
          </a:p>
        </p:txBody>
      </p:sp>
      <p:sp>
        <p:nvSpPr>
          <p:cNvPr id="3" name="内容占位符 2"/>
          <p:cNvSpPr>
            <a:spLocks noGrp="1"/>
          </p:cNvSpPr>
          <p:nvPr>
            <p:ph idx="1"/>
          </p:nvPr>
        </p:nvSpPr>
        <p:spPr/>
        <p:txBody>
          <a:bodyPr>
            <a:normAutofit/>
          </a:bodyPr>
          <a:lstStyle/>
          <a:p>
            <a:r>
              <a:rPr lang="en-US" altLang="zh-CN" b="1" dirty="0">
                <a:sym typeface="+mn-ea"/>
              </a:rPr>
              <a:t>Atomicity, Isolation, </a:t>
            </a:r>
            <a:r>
              <a:rPr lang="en-US" altLang="zh-CN" dirty="0">
                <a:sym typeface="+mn-ea"/>
              </a:rPr>
              <a:t>and</a:t>
            </a:r>
            <a:r>
              <a:rPr lang="zh-CN" altLang="en-US" dirty="0"/>
              <a:t> </a:t>
            </a:r>
            <a:r>
              <a:rPr lang="zh-CN" altLang="en-US" b="1" dirty="0">
                <a:sym typeface="+mn-ea"/>
              </a:rPr>
              <a:t>Durability</a:t>
            </a:r>
            <a:r>
              <a:rPr lang="en-US" altLang="zh-CN" b="1" dirty="0">
                <a:sym typeface="+mn-ea"/>
              </a:rPr>
              <a:t> </a:t>
            </a:r>
            <a:r>
              <a:rPr lang="en-US" altLang="zh-CN" dirty="0">
                <a:sym typeface="+mn-ea"/>
              </a:rPr>
              <a:t>make</a:t>
            </a:r>
            <a:r>
              <a:rPr lang="en-US" altLang="zh-CN" b="1" dirty="0">
                <a:sym typeface="+mn-ea"/>
              </a:rPr>
              <a:t> </a:t>
            </a:r>
            <a:r>
              <a:rPr lang="zh-CN" altLang="en-US" dirty="0"/>
              <a:t>transactions an ideal way of structuring</a:t>
            </a:r>
            <a:r>
              <a:rPr lang="en-US" altLang="zh-CN" dirty="0"/>
              <a:t> </a:t>
            </a:r>
            <a:r>
              <a:rPr lang="zh-CN" altLang="en-US" dirty="0"/>
              <a:t>interaction with a </a:t>
            </a:r>
            <a:r>
              <a:rPr lang="zh-CN" altLang="en-US" b="1" dirty="0"/>
              <a:t>database. </a:t>
            </a:r>
            <a:r>
              <a:rPr lang="en-US" altLang="zh-CN" sz="1050" dirty="0"/>
              <a:t>AID</a:t>
            </a:r>
            <a:r>
              <a:rPr lang="zh-CN" altLang="en-US" sz="1050" dirty="0"/>
              <a:t>为数据库</a:t>
            </a:r>
            <a:r>
              <a:rPr lang="en-US" altLang="zh-CN" sz="1050" dirty="0"/>
              <a:t>feature, </a:t>
            </a:r>
            <a:r>
              <a:rPr lang="zh-CN" altLang="en-US" sz="1050" dirty="0"/>
              <a:t>和程序员一起保障应用层</a:t>
            </a:r>
            <a:r>
              <a:rPr lang="en-US" altLang="zh-CN" sz="1050" dirty="0"/>
              <a:t>C</a:t>
            </a:r>
            <a:endParaRPr lang="zh-CN" altLang="en-US" sz="1050" dirty="0"/>
          </a:p>
          <a:p>
            <a:r>
              <a:rPr lang="zh-CN" altLang="en-US" dirty="0"/>
              <a:t>This leads us to impose a requirement on transactions</a:t>
            </a:r>
            <a:r>
              <a:rPr lang="en-US" altLang="zh-CN" dirty="0"/>
              <a:t> </a:t>
            </a:r>
            <a:r>
              <a:rPr lang="zh-CN" altLang="en-US" b="1" dirty="0"/>
              <a:t>themselves</a:t>
            </a:r>
            <a:r>
              <a:rPr lang="zh-CN" altLang="en-US" dirty="0"/>
              <a:t>. A transaction must preserve </a:t>
            </a:r>
            <a:r>
              <a:rPr lang="zh-CN" altLang="en-US" b="1" dirty="0"/>
              <a:t>database consistenc</a:t>
            </a:r>
            <a:r>
              <a:rPr lang="en-US" altLang="zh-CN" b="1" dirty="0"/>
              <a:t>y: </a:t>
            </a:r>
            <a:r>
              <a:rPr lang="zh-CN" altLang="en-US" dirty="0"/>
              <a:t>if a transaction is run</a:t>
            </a:r>
            <a:r>
              <a:rPr lang="en-US" altLang="zh-CN" dirty="0"/>
              <a:t> </a:t>
            </a:r>
            <a:r>
              <a:rPr lang="zh-CN" altLang="en-US" dirty="0"/>
              <a:t>atomically in isolation starting from a </a:t>
            </a:r>
            <a:r>
              <a:rPr lang="zh-CN" altLang="en-US" b="1" dirty="0"/>
              <a:t>consistent</a:t>
            </a:r>
            <a:r>
              <a:rPr lang="zh-CN" altLang="en-US" dirty="0"/>
              <a:t> database, the database must again</a:t>
            </a:r>
            <a:r>
              <a:rPr lang="en-US" altLang="zh-CN" dirty="0"/>
              <a:t> </a:t>
            </a:r>
            <a:r>
              <a:rPr lang="zh-CN" altLang="en-US" dirty="0"/>
              <a:t>be </a:t>
            </a:r>
            <a:r>
              <a:rPr lang="zh-CN" altLang="en-US" b="1" dirty="0"/>
              <a:t>consistent</a:t>
            </a:r>
            <a:r>
              <a:rPr lang="zh-CN" altLang="en-US" dirty="0"/>
              <a:t> at the end of the transaction</a:t>
            </a:r>
            <a:r>
              <a:rPr lang="en-US" altLang="zh-CN" dirty="0"/>
              <a:t>.</a:t>
            </a:r>
            <a:r>
              <a:rPr lang="zh-CN" altLang="en-US" dirty="0"/>
              <a:t> </a:t>
            </a:r>
          </a:p>
          <a:p>
            <a:r>
              <a:rPr lang="zh-CN" altLang="en-US" dirty="0"/>
              <a:t>How this is done is the responsibility of the </a:t>
            </a:r>
            <a:r>
              <a:rPr lang="zh-CN" altLang="en-US" b="1" dirty="0"/>
              <a:t>programmer</a:t>
            </a:r>
            <a:r>
              <a:rPr lang="zh-CN" altLang="en-US" dirty="0"/>
              <a:t> who codes a transaction. This</a:t>
            </a:r>
            <a:r>
              <a:rPr lang="en-US" altLang="zh-CN" dirty="0"/>
              <a:t> </a:t>
            </a:r>
            <a:r>
              <a:rPr lang="zh-CN" altLang="en-US" dirty="0"/>
              <a:t>property is referred to as </a:t>
            </a:r>
            <a:r>
              <a:rPr lang="zh-CN" altLang="en-US" b="1" dirty="0"/>
              <a:t>consistency</a:t>
            </a:r>
            <a:r>
              <a:rPr lang="zh-CN" altLang="en-US" dirty="0"/>
              <a:t>.</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5</a:t>
            </a:fld>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ACID Property of Transactions</a:t>
            </a:r>
            <a:endParaRPr lang="zh-CN" altLang="en-US"/>
          </a:p>
        </p:txBody>
      </p:sp>
      <p:sp>
        <p:nvSpPr>
          <p:cNvPr id="3" name="内容占位符 2"/>
          <p:cNvSpPr>
            <a:spLocks noGrp="1"/>
          </p:cNvSpPr>
          <p:nvPr>
            <p:ph idx="1"/>
          </p:nvPr>
        </p:nvSpPr>
        <p:spPr>
          <a:xfrm>
            <a:off x="838200" y="2197100"/>
            <a:ext cx="10515600" cy="4351338"/>
          </a:xfrm>
        </p:spPr>
        <p:txBody>
          <a:bodyPr/>
          <a:lstStyle/>
          <a:p>
            <a:r>
              <a:rPr lang="en-US" altLang="zh-CN" b="1"/>
              <a:t>Complete i</a:t>
            </a:r>
            <a:r>
              <a:rPr lang="zh-CN" altLang="en-US" b="1"/>
              <a:t>solation</a:t>
            </a:r>
            <a:r>
              <a:rPr lang="zh-CN" altLang="en-US"/>
              <a:t> </a:t>
            </a:r>
          </a:p>
          <a:p>
            <a:pPr marL="0" indent="0">
              <a:buNone/>
            </a:pPr>
            <a:r>
              <a:rPr lang="en-US" altLang="zh-CN"/>
              <a:t>		--&gt; </a:t>
            </a:r>
            <a:r>
              <a:rPr lang="en-US" altLang="zh-CN" b="1"/>
              <a:t>huge</a:t>
            </a:r>
            <a:r>
              <a:rPr lang="en-US" altLang="zh-CN"/>
              <a:t> </a:t>
            </a:r>
            <a:r>
              <a:rPr lang="zh-CN" altLang="en-US" b="1"/>
              <a:t>adverse effect</a:t>
            </a:r>
            <a:r>
              <a:rPr lang="zh-CN" altLang="en-US"/>
              <a:t> on system </a:t>
            </a:r>
            <a:r>
              <a:rPr lang="zh-CN" altLang="en-US" b="1"/>
              <a:t>performance</a:t>
            </a:r>
            <a:r>
              <a:rPr lang="zh-CN" altLang="en-US"/>
              <a:t>. </a:t>
            </a:r>
          </a:p>
          <a:p>
            <a:endParaRPr lang="zh-CN" altLang="en-US"/>
          </a:p>
          <a:p>
            <a:r>
              <a:rPr lang="zh-CN" altLang="en-US"/>
              <a:t>For this reason, some applications compromise</a:t>
            </a:r>
            <a:r>
              <a:rPr lang="en-US" altLang="zh-CN"/>
              <a:t> </a:t>
            </a:r>
            <a:r>
              <a:rPr lang="zh-CN" altLang="en-US"/>
              <a:t>on the isolation property.</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6</a:t>
            </a:fld>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Simple Transaction Model</a:t>
            </a:r>
          </a:p>
        </p:txBody>
      </p:sp>
      <p:sp>
        <p:nvSpPr>
          <p:cNvPr id="3" name="内容占位符 2"/>
          <p:cNvSpPr>
            <a:spLocks noGrp="1"/>
          </p:cNvSpPr>
          <p:nvPr>
            <p:ph idx="1"/>
          </p:nvPr>
        </p:nvSpPr>
        <p:spPr>
          <a:xfrm>
            <a:off x="838200" y="1825625"/>
            <a:ext cx="2466975" cy="4351655"/>
          </a:xfrm>
        </p:spPr>
        <p:txBody>
          <a:bodyPr/>
          <a:lstStyle/>
          <a:p>
            <a:pPr marL="0" indent="0">
              <a:buNone/>
            </a:pPr>
            <a:r>
              <a:rPr lang="zh-CN" altLang="en-US"/>
              <a:t>Ti: read(A);</a:t>
            </a:r>
          </a:p>
          <a:p>
            <a:pPr marL="0" indent="0">
              <a:buNone/>
            </a:pPr>
            <a:r>
              <a:rPr lang="zh-CN" altLang="en-US"/>
              <a:t>A := A − 50;</a:t>
            </a:r>
          </a:p>
          <a:p>
            <a:pPr marL="0" indent="0">
              <a:buNone/>
            </a:pPr>
            <a:r>
              <a:rPr lang="zh-CN" altLang="en-US"/>
              <a:t>write(A);</a:t>
            </a:r>
          </a:p>
          <a:p>
            <a:pPr marL="0" indent="0">
              <a:buNone/>
            </a:pPr>
            <a:r>
              <a:rPr lang="zh-CN" altLang="en-US"/>
              <a:t>read(B);</a:t>
            </a:r>
          </a:p>
          <a:p>
            <a:pPr marL="0" indent="0">
              <a:buNone/>
            </a:pPr>
            <a:r>
              <a:rPr lang="zh-CN" altLang="en-US"/>
              <a:t>B := B + 50;</a:t>
            </a:r>
          </a:p>
          <a:p>
            <a:pPr marL="0" indent="0">
              <a:buNone/>
            </a:pPr>
            <a:r>
              <a:rPr lang="zh-CN" altLang="en-US"/>
              <a:t>write(B)</a:t>
            </a:r>
          </a:p>
        </p:txBody>
      </p:sp>
      <p:sp>
        <p:nvSpPr>
          <p:cNvPr id="4" name="文本框 3"/>
          <p:cNvSpPr txBox="1"/>
          <p:nvPr/>
        </p:nvSpPr>
        <p:spPr>
          <a:xfrm>
            <a:off x="3807460" y="1825625"/>
            <a:ext cx="7960360" cy="3969385"/>
          </a:xfrm>
          <a:prstGeom prst="rect">
            <a:avLst/>
          </a:prstGeom>
          <a:noFill/>
        </p:spPr>
        <p:txBody>
          <a:bodyPr wrap="square" rtlCol="0">
            <a:spAutoFit/>
          </a:bodyPr>
          <a:lstStyle/>
          <a:p>
            <a:r>
              <a:rPr lang="zh-CN" altLang="en-US" dirty="0"/>
              <a:t>Let Ti be a transaction that transfers $50 from account A to account B.</a:t>
            </a:r>
          </a:p>
          <a:p>
            <a:endParaRPr lang="zh-CN" altLang="en-US" b="1" dirty="0">
              <a:sym typeface="+mn-ea"/>
            </a:endParaRPr>
          </a:p>
          <a:p>
            <a:r>
              <a:rPr lang="zh-CN" altLang="en-US" b="1" dirty="0">
                <a:sym typeface="+mn-ea"/>
              </a:rPr>
              <a:t>Consistency:</a:t>
            </a:r>
            <a:r>
              <a:rPr lang="zh-CN" altLang="en-US" dirty="0">
                <a:sym typeface="+mn-ea"/>
              </a:rPr>
              <a:t> The consistency requirement here is that the sum of A and B be</a:t>
            </a:r>
            <a:r>
              <a:rPr lang="zh-CN" altLang="en-US" b="1" dirty="0">
                <a:sym typeface="+mn-ea"/>
              </a:rPr>
              <a:t> unchanged </a:t>
            </a:r>
            <a:r>
              <a:rPr lang="zh-CN" altLang="en-US" dirty="0">
                <a:sym typeface="+mn-ea"/>
              </a:rPr>
              <a:t>by the execution of the transaction. </a:t>
            </a:r>
            <a:r>
              <a:rPr lang="zh-CN" altLang="en-US" sz="1050" dirty="0">
                <a:sym typeface="+mn-ea"/>
              </a:rPr>
              <a:t>和不变</a:t>
            </a:r>
            <a:endParaRPr lang="zh-CN" altLang="en-US" sz="1050" dirty="0"/>
          </a:p>
          <a:p>
            <a:endParaRPr lang="zh-CN" altLang="en-US" dirty="0"/>
          </a:p>
          <a:p>
            <a:r>
              <a:rPr lang="zh-CN" altLang="en-US" b="1" dirty="0"/>
              <a:t>Atomicity</a:t>
            </a:r>
            <a:r>
              <a:rPr lang="en-US" altLang="zh-CN" b="1" dirty="0"/>
              <a:t>: </a:t>
            </a:r>
            <a:r>
              <a:rPr lang="en-US" altLang="zh-CN" dirty="0"/>
              <a:t>Suppose that the failure happened after the write(A)</a:t>
            </a:r>
          </a:p>
          <a:p>
            <a:r>
              <a:rPr lang="en-US" altLang="zh-CN" dirty="0"/>
              <a:t>operation but before the write(B) operation. The system destroyed $50 as a result of this failure. The sum A + B is no longer preserved. </a:t>
            </a:r>
          </a:p>
          <a:p>
            <a:r>
              <a:rPr lang="en-US" altLang="zh-CN" dirty="0"/>
              <a:t>F</a:t>
            </a:r>
            <a:r>
              <a:rPr lang="zh-CN" altLang="en-US" dirty="0"/>
              <a:t>ailure</a:t>
            </a:r>
            <a:r>
              <a:rPr lang="en-US" altLang="zh-CN" dirty="0"/>
              <a:t> will cause</a:t>
            </a:r>
            <a:r>
              <a:rPr lang="en-US" altLang="zh-CN" b="1" dirty="0"/>
              <a:t> </a:t>
            </a:r>
            <a:r>
              <a:rPr lang="zh-CN" altLang="en-US" b="1" dirty="0"/>
              <a:t>inconsistent state</a:t>
            </a:r>
            <a:r>
              <a:rPr lang="zh-CN" altLang="en-US" dirty="0"/>
              <a:t>.</a:t>
            </a:r>
            <a:r>
              <a:rPr lang="en-US" altLang="zh-CN" dirty="0"/>
              <a:t> S</a:t>
            </a:r>
            <a:r>
              <a:rPr lang="zh-CN" altLang="en-US" dirty="0"/>
              <a:t>uch inconsistencies </a:t>
            </a:r>
            <a:r>
              <a:rPr lang="en-US" altLang="zh-CN" dirty="0"/>
              <a:t>can’t be</a:t>
            </a:r>
            <a:r>
              <a:rPr lang="zh-CN" altLang="en-US" dirty="0"/>
              <a:t> visible in</a:t>
            </a:r>
            <a:r>
              <a:rPr lang="en-US" altLang="zh-CN" dirty="0"/>
              <a:t> </a:t>
            </a:r>
            <a:r>
              <a:rPr lang="zh-CN" altLang="en-US" dirty="0"/>
              <a:t>a database system.</a:t>
            </a:r>
          </a:p>
          <a:p>
            <a:r>
              <a:rPr lang="en-US" altLang="zh-CN" dirty="0"/>
              <a:t>H</a:t>
            </a:r>
            <a:r>
              <a:rPr lang="zh-CN" altLang="en-US" dirty="0"/>
              <a:t>owever, the system </a:t>
            </a:r>
            <a:r>
              <a:rPr lang="zh-CN" altLang="en-US" b="1" dirty="0"/>
              <a:t>must</a:t>
            </a:r>
            <a:r>
              <a:rPr lang="zh-CN" altLang="en-US" dirty="0"/>
              <a:t> at some point be in an</a:t>
            </a:r>
            <a:r>
              <a:rPr lang="en-US" altLang="zh-CN" dirty="0"/>
              <a:t> </a:t>
            </a:r>
            <a:r>
              <a:rPr lang="zh-CN" altLang="en-US" dirty="0"/>
              <a:t>inconsistent state.</a:t>
            </a:r>
          </a:p>
          <a:p>
            <a:r>
              <a:rPr lang="en-US" altLang="zh-CN" b="1" dirty="0"/>
              <a:t>A</a:t>
            </a:r>
            <a:r>
              <a:rPr lang="zh-CN" altLang="en-US" b="1" dirty="0"/>
              <a:t>tomicity property</a:t>
            </a:r>
            <a:r>
              <a:rPr lang="en-US" altLang="zh-CN" b="1" dirty="0"/>
              <a:t> </a:t>
            </a:r>
            <a:r>
              <a:rPr lang="en-US" altLang="zh-CN" dirty="0"/>
              <a:t>ensues that </a:t>
            </a:r>
            <a:r>
              <a:rPr lang="zh-CN" altLang="en-US" b="1" dirty="0"/>
              <a:t>all</a:t>
            </a:r>
            <a:r>
              <a:rPr lang="zh-CN" altLang="en-US" dirty="0"/>
              <a:t> actions of the transaction are reflected in the</a:t>
            </a:r>
            <a:r>
              <a:rPr lang="en-US" altLang="zh-CN" dirty="0"/>
              <a:t> </a:t>
            </a:r>
            <a:r>
              <a:rPr lang="zh-CN" altLang="en-US" dirty="0"/>
              <a:t>database, </a:t>
            </a:r>
            <a:r>
              <a:rPr lang="zh-CN" altLang="en-US" b="1" dirty="0"/>
              <a:t>or none</a:t>
            </a:r>
            <a:r>
              <a:rPr lang="zh-CN" altLang="en-US" dirty="0"/>
              <a:t> are</a:t>
            </a:r>
            <a:r>
              <a:rPr lang="en-US" altLang="zh-CN" dirty="0"/>
              <a:t>.</a:t>
            </a:r>
            <a:endParaRPr lang="zh-CN" altLang="en-US" dirty="0"/>
          </a:p>
          <a:p>
            <a:endParaRPr lang="en-US" altLang="zh-CN" dirty="0"/>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7</a:t>
            </a:fld>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A Simple Transaction Model</a:t>
            </a:r>
            <a:endParaRPr lang="zh-CN" altLang="en-US"/>
          </a:p>
        </p:txBody>
      </p:sp>
      <p:sp>
        <p:nvSpPr>
          <p:cNvPr id="3" name="内容占位符 2"/>
          <p:cNvSpPr>
            <a:spLocks noGrp="1"/>
          </p:cNvSpPr>
          <p:nvPr>
            <p:ph idx="1"/>
          </p:nvPr>
        </p:nvSpPr>
        <p:spPr>
          <a:xfrm>
            <a:off x="3638550" y="1824990"/>
            <a:ext cx="8409940" cy="4909820"/>
          </a:xfrm>
        </p:spPr>
        <p:txBody>
          <a:bodyPr>
            <a:normAutofit lnSpcReduction="10000"/>
          </a:bodyPr>
          <a:lstStyle/>
          <a:p>
            <a:pPr marL="0" indent="0">
              <a:lnSpc>
                <a:spcPct val="100000"/>
              </a:lnSpc>
              <a:buNone/>
            </a:pPr>
            <a:r>
              <a:rPr lang="en-US" altLang="zh-CN" sz="2400" b="1" dirty="0"/>
              <a:t>Atomicity</a:t>
            </a:r>
            <a:r>
              <a:rPr lang="en-US" altLang="zh-CN" sz="2400" dirty="0"/>
              <a:t>: logs -&gt; restore old values </a:t>
            </a:r>
            <a:r>
              <a:rPr lang="zh-CN" altLang="en-US" sz="1050" dirty="0"/>
              <a:t>回滚</a:t>
            </a:r>
            <a:endParaRPr lang="en-US" altLang="zh-CN" sz="1050" dirty="0"/>
          </a:p>
          <a:p>
            <a:pPr marL="0" indent="0">
              <a:lnSpc>
                <a:spcPct val="100000"/>
              </a:lnSpc>
              <a:buNone/>
            </a:pPr>
            <a:r>
              <a:rPr lang="en-US" altLang="zh-CN" sz="2400" dirty="0"/>
              <a:t>					(C.19 recovery system)</a:t>
            </a:r>
          </a:p>
          <a:p>
            <a:pPr marL="0" indent="0">
              <a:lnSpc>
                <a:spcPct val="100000"/>
              </a:lnSpc>
              <a:buNone/>
            </a:pPr>
            <a:r>
              <a:rPr lang="en-US" altLang="zh-CN" sz="2400" b="1" dirty="0"/>
              <a:t>Durability: </a:t>
            </a:r>
            <a:r>
              <a:rPr lang="en-US" altLang="zh-CN" sz="2400" dirty="0"/>
              <a:t>Transaction completes successfully, there must be no system failure can result in a loss of data.</a:t>
            </a:r>
          </a:p>
          <a:p>
            <a:pPr marL="0" indent="0">
              <a:lnSpc>
                <a:spcPct val="90000"/>
              </a:lnSpc>
              <a:buNone/>
            </a:pPr>
            <a:r>
              <a:rPr lang="en-US" altLang="zh-CN" sz="2400" dirty="0"/>
              <a:t>	1. data written to disk</a:t>
            </a:r>
          </a:p>
          <a:p>
            <a:pPr marL="0" indent="0">
              <a:lnSpc>
                <a:spcPct val="90000"/>
              </a:lnSpc>
              <a:buNone/>
            </a:pPr>
            <a:r>
              <a:rPr lang="en-US" altLang="zh-CN" sz="2400" dirty="0"/>
              <a:t>	2. update info </a:t>
            </a:r>
            <a:r>
              <a:rPr lang="en-US" altLang="zh-CN" sz="2400" dirty="0" err="1"/>
              <a:t>reconstructable</a:t>
            </a:r>
            <a:endParaRPr lang="en-US" altLang="zh-CN" sz="2400" dirty="0"/>
          </a:p>
          <a:p>
            <a:pPr marL="0" indent="0">
              <a:lnSpc>
                <a:spcPct val="100000"/>
              </a:lnSpc>
              <a:buNone/>
            </a:pPr>
            <a:r>
              <a:rPr lang="en-US" altLang="zh-CN" sz="2400" b="1" dirty="0"/>
              <a:t>Isolation</a:t>
            </a:r>
            <a:r>
              <a:rPr lang="en-US" altLang="zh-CN" sz="2400" dirty="0"/>
              <a:t>: If several transactions are executed concurrently, their operations may interleave in some undesirable way, resulting in an </a:t>
            </a:r>
            <a:r>
              <a:rPr lang="en-US" altLang="zh-CN" sz="2400" b="1" dirty="0"/>
              <a:t>inconsistent state.</a:t>
            </a:r>
          </a:p>
          <a:p>
            <a:pPr marL="0" indent="0">
              <a:lnSpc>
                <a:spcPct val="100000"/>
              </a:lnSpc>
              <a:buNone/>
            </a:pPr>
            <a:r>
              <a:rPr lang="en-US" altLang="zh-CN" sz="2400" dirty="0"/>
              <a:t>Serial </a:t>
            </a:r>
            <a:r>
              <a:rPr lang="en-US" altLang="zh-CN" sz="2400" dirty="0" err="1"/>
              <a:t>excution</a:t>
            </a:r>
            <a:r>
              <a:rPr lang="en-US" altLang="zh-CN" sz="2400" dirty="0"/>
              <a:t>? Performance loss</a:t>
            </a:r>
          </a:p>
          <a:p>
            <a:pPr marL="0" indent="0">
              <a:lnSpc>
                <a:spcPct val="100000"/>
              </a:lnSpc>
              <a:buNone/>
            </a:pPr>
            <a:r>
              <a:rPr lang="en-US" altLang="zh-CN" sz="2400" dirty="0"/>
              <a:t>			--&gt; </a:t>
            </a:r>
            <a:r>
              <a:rPr lang="en-US" altLang="zh-CN" sz="2400" b="1" dirty="0"/>
              <a:t>concurrency control system</a:t>
            </a:r>
          </a:p>
        </p:txBody>
      </p:sp>
      <p:sp>
        <p:nvSpPr>
          <p:cNvPr id="5" name="内容占位符 2"/>
          <p:cNvSpPr>
            <a:spLocks noGrp="1"/>
          </p:cNvSpPr>
          <p:nvPr/>
        </p:nvSpPr>
        <p:spPr>
          <a:xfrm>
            <a:off x="838200" y="1825625"/>
            <a:ext cx="246697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a:buNone/>
            </a:pPr>
            <a:r>
              <a:rPr lang="zh-CN" altLang="en-US"/>
              <a:t>Ti: read(A);</a:t>
            </a:r>
          </a:p>
          <a:p>
            <a:pPr marL="0" indent="0">
              <a:buNone/>
            </a:pPr>
            <a:r>
              <a:rPr lang="zh-CN" altLang="en-US"/>
              <a:t>A := A − 50;</a:t>
            </a:r>
          </a:p>
          <a:p>
            <a:pPr marL="0" indent="0">
              <a:buNone/>
            </a:pPr>
            <a:r>
              <a:rPr lang="zh-CN" altLang="en-US"/>
              <a:t>write(A);</a:t>
            </a:r>
          </a:p>
          <a:p>
            <a:pPr marL="0" indent="0">
              <a:buNone/>
            </a:pPr>
            <a:r>
              <a:rPr lang="zh-CN" altLang="en-US"/>
              <a:t>read(B);</a:t>
            </a:r>
          </a:p>
          <a:p>
            <a:pPr marL="0" indent="0">
              <a:buNone/>
            </a:pPr>
            <a:r>
              <a:rPr lang="zh-CN" altLang="en-US"/>
              <a:t>B := B + 50;</a:t>
            </a:r>
          </a:p>
          <a:p>
            <a:pPr marL="0" indent="0">
              <a:buNone/>
            </a:pPr>
            <a:r>
              <a:rPr lang="zh-CN" altLang="en-US"/>
              <a:t>write(B)</a:t>
            </a:r>
          </a:p>
        </p:txBody>
      </p:sp>
      <p:sp>
        <p:nvSpPr>
          <p:cNvPr id="6" name="灯片编号占位符 5"/>
          <p:cNvSpPr>
            <a:spLocks noGrp="1"/>
          </p:cNvSpPr>
          <p:nvPr>
            <p:ph type="sldNum" sz="quarter" idx="12"/>
          </p:nvPr>
        </p:nvSpPr>
        <p:spPr/>
        <p:txBody>
          <a:bodyPr/>
          <a:lstStyle/>
          <a:p>
            <a:fld id="{33EAF811-7FC9-7D44-994D-F495BAD6B1B4}" type="slidenum">
              <a:rPr kumimoji="1" lang="zh-CN" altLang="en-US" smtClean="0"/>
              <a:t>8</a:t>
            </a:fld>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Storage Structure</a:t>
            </a:r>
          </a:p>
        </p:txBody>
      </p:sp>
      <p:sp>
        <p:nvSpPr>
          <p:cNvPr id="3" name="内容占位符 2"/>
          <p:cNvSpPr>
            <a:spLocks noGrp="1"/>
          </p:cNvSpPr>
          <p:nvPr>
            <p:ph idx="1"/>
          </p:nvPr>
        </p:nvSpPr>
        <p:spPr>
          <a:xfrm>
            <a:off x="838200" y="1825625"/>
            <a:ext cx="10515600" cy="4425315"/>
          </a:xfrm>
        </p:spPr>
        <p:txBody>
          <a:bodyPr>
            <a:normAutofit fontScale="92500" lnSpcReduction="10000"/>
          </a:bodyPr>
          <a:lstStyle/>
          <a:p>
            <a:r>
              <a:rPr lang="zh-CN" altLang="en-US" b="1" dirty="0"/>
              <a:t>Volatile storage</a:t>
            </a:r>
            <a:r>
              <a:rPr lang="en-US" altLang="zh-CN" dirty="0"/>
              <a:t>: </a:t>
            </a:r>
            <a:r>
              <a:rPr lang="en-US" dirty="0"/>
              <a:t>won’t </a:t>
            </a:r>
            <a:r>
              <a:rPr lang="zh-CN" altLang="en-US" dirty="0"/>
              <a:t>survive</a:t>
            </a:r>
            <a:r>
              <a:rPr lang="en-US" altLang="zh-CN" dirty="0"/>
              <a:t> </a:t>
            </a:r>
            <a:r>
              <a:rPr lang="zh-CN" altLang="en-US" dirty="0"/>
              <a:t>system crashes</a:t>
            </a:r>
            <a:r>
              <a:rPr lang="en-US" altLang="zh-CN" dirty="0"/>
              <a:t> but fast</a:t>
            </a:r>
            <a:r>
              <a:rPr lang="zh-CN" altLang="en-US" dirty="0"/>
              <a:t> </a:t>
            </a:r>
            <a:r>
              <a:rPr lang="zh-CN" altLang="en-US" sz="1100" dirty="0"/>
              <a:t>拔电源就没</a:t>
            </a:r>
            <a:endParaRPr lang="en-US" altLang="zh-CN" sz="1100" dirty="0"/>
          </a:p>
          <a:p>
            <a:pPr marL="0" indent="0" algn="r">
              <a:buNone/>
            </a:pPr>
            <a:r>
              <a:rPr lang="en-US" altLang="zh-CN" dirty="0"/>
              <a:t>				 --&gt;main memory and cache memory</a:t>
            </a:r>
          </a:p>
          <a:p>
            <a:r>
              <a:rPr lang="zh-CN" altLang="en-US" b="1" dirty="0"/>
              <a:t>Non-volatile storage</a:t>
            </a:r>
            <a:r>
              <a:rPr lang="en-US" altLang="zh-CN" dirty="0"/>
              <a:t>: survives system </a:t>
            </a:r>
            <a:r>
              <a:rPr lang="zh-CN" altLang="en-US" dirty="0"/>
              <a:t>crashes</a:t>
            </a:r>
            <a:r>
              <a:rPr lang="en-US" altLang="zh-CN" dirty="0"/>
              <a:t>, slow,</a:t>
            </a:r>
          </a:p>
          <a:p>
            <a:pPr marL="0" indent="0" algn="r">
              <a:buNone/>
            </a:pPr>
            <a:r>
              <a:rPr lang="en-US" altLang="zh-CN" dirty="0"/>
              <a:t>									 --&gt;disks</a:t>
            </a:r>
            <a:endParaRPr lang="zh-CN" altLang="en-US" dirty="0"/>
          </a:p>
          <a:p>
            <a:r>
              <a:rPr lang="zh-CN" altLang="en-US" b="1" dirty="0"/>
              <a:t>Stable storage</a:t>
            </a:r>
            <a:r>
              <a:rPr lang="en-US" altLang="zh-CN" dirty="0"/>
              <a:t>: survives everything including zombie apocalypse or </a:t>
            </a:r>
            <a:r>
              <a:rPr lang="en-US" altLang="zh-CN" dirty="0" err="1"/>
              <a:t>nucular</a:t>
            </a:r>
            <a:r>
              <a:rPr lang="en-US" altLang="zh-CN" dirty="0"/>
              <a:t> war</a:t>
            </a:r>
          </a:p>
          <a:p>
            <a:pPr marL="0" indent="0" algn="r">
              <a:buNone/>
            </a:pPr>
            <a:r>
              <a:rPr lang="en-US" altLang="zh-CN" dirty="0"/>
              <a:t>--&gt; technically doesn’t exist</a:t>
            </a:r>
          </a:p>
          <a:p>
            <a:pPr marL="0" indent="0">
              <a:lnSpc>
                <a:spcPct val="100000"/>
              </a:lnSpc>
              <a:buNone/>
            </a:pPr>
            <a:r>
              <a:rPr lang="zh-CN" altLang="en-US" b="1" dirty="0">
                <a:sym typeface="+mn-ea"/>
              </a:rPr>
              <a:t>Stable storage</a:t>
            </a:r>
            <a:r>
              <a:rPr lang="en-US" altLang="zh-CN" b="1" dirty="0">
                <a:sym typeface="+mn-ea"/>
              </a:rPr>
              <a:t> </a:t>
            </a:r>
            <a:r>
              <a:rPr lang="en-US" altLang="zh-CN" dirty="0"/>
              <a:t>can be closely approximated by replicating the information in several non-volatile storage media (usually disk) with independent failure modes (or use paper)</a:t>
            </a:r>
          </a:p>
        </p:txBody>
      </p:sp>
      <p:sp>
        <p:nvSpPr>
          <p:cNvPr id="4" name="灯片编号占位符 3"/>
          <p:cNvSpPr>
            <a:spLocks noGrp="1"/>
          </p:cNvSpPr>
          <p:nvPr>
            <p:ph type="sldNum" sz="quarter" idx="12"/>
          </p:nvPr>
        </p:nvSpPr>
        <p:spPr/>
        <p:txBody>
          <a:bodyPr/>
          <a:lstStyle/>
          <a:p>
            <a:fld id="{33EAF811-7FC9-7D44-994D-F495BAD6B1B4}" type="slidenum">
              <a:rPr kumimoji="1" lang="zh-CN" altLang="en-US" smtClean="0"/>
              <a:t>9</a:t>
            </a:fld>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3754</Words>
  <Application>Microsoft Office PowerPoint</Application>
  <PresentationFormat>宽屏</PresentationFormat>
  <Paragraphs>331</Paragraphs>
  <Slides>39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-apple-system</vt:lpstr>
      <vt:lpstr>等线</vt:lpstr>
      <vt:lpstr>等线 Light</vt:lpstr>
      <vt:lpstr>Arial</vt:lpstr>
      <vt:lpstr>Calibri</vt:lpstr>
      <vt:lpstr>Office 主题​​</vt:lpstr>
      <vt:lpstr>Database System Concepts</vt:lpstr>
      <vt:lpstr>Transactions</vt:lpstr>
      <vt:lpstr>ACID Property of Transactions</vt:lpstr>
      <vt:lpstr>ACID Property of Transactions</vt:lpstr>
      <vt:lpstr>ACID Property of Transactions</vt:lpstr>
      <vt:lpstr>ACID Property of Transactions</vt:lpstr>
      <vt:lpstr>A Simple Transaction Model</vt:lpstr>
      <vt:lpstr>A Simple Transaction Model</vt:lpstr>
      <vt:lpstr>Storage Structure</vt:lpstr>
      <vt:lpstr>Transaction Atomicity and Durability</vt:lpstr>
      <vt:lpstr>Transaction Atomicity and Durability: 5 States</vt:lpstr>
      <vt:lpstr>Transaction Atomicity and Durability: 5 States</vt:lpstr>
      <vt:lpstr>Transaction Isolation</vt:lpstr>
      <vt:lpstr>Transaction Isolation</vt:lpstr>
      <vt:lpstr>Transaction Isolation</vt:lpstr>
      <vt:lpstr>Transaction Isolation</vt:lpstr>
      <vt:lpstr>Transaction Isolation</vt:lpstr>
      <vt:lpstr>Serializability</vt:lpstr>
      <vt:lpstr>Serializability</vt:lpstr>
      <vt:lpstr>Serializability-An Example</vt:lpstr>
      <vt:lpstr>Serializability-Precedence Graph</vt:lpstr>
      <vt:lpstr>Precedence Graph-Example</vt:lpstr>
      <vt:lpstr>Serializability-Topological Sorting</vt:lpstr>
      <vt:lpstr>Serializability Checking</vt:lpstr>
      <vt:lpstr>Isolation &amp; Atomicity</vt:lpstr>
      <vt:lpstr>Recoverable Schedules</vt:lpstr>
      <vt:lpstr>Cascadeless Schedules无级联调度</vt:lpstr>
      <vt:lpstr>Isolation Levels</vt:lpstr>
      <vt:lpstr>Read uncommitted</vt:lpstr>
      <vt:lpstr>Read committed</vt:lpstr>
      <vt:lpstr>Repeatable read (InnoDB diff)</vt:lpstr>
      <vt:lpstr>Phantom read</vt:lpstr>
      <vt:lpstr>Serializable</vt:lpstr>
      <vt:lpstr>Serializability in the real world</vt:lpstr>
      <vt:lpstr>Implementation of Isolation Levels</vt:lpstr>
      <vt:lpstr>Locking</vt:lpstr>
      <vt:lpstr>Timestamps</vt:lpstr>
      <vt:lpstr> Multiple Versions and Snapshot Isolation</vt:lpstr>
      <vt:lpstr>Transactions as SQL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Concept</dc:title>
  <dc:creator>ジヨ コウゼン</dc:creator>
  <cp:lastModifiedBy>xu haoran</cp:lastModifiedBy>
  <cp:revision>18</cp:revision>
  <dcterms:created xsi:type="dcterms:W3CDTF">2025-01-05T07:57:49Z</dcterms:created>
  <dcterms:modified xsi:type="dcterms:W3CDTF">2025-04-23T07:43:41Z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2052-6.10.2.8397</vt:lpwstr>
  </property>
  <property fmtid="{D5CDD505-2E9C-101B-9397-08002B2CF9AE}" pid="3" name="ICV">
    <vt:lpwstr>18E87D7BC0C366457C3B7A67FA040A3F_42</vt:lpwstr>
  </property>
</Properties>
</file>