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handoutMasterIdLst>
    <p:handoutMasterId r:id="rId89"/>
  </p:handoutMasterIdLst>
  <p:sldIdLst>
    <p:sldId id="257" r:id="rId2"/>
    <p:sldId id="258" r:id="rId3"/>
    <p:sldId id="263" r:id="rId4"/>
    <p:sldId id="264" r:id="rId5"/>
    <p:sldId id="265" r:id="rId6"/>
    <p:sldId id="266" r:id="rId7"/>
    <p:sldId id="259" r:id="rId8"/>
    <p:sldId id="267" r:id="rId9"/>
    <p:sldId id="260" r:id="rId10"/>
    <p:sldId id="268" r:id="rId11"/>
    <p:sldId id="261" r:id="rId12"/>
    <p:sldId id="269" r:id="rId13"/>
    <p:sldId id="270" r:id="rId14"/>
    <p:sldId id="271" r:id="rId15"/>
    <p:sldId id="262" r:id="rId16"/>
    <p:sldId id="276" r:id="rId17"/>
    <p:sldId id="277" r:id="rId18"/>
    <p:sldId id="278" r:id="rId19"/>
    <p:sldId id="280" r:id="rId20"/>
    <p:sldId id="281" r:id="rId21"/>
    <p:sldId id="282" r:id="rId22"/>
    <p:sldId id="283" r:id="rId23"/>
    <p:sldId id="284" r:id="rId24"/>
    <p:sldId id="285" r:id="rId25"/>
    <p:sldId id="286" r:id="rId26"/>
    <p:sldId id="287" r:id="rId27"/>
    <p:sldId id="288" r:id="rId28"/>
    <p:sldId id="289" r:id="rId29"/>
    <p:sldId id="292" r:id="rId30"/>
    <p:sldId id="293" r:id="rId31"/>
    <p:sldId id="294" r:id="rId32"/>
    <p:sldId id="296" r:id="rId33"/>
    <p:sldId id="297"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biwabiwabibabu"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04" d="100"/>
          <a:sy n="104" d="100"/>
        </p:scale>
        <p:origin x="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2025/5/14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80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34428"/>
            <a:ext cx="9144000" cy="2387600"/>
          </a:xfrm>
        </p:spPr>
        <p:txBody>
          <a:bodyPr/>
          <a:lstStyle/>
          <a:p>
            <a:r>
              <a:rPr kumimoji="1" lang="en-US" altLang="zh-CN" dirty="0">
                <a:latin typeface="等线" charset="0"/>
                <a:ea typeface="等线" charset="0"/>
              </a:rPr>
              <a:t>Database System Concepts</a:t>
            </a:r>
            <a:endParaRPr kumimoji="1" lang="zh-CN" altLang="en-US" dirty="0">
              <a:latin typeface="等线" charset="0"/>
              <a:ea typeface="等线" charset="0"/>
            </a:endParaRPr>
          </a:p>
        </p:txBody>
      </p:sp>
      <p:sp>
        <p:nvSpPr>
          <p:cNvPr id="3" name="副标题 2"/>
          <p:cNvSpPr>
            <a:spLocks noGrp="1"/>
          </p:cNvSpPr>
          <p:nvPr>
            <p:ph type="subTitle" idx="1"/>
          </p:nvPr>
        </p:nvSpPr>
        <p:spPr>
          <a:xfrm>
            <a:off x="1524000" y="3807143"/>
            <a:ext cx="9144000" cy="1655762"/>
          </a:xfrm>
        </p:spPr>
        <p:txBody>
          <a:bodyPr/>
          <a:lstStyle/>
          <a:p>
            <a:r>
              <a:rPr kumimoji="1" lang="en-US" altLang="zh-CN" dirty="0">
                <a:latin typeface="等线" charset="0"/>
                <a:ea typeface="等线" charset="0"/>
              </a:rPr>
              <a:t>Chapter 18-Concurrency Control</a:t>
            </a:r>
          </a:p>
          <a:p>
            <a:r>
              <a:rPr kumimoji="1" lang="en-US" altLang="zh-CN" sz="1800" dirty="0">
                <a:latin typeface="等线" charset="0"/>
                <a:ea typeface="等线" charset="0"/>
              </a:rPr>
              <a:t>B2 Xu Haoran (Jo) 72344187</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a:t>
            </a:fld>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The Two-Phase Locking Protocol</a:t>
            </a:r>
            <a:endParaRPr lang="zh-CN" altLang="en-US"/>
          </a:p>
        </p:txBody>
      </p:sp>
      <p:sp>
        <p:nvSpPr>
          <p:cNvPr id="3" name="内容占位符 2"/>
          <p:cNvSpPr>
            <a:spLocks noGrp="1"/>
          </p:cNvSpPr>
          <p:nvPr>
            <p:ph idx="1"/>
          </p:nvPr>
        </p:nvSpPr>
        <p:spPr>
          <a:xfrm>
            <a:off x="732790" y="5601970"/>
            <a:ext cx="5322570" cy="948690"/>
          </a:xfrm>
        </p:spPr>
        <p:txBody>
          <a:bodyPr>
            <a:normAutofit/>
          </a:bodyPr>
          <a:lstStyle/>
          <a:p>
            <a:pPr marL="0" indent="0">
              <a:buNone/>
            </a:pPr>
            <a:r>
              <a:rPr lang="zh-CN" altLang="en-US" dirty="0"/>
              <a:t>Two-phase locking does not ensure freedom from</a:t>
            </a:r>
            <a:r>
              <a:rPr lang="zh-CN" altLang="en-US" b="1" dirty="0"/>
              <a:t> deadlock</a:t>
            </a:r>
            <a:r>
              <a:rPr lang="en-US" altLang="zh-CN" b="1" dirty="0"/>
              <a:t> </a:t>
            </a:r>
            <a:r>
              <a:rPr lang="en-US" altLang="zh-CN" dirty="0"/>
              <a:t>(1PL can)</a:t>
            </a:r>
            <a:endParaRPr lang="zh-CN" altLang="en-US" dirty="0"/>
          </a:p>
        </p:txBody>
      </p:sp>
      <p:pic>
        <p:nvPicPr>
          <p:cNvPr id="4" name="图片 3" descr="截屏2024-09-28 12.09.50"/>
          <p:cNvPicPr>
            <a:picLocks noChangeAspect="1"/>
          </p:cNvPicPr>
          <p:nvPr/>
        </p:nvPicPr>
        <p:blipFill>
          <a:blip r:embed="rId3"/>
          <a:stretch>
            <a:fillRect/>
          </a:stretch>
        </p:blipFill>
        <p:spPr>
          <a:xfrm>
            <a:off x="1667510" y="1494790"/>
            <a:ext cx="3435985" cy="3869055"/>
          </a:xfrm>
          <a:prstGeom prst="rect">
            <a:avLst/>
          </a:prstGeom>
        </p:spPr>
      </p:pic>
      <p:pic>
        <p:nvPicPr>
          <p:cNvPr id="5" name="图片 4" descr="截屏2024-09-28 12.13.31"/>
          <p:cNvPicPr>
            <a:picLocks noChangeAspect="1"/>
          </p:cNvPicPr>
          <p:nvPr/>
        </p:nvPicPr>
        <p:blipFill>
          <a:blip r:embed="rId4"/>
          <a:stretch>
            <a:fillRect/>
          </a:stretch>
        </p:blipFill>
        <p:spPr>
          <a:xfrm>
            <a:off x="6656705" y="1537335"/>
            <a:ext cx="4069715" cy="3826510"/>
          </a:xfrm>
          <a:prstGeom prst="rect">
            <a:avLst/>
          </a:prstGeom>
        </p:spPr>
      </p:pic>
      <p:sp>
        <p:nvSpPr>
          <p:cNvPr id="6" name="文本框 5"/>
          <p:cNvSpPr txBox="1"/>
          <p:nvPr/>
        </p:nvSpPr>
        <p:spPr>
          <a:xfrm>
            <a:off x="6127750" y="5601970"/>
            <a:ext cx="6064250" cy="1383665"/>
          </a:xfrm>
          <a:prstGeom prst="rect">
            <a:avLst/>
          </a:prstGeom>
          <a:noFill/>
        </p:spPr>
        <p:txBody>
          <a:bodyPr wrap="square" rtlCol="0">
            <a:spAutoFit/>
          </a:bodyPr>
          <a:lstStyle/>
          <a:p>
            <a:pPr algn="l"/>
            <a:r>
              <a:rPr lang="zh-CN" altLang="en-US" sz="2800" b="1">
                <a:sym typeface="+mn-ea"/>
              </a:rPr>
              <a:t>Cascading rollback</a:t>
            </a:r>
            <a:r>
              <a:rPr lang="en-US" altLang="zh-CN" sz="2800" b="1">
                <a:sym typeface="+mn-ea"/>
              </a:rPr>
              <a:t> </a:t>
            </a:r>
            <a:r>
              <a:rPr lang="en-US" altLang="zh-CN" sz="2800">
                <a:sym typeface="+mn-ea"/>
              </a:rPr>
              <a:t>17-P27</a:t>
            </a:r>
            <a:r>
              <a:rPr lang="zh-CN" altLang="en-US" sz="2800" b="1">
                <a:sym typeface="+mn-ea"/>
              </a:rPr>
              <a:t> </a:t>
            </a:r>
            <a:r>
              <a:rPr lang="zh-CN" altLang="en-US" sz="2800">
                <a:sym typeface="+mn-ea"/>
              </a:rPr>
              <a:t>may occur under two-phase locking.</a:t>
            </a:r>
            <a:endParaRPr lang="zh-CN" altLang="en-US" sz="2800"/>
          </a:p>
          <a:p>
            <a:endParaRPr lang="zh-CN" altLang="en-US" sz="2800"/>
          </a:p>
        </p:txBody>
      </p:sp>
      <p:sp>
        <p:nvSpPr>
          <p:cNvPr id="7" name="灯片编号占位符 6"/>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a typeface="等线" charset="0"/>
                <a:cs typeface="+mj-lt"/>
                <a:sym typeface="+mn-ea"/>
              </a:rPr>
              <a:t>Strict &amp; Rigorous 2-Phase Locking</a:t>
            </a:r>
          </a:p>
        </p:txBody>
      </p:sp>
      <p:sp>
        <p:nvSpPr>
          <p:cNvPr id="3" name="内容占位符 2"/>
          <p:cNvSpPr>
            <a:spLocks noGrp="1"/>
          </p:cNvSpPr>
          <p:nvPr>
            <p:ph idx="1"/>
          </p:nvPr>
        </p:nvSpPr>
        <p:spPr>
          <a:xfrm>
            <a:off x="838200" y="1825625"/>
            <a:ext cx="10771505" cy="4351655"/>
          </a:xfrm>
        </p:spPr>
        <p:txBody>
          <a:bodyPr>
            <a:normAutofit lnSpcReduction="10000"/>
          </a:bodyPr>
          <a:lstStyle/>
          <a:p>
            <a:pPr marL="0" indent="0">
              <a:buNone/>
            </a:pPr>
            <a:r>
              <a:rPr lang="ja-JP" altLang="en-US" b="1">
                <a:ea typeface="等线" charset="0"/>
                <a:cs typeface="+mn-lt"/>
              </a:rPr>
              <a:t>・</a:t>
            </a:r>
            <a:r>
              <a:rPr lang="en-US" altLang="zh-CN">
                <a:ea typeface="等线" charset="0"/>
                <a:cs typeface="+mn-lt"/>
              </a:rPr>
              <a:t>Strict Two-Phase Locking protocol:</a:t>
            </a:r>
          </a:p>
          <a:p>
            <a:pPr marL="0" indent="0">
              <a:buNone/>
            </a:pPr>
            <a:r>
              <a:rPr lang="en-US" altLang="zh-CN">
                <a:ea typeface="等线" charset="0"/>
                <a:cs typeface="+mn-lt"/>
              </a:rPr>
              <a:t>	All</a:t>
            </a:r>
            <a:r>
              <a:rPr lang="en-US" altLang="zh-CN" b="1">
                <a:ea typeface="等线" charset="0"/>
                <a:cs typeface="+mn-lt"/>
              </a:rPr>
              <a:t> exclusive-mode locks</a:t>
            </a:r>
            <a:r>
              <a:rPr lang="en-US" altLang="zh-CN">
                <a:ea typeface="等线" charset="0"/>
                <a:cs typeface="+mn-lt"/>
              </a:rPr>
              <a:t> taken by a transaction be</a:t>
            </a:r>
            <a:r>
              <a:rPr lang="en-US" altLang="zh-CN" b="1">
                <a:ea typeface="等线" charset="0"/>
                <a:cs typeface="+mn-lt"/>
              </a:rPr>
              <a:t> held</a:t>
            </a:r>
            <a:r>
              <a:rPr lang="en-US" altLang="zh-CN">
                <a:ea typeface="等线" charset="0"/>
                <a:cs typeface="+mn-lt"/>
              </a:rPr>
              <a:t> until that transaction</a:t>
            </a:r>
            <a:r>
              <a:rPr lang="en-US" altLang="zh-CN" b="1">
                <a:ea typeface="等线" charset="0"/>
                <a:cs typeface="+mn-lt"/>
              </a:rPr>
              <a:t> commits</a:t>
            </a:r>
          </a:p>
          <a:p>
            <a:pPr marL="0" indent="0">
              <a:buNone/>
            </a:pPr>
            <a:r>
              <a:rPr lang="en-US" altLang="zh-CN">
                <a:ea typeface="等线" charset="0"/>
                <a:cs typeface="+mn-lt"/>
              </a:rPr>
              <a:t>	--&gt; </a:t>
            </a:r>
            <a:r>
              <a:rPr lang="en-US" altLang="zh-CN" b="1">
                <a:ea typeface="等线" charset="0"/>
                <a:cs typeface="+mn-lt"/>
              </a:rPr>
              <a:t>Cascading rollbacks</a:t>
            </a:r>
            <a:r>
              <a:rPr lang="en-US" altLang="zh-CN">
                <a:ea typeface="等线" charset="0"/>
                <a:cs typeface="+mn-lt"/>
              </a:rPr>
              <a:t> can be avoided</a:t>
            </a:r>
          </a:p>
          <a:p>
            <a:pPr marL="0" indent="0">
              <a:buNone/>
            </a:pPr>
            <a:r>
              <a:rPr lang="ja-JP" altLang="en-US">
                <a:ea typeface="等线" charset="0"/>
                <a:cs typeface="+mn-lt"/>
              </a:rPr>
              <a:t>・</a:t>
            </a:r>
            <a:r>
              <a:rPr lang="en-US" altLang="zh-CN">
                <a:ea typeface="等线" charset="0"/>
                <a:cs typeface="+mn-lt"/>
              </a:rPr>
              <a:t>Rigorous two-phase locking protocol:</a:t>
            </a:r>
          </a:p>
          <a:p>
            <a:pPr marL="0" indent="0">
              <a:buNone/>
            </a:pPr>
            <a:r>
              <a:rPr lang="en-US" altLang="zh-CN">
                <a:ea typeface="等线" charset="0"/>
                <a:cs typeface="+mn-lt"/>
              </a:rPr>
              <a:t>	</a:t>
            </a:r>
            <a:r>
              <a:rPr lang="en-US" altLang="zh-CN" b="1">
                <a:ea typeface="等线" charset="0"/>
                <a:cs typeface="+mn-lt"/>
              </a:rPr>
              <a:t>All locks</a:t>
            </a:r>
            <a:r>
              <a:rPr lang="en-US" altLang="zh-CN">
                <a:ea typeface="等线" charset="0"/>
                <a:cs typeface="+mn-lt"/>
              </a:rPr>
              <a:t> be held until the transaction commits</a:t>
            </a:r>
          </a:p>
          <a:p>
            <a:pPr marL="0" indent="0">
              <a:buNone/>
            </a:pPr>
            <a:r>
              <a:rPr lang="en-US" altLang="zh-CN">
                <a:ea typeface="等线" charset="0"/>
                <a:cs typeface="+mn-lt"/>
              </a:rPr>
              <a:t> 	--&gt; transactions can be </a:t>
            </a:r>
            <a:r>
              <a:rPr lang="en-US" altLang="zh-CN" b="1">
                <a:ea typeface="等线" charset="0"/>
                <a:cs typeface="+mn-lt"/>
              </a:rPr>
              <a:t>serialized </a:t>
            </a:r>
            <a:r>
              <a:rPr lang="en-US" altLang="zh-CN">
                <a:ea typeface="等线" charset="0"/>
                <a:cs typeface="+mn-lt"/>
              </a:rPr>
              <a:t>in the order of </a:t>
            </a:r>
            <a:r>
              <a:rPr lang="en-US" altLang="zh-CN" b="1">
                <a:ea typeface="等线" charset="0"/>
                <a:cs typeface="+mn-lt"/>
              </a:rPr>
              <a:t>commit</a:t>
            </a:r>
            <a:endParaRPr lang="en-US" altLang="zh-CN">
              <a:ea typeface="等线" charset="0"/>
              <a:cs typeface="+mn-lt"/>
            </a:endParaRPr>
          </a:p>
          <a:p>
            <a:pPr marL="0" indent="0">
              <a:buNone/>
            </a:pPr>
            <a:endParaRPr lang="en-US" altLang="zh-CN">
              <a:ea typeface="等线" charset="0"/>
              <a:cs typeface="+mn-lt"/>
            </a:endParaRPr>
          </a:p>
          <a:p>
            <a:pPr marL="0" indent="0">
              <a:buNone/>
            </a:pPr>
            <a:r>
              <a:rPr lang="en-US" altLang="zh-CN">
                <a:ea typeface="等线" charset="0"/>
                <a:cs typeface="+mn-lt"/>
              </a:rPr>
              <a:t>Lock Conversion: Upgrade/Downgrade</a:t>
            </a:r>
          </a:p>
        </p:txBody>
      </p:sp>
      <p:sp>
        <p:nvSpPr>
          <p:cNvPr id="4" name="灯片编号占位符 3"/>
          <p:cNvSpPr>
            <a:spLocks noGrp="1"/>
          </p:cNvSpPr>
          <p:nvPr>
            <p:ph type="sldNum" sz="quarter" idx="12"/>
          </p:nvPr>
        </p:nvSpPr>
        <p:spPr/>
        <p:txBody>
          <a:bodyPr/>
          <a:lstStyle/>
          <a:p>
            <a:fld id="{9B618960-8005-486C-9A75-10CB2AAC16F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a:latin typeface="等线" charset="0"/>
                <a:ea typeface="等线" charset="0"/>
              </a:rPr>
              <a:t>Lock Conversion</a:t>
            </a:r>
          </a:p>
        </p:txBody>
      </p:sp>
      <p:sp>
        <p:nvSpPr>
          <p:cNvPr id="3" name="内容占位符 2"/>
          <p:cNvSpPr>
            <a:spLocks noGrp="1"/>
          </p:cNvSpPr>
          <p:nvPr>
            <p:ph idx="1"/>
          </p:nvPr>
        </p:nvSpPr>
        <p:spPr>
          <a:xfrm>
            <a:off x="7074535" y="1825625"/>
            <a:ext cx="5243195" cy="4351655"/>
          </a:xfrm>
        </p:spPr>
        <p:txBody>
          <a:bodyPr>
            <a:normAutofit fontScale="57500" lnSpcReduction="20000"/>
          </a:bodyPr>
          <a:lstStyle/>
          <a:p>
            <a:pPr>
              <a:lnSpc>
                <a:spcPct val="110000"/>
              </a:lnSpc>
            </a:pPr>
            <a:r>
              <a:rPr lang="en-US" altLang="zh-CN" sz="3600">
                <a:latin typeface="等线" charset="0"/>
                <a:ea typeface="等线" charset="0"/>
              </a:rPr>
              <a:t>T</a:t>
            </a:r>
            <a:r>
              <a:rPr lang="zh-CN" altLang="en-US" sz="3600">
                <a:latin typeface="等线" charset="0"/>
                <a:ea typeface="等线" charset="0"/>
              </a:rPr>
              <a:t>wo-phase locking protocol</a:t>
            </a:r>
            <a:r>
              <a:rPr lang="en-US" altLang="zh-CN" sz="3600">
                <a:latin typeface="等线" charset="0"/>
                <a:ea typeface="等线" charset="0"/>
              </a:rPr>
              <a:t> </a:t>
            </a:r>
          </a:p>
          <a:p>
            <a:pPr marL="0" indent="0">
              <a:lnSpc>
                <a:spcPct val="110000"/>
              </a:lnSpc>
              <a:buNone/>
            </a:pPr>
            <a:r>
              <a:rPr lang="en-US" altLang="zh-CN" sz="3600">
                <a:latin typeface="等线" charset="0"/>
                <a:ea typeface="等线" charset="0"/>
              </a:rPr>
              <a:t>	-&gt;</a:t>
            </a:r>
            <a:r>
              <a:rPr lang="zh-CN" altLang="en-US" sz="3600">
                <a:latin typeface="等线" charset="0"/>
                <a:ea typeface="等线" charset="0"/>
              </a:rPr>
              <a:t> T8 must lock a1 in </a:t>
            </a:r>
            <a:r>
              <a:rPr lang="zh-CN" altLang="en-US" sz="3600" b="1">
                <a:latin typeface="等线" charset="0"/>
                <a:ea typeface="等线" charset="0"/>
              </a:rPr>
              <a:t>exclusive</a:t>
            </a:r>
            <a:r>
              <a:rPr lang="en-US" altLang="zh-CN" sz="3600" b="1">
                <a:latin typeface="等线" charset="0"/>
                <a:ea typeface="等线" charset="0"/>
              </a:rPr>
              <a:t> m</a:t>
            </a:r>
            <a:r>
              <a:rPr lang="zh-CN" altLang="en-US" sz="3600" b="1">
                <a:latin typeface="等线" charset="0"/>
                <a:ea typeface="等线" charset="0"/>
              </a:rPr>
              <a:t>ode</a:t>
            </a:r>
          </a:p>
          <a:p>
            <a:pPr>
              <a:lnSpc>
                <a:spcPct val="110000"/>
              </a:lnSpc>
            </a:pPr>
            <a:r>
              <a:rPr lang="en-US" altLang="zh-CN" sz="3600">
                <a:latin typeface="等线" charset="0"/>
                <a:ea typeface="等线" charset="0"/>
              </a:rPr>
              <a:t>A</a:t>
            </a:r>
            <a:r>
              <a:rPr lang="zh-CN" altLang="en-US" sz="3600">
                <a:latin typeface="等线" charset="0"/>
                <a:ea typeface="等线" charset="0"/>
              </a:rPr>
              <a:t>ny</a:t>
            </a:r>
            <a:r>
              <a:rPr lang="zh-CN" altLang="en-US" sz="3600" b="1">
                <a:latin typeface="等线" charset="0"/>
                <a:ea typeface="等线" charset="0"/>
              </a:rPr>
              <a:t> concurrent </a:t>
            </a:r>
            <a:r>
              <a:rPr lang="zh-CN" altLang="en-US" sz="3600">
                <a:latin typeface="等线" charset="0"/>
                <a:ea typeface="等线" charset="0"/>
              </a:rPr>
              <a:t>executio</a:t>
            </a:r>
            <a:r>
              <a:rPr lang="en-US" altLang="zh-CN" sz="3600">
                <a:latin typeface="等线" charset="0"/>
                <a:ea typeface="等线" charset="0"/>
              </a:rPr>
              <a:t>n ==</a:t>
            </a:r>
            <a:r>
              <a:rPr lang="zh-CN" altLang="en-US" sz="3600">
                <a:latin typeface="等线" charset="0"/>
                <a:ea typeface="等线" charset="0"/>
              </a:rPr>
              <a:t> </a:t>
            </a:r>
            <a:r>
              <a:rPr lang="en-US" altLang="zh-CN" sz="3600" b="1">
                <a:latin typeface="等线" charset="0"/>
                <a:ea typeface="等线" charset="0"/>
              </a:rPr>
              <a:t>S</a:t>
            </a:r>
            <a:r>
              <a:rPr lang="zh-CN" altLang="en-US" sz="3600" b="1">
                <a:latin typeface="等线" charset="0"/>
                <a:ea typeface="等线" charset="0"/>
              </a:rPr>
              <a:t>erial</a:t>
            </a:r>
            <a:r>
              <a:rPr lang="en-US" altLang="zh-CN" sz="3600" b="1">
                <a:latin typeface="等线" charset="0"/>
                <a:ea typeface="等线" charset="0"/>
              </a:rPr>
              <a:t> </a:t>
            </a:r>
            <a:r>
              <a:rPr lang="zh-CN" altLang="en-US" sz="3600">
                <a:latin typeface="等线" charset="0"/>
                <a:ea typeface="等线" charset="0"/>
              </a:rPr>
              <a:t>execution</a:t>
            </a:r>
          </a:p>
          <a:p>
            <a:pPr>
              <a:lnSpc>
                <a:spcPct val="110000"/>
              </a:lnSpc>
            </a:pPr>
            <a:r>
              <a:rPr lang="zh-CN" altLang="en-US" sz="3600">
                <a:latin typeface="等线" charset="0"/>
                <a:ea typeface="等线" charset="0"/>
              </a:rPr>
              <a:t>T8 needs an exclusive lock on a1 only at the</a:t>
            </a:r>
            <a:r>
              <a:rPr lang="zh-CN" altLang="en-US" sz="3600" b="1">
                <a:latin typeface="等线" charset="0"/>
                <a:ea typeface="等线" charset="0"/>
              </a:rPr>
              <a:t> end when it writes a1. </a:t>
            </a:r>
          </a:p>
          <a:p>
            <a:pPr>
              <a:lnSpc>
                <a:spcPct val="110000"/>
              </a:lnSpc>
            </a:pPr>
            <a:r>
              <a:rPr lang="zh-CN" altLang="en-US" sz="3600">
                <a:latin typeface="等线" charset="0"/>
                <a:ea typeface="等线" charset="0"/>
              </a:rPr>
              <a:t>Thus, if T8 could initially lock a1 in </a:t>
            </a:r>
            <a:r>
              <a:rPr lang="zh-CN" altLang="en-US" sz="3600" b="1">
                <a:latin typeface="等线" charset="0"/>
                <a:ea typeface="等线" charset="0"/>
              </a:rPr>
              <a:t>shared mode</a:t>
            </a:r>
            <a:r>
              <a:rPr lang="zh-CN" altLang="en-US" sz="3600">
                <a:latin typeface="等线" charset="0"/>
                <a:ea typeface="等线" charset="0"/>
              </a:rPr>
              <a:t>, and</a:t>
            </a:r>
            <a:r>
              <a:rPr lang="en-US" altLang="zh-CN" sz="3600">
                <a:latin typeface="等线" charset="0"/>
                <a:ea typeface="等线" charset="0"/>
              </a:rPr>
              <a:t> </a:t>
            </a:r>
            <a:r>
              <a:rPr lang="zh-CN" altLang="en-US" sz="3600">
                <a:latin typeface="等线" charset="0"/>
                <a:ea typeface="等线" charset="0"/>
              </a:rPr>
              <a:t>then could later </a:t>
            </a:r>
            <a:r>
              <a:rPr lang="zh-CN" altLang="en-US" sz="3600" b="1">
                <a:latin typeface="等线" charset="0"/>
                <a:ea typeface="等线" charset="0"/>
              </a:rPr>
              <a:t>change the lock to exclusive mode</a:t>
            </a:r>
          </a:p>
          <a:p>
            <a:pPr marL="0" indent="0">
              <a:lnSpc>
                <a:spcPct val="110000"/>
              </a:lnSpc>
              <a:buNone/>
            </a:pPr>
            <a:r>
              <a:rPr lang="en-US" altLang="zh-CN" sz="3600">
                <a:latin typeface="等线" charset="0"/>
                <a:ea typeface="等线" charset="0"/>
                <a:sym typeface="+mn-ea"/>
              </a:rPr>
              <a:t>	-&gt;</a:t>
            </a:r>
            <a:r>
              <a:rPr lang="zh-CN" altLang="en-US" sz="3600">
                <a:latin typeface="等线" charset="0"/>
                <a:ea typeface="等线" charset="0"/>
                <a:sym typeface="+mn-ea"/>
              </a:rPr>
              <a:t>T8 and T9 could access a1 and a2</a:t>
            </a:r>
            <a:r>
              <a:rPr lang="en-US" altLang="zh-CN" sz="3600">
                <a:latin typeface="等线" charset="0"/>
                <a:ea typeface="等线" charset="0"/>
                <a:sym typeface="+mn-ea"/>
              </a:rPr>
              <a:t> </a:t>
            </a:r>
            <a:r>
              <a:rPr lang="zh-CN" altLang="en-US" sz="3600">
                <a:latin typeface="等线" charset="0"/>
                <a:ea typeface="等线" charset="0"/>
                <a:sym typeface="+mn-ea"/>
              </a:rPr>
              <a:t>simultaneously.</a:t>
            </a:r>
            <a:r>
              <a:rPr lang="en-US" altLang="zh-CN" sz="3600">
                <a:latin typeface="等线" charset="0"/>
                <a:ea typeface="等线" charset="0"/>
                <a:sym typeface="+mn-ea"/>
              </a:rPr>
              <a:t> </a:t>
            </a:r>
            <a:r>
              <a:rPr lang="en-US" altLang="zh-CN" sz="3600" b="1">
                <a:latin typeface="等线" charset="0"/>
                <a:ea typeface="等线" charset="0"/>
              </a:rPr>
              <a:t>M</a:t>
            </a:r>
            <a:r>
              <a:rPr lang="zh-CN" altLang="en-US" sz="3600" b="1">
                <a:latin typeface="等线" charset="0"/>
                <a:ea typeface="等线" charset="0"/>
              </a:rPr>
              <a:t>ore concurrency</a:t>
            </a:r>
            <a:endParaRPr lang="zh-CN" altLang="en-US" sz="3600">
              <a:latin typeface="等线" charset="0"/>
              <a:ea typeface="等线" charset="0"/>
            </a:endParaRPr>
          </a:p>
        </p:txBody>
      </p:sp>
      <p:pic>
        <p:nvPicPr>
          <p:cNvPr id="4" name="图片 3" descr="截屏2024-09-28 12.42.36"/>
          <p:cNvPicPr>
            <a:picLocks noChangeAspect="1"/>
          </p:cNvPicPr>
          <p:nvPr/>
        </p:nvPicPr>
        <p:blipFill>
          <a:blip r:embed="rId3"/>
          <a:srcRect r="6282"/>
          <a:stretch>
            <a:fillRect/>
          </a:stretch>
        </p:blipFill>
        <p:spPr>
          <a:xfrm>
            <a:off x="141605" y="2038985"/>
            <a:ext cx="3296920" cy="3924300"/>
          </a:xfrm>
          <a:prstGeom prst="rect">
            <a:avLst/>
          </a:prstGeom>
        </p:spPr>
      </p:pic>
      <p:pic>
        <p:nvPicPr>
          <p:cNvPr id="5" name="图片 4" descr="截屏2024-09-28 12.42.54"/>
          <p:cNvPicPr>
            <a:picLocks noChangeAspect="1"/>
          </p:cNvPicPr>
          <p:nvPr/>
        </p:nvPicPr>
        <p:blipFill>
          <a:blip r:embed="rId4"/>
          <a:srcRect l="6572" r="5139"/>
          <a:stretch>
            <a:fillRect/>
          </a:stretch>
        </p:blipFill>
        <p:spPr>
          <a:xfrm>
            <a:off x="3438525" y="1604010"/>
            <a:ext cx="3599815" cy="4573270"/>
          </a:xfrm>
          <a:prstGeom prst="rect">
            <a:avLst/>
          </a:prstGeom>
        </p:spPr>
      </p:pic>
      <p:sp>
        <p:nvSpPr>
          <p:cNvPr id="6" name="灯片编号占位符 5"/>
          <p:cNvSpPr>
            <a:spLocks noGrp="1"/>
          </p:cNvSpPr>
          <p:nvPr>
            <p:ph type="sldNum" sz="quarter" idx="12"/>
          </p:nvPr>
        </p:nvSpPr>
        <p:spPr/>
        <p:txBody>
          <a:bodyPr/>
          <a:lstStyle/>
          <a:p>
            <a:fld id="{9B618960-8005-486C-9A75-10CB2AAC16F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Lock Conversion</a:t>
            </a:r>
          </a:p>
        </p:txBody>
      </p:sp>
      <p:sp>
        <p:nvSpPr>
          <p:cNvPr id="3" name="内容占位符 2"/>
          <p:cNvSpPr>
            <a:spLocks noGrp="1"/>
          </p:cNvSpPr>
          <p:nvPr>
            <p:ph idx="1"/>
          </p:nvPr>
        </p:nvSpPr>
        <p:spPr/>
        <p:txBody>
          <a:bodyPr/>
          <a:lstStyle/>
          <a:p>
            <a:r>
              <a:rPr lang="en-US" altLang="zh-CN"/>
              <a:t>Upgrade: </a:t>
            </a:r>
            <a:r>
              <a:rPr lang="zh-CN" altLang="en-US" b="1"/>
              <a:t>shared lock </a:t>
            </a:r>
            <a:r>
              <a:rPr lang="en-US" altLang="zh-CN" b="1"/>
              <a:t>-&gt;</a:t>
            </a:r>
            <a:r>
              <a:rPr lang="zh-CN" altLang="en-US"/>
              <a:t> </a:t>
            </a:r>
            <a:r>
              <a:rPr lang="zh-CN" altLang="en-US" b="1"/>
              <a:t>exclusive lock</a:t>
            </a:r>
          </a:p>
          <a:p>
            <a:r>
              <a:rPr lang="en-US" altLang="zh-CN"/>
              <a:t>Downgrade:</a:t>
            </a:r>
            <a:r>
              <a:rPr lang="en-US" altLang="zh-CN" b="1"/>
              <a:t> </a:t>
            </a:r>
            <a:r>
              <a:rPr lang="zh-CN" altLang="en-US" b="1"/>
              <a:t>exclusive lock </a:t>
            </a:r>
            <a:r>
              <a:rPr lang="en-US" altLang="zh-CN" b="1"/>
              <a:t>-&gt; </a:t>
            </a:r>
            <a:r>
              <a:rPr lang="zh-CN" altLang="en-US" b="1"/>
              <a:t>shared lock</a:t>
            </a:r>
            <a:endParaRPr lang="zh-CN" altLang="en-US"/>
          </a:p>
          <a:p>
            <a:r>
              <a:rPr lang="en-US" altLang="zh-CN" b="1"/>
              <a:t>U</a:t>
            </a:r>
            <a:r>
              <a:rPr lang="zh-CN" altLang="en-US" b="1"/>
              <a:t>pgrading</a:t>
            </a:r>
            <a:r>
              <a:rPr lang="en-US" altLang="zh-CN" b="1"/>
              <a:t> </a:t>
            </a:r>
            <a:r>
              <a:rPr lang="zh-CN" altLang="en-US"/>
              <a:t>can take place in only the </a:t>
            </a:r>
            <a:r>
              <a:rPr lang="zh-CN" altLang="en-US" b="1"/>
              <a:t>growing phase</a:t>
            </a:r>
          </a:p>
          <a:p>
            <a:r>
              <a:rPr lang="en-US" altLang="zh-CN" b="1"/>
              <a:t>D</a:t>
            </a:r>
            <a:r>
              <a:rPr lang="zh-CN" altLang="en-US" b="1"/>
              <a:t>owngrading</a:t>
            </a:r>
            <a:r>
              <a:rPr lang="zh-CN" altLang="en-US"/>
              <a:t> can take place in only</a:t>
            </a:r>
            <a:r>
              <a:rPr lang="en-US" altLang="zh-CN"/>
              <a:t> </a:t>
            </a:r>
            <a:r>
              <a:rPr lang="zh-CN" altLang="en-US"/>
              <a:t>the </a:t>
            </a:r>
            <a:r>
              <a:rPr lang="zh-CN" altLang="en-US" b="1"/>
              <a:t>shrinking phase</a:t>
            </a:r>
          </a:p>
        </p:txBody>
      </p:sp>
      <p:pic>
        <p:nvPicPr>
          <p:cNvPr id="4" name="图片 3" descr="截屏2024-09-28 13.03.14"/>
          <p:cNvPicPr>
            <a:picLocks noChangeAspect="1"/>
          </p:cNvPicPr>
          <p:nvPr/>
        </p:nvPicPr>
        <p:blipFill>
          <a:blip r:embed="rId3"/>
          <a:stretch>
            <a:fillRect/>
          </a:stretch>
        </p:blipFill>
        <p:spPr>
          <a:xfrm>
            <a:off x="838200" y="3956685"/>
            <a:ext cx="2416810" cy="2901315"/>
          </a:xfrm>
          <a:prstGeom prst="rect">
            <a:avLst/>
          </a:prstGeom>
        </p:spPr>
      </p:pic>
      <p:sp>
        <p:nvSpPr>
          <p:cNvPr id="5" name="灯片编号占位符 4"/>
          <p:cNvSpPr>
            <a:spLocks noGrp="1"/>
          </p:cNvSpPr>
          <p:nvPr>
            <p:ph type="sldNum" sz="quarter" idx="12"/>
          </p:nvPr>
        </p:nvSpPr>
        <p:spPr/>
        <p:txBody>
          <a:bodyPr/>
          <a:lstStyle/>
          <a:p>
            <a:fld id="{9B618960-8005-486C-9A75-10CB2AAC16F9}" type="slidenum">
              <a:rPr lang="en-US" smtClean="0"/>
              <a:t>13</a:t>
            </a:fld>
            <a:endParaRPr lang="en-US"/>
          </a:p>
        </p:txBody>
      </p:sp>
      <p:sp>
        <p:nvSpPr>
          <p:cNvPr id="6" name="矩形 5">
            <a:extLst>
              <a:ext uri="{FF2B5EF4-FFF2-40B4-BE49-F238E27FC236}">
                <a16:creationId xmlns:a16="http://schemas.microsoft.com/office/drawing/2014/main" id="{C8F5352D-189C-4235-C118-DC452E6000BA}"/>
              </a:ext>
            </a:extLst>
          </p:cNvPr>
          <p:cNvSpPr/>
          <p:nvPr/>
        </p:nvSpPr>
        <p:spPr>
          <a:xfrm>
            <a:off x="952469" y="6473438"/>
            <a:ext cx="1132809" cy="19514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 widely used scheme</a:t>
            </a:r>
          </a:p>
        </p:txBody>
      </p:sp>
      <p:sp>
        <p:nvSpPr>
          <p:cNvPr id="3" name="内容占位符 2"/>
          <p:cNvSpPr>
            <a:spLocks noGrp="1"/>
          </p:cNvSpPr>
          <p:nvPr>
            <p:ph idx="1"/>
          </p:nvPr>
        </p:nvSpPr>
        <p:spPr>
          <a:xfrm>
            <a:off x="838200" y="1557020"/>
            <a:ext cx="10515600" cy="4351338"/>
          </a:xfrm>
        </p:spPr>
        <p:txBody>
          <a:bodyPr>
            <a:normAutofit/>
          </a:bodyPr>
          <a:lstStyle/>
          <a:p>
            <a:pPr>
              <a:lnSpc>
                <a:spcPct val="110000"/>
              </a:lnSpc>
            </a:pPr>
            <a:r>
              <a:rPr lang="zh-CN" altLang="en-US" sz="2400">
                <a:latin typeface="等线" charset="0"/>
                <a:ea typeface="等线" charset="0"/>
              </a:rPr>
              <a:t>When a transaction Ti issues a </a:t>
            </a:r>
            <a:r>
              <a:rPr lang="zh-CN" altLang="en-US" sz="2400" b="1">
                <a:latin typeface="等线" charset="0"/>
                <a:ea typeface="等线" charset="0"/>
              </a:rPr>
              <a:t>read(Q) </a:t>
            </a:r>
            <a:r>
              <a:rPr lang="zh-CN" altLang="en-US" sz="2400">
                <a:latin typeface="等线" charset="0"/>
                <a:ea typeface="等线" charset="0"/>
              </a:rPr>
              <a:t>operation, the system issues a </a:t>
            </a:r>
            <a:r>
              <a:rPr lang="zh-CN" altLang="en-US" sz="2400" b="1">
                <a:latin typeface="等线" charset="0"/>
                <a:ea typeface="等线" charset="0"/>
              </a:rPr>
              <a:t>lock-S(Q)</a:t>
            </a:r>
            <a:r>
              <a:rPr lang="en-US" altLang="zh-CN" sz="2400">
                <a:latin typeface="等线" charset="0"/>
                <a:ea typeface="等线" charset="0"/>
              </a:rPr>
              <a:t> </a:t>
            </a:r>
            <a:r>
              <a:rPr lang="zh-CN" altLang="en-US" sz="2400">
                <a:latin typeface="等线" charset="0"/>
                <a:ea typeface="等线" charset="0"/>
              </a:rPr>
              <a:t>instruction followed by the read(Q) instruction.</a:t>
            </a:r>
          </a:p>
          <a:p>
            <a:pPr>
              <a:lnSpc>
                <a:spcPct val="110000"/>
              </a:lnSpc>
            </a:pPr>
            <a:r>
              <a:rPr lang="zh-CN" altLang="en-US" sz="2400">
                <a:latin typeface="等线" charset="0"/>
                <a:ea typeface="等线" charset="0"/>
              </a:rPr>
              <a:t>When Ti issues a </a:t>
            </a:r>
            <a:r>
              <a:rPr lang="zh-CN" altLang="en-US" sz="2400" b="1">
                <a:latin typeface="等线" charset="0"/>
                <a:ea typeface="等线" charset="0"/>
              </a:rPr>
              <a:t>write(Q)</a:t>
            </a:r>
            <a:r>
              <a:rPr lang="zh-CN" altLang="en-US" sz="2400">
                <a:latin typeface="等线" charset="0"/>
                <a:ea typeface="等线" charset="0"/>
              </a:rPr>
              <a:t> operation, the system checks to see whether Ti </a:t>
            </a:r>
            <a:r>
              <a:rPr lang="zh-CN" altLang="en-US" sz="2400" b="1">
                <a:latin typeface="等线" charset="0"/>
                <a:ea typeface="等线" charset="0"/>
              </a:rPr>
              <a:t>already</a:t>
            </a:r>
            <a:r>
              <a:rPr lang="en-US" altLang="zh-CN" sz="2400">
                <a:latin typeface="等线" charset="0"/>
                <a:ea typeface="等线" charset="0"/>
              </a:rPr>
              <a:t> </a:t>
            </a:r>
            <a:r>
              <a:rPr lang="zh-CN" altLang="en-US" sz="2400">
                <a:latin typeface="等线" charset="0"/>
                <a:ea typeface="等线" charset="0"/>
              </a:rPr>
              <a:t>holds a </a:t>
            </a:r>
            <a:r>
              <a:rPr lang="zh-CN" altLang="en-US" sz="2400" b="1">
                <a:latin typeface="等线" charset="0"/>
                <a:ea typeface="等线" charset="0"/>
              </a:rPr>
              <a:t>shared lock</a:t>
            </a:r>
            <a:r>
              <a:rPr lang="zh-CN" altLang="en-US" sz="2400">
                <a:latin typeface="等线" charset="0"/>
                <a:ea typeface="等线" charset="0"/>
              </a:rPr>
              <a:t> on Q. If it does, then the system issues an </a:t>
            </a:r>
            <a:r>
              <a:rPr lang="zh-CN" altLang="en-US" sz="2400" b="1">
                <a:latin typeface="等线" charset="0"/>
                <a:ea typeface="等线" charset="0"/>
              </a:rPr>
              <a:t>upgrade(Q) </a:t>
            </a:r>
            <a:r>
              <a:rPr lang="zh-CN" altLang="en-US" sz="2400">
                <a:latin typeface="等线" charset="0"/>
                <a:ea typeface="等线" charset="0"/>
              </a:rPr>
              <a:t>instruction, followed by the write(Q) instruction. Otherwise, the system issues a</a:t>
            </a:r>
            <a:r>
              <a:rPr lang="en-US" altLang="zh-CN" sz="2400">
                <a:latin typeface="等线" charset="0"/>
                <a:ea typeface="等线" charset="0"/>
              </a:rPr>
              <a:t> </a:t>
            </a:r>
            <a:r>
              <a:rPr lang="zh-CN" altLang="en-US" sz="2400" b="1">
                <a:latin typeface="等线" charset="0"/>
                <a:ea typeface="等线" charset="0"/>
              </a:rPr>
              <a:t>lock-X(Q) </a:t>
            </a:r>
            <a:r>
              <a:rPr lang="zh-CN" altLang="en-US" sz="2400">
                <a:latin typeface="等线" charset="0"/>
                <a:ea typeface="等线" charset="0"/>
              </a:rPr>
              <a:t>instruction, followed by the write(Q) instruction.</a:t>
            </a:r>
          </a:p>
          <a:p>
            <a:pPr>
              <a:lnSpc>
                <a:spcPct val="110000"/>
              </a:lnSpc>
            </a:pPr>
            <a:r>
              <a:rPr lang="zh-CN" altLang="en-US" sz="2400">
                <a:latin typeface="等线" charset="0"/>
                <a:ea typeface="等线" charset="0"/>
              </a:rPr>
              <a:t>All locks obtained by a transaction are</a:t>
            </a:r>
            <a:r>
              <a:rPr lang="zh-CN" altLang="en-US" sz="2400" b="1">
                <a:latin typeface="等线" charset="0"/>
                <a:ea typeface="等线" charset="0"/>
              </a:rPr>
              <a:t> unlocked</a:t>
            </a:r>
            <a:r>
              <a:rPr lang="zh-CN" altLang="en-US" sz="2400">
                <a:latin typeface="等线" charset="0"/>
                <a:ea typeface="等线" charset="0"/>
              </a:rPr>
              <a:t> after that transaction </a:t>
            </a:r>
            <a:r>
              <a:rPr lang="zh-CN" altLang="en-US" sz="2400" b="1">
                <a:latin typeface="等线" charset="0"/>
                <a:ea typeface="等线" charset="0"/>
              </a:rPr>
              <a:t>commits or</a:t>
            </a:r>
            <a:r>
              <a:rPr lang="en-US" altLang="zh-CN" sz="2400" b="1">
                <a:latin typeface="等线" charset="0"/>
                <a:ea typeface="等线" charset="0"/>
              </a:rPr>
              <a:t> </a:t>
            </a:r>
            <a:r>
              <a:rPr lang="zh-CN" altLang="en-US" sz="2400" b="1">
                <a:latin typeface="等线" charset="0"/>
                <a:ea typeface="等线" charset="0"/>
              </a:rPr>
              <a:t>aborts</a:t>
            </a:r>
            <a:r>
              <a:rPr lang="zh-CN" altLang="en-US" sz="2400">
                <a:latin typeface="等线" charset="0"/>
                <a:ea typeface="等线" charset="0"/>
              </a:rPr>
              <a:t>.</a:t>
            </a:r>
          </a:p>
        </p:txBody>
      </p:sp>
      <p:sp>
        <p:nvSpPr>
          <p:cNvPr id="4" name="内容占位符 2"/>
          <p:cNvSpPr>
            <a:spLocks noGrp="1"/>
          </p:cNvSpPr>
          <p:nvPr/>
        </p:nvSpPr>
        <p:spPr>
          <a:xfrm>
            <a:off x="6059805" y="5328285"/>
            <a:ext cx="4197985" cy="984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a:buNone/>
            </a:pPr>
            <a:r>
              <a:rPr lang="en-US" altLang="zh-CN" sz="1400"/>
              <a:t>Read(Q) -&gt; Lock-S(Q)</a:t>
            </a:r>
          </a:p>
          <a:p>
            <a:pPr marL="0" indent="0">
              <a:buNone/>
            </a:pPr>
            <a:r>
              <a:rPr lang="en-US" altLang="zh-CN" sz="1400"/>
              <a:t>Write(Q) -&gt; Lock-S(Q)? -Yes-&gt; Upgrade(Q)</a:t>
            </a:r>
          </a:p>
          <a:p>
            <a:pPr marL="0" indent="0">
              <a:buNone/>
            </a:pPr>
            <a:r>
              <a:rPr lang="en-US" altLang="zh-CN" sz="1400"/>
              <a:t>   		     L No-&gt; Lock-X(Q)</a:t>
            </a:r>
          </a:p>
        </p:txBody>
      </p:sp>
      <p:sp>
        <p:nvSpPr>
          <p:cNvPr id="5" name="灯片编号占位符 4"/>
          <p:cNvSpPr>
            <a:spLocks noGrp="1"/>
          </p:cNvSpPr>
          <p:nvPr>
            <p:ph type="sldNum" sz="quarter" idx="12"/>
          </p:nvPr>
        </p:nvSpPr>
        <p:spPr/>
        <p:txBody>
          <a:bodyPr/>
          <a:lstStyle/>
          <a:p>
            <a:fld id="{9B618960-8005-486C-9A75-10CB2AAC16F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Locking</a:t>
            </a:r>
          </a:p>
        </p:txBody>
      </p:sp>
      <p:sp>
        <p:nvSpPr>
          <p:cNvPr id="3" name="内容占位符 2"/>
          <p:cNvSpPr>
            <a:spLocks noGrp="1"/>
          </p:cNvSpPr>
          <p:nvPr>
            <p:ph idx="1"/>
          </p:nvPr>
        </p:nvSpPr>
        <p:spPr>
          <a:xfrm>
            <a:off x="4846955" y="1811655"/>
            <a:ext cx="6894195" cy="4351655"/>
          </a:xfrm>
        </p:spPr>
        <p:txBody>
          <a:bodyPr/>
          <a:lstStyle/>
          <a:p>
            <a:pPr marL="0" indent="0">
              <a:buNone/>
            </a:pPr>
            <a:r>
              <a:rPr lang="en-US" altLang="zh-CN" dirty="0"/>
              <a:t>A process: Lock Manager</a:t>
            </a:r>
          </a:p>
          <a:p>
            <a:pPr marL="0" indent="0">
              <a:buNone/>
            </a:pPr>
            <a:r>
              <a:rPr lang="en-US" altLang="zh-CN" dirty="0"/>
              <a:t>Data structure of LM: </a:t>
            </a:r>
          </a:p>
          <a:p>
            <a:pPr marL="0" indent="0">
              <a:buNone/>
            </a:pPr>
            <a:r>
              <a:rPr lang="en-US" altLang="zh-CN" dirty="0"/>
              <a:t>	</a:t>
            </a:r>
            <a:r>
              <a:rPr lang="en-US" altLang="zh-CN" b="1" dirty="0"/>
              <a:t>Linked-lists in a hash table </a:t>
            </a:r>
            <a:r>
              <a:rPr lang="en-US" altLang="zh-CN" sz="1050" b="1" dirty="0"/>
              <a:t>(</a:t>
            </a:r>
            <a:r>
              <a:rPr lang="zh-CN" altLang="en-US" sz="1050" b="1" dirty="0"/>
              <a:t>哈希性质</a:t>
            </a:r>
            <a:r>
              <a:rPr lang="en-US" altLang="zh-CN" sz="1050" b="1" dirty="0"/>
              <a:t>)</a:t>
            </a:r>
            <a:endParaRPr lang="en-US" altLang="zh-CN" sz="1050" dirty="0"/>
          </a:p>
          <a:p>
            <a:pPr marL="0" indent="0">
              <a:buNone/>
            </a:pPr>
            <a:r>
              <a:rPr lang="en-US" altLang="zh-CN" dirty="0"/>
              <a:t>	  1. A linked list of records for </a:t>
            </a:r>
            <a:r>
              <a:rPr lang="en-US" altLang="zh-CN" dirty="0">
                <a:sym typeface="+mn-ea"/>
              </a:rPr>
              <a:t>each 	currently-locked data item </a:t>
            </a:r>
          </a:p>
          <a:p>
            <a:pPr marL="0" indent="0">
              <a:buNone/>
            </a:pPr>
            <a:r>
              <a:rPr lang="en-US" altLang="zh-CN" dirty="0">
                <a:sym typeface="+mn-ea"/>
              </a:rPr>
              <a:t>	(in arriving order)</a:t>
            </a:r>
          </a:p>
          <a:p>
            <a:pPr marL="0" indent="0">
              <a:buNone/>
            </a:pPr>
            <a:r>
              <a:rPr lang="en-US" altLang="zh-CN" dirty="0"/>
              <a:t>	  2. A hash table indexed on the 	name of a data item</a:t>
            </a:r>
          </a:p>
        </p:txBody>
      </p:sp>
      <p:pic>
        <p:nvPicPr>
          <p:cNvPr id="4" name="图片 3" descr="截屏2024-10-17 11.52.01"/>
          <p:cNvPicPr>
            <a:picLocks noChangeAspect="1"/>
          </p:cNvPicPr>
          <p:nvPr/>
        </p:nvPicPr>
        <p:blipFill>
          <a:blip r:embed="rId3"/>
          <a:stretch>
            <a:fillRect/>
          </a:stretch>
        </p:blipFill>
        <p:spPr>
          <a:xfrm>
            <a:off x="838200" y="1691005"/>
            <a:ext cx="4008755" cy="5073015"/>
          </a:xfrm>
          <a:prstGeom prst="rect">
            <a:avLst/>
          </a:prstGeom>
        </p:spPr>
      </p:pic>
      <p:sp>
        <p:nvSpPr>
          <p:cNvPr id="5" name="文本框 4"/>
          <p:cNvSpPr txBox="1"/>
          <p:nvPr/>
        </p:nvSpPr>
        <p:spPr>
          <a:xfrm>
            <a:off x="3165475" y="5795010"/>
            <a:ext cx="1520190" cy="368300"/>
          </a:xfrm>
          <a:prstGeom prst="rect">
            <a:avLst/>
          </a:prstGeom>
          <a:noFill/>
        </p:spPr>
        <p:txBody>
          <a:bodyPr wrap="none" rtlCol="0">
            <a:spAutoFit/>
          </a:bodyPr>
          <a:lstStyle/>
          <a:p>
            <a:r>
              <a:rPr lang="en-US" altLang="zh-CN"/>
              <a:t>A Lock Table</a:t>
            </a:r>
          </a:p>
        </p:txBody>
      </p:sp>
      <p:sp>
        <p:nvSpPr>
          <p:cNvPr id="6" name="灯片编号占位符 5"/>
          <p:cNvSpPr>
            <a:spLocks noGrp="1"/>
          </p:cNvSpPr>
          <p:nvPr>
            <p:ph type="sldNum" sz="quarter" idx="12"/>
          </p:nvPr>
        </p:nvSpPr>
        <p:spPr/>
        <p:txBody>
          <a:bodyPr/>
          <a:lstStyle/>
          <a:p>
            <a:fld id="{9B618960-8005-486C-9A75-10CB2AAC16F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Requests Processing of LM</a:t>
            </a:r>
          </a:p>
        </p:txBody>
      </p:sp>
      <p:sp>
        <p:nvSpPr>
          <p:cNvPr id="3" name="内容占位符 2"/>
          <p:cNvSpPr>
            <a:spLocks noGrp="1"/>
          </p:cNvSpPr>
          <p:nvPr>
            <p:ph idx="1"/>
          </p:nvPr>
        </p:nvSpPr>
        <p:spPr>
          <a:xfrm>
            <a:off x="838200" y="1825625"/>
            <a:ext cx="10515600" cy="4351338"/>
          </a:xfrm>
        </p:spPr>
        <p:txBody>
          <a:bodyPr>
            <a:normAutofit fontScale="25000" lnSpcReduction="20000"/>
          </a:bodyPr>
          <a:lstStyle/>
          <a:p>
            <a:pPr marL="0" indent="0">
              <a:lnSpc>
                <a:spcPct val="90000"/>
              </a:lnSpc>
              <a:buNone/>
            </a:pPr>
            <a:r>
              <a:rPr lang="en-US" altLang="zh-CN" sz="8000" dirty="0">
                <a:latin typeface="等线" charset="0"/>
                <a:ea typeface="等线" charset="0"/>
              </a:rPr>
              <a:t>1. A</a:t>
            </a:r>
            <a:r>
              <a:rPr lang="zh-CN" altLang="en-US" sz="8000" dirty="0">
                <a:latin typeface="等线" charset="0"/>
                <a:ea typeface="等线" charset="0"/>
              </a:rPr>
              <a:t> lock request message arrives</a:t>
            </a:r>
            <a:r>
              <a:rPr lang="en-US" altLang="zh-CN" sz="8000" dirty="0">
                <a:latin typeface="等线" charset="0"/>
                <a:ea typeface="等线" charset="0"/>
              </a:rPr>
              <a:t> </a:t>
            </a:r>
            <a:r>
              <a:rPr lang="en-US" altLang="zh-CN" sz="8000" b="1" dirty="0">
                <a:latin typeface="等线" charset="0"/>
                <a:ea typeface="等线" charset="0"/>
              </a:rPr>
              <a:t>[if </a:t>
            </a:r>
            <a:r>
              <a:rPr lang="zh-CN" altLang="en-US" sz="8000" b="1" dirty="0">
                <a:latin typeface="等线" charset="0"/>
                <a:ea typeface="等线" charset="0"/>
                <a:sym typeface="+mn-ea"/>
              </a:rPr>
              <a:t>linked list</a:t>
            </a:r>
            <a:r>
              <a:rPr lang="en-US" altLang="zh-CN" sz="8000" b="1" dirty="0">
                <a:latin typeface="等线" charset="0"/>
                <a:ea typeface="等线" charset="0"/>
                <a:sym typeface="+mn-ea"/>
              </a:rPr>
              <a:t> exist?]</a:t>
            </a:r>
          </a:p>
          <a:p>
            <a:pPr marL="0" indent="0">
              <a:lnSpc>
                <a:spcPct val="90000"/>
              </a:lnSpc>
              <a:buNone/>
            </a:pPr>
            <a:r>
              <a:rPr lang="en-US" altLang="zh-CN" sz="8000" dirty="0">
                <a:latin typeface="等线" charset="0"/>
                <a:ea typeface="等线" charset="0"/>
              </a:rPr>
              <a:t>	N -&gt; A</a:t>
            </a:r>
            <a:r>
              <a:rPr lang="zh-CN" altLang="en-US" sz="8000" dirty="0">
                <a:latin typeface="等线" charset="0"/>
                <a:ea typeface="等线" charset="0"/>
              </a:rPr>
              <a:t> record to the end of the linked list</a:t>
            </a:r>
            <a:r>
              <a:rPr lang="en-US" altLang="zh-CN" sz="8000" dirty="0">
                <a:latin typeface="等线" charset="0"/>
                <a:ea typeface="等线" charset="0"/>
              </a:rPr>
              <a:t> for the data</a:t>
            </a:r>
          </a:p>
          <a:p>
            <a:pPr marL="0" indent="0">
              <a:lnSpc>
                <a:spcPct val="90000"/>
              </a:lnSpc>
              <a:buNone/>
            </a:pPr>
            <a:r>
              <a:rPr lang="en-US" altLang="zh-CN" sz="8000" dirty="0">
                <a:latin typeface="等线" charset="0"/>
                <a:ea typeface="等线" charset="0"/>
              </a:rPr>
              <a:t>	Y -&gt; C</a:t>
            </a:r>
            <a:r>
              <a:rPr lang="zh-CN" altLang="en-US" sz="8000" dirty="0">
                <a:latin typeface="等线" charset="0"/>
                <a:ea typeface="等线" charset="0"/>
              </a:rPr>
              <a:t>reates a new linked list</a:t>
            </a:r>
            <a:r>
              <a:rPr lang="en-US" altLang="zh-CN" sz="8000" dirty="0">
                <a:latin typeface="等线" charset="0"/>
                <a:ea typeface="等线" charset="0"/>
              </a:rPr>
              <a:t> with the request</a:t>
            </a:r>
            <a:endParaRPr lang="zh-CN" altLang="en-US" sz="8000" dirty="0">
              <a:latin typeface="等线" charset="0"/>
              <a:ea typeface="等线" charset="0"/>
            </a:endParaRPr>
          </a:p>
          <a:p>
            <a:pPr marL="0" indent="0">
              <a:lnSpc>
                <a:spcPct val="90000"/>
              </a:lnSpc>
              <a:buNone/>
            </a:pPr>
            <a:r>
              <a:rPr lang="en-US" altLang="zh-CN" sz="8000" dirty="0">
                <a:latin typeface="等线" charset="0"/>
                <a:ea typeface="等线" charset="0"/>
              </a:rPr>
              <a:t>2. </a:t>
            </a:r>
            <a:r>
              <a:rPr lang="en-US" altLang="zh-CN" sz="8000" b="1" dirty="0">
                <a:latin typeface="等线" charset="0"/>
                <a:ea typeface="等线" charset="0"/>
              </a:rPr>
              <a:t>[if </a:t>
            </a:r>
            <a:r>
              <a:rPr lang="zh-CN" altLang="en-US" sz="8000" b="1" dirty="0">
                <a:latin typeface="等线" charset="0"/>
                <a:ea typeface="等线" charset="0"/>
                <a:sym typeface="+mn-ea"/>
              </a:rPr>
              <a:t>lock is currently held</a:t>
            </a:r>
            <a:r>
              <a:rPr lang="en-US" altLang="zh-CN" sz="8000" b="1" dirty="0">
                <a:latin typeface="等线" charset="0"/>
                <a:ea typeface="等线" charset="0"/>
                <a:sym typeface="+mn-ea"/>
              </a:rPr>
              <a:t>?</a:t>
            </a:r>
            <a:r>
              <a:rPr lang="en-US" altLang="zh-CN" sz="8000" b="1" dirty="0">
                <a:latin typeface="等线" charset="0"/>
                <a:ea typeface="等线" charset="0"/>
              </a:rPr>
              <a:t>] </a:t>
            </a:r>
            <a:endParaRPr lang="en-US" altLang="zh-CN" sz="8000" dirty="0">
              <a:latin typeface="等线" charset="0"/>
              <a:ea typeface="等线" charset="0"/>
            </a:endParaRPr>
          </a:p>
          <a:p>
            <a:pPr marL="0" indent="0">
              <a:lnSpc>
                <a:spcPct val="90000"/>
              </a:lnSpc>
              <a:buNone/>
            </a:pPr>
            <a:r>
              <a:rPr lang="en-US" altLang="zh-CN" sz="8000" dirty="0">
                <a:latin typeface="等线" charset="0"/>
                <a:ea typeface="等线" charset="0"/>
              </a:rPr>
              <a:t>	N -&gt;G</a:t>
            </a:r>
            <a:r>
              <a:rPr lang="zh-CN" altLang="en-US" sz="8000" dirty="0">
                <a:latin typeface="等线" charset="0"/>
                <a:ea typeface="等线" charset="0"/>
              </a:rPr>
              <a:t>rants a lock request on a data item.</a:t>
            </a:r>
          </a:p>
          <a:p>
            <a:pPr marL="0" indent="0">
              <a:lnSpc>
                <a:spcPct val="90000"/>
              </a:lnSpc>
              <a:buNone/>
            </a:pPr>
            <a:r>
              <a:rPr lang="en-US" altLang="zh-CN" sz="8000" dirty="0">
                <a:latin typeface="等线" charset="0"/>
                <a:ea typeface="等线" charset="0"/>
              </a:rPr>
              <a:t>	Y -&gt; 3.</a:t>
            </a:r>
            <a:r>
              <a:rPr lang="en-US" altLang="zh-CN" sz="8000" b="1" dirty="0">
                <a:latin typeface="等线" charset="0"/>
                <a:ea typeface="等线" charset="0"/>
              </a:rPr>
              <a:t> [if </a:t>
            </a:r>
            <a:r>
              <a:rPr lang="zh-CN" altLang="en-US" sz="8000" b="1" dirty="0">
                <a:latin typeface="等线" charset="0"/>
                <a:ea typeface="等线" charset="0"/>
                <a:sym typeface="+mn-ea"/>
              </a:rPr>
              <a:t>compatible</a:t>
            </a:r>
            <a:r>
              <a:rPr lang="en-US" altLang="zh-CN" sz="8000" b="1" dirty="0">
                <a:latin typeface="等线" charset="0"/>
                <a:ea typeface="等线" charset="0"/>
                <a:sym typeface="+mn-ea"/>
              </a:rPr>
              <a:t> and </a:t>
            </a:r>
            <a:r>
              <a:rPr lang="zh-CN" altLang="en-US" sz="8000" b="1" dirty="0">
                <a:latin typeface="等线" charset="0"/>
                <a:ea typeface="等线" charset="0"/>
                <a:sym typeface="+mn-ea"/>
              </a:rPr>
              <a:t>earlier requests</a:t>
            </a:r>
            <a:r>
              <a:rPr lang="en-US" altLang="zh-CN" sz="8000" b="1" dirty="0">
                <a:latin typeface="等线" charset="0"/>
                <a:ea typeface="等线" charset="0"/>
                <a:sym typeface="+mn-ea"/>
              </a:rPr>
              <a:t> granted?</a:t>
            </a:r>
            <a:r>
              <a:rPr lang="en-US" altLang="zh-CN" sz="8000" b="1" dirty="0">
                <a:latin typeface="等线" charset="0"/>
                <a:ea typeface="等线" charset="0"/>
              </a:rPr>
              <a:t>]</a:t>
            </a:r>
          </a:p>
          <a:p>
            <a:pPr marL="0" indent="0">
              <a:lnSpc>
                <a:spcPct val="90000"/>
              </a:lnSpc>
              <a:buNone/>
            </a:pPr>
            <a:r>
              <a:rPr lang="en-US" altLang="zh-CN" sz="8000" dirty="0">
                <a:latin typeface="等线" charset="0"/>
                <a:ea typeface="等线" charset="0"/>
              </a:rPr>
              <a:t>		N -&gt; wait</a:t>
            </a:r>
          </a:p>
          <a:p>
            <a:pPr marL="0" indent="0">
              <a:lnSpc>
                <a:spcPct val="90000"/>
              </a:lnSpc>
              <a:buNone/>
            </a:pPr>
            <a:r>
              <a:rPr lang="en-US" altLang="zh-CN" sz="8000" dirty="0">
                <a:latin typeface="等线" charset="0"/>
                <a:ea typeface="等线" charset="0"/>
              </a:rPr>
              <a:t>		Y -&gt; grants the lock</a:t>
            </a:r>
            <a:endParaRPr lang="zh-CN" altLang="en-US" sz="8000" dirty="0">
              <a:latin typeface="等线" charset="0"/>
              <a:ea typeface="等线" charset="0"/>
            </a:endParaRPr>
          </a:p>
          <a:p>
            <a:pPr marL="0" indent="0">
              <a:lnSpc>
                <a:spcPct val="90000"/>
              </a:lnSpc>
              <a:buNone/>
            </a:pPr>
            <a:r>
              <a:rPr lang="en-US" altLang="zh-CN" sz="8000" dirty="0">
                <a:latin typeface="等线" charset="0"/>
                <a:ea typeface="等线" charset="0"/>
              </a:rPr>
              <a:t>4. Receiving </a:t>
            </a:r>
            <a:r>
              <a:rPr lang="zh-CN" altLang="en-US" sz="8000" dirty="0">
                <a:latin typeface="等线" charset="0"/>
                <a:ea typeface="等线" charset="0"/>
              </a:rPr>
              <a:t>an unlock message from a transaction</a:t>
            </a:r>
            <a:r>
              <a:rPr lang="en-US" altLang="zh-CN" sz="8000" dirty="0">
                <a:latin typeface="等线" charset="0"/>
                <a:ea typeface="等线" charset="0"/>
              </a:rPr>
              <a:t> -&gt; </a:t>
            </a:r>
            <a:r>
              <a:rPr lang="zh-CN" altLang="en-US" sz="8000" dirty="0">
                <a:latin typeface="等线" charset="0"/>
                <a:ea typeface="等线" charset="0"/>
              </a:rPr>
              <a:t>deletes</a:t>
            </a:r>
            <a:r>
              <a:rPr lang="en-US" altLang="zh-CN" sz="8000" dirty="0">
                <a:latin typeface="等线" charset="0"/>
                <a:ea typeface="等线" charset="0"/>
              </a:rPr>
              <a:t> </a:t>
            </a:r>
            <a:r>
              <a:rPr lang="zh-CN" altLang="en-US" sz="8000" dirty="0">
                <a:latin typeface="等线" charset="0"/>
                <a:ea typeface="等线" charset="0"/>
              </a:rPr>
              <a:t>the record</a:t>
            </a:r>
            <a:r>
              <a:rPr lang="en-US" altLang="zh-CN" sz="8000" dirty="0">
                <a:latin typeface="等线" charset="0"/>
                <a:ea typeface="等线" charset="0"/>
              </a:rPr>
              <a:t>,</a:t>
            </a:r>
            <a:r>
              <a:rPr lang="zh-CN" altLang="en-US" sz="8000" dirty="0">
                <a:latin typeface="等线" charset="0"/>
                <a:ea typeface="等线" charset="0"/>
              </a:rPr>
              <a:t> tests </a:t>
            </a:r>
            <a:r>
              <a:rPr lang="en-US" altLang="zh-CN" sz="8000" dirty="0">
                <a:latin typeface="等线" charset="0"/>
                <a:ea typeface="等线" charset="0"/>
              </a:rPr>
              <a:t>following records 123	Y -&gt;</a:t>
            </a:r>
            <a:r>
              <a:rPr lang="zh-CN" altLang="en-US" sz="8000" dirty="0">
                <a:latin typeface="等线" charset="0"/>
                <a:ea typeface="等线" charset="0"/>
              </a:rPr>
              <a:t> grants that request</a:t>
            </a:r>
            <a:r>
              <a:rPr lang="en-US" altLang="zh-CN" sz="8000" dirty="0">
                <a:latin typeface="等线" charset="0"/>
                <a:ea typeface="等线" charset="0"/>
              </a:rPr>
              <a:t> and so on</a:t>
            </a:r>
          </a:p>
          <a:p>
            <a:pPr marL="0" indent="0">
              <a:lnSpc>
                <a:spcPct val="90000"/>
              </a:lnSpc>
              <a:buNone/>
            </a:pPr>
            <a:r>
              <a:rPr lang="en-US" altLang="zh-CN" sz="8000" dirty="0">
                <a:latin typeface="等线" charset="0"/>
                <a:ea typeface="等线" charset="0"/>
              </a:rPr>
              <a:t> A</a:t>
            </a:r>
            <a:r>
              <a:rPr lang="zh-CN" altLang="en-US" sz="8000" dirty="0">
                <a:latin typeface="等线" charset="0"/>
                <a:ea typeface="等线" charset="0"/>
              </a:rPr>
              <a:t> transaction aborts</a:t>
            </a:r>
            <a:r>
              <a:rPr lang="en-US" altLang="zh-CN" sz="8000" dirty="0">
                <a:latin typeface="等线" charset="0"/>
                <a:ea typeface="等线" charset="0"/>
              </a:rPr>
              <a:t> -&gt; </a:t>
            </a:r>
            <a:r>
              <a:rPr lang="zh-CN" altLang="en-US" sz="8000" dirty="0">
                <a:latin typeface="等线" charset="0"/>
                <a:ea typeface="等线" charset="0"/>
              </a:rPr>
              <a:t>deletes any waiting request made by the</a:t>
            </a:r>
            <a:r>
              <a:rPr lang="en-US" altLang="zh-CN" sz="8000" dirty="0">
                <a:latin typeface="等线" charset="0"/>
                <a:ea typeface="等线" charset="0"/>
              </a:rPr>
              <a:t> </a:t>
            </a:r>
            <a:r>
              <a:rPr lang="zh-CN" altLang="en-US" sz="8000" dirty="0">
                <a:latin typeface="等线" charset="0"/>
                <a:ea typeface="等线" charset="0"/>
              </a:rPr>
              <a:t>transaction. </a:t>
            </a:r>
          </a:p>
          <a:p>
            <a:pPr marL="0" indent="0">
              <a:lnSpc>
                <a:spcPct val="90000"/>
              </a:lnSpc>
              <a:buNone/>
            </a:pPr>
            <a:r>
              <a:rPr lang="en-US" altLang="zh-CN" sz="8000" dirty="0"/>
              <a:t> </a:t>
            </a:r>
            <a:endParaRPr lang="zh-CN" altLang="en-US" sz="8000" dirty="0"/>
          </a:p>
        </p:txBody>
      </p:sp>
      <p:sp>
        <p:nvSpPr>
          <p:cNvPr id="4" name="文本框 3"/>
          <p:cNvSpPr txBox="1"/>
          <p:nvPr/>
        </p:nvSpPr>
        <p:spPr>
          <a:xfrm>
            <a:off x="1188085" y="6311900"/>
            <a:ext cx="8571230" cy="460375"/>
          </a:xfrm>
          <a:prstGeom prst="rect">
            <a:avLst/>
          </a:prstGeom>
          <a:noFill/>
        </p:spPr>
        <p:txBody>
          <a:bodyPr wrap="square" rtlCol="0">
            <a:spAutoFit/>
          </a:bodyPr>
          <a:lstStyle/>
          <a:p>
            <a:pPr algn="l"/>
            <a:r>
              <a:rPr lang="en-US" altLang="zh-CN" sz="1200">
                <a:sym typeface="+mn-ea"/>
              </a:rPr>
              <a:t>(DB</a:t>
            </a:r>
            <a:r>
              <a:rPr lang="zh-CN" altLang="en-US" sz="1200">
                <a:sym typeface="+mn-ea"/>
              </a:rPr>
              <a:t> system has taken appropriate actions to undo the</a:t>
            </a:r>
            <a:r>
              <a:rPr lang="en-US" altLang="zh-CN" sz="1200">
                <a:sym typeface="+mn-ea"/>
              </a:rPr>
              <a:t> </a:t>
            </a:r>
            <a:r>
              <a:rPr lang="zh-CN" altLang="en-US" sz="1200">
                <a:sym typeface="+mn-ea"/>
              </a:rPr>
              <a:t>transaction</a:t>
            </a:r>
            <a:r>
              <a:rPr lang="en-US" altLang="zh-CN" sz="1200">
                <a:sym typeface="+mn-ea"/>
              </a:rPr>
              <a:t> -&gt; LM</a:t>
            </a:r>
            <a:r>
              <a:rPr lang="zh-CN" altLang="en-US" sz="1200">
                <a:sym typeface="+mn-ea"/>
              </a:rPr>
              <a:t> releases all locks held by the aborted transaction.</a:t>
            </a:r>
            <a:r>
              <a:rPr lang="en-US" altLang="zh-CN" sz="1200">
                <a:sym typeface="+mn-ea"/>
              </a:rPr>
              <a:t>)</a:t>
            </a:r>
            <a:endParaRPr lang="zh-CN" altLang="en-US" sz="1200"/>
          </a:p>
          <a:p>
            <a:endParaRPr lang="zh-CN" altLang="en-US" sz="1200"/>
          </a:p>
        </p:txBody>
      </p:sp>
      <p:sp>
        <p:nvSpPr>
          <p:cNvPr id="5" name="灯片编号占位符 4"/>
          <p:cNvSpPr>
            <a:spLocks noGrp="1"/>
          </p:cNvSpPr>
          <p:nvPr>
            <p:ph type="sldNum" sz="quarter" idx="12"/>
          </p:nvPr>
        </p:nvSpPr>
        <p:spPr/>
        <p:txBody>
          <a:bodyPr/>
          <a:lstStyle/>
          <a:p>
            <a:fld id="{9B618960-8005-486C-9A75-10CB2AAC16F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Graph Based Protocols</a:t>
            </a:r>
          </a:p>
        </p:txBody>
      </p:sp>
      <p:sp>
        <p:nvSpPr>
          <p:cNvPr id="3" name="内容占位符 2"/>
          <p:cNvSpPr>
            <a:spLocks noGrp="1"/>
          </p:cNvSpPr>
          <p:nvPr>
            <p:ph idx="1"/>
          </p:nvPr>
        </p:nvSpPr>
        <p:spPr>
          <a:xfrm>
            <a:off x="539749" y="1852295"/>
            <a:ext cx="11481265" cy="4351338"/>
          </a:xfrm>
        </p:spPr>
        <p:txBody>
          <a:bodyPr>
            <a:noAutofit/>
          </a:bodyPr>
          <a:lstStyle/>
          <a:p>
            <a:pPr marL="0" indent="0">
              <a:lnSpc>
                <a:spcPct val="110000"/>
              </a:lnSpc>
              <a:buNone/>
            </a:pPr>
            <a:r>
              <a:rPr lang="en-US" altLang="zh-CN" sz="2100" dirty="0"/>
              <a:t>P</a:t>
            </a:r>
            <a:r>
              <a:rPr lang="zh-CN" altLang="en-US" sz="2100" dirty="0"/>
              <a:t>artial </a:t>
            </a:r>
            <a:r>
              <a:rPr lang="en-US" altLang="zh-CN" sz="2100" dirty="0"/>
              <a:t>O</a:t>
            </a:r>
            <a:r>
              <a:rPr lang="zh-CN" altLang="en-US" sz="2100" dirty="0"/>
              <a:t>rdering →</a:t>
            </a:r>
            <a:r>
              <a:rPr lang="en-US" altLang="zh-CN" sz="2100" dirty="0"/>
              <a:t>  </a:t>
            </a:r>
            <a:r>
              <a:rPr lang="en-US" altLang="zh-CN" sz="2100" b="1" dirty="0"/>
              <a:t>directed acyclic</a:t>
            </a:r>
            <a:r>
              <a:rPr lang="en-US" altLang="zh-CN" sz="2100" dirty="0"/>
              <a:t> </a:t>
            </a:r>
            <a:r>
              <a:rPr lang="zh-CN" altLang="en-US" sz="2100" dirty="0"/>
              <a:t>graph</a:t>
            </a:r>
            <a:r>
              <a:rPr lang="en-US" altLang="zh-CN" sz="2100" dirty="0"/>
              <a:t> </a:t>
            </a:r>
            <a:r>
              <a:rPr lang="en-US" altLang="zh-CN" sz="1050" dirty="0"/>
              <a:t>(</a:t>
            </a:r>
            <a:r>
              <a:rPr lang="zh-CN" altLang="en-US" sz="1050" dirty="0"/>
              <a:t>有向无环</a:t>
            </a:r>
            <a:r>
              <a:rPr lang="en-US" altLang="zh-CN" sz="1050" dirty="0"/>
              <a:t>)</a:t>
            </a:r>
            <a:endParaRPr lang="zh-CN" altLang="en-US" sz="1050" dirty="0"/>
          </a:p>
          <a:p>
            <a:pPr marL="0" indent="0">
              <a:lnSpc>
                <a:spcPct val="110000"/>
              </a:lnSpc>
              <a:buNone/>
            </a:pPr>
            <a:r>
              <a:rPr lang="en-US" altLang="zh-CN" sz="2100" dirty="0"/>
              <a:t>	</a:t>
            </a:r>
            <a:r>
              <a:rPr lang="zh-CN" altLang="en-US" sz="2100" dirty="0"/>
              <a:t> set{d1, d2, …, dh}</a:t>
            </a:r>
            <a:r>
              <a:rPr lang="en-US" altLang="zh-CN" sz="2100" dirty="0"/>
              <a:t> </a:t>
            </a:r>
            <a:r>
              <a:rPr lang="zh-CN" altLang="en-US" sz="2100" dirty="0"/>
              <a:t>di → dj</a:t>
            </a:r>
            <a:r>
              <a:rPr lang="en-US" altLang="zh-CN" sz="2100" dirty="0"/>
              <a:t>: A</a:t>
            </a:r>
            <a:r>
              <a:rPr lang="zh-CN" altLang="en-US" sz="2100" dirty="0"/>
              <a:t>ny </a:t>
            </a:r>
            <a:r>
              <a:rPr lang="en-US" altLang="zh-CN" sz="2100" dirty="0"/>
              <a:t>T</a:t>
            </a:r>
            <a:r>
              <a:rPr lang="zh-CN" altLang="en-US" sz="2100" dirty="0"/>
              <a:t> accessing</a:t>
            </a:r>
            <a:r>
              <a:rPr lang="en-US" altLang="zh-CN" sz="2100" dirty="0"/>
              <a:t> </a:t>
            </a:r>
            <a:r>
              <a:rPr lang="zh-CN" altLang="en-US" sz="2100" dirty="0"/>
              <a:t>di and dj must access di before dj</a:t>
            </a:r>
            <a:endParaRPr lang="en-US" altLang="zh-CN" sz="2100" dirty="0">
              <a:sym typeface="+mn-ea"/>
            </a:endParaRPr>
          </a:p>
          <a:p>
            <a:pPr marL="0" indent="0">
              <a:lnSpc>
                <a:spcPct val="110000"/>
              </a:lnSpc>
              <a:buNone/>
            </a:pPr>
            <a:r>
              <a:rPr lang="en-US" altLang="zh-CN" sz="2100" dirty="0">
                <a:sym typeface="+mn-ea"/>
              </a:rPr>
              <a:t>A lock-X only Tree Protocol (</a:t>
            </a:r>
            <a:r>
              <a:rPr lang="en-US" altLang="zh-CN" sz="2100" b="1" dirty="0">
                <a:sym typeface="+mn-ea"/>
              </a:rPr>
              <a:t>Serializability</a:t>
            </a:r>
            <a:r>
              <a:rPr lang="en-US" altLang="zh-CN" sz="2100" dirty="0">
                <a:sym typeface="+mn-ea"/>
              </a:rPr>
              <a:t> &amp; Avoid </a:t>
            </a:r>
            <a:r>
              <a:rPr lang="en-US" altLang="zh-CN" sz="2100" b="1" dirty="0">
                <a:sym typeface="+mn-ea"/>
              </a:rPr>
              <a:t>Dead Lock</a:t>
            </a:r>
            <a:r>
              <a:rPr lang="en-US" altLang="zh-CN" sz="2100" dirty="0">
                <a:sym typeface="+mn-ea"/>
              </a:rPr>
              <a:t>)</a:t>
            </a:r>
          </a:p>
          <a:p>
            <a:pPr marL="0" indent="0">
              <a:lnSpc>
                <a:spcPct val="110000"/>
              </a:lnSpc>
              <a:buNone/>
            </a:pPr>
            <a:r>
              <a:rPr lang="en-US" altLang="zh-CN" sz="2100" dirty="0"/>
              <a:t>	</a:t>
            </a:r>
            <a:r>
              <a:rPr lang="zh-CN" altLang="en-US" sz="2100" dirty="0"/>
              <a:t>1. The first lock by Ti may be on any data item.</a:t>
            </a:r>
          </a:p>
          <a:p>
            <a:pPr marL="0" indent="0">
              <a:lnSpc>
                <a:spcPct val="110000"/>
              </a:lnSpc>
              <a:buNone/>
            </a:pPr>
            <a:r>
              <a:rPr lang="en-US" altLang="zh-CN" sz="2100" dirty="0"/>
              <a:t>	</a:t>
            </a:r>
            <a:r>
              <a:rPr lang="zh-CN" altLang="en-US" sz="2100" dirty="0"/>
              <a:t>2. Subsequently, a data item Q can be locked by Ti only if </a:t>
            </a:r>
            <a:r>
              <a:rPr lang="en-US" altLang="zh-CN" sz="2100" dirty="0" err="1"/>
              <a:t>Ti</a:t>
            </a:r>
            <a:r>
              <a:rPr lang="en-US" altLang="zh-CN" sz="2100" dirty="0"/>
              <a:t> currently locks the parent of Q</a:t>
            </a:r>
            <a:r>
              <a:rPr lang="zh-CN" altLang="en-US" sz="2100" dirty="0"/>
              <a:t>.</a:t>
            </a:r>
          </a:p>
          <a:p>
            <a:pPr marL="0" indent="0">
              <a:lnSpc>
                <a:spcPct val="110000"/>
              </a:lnSpc>
              <a:buNone/>
            </a:pPr>
            <a:r>
              <a:rPr lang="en-US" altLang="zh-CN" sz="2100" dirty="0"/>
              <a:t>	</a:t>
            </a:r>
            <a:r>
              <a:rPr lang="zh-CN" altLang="en-US" sz="2100" dirty="0"/>
              <a:t>3. Data items may be </a:t>
            </a:r>
            <a:r>
              <a:rPr lang="zh-CN" altLang="en-US" sz="2100" b="1" dirty="0"/>
              <a:t>unlocked at any time</a:t>
            </a:r>
            <a:r>
              <a:rPr lang="zh-CN" altLang="en-US" sz="2100" dirty="0"/>
              <a:t>.</a:t>
            </a:r>
          </a:p>
          <a:p>
            <a:pPr marL="0" indent="0">
              <a:lnSpc>
                <a:spcPct val="110000"/>
              </a:lnSpc>
              <a:buNone/>
            </a:pPr>
            <a:r>
              <a:rPr lang="en-US" altLang="zh-CN" sz="2100" dirty="0"/>
              <a:t>	</a:t>
            </a:r>
            <a:r>
              <a:rPr lang="zh-CN" altLang="en-US" sz="2100" dirty="0"/>
              <a:t>4</a:t>
            </a:r>
            <a:r>
              <a:rPr lang="en-US" altLang="zh-CN" sz="2100" dirty="0"/>
              <a:t>.</a:t>
            </a:r>
            <a:r>
              <a:rPr lang="zh-CN" altLang="en-US" sz="2100" dirty="0"/>
              <a:t> A data item that has been locked and unlocked by Ti </a:t>
            </a:r>
            <a:r>
              <a:rPr lang="zh-CN" altLang="en-US" sz="2100" b="1" dirty="0"/>
              <a:t>cannot </a:t>
            </a:r>
            <a:r>
              <a:rPr lang="zh-CN" altLang="en-US" sz="2100" dirty="0"/>
              <a:t>subsequently </a:t>
            </a:r>
            <a:r>
              <a:rPr lang="zh-CN" altLang="en-US" sz="2100" b="1" dirty="0"/>
              <a:t>be</a:t>
            </a:r>
            <a:r>
              <a:rPr lang="en-US" altLang="zh-CN" sz="2100" b="1" dirty="0"/>
              <a:t> </a:t>
            </a:r>
            <a:r>
              <a:rPr lang="zh-CN" altLang="en-US" sz="2100" b="1" dirty="0"/>
              <a:t>relocked </a:t>
            </a:r>
            <a:r>
              <a:rPr lang="zh-CN" altLang="en-US" sz="2100" dirty="0"/>
              <a:t>by Ti.</a:t>
            </a:r>
          </a:p>
        </p:txBody>
      </p:sp>
      <p:sp>
        <p:nvSpPr>
          <p:cNvPr id="4" name="文本框 3"/>
          <p:cNvSpPr txBox="1"/>
          <p:nvPr/>
        </p:nvSpPr>
        <p:spPr>
          <a:xfrm>
            <a:off x="838200" y="1223010"/>
            <a:ext cx="9267190" cy="368300"/>
          </a:xfrm>
          <a:prstGeom prst="rect">
            <a:avLst/>
          </a:prstGeom>
          <a:noFill/>
        </p:spPr>
        <p:txBody>
          <a:bodyPr wrap="none" rtlCol="0">
            <a:spAutoFit/>
          </a:bodyPr>
          <a:lstStyle/>
          <a:p>
            <a:pPr algn="l"/>
            <a:r>
              <a:rPr lang="en-US" b="1"/>
              <a:t>*P</a:t>
            </a:r>
            <a:r>
              <a:rPr lang="zh-CN" altLang="en-US" b="1"/>
              <a:t>rior knowledge</a:t>
            </a:r>
            <a:r>
              <a:rPr lang="en-US" altLang="zh-CN" b="1"/>
              <a:t>:</a:t>
            </a:r>
            <a:r>
              <a:rPr lang="zh-CN" altLang="en-US" b="1"/>
              <a:t> </a:t>
            </a:r>
            <a:r>
              <a:rPr lang="zh-CN" altLang="en-US" b="1">
                <a:solidFill>
                  <a:srgbClr val="FF0000"/>
                </a:solidFill>
              </a:rPr>
              <a:t>the order</a:t>
            </a:r>
            <a:r>
              <a:rPr lang="zh-CN" altLang="en-US" b="1"/>
              <a:t> in which the database items will be accessed</a:t>
            </a:r>
            <a:r>
              <a:rPr lang="en-US" altLang="zh-CN" b="1"/>
              <a:t> </a:t>
            </a:r>
            <a:r>
              <a:rPr lang="en-US" altLang="zh-CN"/>
              <a:t>(</a:t>
            </a:r>
            <a:r>
              <a:rPr lang="zh-CN" altLang="en-US"/>
              <a:t>重要前提</a:t>
            </a:r>
            <a:r>
              <a:rPr lang="en-US" altLang="zh-CN"/>
              <a:t>)</a:t>
            </a:r>
          </a:p>
        </p:txBody>
      </p:sp>
      <p:sp>
        <p:nvSpPr>
          <p:cNvPr id="5" name="灯片编号占位符 4"/>
          <p:cNvSpPr>
            <a:spLocks noGrp="1"/>
          </p:cNvSpPr>
          <p:nvPr>
            <p:ph type="sldNum" sz="quarter" idx="12"/>
          </p:nvPr>
        </p:nvSpPr>
        <p:spPr/>
        <p:txBody>
          <a:bodyPr/>
          <a:lstStyle/>
          <a:p>
            <a:fld id="{9B618960-8005-486C-9A75-10CB2AAC16F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 Example</a:t>
            </a:r>
          </a:p>
        </p:txBody>
      </p:sp>
      <p:pic>
        <p:nvPicPr>
          <p:cNvPr id="4" name="图片 3" descr="截屏2024-10-17 15.02.21"/>
          <p:cNvPicPr>
            <a:picLocks noChangeAspect="1"/>
          </p:cNvPicPr>
          <p:nvPr/>
        </p:nvPicPr>
        <p:blipFill>
          <a:blip r:embed="rId3"/>
          <a:srcRect l="25128" t="5481"/>
          <a:stretch>
            <a:fillRect/>
          </a:stretch>
        </p:blipFill>
        <p:spPr>
          <a:xfrm>
            <a:off x="838200" y="1556385"/>
            <a:ext cx="4088765" cy="3745230"/>
          </a:xfrm>
          <a:prstGeom prst="rect">
            <a:avLst/>
          </a:prstGeom>
        </p:spPr>
      </p:pic>
      <p:pic>
        <p:nvPicPr>
          <p:cNvPr id="5" name="图片 4" descr="截屏2024-10-17 15.16.11"/>
          <p:cNvPicPr>
            <a:picLocks noChangeAspect="1"/>
          </p:cNvPicPr>
          <p:nvPr/>
        </p:nvPicPr>
        <p:blipFill>
          <a:blip r:embed="rId4"/>
          <a:srcRect l="5489" t="16576" r="1375" b="4144"/>
          <a:stretch>
            <a:fillRect/>
          </a:stretch>
        </p:blipFill>
        <p:spPr>
          <a:xfrm>
            <a:off x="566420" y="5396865"/>
            <a:ext cx="5974080" cy="1203325"/>
          </a:xfrm>
          <a:prstGeom prst="rect">
            <a:avLst/>
          </a:prstGeom>
        </p:spPr>
      </p:pic>
      <p:pic>
        <p:nvPicPr>
          <p:cNvPr id="6" name="图片 5" descr="截屏2024-10-17 15.17.01"/>
          <p:cNvPicPr>
            <a:picLocks noChangeAspect="1"/>
          </p:cNvPicPr>
          <p:nvPr/>
        </p:nvPicPr>
        <p:blipFill>
          <a:blip r:embed="rId5"/>
          <a:srcRect l="6628" t="3815" r="5768" b="2453"/>
          <a:stretch>
            <a:fillRect/>
          </a:stretch>
        </p:blipFill>
        <p:spPr>
          <a:xfrm>
            <a:off x="6540500" y="1158240"/>
            <a:ext cx="4389120" cy="5181600"/>
          </a:xfrm>
          <a:prstGeom prst="rect">
            <a:avLst/>
          </a:prstGeom>
        </p:spPr>
      </p:pic>
      <p:sp>
        <p:nvSpPr>
          <p:cNvPr id="7" name="文本框 6"/>
          <p:cNvSpPr txBox="1"/>
          <p:nvPr/>
        </p:nvSpPr>
        <p:spPr>
          <a:xfrm>
            <a:off x="6065520" y="6339840"/>
            <a:ext cx="5339715" cy="368300"/>
          </a:xfrm>
          <a:prstGeom prst="rect">
            <a:avLst/>
          </a:prstGeom>
          <a:noFill/>
        </p:spPr>
        <p:txBody>
          <a:bodyPr wrap="none" rtlCol="0">
            <a:spAutoFit/>
          </a:bodyPr>
          <a:lstStyle/>
          <a:p>
            <a:r>
              <a:rPr lang="en-US" altLang="zh-CN"/>
              <a:t>Serializable Scheduling ! ( = T11-&gt;T13-&gt;T12-&gt;T10)</a:t>
            </a:r>
          </a:p>
        </p:txBody>
      </p:sp>
      <p:sp>
        <p:nvSpPr>
          <p:cNvPr id="3" name="灯片编号占位符 2"/>
          <p:cNvSpPr>
            <a:spLocks noGrp="1"/>
          </p:cNvSpPr>
          <p:nvPr>
            <p:ph type="sldNum" sz="quarter" idx="12"/>
          </p:nvPr>
        </p:nvSpPr>
        <p:spPr/>
        <p:txBody>
          <a:bodyPr/>
          <a:lstStyle/>
          <a:p>
            <a:fld id="{9B618960-8005-486C-9A75-10CB2AAC16F9}" type="slidenum">
              <a:rPr lang="en-US" smtClean="0"/>
              <a:t>18</a:t>
            </a:fld>
            <a:endParaRPr lang="en-US"/>
          </a:p>
        </p:txBody>
      </p:sp>
      <p:sp>
        <p:nvSpPr>
          <p:cNvPr id="8" name="文本框 7">
            <a:extLst>
              <a:ext uri="{FF2B5EF4-FFF2-40B4-BE49-F238E27FC236}">
                <a16:creationId xmlns:a16="http://schemas.microsoft.com/office/drawing/2014/main" id="{036CDB40-F914-757B-E964-37ACFB33FF47}"/>
              </a:ext>
            </a:extLst>
          </p:cNvPr>
          <p:cNvSpPr txBox="1"/>
          <p:nvPr/>
        </p:nvSpPr>
        <p:spPr>
          <a:xfrm>
            <a:off x="247619" y="5055394"/>
            <a:ext cx="2029522" cy="246221"/>
          </a:xfrm>
          <a:prstGeom prst="rect">
            <a:avLst/>
          </a:prstGeom>
          <a:noFill/>
        </p:spPr>
        <p:txBody>
          <a:bodyPr wrap="square" rtlCol="0">
            <a:spAutoFit/>
          </a:bodyPr>
          <a:lstStyle/>
          <a:p>
            <a:r>
              <a:rPr kumimoji="1" lang="en-US" altLang="zh-CN" sz="1000" dirty="0"/>
              <a:t>4</a:t>
            </a:r>
            <a:r>
              <a:rPr kumimoji="1" lang="zh-CN" altLang="en-US" sz="1000" dirty="0"/>
              <a:t> </a:t>
            </a:r>
            <a:r>
              <a:rPr kumimoji="1" lang="en-US" altLang="zh-CN" sz="1000" dirty="0"/>
              <a:t>Transaction</a:t>
            </a:r>
            <a:r>
              <a:rPr kumimoji="1" lang="zh-CN" altLang="en-US" sz="1000" dirty="0"/>
              <a:t> </a:t>
            </a:r>
            <a:r>
              <a:rPr kumimoji="1" lang="en-US" altLang="zh-CN" sz="1000" dirty="0"/>
              <a:t>under</a:t>
            </a:r>
            <a:r>
              <a:rPr kumimoji="1" lang="zh-CN" altLang="en-US" sz="1000" dirty="0"/>
              <a:t> </a:t>
            </a:r>
            <a:r>
              <a:rPr kumimoji="1" lang="en-US" altLang="zh-CN" sz="1000" dirty="0"/>
              <a:t>tree</a:t>
            </a:r>
            <a:r>
              <a:rPr kumimoji="1" lang="zh-CN" altLang="en-US" sz="1000" dirty="0"/>
              <a:t> </a:t>
            </a:r>
            <a:r>
              <a:rPr kumimoji="1" lang="en-US" altLang="zh-CN" sz="1000" dirty="0"/>
              <a:t>protocol</a:t>
            </a:r>
            <a:endParaRPr kumimoji="1" lang="zh-CN" alt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About Tree Protocol</a:t>
            </a:r>
          </a:p>
        </p:txBody>
      </p:sp>
      <p:sp>
        <p:nvSpPr>
          <p:cNvPr id="3" name="内容占位符 2"/>
          <p:cNvSpPr>
            <a:spLocks noGrp="1"/>
          </p:cNvSpPr>
          <p:nvPr>
            <p:ph idx="1"/>
          </p:nvPr>
        </p:nvSpPr>
        <p:spPr>
          <a:xfrm>
            <a:off x="255905" y="1691005"/>
            <a:ext cx="11097895" cy="2055495"/>
          </a:xfrm>
        </p:spPr>
        <p:txBody>
          <a:bodyPr>
            <a:noAutofit/>
          </a:bodyPr>
          <a:lstStyle/>
          <a:p>
            <a:pPr marL="0" indent="0">
              <a:lnSpc>
                <a:spcPct val="120000"/>
              </a:lnSpc>
              <a:buNone/>
            </a:pPr>
            <a:r>
              <a:rPr lang="en-US" altLang="zh-CN" sz="2300" dirty="0"/>
              <a:t>Ensures conflict serializability &amp; freedom from deadlock</a:t>
            </a:r>
            <a:r>
              <a:rPr lang="zh-CN" altLang="en-US" sz="2300" dirty="0"/>
              <a:t> </a:t>
            </a:r>
            <a:r>
              <a:rPr lang="en-US" altLang="zh-CN" sz="2300" dirty="0"/>
              <a:t>(no cycle)</a:t>
            </a:r>
          </a:p>
          <a:p>
            <a:pPr marL="0" indent="0">
              <a:lnSpc>
                <a:spcPct val="120000"/>
              </a:lnSpc>
              <a:buNone/>
            </a:pPr>
            <a:r>
              <a:rPr lang="en-US" altLang="zh-CN" sz="2300" dirty="0"/>
              <a:t>D</a:t>
            </a:r>
            <a:r>
              <a:rPr lang="zh-CN" altLang="en-US" sz="2300" dirty="0"/>
              <a:t>oes not ensure </a:t>
            </a:r>
            <a:r>
              <a:rPr lang="zh-CN" altLang="en-US" sz="2300" b="1" dirty="0"/>
              <a:t>recoverability</a:t>
            </a:r>
            <a:r>
              <a:rPr lang="zh-CN" altLang="en-US" sz="2300" dirty="0"/>
              <a:t> and </a:t>
            </a:r>
            <a:r>
              <a:rPr lang="zh-CN" altLang="en-US" sz="2300" b="1" dirty="0"/>
              <a:t>cascadelessness</a:t>
            </a:r>
            <a:r>
              <a:rPr lang="en-US" altLang="zh-CN" sz="1050" b="1" dirty="0"/>
              <a:t> </a:t>
            </a:r>
            <a:r>
              <a:rPr lang="en-US" altLang="zh-CN" sz="1050" dirty="0"/>
              <a:t>(</a:t>
            </a:r>
            <a:r>
              <a:rPr lang="zh-CN" altLang="en-US" sz="1050" dirty="0"/>
              <a:t>无级联</a:t>
            </a:r>
            <a:r>
              <a:rPr lang="en-US" altLang="zh-CN" sz="1050" dirty="0"/>
              <a:t>)</a:t>
            </a:r>
          </a:p>
          <a:p>
            <a:pPr marL="0" indent="0">
              <a:lnSpc>
                <a:spcPct val="120000"/>
              </a:lnSpc>
              <a:buNone/>
            </a:pPr>
            <a:r>
              <a:rPr lang="en-US" altLang="zh-CN" sz="2300" dirty="0"/>
              <a:t>	-&gt; not permit release of X locks until the end of the transaction</a:t>
            </a:r>
          </a:p>
          <a:p>
            <a:pPr marL="0" indent="0">
              <a:lnSpc>
                <a:spcPct val="120000"/>
              </a:lnSpc>
              <a:buNone/>
            </a:pPr>
            <a:r>
              <a:rPr lang="en-US" altLang="zh-CN" sz="2300" dirty="0"/>
              <a:t>	    (bad concurrency)</a:t>
            </a:r>
          </a:p>
          <a:p>
            <a:pPr marL="0" indent="0">
              <a:lnSpc>
                <a:spcPct val="120000"/>
              </a:lnSpc>
              <a:buNone/>
            </a:pPr>
            <a:r>
              <a:rPr lang="en-US" altLang="zh-CN" sz="2300" dirty="0"/>
              <a:t>	</a:t>
            </a:r>
          </a:p>
        </p:txBody>
      </p:sp>
      <p:sp>
        <p:nvSpPr>
          <p:cNvPr id="4" name="文本框 3"/>
          <p:cNvSpPr txBox="1"/>
          <p:nvPr/>
        </p:nvSpPr>
        <p:spPr>
          <a:xfrm>
            <a:off x="255905" y="3865880"/>
            <a:ext cx="11948795" cy="2213610"/>
          </a:xfrm>
          <a:prstGeom prst="rect">
            <a:avLst/>
          </a:prstGeom>
          <a:noFill/>
        </p:spPr>
        <p:txBody>
          <a:bodyPr wrap="none" rtlCol="0">
            <a:spAutoFit/>
          </a:bodyPr>
          <a:lstStyle/>
          <a:p>
            <a:pPr algn="l">
              <a:lnSpc>
                <a:spcPct val="120000"/>
              </a:lnSpc>
            </a:pPr>
            <a:r>
              <a:rPr lang="en-US" altLang="zh-CN" sz="2300" dirty="0"/>
              <a:t>	-&gt; An alternative method only ensuring </a:t>
            </a:r>
            <a:r>
              <a:rPr lang="zh-CN" altLang="en-US" sz="2300" b="1" dirty="0">
                <a:sym typeface="+mn-ea"/>
              </a:rPr>
              <a:t>recoverability</a:t>
            </a:r>
            <a:r>
              <a:rPr lang="en-US" altLang="zh-CN" sz="2300" dirty="0"/>
              <a:t> (good concurrency)</a:t>
            </a:r>
          </a:p>
          <a:p>
            <a:pPr algn="l">
              <a:lnSpc>
                <a:spcPct val="120000"/>
              </a:lnSpc>
            </a:pPr>
            <a:r>
              <a:rPr lang="en-US" altLang="zh-CN" sz="2300" dirty="0"/>
              <a:t>T0 </a:t>
            </a:r>
            <a:r>
              <a:rPr lang="zh-CN" altLang="en-US" sz="2300" dirty="0"/>
              <a:t>uncommitted write</a:t>
            </a:r>
            <a:r>
              <a:rPr lang="en-US" altLang="zh-CN" sz="2300" dirty="0"/>
              <a:t> </a:t>
            </a:r>
            <a:r>
              <a:rPr lang="zh-CN" altLang="en-US" sz="2300" dirty="0">
                <a:sym typeface="+mn-ea"/>
              </a:rPr>
              <a:t>data item</a:t>
            </a:r>
            <a:r>
              <a:rPr lang="en-US" altLang="zh-CN" sz="2300" dirty="0">
                <a:sym typeface="+mn-ea"/>
              </a:rPr>
              <a:t> A </a:t>
            </a:r>
            <a:r>
              <a:rPr lang="en-US" altLang="zh-CN" sz="2300" dirty="0"/>
              <a:t>-&gt;</a:t>
            </a:r>
            <a:r>
              <a:rPr lang="zh-CN" altLang="en-US" sz="2300" dirty="0"/>
              <a:t> record</a:t>
            </a:r>
            <a:r>
              <a:rPr lang="zh-CN" altLang="en-US" sz="2300" dirty="0">
                <a:sym typeface="+mn-ea"/>
              </a:rPr>
              <a:t> last write </a:t>
            </a:r>
            <a:r>
              <a:rPr lang="zh-CN" altLang="en-US" sz="2300" dirty="0"/>
              <a:t>transaction</a:t>
            </a:r>
            <a:r>
              <a:rPr lang="en-US" altLang="zh-CN" sz="2300" dirty="0"/>
              <a:t> on A</a:t>
            </a:r>
            <a:endParaRPr lang="zh-CN" altLang="en-US" sz="2300" dirty="0"/>
          </a:p>
          <a:p>
            <a:pPr algn="l">
              <a:lnSpc>
                <a:spcPct val="120000"/>
              </a:lnSpc>
            </a:pPr>
            <a:r>
              <a:rPr lang="en-US" altLang="zh-CN" sz="2300" dirty="0" err="1"/>
              <a:t>Ti</a:t>
            </a:r>
            <a:r>
              <a:rPr lang="zh-CN" altLang="en-US" sz="2300" dirty="0"/>
              <a:t> read </a:t>
            </a:r>
            <a:r>
              <a:rPr lang="en-US" altLang="zh-CN" sz="2300" dirty="0"/>
              <a:t>this</a:t>
            </a:r>
            <a:r>
              <a:rPr lang="zh-CN" altLang="en-US" sz="2300" dirty="0"/>
              <a:t> uncommitted</a:t>
            </a:r>
            <a:r>
              <a:rPr lang="en-US" altLang="zh-CN" sz="2300" dirty="0"/>
              <a:t> A-&gt; </a:t>
            </a:r>
            <a:r>
              <a:rPr lang="zh-CN" altLang="en-US" sz="2300" dirty="0"/>
              <a:t>record a</a:t>
            </a:r>
            <a:r>
              <a:rPr lang="zh-CN" altLang="en-US" sz="2300" b="1" dirty="0"/>
              <a:t> </a:t>
            </a:r>
            <a:r>
              <a:rPr lang="en-US" altLang="zh-CN" sz="2300" b="1" dirty="0"/>
              <a:t>C</a:t>
            </a:r>
            <a:r>
              <a:rPr lang="zh-CN" altLang="en-US" sz="2300" b="1" dirty="0"/>
              <a:t>ommit </a:t>
            </a:r>
            <a:r>
              <a:rPr lang="en-US" altLang="zh-CN" sz="2300" b="1" dirty="0"/>
              <a:t>D</a:t>
            </a:r>
            <a:r>
              <a:rPr lang="zh-CN" altLang="en-US" sz="2300" b="1" dirty="0"/>
              <a:t>ependency of Ti</a:t>
            </a:r>
            <a:r>
              <a:rPr lang="zh-CN" altLang="en-US" sz="2300" dirty="0"/>
              <a:t> on </a:t>
            </a:r>
            <a:r>
              <a:rPr lang="en-US" altLang="zh-CN" sz="2300" b="1" dirty="0"/>
              <a:t>T0 </a:t>
            </a:r>
            <a:r>
              <a:rPr lang="en-US" altLang="zh-CN" sz="800" dirty="0"/>
              <a:t>(</a:t>
            </a:r>
            <a:r>
              <a:rPr lang="zh-CN" altLang="en-US" sz="800" dirty="0"/>
              <a:t>在</a:t>
            </a:r>
            <a:r>
              <a:rPr lang="en-US" altLang="zh-CN" sz="800" dirty="0"/>
              <a:t>T0</a:t>
            </a:r>
            <a:r>
              <a:rPr lang="zh-CN" altLang="en-US" sz="800" dirty="0"/>
              <a:t>上记</a:t>
            </a:r>
            <a:r>
              <a:rPr lang="en-US" altLang="zh-CN" sz="800" dirty="0" err="1"/>
              <a:t>Ti</a:t>
            </a:r>
            <a:r>
              <a:rPr lang="en-US" altLang="zh-CN" sz="800" dirty="0"/>
              <a:t>-CD)</a:t>
            </a:r>
            <a:endParaRPr lang="zh-CN" altLang="en-US" sz="800" dirty="0"/>
          </a:p>
          <a:p>
            <a:pPr algn="l">
              <a:lnSpc>
                <a:spcPct val="120000"/>
              </a:lnSpc>
            </a:pPr>
            <a:r>
              <a:rPr lang="zh-CN" altLang="en-US" sz="2300" dirty="0"/>
              <a:t>Ti is then </a:t>
            </a:r>
            <a:r>
              <a:rPr lang="zh-CN" altLang="en-US" sz="2300" b="1" dirty="0"/>
              <a:t>not permitted to commit</a:t>
            </a:r>
            <a:r>
              <a:rPr lang="zh-CN" altLang="en-US" sz="2300" dirty="0"/>
              <a:t> until all</a:t>
            </a:r>
            <a:r>
              <a:rPr lang="en-US" altLang="zh-CN" sz="2300" dirty="0"/>
              <a:t> </a:t>
            </a:r>
            <a:r>
              <a:rPr lang="zh-CN" altLang="en-US" sz="2300" dirty="0"/>
              <a:t>transactions </a:t>
            </a:r>
            <a:r>
              <a:rPr lang="en-US" altLang="zh-CN" sz="2300" dirty="0"/>
              <a:t>with</a:t>
            </a:r>
            <a:r>
              <a:rPr lang="zh-CN" altLang="en-US" sz="2300" dirty="0"/>
              <a:t> a </a:t>
            </a:r>
            <a:r>
              <a:rPr lang="en-US" altLang="zh-CN" sz="2300" b="1" dirty="0"/>
              <a:t>CD </a:t>
            </a:r>
            <a:r>
              <a:rPr lang="en-US" altLang="zh-CN" sz="2300" dirty="0"/>
              <a:t>of</a:t>
            </a:r>
            <a:r>
              <a:rPr lang="en-US" altLang="zh-CN" sz="2300" b="1" dirty="0"/>
              <a:t> </a:t>
            </a:r>
            <a:r>
              <a:rPr lang="en-US" altLang="zh-CN" sz="2300" b="1" dirty="0" err="1">
                <a:sym typeface="+mn-ea"/>
              </a:rPr>
              <a:t>Ti</a:t>
            </a:r>
            <a:r>
              <a:rPr lang="en-US" altLang="zh-CN" sz="2300" b="1" dirty="0">
                <a:sym typeface="+mn-ea"/>
              </a:rPr>
              <a:t> </a:t>
            </a:r>
            <a:r>
              <a:rPr lang="en-US" altLang="zh-CN" sz="2300" dirty="0">
                <a:sym typeface="+mn-ea"/>
              </a:rPr>
              <a:t>commit</a:t>
            </a:r>
            <a:r>
              <a:rPr lang="zh-CN" altLang="en-US" sz="2300" dirty="0"/>
              <a:t>. </a:t>
            </a:r>
            <a:r>
              <a:rPr lang="en-US" altLang="zh-CN" sz="800" dirty="0"/>
              <a:t>(</a:t>
            </a:r>
            <a:r>
              <a:rPr lang="zh-CN" altLang="en-US" sz="800" dirty="0"/>
              <a:t>所有</a:t>
            </a:r>
            <a:r>
              <a:rPr lang="en-US" altLang="zh-CN" sz="800" dirty="0" err="1"/>
              <a:t>Ti</a:t>
            </a:r>
            <a:r>
              <a:rPr lang="en-US" altLang="zh-CN" sz="800" dirty="0"/>
              <a:t>-CD</a:t>
            </a:r>
            <a:r>
              <a:rPr lang="zh-CN" altLang="en-US" sz="800" dirty="0"/>
              <a:t>事务提交</a:t>
            </a:r>
            <a:r>
              <a:rPr lang="en-US" altLang="zh-CN" sz="800" dirty="0"/>
              <a:t> </a:t>
            </a:r>
            <a:r>
              <a:rPr lang="zh-CN" altLang="en-US" sz="800" dirty="0"/>
              <a:t>例</a:t>
            </a:r>
            <a:r>
              <a:rPr lang="en-US" altLang="zh-CN" sz="800" dirty="0"/>
              <a:t>T0)</a:t>
            </a:r>
            <a:endParaRPr lang="zh-CN" altLang="en-US" sz="800" dirty="0"/>
          </a:p>
          <a:p>
            <a:pPr algn="l">
              <a:lnSpc>
                <a:spcPct val="120000"/>
              </a:lnSpc>
            </a:pPr>
            <a:r>
              <a:rPr lang="zh-CN" altLang="en-US" sz="2300" dirty="0"/>
              <a:t>If any of these transactions aborts,</a:t>
            </a:r>
            <a:r>
              <a:rPr lang="en-US" altLang="zh-CN" sz="2300" dirty="0"/>
              <a:t> </a:t>
            </a:r>
            <a:r>
              <a:rPr lang="zh-CN" altLang="en-US" sz="2300" dirty="0"/>
              <a:t>Ti must also be aborted</a:t>
            </a:r>
          </a:p>
        </p:txBody>
      </p:sp>
      <p:sp>
        <p:nvSpPr>
          <p:cNvPr id="5" name="灯片编号占位符 4"/>
          <p:cNvSpPr>
            <a:spLocks noGrp="1"/>
          </p:cNvSpPr>
          <p:nvPr>
            <p:ph type="sldNum" sz="quarter" idx="12"/>
          </p:nvPr>
        </p:nvSpPr>
        <p:spPr/>
        <p:txBody>
          <a:bodyPr/>
          <a:lstStyle/>
          <a:p>
            <a:fld id="{9B618960-8005-486C-9A75-10CB2AAC16F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Lock-Based Protocols</a:t>
            </a:r>
          </a:p>
        </p:txBody>
      </p:sp>
      <p:sp>
        <p:nvSpPr>
          <p:cNvPr id="3" name="内容占位符 2"/>
          <p:cNvSpPr>
            <a:spLocks noGrp="1"/>
          </p:cNvSpPr>
          <p:nvPr>
            <p:ph idx="1"/>
          </p:nvPr>
        </p:nvSpPr>
        <p:spPr>
          <a:xfrm>
            <a:off x="838200" y="1825625"/>
            <a:ext cx="10515600" cy="2934970"/>
          </a:xfrm>
        </p:spPr>
        <p:txBody>
          <a:bodyPr>
            <a:normAutofit lnSpcReduction="10000"/>
          </a:bodyPr>
          <a:lstStyle/>
          <a:p>
            <a:pPr>
              <a:lnSpc>
                <a:spcPct val="100000"/>
              </a:lnSpc>
            </a:pPr>
            <a:r>
              <a:rPr lang="zh-CN" altLang="en-US" dirty="0">
                <a:latin typeface="等线" charset="0"/>
                <a:ea typeface="等线" charset="0"/>
              </a:rPr>
              <a:t>One way to ensure isolation is t</a:t>
            </a:r>
            <a:r>
              <a:rPr lang="en-US" altLang="zh-CN" dirty="0">
                <a:latin typeface="等线" charset="0"/>
                <a:ea typeface="等线" charset="0"/>
              </a:rPr>
              <a:t>o </a:t>
            </a:r>
            <a:r>
              <a:rPr lang="zh-CN" altLang="en-US" dirty="0">
                <a:latin typeface="等线" charset="0"/>
                <a:ea typeface="等线" charset="0"/>
              </a:rPr>
              <a:t>require that data items be accessed in a </a:t>
            </a:r>
            <a:r>
              <a:rPr lang="zh-CN" altLang="en-US" b="1" dirty="0">
                <a:latin typeface="等线" charset="0"/>
                <a:ea typeface="等线" charset="0"/>
              </a:rPr>
              <a:t>mutually exclusive</a:t>
            </a:r>
            <a:r>
              <a:rPr lang="zh-CN" altLang="en-US" dirty="0">
                <a:latin typeface="等线" charset="0"/>
                <a:ea typeface="等线" charset="0"/>
              </a:rPr>
              <a:t> manner</a:t>
            </a:r>
            <a:r>
              <a:rPr lang="zh-CN" altLang="en-US" sz="1050" dirty="0">
                <a:latin typeface="等线" charset="0"/>
                <a:ea typeface="等线" charset="0"/>
              </a:rPr>
              <a:t>（相互排他的）</a:t>
            </a:r>
          </a:p>
          <a:p>
            <a:pPr>
              <a:lnSpc>
                <a:spcPct val="100000"/>
              </a:lnSpc>
            </a:pPr>
            <a:r>
              <a:rPr lang="zh-CN" altLang="en-US" dirty="0">
                <a:latin typeface="等线" charset="0"/>
                <a:ea typeface="等线" charset="0"/>
              </a:rPr>
              <a:t>The most common method used to implement this</a:t>
            </a:r>
            <a:r>
              <a:rPr lang="en-US" altLang="zh-CN" dirty="0">
                <a:latin typeface="等线" charset="0"/>
                <a:ea typeface="等线" charset="0"/>
              </a:rPr>
              <a:t> </a:t>
            </a:r>
            <a:r>
              <a:rPr lang="zh-CN" altLang="en-US" dirty="0">
                <a:latin typeface="等线" charset="0"/>
                <a:ea typeface="等线" charset="0"/>
              </a:rPr>
              <a:t>requirement is to allow a transaction to </a:t>
            </a:r>
            <a:r>
              <a:rPr lang="zh-CN" altLang="en-US" b="1" dirty="0">
                <a:latin typeface="等线" charset="0"/>
                <a:ea typeface="等线" charset="0"/>
              </a:rPr>
              <a:t>access a data item</a:t>
            </a:r>
            <a:r>
              <a:rPr lang="zh-CN" altLang="en-US" dirty="0">
                <a:latin typeface="等线" charset="0"/>
                <a:ea typeface="等线" charset="0"/>
              </a:rPr>
              <a:t> only if it is currently holding a </a:t>
            </a:r>
            <a:r>
              <a:rPr lang="zh-CN" altLang="en-US" b="1" dirty="0">
                <a:latin typeface="等线" charset="0"/>
                <a:ea typeface="等线" charset="0"/>
              </a:rPr>
              <a:t>lock</a:t>
            </a:r>
            <a:r>
              <a:rPr lang="en-US" altLang="zh-CN" dirty="0">
                <a:latin typeface="等线" charset="0"/>
                <a:ea typeface="等线" charset="0"/>
              </a:rPr>
              <a:t> </a:t>
            </a:r>
            <a:r>
              <a:rPr lang="zh-CN" altLang="en-US" dirty="0">
                <a:latin typeface="等线" charset="0"/>
                <a:ea typeface="等线" charset="0"/>
              </a:rPr>
              <a:t>on </a:t>
            </a:r>
            <a:r>
              <a:rPr lang="zh-CN" altLang="en-US" b="1" dirty="0">
                <a:latin typeface="等线" charset="0"/>
                <a:ea typeface="等线" charset="0"/>
              </a:rPr>
              <a:t>that item</a:t>
            </a:r>
            <a:r>
              <a:rPr lang="zh-CN" altLang="en-US" dirty="0">
                <a:latin typeface="等线" charset="0"/>
                <a:ea typeface="等线" charset="0"/>
              </a:rPr>
              <a:t>.</a:t>
            </a:r>
            <a:r>
              <a:rPr lang="en-US" altLang="zh-CN" dirty="0">
                <a:latin typeface="等线" charset="0"/>
                <a:ea typeface="等线" charset="0"/>
              </a:rPr>
              <a:t> </a:t>
            </a:r>
          </a:p>
          <a:p>
            <a:pPr marL="0" indent="0">
              <a:buNone/>
            </a:pPr>
            <a:r>
              <a:rPr lang="en-US" altLang="zh-CN" sz="1800" dirty="0">
                <a:latin typeface="等线" charset="0"/>
                <a:ea typeface="等线" charset="0"/>
                <a:sym typeface="+mn-ea"/>
              </a:rPr>
              <a:t>									</a:t>
            </a:r>
            <a:r>
              <a:rPr lang="zh-CN" altLang="en-US" sz="1800" dirty="0">
                <a:latin typeface="等线" charset="0"/>
                <a:ea typeface="等线" charset="0"/>
                <a:sym typeface="+mn-ea"/>
              </a:rPr>
              <a:t>锁是针对</a:t>
            </a:r>
            <a:r>
              <a:rPr lang="zh-CN" altLang="en-US" sz="1800" b="1" dirty="0">
                <a:latin typeface="等线" charset="0"/>
                <a:ea typeface="等线" charset="0"/>
                <a:sym typeface="+mn-ea"/>
              </a:rPr>
              <a:t>事务</a:t>
            </a:r>
            <a:r>
              <a:rPr lang="zh-CN" altLang="en-US" sz="1800" dirty="0">
                <a:latin typeface="等线" charset="0"/>
                <a:ea typeface="等线" charset="0"/>
                <a:sym typeface="+mn-ea"/>
              </a:rPr>
              <a:t>的概念</a:t>
            </a:r>
          </a:p>
          <a:p>
            <a:pPr marL="0" indent="0" algn="r">
              <a:buNone/>
            </a:pPr>
            <a:r>
              <a:rPr lang="zh-CN" altLang="en-US" sz="1800" dirty="0">
                <a:latin typeface="等线" charset="0"/>
                <a:ea typeface="等线" charset="0"/>
              </a:rPr>
              <a:t>锁的</a:t>
            </a:r>
            <a:r>
              <a:rPr lang="zh-CN" altLang="en-US" sz="1800" b="1" dirty="0">
                <a:latin typeface="等线" charset="0"/>
                <a:ea typeface="等线" charset="0"/>
              </a:rPr>
              <a:t>对象</a:t>
            </a:r>
            <a:r>
              <a:rPr lang="zh-CN" altLang="en-US" sz="1800" dirty="0">
                <a:latin typeface="等线" charset="0"/>
                <a:ea typeface="等线" charset="0"/>
              </a:rPr>
              <a:t>是</a:t>
            </a:r>
            <a:r>
              <a:rPr lang="zh-CN" altLang="en-US" sz="1800" b="1" dirty="0">
                <a:latin typeface="等线" charset="0"/>
                <a:ea typeface="等线" charset="0"/>
              </a:rPr>
              <a:t>数据</a:t>
            </a:r>
          </a:p>
        </p:txBody>
      </p:sp>
      <p:pic>
        <p:nvPicPr>
          <p:cNvPr id="4" name="图片 3" descr="截屏2024-09-04 8.43.43"/>
          <p:cNvPicPr>
            <a:picLocks noChangeAspect="1"/>
          </p:cNvPicPr>
          <p:nvPr/>
        </p:nvPicPr>
        <p:blipFill>
          <a:blip r:embed="rId3"/>
          <a:stretch>
            <a:fillRect/>
          </a:stretch>
        </p:blipFill>
        <p:spPr>
          <a:xfrm>
            <a:off x="838200" y="4666615"/>
            <a:ext cx="2962910" cy="1524000"/>
          </a:xfrm>
          <a:prstGeom prst="rect">
            <a:avLst/>
          </a:prstGeom>
        </p:spPr>
      </p:pic>
      <p:sp>
        <p:nvSpPr>
          <p:cNvPr id="5" name="文本框 4"/>
          <p:cNvSpPr txBox="1"/>
          <p:nvPr/>
        </p:nvSpPr>
        <p:spPr>
          <a:xfrm>
            <a:off x="3801110" y="5108575"/>
            <a:ext cx="2356485" cy="922020"/>
          </a:xfrm>
          <a:prstGeom prst="rect">
            <a:avLst/>
          </a:prstGeom>
          <a:noFill/>
        </p:spPr>
        <p:txBody>
          <a:bodyPr wrap="square" rtlCol="0">
            <a:spAutoFit/>
          </a:bodyPr>
          <a:lstStyle/>
          <a:p>
            <a:r>
              <a:rPr lang="en-US" altLang="zh-CN"/>
              <a:t>Two types of lock</a:t>
            </a:r>
          </a:p>
          <a:p>
            <a:r>
              <a:rPr lang="en-US" altLang="zh-CN"/>
              <a:t>Shared lock </a:t>
            </a:r>
            <a:r>
              <a:rPr lang="en-US" altLang="zh-CN" b="1"/>
              <a:t>S</a:t>
            </a:r>
            <a:endParaRPr lang="en-US" altLang="zh-CN"/>
          </a:p>
          <a:p>
            <a:r>
              <a:rPr lang="en-US" altLang="zh-CN"/>
              <a:t>Exclusive lock</a:t>
            </a:r>
            <a:r>
              <a:rPr lang="en-US" altLang="zh-CN" b="1"/>
              <a:t> X</a:t>
            </a:r>
          </a:p>
        </p:txBody>
      </p:sp>
      <p:sp>
        <p:nvSpPr>
          <p:cNvPr id="6" name="文本框 5"/>
          <p:cNvSpPr txBox="1"/>
          <p:nvPr/>
        </p:nvSpPr>
        <p:spPr>
          <a:xfrm>
            <a:off x="1310005" y="6190615"/>
            <a:ext cx="2018665" cy="368300"/>
          </a:xfrm>
          <a:prstGeom prst="rect">
            <a:avLst/>
          </a:prstGeom>
          <a:noFill/>
        </p:spPr>
        <p:txBody>
          <a:bodyPr wrap="none" rtlCol="0">
            <a:spAutoFit/>
          </a:bodyPr>
          <a:lstStyle/>
          <a:p>
            <a:r>
              <a:rPr lang="en-US" altLang="zh-CN"/>
              <a:t>compatible matrix</a:t>
            </a:r>
          </a:p>
        </p:txBody>
      </p:sp>
      <p:sp>
        <p:nvSpPr>
          <p:cNvPr id="7" name="灯片编号占位符 6"/>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Advantages &amp; Disadvantages</a:t>
            </a:r>
          </a:p>
        </p:txBody>
      </p:sp>
      <p:sp>
        <p:nvSpPr>
          <p:cNvPr id="3" name="内容占位符 2"/>
          <p:cNvSpPr>
            <a:spLocks noGrp="1"/>
          </p:cNvSpPr>
          <p:nvPr>
            <p:ph idx="1"/>
          </p:nvPr>
        </p:nvSpPr>
        <p:spPr>
          <a:xfrm>
            <a:off x="838200" y="1825625"/>
            <a:ext cx="10515600" cy="4582160"/>
          </a:xfrm>
        </p:spPr>
        <p:txBody>
          <a:bodyPr/>
          <a:lstStyle/>
          <a:p>
            <a:pPr marL="0" indent="0">
              <a:buNone/>
            </a:pPr>
            <a:r>
              <a:rPr lang="en-US" altLang="zh-CN" dirty="0"/>
              <a:t>Advantages over the 2PL protocol: </a:t>
            </a:r>
          </a:p>
          <a:p>
            <a:pPr marL="0" indent="0">
              <a:buNone/>
            </a:pPr>
            <a:r>
              <a:rPr lang="en-US" altLang="zh-CN" b="1" dirty="0"/>
              <a:t>	Deadlock-free</a:t>
            </a:r>
            <a:r>
              <a:rPr lang="en-US" altLang="zh-CN" dirty="0"/>
              <a:t> -&gt;</a:t>
            </a:r>
            <a:r>
              <a:rPr lang="en-US" altLang="zh-CN" b="1" dirty="0"/>
              <a:t> </a:t>
            </a:r>
            <a:r>
              <a:rPr lang="en-US" altLang="zh-CN" dirty="0"/>
              <a:t>no rollbacks are required</a:t>
            </a:r>
          </a:p>
          <a:p>
            <a:pPr marL="0" indent="0">
              <a:buNone/>
            </a:pPr>
            <a:r>
              <a:rPr lang="en-US" altLang="zh-CN" dirty="0"/>
              <a:t>	</a:t>
            </a:r>
            <a:r>
              <a:rPr lang="en-US" altLang="zh-CN" dirty="0" err="1"/>
              <a:t>ealier</a:t>
            </a:r>
            <a:r>
              <a:rPr lang="en-US" altLang="zh-CN" dirty="0"/>
              <a:t> unlocking, shorter waiting-&gt; increase in </a:t>
            </a:r>
            <a:r>
              <a:rPr lang="en-US" altLang="zh-CN" b="1" dirty="0"/>
              <a:t>concurrency</a:t>
            </a:r>
          </a:p>
          <a:p>
            <a:pPr marL="0" indent="0">
              <a:buNone/>
            </a:pPr>
            <a:endParaRPr lang="en-US" altLang="zh-CN" dirty="0"/>
          </a:p>
          <a:p>
            <a:pPr marL="0" indent="0">
              <a:buNone/>
            </a:pPr>
            <a:r>
              <a:rPr lang="en-US" altLang="zh-CN" dirty="0"/>
              <a:t>Disadvantages:</a:t>
            </a:r>
          </a:p>
          <a:p>
            <a:pPr marL="0" indent="0">
              <a:buNone/>
            </a:pPr>
            <a:r>
              <a:rPr lang="en-US" altLang="zh-CN" dirty="0"/>
              <a:t>	A transaction may have to lock data that </a:t>
            </a:r>
            <a:r>
              <a:rPr lang="en-US" altLang="zh-CN" b="1" dirty="0"/>
              <a:t>it doesn’t access</a:t>
            </a:r>
          </a:p>
          <a:p>
            <a:pPr marL="0" indent="0">
              <a:buNone/>
            </a:pPr>
            <a:r>
              <a:rPr lang="en-US" altLang="zh-CN" dirty="0"/>
              <a:t>	(its “parent nodes”) -&gt; potential decrease in concurrency</a:t>
            </a:r>
            <a:r>
              <a:rPr lang="zh-CN" altLang="en-US" dirty="0"/>
              <a:t> </a:t>
            </a:r>
            <a:r>
              <a:rPr lang="zh-CN" altLang="en-US" sz="1400" dirty="0"/>
              <a:t>锁父节点</a:t>
            </a:r>
            <a:endParaRPr lang="en-US" altLang="zh-CN" sz="1400" dirty="0"/>
          </a:p>
          <a:p>
            <a:pPr marL="0" indent="0">
              <a:buNone/>
            </a:pPr>
            <a:r>
              <a:rPr lang="en-US" altLang="zh-CN" dirty="0"/>
              <a:t>	The</a:t>
            </a:r>
            <a:r>
              <a:rPr lang="en-US" altLang="zh-CN" b="1" dirty="0"/>
              <a:t> root </a:t>
            </a:r>
            <a:r>
              <a:rPr lang="en-US" altLang="zh-CN" dirty="0"/>
              <a:t>of the tree will be locked without prior knowledge </a:t>
            </a:r>
          </a:p>
        </p:txBody>
      </p:sp>
      <p:sp>
        <p:nvSpPr>
          <p:cNvPr id="4" name="灯片编号占位符 3"/>
          <p:cNvSpPr>
            <a:spLocks noGrp="1"/>
          </p:cNvSpPr>
          <p:nvPr>
            <p:ph type="sldNum" sz="quarter" idx="12"/>
          </p:nvPr>
        </p:nvSpPr>
        <p:spPr/>
        <p:txBody>
          <a:bodyPr/>
          <a:lstStyle/>
          <a:p>
            <a:fld id="{9B618960-8005-486C-9A75-10CB2AAC16F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Deadlock Handling</a:t>
            </a:r>
          </a:p>
        </p:txBody>
      </p:sp>
      <p:sp>
        <p:nvSpPr>
          <p:cNvPr id="3" name="内容占位符 2"/>
          <p:cNvSpPr>
            <a:spLocks noGrp="1"/>
          </p:cNvSpPr>
          <p:nvPr>
            <p:ph idx="1"/>
          </p:nvPr>
        </p:nvSpPr>
        <p:spPr>
          <a:xfrm>
            <a:off x="430530" y="1417955"/>
            <a:ext cx="11153140" cy="3455035"/>
          </a:xfrm>
        </p:spPr>
        <p:txBody>
          <a:bodyPr>
            <a:normAutofit/>
          </a:bodyPr>
          <a:lstStyle/>
          <a:p>
            <a:pPr marL="0" indent="0">
              <a:lnSpc>
                <a:spcPct val="80000"/>
              </a:lnSpc>
              <a:buNone/>
            </a:pPr>
            <a:r>
              <a:rPr lang="en-US" altLang="zh-CN" sz="2400" dirty="0"/>
              <a:t>Definition of Deadlock:</a:t>
            </a:r>
          </a:p>
          <a:p>
            <a:pPr marL="0" indent="0">
              <a:lnSpc>
                <a:spcPct val="80000"/>
              </a:lnSpc>
              <a:buNone/>
            </a:pPr>
            <a:r>
              <a:rPr lang="en-US" altLang="zh-CN" sz="2400" dirty="0"/>
              <a:t>	a set of transactions </a:t>
            </a:r>
          </a:p>
          <a:p>
            <a:pPr marL="0" indent="0">
              <a:lnSpc>
                <a:spcPct val="80000"/>
              </a:lnSpc>
              <a:buNone/>
            </a:pPr>
            <a:r>
              <a:rPr lang="en-US" altLang="zh-CN" sz="2400" dirty="0"/>
              <a:t>	every transaction is waiting for another transaction</a:t>
            </a:r>
          </a:p>
          <a:p>
            <a:pPr marL="0" indent="0">
              <a:lnSpc>
                <a:spcPct val="80000"/>
              </a:lnSpc>
              <a:buNone/>
            </a:pPr>
            <a:r>
              <a:rPr lang="en-US" altLang="zh-CN" sz="2400" dirty="0"/>
              <a:t>	{T0, T1, …, Tn} -&gt; T0 wait for a data T1 holds, T1 wait T2, T2...</a:t>
            </a:r>
          </a:p>
          <a:p>
            <a:pPr marL="0" indent="0">
              <a:lnSpc>
                <a:spcPct val="80000"/>
              </a:lnSpc>
              <a:buNone/>
            </a:pPr>
            <a:endParaRPr lang="en-US" altLang="zh-CN" sz="2400" dirty="0"/>
          </a:p>
          <a:p>
            <a:pPr marL="0" indent="0">
              <a:lnSpc>
                <a:spcPct val="80000"/>
              </a:lnSpc>
              <a:buNone/>
            </a:pPr>
            <a:r>
              <a:rPr lang="en-US" altLang="zh-CN" sz="2400" dirty="0"/>
              <a:t>Remedy:</a:t>
            </a:r>
          </a:p>
          <a:p>
            <a:pPr marL="0" indent="0">
              <a:lnSpc>
                <a:spcPct val="80000"/>
              </a:lnSpc>
              <a:buNone/>
            </a:pPr>
            <a:r>
              <a:rPr lang="en-US" altLang="zh-CN" sz="2400" dirty="0"/>
              <a:t>	Rollback (partial</a:t>
            </a:r>
            <a:r>
              <a:rPr lang="zh-CN" altLang="en-US" sz="1600" dirty="0"/>
              <a:t>部分的</a:t>
            </a:r>
            <a:r>
              <a:rPr lang="en-US" altLang="zh-CN" sz="2400" dirty="0"/>
              <a:t>) to a point</a:t>
            </a:r>
          </a:p>
          <a:p>
            <a:pPr marL="0" indent="0">
              <a:lnSpc>
                <a:spcPct val="80000"/>
              </a:lnSpc>
              <a:buNone/>
            </a:pPr>
            <a:r>
              <a:rPr lang="en-US" altLang="zh-CN" sz="2400" dirty="0"/>
              <a:t>	where T obtained a </a:t>
            </a:r>
            <a:r>
              <a:rPr lang="en-US" altLang="zh-CN" sz="2400" b="1" dirty="0"/>
              <a:t>lock</a:t>
            </a:r>
            <a:r>
              <a:rPr lang="en-US" altLang="zh-CN" sz="2400" dirty="0"/>
              <a:t> whose</a:t>
            </a:r>
            <a:r>
              <a:rPr lang="en-US" altLang="zh-CN" sz="2400" b="1" dirty="0"/>
              <a:t> release</a:t>
            </a:r>
            <a:r>
              <a:rPr lang="en-US" altLang="zh-CN" sz="2400" dirty="0"/>
              <a:t> </a:t>
            </a:r>
            <a:r>
              <a:rPr lang="en-US" altLang="zh-CN" sz="2400" b="1" dirty="0"/>
              <a:t>resolves </a:t>
            </a:r>
            <a:r>
              <a:rPr lang="en-US" altLang="zh-CN" sz="2400" dirty="0"/>
              <a:t>the deadlock</a:t>
            </a:r>
          </a:p>
        </p:txBody>
      </p:sp>
      <p:sp>
        <p:nvSpPr>
          <p:cNvPr id="4" name="文本框 3"/>
          <p:cNvSpPr txBox="1"/>
          <p:nvPr/>
        </p:nvSpPr>
        <p:spPr>
          <a:xfrm>
            <a:off x="430530" y="4872990"/>
            <a:ext cx="11059795" cy="1198880"/>
          </a:xfrm>
          <a:prstGeom prst="rect">
            <a:avLst/>
          </a:prstGeom>
          <a:noFill/>
        </p:spPr>
        <p:txBody>
          <a:bodyPr wrap="none" rtlCol="0">
            <a:spAutoFit/>
          </a:bodyPr>
          <a:lstStyle/>
          <a:p>
            <a:pPr algn="l"/>
            <a:r>
              <a:rPr lang="en-US" altLang="zh-CN" sz="2400" dirty="0"/>
              <a:t>2 Principle Methods:</a:t>
            </a:r>
          </a:p>
          <a:p>
            <a:pPr algn="l"/>
            <a:r>
              <a:rPr lang="en-US" altLang="zh-CN" sz="2400" dirty="0"/>
              <a:t>Deadlock </a:t>
            </a:r>
            <a:r>
              <a:rPr lang="en-US" altLang="zh-CN" sz="2400" b="1" dirty="0"/>
              <a:t>prevention: </a:t>
            </a:r>
            <a:r>
              <a:rPr lang="en-US" altLang="zh-CN" sz="2400" dirty="0"/>
              <a:t>ensure that the system will </a:t>
            </a:r>
            <a:r>
              <a:rPr lang="en-US" altLang="zh-CN" sz="2400" b="1" dirty="0"/>
              <a:t>never enter</a:t>
            </a:r>
            <a:r>
              <a:rPr lang="en-US" altLang="zh-CN" sz="2400" dirty="0"/>
              <a:t> a </a:t>
            </a:r>
            <a:r>
              <a:rPr lang="en-US" altLang="zh-CN" sz="2400" b="1" dirty="0"/>
              <a:t>deadlock</a:t>
            </a:r>
            <a:r>
              <a:rPr lang="en-US" altLang="zh-CN" sz="2400" dirty="0"/>
              <a:t> state</a:t>
            </a:r>
          </a:p>
          <a:p>
            <a:pPr algn="l"/>
            <a:r>
              <a:rPr lang="en-US" altLang="zh-CN" sz="2400" b="1" dirty="0"/>
              <a:t>Detection &amp; Recovery:  </a:t>
            </a:r>
            <a:r>
              <a:rPr lang="en-US" altLang="zh-CN" sz="2400" dirty="0"/>
              <a:t>allow entering a deadlock state -&gt; try to </a:t>
            </a:r>
            <a:r>
              <a:rPr lang="en-US" altLang="zh-CN" sz="2400" b="1" dirty="0"/>
              <a:t>recover</a:t>
            </a:r>
          </a:p>
        </p:txBody>
      </p:sp>
      <p:sp>
        <p:nvSpPr>
          <p:cNvPr id="5" name="文本框 4"/>
          <p:cNvSpPr txBox="1"/>
          <p:nvPr/>
        </p:nvSpPr>
        <p:spPr>
          <a:xfrm>
            <a:off x="430530" y="6282055"/>
            <a:ext cx="8455025" cy="368300"/>
          </a:xfrm>
          <a:prstGeom prst="rect">
            <a:avLst/>
          </a:prstGeom>
          <a:noFill/>
        </p:spPr>
        <p:txBody>
          <a:bodyPr wrap="none" rtlCol="0">
            <a:spAutoFit/>
          </a:bodyPr>
          <a:lstStyle/>
          <a:p>
            <a:pPr algn="l"/>
            <a:r>
              <a:rPr lang="zh-CN" altLang="en-US"/>
              <a:t>Prevention</a:t>
            </a:r>
            <a:r>
              <a:rPr lang="en-US" altLang="zh-CN"/>
              <a:t>: H</a:t>
            </a:r>
            <a:r>
              <a:rPr lang="zh-CN" altLang="en-US">
                <a:sym typeface="+mn-ea"/>
              </a:rPr>
              <a:t>igh</a:t>
            </a:r>
            <a:r>
              <a:rPr lang="en-US" altLang="zh-CN">
                <a:sym typeface="+mn-ea"/>
              </a:rPr>
              <a:t> </a:t>
            </a:r>
            <a:r>
              <a:rPr lang="zh-CN" altLang="en-US"/>
              <a:t>deadlock</a:t>
            </a:r>
            <a:r>
              <a:rPr lang="en-US" altLang="zh-CN"/>
              <a:t> </a:t>
            </a:r>
            <a:r>
              <a:rPr lang="zh-CN" altLang="en-US">
                <a:sym typeface="+mn-ea"/>
              </a:rPr>
              <a:t>probabilit</a:t>
            </a:r>
            <a:r>
              <a:rPr lang="en-US" altLang="zh-CN">
                <a:sym typeface="+mn-ea"/>
              </a:rPr>
              <a:t>y sys / </a:t>
            </a:r>
            <a:r>
              <a:rPr lang="en-US" altLang="zh-CN"/>
              <a:t>D</a:t>
            </a:r>
            <a:r>
              <a:rPr lang="zh-CN" altLang="en-US"/>
              <a:t>etection </a:t>
            </a:r>
            <a:r>
              <a:rPr lang="en-US" altLang="zh-CN"/>
              <a:t>&amp;</a:t>
            </a:r>
            <a:r>
              <a:rPr lang="zh-CN" altLang="en-US"/>
              <a:t> recovery</a:t>
            </a:r>
            <a:r>
              <a:rPr lang="en-US" altLang="zh-CN"/>
              <a:t>: Low probability</a:t>
            </a:r>
          </a:p>
        </p:txBody>
      </p:sp>
      <p:sp>
        <p:nvSpPr>
          <p:cNvPr id="6" name="灯片编号占位符 5"/>
          <p:cNvSpPr>
            <a:spLocks noGrp="1"/>
          </p:cNvSpPr>
          <p:nvPr>
            <p:ph type="sldNum" sz="quarter" idx="12"/>
          </p:nvPr>
        </p:nvSpPr>
        <p:spPr/>
        <p:txBody>
          <a:bodyPr/>
          <a:lstStyle/>
          <a:p>
            <a:fld id="{9B618960-8005-486C-9A75-10CB2AAC16F9}" type="slidenum">
              <a:rPr lang="en-US" smtClean="0"/>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Deadlock Prevention</a:t>
            </a:r>
          </a:p>
        </p:txBody>
      </p:sp>
      <p:sp>
        <p:nvSpPr>
          <p:cNvPr id="3" name="内容占位符 2"/>
          <p:cNvSpPr>
            <a:spLocks noGrp="1"/>
          </p:cNvSpPr>
          <p:nvPr>
            <p:ph idx="1"/>
          </p:nvPr>
        </p:nvSpPr>
        <p:spPr>
          <a:xfrm>
            <a:off x="417195" y="1825625"/>
            <a:ext cx="10732770" cy="4351655"/>
          </a:xfrm>
        </p:spPr>
        <p:txBody>
          <a:bodyPr/>
          <a:lstStyle/>
          <a:p>
            <a:pPr marL="0" indent="0">
              <a:buNone/>
            </a:pPr>
            <a:r>
              <a:rPr lang="en-US" altLang="zh-CN" dirty="0"/>
              <a:t>2 Approaches</a:t>
            </a:r>
            <a:endParaRPr lang="zh-CN" altLang="en-US" dirty="0"/>
          </a:p>
          <a:p>
            <a:pPr marL="0" indent="0">
              <a:buNone/>
            </a:pPr>
            <a:r>
              <a:rPr lang="en-US" altLang="zh-CN" dirty="0"/>
              <a:t>	1. </a:t>
            </a:r>
            <a:r>
              <a:rPr lang="zh-CN" altLang="en-US" dirty="0"/>
              <a:t>ordering</a:t>
            </a:r>
            <a:r>
              <a:rPr lang="en-US" altLang="zh-CN" dirty="0"/>
              <a:t> </a:t>
            </a:r>
            <a:r>
              <a:rPr lang="zh-CN" altLang="en-US" dirty="0"/>
              <a:t>lock</a:t>
            </a:r>
            <a:r>
              <a:rPr lang="en-US" altLang="zh-CN" dirty="0"/>
              <a:t> requests / </a:t>
            </a:r>
            <a:r>
              <a:rPr lang="zh-CN" altLang="en-US" dirty="0">
                <a:sym typeface="+mn-ea"/>
              </a:rPr>
              <a:t>acquire</a:t>
            </a:r>
            <a:r>
              <a:rPr lang="zh-CN" altLang="en-US" dirty="0"/>
              <a:t> all locks</a:t>
            </a:r>
            <a:r>
              <a:rPr lang="en-US" altLang="zh-CN" dirty="0"/>
              <a:t> </a:t>
            </a:r>
            <a:r>
              <a:rPr lang="zh-CN" altLang="en-US" dirty="0"/>
              <a:t>together</a:t>
            </a:r>
            <a:endParaRPr lang="en-US" altLang="zh-CN" dirty="0"/>
          </a:p>
          <a:p>
            <a:pPr marL="0" indent="0">
              <a:buNone/>
            </a:pPr>
            <a:r>
              <a:rPr lang="en-US" altLang="zh-CN" dirty="0"/>
              <a:t>		-&gt; e</a:t>
            </a:r>
            <a:r>
              <a:rPr lang="en-US" altLang="zh-CN" dirty="0">
                <a:sym typeface="+mn-ea"/>
              </a:rPr>
              <a:t>nsuring </a:t>
            </a:r>
            <a:r>
              <a:rPr lang="en-US" altLang="zh-CN" b="1" dirty="0">
                <a:sym typeface="+mn-ea"/>
              </a:rPr>
              <a:t>n</a:t>
            </a:r>
            <a:r>
              <a:rPr lang="zh-CN" altLang="en-US" b="1" dirty="0">
                <a:sym typeface="+mn-ea"/>
              </a:rPr>
              <a:t>o cyclic</a:t>
            </a:r>
            <a:r>
              <a:rPr lang="en-US" altLang="zh-CN" b="1" dirty="0">
                <a:sym typeface="+mn-ea"/>
              </a:rPr>
              <a:t> </a:t>
            </a:r>
            <a:r>
              <a:rPr lang="zh-CN" altLang="en-US" b="1" dirty="0">
                <a:sym typeface="+mn-ea"/>
              </a:rPr>
              <a:t>waits</a:t>
            </a:r>
          </a:p>
          <a:p>
            <a:pPr marL="0" indent="0">
              <a:buNone/>
            </a:pPr>
            <a:r>
              <a:rPr lang="en-US" altLang="zh-CN" dirty="0"/>
              <a:t>	</a:t>
            </a:r>
          </a:p>
          <a:p>
            <a:pPr marL="0" indent="0">
              <a:buNone/>
            </a:pPr>
            <a:r>
              <a:rPr lang="en-US" altLang="zh-CN" dirty="0"/>
              <a:t>	2. p</a:t>
            </a:r>
            <a:r>
              <a:rPr lang="zh-CN" altLang="en-US" dirty="0"/>
              <a:t>erform rollback instead of waiting for</a:t>
            </a:r>
            <a:r>
              <a:rPr lang="en-US" altLang="zh-CN" dirty="0"/>
              <a:t> </a:t>
            </a:r>
            <a:r>
              <a:rPr lang="zh-CN" altLang="en-US" dirty="0"/>
              <a:t>potential</a:t>
            </a:r>
            <a:r>
              <a:rPr lang="en-US" altLang="zh-CN" dirty="0"/>
              <a:t> </a:t>
            </a:r>
            <a:r>
              <a:rPr lang="zh-CN" altLang="en-US" dirty="0"/>
              <a:t>deadlock</a:t>
            </a:r>
          </a:p>
          <a:p>
            <a:pPr marL="0" indent="0">
              <a:buNone/>
            </a:pPr>
            <a:r>
              <a:rPr lang="en-US" altLang="zh-CN" dirty="0"/>
              <a:t>	(closer to deadlock recovery)</a:t>
            </a:r>
          </a:p>
        </p:txBody>
      </p:sp>
      <p:sp>
        <p:nvSpPr>
          <p:cNvPr id="4" name="灯片编号占位符 3"/>
          <p:cNvSpPr>
            <a:spLocks noGrp="1"/>
          </p:cNvSpPr>
          <p:nvPr>
            <p:ph type="sldNum" sz="quarter" idx="12"/>
          </p:nvPr>
        </p:nvSpPr>
        <p:spPr/>
        <p:txBody>
          <a:bodyPr/>
          <a:lstStyle/>
          <a:p>
            <a:fld id="{9B618960-8005-486C-9A75-10CB2AAC16F9}"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Deadlock Prevention</a:t>
            </a:r>
            <a:r>
              <a:rPr lang="en-US" altLang="zh-CN" dirty="0">
                <a:sym typeface="+mn-ea"/>
              </a:rPr>
              <a:t>: Lock all / Ordering</a:t>
            </a:r>
          </a:p>
        </p:txBody>
      </p:sp>
      <p:sp>
        <p:nvSpPr>
          <p:cNvPr id="3" name="内容占位符 2"/>
          <p:cNvSpPr>
            <a:spLocks noGrp="1"/>
          </p:cNvSpPr>
          <p:nvPr>
            <p:ph idx="1"/>
          </p:nvPr>
        </p:nvSpPr>
        <p:spPr>
          <a:xfrm>
            <a:off x="838200" y="1825625"/>
            <a:ext cx="10515600" cy="2803525"/>
          </a:xfrm>
        </p:spPr>
        <p:txBody>
          <a:bodyPr>
            <a:normAutofit fontScale="90000" lnSpcReduction="10000"/>
          </a:bodyPr>
          <a:lstStyle/>
          <a:p>
            <a:pPr marL="0" indent="0">
              <a:lnSpc>
                <a:spcPct val="100000"/>
              </a:lnSpc>
              <a:buNone/>
            </a:pPr>
            <a:r>
              <a:rPr lang="en-US" altLang="zh-CN" dirty="0"/>
              <a:t>Method1 </a:t>
            </a:r>
            <a:r>
              <a:rPr lang="en-US" altLang="zh-CN" dirty="0" err="1"/>
              <a:t>Simplist</a:t>
            </a:r>
            <a:r>
              <a:rPr lang="en-US" altLang="zh-CN" dirty="0"/>
              <a:t> scheme (</a:t>
            </a:r>
            <a:r>
              <a:rPr lang="zh-CN" altLang="en-US" sz="1100" dirty="0"/>
              <a:t>全锁</a:t>
            </a:r>
            <a:r>
              <a:rPr lang="en-US" altLang="zh-CN" sz="1100" dirty="0"/>
              <a:t>-</a:t>
            </a:r>
            <a:r>
              <a:rPr lang="zh-CN" altLang="en-US" sz="1100" dirty="0"/>
              <a:t>效率低</a:t>
            </a:r>
            <a:r>
              <a:rPr lang="en-US" altLang="zh-CN" dirty="0"/>
              <a:t>)</a:t>
            </a:r>
          </a:p>
          <a:p>
            <a:pPr marL="0" indent="0">
              <a:lnSpc>
                <a:spcPct val="100000"/>
              </a:lnSpc>
              <a:buNone/>
            </a:pPr>
            <a:r>
              <a:rPr lang="en-US" altLang="zh-CN" dirty="0"/>
              <a:t>	Require each transaction to lock </a:t>
            </a:r>
            <a:r>
              <a:rPr lang="en-US" altLang="zh-CN" b="1" dirty="0"/>
              <a:t>all data</a:t>
            </a:r>
            <a:r>
              <a:rPr lang="en-US" altLang="zh-CN" dirty="0"/>
              <a:t> before execution</a:t>
            </a:r>
          </a:p>
          <a:p>
            <a:pPr marL="0" indent="0">
              <a:lnSpc>
                <a:spcPct val="100000"/>
              </a:lnSpc>
              <a:buNone/>
            </a:pPr>
            <a:r>
              <a:rPr lang="en-US" altLang="zh-CN" dirty="0"/>
              <a:t>	Lock all / Lock none</a:t>
            </a:r>
          </a:p>
          <a:p>
            <a:pPr marL="0" indent="0">
              <a:lnSpc>
                <a:spcPct val="100000"/>
              </a:lnSpc>
              <a:buNone/>
            </a:pPr>
            <a:r>
              <a:rPr lang="en-US" altLang="zh-CN" dirty="0"/>
              <a:t>2 Disadvantages:</a:t>
            </a:r>
          </a:p>
          <a:p>
            <a:pPr marL="0" indent="0">
              <a:lnSpc>
                <a:spcPct val="100000"/>
              </a:lnSpc>
              <a:buNone/>
            </a:pPr>
            <a:r>
              <a:rPr lang="en-US" altLang="zh-CN" dirty="0"/>
              <a:t>	hard to predict what data items need to be locked</a:t>
            </a:r>
          </a:p>
          <a:p>
            <a:pPr marL="0" indent="0">
              <a:lnSpc>
                <a:spcPct val="100000"/>
              </a:lnSpc>
              <a:buNone/>
            </a:pPr>
            <a:r>
              <a:rPr lang="en-US" altLang="zh-CN" dirty="0">
                <a:sym typeface="+mn-ea"/>
              </a:rPr>
              <a:t>	locked but unused -&gt; </a:t>
            </a:r>
            <a:r>
              <a:rPr lang="en-US" altLang="zh-CN" dirty="0"/>
              <a:t>data item utilization may be low</a:t>
            </a:r>
          </a:p>
        </p:txBody>
      </p:sp>
      <p:sp>
        <p:nvSpPr>
          <p:cNvPr id="4" name="文本框 3"/>
          <p:cNvSpPr txBox="1"/>
          <p:nvPr/>
        </p:nvSpPr>
        <p:spPr>
          <a:xfrm>
            <a:off x="838200" y="4474210"/>
            <a:ext cx="11003280" cy="1245235"/>
          </a:xfrm>
          <a:prstGeom prst="rect">
            <a:avLst/>
          </a:prstGeom>
          <a:noFill/>
        </p:spPr>
        <p:txBody>
          <a:bodyPr wrap="square" rtlCol="0">
            <a:spAutoFit/>
          </a:bodyPr>
          <a:lstStyle/>
          <a:p>
            <a:pPr algn="l"/>
            <a:r>
              <a:rPr lang="en-US" altLang="zh-CN" sz="2500" dirty="0"/>
              <a:t>Method2 (</a:t>
            </a:r>
            <a:r>
              <a:rPr lang="zh-CN" altLang="en-US" sz="1200" dirty="0"/>
              <a:t>数据项排序</a:t>
            </a:r>
            <a:r>
              <a:rPr lang="en-US" altLang="zh-CN" sz="1200" dirty="0"/>
              <a:t>-</a:t>
            </a:r>
            <a:r>
              <a:rPr lang="zh-CN" altLang="en-US" sz="1200" dirty="0"/>
              <a:t>难以实现</a:t>
            </a:r>
            <a:r>
              <a:rPr lang="en-US" altLang="zh-CN" sz="2500" dirty="0"/>
              <a:t>)</a:t>
            </a:r>
            <a:endParaRPr lang="zh-CN" altLang="en-US" sz="2500" dirty="0"/>
          </a:p>
          <a:p>
            <a:pPr algn="l"/>
            <a:r>
              <a:rPr lang="en-US" altLang="zh-CN" sz="2500" dirty="0"/>
              <a:t>	I</a:t>
            </a:r>
            <a:r>
              <a:rPr lang="zh-CN" altLang="en-US" sz="2500" dirty="0"/>
              <a:t>mpose an ordering of all data</a:t>
            </a:r>
            <a:r>
              <a:rPr lang="en-US" altLang="zh-CN" sz="2500" dirty="0"/>
              <a:t> </a:t>
            </a:r>
            <a:r>
              <a:rPr lang="zh-CN" altLang="en-US" sz="2500" dirty="0"/>
              <a:t>items</a:t>
            </a:r>
            <a:r>
              <a:rPr lang="en-US" altLang="zh-CN" sz="2500" dirty="0"/>
              <a:t> -&gt; </a:t>
            </a:r>
            <a:r>
              <a:rPr lang="zh-CN" altLang="en-US" sz="2500" dirty="0"/>
              <a:t>lock data items</a:t>
            </a:r>
            <a:r>
              <a:rPr lang="en-US" altLang="zh-CN" sz="2500" dirty="0"/>
              <a:t> by order </a:t>
            </a:r>
          </a:p>
          <a:p>
            <a:pPr algn="l"/>
            <a:r>
              <a:rPr lang="en-US" altLang="zh-CN" sz="2500" dirty="0"/>
              <a:t>	(Exp. Tree protocol)</a:t>
            </a:r>
          </a:p>
        </p:txBody>
      </p:sp>
      <p:sp>
        <p:nvSpPr>
          <p:cNvPr id="5" name="灯片编号占位符 4"/>
          <p:cNvSpPr>
            <a:spLocks noGrp="1"/>
          </p:cNvSpPr>
          <p:nvPr>
            <p:ph type="sldNum" sz="quarter" idx="12"/>
          </p:nvPr>
        </p:nvSpPr>
        <p:spPr/>
        <p:txBody>
          <a:bodyPr/>
          <a:lstStyle/>
          <a:p>
            <a:fld id="{9B618960-8005-486C-9A75-10CB2AAC16F9}"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Deadlock Prevention: Preemption</a:t>
            </a:r>
          </a:p>
        </p:txBody>
      </p:sp>
      <p:sp>
        <p:nvSpPr>
          <p:cNvPr id="3" name="内容占位符 2"/>
          <p:cNvSpPr>
            <a:spLocks noGrp="1"/>
          </p:cNvSpPr>
          <p:nvPr>
            <p:ph idx="1"/>
          </p:nvPr>
        </p:nvSpPr>
        <p:spPr>
          <a:xfrm>
            <a:off x="838200" y="1825625"/>
            <a:ext cx="11071860" cy="4685665"/>
          </a:xfrm>
        </p:spPr>
        <p:txBody>
          <a:bodyPr>
            <a:normAutofit lnSpcReduction="10000"/>
          </a:bodyPr>
          <a:lstStyle/>
          <a:p>
            <a:pPr marL="0" indent="0">
              <a:lnSpc>
                <a:spcPct val="100000"/>
              </a:lnSpc>
              <a:buNone/>
            </a:pPr>
            <a:r>
              <a:rPr lang="en-US" altLang="zh-CN" dirty="0"/>
              <a:t>Preemption &amp; Rollback: 2 Methods by</a:t>
            </a:r>
            <a:r>
              <a:rPr lang="en-US" altLang="zh-CN" b="1" dirty="0"/>
              <a:t> timestamp</a:t>
            </a:r>
            <a:endParaRPr lang="en-US" altLang="zh-CN" dirty="0"/>
          </a:p>
          <a:p>
            <a:pPr marL="0" indent="0">
              <a:lnSpc>
                <a:spcPct val="100000"/>
              </a:lnSpc>
              <a:buNone/>
            </a:pPr>
            <a:r>
              <a:rPr lang="en-US" altLang="zh-CN" dirty="0"/>
              <a:t>1. </a:t>
            </a:r>
            <a:r>
              <a:rPr lang="en-US" altLang="zh-CN" b="1" dirty="0"/>
              <a:t>Wait</a:t>
            </a:r>
            <a:r>
              <a:rPr lang="en-US" altLang="zh-CN" dirty="0"/>
              <a:t>-</a:t>
            </a:r>
            <a:r>
              <a:rPr lang="en-US" altLang="zh-CN" b="1" dirty="0"/>
              <a:t>Die</a:t>
            </a:r>
            <a:r>
              <a:rPr lang="en-US" altLang="zh-CN" dirty="0"/>
              <a:t> (</a:t>
            </a:r>
            <a:r>
              <a:rPr lang="en-US" altLang="zh-CN" dirty="0" err="1"/>
              <a:t>nonpreemptive</a:t>
            </a:r>
            <a:r>
              <a:rPr lang="en-US" altLang="zh-CN" dirty="0"/>
              <a:t> </a:t>
            </a:r>
            <a:r>
              <a:rPr lang="en-US" altLang="zh-CN" sz="1600" dirty="0" err="1"/>
              <a:t>不剥夺，但只有老的有资格等待</a:t>
            </a:r>
            <a:r>
              <a:rPr lang="en-US" altLang="zh-CN" dirty="0"/>
              <a:t>)</a:t>
            </a:r>
          </a:p>
          <a:p>
            <a:pPr marL="0" indent="0">
              <a:lnSpc>
                <a:spcPct val="100000"/>
              </a:lnSpc>
              <a:buNone/>
            </a:pPr>
            <a:r>
              <a:rPr lang="en-US" altLang="zh-CN" dirty="0"/>
              <a:t>	</a:t>
            </a:r>
            <a:r>
              <a:rPr lang="en-US" altLang="zh-CN" dirty="0" err="1"/>
              <a:t>Ti</a:t>
            </a:r>
            <a:r>
              <a:rPr lang="en-US" altLang="zh-CN" dirty="0"/>
              <a:t> requests a </a:t>
            </a:r>
            <a:r>
              <a:rPr lang="en-US" altLang="zh-CN" dirty="0" err="1"/>
              <a:t>Tj</a:t>
            </a:r>
            <a:r>
              <a:rPr lang="en-US" altLang="zh-CN" dirty="0"/>
              <a:t> hold data -&gt;  </a:t>
            </a:r>
            <a:r>
              <a:rPr lang="en-US" altLang="zh-CN" dirty="0" err="1">
                <a:sym typeface="+mn-ea"/>
              </a:rPr>
              <a:t>Ti</a:t>
            </a:r>
            <a:r>
              <a:rPr lang="en-US" altLang="zh-CN" dirty="0">
                <a:sym typeface="+mn-ea"/>
              </a:rPr>
              <a:t> is older than </a:t>
            </a:r>
            <a:r>
              <a:rPr lang="en-US" altLang="zh-CN" dirty="0" err="1">
                <a:sym typeface="+mn-ea"/>
              </a:rPr>
              <a:t>Tj</a:t>
            </a:r>
            <a:r>
              <a:rPr lang="en-US" altLang="zh-CN" dirty="0">
                <a:sym typeface="+mn-ea"/>
              </a:rPr>
              <a:t>? (smaller timestamp) </a:t>
            </a:r>
          </a:p>
          <a:p>
            <a:pPr marL="0" indent="0">
              <a:lnSpc>
                <a:spcPct val="100000"/>
              </a:lnSpc>
              <a:buNone/>
            </a:pPr>
            <a:r>
              <a:rPr lang="en-US" altLang="zh-CN" dirty="0"/>
              <a:t>		Y. </a:t>
            </a:r>
            <a:r>
              <a:rPr lang="en-US" altLang="zh-CN" dirty="0" err="1"/>
              <a:t>Ti</a:t>
            </a:r>
            <a:r>
              <a:rPr lang="en-US" altLang="zh-CN" dirty="0"/>
              <a:t> </a:t>
            </a:r>
            <a:r>
              <a:rPr lang="en-US" altLang="zh-CN" b="1" dirty="0"/>
              <a:t>wait </a:t>
            </a:r>
            <a:endParaRPr lang="en-US" altLang="zh-CN" dirty="0"/>
          </a:p>
          <a:p>
            <a:pPr marL="0" indent="0">
              <a:lnSpc>
                <a:spcPct val="100000"/>
              </a:lnSpc>
              <a:buNone/>
            </a:pPr>
            <a:r>
              <a:rPr lang="en-US" altLang="zh-CN" dirty="0"/>
              <a:t>		N. </a:t>
            </a:r>
            <a:r>
              <a:rPr lang="en-US" altLang="zh-CN" dirty="0" err="1"/>
              <a:t>Ti</a:t>
            </a:r>
            <a:r>
              <a:rPr lang="en-US" altLang="zh-CN" dirty="0"/>
              <a:t> is rolled back (</a:t>
            </a:r>
            <a:r>
              <a:rPr lang="en-US" altLang="zh-CN" b="1" dirty="0"/>
              <a:t>dies</a:t>
            </a:r>
            <a:r>
              <a:rPr lang="en-US" altLang="zh-CN" dirty="0"/>
              <a:t>)</a:t>
            </a:r>
          </a:p>
          <a:p>
            <a:pPr marL="0" indent="0">
              <a:lnSpc>
                <a:spcPct val="100000"/>
              </a:lnSpc>
              <a:buNone/>
            </a:pPr>
            <a:r>
              <a:rPr lang="en-US" altLang="zh-CN" dirty="0"/>
              <a:t>2. </a:t>
            </a:r>
            <a:r>
              <a:rPr lang="en-US" altLang="zh-CN" b="1" dirty="0"/>
              <a:t>Wound</a:t>
            </a:r>
            <a:r>
              <a:rPr lang="en-US" altLang="zh-CN" dirty="0"/>
              <a:t>-</a:t>
            </a:r>
            <a:r>
              <a:rPr lang="en-US" altLang="zh-CN" b="1" dirty="0"/>
              <a:t>Wait</a:t>
            </a:r>
            <a:r>
              <a:rPr lang="en-US" altLang="zh-CN" dirty="0"/>
              <a:t> (preemptive </a:t>
            </a:r>
            <a:r>
              <a:rPr lang="en-US" altLang="zh-CN" sz="1600" dirty="0" err="1"/>
              <a:t>老的直接</a:t>
            </a:r>
            <a:r>
              <a:rPr lang="zh-CN" altLang="en-US" sz="1600" dirty="0"/>
              <a:t>被</a:t>
            </a:r>
            <a:r>
              <a:rPr lang="en-US" altLang="zh-CN" sz="1600" dirty="0" err="1"/>
              <a:t>干掉，新的才去等待</a:t>
            </a:r>
            <a:r>
              <a:rPr lang="en-US" altLang="zh-CN" dirty="0"/>
              <a:t>)</a:t>
            </a:r>
          </a:p>
          <a:p>
            <a:pPr marL="0" indent="0">
              <a:lnSpc>
                <a:spcPct val="100000"/>
              </a:lnSpc>
              <a:buNone/>
            </a:pPr>
            <a:r>
              <a:rPr lang="en-US" altLang="zh-CN" dirty="0"/>
              <a:t>	</a:t>
            </a:r>
            <a:r>
              <a:rPr lang="en-US" altLang="zh-CN" dirty="0" err="1">
                <a:sym typeface="+mn-ea"/>
              </a:rPr>
              <a:t>Ti</a:t>
            </a:r>
            <a:r>
              <a:rPr lang="en-US" altLang="zh-CN" dirty="0">
                <a:sym typeface="+mn-ea"/>
              </a:rPr>
              <a:t> requests a </a:t>
            </a:r>
            <a:r>
              <a:rPr lang="en-US" altLang="zh-CN" dirty="0" err="1">
                <a:sym typeface="+mn-ea"/>
              </a:rPr>
              <a:t>Tj</a:t>
            </a:r>
            <a:r>
              <a:rPr lang="en-US" altLang="zh-CN" dirty="0">
                <a:sym typeface="+mn-ea"/>
              </a:rPr>
              <a:t> data -&gt; </a:t>
            </a:r>
            <a:r>
              <a:rPr lang="en-US" altLang="zh-CN" dirty="0" err="1">
                <a:sym typeface="+mn-ea"/>
              </a:rPr>
              <a:t>Ti</a:t>
            </a:r>
            <a:r>
              <a:rPr lang="en-US" altLang="zh-CN" dirty="0">
                <a:sym typeface="+mn-ea"/>
              </a:rPr>
              <a:t> is older than </a:t>
            </a:r>
            <a:r>
              <a:rPr lang="en-US" altLang="zh-CN" dirty="0" err="1">
                <a:sym typeface="+mn-ea"/>
              </a:rPr>
              <a:t>Tj</a:t>
            </a:r>
            <a:r>
              <a:rPr lang="en-US" altLang="zh-CN" dirty="0">
                <a:sym typeface="+mn-ea"/>
              </a:rPr>
              <a:t>?</a:t>
            </a:r>
          </a:p>
          <a:p>
            <a:pPr marL="0" indent="0">
              <a:lnSpc>
                <a:spcPct val="100000"/>
              </a:lnSpc>
              <a:buNone/>
            </a:pPr>
            <a:r>
              <a:rPr lang="en-US" altLang="zh-CN" dirty="0"/>
              <a:t>		Y. </a:t>
            </a:r>
            <a:r>
              <a:rPr lang="en-US" altLang="zh-CN" dirty="0" err="1"/>
              <a:t>Tj</a:t>
            </a:r>
            <a:r>
              <a:rPr lang="en-US" altLang="zh-CN" dirty="0"/>
              <a:t> is rolled back (</a:t>
            </a:r>
            <a:r>
              <a:rPr lang="en-US" altLang="zh-CN" b="1" dirty="0"/>
              <a:t>wounded</a:t>
            </a:r>
            <a:r>
              <a:rPr lang="en-US" altLang="zh-CN" dirty="0"/>
              <a:t> by </a:t>
            </a:r>
            <a:r>
              <a:rPr lang="en-US" altLang="zh-CN" dirty="0" err="1"/>
              <a:t>Ti</a:t>
            </a:r>
            <a:r>
              <a:rPr lang="en-US" altLang="zh-CN" dirty="0"/>
              <a:t>)</a:t>
            </a:r>
          </a:p>
          <a:p>
            <a:pPr marL="0" indent="0">
              <a:lnSpc>
                <a:spcPct val="100000"/>
              </a:lnSpc>
              <a:buNone/>
            </a:pPr>
            <a:r>
              <a:rPr lang="en-US" altLang="zh-CN" dirty="0"/>
              <a:t>		N. </a:t>
            </a:r>
            <a:r>
              <a:rPr lang="en-US" altLang="zh-CN" dirty="0" err="1"/>
              <a:t>Ti</a:t>
            </a:r>
            <a:r>
              <a:rPr lang="en-US" altLang="zh-CN" dirty="0"/>
              <a:t> </a:t>
            </a:r>
            <a:r>
              <a:rPr lang="en-US" altLang="zh-CN" b="1" dirty="0"/>
              <a:t>wait</a:t>
            </a:r>
          </a:p>
        </p:txBody>
      </p:sp>
      <p:sp>
        <p:nvSpPr>
          <p:cNvPr id="4" name="文本框 3"/>
          <p:cNvSpPr txBox="1"/>
          <p:nvPr/>
        </p:nvSpPr>
        <p:spPr>
          <a:xfrm>
            <a:off x="671830" y="6298230"/>
            <a:ext cx="8000716" cy="369332"/>
          </a:xfrm>
          <a:prstGeom prst="rect">
            <a:avLst/>
          </a:prstGeom>
          <a:noFill/>
        </p:spPr>
        <p:txBody>
          <a:bodyPr wrap="none" rtlCol="0">
            <a:spAutoFit/>
          </a:bodyPr>
          <a:lstStyle/>
          <a:p>
            <a:r>
              <a:rPr lang="en-US" altLang="zh-CN" dirty="0"/>
              <a:t>Either</a:t>
            </a:r>
            <a:r>
              <a:rPr lang="zh-CN" altLang="en-US" dirty="0"/>
              <a:t> </a:t>
            </a:r>
            <a:r>
              <a:rPr lang="en-US" altLang="zh-CN" dirty="0"/>
              <a:t>old/new transactions get </a:t>
            </a:r>
            <a:r>
              <a:rPr lang="en-US" altLang="zh-CN" dirty="0" err="1"/>
              <a:t>excuted</a:t>
            </a:r>
            <a:r>
              <a:rPr lang="en-US" altLang="zh-CN" dirty="0"/>
              <a:t> -&gt; one direction -&gt; prevent cyclic structure</a:t>
            </a:r>
          </a:p>
        </p:txBody>
      </p:sp>
      <p:sp>
        <p:nvSpPr>
          <p:cNvPr id="5" name="文本框 4"/>
          <p:cNvSpPr txBox="1"/>
          <p:nvPr/>
        </p:nvSpPr>
        <p:spPr>
          <a:xfrm>
            <a:off x="9331960" y="5699760"/>
            <a:ext cx="2744470" cy="645160"/>
          </a:xfrm>
          <a:prstGeom prst="rect">
            <a:avLst/>
          </a:prstGeom>
          <a:noFill/>
        </p:spPr>
        <p:txBody>
          <a:bodyPr wrap="none" rtlCol="0">
            <a:spAutoFit/>
          </a:bodyPr>
          <a:lstStyle/>
          <a:p>
            <a:pPr algn="l"/>
            <a:r>
              <a:rPr lang="en-US" altLang="zh-CN"/>
              <a:t>Problem: </a:t>
            </a:r>
          </a:p>
          <a:p>
            <a:pPr algn="l"/>
            <a:r>
              <a:rPr lang="en-US" altLang="zh-CN" b="1"/>
              <a:t>U</a:t>
            </a:r>
            <a:r>
              <a:rPr lang="zh-CN" altLang="en-US" b="1"/>
              <a:t>nnecessary </a:t>
            </a:r>
            <a:r>
              <a:rPr lang="en-US" altLang="zh-CN" b="1"/>
              <a:t>R</a:t>
            </a:r>
            <a:r>
              <a:rPr lang="zh-CN" altLang="en-US" b="1"/>
              <a:t>ollbacks</a:t>
            </a:r>
          </a:p>
        </p:txBody>
      </p:sp>
      <p:sp>
        <p:nvSpPr>
          <p:cNvPr id="6" name="灯片编号占位符 5"/>
          <p:cNvSpPr>
            <a:spLocks noGrp="1"/>
          </p:cNvSpPr>
          <p:nvPr>
            <p:ph type="sldNum" sz="quarter" idx="12"/>
          </p:nvPr>
        </p:nvSpPr>
        <p:spPr/>
        <p:txBody>
          <a:bodyPr/>
          <a:lstStyle/>
          <a:p>
            <a:fld id="{9B618960-8005-486C-9A75-10CB2AAC16F9}"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Deadlock Prevention: Lock Timeout </a:t>
            </a:r>
            <a:endParaRPr lang="zh-CN" altLang="en-US"/>
          </a:p>
        </p:txBody>
      </p:sp>
      <p:sp>
        <p:nvSpPr>
          <p:cNvPr id="3" name="内容占位符 2"/>
          <p:cNvSpPr>
            <a:spLocks noGrp="1"/>
          </p:cNvSpPr>
          <p:nvPr>
            <p:ph idx="1"/>
          </p:nvPr>
        </p:nvSpPr>
        <p:spPr>
          <a:xfrm>
            <a:off x="838200" y="1825625"/>
            <a:ext cx="10515600" cy="4351338"/>
          </a:xfrm>
        </p:spPr>
        <p:txBody>
          <a:bodyPr/>
          <a:lstStyle/>
          <a:p>
            <a:pPr marL="0" indent="0">
              <a:buNone/>
            </a:pPr>
            <a:r>
              <a:rPr lang="en-US" altLang="zh-CN"/>
              <a:t>A </a:t>
            </a:r>
            <a:r>
              <a:rPr lang="zh-CN" altLang="en-US"/>
              <a:t>transaction that has requested a lock </a:t>
            </a:r>
            <a:r>
              <a:rPr lang="zh-CN" altLang="en-US" b="1"/>
              <a:t>waits for</a:t>
            </a:r>
            <a:r>
              <a:rPr lang="zh-CN" altLang="en-US"/>
              <a:t> </a:t>
            </a:r>
            <a:r>
              <a:rPr lang="zh-CN" altLang="en-US" b="1"/>
              <a:t>at most</a:t>
            </a:r>
            <a:r>
              <a:rPr lang="zh-CN" altLang="en-US"/>
              <a:t> a specified amount</a:t>
            </a:r>
            <a:r>
              <a:rPr lang="en-US" altLang="zh-CN"/>
              <a:t> </a:t>
            </a:r>
            <a:r>
              <a:rPr lang="zh-CN" altLang="en-US"/>
              <a:t>of time. </a:t>
            </a:r>
          </a:p>
          <a:p>
            <a:pPr marL="0" indent="0">
              <a:buNone/>
            </a:pPr>
            <a:r>
              <a:rPr lang="zh-CN" altLang="en-US"/>
              <a:t>If the lock has not been granted within that time, the transaction is said to</a:t>
            </a:r>
            <a:r>
              <a:rPr lang="zh-CN" altLang="en-US" b="1"/>
              <a:t> time</a:t>
            </a:r>
            <a:r>
              <a:rPr lang="en-US" altLang="zh-CN" b="1"/>
              <a:t> </a:t>
            </a:r>
            <a:r>
              <a:rPr lang="zh-CN" altLang="en-US" b="1"/>
              <a:t>out</a:t>
            </a:r>
            <a:r>
              <a:rPr lang="zh-CN" altLang="en-US"/>
              <a:t>, and it </a:t>
            </a:r>
            <a:r>
              <a:rPr lang="zh-CN" altLang="en-US" b="1"/>
              <a:t>rolls itself back</a:t>
            </a:r>
            <a:r>
              <a:rPr lang="zh-CN" altLang="en-US"/>
              <a:t> and restarts. </a:t>
            </a:r>
          </a:p>
          <a:p>
            <a:pPr marL="0" indent="0">
              <a:buNone/>
            </a:pPr>
            <a:r>
              <a:rPr lang="zh-CN" altLang="en-US"/>
              <a:t>If there was in fact a deadlock, one or more</a:t>
            </a:r>
            <a:r>
              <a:rPr lang="en-US" altLang="zh-CN"/>
              <a:t> </a:t>
            </a:r>
            <a:r>
              <a:rPr lang="zh-CN" altLang="en-US"/>
              <a:t>transactions involved in the deadlock will time out and roll back, allowing the others to</a:t>
            </a:r>
            <a:r>
              <a:rPr lang="en-US" altLang="zh-CN"/>
              <a:t> </a:t>
            </a:r>
            <a:r>
              <a:rPr lang="zh-CN" altLang="en-US"/>
              <a:t>proceed</a:t>
            </a:r>
            <a:r>
              <a:rPr lang="en-US" altLang="zh-CN"/>
              <a:t>.</a:t>
            </a:r>
          </a:p>
        </p:txBody>
      </p:sp>
      <p:sp>
        <p:nvSpPr>
          <p:cNvPr id="4" name="文本框 3"/>
          <p:cNvSpPr txBox="1"/>
          <p:nvPr/>
        </p:nvSpPr>
        <p:spPr>
          <a:xfrm>
            <a:off x="838200" y="5532120"/>
            <a:ext cx="6596380" cy="645160"/>
          </a:xfrm>
          <a:prstGeom prst="rect">
            <a:avLst/>
          </a:prstGeom>
          <a:noFill/>
        </p:spPr>
        <p:txBody>
          <a:bodyPr wrap="square" rtlCol="0">
            <a:spAutoFit/>
          </a:bodyPr>
          <a:lstStyle/>
          <a:p>
            <a:pPr algn="l"/>
            <a:r>
              <a:rPr lang="en-US" altLang="zh-CN" dirty="0"/>
              <a:t>Adv: E</a:t>
            </a:r>
            <a:r>
              <a:rPr lang="zh-CN" altLang="en-US" dirty="0"/>
              <a:t>asy to implement</a:t>
            </a:r>
            <a:endParaRPr lang="en-US" altLang="zh-CN" dirty="0"/>
          </a:p>
          <a:p>
            <a:pPr algn="l"/>
            <a:r>
              <a:rPr lang="en-US" altLang="zh-CN" dirty="0"/>
              <a:t>Dis: Hard to decide timeout</a:t>
            </a:r>
            <a:r>
              <a:rPr lang="en-US" altLang="zh-CN" dirty="0">
                <a:sym typeface="+mn-ea"/>
              </a:rPr>
              <a:t> length, </a:t>
            </a:r>
            <a:r>
              <a:rPr lang="en-US" altLang="zh-CN" b="1" dirty="0">
                <a:sym typeface="+mn-ea"/>
              </a:rPr>
              <a:t>Starvation</a:t>
            </a:r>
            <a:r>
              <a:rPr lang="en-US" altLang="zh-CN" dirty="0">
                <a:sym typeface="+mn-ea"/>
              </a:rPr>
              <a:t> possibility </a:t>
            </a:r>
            <a:endParaRPr lang="en-US" altLang="zh-CN" dirty="0"/>
          </a:p>
        </p:txBody>
      </p:sp>
      <p:sp>
        <p:nvSpPr>
          <p:cNvPr id="5" name="灯片编号占位符 4"/>
          <p:cNvSpPr>
            <a:spLocks noGrp="1"/>
          </p:cNvSpPr>
          <p:nvPr>
            <p:ph type="sldNum" sz="quarter" idx="12"/>
          </p:nvPr>
        </p:nvSpPr>
        <p:spPr/>
        <p:txBody>
          <a:bodyPr/>
          <a:lstStyle/>
          <a:p>
            <a:fld id="{9B618960-8005-486C-9A75-10CB2AAC16F9}"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155044" cy="1325563"/>
          </a:xfrm>
        </p:spPr>
        <p:txBody>
          <a:bodyPr/>
          <a:lstStyle/>
          <a:p>
            <a:r>
              <a:rPr lang="zh-CN" altLang="en-US" dirty="0"/>
              <a:t>Deadlock Detection and Recovery </a:t>
            </a:r>
            <a:r>
              <a:rPr lang="en-US" altLang="zh-CN" dirty="0"/>
              <a:t>(</a:t>
            </a:r>
            <a:r>
              <a:rPr lang="zh-CN" altLang="en-US" sz="1000" dirty="0"/>
              <a:t>已发生</a:t>
            </a:r>
            <a:r>
              <a:rPr lang="en-US" altLang="zh-CN" dirty="0"/>
              <a:t>)</a:t>
            </a:r>
            <a:endParaRPr lang="zh-CN" altLang="en-US" dirty="0"/>
          </a:p>
        </p:txBody>
      </p:sp>
      <p:sp>
        <p:nvSpPr>
          <p:cNvPr id="3" name="内容占位符 2"/>
          <p:cNvSpPr>
            <a:spLocks noGrp="1"/>
          </p:cNvSpPr>
          <p:nvPr>
            <p:ph idx="1"/>
          </p:nvPr>
        </p:nvSpPr>
        <p:spPr>
          <a:xfrm>
            <a:off x="532765" y="1825625"/>
            <a:ext cx="11155045" cy="2263140"/>
          </a:xfrm>
        </p:spPr>
        <p:txBody>
          <a:bodyPr/>
          <a:lstStyle/>
          <a:p>
            <a:pPr marL="0" indent="0">
              <a:buNone/>
            </a:pPr>
            <a:r>
              <a:rPr lang="en-US" altLang="zh-CN" dirty="0"/>
              <a:t>Using deadlock possible protocol </a:t>
            </a:r>
          </a:p>
          <a:p>
            <a:pPr marL="0" indent="0">
              <a:buNone/>
            </a:pPr>
            <a:r>
              <a:rPr lang="en-US" altLang="zh-CN" dirty="0"/>
              <a:t>	-&gt; a </a:t>
            </a:r>
            <a:r>
              <a:rPr lang="en-US" altLang="zh-CN" b="1" dirty="0"/>
              <a:t>detection and recovery</a:t>
            </a:r>
            <a:r>
              <a:rPr lang="en-US" altLang="zh-CN" dirty="0"/>
              <a:t> scheme must be used</a:t>
            </a:r>
          </a:p>
          <a:p>
            <a:pPr marL="0" indent="0">
              <a:buNone/>
            </a:pPr>
            <a:r>
              <a:rPr lang="en-US" altLang="zh-CN" dirty="0"/>
              <a:t>An algorithm (</a:t>
            </a:r>
            <a:r>
              <a:rPr lang="en-US" altLang="zh-CN" dirty="0">
                <a:sym typeface="+mn-ea"/>
              </a:rPr>
              <a:t>invoked periodically) examine the sys state</a:t>
            </a:r>
          </a:p>
          <a:p>
            <a:pPr marL="0" indent="0">
              <a:buNone/>
            </a:pPr>
            <a:r>
              <a:rPr lang="en-US" altLang="zh-CN" dirty="0"/>
              <a:t>	if deadlock occur -&gt; recovery</a:t>
            </a:r>
          </a:p>
        </p:txBody>
      </p:sp>
      <p:sp>
        <p:nvSpPr>
          <p:cNvPr id="4" name="文本框 3"/>
          <p:cNvSpPr txBox="1"/>
          <p:nvPr/>
        </p:nvSpPr>
        <p:spPr>
          <a:xfrm>
            <a:off x="323215" y="4223385"/>
            <a:ext cx="11545570" cy="1198880"/>
          </a:xfrm>
          <a:prstGeom prst="rect">
            <a:avLst/>
          </a:prstGeom>
          <a:noFill/>
        </p:spPr>
        <p:txBody>
          <a:bodyPr wrap="square" rtlCol="0">
            <a:spAutoFit/>
          </a:bodyPr>
          <a:lstStyle/>
          <a:p>
            <a:pPr algn="l"/>
            <a:r>
              <a:rPr lang="en-US" altLang="zh-CN" dirty="0"/>
              <a:t>System must:</a:t>
            </a:r>
          </a:p>
          <a:p>
            <a:pPr algn="l"/>
            <a:r>
              <a:rPr lang="en-US" altLang="zh-CN" dirty="0"/>
              <a:t>1. </a:t>
            </a:r>
            <a:r>
              <a:rPr lang="zh-CN" altLang="en-US" dirty="0"/>
              <a:t>Maintain info abou</a:t>
            </a:r>
            <a:r>
              <a:rPr lang="en-US" altLang="zh-CN" dirty="0"/>
              <a:t>t: </a:t>
            </a:r>
            <a:r>
              <a:rPr lang="zh-CN" altLang="en-US" dirty="0"/>
              <a:t>current allocation of </a:t>
            </a:r>
            <a:r>
              <a:rPr lang="en-US" altLang="zh-CN" dirty="0"/>
              <a:t>data</a:t>
            </a:r>
            <a:r>
              <a:rPr lang="zh-CN" altLang="en-US" dirty="0"/>
              <a:t> items</a:t>
            </a:r>
            <a:r>
              <a:rPr lang="en-US" altLang="zh-CN" dirty="0"/>
              <a:t>, </a:t>
            </a:r>
            <a:r>
              <a:rPr lang="zh-CN" altLang="en-US" dirty="0"/>
              <a:t>outstanding</a:t>
            </a:r>
            <a:r>
              <a:rPr lang="en-US" altLang="zh-CN" dirty="0"/>
              <a:t>(</a:t>
            </a:r>
            <a:r>
              <a:rPr lang="zh-CN" altLang="en-US" sz="1100" dirty="0"/>
              <a:t>未解决</a:t>
            </a:r>
            <a:r>
              <a:rPr lang="en-US" altLang="zh-CN" dirty="0"/>
              <a:t>)</a:t>
            </a:r>
            <a:r>
              <a:rPr lang="zh-CN" altLang="en-US" dirty="0"/>
              <a:t> data item requests.</a:t>
            </a:r>
          </a:p>
          <a:p>
            <a:pPr algn="l"/>
            <a:r>
              <a:rPr lang="en-US" altLang="zh-CN" dirty="0"/>
              <a:t>2. </a:t>
            </a:r>
            <a:r>
              <a:rPr lang="zh-CN" altLang="en-US" dirty="0"/>
              <a:t>Provide an algorithm that uses this info to determine whether</a:t>
            </a:r>
            <a:r>
              <a:rPr lang="en-US" altLang="zh-CN" dirty="0"/>
              <a:t> is a </a:t>
            </a:r>
            <a:r>
              <a:rPr lang="zh-CN" altLang="en-US" dirty="0"/>
              <a:t>deadlock state.</a:t>
            </a:r>
          </a:p>
          <a:p>
            <a:pPr algn="l"/>
            <a:r>
              <a:rPr lang="en-US" altLang="zh-CN" dirty="0"/>
              <a:t>3. </a:t>
            </a:r>
            <a:r>
              <a:rPr lang="zh-CN" altLang="en-US" dirty="0"/>
              <a:t>Recover from the deadlock when the detection algorithm determines that a deadlock exists.</a:t>
            </a:r>
          </a:p>
        </p:txBody>
      </p:sp>
      <p:sp>
        <p:nvSpPr>
          <p:cNvPr id="5" name="灯片编号占位符 4"/>
          <p:cNvSpPr>
            <a:spLocks noGrp="1"/>
          </p:cNvSpPr>
          <p:nvPr>
            <p:ph type="sldNum" sz="quarter" idx="12"/>
          </p:nvPr>
        </p:nvSpPr>
        <p:spPr/>
        <p:txBody>
          <a:bodyPr/>
          <a:lstStyle/>
          <a:p>
            <a:fld id="{9B618960-8005-486C-9A75-10CB2AAC16F9}"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Deadlock Detection</a:t>
            </a:r>
          </a:p>
        </p:txBody>
      </p:sp>
      <p:sp>
        <p:nvSpPr>
          <p:cNvPr id="3" name="内容占位符 2"/>
          <p:cNvSpPr>
            <a:spLocks noGrp="1"/>
          </p:cNvSpPr>
          <p:nvPr>
            <p:ph idx="1"/>
          </p:nvPr>
        </p:nvSpPr>
        <p:spPr>
          <a:xfrm>
            <a:off x="4947285" y="1825625"/>
            <a:ext cx="6406515" cy="4211955"/>
          </a:xfrm>
        </p:spPr>
        <p:txBody>
          <a:bodyPr/>
          <a:lstStyle/>
          <a:p>
            <a:pPr marL="0" indent="0">
              <a:buNone/>
            </a:pPr>
            <a:r>
              <a:rPr lang="en-US" altLang="zh-CN"/>
              <a:t>Wait-for graph (directed graph)</a:t>
            </a:r>
          </a:p>
          <a:p>
            <a:pPr marL="0" indent="0">
              <a:buNone/>
            </a:pPr>
            <a:r>
              <a:rPr lang="en-US" altLang="zh-CN"/>
              <a:t>	</a:t>
            </a:r>
          </a:p>
          <a:p>
            <a:pPr marL="0" indent="0">
              <a:buNone/>
            </a:pPr>
            <a:r>
              <a:rPr lang="en-US" altLang="zh-CN"/>
              <a:t>	Ti requests a data item currently being held by Tj: Ti → Tj</a:t>
            </a:r>
          </a:p>
          <a:p>
            <a:pPr marL="0" indent="0">
              <a:buNone/>
            </a:pPr>
            <a:r>
              <a:rPr lang="en-US" altLang="zh-CN"/>
              <a:t>	</a:t>
            </a:r>
          </a:p>
          <a:p>
            <a:pPr marL="0" indent="0">
              <a:buNone/>
            </a:pPr>
            <a:r>
              <a:rPr lang="en-US" altLang="zh-CN"/>
              <a:t>	A </a:t>
            </a:r>
            <a:r>
              <a:rPr lang="en-US" altLang="zh-CN" b="1"/>
              <a:t>deadlock </a:t>
            </a:r>
            <a:r>
              <a:rPr lang="en-US" altLang="zh-CN"/>
              <a:t>exists in the system if and only if the wait-for graph contains a </a:t>
            </a:r>
            <a:r>
              <a:rPr lang="en-US" altLang="zh-CN" b="1"/>
              <a:t>cycle</a:t>
            </a:r>
          </a:p>
        </p:txBody>
      </p:sp>
      <p:pic>
        <p:nvPicPr>
          <p:cNvPr id="5" name="图片 4" descr="截屏2024-10-22 13.34.55"/>
          <p:cNvPicPr>
            <a:picLocks noChangeAspect="1"/>
          </p:cNvPicPr>
          <p:nvPr/>
        </p:nvPicPr>
        <p:blipFill>
          <a:blip r:embed="rId3"/>
          <a:stretch>
            <a:fillRect/>
          </a:stretch>
        </p:blipFill>
        <p:spPr>
          <a:xfrm>
            <a:off x="838200" y="1825625"/>
            <a:ext cx="3568065" cy="2105660"/>
          </a:xfrm>
          <a:prstGeom prst="rect">
            <a:avLst/>
          </a:prstGeom>
        </p:spPr>
      </p:pic>
      <p:pic>
        <p:nvPicPr>
          <p:cNvPr id="6" name="图片 5" descr="截屏2024-10-22 13.35.12"/>
          <p:cNvPicPr>
            <a:picLocks noChangeAspect="1"/>
          </p:cNvPicPr>
          <p:nvPr/>
        </p:nvPicPr>
        <p:blipFill>
          <a:blip r:embed="rId4"/>
          <a:stretch>
            <a:fillRect/>
          </a:stretch>
        </p:blipFill>
        <p:spPr>
          <a:xfrm>
            <a:off x="838200" y="3931285"/>
            <a:ext cx="3630295" cy="2105660"/>
          </a:xfrm>
          <a:prstGeom prst="rect">
            <a:avLst/>
          </a:prstGeom>
        </p:spPr>
      </p:pic>
      <p:sp>
        <p:nvSpPr>
          <p:cNvPr id="4" name="灯片编号占位符 3"/>
          <p:cNvSpPr>
            <a:spLocks noGrp="1"/>
          </p:cNvSpPr>
          <p:nvPr>
            <p:ph type="sldNum" sz="quarter" idx="12"/>
          </p:nvPr>
        </p:nvSpPr>
        <p:spPr/>
        <p:txBody>
          <a:bodyPr/>
          <a:lstStyle/>
          <a:p>
            <a:fld id="{9B618960-8005-486C-9A75-10CB2AAC16F9}"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1155"/>
            <a:ext cx="10515600" cy="1325563"/>
          </a:xfrm>
        </p:spPr>
        <p:txBody>
          <a:bodyPr/>
          <a:lstStyle/>
          <a:p>
            <a:r>
              <a:rPr lang="en-US" altLang="zh-CN" dirty="0"/>
              <a:t>*</a:t>
            </a:r>
            <a:r>
              <a:rPr lang="zh-CN" altLang="en-US" dirty="0"/>
              <a:t>Recovery from Deadlock</a:t>
            </a:r>
          </a:p>
        </p:txBody>
      </p:sp>
      <p:sp>
        <p:nvSpPr>
          <p:cNvPr id="3" name="内容占位符 2"/>
          <p:cNvSpPr>
            <a:spLocks noGrp="1"/>
          </p:cNvSpPr>
          <p:nvPr>
            <p:ph idx="1"/>
          </p:nvPr>
        </p:nvSpPr>
        <p:spPr>
          <a:xfrm>
            <a:off x="838200" y="1585595"/>
            <a:ext cx="10515600" cy="878840"/>
          </a:xfrm>
        </p:spPr>
        <p:txBody>
          <a:bodyPr>
            <a:normAutofit fontScale="97500"/>
          </a:bodyPr>
          <a:lstStyle/>
          <a:p>
            <a:pPr marL="0" indent="0">
              <a:lnSpc>
                <a:spcPct val="50000"/>
              </a:lnSpc>
              <a:buNone/>
            </a:pPr>
            <a:r>
              <a:rPr lang="en-US" altLang="zh-CN" sz="2000" dirty="0"/>
              <a:t>A </a:t>
            </a:r>
            <a:r>
              <a:rPr lang="zh-CN" altLang="en-US" sz="2000" dirty="0"/>
              <a:t>deadlock exists</a:t>
            </a:r>
            <a:r>
              <a:rPr lang="en-US" altLang="zh-CN" sz="2000" dirty="0"/>
              <a:t> -&gt; </a:t>
            </a:r>
            <a:r>
              <a:rPr lang="zh-CN" altLang="en-US" sz="2000" dirty="0"/>
              <a:t>recover</a:t>
            </a:r>
          </a:p>
          <a:p>
            <a:pPr marL="0" indent="0">
              <a:lnSpc>
                <a:spcPct val="50000"/>
              </a:lnSpc>
              <a:buNone/>
            </a:pPr>
            <a:r>
              <a:rPr lang="en-US" altLang="zh-CN" sz="2000" dirty="0"/>
              <a:t>	</a:t>
            </a:r>
            <a:r>
              <a:rPr lang="zh-CN" altLang="en-US" sz="2000" dirty="0"/>
              <a:t>1. Selection of a </a:t>
            </a:r>
            <a:r>
              <a:rPr lang="zh-CN" altLang="en-US" sz="2000" b="1" dirty="0"/>
              <a:t>victim</a:t>
            </a:r>
            <a:r>
              <a:rPr lang="en-US" altLang="zh-CN" sz="2000" dirty="0"/>
              <a:t>: (</a:t>
            </a:r>
            <a:r>
              <a:rPr lang="en-US" altLang="zh-CN" sz="2000" i="1" dirty="0"/>
              <a:t>minimum cost</a:t>
            </a:r>
            <a:r>
              <a:rPr lang="en-US" altLang="zh-CN" sz="2000" dirty="0"/>
              <a:t>)</a:t>
            </a:r>
          </a:p>
          <a:p>
            <a:pPr marL="0" indent="0">
              <a:lnSpc>
                <a:spcPct val="50000"/>
              </a:lnSpc>
              <a:buNone/>
            </a:pPr>
            <a:r>
              <a:rPr lang="en-US" altLang="zh-CN" sz="2000" dirty="0"/>
              <a:t>		decide which transaction (or transactions) to </a:t>
            </a:r>
            <a:r>
              <a:rPr lang="en-US" altLang="zh-CN" sz="2000" b="1" dirty="0"/>
              <a:t>roll back</a:t>
            </a:r>
          </a:p>
        </p:txBody>
      </p:sp>
      <p:sp>
        <p:nvSpPr>
          <p:cNvPr id="4" name="文本框 3"/>
          <p:cNvSpPr txBox="1"/>
          <p:nvPr/>
        </p:nvSpPr>
        <p:spPr>
          <a:xfrm>
            <a:off x="2876550" y="2301875"/>
            <a:ext cx="8477250" cy="1198880"/>
          </a:xfrm>
          <a:prstGeom prst="rect">
            <a:avLst/>
          </a:prstGeom>
          <a:noFill/>
        </p:spPr>
        <p:txBody>
          <a:bodyPr wrap="none" rtlCol="0">
            <a:spAutoFit/>
          </a:bodyPr>
          <a:lstStyle/>
          <a:p>
            <a:pPr marL="0" indent="0" algn="l">
              <a:buNone/>
            </a:pPr>
            <a:r>
              <a:rPr lang="en-US" altLang="zh-CN" dirty="0">
                <a:sym typeface="+mn-ea"/>
              </a:rPr>
              <a:t>a. How long the transaction has computed, and how much longer it will compute.</a:t>
            </a:r>
            <a:endParaRPr lang="en-US" altLang="zh-CN" dirty="0"/>
          </a:p>
          <a:p>
            <a:pPr marL="0" indent="0" algn="l">
              <a:buNone/>
            </a:pPr>
            <a:r>
              <a:rPr lang="en-US" altLang="zh-CN" dirty="0">
                <a:sym typeface="+mn-ea"/>
              </a:rPr>
              <a:t>b. How many data items the transaction has used.</a:t>
            </a:r>
            <a:endParaRPr lang="en-US" altLang="zh-CN" dirty="0"/>
          </a:p>
          <a:p>
            <a:pPr marL="0" indent="0" algn="l">
              <a:buNone/>
            </a:pPr>
            <a:r>
              <a:rPr lang="en-US" altLang="zh-CN" dirty="0">
                <a:sym typeface="+mn-ea"/>
              </a:rPr>
              <a:t>c. How many more data items the transaction needs for it to complete.</a:t>
            </a:r>
            <a:endParaRPr lang="en-US" altLang="zh-CN" dirty="0"/>
          </a:p>
          <a:p>
            <a:pPr marL="0" indent="0" algn="l">
              <a:buNone/>
            </a:pPr>
            <a:r>
              <a:rPr lang="en-US" altLang="zh-CN" dirty="0">
                <a:sym typeface="+mn-ea"/>
              </a:rPr>
              <a:t>d. How many transactions will be involved in the rollback</a:t>
            </a:r>
            <a:endParaRPr lang="zh-CN" altLang="en-US" dirty="0"/>
          </a:p>
        </p:txBody>
      </p:sp>
      <p:sp>
        <p:nvSpPr>
          <p:cNvPr id="5" name="文本框 4"/>
          <p:cNvSpPr txBox="1"/>
          <p:nvPr/>
        </p:nvSpPr>
        <p:spPr>
          <a:xfrm>
            <a:off x="1765300" y="3460750"/>
            <a:ext cx="9824720" cy="2030095"/>
          </a:xfrm>
          <a:prstGeom prst="rect">
            <a:avLst/>
          </a:prstGeom>
          <a:noFill/>
        </p:spPr>
        <p:txBody>
          <a:bodyPr wrap="square" rtlCol="0">
            <a:spAutoFit/>
          </a:bodyPr>
          <a:lstStyle/>
          <a:p>
            <a:pPr algn="l"/>
            <a:r>
              <a:rPr lang="en-US" altLang="zh-CN" dirty="0"/>
              <a:t>2.</a:t>
            </a:r>
            <a:r>
              <a:rPr lang="en-US" altLang="zh-CN" b="1" dirty="0"/>
              <a:t>Rollback</a:t>
            </a:r>
          </a:p>
          <a:p>
            <a:pPr algn="l"/>
            <a:r>
              <a:rPr lang="en-US" altLang="zh-CN" dirty="0"/>
              <a:t>	determine how far this transaction should be rolled back</a:t>
            </a:r>
          </a:p>
          <a:p>
            <a:pPr algn="l"/>
            <a:r>
              <a:rPr lang="en-US" altLang="zh-CN" dirty="0"/>
              <a:t>	  a. total rollback: abort &amp; restart</a:t>
            </a:r>
          </a:p>
          <a:p>
            <a:pPr algn="l"/>
            <a:r>
              <a:rPr lang="en-US" altLang="zh-CN" dirty="0"/>
              <a:t>	  b. partial rollback:  </a:t>
            </a:r>
          </a:p>
          <a:p>
            <a:pPr algn="l"/>
            <a:r>
              <a:rPr lang="en-US" altLang="zh-CN" dirty="0"/>
              <a:t>		1. record sequence of lock requests/grants &amp; updates</a:t>
            </a:r>
          </a:p>
          <a:p>
            <a:pPr algn="l"/>
            <a:r>
              <a:rPr lang="en-US" altLang="zh-CN" dirty="0"/>
              <a:t> 		2. decide which locks need to be release to break the deadlock. </a:t>
            </a:r>
          </a:p>
          <a:p>
            <a:pPr algn="l"/>
            <a:r>
              <a:rPr lang="en-US" altLang="zh-CN" dirty="0"/>
              <a:t>		3. roll back to the first of these locks/undo all actions after that point.</a:t>
            </a:r>
          </a:p>
        </p:txBody>
      </p:sp>
      <p:sp>
        <p:nvSpPr>
          <p:cNvPr id="6" name="文本框 5"/>
          <p:cNvSpPr txBox="1"/>
          <p:nvPr/>
        </p:nvSpPr>
        <p:spPr>
          <a:xfrm>
            <a:off x="1765300" y="5447030"/>
            <a:ext cx="10050780" cy="922020"/>
          </a:xfrm>
          <a:prstGeom prst="rect">
            <a:avLst/>
          </a:prstGeom>
          <a:noFill/>
        </p:spPr>
        <p:txBody>
          <a:bodyPr wrap="square" rtlCol="0">
            <a:spAutoFit/>
          </a:bodyPr>
          <a:lstStyle/>
          <a:p>
            <a:pPr algn="l"/>
            <a:r>
              <a:rPr lang="en-US" altLang="zh-CN" dirty="0"/>
              <a:t>3. </a:t>
            </a:r>
            <a:r>
              <a:rPr lang="zh-CN" altLang="en-US" b="1" dirty="0"/>
              <a:t>Starvation</a:t>
            </a:r>
            <a:endParaRPr lang="zh-CN" altLang="en-US" dirty="0"/>
          </a:p>
          <a:p>
            <a:pPr algn="l"/>
            <a:r>
              <a:rPr lang="en-US" altLang="zh-CN" dirty="0"/>
              <a:t>	</a:t>
            </a:r>
            <a:r>
              <a:rPr lang="zh-CN" altLang="en-US" dirty="0"/>
              <a:t>select victims base</a:t>
            </a:r>
            <a:r>
              <a:rPr lang="en-US" altLang="zh-CN" dirty="0"/>
              <a:t> on</a:t>
            </a:r>
            <a:r>
              <a:rPr lang="zh-CN" altLang="en-US" dirty="0"/>
              <a:t> cost</a:t>
            </a:r>
            <a:r>
              <a:rPr lang="en-US" altLang="zh-CN" dirty="0"/>
              <a:t> </a:t>
            </a:r>
            <a:r>
              <a:rPr lang="zh-CN" altLang="en-US" dirty="0"/>
              <a:t>factors</a:t>
            </a:r>
            <a:r>
              <a:rPr lang="en-US" altLang="zh-CN" dirty="0"/>
              <a:t> -&gt; same transaction always be a victim -&gt; starvation</a:t>
            </a:r>
          </a:p>
          <a:p>
            <a:pPr algn="l"/>
            <a:r>
              <a:rPr lang="en-US" altLang="zh-CN" dirty="0"/>
              <a:t>	   (Include the number of rollbacks in the cost factor)</a:t>
            </a:r>
          </a:p>
        </p:txBody>
      </p:sp>
      <p:sp>
        <p:nvSpPr>
          <p:cNvPr id="7" name="灯片编号占位符 6"/>
          <p:cNvSpPr>
            <a:spLocks noGrp="1"/>
          </p:cNvSpPr>
          <p:nvPr>
            <p:ph type="sldNum" sz="quarter" idx="12"/>
          </p:nvPr>
        </p:nvSpPr>
        <p:spPr/>
        <p:txBody>
          <a:bodyPr/>
          <a:lstStyle/>
          <a:p>
            <a:fld id="{9B618960-8005-486C-9A75-10CB2AAC16F9}" type="slidenum">
              <a:rPr lang="en-US" smtClean="0"/>
              <a:t>28</a:t>
            </a:fld>
            <a:endParaRPr lang="en-US"/>
          </a:p>
        </p:txBody>
      </p:sp>
      <p:sp>
        <p:nvSpPr>
          <p:cNvPr id="8" name="文本框 7">
            <a:extLst>
              <a:ext uri="{FF2B5EF4-FFF2-40B4-BE49-F238E27FC236}">
                <a16:creationId xmlns:a16="http://schemas.microsoft.com/office/drawing/2014/main" id="{7D1AF57E-A40B-CC07-2CB4-30A2EE7B1AB7}"/>
              </a:ext>
            </a:extLst>
          </p:cNvPr>
          <p:cNvSpPr txBox="1"/>
          <p:nvPr/>
        </p:nvSpPr>
        <p:spPr>
          <a:xfrm>
            <a:off x="6604458" y="997823"/>
            <a:ext cx="1021433" cy="369332"/>
          </a:xfrm>
          <a:prstGeom prst="rect">
            <a:avLst/>
          </a:prstGeom>
          <a:noFill/>
        </p:spPr>
        <p:txBody>
          <a:bodyPr wrap="none" rtlCol="0">
            <a:spAutoFit/>
          </a:bodyPr>
          <a:lstStyle/>
          <a:p>
            <a:r>
              <a:rPr kumimoji="1" lang="en-US" altLang="zh-CN" dirty="0"/>
              <a:t>The logic</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Multiple Granularity</a:t>
            </a:r>
            <a:r>
              <a:rPr lang="en-US" altLang="zh-CN"/>
              <a:t> (</a:t>
            </a:r>
            <a:r>
              <a:rPr lang="zh-CN" altLang="en-US"/>
              <a:t>多粒度</a:t>
            </a:r>
            <a:r>
              <a:rPr lang="en-US" altLang="zh-CN"/>
              <a:t>)</a:t>
            </a:r>
          </a:p>
        </p:txBody>
      </p:sp>
      <p:sp>
        <p:nvSpPr>
          <p:cNvPr id="3" name="内容占位符 2"/>
          <p:cNvSpPr>
            <a:spLocks noGrp="1"/>
          </p:cNvSpPr>
          <p:nvPr>
            <p:ph idx="1"/>
          </p:nvPr>
        </p:nvSpPr>
        <p:spPr>
          <a:xfrm>
            <a:off x="989965" y="1588770"/>
            <a:ext cx="10363835" cy="2393950"/>
          </a:xfrm>
        </p:spPr>
        <p:txBody>
          <a:bodyPr>
            <a:normAutofit fontScale="97500" lnSpcReduction="10000"/>
          </a:bodyPr>
          <a:lstStyle/>
          <a:p>
            <a:pPr marL="0" indent="0">
              <a:buNone/>
            </a:pPr>
            <a:r>
              <a:rPr lang="en-US" altLang="zh-CN" dirty="0"/>
              <a:t>Individual data item as the unit </a:t>
            </a:r>
            <a:r>
              <a:rPr lang="en-US" altLang="zh-CN" sz="1100" dirty="0"/>
              <a:t>(</a:t>
            </a:r>
            <a:r>
              <a:rPr lang="zh-CN" altLang="en-US" sz="1100" dirty="0"/>
              <a:t>单元执行多个数据</a:t>
            </a:r>
            <a:r>
              <a:rPr lang="en-US" altLang="zh-CN" sz="1100" dirty="0"/>
              <a:t>)</a:t>
            </a:r>
          </a:p>
          <a:p>
            <a:pPr marL="0" indent="0">
              <a:buNone/>
            </a:pPr>
            <a:r>
              <a:rPr lang="en-US" altLang="zh-CN" dirty="0"/>
              <a:t>	-&gt; group data items as one individual synchronization unit</a:t>
            </a:r>
          </a:p>
          <a:p>
            <a:pPr marL="0" indent="0">
              <a:buNone/>
            </a:pPr>
            <a:r>
              <a:rPr lang="en-US" altLang="zh-CN" dirty="0"/>
              <a:t> 	-&gt; Exp. a single lock request to lock the entire relation</a:t>
            </a:r>
          </a:p>
          <a:p>
            <a:r>
              <a:rPr lang="en-US" altLang="zh-CN" dirty="0"/>
              <a:t>G</a:t>
            </a:r>
            <a:r>
              <a:rPr lang="zh-CN" altLang="en-US" dirty="0"/>
              <a:t>ranularity</a:t>
            </a:r>
          </a:p>
          <a:p>
            <a:pPr marL="0" indent="0">
              <a:buNone/>
            </a:pPr>
            <a:r>
              <a:rPr lang="en-US" altLang="zh-CN" dirty="0"/>
              <a:t>	-&gt; data be various sizes &amp; hierarchy of granularities</a:t>
            </a:r>
          </a:p>
        </p:txBody>
      </p:sp>
      <p:pic>
        <p:nvPicPr>
          <p:cNvPr id="4" name="图片 3" descr="截屏2024-10-22 15.06.24"/>
          <p:cNvPicPr>
            <a:picLocks noChangeAspect="1"/>
          </p:cNvPicPr>
          <p:nvPr/>
        </p:nvPicPr>
        <p:blipFill>
          <a:blip r:embed="rId3"/>
          <a:srcRect l="14768" t="1107" r="-170" b="13624"/>
          <a:stretch>
            <a:fillRect/>
          </a:stretch>
        </p:blipFill>
        <p:spPr>
          <a:xfrm>
            <a:off x="1283970" y="3982720"/>
            <a:ext cx="5362575" cy="2470150"/>
          </a:xfrm>
          <a:prstGeom prst="rect">
            <a:avLst/>
          </a:prstGeom>
        </p:spPr>
      </p:pic>
      <p:sp>
        <p:nvSpPr>
          <p:cNvPr id="5" name="文本框 4"/>
          <p:cNvSpPr txBox="1"/>
          <p:nvPr/>
        </p:nvSpPr>
        <p:spPr>
          <a:xfrm>
            <a:off x="4387215" y="4709160"/>
            <a:ext cx="732790" cy="245110"/>
          </a:xfrm>
          <a:prstGeom prst="rect">
            <a:avLst/>
          </a:prstGeom>
          <a:noFill/>
        </p:spPr>
        <p:txBody>
          <a:bodyPr wrap="square" rtlCol="0">
            <a:spAutoFit/>
          </a:bodyPr>
          <a:lstStyle/>
          <a:p>
            <a:r>
              <a:rPr lang="en-US" altLang="zh-CN" sz="1000" i="1"/>
              <a:t>Area </a:t>
            </a:r>
            <a:r>
              <a:rPr lang="en-US" altLang="zh-CN" sz="1000"/>
              <a:t>type</a:t>
            </a:r>
          </a:p>
        </p:txBody>
      </p:sp>
      <p:sp>
        <p:nvSpPr>
          <p:cNvPr id="6" name="文本框 5"/>
          <p:cNvSpPr txBox="1"/>
          <p:nvPr/>
        </p:nvSpPr>
        <p:spPr>
          <a:xfrm>
            <a:off x="2536825" y="5386705"/>
            <a:ext cx="1050290" cy="245110"/>
          </a:xfrm>
          <a:prstGeom prst="rect">
            <a:avLst/>
          </a:prstGeom>
          <a:noFill/>
        </p:spPr>
        <p:txBody>
          <a:bodyPr wrap="square" rtlCol="0">
            <a:spAutoFit/>
          </a:bodyPr>
          <a:lstStyle/>
          <a:p>
            <a:r>
              <a:rPr lang="en-US" altLang="zh-CN" sz="1000" i="1"/>
              <a:t>File</a:t>
            </a:r>
            <a:r>
              <a:rPr lang="en-US" altLang="zh-CN" sz="1000"/>
              <a:t> type</a:t>
            </a:r>
          </a:p>
        </p:txBody>
      </p:sp>
      <p:sp>
        <p:nvSpPr>
          <p:cNvPr id="7" name="文本框 6"/>
          <p:cNvSpPr txBox="1"/>
          <p:nvPr/>
        </p:nvSpPr>
        <p:spPr>
          <a:xfrm>
            <a:off x="6646545" y="4572000"/>
            <a:ext cx="5374640" cy="1476375"/>
          </a:xfrm>
          <a:prstGeom prst="rect">
            <a:avLst/>
          </a:prstGeom>
          <a:noFill/>
        </p:spPr>
        <p:txBody>
          <a:bodyPr wrap="none" rtlCol="0">
            <a:spAutoFit/>
          </a:bodyPr>
          <a:lstStyle/>
          <a:p>
            <a:pPr algn="l"/>
            <a:r>
              <a:rPr lang="en-US" altLang="zh-CN"/>
              <a:t>H</a:t>
            </a:r>
            <a:r>
              <a:rPr lang="zh-CN" altLang="en-US"/>
              <a:t>ighest level</a:t>
            </a:r>
            <a:r>
              <a:rPr lang="en-US" altLang="zh-CN"/>
              <a:t>: </a:t>
            </a:r>
            <a:r>
              <a:rPr lang="zh-CN" altLang="en-US"/>
              <a:t>entire database.</a:t>
            </a:r>
          </a:p>
          <a:p>
            <a:pPr algn="l"/>
            <a:r>
              <a:rPr lang="en-US" altLang="zh-CN"/>
              <a:t>N</a:t>
            </a:r>
            <a:r>
              <a:rPr lang="zh-CN" altLang="en-US"/>
              <a:t>odes of type</a:t>
            </a:r>
            <a:r>
              <a:rPr lang="en-US" altLang="zh-CN"/>
              <a:t> </a:t>
            </a:r>
            <a:r>
              <a:rPr lang="zh-CN" altLang="en-US" i="1"/>
              <a:t>area</a:t>
            </a:r>
            <a:r>
              <a:rPr lang="en-US" altLang="zh-CN"/>
              <a:t>: what </a:t>
            </a:r>
            <a:r>
              <a:rPr lang="zh-CN" altLang="en-US"/>
              <a:t>the database consists of </a:t>
            </a:r>
          </a:p>
          <a:p>
            <a:pPr algn="l"/>
            <a:r>
              <a:rPr lang="en-US" altLang="zh-CN"/>
              <a:t>N</a:t>
            </a:r>
            <a:r>
              <a:rPr lang="zh-CN" altLang="en-US"/>
              <a:t>odes of type</a:t>
            </a:r>
            <a:r>
              <a:rPr lang="en-US" altLang="zh-CN"/>
              <a:t> </a:t>
            </a:r>
            <a:r>
              <a:rPr lang="zh-CN" altLang="en-US" i="1"/>
              <a:t>file</a:t>
            </a:r>
            <a:r>
              <a:rPr lang="zh-CN" altLang="en-US"/>
              <a:t> </a:t>
            </a:r>
            <a:r>
              <a:rPr lang="en-US" altLang="zh-CN"/>
              <a:t>: what </a:t>
            </a:r>
            <a:r>
              <a:rPr lang="zh-CN" altLang="en-US"/>
              <a:t>area contains. </a:t>
            </a:r>
          </a:p>
          <a:p>
            <a:pPr algn="l"/>
            <a:r>
              <a:rPr lang="en-US" altLang="zh-CN"/>
              <a:t>(</a:t>
            </a:r>
            <a:r>
              <a:rPr lang="zh-CN" altLang="en-US"/>
              <a:t>No file</a:t>
            </a:r>
            <a:r>
              <a:rPr lang="en-US" altLang="zh-CN"/>
              <a:t> i</a:t>
            </a:r>
            <a:r>
              <a:rPr lang="zh-CN" altLang="en-US"/>
              <a:t>s in more than one area</a:t>
            </a:r>
            <a:r>
              <a:rPr lang="en-US" altLang="zh-CN"/>
              <a:t>)</a:t>
            </a:r>
          </a:p>
          <a:p>
            <a:pPr algn="l"/>
            <a:r>
              <a:rPr lang="en-US" altLang="zh-CN"/>
              <a:t>Nodes of type</a:t>
            </a:r>
            <a:r>
              <a:rPr lang="en-US" altLang="zh-CN" i="1"/>
              <a:t> records</a:t>
            </a:r>
            <a:r>
              <a:rPr lang="en-US" altLang="zh-CN"/>
              <a:t>: what each file </a:t>
            </a:r>
            <a:r>
              <a:rPr lang="zh-CN" altLang="en-US"/>
              <a:t>consists of</a:t>
            </a:r>
          </a:p>
        </p:txBody>
      </p:sp>
      <p:sp>
        <p:nvSpPr>
          <p:cNvPr id="8" name="灯片编号占位符 7"/>
          <p:cNvSpPr>
            <a:spLocks noGrp="1"/>
          </p:cNvSpPr>
          <p:nvPr>
            <p:ph type="sldNum" sz="quarter" idx="12"/>
          </p:nvPr>
        </p:nvSpPr>
        <p:spPr/>
        <p:txBody>
          <a:bodyPr/>
          <a:lstStyle/>
          <a:p>
            <a:fld id="{9B618960-8005-486C-9A75-10CB2AAC16F9}"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 undesired situation</a:t>
            </a:r>
          </a:p>
        </p:txBody>
      </p:sp>
      <p:sp>
        <p:nvSpPr>
          <p:cNvPr id="3" name="内容占位符 2"/>
          <p:cNvSpPr>
            <a:spLocks noGrp="1"/>
          </p:cNvSpPr>
          <p:nvPr>
            <p:ph idx="1"/>
          </p:nvPr>
        </p:nvSpPr>
        <p:spPr>
          <a:xfrm>
            <a:off x="5814695" y="1691005"/>
            <a:ext cx="6062345" cy="4351655"/>
          </a:xfrm>
        </p:spPr>
        <p:txBody>
          <a:bodyPr/>
          <a:lstStyle/>
          <a:p>
            <a:r>
              <a:rPr lang="en-US" altLang="zh-CN"/>
              <a:t>T1: B-50 A+50 (A:150, B:150)</a:t>
            </a:r>
          </a:p>
          <a:p>
            <a:r>
              <a:rPr lang="en-US" altLang="zh-CN"/>
              <a:t>T2: Display A, B</a:t>
            </a:r>
          </a:p>
          <a:p>
            <a:endParaRPr lang="en-US" altLang="zh-CN"/>
          </a:p>
          <a:p>
            <a:r>
              <a:rPr lang="en-US" altLang="zh-CN"/>
              <a:t>T1, T2 are excuted concurrently</a:t>
            </a:r>
          </a:p>
          <a:p>
            <a:r>
              <a:rPr lang="en-US" altLang="zh-CN" b="1"/>
              <a:t>T1 unlocked</a:t>
            </a:r>
            <a:r>
              <a:rPr lang="en-US" altLang="zh-CN"/>
              <a:t> data item </a:t>
            </a:r>
            <a:r>
              <a:rPr lang="en-US" altLang="zh-CN" b="1"/>
              <a:t>B</a:t>
            </a:r>
            <a:r>
              <a:rPr lang="en-US" altLang="zh-CN"/>
              <a:t> too early</a:t>
            </a:r>
          </a:p>
          <a:p>
            <a:endParaRPr lang="en-US" altLang="zh-CN"/>
          </a:p>
          <a:p>
            <a:r>
              <a:rPr lang="en-US" altLang="zh-CN"/>
              <a:t>T2 display(A + B) = </a:t>
            </a:r>
            <a:r>
              <a:rPr lang="en-US" altLang="zh-CN" b="1"/>
              <a:t>250</a:t>
            </a:r>
            <a:r>
              <a:rPr lang="en-US" altLang="zh-CN"/>
              <a:t> != 300</a:t>
            </a:r>
          </a:p>
          <a:p>
            <a:pPr marL="0" indent="0">
              <a:buNone/>
            </a:pPr>
            <a:r>
              <a:rPr lang="en-US" altLang="zh-CN">
                <a:sym typeface="+mn-ea"/>
              </a:rPr>
              <a:t>    		 --&gt; </a:t>
            </a:r>
            <a:r>
              <a:rPr lang="en-US" altLang="zh-CN" b="1">
                <a:sym typeface="+mn-ea"/>
              </a:rPr>
              <a:t>Inconsistent State</a:t>
            </a:r>
            <a:endParaRPr lang="en-US" altLang="zh-CN"/>
          </a:p>
        </p:txBody>
      </p:sp>
      <p:pic>
        <p:nvPicPr>
          <p:cNvPr id="4" name="图片 3" descr="截屏2024-09-28 9.24.18"/>
          <p:cNvPicPr>
            <a:picLocks noChangeAspect="1"/>
          </p:cNvPicPr>
          <p:nvPr/>
        </p:nvPicPr>
        <p:blipFill>
          <a:blip r:embed="rId3"/>
          <a:stretch>
            <a:fillRect/>
          </a:stretch>
        </p:blipFill>
        <p:spPr>
          <a:xfrm>
            <a:off x="838200" y="1510030"/>
            <a:ext cx="4439920" cy="4982845"/>
          </a:xfrm>
          <a:prstGeom prst="rect">
            <a:avLst/>
          </a:prstGeom>
        </p:spPr>
      </p:pic>
      <p:sp>
        <p:nvSpPr>
          <p:cNvPr id="5" name="灯片编号占位符 4"/>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Multiple Granularity</a:t>
            </a:r>
            <a:r>
              <a:rPr lang="en-US" altLang="zh-CN">
                <a:sym typeface="+mn-ea"/>
              </a:rPr>
              <a:t>: Exp1</a:t>
            </a:r>
          </a:p>
        </p:txBody>
      </p:sp>
      <p:sp>
        <p:nvSpPr>
          <p:cNvPr id="3" name="内容占位符 2"/>
          <p:cNvSpPr>
            <a:spLocks noGrp="1"/>
          </p:cNvSpPr>
          <p:nvPr>
            <p:ph idx="1"/>
          </p:nvPr>
        </p:nvSpPr>
        <p:spPr>
          <a:xfrm>
            <a:off x="838200" y="1825625"/>
            <a:ext cx="11353800" cy="4351655"/>
          </a:xfrm>
        </p:spPr>
        <p:txBody>
          <a:bodyPr/>
          <a:lstStyle/>
          <a:p>
            <a:pPr marL="0" indent="0">
              <a:buNone/>
            </a:pPr>
            <a:r>
              <a:rPr lang="zh-CN" altLang="en-US"/>
              <a:t>Each node in the tree can be locked individually</a:t>
            </a:r>
          </a:p>
          <a:p>
            <a:pPr marL="0" indent="0">
              <a:buNone/>
            </a:pPr>
            <a:r>
              <a:rPr lang="en-US" altLang="zh-CN" b="1"/>
              <a:t>	S</a:t>
            </a:r>
            <a:r>
              <a:rPr lang="zh-CN" altLang="en-US" b="1"/>
              <a:t>hared </a:t>
            </a:r>
            <a:r>
              <a:rPr lang="zh-CN" altLang="en-US"/>
              <a:t>and </a:t>
            </a:r>
            <a:r>
              <a:rPr lang="zh-CN" altLang="en-US" b="1"/>
              <a:t>e</a:t>
            </a:r>
            <a:r>
              <a:rPr lang="en-US" altLang="zh-CN" b="1"/>
              <a:t>X</a:t>
            </a:r>
            <a:r>
              <a:rPr lang="zh-CN" altLang="en-US" b="1"/>
              <a:t>clusive</a:t>
            </a:r>
            <a:r>
              <a:rPr lang="zh-CN" altLang="en-US"/>
              <a:t> lock modes</a:t>
            </a:r>
          </a:p>
          <a:p>
            <a:pPr marL="0" indent="0">
              <a:buNone/>
            </a:pPr>
            <a:endParaRPr lang="en-US" altLang="zh-CN" b="1"/>
          </a:p>
          <a:p>
            <a:pPr marL="0" indent="0">
              <a:buNone/>
            </a:pPr>
            <a:r>
              <a:rPr lang="en-US" altLang="zh-CN" b="1"/>
              <a:t>E</a:t>
            </a:r>
            <a:r>
              <a:rPr lang="zh-CN" altLang="en-US" b="1"/>
              <a:t>xplicit</a:t>
            </a:r>
            <a:r>
              <a:rPr lang="en-US" altLang="zh-CN" b="1"/>
              <a:t>ly</a:t>
            </a:r>
            <a:r>
              <a:rPr lang="en-US" altLang="zh-CN" sz="1000"/>
              <a:t>(</a:t>
            </a:r>
            <a:r>
              <a:rPr lang="zh-CN" altLang="en-US" sz="1000"/>
              <a:t>显式</a:t>
            </a:r>
            <a:r>
              <a:rPr lang="en-US" altLang="zh-CN" sz="1000"/>
              <a:t>)</a:t>
            </a:r>
            <a:r>
              <a:rPr lang="zh-CN" altLang="en-US"/>
              <a:t> locks</a:t>
            </a:r>
            <a:r>
              <a:rPr lang="en-US" altLang="zh-CN"/>
              <a:t> a </a:t>
            </a:r>
            <a:r>
              <a:rPr lang="zh-CN" altLang="en-US"/>
              <a:t>node</a:t>
            </a:r>
            <a:r>
              <a:rPr lang="en-US" altLang="zh-CN"/>
              <a:t> in</a:t>
            </a:r>
            <a:r>
              <a:rPr lang="zh-CN" altLang="en-US"/>
              <a:t> </a:t>
            </a:r>
            <a:r>
              <a:rPr lang="en-US" altLang="zh-CN"/>
              <a:t>S /</a:t>
            </a:r>
            <a:r>
              <a:rPr lang="zh-CN" altLang="en-US"/>
              <a:t> </a:t>
            </a:r>
            <a:r>
              <a:rPr lang="en-US" altLang="zh-CN"/>
              <a:t>X mode</a:t>
            </a:r>
            <a:endParaRPr lang="zh-CN" altLang="en-US"/>
          </a:p>
          <a:p>
            <a:pPr marL="0" indent="0">
              <a:buNone/>
            </a:pPr>
            <a:r>
              <a:rPr lang="en-US" altLang="zh-CN"/>
              <a:t>	-&gt;</a:t>
            </a:r>
            <a:r>
              <a:rPr lang="zh-CN" altLang="en-US"/>
              <a:t> </a:t>
            </a:r>
            <a:r>
              <a:rPr lang="zh-CN" altLang="en-US">
                <a:sym typeface="+mn-ea"/>
              </a:rPr>
              <a:t>all</a:t>
            </a:r>
            <a:r>
              <a:rPr lang="en-US" altLang="zh-CN">
                <a:sym typeface="+mn-ea"/>
              </a:rPr>
              <a:t> </a:t>
            </a:r>
            <a:r>
              <a:rPr lang="zh-CN" altLang="en-US">
                <a:sym typeface="+mn-ea"/>
              </a:rPr>
              <a:t>the descendants </a:t>
            </a:r>
            <a:r>
              <a:rPr lang="en-US" altLang="zh-CN">
                <a:sym typeface="+mn-ea"/>
              </a:rPr>
              <a:t>are</a:t>
            </a:r>
            <a:r>
              <a:rPr lang="zh-CN" altLang="en-US"/>
              <a:t> </a:t>
            </a:r>
            <a:r>
              <a:rPr lang="zh-CN" altLang="en-US" b="1"/>
              <a:t>implicitly</a:t>
            </a:r>
            <a:r>
              <a:rPr lang="en-US" altLang="zh-CN" sz="1000"/>
              <a:t>(</a:t>
            </a:r>
            <a:r>
              <a:rPr lang="zh-CN" altLang="en-US" sz="1000"/>
              <a:t>隐式</a:t>
            </a:r>
            <a:r>
              <a:rPr lang="en-US" altLang="zh-CN" sz="1000"/>
              <a:t>)</a:t>
            </a:r>
            <a:r>
              <a:rPr lang="zh-CN" altLang="en-US"/>
              <a:t> locked in the </a:t>
            </a:r>
            <a:r>
              <a:rPr lang="zh-CN" altLang="en-US" b="1"/>
              <a:t>same </a:t>
            </a:r>
            <a:r>
              <a:rPr lang="zh-CN" altLang="en-US"/>
              <a:t>mode</a:t>
            </a:r>
          </a:p>
        </p:txBody>
      </p:sp>
      <p:sp>
        <p:nvSpPr>
          <p:cNvPr id="4" name="文本框 3"/>
          <p:cNvSpPr txBox="1"/>
          <p:nvPr/>
        </p:nvSpPr>
        <p:spPr>
          <a:xfrm>
            <a:off x="3916045" y="4530725"/>
            <a:ext cx="8201025" cy="1753235"/>
          </a:xfrm>
          <a:prstGeom prst="rect">
            <a:avLst/>
          </a:prstGeom>
          <a:noFill/>
        </p:spPr>
        <p:txBody>
          <a:bodyPr wrap="none" rtlCol="0">
            <a:spAutoFit/>
          </a:bodyPr>
          <a:lstStyle/>
          <a:p>
            <a:pPr algn="l"/>
            <a:r>
              <a:rPr lang="zh-CN" altLang="en-US"/>
              <a:t>Tj </a:t>
            </a:r>
            <a:r>
              <a:rPr lang="en-US" altLang="zh-CN"/>
              <a:t>wants to </a:t>
            </a:r>
            <a:r>
              <a:rPr lang="zh-CN" altLang="en-US"/>
              <a:t>lock</a:t>
            </a:r>
            <a:r>
              <a:rPr lang="en-US" altLang="zh-CN"/>
              <a:t> </a:t>
            </a:r>
            <a:r>
              <a:rPr lang="zh-CN" altLang="en-US"/>
              <a:t>rb6 of Fb. </a:t>
            </a:r>
          </a:p>
          <a:p>
            <a:pPr algn="l"/>
            <a:r>
              <a:rPr lang="zh-CN" altLang="en-US"/>
              <a:t>Ti has locked</a:t>
            </a:r>
            <a:r>
              <a:rPr lang="en-US" altLang="zh-CN"/>
              <a:t> </a:t>
            </a:r>
            <a:r>
              <a:rPr lang="zh-CN" altLang="en-US"/>
              <a:t>Fb explicitly</a:t>
            </a:r>
            <a:r>
              <a:rPr lang="en-US" altLang="zh-CN"/>
              <a:t> -&gt; </a:t>
            </a:r>
            <a:r>
              <a:rPr lang="zh-CN" altLang="en-US"/>
              <a:t>rb6 is</a:t>
            </a:r>
            <a:r>
              <a:rPr lang="en-US" altLang="zh-CN"/>
              <a:t> l</a:t>
            </a:r>
            <a:r>
              <a:rPr lang="zh-CN" altLang="en-US"/>
              <a:t>ocked (implicitly). </a:t>
            </a:r>
          </a:p>
          <a:p>
            <a:pPr algn="l"/>
            <a:r>
              <a:rPr lang="zh-CN" altLang="en-US"/>
              <a:t>Tj issues a </a:t>
            </a:r>
            <a:r>
              <a:rPr lang="en-US" altLang="zh-CN"/>
              <a:t>explicit X </a:t>
            </a:r>
            <a:r>
              <a:rPr lang="zh-CN" altLang="en-US"/>
              <a:t>lock</a:t>
            </a:r>
            <a:r>
              <a:rPr lang="en-US" altLang="zh-CN"/>
              <a:t> </a:t>
            </a:r>
            <a:r>
              <a:rPr lang="zh-CN" altLang="en-US"/>
              <a:t>request for rb6 , rb6 is not explicitly locked</a:t>
            </a:r>
          </a:p>
          <a:p>
            <a:pPr algn="l"/>
            <a:r>
              <a:rPr lang="en-US" altLang="zh-CN"/>
              <a:t>S</a:t>
            </a:r>
            <a:r>
              <a:rPr lang="zh-CN" altLang="en-US"/>
              <a:t>ystem </a:t>
            </a:r>
            <a:r>
              <a:rPr lang="en-US" altLang="zh-CN"/>
              <a:t>needs to </a:t>
            </a:r>
            <a:r>
              <a:rPr lang="zh-CN" altLang="en-US"/>
              <a:t>determine </a:t>
            </a:r>
            <a:r>
              <a:rPr lang="zh-CN" altLang="en-US" b="1"/>
              <a:t>whether Tj</a:t>
            </a:r>
            <a:r>
              <a:rPr lang="en-US" altLang="zh-CN" b="1"/>
              <a:t> </a:t>
            </a:r>
            <a:r>
              <a:rPr lang="zh-CN" altLang="en-US" b="1"/>
              <a:t>can lock rb6</a:t>
            </a:r>
            <a:r>
              <a:rPr lang="en-US" altLang="zh-CN"/>
              <a:t>.</a:t>
            </a:r>
            <a:r>
              <a:rPr lang="zh-CN" altLang="en-US"/>
              <a:t> </a:t>
            </a:r>
          </a:p>
          <a:p>
            <a:pPr algn="l"/>
            <a:r>
              <a:rPr lang="zh-CN" altLang="en-US"/>
              <a:t>Tj </a:t>
            </a:r>
            <a:r>
              <a:rPr lang="zh-CN" altLang="en-US" b="1"/>
              <a:t>traverse </a:t>
            </a:r>
            <a:r>
              <a:rPr lang="zh-CN" altLang="en-US"/>
              <a:t>the tree from the</a:t>
            </a:r>
            <a:r>
              <a:rPr lang="zh-CN" altLang="en-US" b="1"/>
              <a:t> root </a:t>
            </a:r>
            <a:r>
              <a:rPr lang="zh-CN" altLang="en-US"/>
              <a:t>to </a:t>
            </a:r>
            <a:r>
              <a:rPr lang="zh-CN" altLang="en-US" b="1"/>
              <a:t>rb6</a:t>
            </a:r>
          </a:p>
          <a:p>
            <a:pPr algn="l"/>
            <a:r>
              <a:rPr lang="zh-CN" altLang="en-US"/>
              <a:t>If any node in that</a:t>
            </a:r>
            <a:r>
              <a:rPr lang="en-US" altLang="zh-CN"/>
              <a:t> </a:t>
            </a:r>
            <a:r>
              <a:rPr lang="zh-CN" altLang="en-US"/>
              <a:t>path is locked in an </a:t>
            </a:r>
            <a:r>
              <a:rPr lang="zh-CN" altLang="en-US" b="1"/>
              <a:t>incompatible mode</a:t>
            </a:r>
            <a:r>
              <a:rPr lang="zh-CN" altLang="en-US"/>
              <a:t>, then Tj </a:t>
            </a:r>
            <a:r>
              <a:rPr lang="en-US" altLang="zh-CN"/>
              <a:t>is</a:t>
            </a:r>
            <a:r>
              <a:rPr lang="zh-CN" altLang="en-US"/>
              <a:t> delayed.</a:t>
            </a:r>
          </a:p>
        </p:txBody>
      </p:sp>
      <p:pic>
        <p:nvPicPr>
          <p:cNvPr id="5" name="图片 4" descr="截屏2024-10-22 15.06.24"/>
          <p:cNvPicPr>
            <a:picLocks noChangeAspect="1"/>
          </p:cNvPicPr>
          <p:nvPr/>
        </p:nvPicPr>
        <p:blipFill>
          <a:blip r:embed="rId3"/>
          <a:srcRect l="14768" t="1107" r="-170" b="13624"/>
          <a:stretch>
            <a:fillRect/>
          </a:stretch>
        </p:blipFill>
        <p:spPr>
          <a:xfrm>
            <a:off x="0" y="4530725"/>
            <a:ext cx="3876040" cy="1785620"/>
          </a:xfrm>
          <a:prstGeom prst="rect">
            <a:avLst/>
          </a:prstGeom>
        </p:spPr>
      </p:pic>
      <p:sp>
        <p:nvSpPr>
          <p:cNvPr id="6" name="灯片编号占位符 5"/>
          <p:cNvSpPr>
            <a:spLocks noGrp="1"/>
          </p:cNvSpPr>
          <p:nvPr>
            <p:ph type="sldNum" sz="quarter" idx="12"/>
          </p:nvPr>
        </p:nvSpPr>
        <p:spPr/>
        <p:txBody>
          <a:bodyPr/>
          <a:lstStyle/>
          <a:p>
            <a:fld id="{9B618960-8005-486C-9A75-10CB2AAC16F9}"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Multiple Granularity</a:t>
            </a:r>
            <a:r>
              <a:rPr lang="en-US" altLang="zh-CN">
                <a:sym typeface="+mn-ea"/>
              </a:rPr>
              <a:t>: Exp2</a:t>
            </a:r>
            <a:endParaRPr lang="zh-CN" altLang="en-US"/>
          </a:p>
        </p:txBody>
      </p:sp>
      <p:sp>
        <p:nvSpPr>
          <p:cNvPr id="3" name="内容占位符 2"/>
          <p:cNvSpPr>
            <a:spLocks noGrp="1"/>
          </p:cNvSpPr>
          <p:nvPr>
            <p:ph idx="1"/>
          </p:nvPr>
        </p:nvSpPr>
        <p:spPr/>
        <p:txBody>
          <a:bodyPr>
            <a:normAutofit fontScale="67500" lnSpcReduction="20000"/>
          </a:bodyPr>
          <a:lstStyle/>
          <a:p>
            <a:pPr marL="0" indent="0">
              <a:buNone/>
            </a:pPr>
            <a:r>
              <a:rPr lang="zh-CN" altLang="en-US" dirty="0"/>
              <a:t>Tk wishes to lock the</a:t>
            </a:r>
            <a:r>
              <a:rPr lang="zh-CN" altLang="en-US" b="1" dirty="0"/>
              <a:t> entire </a:t>
            </a:r>
            <a:r>
              <a:rPr lang="en-US" altLang="zh-CN" b="1" dirty="0"/>
              <a:t>DB</a:t>
            </a:r>
            <a:r>
              <a:rPr lang="en-US" altLang="zh-CN" dirty="0"/>
              <a:t>, </a:t>
            </a:r>
            <a:r>
              <a:rPr lang="zh-CN" altLang="en-US" dirty="0">
                <a:sym typeface="+mn-ea"/>
              </a:rPr>
              <a:t>Ti </a:t>
            </a:r>
            <a:r>
              <a:rPr lang="en-US" altLang="zh-CN" dirty="0">
                <a:sym typeface="+mn-ea"/>
              </a:rPr>
              <a:t>has the lock of Fb</a:t>
            </a:r>
            <a:endParaRPr lang="zh-CN" altLang="en-US" dirty="0"/>
          </a:p>
          <a:p>
            <a:pPr marL="0" indent="0">
              <a:buNone/>
            </a:pPr>
            <a:r>
              <a:rPr lang="en-US" altLang="zh-CN" dirty="0"/>
              <a:t>Tk l</a:t>
            </a:r>
            <a:r>
              <a:rPr lang="zh-CN" altLang="en-US" dirty="0"/>
              <a:t>ock</a:t>
            </a:r>
            <a:r>
              <a:rPr lang="en-US" altLang="zh-CN" dirty="0"/>
              <a:t>s</a:t>
            </a:r>
            <a:r>
              <a:rPr lang="zh-CN" altLang="en-US" dirty="0"/>
              <a:t> the root of the hierarchy</a:t>
            </a:r>
            <a:r>
              <a:rPr lang="en-US" altLang="zh-CN" dirty="0"/>
              <a:t> -&gt; </a:t>
            </a:r>
            <a:r>
              <a:rPr lang="zh-CN" altLang="en-US" dirty="0"/>
              <a:t>not succeed</a:t>
            </a:r>
            <a:r>
              <a:rPr lang="en-US" altLang="zh-CN" dirty="0"/>
              <a:t> </a:t>
            </a:r>
            <a:r>
              <a:rPr lang="zh-CN" altLang="en-US" dirty="0"/>
              <a:t> </a:t>
            </a:r>
          </a:p>
          <a:p>
            <a:pPr marL="0" indent="0">
              <a:buNone/>
            </a:pPr>
            <a:r>
              <a:rPr lang="en-US" altLang="zh-CN" dirty="0"/>
              <a:t>S</a:t>
            </a:r>
            <a:r>
              <a:rPr lang="zh-CN" altLang="en-US" dirty="0"/>
              <a:t>ystem determine if the</a:t>
            </a:r>
            <a:r>
              <a:rPr lang="zh-CN" altLang="en-US" b="1" dirty="0"/>
              <a:t> root node</a:t>
            </a:r>
            <a:r>
              <a:rPr lang="zh-CN" altLang="en-US" dirty="0"/>
              <a:t> can be</a:t>
            </a:r>
            <a:r>
              <a:rPr lang="zh-CN" altLang="en-US" b="1" dirty="0"/>
              <a:t> locked</a:t>
            </a:r>
            <a:r>
              <a:rPr lang="zh-CN" altLang="en-US" dirty="0"/>
              <a:t>? </a:t>
            </a:r>
          </a:p>
          <a:p>
            <a:pPr marL="0" indent="0">
              <a:buNone/>
            </a:pPr>
            <a:r>
              <a:rPr lang="en-US" altLang="zh-CN" dirty="0"/>
              <a:t>	</a:t>
            </a:r>
            <a:r>
              <a:rPr lang="zh-CN" altLang="en-US" dirty="0"/>
              <a:t>search the entire tree</a:t>
            </a:r>
            <a:r>
              <a:rPr lang="en-US" altLang="zh-CN" dirty="0"/>
              <a:t>?</a:t>
            </a:r>
            <a:r>
              <a:rPr lang="zh-CN" altLang="en-US" dirty="0"/>
              <a:t> multiple-granularity </a:t>
            </a:r>
            <a:r>
              <a:rPr lang="en-US" altLang="zh-CN" dirty="0"/>
              <a:t>will be meaningless</a:t>
            </a:r>
            <a:r>
              <a:rPr lang="zh-CN" altLang="en-US" dirty="0"/>
              <a:t> </a:t>
            </a:r>
          </a:p>
          <a:p>
            <a:pPr marL="0" indent="0">
              <a:buNone/>
            </a:pPr>
            <a:endParaRPr lang="en-US" altLang="zh-CN" dirty="0"/>
          </a:p>
          <a:p>
            <a:pPr marL="0" indent="0">
              <a:buNone/>
            </a:pPr>
            <a:r>
              <a:rPr lang="zh-CN" altLang="en-US" dirty="0"/>
              <a:t>A more efficient way</a:t>
            </a:r>
          </a:p>
          <a:p>
            <a:pPr marL="0" indent="0">
              <a:buNone/>
            </a:pPr>
            <a:r>
              <a:rPr lang="en-US" altLang="zh-CN" dirty="0"/>
              <a:t>	I</a:t>
            </a:r>
            <a:r>
              <a:rPr lang="zh-CN" altLang="en-US" dirty="0"/>
              <a:t>ntroduc</a:t>
            </a:r>
            <a:r>
              <a:rPr lang="en-US" altLang="zh-CN" dirty="0" err="1"/>
              <a:t>ing</a:t>
            </a:r>
            <a:r>
              <a:rPr lang="zh-CN" altLang="en-US" dirty="0"/>
              <a:t> a new class of lock modes, called </a:t>
            </a:r>
            <a:r>
              <a:rPr lang="zh-CN" altLang="en-US" b="1" dirty="0"/>
              <a:t>intention lock mode</a:t>
            </a:r>
            <a:r>
              <a:rPr lang="zh-CN" altLang="en-US" dirty="0"/>
              <a:t>s. </a:t>
            </a:r>
          </a:p>
          <a:p>
            <a:pPr marL="0" indent="0">
              <a:buNone/>
            </a:pPr>
            <a:r>
              <a:rPr lang="zh-CN" altLang="en-US" dirty="0"/>
              <a:t>If a</a:t>
            </a:r>
            <a:r>
              <a:rPr lang="en-US" altLang="zh-CN" dirty="0"/>
              <a:t> </a:t>
            </a:r>
            <a:r>
              <a:rPr lang="zh-CN" altLang="en-US" dirty="0"/>
              <a:t>node is locked in an intention mode, explicit locking is done at a</a:t>
            </a:r>
            <a:r>
              <a:rPr lang="zh-CN" altLang="en-US" b="1" dirty="0"/>
              <a:t> lower level </a:t>
            </a:r>
            <a:r>
              <a:rPr lang="zh-CN" altLang="en-US" dirty="0"/>
              <a:t>of the tree(that is, at a finer</a:t>
            </a:r>
            <a:r>
              <a:rPr lang="zh-CN" altLang="en-US" sz="1430" dirty="0"/>
              <a:t>更小 </a:t>
            </a:r>
            <a:r>
              <a:rPr lang="zh-CN" altLang="en-US" dirty="0"/>
              <a:t>granularity). </a:t>
            </a:r>
          </a:p>
          <a:p>
            <a:pPr marL="0" indent="0">
              <a:buNone/>
            </a:pPr>
            <a:r>
              <a:rPr lang="zh-CN" altLang="en-US" dirty="0"/>
              <a:t>Intention locks are put on </a:t>
            </a:r>
            <a:r>
              <a:rPr lang="zh-CN" altLang="en-US" b="1" dirty="0"/>
              <a:t>all the ancestors</a:t>
            </a:r>
            <a:r>
              <a:rPr lang="zh-CN" altLang="en-US" dirty="0"/>
              <a:t> before</a:t>
            </a:r>
            <a:r>
              <a:rPr lang="zh-CN" altLang="en-US" dirty="0">
                <a:sym typeface="+mn-ea"/>
              </a:rPr>
              <a:t> explicitly</a:t>
            </a:r>
            <a:r>
              <a:rPr lang="en-US" altLang="zh-CN" dirty="0"/>
              <a:t> </a:t>
            </a:r>
            <a:r>
              <a:rPr lang="zh-CN" altLang="en-US" dirty="0">
                <a:sym typeface="+mn-ea"/>
              </a:rPr>
              <a:t>locked</a:t>
            </a:r>
            <a:r>
              <a:rPr lang="en-US" altLang="zh-CN" dirty="0">
                <a:sym typeface="+mn-ea"/>
              </a:rPr>
              <a:t> </a:t>
            </a:r>
            <a:r>
              <a:rPr lang="zh-CN" altLang="en-US" dirty="0"/>
              <a:t>node</a:t>
            </a:r>
          </a:p>
          <a:p>
            <a:pPr marL="0" indent="0">
              <a:buNone/>
            </a:pPr>
            <a:r>
              <a:rPr lang="en-US" altLang="zh-CN" dirty="0"/>
              <a:t>	-&gt; T</a:t>
            </a:r>
            <a:r>
              <a:rPr lang="zh-CN" altLang="en-US" dirty="0"/>
              <a:t>ransaction </a:t>
            </a:r>
            <a:r>
              <a:rPr lang="en-US" altLang="zh-CN" dirty="0"/>
              <a:t>won’t</a:t>
            </a:r>
            <a:r>
              <a:rPr lang="zh-CN" altLang="en-US" dirty="0"/>
              <a:t> need to search the</a:t>
            </a:r>
            <a:r>
              <a:rPr lang="en-US" altLang="zh-CN" dirty="0"/>
              <a:t> e</a:t>
            </a:r>
            <a:r>
              <a:rPr lang="zh-CN" altLang="en-US" dirty="0"/>
              <a:t>ntire tree to determine whethe</a:t>
            </a:r>
            <a:r>
              <a:rPr lang="en-US" altLang="zh-CN" dirty="0"/>
              <a:t>r </a:t>
            </a:r>
            <a:r>
              <a:rPr lang="zh-CN" altLang="en-US" dirty="0"/>
              <a:t>can loc</a:t>
            </a:r>
            <a:r>
              <a:rPr lang="en-US" altLang="zh-CN" dirty="0"/>
              <a:t>k</a:t>
            </a:r>
            <a:r>
              <a:rPr lang="zh-CN" altLang="en-US" dirty="0"/>
              <a:t>. </a:t>
            </a:r>
          </a:p>
          <a:p>
            <a:pPr marL="0" indent="0">
              <a:buNone/>
            </a:pPr>
            <a:r>
              <a:rPr lang="zh-CN" altLang="en-US" dirty="0"/>
              <a:t>A transaction wishing to lock a node</a:t>
            </a:r>
            <a:r>
              <a:rPr lang="en-US" altLang="zh-CN" dirty="0"/>
              <a:t> </a:t>
            </a:r>
            <a:r>
              <a:rPr lang="zh-CN" altLang="en-US" dirty="0"/>
              <a:t>must traverse a path in the tree from the root to </a:t>
            </a:r>
            <a:r>
              <a:rPr lang="en-US" altLang="zh-CN" dirty="0"/>
              <a:t>target</a:t>
            </a:r>
            <a:r>
              <a:rPr lang="zh-CN" altLang="en-US" dirty="0"/>
              <a:t>. </a:t>
            </a:r>
          </a:p>
          <a:p>
            <a:pPr marL="0" indent="0">
              <a:buNone/>
            </a:pPr>
            <a:r>
              <a:rPr lang="zh-CN" altLang="en-US" dirty="0"/>
              <a:t>While</a:t>
            </a:r>
            <a:r>
              <a:rPr lang="en-US" altLang="zh-CN" dirty="0"/>
              <a:t> </a:t>
            </a:r>
            <a:r>
              <a:rPr lang="zh-CN" altLang="en-US" dirty="0"/>
              <a:t>traversing the tree, the transaction locks</a:t>
            </a:r>
            <a:r>
              <a:rPr lang="en-US" altLang="zh-CN" dirty="0"/>
              <a:t> all </a:t>
            </a:r>
            <a:r>
              <a:rPr lang="zh-CN" altLang="en-US" dirty="0"/>
              <a:t>nodes in an intention mode.</a:t>
            </a:r>
          </a:p>
        </p:txBody>
      </p:sp>
      <p:sp>
        <p:nvSpPr>
          <p:cNvPr id="4" name="灯片编号占位符 3"/>
          <p:cNvSpPr>
            <a:spLocks noGrp="1"/>
          </p:cNvSpPr>
          <p:nvPr>
            <p:ph type="sldNum" sz="quarter" idx="12"/>
          </p:nvPr>
        </p:nvSpPr>
        <p:spPr/>
        <p:txBody>
          <a:bodyPr/>
          <a:lstStyle/>
          <a:p>
            <a:fld id="{9B618960-8005-486C-9A75-10CB2AAC16F9}"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a:t>
            </a:r>
            <a:r>
              <a:rPr lang="zh-CN" altLang="en-US"/>
              <a:t>ntention lock modes</a:t>
            </a:r>
          </a:p>
        </p:txBody>
      </p:sp>
      <p:sp>
        <p:nvSpPr>
          <p:cNvPr id="3" name="内容占位符 2"/>
          <p:cNvSpPr>
            <a:spLocks noGrp="1"/>
          </p:cNvSpPr>
          <p:nvPr>
            <p:ph idx="1"/>
          </p:nvPr>
        </p:nvSpPr>
        <p:spPr/>
        <p:txBody>
          <a:bodyPr>
            <a:normAutofit fontScale="85000" lnSpcReduction="20000"/>
          </a:bodyPr>
          <a:lstStyle/>
          <a:p>
            <a:pPr marL="0" indent="0">
              <a:lnSpc>
                <a:spcPct val="120000"/>
              </a:lnSpc>
              <a:buNone/>
            </a:pPr>
            <a:r>
              <a:rPr lang="en-US" altLang="zh-CN"/>
              <a:t>I</a:t>
            </a:r>
            <a:r>
              <a:rPr lang="zh-CN" altLang="en-US"/>
              <a:t>ntention-shared (IS)</a:t>
            </a:r>
            <a:r>
              <a:rPr lang="zh-CN" altLang="en-US" sz="1400"/>
              <a:t>共享意向</a:t>
            </a:r>
            <a:r>
              <a:rPr lang="zh-CN" altLang="en-US"/>
              <a:t> mode</a:t>
            </a:r>
            <a:r>
              <a:rPr lang="en-US" altLang="zh-CN"/>
              <a:t>: </a:t>
            </a:r>
          </a:p>
          <a:p>
            <a:pPr marL="0" indent="0">
              <a:lnSpc>
                <a:spcPct val="120000"/>
              </a:lnSpc>
              <a:buNone/>
            </a:pPr>
            <a:r>
              <a:rPr lang="en-US" altLang="zh-CN"/>
              <a:t>	E</a:t>
            </a:r>
            <a:r>
              <a:rPr lang="zh-CN" altLang="en-US"/>
              <a:t>xplicit locking</a:t>
            </a:r>
            <a:r>
              <a:rPr lang="zh-CN" altLang="en-US" b="1"/>
              <a:t> is</a:t>
            </a:r>
            <a:r>
              <a:rPr lang="en-US" altLang="zh-CN" b="1"/>
              <a:t> </a:t>
            </a:r>
            <a:r>
              <a:rPr lang="zh-CN" altLang="en-US" b="1"/>
              <a:t>being</a:t>
            </a:r>
            <a:r>
              <a:rPr lang="zh-CN" altLang="en-US"/>
              <a:t> done at a lower level of the tree, but with only shared-mode locks. </a:t>
            </a:r>
            <a:r>
              <a:rPr lang="en-US" altLang="zh-CN" sz="1400"/>
              <a:t>(</a:t>
            </a:r>
            <a:r>
              <a:rPr lang="zh-CN" altLang="en-US" sz="1400"/>
              <a:t>下级节点中显式共享锁</a:t>
            </a:r>
            <a:r>
              <a:rPr lang="en-US" altLang="zh-CN" sz="1400"/>
              <a:t>)</a:t>
            </a:r>
            <a:endParaRPr lang="zh-CN" altLang="en-US"/>
          </a:p>
          <a:p>
            <a:pPr marL="0" indent="0">
              <a:lnSpc>
                <a:spcPct val="120000"/>
              </a:lnSpc>
              <a:buNone/>
            </a:pPr>
            <a:r>
              <a:rPr lang="en-US" altLang="zh-CN"/>
              <a:t>I</a:t>
            </a:r>
            <a:r>
              <a:rPr lang="zh-CN" altLang="en-US"/>
              <a:t>ntention-exclusive (IX)</a:t>
            </a:r>
            <a:r>
              <a:rPr lang="zh-CN" altLang="en-US" sz="1400"/>
              <a:t>排他意向</a:t>
            </a:r>
            <a:r>
              <a:rPr lang="en-US" altLang="zh-CN" sz="1400"/>
              <a:t> </a:t>
            </a:r>
            <a:r>
              <a:rPr lang="zh-CN" altLang="en-US"/>
              <a:t>mode</a:t>
            </a:r>
            <a:r>
              <a:rPr lang="en-US" altLang="zh-CN"/>
              <a:t>:</a:t>
            </a:r>
          </a:p>
          <a:p>
            <a:pPr marL="0" indent="0">
              <a:lnSpc>
                <a:spcPct val="120000"/>
              </a:lnSpc>
              <a:buNone/>
            </a:pPr>
            <a:r>
              <a:rPr lang="en-US" altLang="zh-CN"/>
              <a:t>	T</a:t>
            </a:r>
            <a:r>
              <a:rPr lang="zh-CN" altLang="en-US"/>
              <a:t>hen explicit locking is being done</a:t>
            </a:r>
            <a:r>
              <a:rPr lang="en-US" altLang="zh-CN"/>
              <a:t> </a:t>
            </a:r>
            <a:r>
              <a:rPr lang="zh-CN" altLang="en-US"/>
              <a:t>at a lower level, with exclusive-mode or shared-mode locks.</a:t>
            </a:r>
            <a:r>
              <a:rPr lang="en-US" altLang="zh-CN"/>
              <a:t> </a:t>
            </a:r>
            <a:r>
              <a:rPr lang="en-US" altLang="zh-CN" sz="1400">
                <a:sym typeface="+mn-ea"/>
              </a:rPr>
              <a:t>(</a:t>
            </a:r>
            <a:r>
              <a:rPr lang="zh-CN" altLang="en-US" sz="1400">
                <a:sym typeface="+mn-ea"/>
              </a:rPr>
              <a:t>显式排他</a:t>
            </a:r>
            <a:r>
              <a:rPr lang="en-US" altLang="zh-CN" sz="1400">
                <a:sym typeface="+mn-ea"/>
              </a:rPr>
              <a:t>/</a:t>
            </a:r>
            <a:r>
              <a:rPr lang="zh-CN" altLang="en-US" sz="1400">
                <a:sym typeface="+mn-ea"/>
              </a:rPr>
              <a:t>共享锁</a:t>
            </a:r>
            <a:r>
              <a:rPr lang="en-US" altLang="zh-CN" sz="1400">
                <a:sym typeface="+mn-ea"/>
              </a:rPr>
              <a:t>)</a:t>
            </a:r>
            <a:endParaRPr lang="zh-CN" altLang="en-US"/>
          </a:p>
          <a:p>
            <a:pPr marL="0" indent="0">
              <a:lnSpc>
                <a:spcPct val="120000"/>
              </a:lnSpc>
              <a:buNone/>
            </a:pPr>
            <a:r>
              <a:rPr lang="en-US" altLang="zh-CN"/>
              <a:t>Shared &amp; i</a:t>
            </a:r>
            <a:r>
              <a:rPr lang="zh-CN" altLang="en-US"/>
              <a:t>ntention-exclusive</a:t>
            </a:r>
            <a:r>
              <a:rPr lang="zh-CN" altLang="en-US" sz="1400"/>
              <a:t>共享排他意向</a:t>
            </a:r>
            <a:r>
              <a:rPr lang="zh-CN" altLang="en-US"/>
              <a:t> (SIX) mode</a:t>
            </a:r>
            <a:r>
              <a:rPr lang="en-US" altLang="zh-CN"/>
              <a:t>:</a:t>
            </a:r>
          </a:p>
          <a:p>
            <a:pPr marL="0" indent="0">
              <a:lnSpc>
                <a:spcPct val="120000"/>
              </a:lnSpc>
              <a:buNone/>
            </a:pPr>
            <a:r>
              <a:rPr lang="en-US" altLang="zh-CN"/>
              <a:t>	T</a:t>
            </a:r>
            <a:r>
              <a:rPr lang="zh-CN" altLang="en-US"/>
              <a:t>he subtree rooted by that node is locked</a:t>
            </a:r>
            <a:r>
              <a:rPr lang="en-US" altLang="zh-CN"/>
              <a:t> </a:t>
            </a:r>
            <a:r>
              <a:rPr lang="zh-CN" altLang="en-US"/>
              <a:t>explicitly in shared mode, and that explicit locking is being done at a lower level with</a:t>
            </a:r>
            <a:r>
              <a:rPr lang="en-US" altLang="zh-CN"/>
              <a:t> </a:t>
            </a:r>
            <a:r>
              <a:rPr lang="zh-CN" altLang="en-US"/>
              <a:t>exclusive-mode locks.</a:t>
            </a:r>
            <a:r>
              <a:rPr lang="zh-CN" altLang="en-US" sz="1600"/>
              <a:t>子树共享，更低层排他</a:t>
            </a:r>
          </a:p>
        </p:txBody>
      </p:sp>
      <p:sp>
        <p:nvSpPr>
          <p:cNvPr id="4" name="灯片编号占位符 3"/>
          <p:cNvSpPr>
            <a:spLocks noGrp="1"/>
          </p:cNvSpPr>
          <p:nvPr>
            <p:ph type="sldNum" sz="quarter" idx="12"/>
          </p:nvPr>
        </p:nvSpPr>
        <p:spPr/>
        <p:txBody>
          <a:bodyPr/>
          <a:lstStyle/>
          <a:p>
            <a:fld id="{9B618960-8005-486C-9A75-10CB2AAC16F9}"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M</a:t>
            </a:r>
            <a:r>
              <a:rPr lang="zh-CN" altLang="en-US"/>
              <a:t>ultiple-</a:t>
            </a:r>
            <a:r>
              <a:rPr lang="en-US" altLang="zh-CN"/>
              <a:t>G</a:t>
            </a:r>
            <a:r>
              <a:rPr lang="zh-CN" altLang="en-US"/>
              <a:t>ranularity </a:t>
            </a:r>
            <a:r>
              <a:rPr lang="en-US" altLang="zh-CN"/>
              <a:t>L</a:t>
            </a:r>
            <a:r>
              <a:rPr lang="zh-CN" altLang="en-US"/>
              <a:t>ocking</a:t>
            </a:r>
            <a:r>
              <a:rPr lang="en-US" altLang="zh-CN"/>
              <a:t> P</a:t>
            </a:r>
            <a:r>
              <a:rPr lang="zh-CN" altLang="en-US"/>
              <a:t>rotoco</a:t>
            </a:r>
            <a:r>
              <a:rPr lang="en-US" altLang="zh-CN"/>
              <a:t>l</a:t>
            </a:r>
          </a:p>
        </p:txBody>
      </p:sp>
      <p:sp>
        <p:nvSpPr>
          <p:cNvPr id="3" name="内容占位符 2"/>
          <p:cNvSpPr>
            <a:spLocks noGrp="1"/>
          </p:cNvSpPr>
          <p:nvPr>
            <p:ph idx="1"/>
          </p:nvPr>
        </p:nvSpPr>
        <p:spPr>
          <a:xfrm>
            <a:off x="234315" y="2003425"/>
            <a:ext cx="11957685" cy="3482340"/>
          </a:xfrm>
        </p:spPr>
        <p:txBody>
          <a:bodyPr>
            <a:normAutofit lnSpcReduction="10000"/>
          </a:bodyPr>
          <a:lstStyle/>
          <a:p>
            <a:pPr marL="0" indent="0">
              <a:buNone/>
            </a:pPr>
            <a:r>
              <a:rPr lang="en-US" altLang="zh-CN" dirty="0"/>
              <a:t>Transaction </a:t>
            </a:r>
            <a:r>
              <a:rPr lang="en-US" altLang="zh-CN" dirty="0" err="1"/>
              <a:t>Ti</a:t>
            </a:r>
            <a:r>
              <a:rPr lang="en-US" altLang="zh-CN" dirty="0"/>
              <a:t>, Node Q</a:t>
            </a:r>
            <a:endParaRPr lang="zh-CN" altLang="en-US" dirty="0"/>
          </a:p>
          <a:p>
            <a:pPr marL="0" indent="0">
              <a:buNone/>
            </a:pPr>
            <a:r>
              <a:rPr lang="zh-CN" altLang="en-US" dirty="0"/>
              <a:t>Ti must observe the lock-compatibility function</a:t>
            </a:r>
          </a:p>
          <a:p>
            <a:pPr marL="0" indent="0">
              <a:buNone/>
            </a:pPr>
            <a:r>
              <a:rPr lang="zh-CN" altLang="en-US" dirty="0"/>
              <a:t>Ti must lock the root of the tree first</a:t>
            </a:r>
            <a:r>
              <a:rPr lang="en-US" altLang="zh-CN" dirty="0"/>
              <a:t> (</a:t>
            </a:r>
            <a:r>
              <a:rPr lang="zh-CN" altLang="en-US" dirty="0"/>
              <a:t>any mode</a:t>
            </a:r>
            <a:r>
              <a:rPr lang="en-US" altLang="zh-CN" dirty="0"/>
              <a:t>)</a:t>
            </a:r>
            <a:endParaRPr lang="zh-CN" altLang="en-US" dirty="0"/>
          </a:p>
          <a:p>
            <a:pPr marL="0" indent="0">
              <a:buNone/>
            </a:pPr>
            <a:r>
              <a:rPr lang="zh-CN" altLang="en-US" dirty="0"/>
              <a:t>Ti can lock </a:t>
            </a:r>
            <a:r>
              <a:rPr lang="en-US" altLang="zh-CN" dirty="0"/>
              <a:t>Q </a:t>
            </a:r>
            <a:r>
              <a:rPr lang="zh-CN" altLang="en-US" dirty="0"/>
              <a:t>in S</a:t>
            </a:r>
            <a:r>
              <a:rPr lang="en-US" altLang="zh-CN" dirty="0"/>
              <a:t>/</a:t>
            </a:r>
            <a:r>
              <a:rPr lang="zh-CN" altLang="en-US" dirty="0"/>
              <a:t>IS mode</a:t>
            </a:r>
            <a:r>
              <a:rPr lang="zh-CN" altLang="en-US" b="1" dirty="0"/>
              <a:t> only if</a:t>
            </a:r>
            <a:r>
              <a:rPr lang="zh-CN" altLang="en-US" dirty="0"/>
              <a:t> Ti</a:t>
            </a:r>
            <a:r>
              <a:rPr lang="en-US" altLang="zh-CN" dirty="0"/>
              <a:t> </a:t>
            </a:r>
            <a:r>
              <a:rPr lang="zh-CN" altLang="en-US" dirty="0"/>
              <a:t>has the</a:t>
            </a:r>
            <a:r>
              <a:rPr lang="en-US" altLang="zh-CN" dirty="0"/>
              <a:t> </a:t>
            </a:r>
            <a:r>
              <a:rPr lang="zh-CN" altLang="en-US" dirty="0">
                <a:sym typeface="+mn-ea"/>
              </a:rPr>
              <a:t>IX</a:t>
            </a:r>
            <a:r>
              <a:rPr lang="en-US" altLang="zh-CN" dirty="0">
                <a:sym typeface="+mn-ea"/>
              </a:rPr>
              <a:t>/</a:t>
            </a:r>
            <a:r>
              <a:rPr lang="zh-CN" altLang="en-US" dirty="0">
                <a:sym typeface="+mn-ea"/>
              </a:rPr>
              <a:t>IS </a:t>
            </a:r>
            <a:r>
              <a:rPr lang="en-US" altLang="zh-CN" dirty="0">
                <a:sym typeface="+mn-ea"/>
              </a:rPr>
              <a:t>lock of</a:t>
            </a:r>
            <a:r>
              <a:rPr lang="zh-CN" altLang="en-US" dirty="0"/>
              <a:t> </a:t>
            </a:r>
            <a:r>
              <a:rPr lang="en-US" altLang="zh-CN" dirty="0"/>
              <a:t>its </a:t>
            </a:r>
            <a:r>
              <a:rPr lang="zh-CN" altLang="en-US" b="1" dirty="0"/>
              <a:t>parent</a:t>
            </a:r>
            <a:r>
              <a:rPr lang="en-US" altLang="zh-CN" b="1" dirty="0"/>
              <a:t> </a:t>
            </a:r>
            <a:endParaRPr lang="zh-CN" altLang="en-US" dirty="0"/>
          </a:p>
          <a:p>
            <a:pPr marL="0" indent="0">
              <a:buNone/>
            </a:pPr>
            <a:r>
              <a:rPr lang="zh-CN" altLang="en-US" dirty="0"/>
              <a:t>Ti can lock </a:t>
            </a:r>
            <a:r>
              <a:rPr lang="en-US" altLang="zh-CN" dirty="0"/>
              <a:t>Q</a:t>
            </a:r>
            <a:r>
              <a:rPr lang="zh-CN" altLang="en-US" dirty="0"/>
              <a:t> </a:t>
            </a:r>
            <a:r>
              <a:rPr lang="en-US" altLang="zh-CN" dirty="0"/>
              <a:t>in </a:t>
            </a:r>
            <a:r>
              <a:rPr lang="zh-CN" altLang="en-US" dirty="0"/>
              <a:t>SIX</a:t>
            </a:r>
            <a:r>
              <a:rPr lang="en-US" altLang="zh-CN" dirty="0"/>
              <a:t>/</a:t>
            </a:r>
            <a:r>
              <a:rPr lang="zh-CN" altLang="en-US" dirty="0"/>
              <a:t>IX mode</a:t>
            </a:r>
            <a:r>
              <a:rPr lang="zh-CN" altLang="en-US" b="1" dirty="0"/>
              <a:t> only if </a:t>
            </a:r>
            <a:r>
              <a:rPr lang="zh-CN" altLang="en-US" dirty="0"/>
              <a:t>Ti</a:t>
            </a:r>
            <a:r>
              <a:rPr lang="en-US" altLang="zh-CN" dirty="0"/>
              <a:t> has the </a:t>
            </a:r>
            <a:r>
              <a:rPr lang="zh-CN" altLang="en-US" dirty="0"/>
              <a:t>IX</a:t>
            </a:r>
            <a:r>
              <a:rPr lang="en-US" altLang="zh-CN" dirty="0"/>
              <a:t>/</a:t>
            </a:r>
            <a:r>
              <a:rPr lang="zh-CN" altLang="en-US" dirty="0"/>
              <a:t>SIX</a:t>
            </a:r>
            <a:r>
              <a:rPr lang="en-US" altLang="zh-CN" dirty="0"/>
              <a:t> of its </a:t>
            </a:r>
            <a:r>
              <a:rPr lang="en-US" altLang="zh-CN" b="1" dirty="0"/>
              <a:t>parent</a:t>
            </a:r>
            <a:endParaRPr lang="zh-CN" altLang="en-US" b="1" dirty="0"/>
          </a:p>
          <a:p>
            <a:pPr marL="0" indent="0">
              <a:buNone/>
            </a:pPr>
            <a:r>
              <a:rPr lang="zh-CN" altLang="en-US" dirty="0"/>
              <a:t>Ti can lock </a:t>
            </a:r>
            <a:r>
              <a:rPr lang="en-US" altLang="zh-CN" dirty="0"/>
              <a:t>Q</a:t>
            </a:r>
            <a:r>
              <a:rPr lang="zh-CN" altLang="en-US" dirty="0"/>
              <a:t> only if Ti has </a:t>
            </a:r>
            <a:r>
              <a:rPr lang="zh-CN" altLang="en-US" b="1" dirty="0"/>
              <a:t>not previously unlocked</a:t>
            </a:r>
            <a:r>
              <a:rPr lang="zh-CN" altLang="en-US" dirty="0"/>
              <a:t> any node</a:t>
            </a:r>
            <a:r>
              <a:rPr lang="en-US" altLang="zh-CN" dirty="0"/>
              <a:t> (</a:t>
            </a:r>
            <a:r>
              <a:rPr lang="en-US" altLang="zh-CN" b="1" dirty="0"/>
              <a:t>2PL</a:t>
            </a:r>
            <a:r>
              <a:rPr lang="en-US" altLang="zh-CN" dirty="0"/>
              <a:t>)</a:t>
            </a:r>
          </a:p>
          <a:p>
            <a:pPr marL="0" indent="0">
              <a:buNone/>
            </a:pPr>
            <a:r>
              <a:rPr lang="zh-CN" altLang="en-US" dirty="0"/>
              <a:t>Ti can unlock </a:t>
            </a:r>
            <a:r>
              <a:rPr lang="en-US" altLang="zh-CN" dirty="0"/>
              <a:t>Q</a:t>
            </a:r>
            <a:r>
              <a:rPr lang="zh-CN" altLang="en-US" dirty="0"/>
              <a:t> only if Ti currently has none of</a:t>
            </a:r>
            <a:r>
              <a:rPr lang="en-US" altLang="zh-CN" dirty="0"/>
              <a:t> Q’s c</a:t>
            </a:r>
            <a:r>
              <a:rPr lang="zh-CN" altLang="en-US" dirty="0"/>
              <a:t>ildren locked</a:t>
            </a:r>
          </a:p>
        </p:txBody>
      </p:sp>
      <p:pic>
        <p:nvPicPr>
          <p:cNvPr id="4" name="图片 3" descr="截屏2024-10-24 21.15.38"/>
          <p:cNvPicPr>
            <a:picLocks noChangeAspect="1"/>
          </p:cNvPicPr>
          <p:nvPr/>
        </p:nvPicPr>
        <p:blipFill>
          <a:blip r:embed="rId3"/>
          <a:srcRect l="3848" t="7420" r="633" b="2686"/>
          <a:stretch>
            <a:fillRect/>
          </a:stretch>
        </p:blipFill>
        <p:spPr>
          <a:xfrm>
            <a:off x="8075930" y="1691005"/>
            <a:ext cx="3277870" cy="1468120"/>
          </a:xfrm>
          <a:prstGeom prst="rect">
            <a:avLst/>
          </a:prstGeom>
        </p:spPr>
      </p:pic>
      <p:sp>
        <p:nvSpPr>
          <p:cNvPr id="5" name="内容占位符 2"/>
          <p:cNvSpPr>
            <a:spLocks noGrp="1"/>
          </p:cNvSpPr>
          <p:nvPr/>
        </p:nvSpPr>
        <p:spPr>
          <a:xfrm>
            <a:off x="1676400" y="5485765"/>
            <a:ext cx="10515600" cy="1325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a:buNone/>
            </a:pPr>
            <a:r>
              <a:rPr lang="en-US" altLang="zh-CN" sz="2000" dirty="0"/>
              <a:t>1. Lock </a:t>
            </a:r>
            <a:r>
              <a:rPr lang="zh-CN" altLang="en-US" sz="2000" dirty="0"/>
              <a:t>acquir</a:t>
            </a:r>
            <a:r>
              <a:rPr lang="en-US" altLang="zh-CN" sz="2000" dirty="0"/>
              <a:t>e:</a:t>
            </a:r>
            <a:r>
              <a:rPr lang="zh-CN" altLang="en-US" sz="2000" dirty="0"/>
              <a:t> top</a:t>
            </a:r>
            <a:r>
              <a:rPr lang="en-US" altLang="zh-CN" sz="2000" dirty="0"/>
              <a:t>-</a:t>
            </a:r>
            <a:r>
              <a:rPr lang="zh-CN" altLang="en-US" sz="2000" dirty="0"/>
              <a:t>down </a:t>
            </a:r>
            <a:r>
              <a:rPr lang="en-US" altLang="zh-CN" sz="2000" dirty="0"/>
              <a:t>order </a:t>
            </a:r>
            <a:r>
              <a:rPr lang="zh-CN" altLang="en-US" sz="2000" dirty="0"/>
              <a:t>(root-to-leaf) </a:t>
            </a:r>
          </a:p>
          <a:p>
            <a:pPr marL="0" indent="0">
              <a:buNone/>
            </a:pPr>
            <a:r>
              <a:rPr lang="en-US" altLang="zh-CN" sz="2000" dirty="0"/>
              <a:t>2. Lock </a:t>
            </a:r>
            <a:r>
              <a:rPr lang="zh-CN" altLang="en-US" sz="2000" dirty="0"/>
              <a:t>release</a:t>
            </a:r>
            <a:r>
              <a:rPr lang="en-US" altLang="zh-CN" sz="2000" dirty="0"/>
              <a:t>:</a:t>
            </a:r>
            <a:r>
              <a:rPr lang="zh-CN" altLang="en-US" sz="2000" dirty="0"/>
              <a:t> bottom-up </a:t>
            </a:r>
            <a:r>
              <a:rPr lang="en-US" altLang="zh-CN" sz="2000" dirty="0"/>
              <a:t>order </a:t>
            </a:r>
            <a:r>
              <a:rPr lang="zh-CN" altLang="en-US" sz="2000" dirty="0"/>
              <a:t>(leaf-to-root)</a:t>
            </a:r>
          </a:p>
          <a:p>
            <a:pPr marL="0" indent="0">
              <a:buNone/>
            </a:pPr>
            <a:r>
              <a:rPr lang="en-US" altLang="zh-CN" sz="2000" dirty="0"/>
              <a:t>3. </a:t>
            </a:r>
            <a:r>
              <a:rPr lang="zh-CN" altLang="en-US" sz="2000" dirty="0"/>
              <a:t>Deadlock is possible</a:t>
            </a:r>
          </a:p>
        </p:txBody>
      </p:sp>
      <p:sp>
        <p:nvSpPr>
          <p:cNvPr id="6" name="灯片编号占位符 5"/>
          <p:cNvSpPr>
            <a:spLocks noGrp="1"/>
          </p:cNvSpPr>
          <p:nvPr>
            <p:ph type="sldNum" sz="quarter" idx="12"/>
          </p:nvPr>
        </p:nvSpPr>
        <p:spPr/>
        <p:txBody>
          <a:bodyPr/>
          <a:lstStyle/>
          <a:p>
            <a:fld id="{9B618960-8005-486C-9A75-10CB2AAC16F9}"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a:sym typeface="+mn-ea"/>
              </a:rPr>
              <a:t>M</a:t>
            </a:r>
            <a:r>
              <a:rPr lang="zh-CN" altLang="en-US">
                <a:sym typeface="+mn-ea"/>
              </a:rPr>
              <a:t>ultiple-</a:t>
            </a:r>
            <a:r>
              <a:rPr lang="en-US" altLang="zh-CN">
                <a:sym typeface="+mn-ea"/>
              </a:rPr>
              <a:t>G</a:t>
            </a:r>
            <a:r>
              <a:rPr lang="zh-CN" altLang="en-US">
                <a:sym typeface="+mn-ea"/>
              </a:rPr>
              <a:t>ranularity </a:t>
            </a:r>
            <a:r>
              <a:rPr lang="en-US" altLang="zh-CN">
                <a:sym typeface="+mn-ea"/>
              </a:rPr>
              <a:t>L</a:t>
            </a:r>
            <a:r>
              <a:rPr lang="zh-CN" altLang="en-US">
                <a:sym typeface="+mn-ea"/>
              </a:rPr>
              <a:t>ocking</a:t>
            </a:r>
            <a:r>
              <a:rPr lang="en-US" altLang="zh-CN">
                <a:sym typeface="+mn-ea"/>
              </a:rPr>
              <a:t> Examples</a:t>
            </a:r>
          </a:p>
        </p:txBody>
      </p:sp>
      <p:sp>
        <p:nvSpPr>
          <p:cNvPr id="3" name="内容占位符 2"/>
          <p:cNvSpPr>
            <a:spLocks noGrp="1"/>
          </p:cNvSpPr>
          <p:nvPr>
            <p:ph idx="1"/>
          </p:nvPr>
        </p:nvSpPr>
        <p:spPr>
          <a:xfrm>
            <a:off x="838200" y="1691005"/>
            <a:ext cx="4865370" cy="4351655"/>
          </a:xfrm>
        </p:spPr>
        <p:txBody>
          <a:bodyPr>
            <a:normAutofit/>
          </a:bodyPr>
          <a:lstStyle/>
          <a:p>
            <a:pPr marL="0" indent="0">
              <a:buNone/>
            </a:pPr>
            <a:r>
              <a:rPr lang="zh-CN" altLang="en-US" sz="1800"/>
              <a:t>T21 reads ra2 in Fa</a:t>
            </a:r>
            <a:r>
              <a:rPr lang="en-US" altLang="zh-CN" sz="1800"/>
              <a:t>: </a:t>
            </a:r>
            <a:endParaRPr lang="zh-CN" altLang="en-US" sz="1800"/>
          </a:p>
          <a:p>
            <a:pPr marL="0" indent="0">
              <a:buNone/>
            </a:pPr>
            <a:r>
              <a:rPr lang="en-US" altLang="zh-CN" sz="1800"/>
              <a:t>	L</a:t>
            </a:r>
            <a:r>
              <a:rPr lang="zh-CN" altLang="en-US" sz="1800"/>
              <a:t>ock</a:t>
            </a:r>
            <a:r>
              <a:rPr lang="en-US" altLang="zh-CN" sz="1800"/>
              <a:t> </a:t>
            </a:r>
            <a:r>
              <a:rPr lang="zh-CN" altLang="en-US" sz="1800"/>
              <a:t>the </a:t>
            </a:r>
            <a:r>
              <a:rPr lang="en-US" altLang="zh-CN" sz="1800"/>
              <a:t>DB -&gt; </a:t>
            </a:r>
            <a:r>
              <a:rPr lang="zh-CN" altLang="en-US" sz="1800"/>
              <a:t>A1</a:t>
            </a:r>
            <a:r>
              <a:rPr lang="en-US" altLang="zh-CN" sz="1800"/>
              <a:t> -&gt; </a:t>
            </a:r>
            <a:r>
              <a:rPr lang="zh-CN" altLang="en-US" sz="1800"/>
              <a:t>Fa in </a:t>
            </a:r>
            <a:r>
              <a:rPr lang="zh-CN" altLang="en-US" sz="1800" b="1"/>
              <a:t>IS</a:t>
            </a:r>
            <a:r>
              <a:rPr lang="zh-CN" altLang="en-US" sz="1800"/>
              <a:t> mode</a:t>
            </a:r>
            <a:r>
              <a:rPr lang="en-US" altLang="zh-CN" sz="1800"/>
              <a:t>; </a:t>
            </a:r>
          </a:p>
          <a:p>
            <a:pPr marL="0" indent="0">
              <a:buNone/>
            </a:pPr>
            <a:r>
              <a:rPr lang="en-US" altLang="zh-CN" sz="1800"/>
              <a:t>	Then l</a:t>
            </a:r>
            <a:r>
              <a:rPr lang="zh-CN" altLang="en-US" sz="1800"/>
              <a:t>ock ra2</a:t>
            </a:r>
            <a:r>
              <a:rPr lang="en-US" altLang="zh-CN" sz="1800"/>
              <a:t> </a:t>
            </a:r>
            <a:r>
              <a:rPr lang="zh-CN" altLang="en-US" sz="1800"/>
              <a:t>in S mode</a:t>
            </a:r>
          </a:p>
          <a:p>
            <a:pPr marL="0" indent="0">
              <a:buNone/>
            </a:pPr>
            <a:r>
              <a:rPr lang="zh-CN" altLang="en-US" sz="1800"/>
              <a:t>T22 modifies ra9 Fa. </a:t>
            </a:r>
          </a:p>
          <a:p>
            <a:pPr marL="0" indent="0">
              <a:buNone/>
            </a:pPr>
            <a:r>
              <a:rPr lang="en-US" altLang="zh-CN" sz="1800"/>
              <a:t>	L</a:t>
            </a:r>
            <a:r>
              <a:rPr lang="zh-CN" altLang="en-US" sz="1800"/>
              <a:t>ock</a:t>
            </a:r>
            <a:r>
              <a:rPr lang="en-US" altLang="zh-CN" sz="1800"/>
              <a:t> </a:t>
            </a:r>
            <a:r>
              <a:rPr lang="zh-CN" altLang="en-US" sz="1800"/>
              <a:t>the </a:t>
            </a:r>
            <a:r>
              <a:rPr lang="en-US" altLang="zh-CN" sz="1800"/>
              <a:t>DB -&gt; </a:t>
            </a:r>
            <a:r>
              <a:rPr lang="zh-CN" altLang="en-US" sz="1800"/>
              <a:t>A1</a:t>
            </a:r>
            <a:r>
              <a:rPr lang="en-US" altLang="zh-CN" sz="1800"/>
              <a:t>-&gt; </a:t>
            </a:r>
            <a:r>
              <a:rPr lang="zh-CN" altLang="en-US" sz="1800"/>
              <a:t>Fa</a:t>
            </a:r>
            <a:r>
              <a:rPr lang="en-US" altLang="zh-CN" sz="1800"/>
              <a:t> </a:t>
            </a:r>
            <a:r>
              <a:rPr lang="zh-CN" altLang="en-US" sz="1800"/>
              <a:t>in IX mode</a:t>
            </a:r>
            <a:r>
              <a:rPr lang="en-US" altLang="zh-CN" sz="1800"/>
              <a:t>; </a:t>
            </a:r>
          </a:p>
          <a:p>
            <a:pPr marL="0" indent="0">
              <a:buNone/>
            </a:pPr>
            <a:r>
              <a:rPr lang="en-US" altLang="zh-CN" sz="1800"/>
              <a:t>	Then lock </a:t>
            </a:r>
            <a:r>
              <a:rPr lang="zh-CN" altLang="en-US" sz="1800"/>
              <a:t>ra9 in X mode</a:t>
            </a:r>
          </a:p>
          <a:p>
            <a:pPr marL="0" indent="0">
              <a:buNone/>
            </a:pPr>
            <a:r>
              <a:rPr lang="zh-CN" altLang="en-US" sz="1800"/>
              <a:t>T23 reads all records in Fa</a:t>
            </a:r>
          </a:p>
          <a:p>
            <a:pPr marL="0" indent="0">
              <a:buNone/>
            </a:pPr>
            <a:r>
              <a:rPr lang="en-US" altLang="zh-CN" sz="1800"/>
              <a:t>	L</a:t>
            </a:r>
            <a:r>
              <a:rPr lang="zh-CN" altLang="en-US" sz="1800"/>
              <a:t>ock the </a:t>
            </a:r>
            <a:r>
              <a:rPr lang="en-US" altLang="zh-CN" sz="1800"/>
              <a:t>DB -&gt; </a:t>
            </a:r>
            <a:r>
              <a:rPr lang="zh-CN" altLang="en-US" sz="1800"/>
              <a:t>A</a:t>
            </a:r>
            <a:r>
              <a:rPr lang="en-US" altLang="zh-CN" sz="1800"/>
              <a:t>1 </a:t>
            </a:r>
            <a:r>
              <a:rPr lang="zh-CN" altLang="en-US" sz="1800"/>
              <a:t>in </a:t>
            </a:r>
            <a:r>
              <a:rPr lang="zh-CN" altLang="en-US" sz="1800" b="1"/>
              <a:t>IS</a:t>
            </a:r>
            <a:r>
              <a:rPr lang="zh-CN" altLang="en-US" sz="1800"/>
              <a:t> mode</a:t>
            </a:r>
            <a:r>
              <a:rPr lang="en-US" altLang="zh-CN" sz="1800"/>
              <a:t>; </a:t>
            </a:r>
          </a:p>
          <a:p>
            <a:pPr marL="0" indent="0">
              <a:buNone/>
            </a:pPr>
            <a:r>
              <a:rPr lang="en-US" altLang="zh-CN" sz="1800"/>
              <a:t>	Then</a:t>
            </a:r>
            <a:r>
              <a:rPr lang="zh-CN" altLang="en-US" sz="1800"/>
              <a:t> lock</a:t>
            </a:r>
            <a:r>
              <a:rPr lang="en-US" altLang="zh-CN" sz="1800"/>
              <a:t> </a:t>
            </a:r>
            <a:r>
              <a:rPr lang="zh-CN" altLang="en-US" sz="1800"/>
              <a:t>Fa in S mode</a:t>
            </a:r>
          </a:p>
          <a:p>
            <a:pPr marL="0" indent="0">
              <a:buNone/>
            </a:pPr>
            <a:r>
              <a:rPr lang="zh-CN" altLang="en-US" sz="1800"/>
              <a:t>T24 reads the </a:t>
            </a:r>
            <a:r>
              <a:rPr lang="en-US" altLang="zh-CN" sz="1800"/>
              <a:t>DB</a:t>
            </a:r>
            <a:endParaRPr lang="zh-CN" altLang="en-US" sz="1800"/>
          </a:p>
          <a:p>
            <a:pPr marL="0" indent="0">
              <a:buNone/>
            </a:pPr>
            <a:r>
              <a:rPr lang="en-US" altLang="zh-CN" sz="1800"/>
              <a:t>	Lock the DB</a:t>
            </a:r>
            <a:r>
              <a:rPr lang="zh-CN" altLang="en-US" sz="1800"/>
              <a:t> in S mode</a:t>
            </a:r>
          </a:p>
        </p:txBody>
      </p:sp>
      <p:sp>
        <p:nvSpPr>
          <p:cNvPr id="4" name="内容占位符 2"/>
          <p:cNvSpPr>
            <a:spLocks noGrp="1"/>
          </p:cNvSpPr>
          <p:nvPr/>
        </p:nvSpPr>
        <p:spPr>
          <a:xfrm>
            <a:off x="6186805" y="1691005"/>
            <a:ext cx="584327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a:buNone/>
            </a:pPr>
            <a:r>
              <a:rPr lang="zh-CN" altLang="en-US" sz="2000" dirty="0"/>
              <a:t>T21, T23, T24 can access the </a:t>
            </a:r>
            <a:r>
              <a:rPr lang="en-US" altLang="zh-CN" sz="2000" dirty="0"/>
              <a:t>DB</a:t>
            </a:r>
            <a:r>
              <a:rPr lang="zh-CN" altLang="en-US" sz="2000" dirty="0"/>
              <a:t> concurrently</a:t>
            </a:r>
          </a:p>
          <a:p>
            <a:pPr marL="0" indent="0">
              <a:buNone/>
            </a:pPr>
            <a:r>
              <a:rPr lang="zh-CN" altLang="en-US" sz="2000" dirty="0"/>
              <a:t>T22</a:t>
            </a:r>
            <a:r>
              <a:rPr lang="en-US" altLang="zh-CN" sz="2000" dirty="0"/>
              <a:t> and </a:t>
            </a:r>
            <a:r>
              <a:rPr lang="zh-CN" altLang="en-US" sz="2000" dirty="0"/>
              <a:t>T21</a:t>
            </a:r>
            <a:r>
              <a:rPr lang="en-US" altLang="zh-CN" sz="2000" dirty="0"/>
              <a:t> can </a:t>
            </a:r>
            <a:r>
              <a:rPr lang="en-US" altLang="zh-CN" sz="2000" dirty="0" err="1"/>
              <a:t>excute</a:t>
            </a:r>
            <a:r>
              <a:rPr lang="en-US" altLang="zh-CN" sz="2000" dirty="0"/>
              <a:t> concurrently</a:t>
            </a:r>
          </a:p>
          <a:p>
            <a:pPr marL="0" indent="0">
              <a:buNone/>
            </a:pPr>
            <a:r>
              <a:rPr lang="en-US" altLang="zh-CN" sz="2000" dirty="0"/>
              <a:t>T22 and </a:t>
            </a:r>
            <a:r>
              <a:rPr lang="zh-CN" altLang="en-US" sz="2000" dirty="0"/>
              <a:t>T23 </a:t>
            </a:r>
            <a:r>
              <a:rPr lang="en-US" altLang="zh-CN" sz="2000" dirty="0"/>
              <a:t>/ </a:t>
            </a:r>
            <a:r>
              <a:rPr lang="zh-CN" altLang="en-US" sz="2000" dirty="0"/>
              <a:t>T24</a:t>
            </a:r>
            <a:r>
              <a:rPr lang="en-US" altLang="zh-CN" sz="2000" dirty="0"/>
              <a:t> cannot</a:t>
            </a:r>
            <a:endParaRPr lang="zh-CN" altLang="en-US" sz="2000" dirty="0"/>
          </a:p>
          <a:p>
            <a:pPr marL="0" indent="0">
              <a:buNone/>
            </a:pPr>
            <a:endParaRPr lang="zh-CN" altLang="en-US" sz="2000" dirty="0"/>
          </a:p>
          <a:p>
            <a:pPr marL="0" indent="0">
              <a:buNone/>
            </a:pPr>
            <a:r>
              <a:rPr lang="zh-CN" altLang="en-US" sz="2000" dirty="0"/>
              <a:t>concurrency</a:t>
            </a:r>
            <a:r>
              <a:rPr lang="en-US" altLang="zh-CN" sz="2000" dirty="0"/>
              <a:t>+ and </a:t>
            </a:r>
            <a:r>
              <a:rPr lang="zh-CN" altLang="en-US" sz="2000" dirty="0"/>
              <a:t>lock</a:t>
            </a:r>
            <a:r>
              <a:rPr lang="en-US" altLang="zh-CN" sz="2000" dirty="0"/>
              <a:t> </a:t>
            </a:r>
            <a:r>
              <a:rPr lang="zh-CN" altLang="en-US" sz="2000" dirty="0"/>
              <a:t>overhead</a:t>
            </a:r>
            <a:r>
              <a:rPr lang="en-US" altLang="zh-CN" sz="2000" dirty="0">
                <a:sym typeface="+mn-ea"/>
              </a:rPr>
              <a:t>(</a:t>
            </a:r>
            <a:r>
              <a:rPr lang="zh-CN" altLang="en-US" sz="1050" dirty="0">
                <a:sym typeface="+mn-ea"/>
              </a:rPr>
              <a:t>锁开销</a:t>
            </a:r>
            <a:r>
              <a:rPr lang="en-US" altLang="zh-CN" sz="2000" dirty="0">
                <a:sym typeface="+mn-ea"/>
              </a:rPr>
              <a:t>)</a:t>
            </a:r>
            <a:r>
              <a:rPr lang="en-US" altLang="zh-CN" sz="2000" dirty="0"/>
              <a:t>-</a:t>
            </a:r>
            <a:endParaRPr lang="zh-CN" altLang="en-US" sz="2000" dirty="0"/>
          </a:p>
          <a:p>
            <a:pPr marL="0" indent="0">
              <a:buNone/>
            </a:pPr>
            <a:r>
              <a:rPr lang="zh-CN" altLang="en-US" sz="2000" dirty="0"/>
              <a:t>It is particularly</a:t>
            </a:r>
            <a:r>
              <a:rPr lang="en-US" altLang="zh-CN" sz="2000" dirty="0"/>
              <a:t> </a:t>
            </a:r>
            <a:r>
              <a:rPr lang="zh-CN" altLang="en-US" sz="2000" dirty="0"/>
              <a:t>useful </a:t>
            </a:r>
            <a:r>
              <a:rPr lang="en-US" altLang="zh-CN" sz="2000" dirty="0"/>
              <a:t>when:</a:t>
            </a:r>
          </a:p>
          <a:p>
            <a:pPr marL="0" indent="0">
              <a:buNone/>
            </a:pPr>
            <a:r>
              <a:rPr lang="en-US" altLang="zh-CN" sz="2000" dirty="0"/>
              <a:t>1. </a:t>
            </a:r>
            <a:r>
              <a:rPr lang="zh-CN" altLang="en-US" sz="2000" dirty="0"/>
              <a:t>Short transactions</a:t>
            </a:r>
            <a:r>
              <a:rPr lang="en-US" altLang="zh-CN" sz="2000" dirty="0"/>
              <a:t>, </a:t>
            </a:r>
            <a:r>
              <a:rPr lang="zh-CN" altLang="en-US" sz="2000" dirty="0"/>
              <a:t>access</a:t>
            </a:r>
            <a:r>
              <a:rPr lang="en-US" altLang="zh-CN" sz="2000" dirty="0" err="1"/>
              <a:t>ing</a:t>
            </a:r>
            <a:r>
              <a:rPr lang="zh-CN" altLang="en-US" sz="2000" dirty="0"/>
              <a:t> few data items. </a:t>
            </a:r>
            <a:r>
              <a:rPr lang="zh-CN" altLang="en-US" sz="900" dirty="0"/>
              <a:t>短事务多访问</a:t>
            </a:r>
          </a:p>
          <a:p>
            <a:pPr marL="0" indent="0">
              <a:buNone/>
            </a:pPr>
            <a:r>
              <a:rPr lang="en-US" altLang="zh-CN" sz="2000" dirty="0"/>
              <a:t>2. </a:t>
            </a:r>
            <a:r>
              <a:rPr lang="zh-CN" altLang="en-US" sz="2000" dirty="0"/>
              <a:t>Long transactions that produce reports from an entire file or set of files.</a:t>
            </a:r>
          </a:p>
        </p:txBody>
      </p:sp>
      <p:sp>
        <p:nvSpPr>
          <p:cNvPr id="5" name="灯片编号占位符 4"/>
          <p:cNvSpPr>
            <a:spLocks noGrp="1"/>
          </p:cNvSpPr>
          <p:nvPr>
            <p:ph type="sldNum" sz="quarter" idx="12"/>
          </p:nvPr>
        </p:nvSpPr>
        <p:spPr/>
        <p:txBody>
          <a:bodyPr/>
          <a:lstStyle/>
          <a:p>
            <a:fld id="{9B618960-8005-486C-9A75-10CB2AAC16F9}"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Insert</a:t>
            </a:r>
            <a:r>
              <a:rPr lang="en-US" altLang="zh-CN"/>
              <a:t>/</a:t>
            </a:r>
            <a:r>
              <a:rPr lang="zh-CN" altLang="en-US"/>
              <a:t>Delete Operations</a:t>
            </a:r>
            <a:r>
              <a:rPr lang="en-US" altLang="zh-CN"/>
              <a:t> &amp; </a:t>
            </a:r>
            <a:r>
              <a:rPr lang="zh-CN" altLang="en-US"/>
              <a:t>Predicate Reads</a:t>
            </a:r>
          </a:p>
        </p:txBody>
      </p:sp>
      <p:sp>
        <p:nvSpPr>
          <p:cNvPr id="4" name="内容占位符 3"/>
          <p:cNvSpPr>
            <a:spLocks noGrp="1"/>
          </p:cNvSpPr>
          <p:nvPr>
            <p:ph idx="1"/>
          </p:nvPr>
        </p:nvSpPr>
        <p:spPr>
          <a:xfrm>
            <a:off x="258445" y="1825625"/>
            <a:ext cx="11819255" cy="1483360"/>
          </a:xfrm>
        </p:spPr>
        <p:txBody>
          <a:bodyPr>
            <a:normAutofit lnSpcReduction="10000"/>
          </a:bodyPr>
          <a:lstStyle/>
          <a:p>
            <a:pPr marL="0" indent="0">
              <a:buNone/>
            </a:pPr>
            <a:r>
              <a:rPr lang="en-US" altLang="zh-CN" dirty="0"/>
              <a:t>2 new operations: </a:t>
            </a:r>
          </a:p>
          <a:p>
            <a:pPr marL="0" indent="0">
              <a:buNone/>
            </a:pPr>
            <a:r>
              <a:rPr lang="zh-CN" altLang="en-US" dirty="0"/>
              <a:t>delete(Q)</a:t>
            </a:r>
            <a:r>
              <a:rPr lang="en-US" altLang="zh-CN" dirty="0"/>
              <a:t>: </a:t>
            </a:r>
            <a:r>
              <a:rPr lang="zh-CN" altLang="en-US" dirty="0"/>
              <a:t>deletes data item Q from the </a:t>
            </a:r>
            <a:r>
              <a:rPr lang="en-US" altLang="zh-CN" dirty="0"/>
              <a:t>DB</a:t>
            </a:r>
          </a:p>
          <a:p>
            <a:pPr marL="0" indent="0">
              <a:buNone/>
            </a:pPr>
            <a:r>
              <a:rPr lang="zh-CN" altLang="en-US" dirty="0"/>
              <a:t>insert(Q)</a:t>
            </a:r>
            <a:r>
              <a:rPr lang="en-US" altLang="zh-CN" dirty="0"/>
              <a:t>: </a:t>
            </a:r>
            <a:r>
              <a:rPr lang="zh-CN" altLang="en-US" dirty="0"/>
              <a:t>inserts a new</a:t>
            </a:r>
            <a:r>
              <a:rPr lang="en-US" altLang="zh-CN" dirty="0"/>
              <a:t> data item</a:t>
            </a:r>
            <a:r>
              <a:rPr lang="zh-CN" altLang="en-US" dirty="0"/>
              <a:t> into the</a:t>
            </a:r>
            <a:r>
              <a:rPr lang="en-US" altLang="zh-CN" dirty="0"/>
              <a:t> DB</a:t>
            </a:r>
            <a:r>
              <a:rPr lang="zh-CN" altLang="en-US" dirty="0"/>
              <a:t> and assigns an initial value</a:t>
            </a:r>
          </a:p>
        </p:txBody>
      </p:sp>
      <p:sp>
        <p:nvSpPr>
          <p:cNvPr id="5" name="文本框 4"/>
          <p:cNvSpPr txBox="1"/>
          <p:nvPr/>
        </p:nvSpPr>
        <p:spPr>
          <a:xfrm>
            <a:off x="258444" y="3309620"/>
            <a:ext cx="10346365" cy="1383665"/>
          </a:xfrm>
          <a:prstGeom prst="rect">
            <a:avLst/>
          </a:prstGeom>
          <a:noFill/>
        </p:spPr>
        <p:txBody>
          <a:bodyPr wrap="square" rtlCol="0">
            <a:spAutoFit/>
          </a:bodyPr>
          <a:lstStyle/>
          <a:p>
            <a:pPr algn="l"/>
            <a:r>
              <a:rPr lang="zh-CN" altLang="en-US" sz="2800" dirty="0"/>
              <a:t>Ti read(Q)</a:t>
            </a:r>
            <a:r>
              <a:rPr lang="en-US" altLang="zh-CN" sz="2800" dirty="0"/>
              <a:t>after </a:t>
            </a:r>
            <a:r>
              <a:rPr lang="en-US" altLang="zh-CN" sz="2800" dirty="0">
                <a:sym typeface="+mn-ea"/>
              </a:rPr>
              <a:t>delete(Q) </a:t>
            </a:r>
            <a:r>
              <a:rPr lang="en-US" altLang="zh-CN" sz="2800" dirty="0"/>
              <a:t>-&gt; </a:t>
            </a:r>
            <a:r>
              <a:rPr lang="zh-CN" altLang="en-US" sz="2800" dirty="0"/>
              <a:t>logical error in Ti     </a:t>
            </a:r>
            <a:r>
              <a:rPr lang="zh-CN" altLang="en-US" sz="1050" dirty="0"/>
              <a:t>删除后读</a:t>
            </a:r>
            <a:r>
              <a:rPr lang="en-US" altLang="zh-CN" sz="1050" dirty="0"/>
              <a:t>x</a:t>
            </a:r>
            <a:endParaRPr lang="zh-CN" altLang="en-US" sz="1050" dirty="0"/>
          </a:p>
          <a:p>
            <a:pPr algn="l"/>
            <a:r>
              <a:rPr lang="zh-CN" altLang="en-US" sz="2800" dirty="0"/>
              <a:t>Ti read(Q) before </a:t>
            </a:r>
            <a:r>
              <a:rPr lang="en-US" altLang="zh-CN" sz="2800" dirty="0"/>
              <a:t>insert(</a:t>
            </a:r>
            <a:r>
              <a:rPr lang="zh-CN" altLang="en-US" sz="2800" dirty="0"/>
              <a:t>Q</a:t>
            </a:r>
            <a:r>
              <a:rPr lang="en-US" altLang="zh-CN" sz="2800" dirty="0"/>
              <a:t>)</a:t>
            </a:r>
            <a:r>
              <a:rPr lang="zh-CN" altLang="en-US" sz="2800" dirty="0"/>
              <a:t> </a:t>
            </a:r>
            <a:r>
              <a:rPr lang="en-US" altLang="zh-CN" sz="2800" dirty="0"/>
              <a:t>-&gt;</a:t>
            </a:r>
            <a:r>
              <a:rPr lang="zh-CN" altLang="en-US" sz="2800" dirty="0"/>
              <a:t> logical error in Ti  </a:t>
            </a:r>
            <a:r>
              <a:rPr lang="zh-CN" altLang="en-US" sz="1050" dirty="0"/>
              <a:t>插入前读</a:t>
            </a:r>
            <a:r>
              <a:rPr lang="en-US" altLang="zh-CN" sz="1050" dirty="0"/>
              <a:t>x</a:t>
            </a:r>
            <a:endParaRPr lang="zh-CN" altLang="en-US" sz="1050" dirty="0"/>
          </a:p>
          <a:p>
            <a:pPr algn="l"/>
            <a:r>
              <a:rPr lang="zh-CN" altLang="en-US" sz="2800" dirty="0"/>
              <a:t>delete a nonexistent data</a:t>
            </a:r>
            <a:r>
              <a:rPr lang="en-US" altLang="zh-CN" sz="2800" dirty="0"/>
              <a:t> -&gt; logical error</a:t>
            </a:r>
          </a:p>
        </p:txBody>
      </p:sp>
      <p:sp>
        <p:nvSpPr>
          <p:cNvPr id="3" name="灯片编号占位符 2"/>
          <p:cNvSpPr>
            <a:spLocks noGrp="1"/>
          </p:cNvSpPr>
          <p:nvPr>
            <p:ph type="sldNum" sz="quarter" idx="12"/>
          </p:nvPr>
        </p:nvSpPr>
        <p:spPr/>
        <p:txBody>
          <a:bodyPr/>
          <a:lstStyle/>
          <a:p>
            <a:fld id="{9B618960-8005-486C-9A75-10CB2AAC16F9}"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Deletion</a:t>
            </a:r>
          </a:p>
        </p:txBody>
      </p:sp>
      <p:sp>
        <p:nvSpPr>
          <p:cNvPr id="3" name="内容占位符 2"/>
          <p:cNvSpPr>
            <a:spLocks noGrp="1"/>
          </p:cNvSpPr>
          <p:nvPr>
            <p:ph idx="1"/>
          </p:nvPr>
        </p:nvSpPr>
        <p:spPr>
          <a:xfrm>
            <a:off x="2416175" y="1718945"/>
            <a:ext cx="3753485" cy="970280"/>
          </a:xfrm>
        </p:spPr>
        <p:txBody>
          <a:bodyPr>
            <a:normAutofit/>
          </a:bodyPr>
          <a:lstStyle/>
          <a:p>
            <a:pPr marL="0" indent="0">
              <a:lnSpc>
                <a:spcPct val="60000"/>
              </a:lnSpc>
              <a:buNone/>
            </a:pPr>
            <a:r>
              <a:rPr lang="en-US" altLang="zh-CN" sz="2000" dirty="0" err="1"/>
              <a:t>Ti</a:t>
            </a:r>
            <a:r>
              <a:rPr lang="en-US" altLang="zh-CN" sz="2000" dirty="0"/>
              <a:t>: </a:t>
            </a:r>
            <a:r>
              <a:rPr lang="zh-CN" altLang="en-US" sz="2000" dirty="0"/>
              <a:t>Ii </a:t>
            </a:r>
            <a:r>
              <a:rPr lang="zh-CN" altLang="en-US" sz="2000" dirty="0">
                <a:sym typeface="+mn-ea"/>
              </a:rPr>
              <a:t>= delete(Q)</a:t>
            </a:r>
            <a:r>
              <a:rPr lang="en-US" altLang="zh-CN" sz="2000" dirty="0">
                <a:sym typeface="+mn-ea"/>
              </a:rPr>
              <a:t>; </a:t>
            </a:r>
            <a:r>
              <a:rPr lang="zh-CN" altLang="en-US" sz="2000" dirty="0"/>
              <a:t>Tj</a:t>
            </a:r>
            <a:r>
              <a:rPr lang="en-US" altLang="zh-CN" sz="2000" dirty="0"/>
              <a:t>: </a:t>
            </a:r>
            <a:r>
              <a:rPr lang="en-US" altLang="zh-CN" sz="2000" dirty="0" err="1"/>
              <a:t>Ij</a:t>
            </a:r>
            <a:endParaRPr lang="zh-CN" altLang="en-US" sz="2000" dirty="0"/>
          </a:p>
          <a:p>
            <a:pPr marL="0" indent="0">
              <a:lnSpc>
                <a:spcPct val="60000"/>
              </a:lnSpc>
              <a:buNone/>
            </a:pPr>
            <a:r>
              <a:rPr lang="zh-CN" altLang="en-US" sz="2000" dirty="0"/>
              <a:t>schedule S</a:t>
            </a:r>
            <a:r>
              <a:rPr lang="en-US" altLang="zh-CN" sz="2000" dirty="0"/>
              <a:t>:</a:t>
            </a:r>
            <a:r>
              <a:rPr lang="zh-CN" altLang="en-US" sz="2000" dirty="0"/>
              <a:t> consecutive</a:t>
            </a:r>
            <a:r>
              <a:rPr lang="en-US" altLang="zh-CN" sz="2000" dirty="0"/>
              <a:t> </a:t>
            </a:r>
            <a:r>
              <a:rPr lang="zh-CN" altLang="en-US" sz="2000" dirty="0"/>
              <a:t>order</a:t>
            </a:r>
          </a:p>
          <a:p>
            <a:pPr marL="0" indent="0">
              <a:lnSpc>
                <a:spcPct val="60000"/>
              </a:lnSpc>
              <a:buNone/>
            </a:pPr>
            <a:r>
              <a:rPr lang="zh-CN" altLang="en-US" sz="2000" dirty="0"/>
              <a:t>consider several instructions Ij</a:t>
            </a:r>
          </a:p>
        </p:txBody>
      </p:sp>
      <p:sp>
        <p:nvSpPr>
          <p:cNvPr id="4" name="文本框 3"/>
          <p:cNvSpPr txBox="1"/>
          <p:nvPr/>
        </p:nvSpPr>
        <p:spPr>
          <a:xfrm>
            <a:off x="6169660" y="1691005"/>
            <a:ext cx="5687695" cy="3784600"/>
          </a:xfrm>
          <a:prstGeom prst="rect">
            <a:avLst/>
          </a:prstGeom>
          <a:noFill/>
        </p:spPr>
        <p:txBody>
          <a:bodyPr wrap="square" rtlCol="0">
            <a:spAutoFit/>
          </a:bodyPr>
          <a:lstStyle/>
          <a:p>
            <a:pPr algn="l"/>
            <a:r>
              <a:rPr lang="zh-CN" altLang="en-US" sz="2000"/>
              <a:t>Ij = read(Q). </a:t>
            </a:r>
          </a:p>
          <a:p>
            <a:pPr algn="l"/>
            <a:r>
              <a:rPr lang="en-US" altLang="zh-CN" sz="2000"/>
              <a:t>	</a:t>
            </a:r>
            <a:r>
              <a:rPr lang="zh-CN" altLang="en-US" sz="2000"/>
              <a:t>Ii </a:t>
            </a:r>
            <a:r>
              <a:rPr lang="en-US" altLang="zh-CN" sz="2000"/>
              <a:t>-</a:t>
            </a:r>
            <a:r>
              <a:rPr lang="zh-CN" altLang="en-US" sz="2000"/>
              <a:t> Ij conflict. If Ii </a:t>
            </a:r>
            <a:r>
              <a:rPr lang="en-US" altLang="zh-CN" sz="2000"/>
              <a:t>-&gt;</a:t>
            </a:r>
            <a:r>
              <a:rPr lang="zh-CN" altLang="en-US" sz="2000"/>
              <a:t> Ij, Tj logical error. </a:t>
            </a:r>
          </a:p>
          <a:p>
            <a:pPr algn="l"/>
            <a:r>
              <a:rPr lang="en-US" altLang="zh-CN" sz="2000"/>
              <a:t>	</a:t>
            </a:r>
            <a:r>
              <a:rPr lang="zh-CN" altLang="en-US" sz="2000"/>
              <a:t>If</a:t>
            </a:r>
            <a:r>
              <a:rPr lang="en-US" altLang="zh-CN" sz="2000"/>
              <a:t> </a:t>
            </a:r>
            <a:r>
              <a:rPr lang="zh-CN" altLang="en-US" sz="2000"/>
              <a:t>Ij </a:t>
            </a:r>
            <a:r>
              <a:rPr lang="en-US" altLang="zh-CN" sz="2000"/>
              <a:t>-&gt;</a:t>
            </a:r>
            <a:r>
              <a:rPr lang="zh-CN" altLang="en-US" sz="2000"/>
              <a:t> Ii, Tj </a:t>
            </a:r>
            <a:r>
              <a:rPr lang="en-US" altLang="zh-CN" sz="2000"/>
              <a:t>read(Q) </a:t>
            </a:r>
            <a:r>
              <a:rPr lang="zh-CN" altLang="en-US" sz="2000"/>
              <a:t>success</a:t>
            </a:r>
          </a:p>
          <a:p>
            <a:pPr algn="l"/>
            <a:r>
              <a:rPr lang="zh-CN" altLang="en-US" sz="2000"/>
              <a:t>Ij = write(Q). </a:t>
            </a:r>
          </a:p>
          <a:p>
            <a:pPr algn="l"/>
            <a:r>
              <a:rPr lang="en-US" altLang="zh-CN" sz="2000"/>
              <a:t>	</a:t>
            </a:r>
            <a:r>
              <a:rPr lang="zh-CN" altLang="en-US" sz="2000"/>
              <a:t>Ii </a:t>
            </a:r>
            <a:r>
              <a:rPr lang="en-US" altLang="zh-CN" sz="2000"/>
              <a:t>-</a:t>
            </a:r>
            <a:r>
              <a:rPr lang="zh-CN" altLang="en-US" sz="2000"/>
              <a:t> Ij conflict. If Ii </a:t>
            </a:r>
            <a:r>
              <a:rPr lang="en-US" altLang="zh-CN" sz="2000"/>
              <a:t>-&gt;</a:t>
            </a:r>
            <a:r>
              <a:rPr lang="zh-CN" altLang="en-US" sz="2000"/>
              <a:t> Ij, Tj logical error. </a:t>
            </a:r>
          </a:p>
          <a:p>
            <a:pPr algn="l"/>
            <a:r>
              <a:rPr lang="en-US" altLang="zh-CN" sz="2000"/>
              <a:t>	</a:t>
            </a:r>
            <a:r>
              <a:rPr lang="zh-CN" altLang="en-US" sz="2000"/>
              <a:t>If</a:t>
            </a:r>
            <a:r>
              <a:rPr lang="en-US" altLang="zh-CN" sz="2000"/>
              <a:t> </a:t>
            </a:r>
            <a:r>
              <a:rPr lang="zh-CN" altLang="en-US" sz="2000"/>
              <a:t>Ij </a:t>
            </a:r>
            <a:r>
              <a:rPr lang="en-US" altLang="zh-CN" sz="2000"/>
              <a:t>-&gt;</a:t>
            </a:r>
            <a:r>
              <a:rPr lang="zh-CN" altLang="en-US" sz="2000"/>
              <a:t> Ii, Tj write</a:t>
            </a:r>
            <a:r>
              <a:rPr lang="en-US" altLang="zh-CN" sz="2000"/>
              <a:t>(Q)</a:t>
            </a:r>
            <a:r>
              <a:rPr lang="zh-CN" altLang="en-US" sz="2000"/>
              <a:t> success</a:t>
            </a:r>
          </a:p>
          <a:p>
            <a:pPr algn="l"/>
            <a:r>
              <a:rPr lang="zh-CN" altLang="en-US" sz="2000"/>
              <a:t>Ij = delete(Q).</a:t>
            </a:r>
          </a:p>
          <a:p>
            <a:pPr algn="l"/>
            <a:r>
              <a:rPr lang="en-US" altLang="zh-CN" sz="2000"/>
              <a:t>	</a:t>
            </a:r>
            <a:r>
              <a:rPr lang="zh-CN" altLang="en-US" sz="2000"/>
              <a:t> Ii</a:t>
            </a:r>
            <a:r>
              <a:rPr lang="en-US" altLang="zh-CN" sz="2000"/>
              <a:t> - </a:t>
            </a:r>
            <a:r>
              <a:rPr lang="zh-CN" altLang="en-US" sz="2000"/>
              <a:t>Ij conflict. If Ii </a:t>
            </a:r>
            <a:r>
              <a:rPr lang="en-US" altLang="zh-CN" sz="2000"/>
              <a:t>-&gt;</a:t>
            </a:r>
            <a:r>
              <a:rPr lang="zh-CN" altLang="en-US" sz="2000"/>
              <a:t> Ij, Tj logical error. </a:t>
            </a:r>
          </a:p>
          <a:p>
            <a:pPr algn="l"/>
            <a:r>
              <a:rPr lang="en-US" altLang="zh-CN" sz="2000"/>
              <a:t>	</a:t>
            </a:r>
            <a:r>
              <a:rPr lang="zh-CN" altLang="en-US" sz="2000"/>
              <a:t>If</a:t>
            </a:r>
            <a:r>
              <a:rPr lang="en-US" altLang="zh-CN" sz="2000"/>
              <a:t> </a:t>
            </a:r>
            <a:r>
              <a:rPr lang="zh-CN" altLang="en-US" sz="2000"/>
              <a:t>Ij </a:t>
            </a:r>
            <a:r>
              <a:rPr lang="en-US" altLang="zh-CN" sz="2000"/>
              <a:t>-&gt;</a:t>
            </a:r>
            <a:r>
              <a:rPr lang="zh-CN" altLang="en-US" sz="2000"/>
              <a:t> Ii, Ti logical error.</a:t>
            </a:r>
          </a:p>
          <a:p>
            <a:pPr algn="l"/>
            <a:r>
              <a:rPr lang="zh-CN" altLang="en-US" sz="2000"/>
              <a:t>Ij = insert(Q). </a:t>
            </a:r>
          </a:p>
          <a:p>
            <a:pPr algn="l"/>
            <a:r>
              <a:rPr lang="en-US" altLang="zh-CN" sz="2000"/>
              <a:t>	</a:t>
            </a:r>
            <a:r>
              <a:rPr lang="zh-CN" altLang="en-US" sz="2000"/>
              <a:t>Ii </a:t>
            </a:r>
            <a:r>
              <a:rPr lang="en-US" altLang="zh-CN" sz="2000"/>
              <a:t>-</a:t>
            </a:r>
            <a:r>
              <a:rPr lang="zh-CN" altLang="en-US" sz="2000"/>
              <a:t> Ij conflict. Q did not exist prior to Ii</a:t>
            </a:r>
            <a:r>
              <a:rPr lang="en-US" altLang="zh-CN" sz="2000"/>
              <a:t>&amp;</a:t>
            </a:r>
            <a:r>
              <a:rPr lang="zh-CN" altLang="en-US" sz="2000"/>
              <a:t>Ij</a:t>
            </a:r>
          </a:p>
          <a:p>
            <a:pPr algn="l"/>
            <a:r>
              <a:rPr lang="en-US" altLang="zh-CN" sz="2000"/>
              <a:t>	</a:t>
            </a:r>
            <a:r>
              <a:rPr lang="zh-CN" altLang="en-US" sz="2000"/>
              <a:t>if Ii</a:t>
            </a:r>
            <a:r>
              <a:rPr lang="en-US" altLang="zh-CN" sz="2000"/>
              <a:t>-&gt;</a:t>
            </a:r>
            <a:r>
              <a:rPr lang="zh-CN" altLang="en-US" sz="2000"/>
              <a:t> Ij</a:t>
            </a:r>
            <a:r>
              <a:rPr lang="en-US" altLang="zh-CN" sz="2000"/>
              <a:t>, Ti</a:t>
            </a:r>
            <a:r>
              <a:rPr lang="zh-CN" altLang="en-US" sz="2000"/>
              <a:t> </a:t>
            </a:r>
            <a:r>
              <a:rPr lang="en-US" altLang="zh-CN" sz="2000"/>
              <a:t>delete(Q) </a:t>
            </a:r>
            <a:r>
              <a:rPr lang="zh-CN" altLang="en-US" sz="2000"/>
              <a:t>logical error</a:t>
            </a:r>
          </a:p>
        </p:txBody>
      </p:sp>
      <p:sp>
        <p:nvSpPr>
          <p:cNvPr id="5" name="文本框 4"/>
          <p:cNvSpPr txBox="1"/>
          <p:nvPr/>
        </p:nvSpPr>
        <p:spPr>
          <a:xfrm>
            <a:off x="7780020" y="5475605"/>
            <a:ext cx="3917315" cy="1198880"/>
          </a:xfrm>
          <a:prstGeom prst="rect">
            <a:avLst/>
          </a:prstGeom>
          <a:noFill/>
        </p:spPr>
        <p:txBody>
          <a:bodyPr wrap="none" rtlCol="0">
            <a:spAutoFit/>
          </a:bodyPr>
          <a:lstStyle/>
          <a:p>
            <a:pPr algn="l"/>
            <a:r>
              <a:rPr lang="zh-CN" altLang="en-US"/>
              <a:t>If Ij </a:t>
            </a:r>
            <a:r>
              <a:rPr lang="en-US" altLang="zh-CN"/>
              <a:t>-&gt;</a:t>
            </a:r>
            <a:r>
              <a:rPr lang="zh-CN" altLang="en-US"/>
              <a:t> Ii, then no logical error results.</a:t>
            </a:r>
          </a:p>
          <a:p>
            <a:pPr algn="l"/>
            <a:r>
              <a:rPr lang="zh-CN" altLang="en-US"/>
              <a:t>if Q existed prior to Ii</a:t>
            </a:r>
            <a:r>
              <a:rPr lang="en-US" altLang="zh-CN"/>
              <a:t>&amp;</a:t>
            </a:r>
            <a:r>
              <a:rPr lang="zh-CN" altLang="en-US"/>
              <a:t>Ij</a:t>
            </a:r>
          </a:p>
          <a:p>
            <a:pPr algn="l"/>
            <a:r>
              <a:rPr lang="zh-CN" altLang="en-US"/>
              <a:t>if Ij </a:t>
            </a:r>
            <a:r>
              <a:rPr lang="en-US" altLang="zh-CN"/>
              <a:t>-&gt;</a:t>
            </a:r>
            <a:r>
              <a:rPr lang="zh-CN" altLang="en-US"/>
              <a:t> Ii</a:t>
            </a:r>
            <a:r>
              <a:rPr lang="en-US" altLang="zh-CN"/>
              <a:t> error</a:t>
            </a:r>
            <a:endParaRPr lang="zh-CN" altLang="en-US"/>
          </a:p>
          <a:p>
            <a:pPr algn="l"/>
            <a:r>
              <a:rPr lang="en-US" altLang="zh-CN"/>
              <a:t>if Ii -&gt; Ij success</a:t>
            </a:r>
          </a:p>
        </p:txBody>
      </p:sp>
      <p:sp>
        <p:nvSpPr>
          <p:cNvPr id="6" name="文本框 5"/>
          <p:cNvSpPr txBox="1"/>
          <p:nvPr/>
        </p:nvSpPr>
        <p:spPr>
          <a:xfrm>
            <a:off x="243205" y="2717165"/>
            <a:ext cx="6249035" cy="3692525"/>
          </a:xfrm>
          <a:prstGeom prst="rect">
            <a:avLst/>
          </a:prstGeom>
          <a:noFill/>
        </p:spPr>
        <p:txBody>
          <a:bodyPr wrap="square" rtlCol="0">
            <a:spAutoFit/>
          </a:bodyPr>
          <a:lstStyle/>
          <a:p>
            <a:pPr algn="l"/>
            <a:r>
              <a:rPr lang="en-US" altLang="zh-CN" b="1" dirty="0"/>
              <a:t>Conclusion: </a:t>
            </a:r>
          </a:p>
          <a:p>
            <a:pPr algn="l"/>
            <a:endParaRPr lang="en-US" altLang="zh-CN" dirty="0"/>
          </a:p>
          <a:p>
            <a:pPr algn="l"/>
            <a:r>
              <a:rPr lang="en-US" altLang="zh-CN" dirty="0"/>
              <a:t>For 2PL: X</a:t>
            </a:r>
            <a:r>
              <a:rPr lang="zh-CN" altLang="en-US" dirty="0"/>
              <a:t> lock is required befor</a:t>
            </a:r>
            <a:r>
              <a:rPr lang="en-US" altLang="zh-CN" dirty="0"/>
              <a:t>e</a:t>
            </a:r>
            <a:r>
              <a:rPr lang="zh-CN" altLang="en-US" dirty="0"/>
              <a:t> delet</a:t>
            </a:r>
            <a:r>
              <a:rPr lang="en-US" altLang="zh-CN" dirty="0"/>
              <a:t>ion</a:t>
            </a:r>
          </a:p>
          <a:p>
            <a:pPr algn="l"/>
            <a:endParaRPr lang="en-US" altLang="zh-CN" dirty="0"/>
          </a:p>
          <a:p>
            <a:pPr algn="l"/>
            <a:r>
              <a:rPr lang="en-US" altLang="zh-CN" dirty="0"/>
              <a:t>*For T</a:t>
            </a:r>
            <a:r>
              <a:rPr lang="zh-CN" altLang="en-US" dirty="0"/>
              <a:t>imestamp-ordering</a:t>
            </a:r>
            <a:r>
              <a:rPr lang="en-US" altLang="zh-CN" dirty="0"/>
              <a:t>:</a:t>
            </a:r>
            <a:endParaRPr lang="zh-CN" altLang="en-US" dirty="0"/>
          </a:p>
          <a:p>
            <a:pPr algn="l"/>
            <a:r>
              <a:rPr lang="en-US" altLang="zh-CN" dirty="0"/>
              <a:t>A</a:t>
            </a:r>
            <a:r>
              <a:rPr lang="zh-CN" altLang="en-US" dirty="0"/>
              <a:t> test similar to that for a </a:t>
            </a:r>
            <a:r>
              <a:rPr lang="zh-CN" altLang="en-US" b="1" dirty="0"/>
              <a:t>write</a:t>
            </a:r>
            <a:r>
              <a:rPr lang="en-US" altLang="zh-CN" sz="1000" dirty="0"/>
              <a:t> (</a:t>
            </a:r>
            <a:r>
              <a:rPr lang="zh-CN" altLang="en-US" sz="1000" dirty="0"/>
              <a:t>类似给</a:t>
            </a:r>
            <a:r>
              <a:rPr lang="en-US" altLang="zh-CN" sz="1000" dirty="0"/>
              <a:t>write</a:t>
            </a:r>
            <a:r>
              <a:rPr lang="zh-CN" altLang="en-US" sz="1000" dirty="0"/>
              <a:t>上的锁</a:t>
            </a:r>
            <a:r>
              <a:rPr lang="en-US" altLang="zh-CN" sz="1000" dirty="0"/>
              <a:t>)</a:t>
            </a:r>
            <a:r>
              <a:rPr lang="zh-CN" altLang="en-US" sz="1000" dirty="0"/>
              <a:t> </a:t>
            </a:r>
            <a:r>
              <a:rPr lang="en-US" altLang="zh-CN" dirty="0"/>
              <a:t>-&gt;</a:t>
            </a:r>
            <a:r>
              <a:rPr lang="zh-CN" altLang="en-US" dirty="0"/>
              <a:t> delete(Q)</a:t>
            </a:r>
          </a:p>
          <a:p>
            <a:pPr lvl="1" algn="l"/>
            <a:r>
              <a:rPr lang="en-US" altLang="zh-CN" dirty="0"/>
              <a:t>1. </a:t>
            </a:r>
            <a:r>
              <a:rPr lang="zh-CN" altLang="en-US" dirty="0"/>
              <a:t>If TS(Ti) &lt; </a:t>
            </a:r>
            <a:r>
              <a:rPr lang="zh-CN" altLang="en-US" b="1" dirty="0"/>
              <a:t>R</a:t>
            </a:r>
            <a:r>
              <a:rPr lang="zh-CN" altLang="en-US" dirty="0"/>
              <a:t>-timestamp(Q)</a:t>
            </a:r>
            <a:r>
              <a:rPr lang="en-US" altLang="zh-CN" dirty="0"/>
              <a:t> </a:t>
            </a:r>
            <a:r>
              <a:rPr lang="zh-CN" altLang="en-US" sz="1000" dirty="0"/>
              <a:t>未来读？</a:t>
            </a:r>
            <a:endParaRPr lang="zh-CN" altLang="en-US" dirty="0"/>
          </a:p>
          <a:p>
            <a:pPr lvl="2" algn="l"/>
            <a:r>
              <a:rPr lang="zh-CN" altLang="en-US" dirty="0">
                <a:sym typeface="+mn-ea"/>
              </a:rPr>
              <a:t>TS(Tj) &gt; TS(Ti</a:t>
            </a:r>
            <a:r>
              <a:rPr lang="en-US" altLang="zh-CN" dirty="0">
                <a:sym typeface="+mn-ea"/>
              </a:rPr>
              <a:t>) O</a:t>
            </a:r>
            <a:r>
              <a:rPr lang="en-US" altLang="zh-CN" dirty="0"/>
              <a:t>rder: </a:t>
            </a:r>
            <a:r>
              <a:rPr lang="en-US" altLang="zh-CN" dirty="0" err="1"/>
              <a:t>Ti</a:t>
            </a:r>
            <a:r>
              <a:rPr lang="en-US" altLang="zh-CN" dirty="0"/>
              <a:t> </a:t>
            </a:r>
            <a:r>
              <a:rPr lang="zh-CN" altLang="en-US" dirty="0"/>
              <a:t>delete</a:t>
            </a:r>
            <a:r>
              <a:rPr lang="en-US" altLang="zh-CN" dirty="0"/>
              <a:t>(Q) -&gt;</a:t>
            </a:r>
            <a:r>
              <a:rPr lang="zh-CN" altLang="en-US" dirty="0"/>
              <a:t> Tj </a:t>
            </a:r>
            <a:r>
              <a:rPr lang="en-US" altLang="zh-CN" dirty="0"/>
              <a:t>read(Q) </a:t>
            </a:r>
            <a:endParaRPr lang="zh-CN" altLang="en-US" dirty="0"/>
          </a:p>
          <a:p>
            <a:pPr lvl="2" algn="l"/>
            <a:r>
              <a:rPr lang="zh-CN" altLang="en-US" dirty="0"/>
              <a:t>delete</a:t>
            </a:r>
            <a:r>
              <a:rPr lang="en-US" altLang="zh-CN" dirty="0"/>
              <a:t> </a:t>
            </a:r>
            <a:r>
              <a:rPr lang="zh-CN" altLang="en-US" dirty="0"/>
              <a:t>operation </a:t>
            </a:r>
            <a:r>
              <a:rPr lang="zh-CN" altLang="en-US" b="1" dirty="0"/>
              <a:t>rejected</a:t>
            </a:r>
            <a:r>
              <a:rPr lang="en-US" altLang="zh-CN" dirty="0"/>
              <a:t> -&gt; </a:t>
            </a:r>
            <a:r>
              <a:rPr lang="zh-CN" altLang="en-US" dirty="0"/>
              <a:t>Ti is rolled back.</a:t>
            </a:r>
          </a:p>
          <a:p>
            <a:pPr lvl="1" algn="l"/>
            <a:r>
              <a:rPr lang="en-US" altLang="zh-CN" dirty="0"/>
              <a:t>2. </a:t>
            </a:r>
            <a:r>
              <a:rPr lang="zh-CN" altLang="en-US" dirty="0"/>
              <a:t>If TS(Ti) &lt; </a:t>
            </a:r>
            <a:r>
              <a:rPr lang="zh-CN" altLang="en-US" b="1" dirty="0"/>
              <a:t>W</a:t>
            </a:r>
            <a:r>
              <a:rPr lang="zh-CN" altLang="en-US" dirty="0"/>
              <a:t>-timestamp(Q)</a:t>
            </a:r>
          </a:p>
          <a:p>
            <a:pPr lvl="2" algn="l"/>
            <a:r>
              <a:rPr lang="zh-CN" altLang="en-US" dirty="0">
                <a:sym typeface="+mn-ea"/>
              </a:rPr>
              <a:t>TS(Tj) &gt; TS(Ti)</a:t>
            </a:r>
            <a:r>
              <a:rPr lang="en-US" altLang="zh-CN" dirty="0">
                <a:sym typeface="+mn-ea"/>
              </a:rPr>
              <a:t> Order: </a:t>
            </a:r>
            <a:r>
              <a:rPr lang="en-US" altLang="zh-CN" dirty="0" err="1"/>
              <a:t>Ti</a:t>
            </a:r>
            <a:r>
              <a:rPr lang="en-US" altLang="zh-CN" dirty="0"/>
              <a:t> delete(Q) -&gt; </a:t>
            </a:r>
            <a:r>
              <a:rPr lang="zh-CN" altLang="en-US" dirty="0"/>
              <a:t>Tj</a:t>
            </a:r>
            <a:r>
              <a:rPr lang="en-US" altLang="zh-CN" dirty="0"/>
              <a:t> write(Q)</a:t>
            </a:r>
            <a:endParaRPr lang="zh-CN" altLang="en-US" dirty="0"/>
          </a:p>
          <a:p>
            <a:pPr lvl="2" algn="l"/>
            <a:r>
              <a:rPr lang="zh-CN" altLang="en-US" dirty="0"/>
              <a:t>delete operation rejected</a:t>
            </a:r>
            <a:r>
              <a:rPr lang="en-US" altLang="zh-CN" dirty="0"/>
              <a:t> -&gt; </a:t>
            </a:r>
            <a:r>
              <a:rPr lang="zh-CN" altLang="en-US" dirty="0"/>
              <a:t>Ti is rolled back</a:t>
            </a:r>
          </a:p>
          <a:p>
            <a:pPr lvl="1" algn="l"/>
            <a:r>
              <a:rPr lang="en-US" altLang="zh-CN" dirty="0"/>
              <a:t>3. </a:t>
            </a:r>
            <a:r>
              <a:rPr lang="zh-CN" altLang="en-US" dirty="0"/>
              <a:t>Otherwise, the delete is executed</a:t>
            </a:r>
          </a:p>
        </p:txBody>
      </p:sp>
      <p:sp>
        <p:nvSpPr>
          <p:cNvPr id="7" name="灯片编号占位符 6"/>
          <p:cNvSpPr>
            <a:spLocks noGrp="1"/>
          </p:cNvSpPr>
          <p:nvPr>
            <p:ph type="sldNum" sz="quarter" idx="12"/>
          </p:nvPr>
        </p:nvSpPr>
        <p:spPr/>
        <p:txBody>
          <a:bodyPr/>
          <a:lstStyle/>
          <a:p>
            <a:fld id="{9B618960-8005-486C-9A75-10CB2AAC16F9}"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Insertion</a:t>
            </a:r>
          </a:p>
        </p:txBody>
      </p:sp>
      <p:sp>
        <p:nvSpPr>
          <p:cNvPr id="3" name="内容占位符 2"/>
          <p:cNvSpPr>
            <a:spLocks noGrp="1"/>
          </p:cNvSpPr>
          <p:nvPr>
            <p:ph idx="1"/>
          </p:nvPr>
        </p:nvSpPr>
        <p:spPr>
          <a:xfrm>
            <a:off x="291465" y="1825625"/>
            <a:ext cx="11625580" cy="2001520"/>
          </a:xfrm>
        </p:spPr>
        <p:txBody>
          <a:bodyPr>
            <a:normAutofit lnSpcReduction="10000"/>
          </a:bodyPr>
          <a:lstStyle/>
          <a:p>
            <a:pPr marL="0" indent="0">
              <a:buNone/>
            </a:pPr>
            <a:r>
              <a:rPr lang="en-US" altLang="zh-CN" dirty="0"/>
              <a:t>Insert(Q) conflict with read(Q), write(Q), delete(Q)</a:t>
            </a:r>
          </a:p>
          <a:p>
            <a:pPr marL="0" indent="0">
              <a:buNone/>
            </a:pPr>
            <a:r>
              <a:rPr lang="en-US" altLang="zh-CN" dirty="0"/>
              <a:t>No ops can be performed before a data item exists</a:t>
            </a:r>
          </a:p>
          <a:p>
            <a:pPr marL="0" indent="0">
              <a:buNone/>
            </a:pPr>
            <a:r>
              <a:rPr lang="en-US" altLang="zh-CN" dirty="0"/>
              <a:t>Insert(Q): assigns a value to Q </a:t>
            </a:r>
          </a:p>
          <a:p>
            <a:pPr marL="0" indent="0">
              <a:buNone/>
            </a:pPr>
            <a:r>
              <a:rPr lang="en-US" altLang="zh-CN" dirty="0"/>
              <a:t>	-&gt; treated similarly to </a:t>
            </a:r>
            <a:r>
              <a:rPr lang="en-US" altLang="zh-CN" b="1" dirty="0"/>
              <a:t>write</a:t>
            </a:r>
            <a:r>
              <a:rPr lang="en-US" altLang="zh-CN" dirty="0"/>
              <a:t> for concurrency-control purposes</a:t>
            </a:r>
          </a:p>
        </p:txBody>
      </p:sp>
      <p:sp>
        <p:nvSpPr>
          <p:cNvPr id="4" name="文本框 3"/>
          <p:cNvSpPr txBox="1"/>
          <p:nvPr/>
        </p:nvSpPr>
        <p:spPr>
          <a:xfrm>
            <a:off x="291465" y="3961765"/>
            <a:ext cx="11624945" cy="1814830"/>
          </a:xfrm>
          <a:prstGeom prst="rect">
            <a:avLst/>
          </a:prstGeom>
          <a:noFill/>
        </p:spPr>
        <p:txBody>
          <a:bodyPr wrap="square" rtlCol="0">
            <a:spAutoFit/>
          </a:bodyPr>
          <a:lstStyle/>
          <a:p>
            <a:pPr algn="l"/>
            <a:r>
              <a:rPr lang="en-US" altLang="zh-CN" sz="2800" dirty="0"/>
              <a:t>2PL: </a:t>
            </a:r>
            <a:r>
              <a:rPr lang="zh-CN" altLang="en-US" sz="2800" dirty="0"/>
              <a:t>Ti insert(Q) </a:t>
            </a:r>
            <a:r>
              <a:rPr lang="en-US" altLang="zh-CN" sz="2800" dirty="0"/>
              <a:t>need </a:t>
            </a:r>
            <a:r>
              <a:rPr lang="zh-CN" altLang="en-US" sz="2800" dirty="0"/>
              <a:t>Ti </a:t>
            </a:r>
            <a:r>
              <a:rPr lang="en-US" altLang="zh-CN" sz="2800" dirty="0"/>
              <a:t>Lock-X(Q)</a:t>
            </a:r>
            <a:r>
              <a:rPr lang="zh-CN" altLang="en-US" sz="2800" dirty="0"/>
              <a:t> </a:t>
            </a:r>
            <a:r>
              <a:rPr lang="zh-CN" altLang="en-US" sz="1050" dirty="0"/>
              <a:t>对于新建的</a:t>
            </a:r>
            <a:r>
              <a:rPr lang="en-US" altLang="zh-CN" sz="1050" dirty="0"/>
              <a:t>Q</a:t>
            </a:r>
            <a:r>
              <a:rPr lang="zh-CN" altLang="en-US" sz="1050" dirty="0"/>
              <a:t>加锁</a:t>
            </a:r>
          </a:p>
          <a:p>
            <a:pPr algn="l"/>
            <a:endParaRPr lang="en-US" altLang="zh-CN" sz="2800" dirty="0"/>
          </a:p>
          <a:p>
            <a:pPr algn="l"/>
            <a:r>
              <a:rPr lang="en-US" altLang="zh-CN" sz="2800" dirty="0"/>
              <a:t>TS</a:t>
            </a:r>
            <a:r>
              <a:rPr lang="zh-CN" altLang="en-US" sz="2800" dirty="0"/>
              <a:t>-ordering</a:t>
            </a:r>
            <a:r>
              <a:rPr lang="en-US" altLang="zh-CN" sz="2800" dirty="0"/>
              <a:t>:</a:t>
            </a:r>
            <a:r>
              <a:rPr lang="zh-CN" altLang="en-US" sz="2800" dirty="0"/>
              <a:t> </a:t>
            </a:r>
          </a:p>
          <a:p>
            <a:pPr algn="l"/>
            <a:r>
              <a:rPr lang="zh-CN" altLang="en-US" sz="2800" dirty="0"/>
              <a:t>T</a:t>
            </a:r>
            <a:r>
              <a:rPr lang="en-US" altLang="zh-CN" sz="2800" dirty="0" err="1"/>
              <a:t>i</a:t>
            </a:r>
            <a:r>
              <a:rPr lang="zh-CN" altLang="en-US" sz="2800" dirty="0"/>
              <a:t> insert(Q) operation,  R-timestamp(Q)</a:t>
            </a:r>
            <a:r>
              <a:rPr lang="en-US" altLang="zh-CN" sz="2800" dirty="0"/>
              <a:t> &amp;</a:t>
            </a:r>
            <a:r>
              <a:rPr lang="zh-CN" altLang="en-US" sz="2800" dirty="0"/>
              <a:t> W-timestamp(Q) </a:t>
            </a:r>
            <a:r>
              <a:rPr lang="en-US" altLang="zh-CN" sz="2800" dirty="0"/>
              <a:t>= </a:t>
            </a:r>
            <a:r>
              <a:rPr lang="zh-CN" altLang="en-US" sz="2800" dirty="0"/>
              <a:t>TS(Ti)</a:t>
            </a:r>
          </a:p>
        </p:txBody>
      </p:sp>
      <p:sp>
        <p:nvSpPr>
          <p:cNvPr id="5" name="灯片编号占位符 4"/>
          <p:cNvSpPr>
            <a:spLocks noGrp="1"/>
          </p:cNvSpPr>
          <p:nvPr>
            <p:ph type="sldNum" sz="quarter" idx="12"/>
          </p:nvPr>
        </p:nvSpPr>
        <p:spPr/>
        <p:txBody>
          <a:bodyPr/>
          <a:lstStyle/>
          <a:p>
            <a:fld id="{9B618960-8005-486C-9A75-10CB2AAC16F9}"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880"/>
          </a:xfrm>
        </p:spPr>
        <p:txBody>
          <a:bodyPr>
            <a:normAutofit/>
          </a:bodyPr>
          <a:lstStyle/>
          <a:p>
            <a:r>
              <a:rPr lang="zh-CN" altLang="en-US"/>
              <a:t>Predicate</a:t>
            </a:r>
            <a:r>
              <a:rPr lang="zh-CN" altLang="en-US" sz="1000"/>
              <a:t>查询条件</a:t>
            </a:r>
            <a:r>
              <a:rPr lang="zh-CN" altLang="en-US"/>
              <a:t> Reads </a:t>
            </a:r>
            <a:r>
              <a:rPr lang="en-US" altLang="zh-CN"/>
              <a:t>&amp;</a:t>
            </a:r>
            <a:r>
              <a:rPr lang="zh-CN" altLang="en-US"/>
              <a:t> The Phantom Phenomenon</a:t>
            </a:r>
          </a:p>
        </p:txBody>
      </p:sp>
      <p:sp>
        <p:nvSpPr>
          <p:cNvPr id="3" name="内容占位符 2"/>
          <p:cNvSpPr>
            <a:spLocks noGrp="1"/>
          </p:cNvSpPr>
          <p:nvPr>
            <p:ph idx="1"/>
          </p:nvPr>
        </p:nvSpPr>
        <p:spPr>
          <a:xfrm>
            <a:off x="838200" y="1825625"/>
            <a:ext cx="10772140" cy="2870835"/>
          </a:xfrm>
        </p:spPr>
        <p:txBody>
          <a:bodyPr>
            <a:normAutofit fontScale="90000" lnSpcReduction="10000"/>
          </a:bodyPr>
          <a:lstStyle/>
          <a:p>
            <a:pPr marL="0" indent="0">
              <a:lnSpc>
                <a:spcPct val="110000"/>
              </a:lnSpc>
              <a:buNone/>
            </a:pPr>
            <a:r>
              <a:rPr lang="en-US" altLang="zh-CN" dirty="0"/>
              <a:t>T30: </a:t>
            </a:r>
          </a:p>
          <a:p>
            <a:pPr>
              <a:lnSpc>
                <a:spcPct val="110000"/>
              </a:lnSpc>
            </a:pPr>
            <a:endParaRPr lang="en-US" altLang="zh-CN" dirty="0"/>
          </a:p>
          <a:p>
            <a:pPr marL="0" indent="0">
              <a:lnSpc>
                <a:spcPct val="110000"/>
              </a:lnSpc>
              <a:buNone/>
            </a:pPr>
            <a:r>
              <a:rPr lang="en-US" altLang="zh-CN" dirty="0"/>
              <a:t>T31:</a:t>
            </a:r>
          </a:p>
          <a:p>
            <a:pPr marL="0" indent="0">
              <a:lnSpc>
                <a:spcPct val="110000"/>
              </a:lnSpc>
              <a:buNone/>
            </a:pPr>
            <a:r>
              <a:rPr lang="en-US" altLang="zh-CN" sz="1800" dirty="0"/>
              <a:t>S: A schedule involving T30 and T31</a:t>
            </a:r>
          </a:p>
          <a:p>
            <a:pPr marL="0" indent="0">
              <a:lnSpc>
                <a:spcPct val="110000"/>
              </a:lnSpc>
              <a:buNone/>
            </a:pPr>
            <a:r>
              <a:rPr lang="en-US" altLang="zh-CN" sz="1800" dirty="0"/>
              <a:t>1. If T30 uses the tuple newly inserted by T31 in computing </a:t>
            </a:r>
            <a:r>
              <a:rPr lang="en-US" altLang="zh-CN" sz="1800" b="1" dirty="0"/>
              <a:t>count</a:t>
            </a:r>
            <a:r>
              <a:rPr lang="en-US" altLang="zh-CN" sz="1800" dirty="0"/>
              <a:t>(*), then T30 reads a value written by T31. Thus, in a serial schedule equivalent to S, must T31 -&gt; T30</a:t>
            </a:r>
          </a:p>
          <a:p>
            <a:pPr marL="0" indent="0">
              <a:lnSpc>
                <a:spcPct val="110000"/>
              </a:lnSpc>
              <a:buNone/>
            </a:pPr>
            <a:r>
              <a:rPr lang="en-US" altLang="zh-CN" sz="1800" dirty="0"/>
              <a:t>2. If T30 does not use T31’s insertion in</a:t>
            </a:r>
            <a:r>
              <a:rPr lang="en-US" altLang="zh-CN" sz="1800" b="1" dirty="0"/>
              <a:t> count</a:t>
            </a:r>
            <a:r>
              <a:rPr lang="en-US" altLang="zh-CN" sz="1800" dirty="0"/>
              <a:t>(*), then in a serial schedule == S, must T30 -&gt; T31</a:t>
            </a:r>
          </a:p>
        </p:txBody>
      </p:sp>
      <p:pic>
        <p:nvPicPr>
          <p:cNvPr id="4" name="图片 3" descr="截屏2024-10-25 23.54.04"/>
          <p:cNvPicPr>
            <a:picLocks noChangeAspect="1"/>
          </p:cNvPicPr>
          <p:nvPr/>
        </p:nvPicPr>
        <p:blipFill>
          <a:blip r:embed="rId3"/>
          <a:stretch>
            <a:fillRect/>
          </a:stretch>
        </p:blipFill>
        <p:spPr>
          <a:xfrm>
            <a:off x="1717675" y="1675130"/>
            <a:ext cx="2705100" cy="749300"/>
          </a:xfrm>
          <a:prstGeom prst="rect">
            <a:avLst/>
          </a:prstGeom>
        </p:spPr>
      </p:pic>
      <p:sp>
        <p:nvSpPr>
          <p:cNvPr id="5" name="文本框 4"/>
          <p:cNvSpPr txBox="1"/>
          <p:nvPr/>
        </p:nvSpPr>
        <p:spPr>
          <a:xfrm>
            <a:off x="838200" y="2440305"/>
            <a:ext cx="11022330" cy="368300"/>
          </a:xfrm>
          <a:prstGeom prst="rect">
            <a:avLst/>
          </a:prstGeom>
          <a:noFill/>
        </p:spPr>
        <p:txBody>
          <a:bodyPr wrap="square" rtlCol="0">
            <a:spAutoFit/>
          </a:bodyPr>
          <a:lstStyle/>
          <a:p>
            <a:pPr algn="l"/>
            <a:r>
              <a:rPr lang="zh-CN" altLang="en-US" dirty="0"/>
              <a:t>T30 requires access to all tuples of the instructor relation pertaining to</a:t>
            </a:r>
            <a:r>
              <a:rPr lang="zh-CN" altLang="en-US" sz="1050" dirty="0"/>
              <a:t>有关</a:t>
            </a:r>
            <a:r>
              <a:rPr lang="zh-CN" altLang="en-US" dirty="0"/>
              <a:t> the</a:t>
            </a:r>
            <a:r>
              <a:rPr lang="en-US" altLang="zh-CN" dirty="0"/>
              <a:t> </a:t>
            </a:r>
            <a:r>
              <a:rPr lang="zh-CN" altLang="en-US" dirty="0"/>
              <a:t>Physics department.</a:t>
            </a:r>
          </a:p>
        </p:txBody>
      </p:sp>
      <p:pic>
        <p:nvPicPr>
          <p:cNvPr id="6" name="图片 5" descr="截屏2024-10-26 0.03.55"/>
          <p:cNvPicPr>
            <a:picLocks noChangeAspect="1"/>
          </p:cNvPicPr>
          <p:nvPr/>
        </p:nvPicPr>
        <p:blipFill>
          <a:blip r:embed="rId4"/>
          <a:stretch>
            <a:fillRect/>
          </a:stretch>
        </p:blipFill>
        <p:spPr>
          <a:xfrm>
            <a:off x="1717675" y="2824480"/>
            <a:ext cx="4533900" cy="584200"/>
          </a:xfrm>
          <a:prstGeom prst="rect">
            <a:avLst/>
          </a:prstGeom>
        </p:spPr>
      </p:pic>
      <p:sp>
        <p:nvSpPr>
          <p:cNvPr id="7" name="文本框 6"/>
          <p:cNvSpPr txBox="1"/>
          <p:nvPr/>
        </p:nvSpPr>
        <p:spPr>
          <a:xfrm>
            <a:off x="838200" y="4831080"/>
            <a:ext cx="9971384" cy="1477328"/>
          </a:xfrm>
          <a:prstGeom prst="rect">
            <a:avLst/>
          </a:prstGeom>
          <a:noFill/>
        </p:spPr>
        <p:txBody>
          <a:bodyPr wrap="none" rtlCol="0">
            <a:spAutoFit/>
          </a:bodyPr>
          <a:lstStyle/>
          <a:p>
            <a:pPr algn="l"/>
            <a:r>
              <a:rPr lang="en-US" altLang="zh-CN" dirty="0"/>
              <a:t>case 2: </a:t>
            </a:r>
            <a:r>
              <a:rPr lang="zh-CN" altLang="en-US" dirty="0"/>
              <a:t> T30 and T31 </a:t>
            </a:r>
            <a:r>
              <a:rPr lang="zh-CN" altLang="en-US" b="1" dirty="0"/>
              <a:t>do not access</a:t>
            </a:r>
            <a:r>
              <a:rPr lang="zh-CN" altLang="en-US" dirty="0"/>
              <a:t> any tuple </a:t>
            </a:r>
            <a:r>
              <a:rPr lang="zh-CN" altLang="en-US" b="1" dirty="0"/>
              <a:t>in common</a:t>
            </a:r>
            <a:r>
              <a:rPr lang="zh-CN" altLang="en-US" dirty="0"/>
              <a:t>, yet they conflict with each other! </a:t>
            </a:r>
          </a:p>
          <a:p>
            <a:pPr algn="l"/>
            <a:r>
              <a:rPr lang="en-US" altLang="zh-CN" dirty="0"/>
              <a:t>	</a:t>
            </a:r>
            <a:r>
              <a:rPr lang="zh-CN" altLang="en-US" dirty="0"/>
              <a:t>In effect, T30 and T31 conflict on a</a:t>
            </a:r>
            <a:r>
              <a:rPr lang="zh-CN" altLang="en-US" b="1" dirty="0"/>
              <a:t> phantom</a:t>
            </a:r>
            <a:r>
              <a:rPr lang="en-US" altLang="zh-CN" b="1" dirty="0"/>
              <a:t> </a:t>
            </a:r>
            <a:r>
              <a:rPr lang="zh-CN" altLang="en-US" b="1" dirty="0"/>
              <a:t>tuple</a:t>
            </a:r>
            <a:r>
              <a:rPr lang="en-US" altLang="zh-CN" b="1" dirty="0"/>
              <a:t> </a:t>
            </a:r>
            <a:r>
              <a:rPr lang="en-US" altLang="zh-CN" dirty="0"/>
              <a:t>(tuple: </a:t>
            </a:r>
            <a:r>
              <a:rPr lang="zh-CN" altLang="en-US" sz="1050" dirty="0"/>
              <a:t>数据库中的一行</a:t>
            </a:r>
            <a:r>
              <a:rPr lang="en-US" altLang="zh-CN" dirty="0"/>
              <a:t>)</a:t>
            </a:r>
            <a:r>
              <a:rPr lang="zh-CN" altLang="en-US" dirty="0"/>
              <a:t>. </a:t>
            </a:r>
          </a:p>
          <a:p>
            <a:pPr algn="l"/>
            <a:r>
              <a:rPr lang="en-US" altLang="zh-CN" dirty="0"/>
              <a:t>	</a:t>
            </a:r>
            <a:r>
              <a:rPr lang="zh-CN" altLang="en-US" dirty="0"/>
              <a:t>If concurrency control is performed at the tuple granularity, this conflict would</a:t>
            </a:r>
            <a:r>
              <a:rPr lang="en-US" altLang="zh-CN" dirty="0"/>
              <a:t> </a:t>
            </a:r>
            <a:r>
              <a:rPr lang="zh-CN" altLang="en-US" dirty="0"/>
              <a:t>go undetected. </a:t>
            </a:r>
          </a:p>
          <a:p>
            <a:pPr algn="l"/>
            <a:r>
              <a:rPr lang="en-US" altLang="zh-CN" dirty="0"/>
              <a:t>	</a:t>
            </a:r>
            <a:r>
              <a:rPr lang="zh-CN" altLang="en-US" dirty="0"/>
              <a:t>As a result, the system could fail to </a:t>
            </a:r>
            <a:r>
              <a:rPr lang="zh-CN" altLang="en-US" b="1" dirty="0"/>
              <a:t>prevent a nonserializable schedule</a:t>
            </a:r>
            <a:r>
              <a:rPr lang="zh-CN" altLang="en-US" dirty="0"/>
              <a:t>.</a:t>
            </a:r>
          </a:p>
          <a:p>
            <a:pPr algn="l"/>
            <a:r>
              <a:rPr lang="en-US" altLang="zh-CN" dirty="0"/>
              <a:t>	</a:t>
            </a:r>
            <a:r>
              <a:rPr lang="zh-CN" altLang="en-US" dirty="0"/>
              <a:t>This problem is an instance of the </a:t>
            </a:r>
            <a:r>
              <a:rPr lang="zh-CN" altLang="en-US" b="1" dirty="0"/>
              <a:t>phantom phenomenon</a:t>
            </a:r>
          </a:p>
        </p:txBody>
      </p:sp>
      <p:sp>
        <p:nvSpPr>
          <p:cNvPr id="8" name="灯片编号占位符 7"/>
          <p:cNvSpPr>
            <a:spLocks noGrp="1"/>
          </p:cNvSpPr>
          <p:nvPr>
            <p:ph type="sldNum" sz="quarter" idx="12"/>
          </p:nvPr>
        </p:nvSpPr>
        <p:spPr/>
        <p:txBody>
          <a:bodyPr/>
          <a:lstStyle/>
          <a:p>
            <a:fld id="{9B618960-8005-486C-9A75-10CB2AAC16F9}"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191240" cy="1325880"/>
          </a:xfrm>
        </p:spPr>
        <p:txBody>
          <a:bodyPr>
            <a:normAutofit/>
          </a:bodyPr>
          <a:lstStyle/>
          <a:p>
            <a:r>
              <a:rPr lang="zh-CN" altLang="en-US">
                <a:sym typeface="+mn-ea"/>
              </a:rPr>
              <a:t>Predicate Reads </a:t>
            </a:r>
            <a:r>
              <a:rPr lang="en-US" altLang="zh-CN">
                <a:sym typeface="+mn-ea"/>
              </a:rPr>
              <a:t>&amp;</a:t>
            </a:r>
            <a:r>
              <a:rPr lang="zh-CN" altLang="en-US">
                <a:sym typeface="+mn-ea"/>
              </a:rPr>
              <a:t> The Phantom Phenomenon</a:t>
            </a:r>
            <a:endParaRPr lang="en-US" altLang="zh-CN"/>
          </a:p>
        </p:txBody>
      </p:sp>
      <p:sp>
        <p:nvSpPr>
          <p:cNvPr id="3" name="内容占位符 2"/>
          <p:cNvSpPr>
            <a:spLocks noGrp="1"/>
          </p:cNvSpPr>
          <p:nvPr>
            <p:ph idx="1"/>
          </p:nvPr>
        </p:nvSpPr>
        <p:spPr>
          <a:xfrm>
            <a:off x="838200" y="1825625"/>
            <a:ext cx="10515600" cy="4382770"/>
          </a:xfrm>
        </p:spPr>
        <p:txBody>
          <a:bodyPr>
            <a:normAutofit fontScale="67500" lnSpcReduction="20000"/>
          </a:bodyPr>
          <a:lstStyle/>
          <a:p>
            <a:pPr marL="0" indent="0">
              <a:lnSpc>
                <a:spcPct val="110000"/>
              </a:lnSpc>
              <a:buNone/>
            </a:pPr>
            <a:r>
              <a:rPr lang="en-US" altLang="zh-CN" dirty="0"/>
              <a:t>Phantom Phenomenon: inserts &amp; updates</a:t>
            </a:r>
          </a:p>
          <a:p>
            <a:pPr marL="0" indent="0">
              <a:lnSpc>
                <a:spcPct val="110000"/>
              </a:lnSpc>
              <a:buNone/>
            </a:pPr>
            <a:r>
              <a:rPr lang="en-US" altLang="zh-CN" dirty="0" err="1"/>
              <a:t>Ti</a:t>
            </a:r>
            <a:r>
              <a:rPr lang="en-US" altLang="zh-CN" dirty="0"/>
              <a:t> and </a:t>
            </a:r>
            <a:r>
              <a:rPr lang="en-US" altLang="zh-CN" dirty="0" err="1"/>
              <a:t>Tj</a:t>
            </a:r>
            <a:r>
              <a:rPr lang="en-US" altLang="zh-CN" dirty="0"/>
              <a:t> have not accessed any tuples in common yet conflict with each other</a:t>
            </a:r>
          </a:p>
          <a:p>
            <a:pPr marL="0" indent="0">
              <a:lnSpc>
                <a:spcPct val="110000"/>
              </a:lnSpc>
              <a:buNone/>
            </a:pPr>
            <a:r>
              <a:rPr lang="en-US" altLang="zh-CN" dirty="0"/>
              <a:t>phantom phenomenon is rooted in </a:t>
            </a:r>
            <a:r>
              <a:rPr lang="en-US" altLang="zh-CN" b="1" dirty="0"/>
              <a:t>predicate reads </a:t>
            </a:r>
            <a:r>
              <a:rPr lang="en-US" altLang="zh-CN" sz="1000" dirty="0"/>
              <a:t>(</a:t>
            </a:r>
            <a:r>
              <a:rPr lang="zh-CN" altLang="en-US" sz="1000" dirty="0"/>
              <a:t>查询条件读取</a:t>
            </a:r>
            <a:r>
              <a:rPr lang="en-US" altLang="zh-CN" sz="1000" dirty="0"/>
              <a:t>)</a:t>
            </a:r>
            <a:r>
              <a:rPr lang="en-US" altLang="zh-CN" dirty="0"/>
              <a:t> that conflict with insert/update that result in new/updated tuples that satisfy the</a:t>
            </a:r>
            <a:r>
              <a:rPr lang="en-US" altLang="zh-CN" b="1" dirty="0"/>
              <a:t> predicate  </a:t>
            </a:r>
            <a:r>
              <a:rPr lang="en-US" altLang="zh-CN" sz="1800" dirty="0"/>
              <a:t>*(insert/update</a:t>
            </a:r>
            <a:r>
              <a:rPr lang="zh-CN" altLang="en-US" sz="1800" dirty="0"/>
              <a:t>使</a:t>
            </a:r>
            <a:r>
              <a:rPr lang="en-US" altLang="zh-CN" sz="1800" dirty="0"/>
              <a:t>tuple</a:t>
            </a:r>
            <a:r>
              <a:rPr lang="zh-CN" altLang="en-US" sz="1800" dirty="0"/>
              <a:t>变得可以满足</a:t>
            </a:r>
            <a:r>
              <a:rPr lang="en-US" altLang="zh-CN" sz="1800" dirty="0"/>
              <a:t>predicate</a:t>
            </a:r>
            <a:r>
              <a:rPr lang="zh-CN" altLang="en-US" sz="1800" dirty="0"/>
              <a:t>条件</a:t>
            </a:r>
            <a:r>
              <a:rPr lang="en-US" altLang="zh-CN" sz="1800" dirty="0"/>
              <a:t>)</a:t>
            </a:r>
          </a:p>
          <a:p>
            <a:pPr marL="0" indent="0">
              <a:lnSpc>
                <a:spcPct val="110000"/>
              </a:lnSpc>
              <a:buNone/>
            </a:pPr>
            <a:r>
              <a:rPr lang="en-US" altLang="zh-CN" dirty="0"/>
              <a:t>Solution: Allowing T30 to prevent other transactions from creating new tuples and from updating an existing </a:t>
            </a:r>
            <a:r>
              <a:rPr lang="en-US" altLang="zh-CN" i="1" dirty="0">
                <a:sym typeface="+mn-ea"/>
              </a:rPr>
              <a:t>instructor </a:t>
            </a:r>
            <a:r>
              <a:rPr lang="en-US" altLang="zh-CN" dirty="0"/>
              <a:t>tuple</a:t>
            </a:r>
          </a:p>
          <a:p>
            <a:pPr marL="0" indent="0">
              <a:lnSpc>
                <a:spcPct val="110000"/>
              </a:lnSpc>
              <a:buNone/>
            </a:pPr>
            <a:r>
              <a:rPr lang="en-US" altLang="zh-CN" dirty="0"/>
              <a:t>To find all</a:t>
            </a:r>
            <a:r>
              <a:rPr lang="en-US" altLang="zh-CN" i="1" dirty="0"/>
              <a:t> instructor</a:t>
            </a:r>
            <a:r>
              <a:rPr lang="en-US" altLang="zh-CN" dirty="0"/>
              <a:t> tuples with </a:t>
            </a:r>
            <a:r>
              <a:rPr lang="en-US" altLang="zh-CN" i="1" dirty="0" err="1"/>
              <a:t>dept_name</a:t>
            </a:r>
            <a:r>
              <a:rPr lang="en-US" altLang="zh-CN" dirty="0"/>
              <a:t> = “Physics”, T30 must search either the whole</a:t>
            </a:r>
            <a:r>
              <a:rPr lang="en-US" altLang="zh-CN" i="1" dirty="0"/>
              <a:t> instructor </a:t>
            </a:r>
            <a:r>
              <a:rPr lang="en-US" altLang="zh-CN" dirty="0"/>
              <a:t>relation, or at least an</a:t>
            </a:r>
            <a:r>
              <a:rPr lang="en-US" altLang="zh-CN" b="1" dirty="0"/>
              <a:t> index</a:t>
            </a:r>
            <a:r>
              <a:rPr lang="en-US" altLang="zh-CN" dirty="0"/>
              <a:t> on the relation. </a:t>
            </a:r>
            <a:r>
              <a:rPr lang="zh-CN" altLang="en-US" sz="1600" dirty="0"/>
              <a:t>要么找整个，要么找索引</a:t>
            </a:r>
            <a:endParaRPr lang="en-US" altLang="zh-CN" sz="1600" dirty="0"/>
          </a:p>
          <a:p>
            <a:pPr marL="0" indent="0">
              <a:lnSpc>
                <a:spcPct val="110000"/>
              </a:lnSpc>
              <a:buNone/>
            </a:pPr>
            <a:r>
              <a:rPr lang="en-US" altLang="zh-CN" dirty="0"/>
              <a:t>Up to now, we have assumed implicitly that the only data items accessed by a transaction are </a:t>
            </a:r>
            <a:r>
              <a:rPr lang="en-US" altLang="zh-CN" b="1" dirty="0"/>
              <a:t>tuples</a:t>
            </a:r>
            <a:r>
              <a:rPr lang="en-US" altLang="zh-CN" dirty="0"/>
              <a:t>. However, T30 reads</a:t>
            </a:r>
            <a:r>
              <a:rPr lang="en-US" altLang="zh-CN" b="1" dirty="0"/>
              <a:t> information </a:t>
            </a:r>
            <a:r>
              <a:rPr lang="en-US" altLang="zh-CN" dirty="0"/>
              <a:t>about what tuples are in a relation, and T31 updates that</a:t>
            </a:r>
            <a:r>
              <a:rPr lang="en-US" altLang="zh-CN" b="1" dirty="0"/>
              <a:t> info</a:t>
            </a:r>
          </a:p>
          <a:p>
            <a:pPr marL="0" indent="0">
              <a:lnSpc>
                <a:spcPct val="110000"/>
              </a:lnSpc>
              <a:buNone/>
            </a:pPr>
            <a:r>
              <a:rPr lang="en-US" altLang="zh-CN" dirty="0"/>
              <a:t>Not just lock the tuples accessed, the</a:t>
            </a:r>
            <a:r>
              <a:rPr lang="en-US" altLang="zh-CN" b="1" dirty="0"/>
              <a:t> info </a:t>
            </a:r>
            <a:r>
              <a:rPr lang="en-US" altLang="zh-CN" dirty="0"/>
              <a:t>used to find the tuples that are accessed by the transaction must also be</a:t>
            </a:r>
            <a:r>
              <a:rPr lang="en-US" altLang="zh-CN" b="1" dirty="0"/>
              <a:t> locked</a:t>
            </a:r>
            <a:r>
              <a:rPr lang="en-US" altLang="zh-CN" dirty="0"/>
              <a:t>.</a:t>
            </a:r>
          </a:p>
        </p:txBody>
      </p:sp>
      <p:sp>
        <p:nvSpPr>
          <p:cNvPr id="4" name="灯片编号占位符 3"/>
          <p:cNvSpPr>
            <a:spLocks noGrp="1"/>
          </p:cNvSpPr>
          <p:nvPr>
            <p:ph type="sldNum" sz="quarter" idx="12"/>
          </p:nvPr>
        </p:nvSpPr>
        <p:spPr/>
        <p:txBody>
          <a:bodyPr/>
          <a:lstStyle/>
          <a:p>
            <a:fld id="{9B618960-8005-486C-9A75-10CB2AAC16F9}" type="slidenum">
              <a:rPr lang="en-US" smtClean="0"/>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&amp; Another Undesired Situation</a:t>
            </a:r>
          </a:p>
        </p:txBody>
      </p:sp>
      <p:sp>
        <p:nvSpPr>
          <p:cNvPr id="3" name="内容占位符 2"/>
          <p:cNvSpPr>
            <a:spLocks noGrp="1"/>
          </p:cNvSpPr>
          <p:nvPr>
            <p:ph idx="1"/>
          </p:nvPr>
        </p:nvSpPr>
        <p:spPr>
          <a:xfrm>
            <a:off x="2971800" y="1825625"/>
            <a:ext cx="8382000" cy="4351655"/>
          </a:xfrm>
        </p:spPr>
        <p:txBody>
          <a:bodyPr/>
          <a:lstStyle/>
          <a:p>
            <a:r>
              <a:rPr lang="en-US" altLang="zh-CN" b="1" dirty="0"/>
              <a:t>Delay</a:t>
            </a:r>
            <a:r>
              <a:rPr lang="en-US" altLang="zh-CN" dirty="0"/>
              <a:t> </a:t>
            </a:r>
            <a:r>
              <a:rPr lang="zh-CN" altLang="en-US" b="1" dirty="0"/>
              <a:t>unlocking</a:t>
            </a:r>
            <a:r>
              <a:rPr lang="en-US" altLang="zh-CN" b="1" dirty="0"/>
              <a:t>s</a:t>
            </a:r>
            <a:r>
              <a:rPr lang="zh-CN" altLang="en-US" dirty="0"/>
              <a:t> to the </a:t>
            </a:r>
            <a:r>
              <a:rPr lang="zh-CN" altLang="en-US" b="1" dirty="0"/>
              <a:t>end </a:t>
            </a:r>
            <a:r>
              <a:rPr lang="zh-CN" altLang="en-US" dirty="0"/>
              <a:t>of the </a:t>
            </a:r>
            <a:r>
              <a:rPr lang="zh-CN" altLang="en-US" b="1" dirty="0"/>
              <a:t>transaction</a:t>
            </a:r>
            <a:r>
              <a:rPr lang="en-US" altLang="zh-CN" b="1" dirty="0"/>
              <a:t>s</a:t>
            </a:r>
            <a:endParaRPr lang="en-US" altLang="zh-CN" dirty="0"/>
          </a:p>
          <a:p>
            <a:pPr marL="0" indent="0">
              <a:buNone/>
            </a:pPr>
            <a:r>
              <a:rPr lang="en-US" altLang="zh-CN" dirty="0"/>
              <a:t>		--&gt; </a:t>
            </a:r>
            <a:r>
              <a:rPr lang="en-US" altLang="zh-CN" b="1" dirty="0"/>
              <a:t>Inconsistency </a:t>
            </a:r>
            <a:r>
              <a:rPr lang="en-US" altLang="zh-CN" dirty="0"/>
              <a:t>got resolved</a:t>
            </a:r>
          </a:p>
          <a:p>
            <a:pPr marL="0" indent="0">
              <a:buNone/>
            </a:pPr>
            <a:r>
              <a:rPr lang="en-US" altLang="zh-CN" dirty="0"/>
              <a:t>		      Another problem: </a:t>
            </a:r>
            <a:r>
              <a:rPr lang="en-US" altLang="zh-CN" b="1" dirty="0"/>
              <a:t>Deadlock</a:t>
            </a:r>
          </a:p>
          <a:p>
            <a:pPr marL="0" indent="0">
              <a:buNone/>
            </a:pPr>
            <a:r>
              <a:rPr lang="en-US" altLang="zh-CN" b="1" dirty="0"/>
              <a:t>T3</a:t>
            </a:r>
            <a:r>
              <a:rPr lang="en-US" altLang="zh-CN" dirty="0"/>
              <a:t> holds the </a:t>
            </a:r>
            <a:r>
              <a:rPr lang="en-US" altLang="zh-CN" b="1" dirty="0"/>
              <a:t>lock</a:t>
            </a:r>
            <a:r>
              <a:rPr lang="en-US" altLang="zh-CN" dirty="0"/>
              <a:t> of </a:t>
            </a:r>
            <a:r>
              <a:rPr lang="en-US" altLang="zh-CN" b="1" dirty="0"/>
              <a:t>B</a:t>
            </a:r>
            <a:r>
              <a:rPr lang="en-US" altLang="zh-CN" dirty="0"/>
              <a:t> (</a:t>
            </a:r>
            <a:r>
              <a:rPr lang="en-US" altLang="zh-CN" dirty="0" err="1"/>
              <a:t>til</a:t>
            </a:r>
            <a:r>
              <a:rPr lang="en-US" altLang="zh-CN" dirty="0"/>
              <a:t> the end of T3)</a:t>
            </a:r>
          </a:p>
          <a:p>
            <a:pPr marL="0" indent="0">
              <a:buNone/>
            </a:pPr>
            <a:r>
              <a:rPr lang="en-US" altLang="zh-CN" b="1" dirty="0"/>
              <a:t>T4</a:t>
            </a:r>
            <a:r>
              <a:rPr lang="en-US" altLang="zh-CN" dirty="0"/>
              <a:t> holds the </a:t>
            </a:r>
            <a:r>
              <a:rPr lang="en-US" altLang="zh-CN" b="1" dirty="0"/>
              <a:t>lock</a:t>
            </a:r>
            <a:r>
              <a:rPr lang="en-US" altLang="zh-CN" dirty="0"/>
              <a:t> of </a:t>
            </a:r>
            <a:r>
              <a:rPr lang="en-US" altLang="zh-CN" b="1" dirty="0"/>
              <a:t>A</a:t>
            </a:r>
            <a:r>
              <a:rPr lang="en-US" altLang="zh-CN" dirty="0"/>
              <a:t> </a:t>
            </a:r>
            <a:r>
              <a:rPr lang="en-US" altLang="zh-CN" dirty="0">
                <a:sym typeface="+mn-ea"/>
              </a:rPr>
              <a:t>(</a:t>
            </a:r>
            <a:r>
              <a:rPr lang="en-US" altLang="zh-CN" dirty="0" err="1">
                <a:sym typeface="+mn-ea"/>
              </a:rPr>
              <a:t>til</a:t>
            </a:r>
            <a:r>
              <a:rPr lang="en-US" altLang="zh-CN" dirty="0">
                <a:sym typeface="+mn-ea"/>
              </a:rPr>
              <a:t> the end of T3)</a:t>
            </a:r>
            <a:endParaRPr lang="en-US" altLang="zh-CN" dirty="0"/>
          </a:p>
          <a:p>
            <a:pPr marL="0" indent="0">
              <a:buNone/>
            </a:pPr>
            <a:r>
              <a:rPr lang="en-US" altLang="zh-CN" b="1" dirty="0"/>
              <a:t>T4</a:t>
            </a:r>
            <a:r>
              <a:rPr lang="en-US" altLang="zh-CN" dirty="0"/>
              <a:t> waits for the </a:t>
            </a:r>
            <a:r>
              <a:rPr lang="en-US" altLang="zh-CN" b="1" dirty="0"/>
              <a:t>unlock</a:t>
            </a:r>
            <a:r>
              <a:rPr lang="en-US" altLang="zh-CN" dirty="0"/>
              <a:t> of </a:t>
            </a:r>
            <a:r>
              <a:rPr lang="en-US" altLang="zh-CN" b="1" dirty="0"/>
              <a:t>A</a:t>
            </a:r>
            <a:endParaRPr lang="en-US" altLang="zh-CN" dirty="0"/>
          </a:p>
          <a:p>
            <a:pPr marL="0" indent="0">
              <a:buNone/>
            </a:pPr>
            <a:r>
              <a:rPr lang="en-US" altLang="zh-CN" b="1" dirty="0"/>
              <a:t>T3</a:t>
            </a:r>
            <a:r>
              <a:rPr lang="en-US" altLang="zh-CN" dirty="0"/>
              <a:t> waits for the </a:t>
            </a:r>
            <a:r>
              <a:rPr lang="en-US" altLang="zh-CN" b="1" dirty="0"/>
              <a:t>unlock</a:t>
            </a:r>
            <a:r>
              <a:rPr lang="en-US" altLang="zh-CN" dirty="0"/>
              <a:t> of</a:t>
            </a:r>
            <a:r>
              <a:rPr lang="en-US" altLang="zh-CN" b="1" dirty="0"/>
              <a:t> A</a:t>
            </a:r>
            <a:endParaRPr lang="en-US" altLang="zh-CN" dirty="0"/>
          </a:p>
          <a:p>
            <a:pPr marL="0" indent="0">
              <a:buNone/>
            </a:pPr>
            <a:r>
              <a:rPr lang="en-US" altLang="zh-CN" dirty="0"/>
              <a:t>T3 and T4 got each other locked up --&gt; </a:t>
            </a:r>
            <a:r>
              <a:rPr lang="en-US" altLang="zh-CN" b="1" dirty="0"/>
              <a:t>Deadlock</a:t>
            </a:r>
          </a:p>
        </p:txBody>
      </p:sp>
      <p:pic>
        <p:nvPicPr>
          <p:cNvPr id="4" name="图片 3" descr="截屏2024-09-28 9.34.41"/>
          <p:cNvPicPr>
            <a:picLocks noChangeAspect="1"/>
          </p:cNvPicPr>
          <p:nvPr/>
        </p:nvPicPr>
        <p:blipFill>
          <a:blip r:embed="rId3"/>
          <a:srcRect b="14054"/>
          <a:stretch>
            <a:fillRect/>
          </a:stretch>
        </p:blipFill>
        <p:spPr>
          <a:xfrm>
            <a:off x="234950" y="1825625"/>
            <a:ext cx="2449830" cy="2326640"/>
          </a:xfrm>
          <a:prstGeom prst="rect">
            <a:avLst/>
          </a:prstGeom>
        </p:spPr>
      </p:pic>
      <p:sp>
        <p:nvSpPr>
          <p:cNvPr id="5" name="文本框 4"/>
          <p:cNvSpPr txBox="1"/>
          <p:nvPr/>
        </p:nvSpPr>
        <p:spPr>
          <a:xfrm>
            <a:off x="2955925" y="6068060"/>
            <a:ext cx="8413750" cy="368300"/>
          </a:xfrm>
          <a:prstGeom prst="rect">
            <a:avLst/>
          </a:prstGeom>
          <a:noFill/>
        </p:spPr>
        <p:txBody>
          <a:bodyPr wrap="none" rtlCol="0">
            <a:spAutoFit/>
          </a:bodyPr>
          <a:lstStyle/>
          <a:p>
            <a:r>
              <a:rPr lang="en-US" altLang="zh-CN"/>
              <a:t>Deadlocks are “nessary evil”, at least </a:t>
            </a:r>
            <a:r>
              <a:rPr lang="en-US" altLang="zh-CN" b="1"/>
              <a:t>more favorable than inconsistent states!</a:t>
            </a:r>
          </a:p>
        </p:txBody>
      </p:sp>
      <p:sp>
        <p:nvSpPr>
          <p:cNvPr id="6" name="文本框 5"/>
          <p:cNvSpPr txBox="1"/>
          <p:nvPr/>
        </p:nvSpPr>
        <p:spPr>
          <a:xfrm>
            <a:off x="595630" y="4230370"/>
            <a:ext cx="2170430" cy="1476375"/>
          </a:xfrm>
          <a:prstGeom prst="rect">
            <a:avLst/>
          </a:prstGeom>
          <a:noFill/>
        </p:spPr>
        <p:txBody>
          <a:bodyPr wrap="square" rtlCol="0">
            <a:spAutoFit/>
          </a:bodyPr>
          <a:lstStyle/>
          <a:p>
            <a:r>
              <a:rPr lang="en-US" altLang="zh-CN"/>
              <a:t>Unlockings</a:t>
            </a:r>
          </a:p>
          <a:p>
            <a:r>
              <a:rPr lang="en-US" altLang="zh-CN"/>
              <a:t>can’t be too early</a:t>
            </a:r>
          </a:p>
          <a:p>
            <a:r>
              <a:rPr lang="en-US" altLang="zh-CN"/>
              <a:t>neither too late</a:t>
            </a:r>
          </a:p>
          <a:p>
            <a:r>
              <a:rPr lang="en-US" altLang="zh-CN"/>
              <a:t>We’ll need a</a:t>
            </a:r>
          </a:p>
          <a:p>
            <a:r>
              <a:rPr lang="en-US" altLang="zh-CN" b="1"/>
              <a:t>locking protocol</a:t>
            </a:r>
          </a:p>
        </p:txBody>
      </p:sp>
      <p:sp>
        <p:nvSpPr>
          <p:cNvPr id="7" name="灯片编号占位符 6"/>
          <p:cNvSpPr>
            <a:spLocks noGrp="1"/>
          </p:cNvSpPr>
          <p:nvPr>
            <p:ph type="sldNum" sz="quarter" idx="12"/>
          </p:nvPr>
        </p:nvSpPr>
        <p:spPr/>
        <p:txBody>
          <a:bodyPr/>
          <a:lstStyle/>
          <a:p>
            <a:fld id="{9B618960-8005-486C-9A75-10CB2AAC16F9}" type="slidenum">
              <a:rPr lang="en-US" smtClean="0"/>
              <a:t>4</a:t>
            </a:fld>
            <a:endParaRPr lang="en-US"/>
          </a:p>
        </p:txBody>
      </p:sp>
      <p:sp>
        <p:nvSpPr>
          <p:cNvPr id="8" name="矩形 7">
            <a:extLst>
              <a:ext uri="{FF2B5EF4-FFF2-40B4-BE49-F238E27FC236}">
                <a16:creationId xmlns:a16="http://schemas.microsoft.com/office/drawing/2014/main" id="{230B0D6C-AA59-7A7B-0734-E9E9869D2DDD}"/>
              </a:ext>
            </a:extLst>
          </p:cNvPr>
          <p:cNvSpPr/>
          <p:nvPr/>
        </p:nvSpPr>
        <p:spPr>
          <a:xfrm>
            <a:off x="595630" y="3605878"/>
            <a:ext cx="1891092" cy="39029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Solution:</a:t>
            </a:r>
            <a:br>
              <a:rPr lang="en-US" altLang="zh-CN" dirty="0"/>
            </a:br>
            <a:r>
              <a:rPr lang="en-US" altLang="zh-CN" dirty="0"/>
              <a:t>Create conflict on a new data item</a:t>
            </a:r>
          </a:p>
        </p:txBody>
      </p:sp>
      <p:sp>
        <p:nvSpPr>
          <p:cNvPr id="3" name="内容占位符 2"/>
          <p:cNvSpPr>
            <a:spLocks noGrp="1"/>
          </p:cNvSpPr>
          <p:nvPr>
            <p:ph idx="1"/>
          </p:nvPr>
        </p:nvSpPr>
        <p:spPr>
          <a:xfrm>
            <a:off x="838200" y="1825625"/>
            <a:ext cx="10837128" cy="4351338"/>
          </a:xfrm>
        </p:spPr>
        <p:txBody>
          <a:bodyPr>
            <a:normAutofit fontScale="85000" lnSpcReduction="10000"/>
          </a:bodyPr>
          <a:lstStyle/>
          <a:p>
            <a:pPr marL="0" indent="0">
              <a:lnSpc>
                <a:spcPct val="100000"/>
              </a:lnSpc>
              <a:buNone/>
            </a:pPr>
            <a:r>
              <a:rPr lang="en-US" altLang="zh-CN" dirty="0"/>
              <a:t>To lock </a:t>
            </a:r>
            <a:r>
              <a:rPr lang="zh-CN" altLang="en-US" dirty="0"/>
              <a:t>tuples</a:t>
            </a:r>
            <a:r>
              <a:rPr lang="en-US" altLang="zh-CN" dirty="0"/>
              <a:t>-finding info: </a:t>
            </a:r>
          </a:p>
          <a:p>
            <a:pPr marL="0" indent="0">
              <a:lnSpc>
                <a:spcPct val="100000"/>
              </a:lnSpc>
              <a:buNone/>
            </a:pPr>
            <a:r>
              <a:rPr lang="en-US" altLang="zh-CN" dirty="0"/>
              <a:t>	a</a:t>
            </a:r>
            <a:r>
              <a:rPr lang="zh-CN" altLang="en-US" dirty="0"/>
              <a:t>ssociating a</a:t>
            </a:r>
            <a:r>
              <a:rPr lang="en-US" altLang="zh-CN" dirty="0"/>
              <a:t> </a:t>
            </a:r>
            <a:r>
              <a:rPr lang="zh-CN" altLang="en-US" b="1" dirty="0"/>
              <a:t>data item</a:t>
            </a:r>
            <a:r>
              <a:rPr lang="zh-CN" altLang="en-US" dirty="0"/>
              <a:t> with the </a:t>
            </a:r>
            <a:r>
              <a:rPr lang="zh-CN" altLang="en-US" b="1" dirty="0"/>
              <a:t>relation </a:t>
            </a:r>
            <a:r>
              <a:rPr lang="zh-CN" altLang="en-US" sz="1200" dirty="0"/>
              <a:t>关系起来数据项</a:t>
            </a:r>
            <a:r>
              <a:rPr lang="en-US" altLang="zh-CN" sz="1200" dirty="0"/>
              <a:t>(relation</a:t>
            </a:r>
            <a:r>
              <a:rPr lang="zh-CN" altLang="en-US" sz="1200" dirty="0"/>
              <a:t>信息</a:t>
            </a:r>
            <a:r>
              <a:rPr lang="en-US" altLang="zh-CN" sz="1200" dirty="0"/>
              <a:t>)</a:t>
            </a:r>
            <a:r>
              <a:rPr lang="zh-CN" altLang="en-US" sz="1200" dirty="0"/>
              <a:t>和</a:t>
            </a:r>
            <a:r>
              <a:rPr lang="en-US" altLang="zh-CN" sz="1200" dirty="0"/>
              <a:t>relation</a:t>
            </a:r>
            <a:endParaRPr lang="zh-CN" altLang="en-US" sz="1200" dirty="0"/>
          </a:p>
          <a:p>
            <a:pPr marL="0" indent="0">
              <a:lnSpc>
                <a:spcPct val="100000"/>
              </a:lnSpc>
              <a:buNone/>
            </a:pPr>
            <a:r>
              <a:rPr lang="en-US" altLang="zh-CN" b="1" dirty="0"/>
              <a:t>	</a:t>
            </a:r>
            <a:r>
              <a:rPr lang="zh-CN" altLang="en-US" b="1" dirty="0"/>
              <a:t>data item</a:t>
            </a:r>
            <a:r>
              <a:rPr lang="en-US" altLang="zh-CN" b="1" dirty="0"/>
              <a:t> </a:t>
            </a:r>
            <a:r>
              <a:rPr lang="en-US" altLang="zh-CN" dirty="0"/>
              <a:t>here: </a:t>
            </a:r>
            <a:r>
              <a:rPr lang="en-US" altLang="zh-CN" dirty="0">
                <a:sym typeface="+mn-ea"/>
              </a:rPr>
              <a:t> </a:t>
            </a:r>
            <a:r>
              <a:rPr lang="zh-CN" altLang="en-US" dirty="0">
                <a:sym typeface="+mn-ea"/>
              </a:rPr>
              <a:t>tuples</a:t>
            </a:r>
            <a:r>
              <a:rPr lang="en-US" altLang="zh-CN" dirty="0">
                <a:sym typeface="+mn-ea"/>
              </a:rPr>
              <a:t>-finding info </a:t>
            </a:r>
            <a:r>
              <a:rPr lang="en-US" altLang="zh-CN" dirty="0"/>
              <a:t>(</a:t>
            </a:r>
            <a:r>
              <a:rPr lang="zh-CN" altLang="en-US" dirty="0">
                <a:sym typeface="+mn-ea"/>
              </a:rPr>
              <a:t>what tuples are in </a:t>
            </a:r>
            <a:r>
              <a:rPr lang="en-US" altLang="zh-CN" dirty="0">
                <a:sym typeface="+mn-ea"/>
              </a:rPr>
              <a:t>the</a:t>
            </a:r>
            <a:r>
              <a:rPr lang="zh-CN" altLang="en-US" dirty="0">
                <a:sym typeface="+mn-ea"/>
              </a:rPr>
              <a:t> relation</a:t>
            </a:r>
            <a:r>
              <a:rPr lang="en-US" altLang="zh-CN" dirty="0"/>
              <a:t>)</a:t>
            </a:r>
            <a:endParaRPr lang="zh-CN" altLang="en-US" dirty="0"/>
          </a:p>
          <a:p>
            <a:pPr marL="0" indent="0">
              <a:lnSpc>
                <a:spcPct val="100000"/>
              </a:lnSpc>
              <a:buNone/>
            </a:pPr>
            <a:r>
              <a:rPr lang="zh-CN" altLang="en-US" dirty="0"/>
              <a:t>T</a:t>
            </a:r>
            <a:r>
              <a:rPr lang="en-US" altLang="zh-CN" dirty="0"/>
              <a:t>30 </a:t>
            </a:r>
            <a:r>
              <a:rPr lang="zh-CN" altLang="en-US" dirty="0"/>
              <a:t>read</a:t>
            </a:r>
            <a:r>
              <a:rPr lang="en-US" altLang="zh-CN" dirty="0"/>
              <a:t>s</a:t>
            </a:r>
            <a:r>
              <a:rPr lang="zh-CN" altLang="en-US" dirty="0"/>
              <a:t> the info</a:t>
            </a:r>
            <a:r>
              <a:rPr lang="en-US" altLang="zh-CN" dirty="0"/>
              <a:t> </a:t>
            </a:r>
            <a:r>
              <a:rPr lang="en-US" altLang="zh-CN" sz="1200" dirty="0"/>
              <a:t>(</a:t>
            </a:r>
            <a:r>
              <a:rPr lang="zh-CN" altLang="en-US" sz="1200" dirty="0">
                <a:sym typeface="+mn-ea"/>
              </a:rPr>
              <a:t>what tuples are in </a:t>
            </a:r>
            <a:r>
              <a:rPr lang="en-US" altLang="zh-CN" sz="1200" dirty="0">
                <a:sym typeface="+mn-ea"/>
              </a:rPr>
              <a:t>the</a:t>
            </a:r>
            <a:r>
              <a:rPr lang="zh-CN" altLang="en-US" sz="1200" dirty="0">
                <a:sym typeface="+mn-ea"/>
              </a:rPr>
              <a:t> relation</a:t>
            </a:r>
            <a:r>
              <a:rPr lang="en-US" altLang="zh-CN" sz="1200" dirty="0"/>
              <a:t>)</a:t>
            </a:r>
          </a:p>
          <a:p>
            <a:pPr marL="0" indent="0">
              <a:lnSpc>
                <a:spcPct val="100000"/>
              </a:lnSpc>
              <a:buNone/>
            </a:pPr>
            <a:r>
              <a:rPr lang="en-US" altLang="zh-CN" dirty="0"/>
              <a:t>	-&gt;</a:t>
            </a:r>
            <a:r>
              <a:rPr lang="zh-CN" altLang="en-US" dirty="0"/>
              <a:t> </a:t>
            </a:r>
            <a:r>
              <a:rPr lang="en-US" altLang="zh-CN" dirty="0"/>
              <a:t>S-</a:t>
            </a:r>
            <a:r>
              <a:rPr lang="zh-CN" altLang="en-US" dirty="0"/>
              <a:t>lock th</a:t>
            </a:r>
            <a:r>
              <a:rPr lang="en-US" altLang="zh-CN" dirty="0"/>
              <a:t>is</a:t>
            </a:r>
            <a:r>
              <a:rPr lang="zh-CN" altLang="en-US" dirty="0"/>
              <a:t> data item corresponding to the</a:t>
            </a:r>
            <a:r>
              <a:rPr lang="en-US" altLang="zh-CN" dirty="0"/>
              <a:t> </a:t>
            </a:r>
            <a:r>
              <a:rPr lang="zh-CN" altLang="en-US" dirty="0"/>
              <a:t>relation</a:t>
            </a:r>
          </a:p>
          <a:p>
            <a:pPr marL="0" indent="0">
              <a:lnSpc>
                <a:spcPct val="100000"/>
              </a:lnSpc>
              <a:buNone/>
            </a:pPr>
            <a:r>
              <a:rPr lang="zh-CN" altLang="en-US" dirty="0"/>
              <a:t>T31 update</a:t>
            </a:r>
            <a:r>
              <a:rPr lang="en-US" altLang="zh-CN" dirty="0"/>
              <a:t>s</a:t>
            </a:r>
            <a:r>
              <a:rPr lang="zh-CN" altLang="en-US" dirty="0"/>
              <a:t> the info </a:t>
            </a:r>
          </a:p>
          <a:p>
            <a:pPr marL="0" indent="0">
              <a:lnSpc>
                <a:spcPct val="100000"/>
              </a:lnSpc>
              <a:buNone/>
            </a:pPr>
            <a:r>
              <a:rPr lang="en-US" altLang="zh-CN" dirty="0"/>
              <a:t>	-&gt; X-</a:t>
            </a:r>
            <a:r>
              <a:rPr lang="zh-CN" altLang="en-US" dirty="0"/>
              <a:t>lock the data item </a:t>
            </a:r>
          </a:p>
          <a:p>
            <a:pPr marL="0" indent="0">
              <a:lnSpc>
                <a:spcPct val="100000"/>
              </a:lnSpc>
              <a:buNone/>
            </a:pPr>
            <a:r>
              <a:rPr lang="zh-CN" altLang="en-US" dirty="0"/>
              <a:t>Thus,</a:t>
            </a:r>
            <a:r>
              <a:rPr lang="en-US" altLang="zh-CN" dirty="0"/>
              <a:t> </a:t>
            </a:r>
            <a:r>
              <a:rPr lang="zh-CN" altLang="en-US" dirty="0"/>
              <a:t>T30 and T31 would</a:t>
            </a:r>
            <a:r>
              <a:rPr lang="zh-CN" altLang="en-US" b="1" dirty="0"/>
              <a:t> conflict</a:t>
            </a:r>
            <a:r>
              <a:rPr lang="zh-CN" altLang="en-US" dirty="0"/>
              <a:t> on a </a:t>
            </a:r>
            <a:r>
              <a:rPr lang="zh-CN" altLang="en-US" b="1" dirty="0"/>
              <a:t>real data item</a:t>
            </a:r>
            <a:r>
              <a:rPr lang="zh-CN" altLang="en-US" dirty="0"/>
              <a:t>, rather than on a phantom. </a:t>
            </a:r>
          </a:p>
          <a:p>
            <a:pPr marL="0" indent="0">
              <a:lnSpc>
                <a:spcPct val="100000"/>
              </a:lnSpc>
              <a:buNone/>
            </a:pPr>
            <a:r>
              <a:rPr lang="zh-CN" altLang="en-US" dirty="0"/>
              <a:t>Similarly,</a:t>
            </a:r>
            <a:r>
              <a:rPr lang="en-US" altLang="zh-CN" dirty="0"/>
              <a:t> </a:t>
            </a:r>
            <a:r>
              <a:rPr lang="zh-CN" altLang="en-US" dirty="0"/>
              <a:t>transactions that use an index to retrieve</a:t>
            </a:r>
            <a:r>
              <a:rPr lang="en-US" altLang="zh-CN" sz="1200" dirty="0"/>
              <a:t>(</a:t>
            </a:r>
            <a:r>
              <a:rPr lang="zh-CN" altLang="en-US" sz="1200" dirty="0"/>
              <a:t>搜索</a:t>
            </a:r>
            <a:r>
              <a:rPr lang="en-US" altLang="zh-CN" sz="1200" dirty="0"/>
              <a:t>)</a:t>
            </a:r>
            <a:r>
              <a:rPr lang="zh-CN" altLang="en-US" sz="1200" dirty="0"/>
              <a:t> </a:t>
            </a:r>
            <a:r>
              <a:rPr lang="zh-CN" altLang="en-US" dirty="0"/>
              <a:t>tuples must lock the index itself.</a:t>
            </a:r>
          </a:p>
        </p:txBody>
      </p:sp>
      <p:sp>
        <p:nvSpPr>
          <p:cNvPr id="4" name="灯片编号占位符 3"/>
          <p:cNvSpPr>
            <a:spLocks noGrp="1"/>
          </p:cNvSpPr>
          <p:nvPr>
            <p:ph type="sldNum" sz="quarter" idx="12"/>
          </p:nvPr>
        </p:nvSpPr>
        <p:spPr/>
        <p:txBody>
          <a:bodyPr/>
          <a:lstStyle/>
          <a:p>
            <a:fld id="{9B618960-8005-486C-9A75-10CB2AAC16F9}"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Problems</a:t>
            </a:r>
          </a:p>
        </p:txBody>
      </p:sp>
      <p:pic>
        <p:nvPicPr>
          <p:cNvPr id="4" name="图片 3" descr="截屏2024-10-28 15.12.02"/>
          <p:cNvPicPr>
            <a:picLocks noChangeAspect="1"/>
          </p:cNvPicPr>
          <p:nvPr/>
        </p:nvPicPr>
        <p:blipFill>
          <a:blip r:embed="rId3"/>
          <a:stretch>
            <a:fillRect/>
          </a:stretch>
        </p:blipFill>
        <p:spPr>
          <a:xfrm>
            <a:off x="838200" y="2195830"/>
            <a:ext cx="10480675" cy="3142615"/>
          </a:xfrm>
          <a:prstGeom prst="rect">
            <a:avLst/>
          </a:prstGeom>
        </p:spPr>
      </p:pic>
      <p:sp>
        <p:nvSpPr>
          <p:cNvPr id="6" name="矩形 5"/>
          <p:cNvSpPr/>
          <p:nvPr/>
        </p:nvSpPr>
        <p:spPr>
          <a:xfrm>
            <a:off x="4501515" y="4707890"/>
            <a:ext cx="3171190" cy="273685"/>
          </a:xfrm>
          <a:prstGeom prst="rect">
            <a:avLst/>
          </a:prstGeom>
          <a:noFill/>
          <a:ln w="57150">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p:cNvCxnSpPr/>
          <p:nvPr/>
        </p:nvCxnSpPr>
        <p:spPr>
          <a:xfrm>
            <a:off x="3197225" y="3199130"/>
            <a:ext cx="7357745"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
        <p:nvSpPr>
          <p:cNvPr id="9" name="矩形 8"/>
          <p:cNvSpPr/>
          <p:nvPr/>
        </p:nvSpPr>
        <p:spPr>
          <a:xfrm>
            <a:off x="838200" y="3291840"/>
            <a:ext cx="932815" cy="273685"/>
          </a:xfrm>
          <a:prstGeom prst="rect">
            <a:avLst/>
          </a:prstGeom>
          <a:noFill/>
          <a:ln w="57150">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3952240" y="3292475"/>
            <a:ext cx="3976370" cy="273050"/>
          </a:xfrm>
          <a:prstGeom prst="rect">
            <a:avLst/>
          </a:prstGeom>
          <a:noFill/>
          <a:ln w="57150">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9B618960-8005-486C-9A75-10CB2AAC16F9}"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Better Solution</a:t>
            </a:r>
          </a:p>
        </p:txBody>
      </p:sp>
      <p:sp>
        <p:nvSpPr>
          <p:cNvPr id="3" name="内容占位符 2"/>
          <p:cNvSpPr>
            <a:spLocks noGrp="1"/>
          </p:cNvSpPr>
          <p:nvPr>
            <p:ph idx="1"/>
          </p:nvPr>
        </p:nvSpPr>
        <p:spPr>
          <a:xfrm>
            <a:off x="838200" y="1825624"/>
            <a:ext cx="10515600" cy="4809351"/>
          </a:xfrm>
        </p:spPr>
        <p:txBody>
          <a:bodyPr>
            <a:normAutofit fontScale="62500" lnSpcReduction="20000"/>
          </a:bodyPr>
          <a:lstStyle/>
          <a:p>
            <a:pPr marL="0" indent="0">
              <a:buNone/>
            </a:pPr>
            <a:r>
              <a:rPr lang="en-US" altLang="zh-CN" dirty="0"/>
              <a:t>Index-locking</a:t>
            </a:r>
          </a:p>
          <a:p>
            <a:pPr marL="0" indent="0">
              <a:buNone/>
            </a:pPr>
            <a:r>
              <a:rPr lang="en-US" altLang="zh-CN" dirty="0"/>
              <a:t>Every relation must have at least one index.</a:t>
            </a:r>
          </a:p>
          <a:p>
            <a:pPr marL="0" indent="0">
              <a:buNone/>
            </a:pPr>
            <a:r>
              <a:rPr lang="en-US" altLang="zh-CN" dirty="0"/>
              <a:t>A transaction </a:t>
            </a:r>
            <a:r>
              <a:rPr lang="en-US" altLang="zh-CN" dirty="0" err="1"/>
              <a:t>Ti</a:t>
            </a:r>
            <a:r>
              <a:rPr lang="en-US" altLang="zh-CN" dirty="0"/>
              <a:t> can </a:t>
            </a:r>
            <a:r>
              <a:rPr lang="en-US" altLang="zh-CN" b="1" dirty="0"/>
              <a:t>access tuples</a:t>
            </a:r>
            <a:r>
              <a:rPr lang="en-US" altLang="zh-CN" dirty="0"/>
              <a:t> of a relation only </a:t>
            </a:r>
            <a:r>
              <a:rPr lang="en-US" altLang="zh-CN" b="1" dirty="0"/>
              <a:t>after</a:t>
            </a:r>
            <a:r>
              <a:rPr lang="en-US" altLang="zh-CN" dirty="0"/>
              <a:t> first </a:t>
            </a:r>
            <a:r>
              <a:rPr lang="en-US" altLang="zh-CN" b="1" dirty="0"/>
              <a:t>finding them through</a:t>
            </a:r>
            <a:r>
              <a:rPr lang="en-US" altLang="zh-CN" dirty="0"/>
              <a:t> one or more of the</a:t>
            </a:r>
            <a:r>
              <a:rPr lang="en-US" altLang="zh-CN" b="1" dirty="0"/>
              <a:t> indices</a:t>
            </a:r>
            <a:r>
              <a:rPr lang="en-US" altLang="zh-CN" dirty="0"/>
              <a:t> on the relation. For the purpose of the index-locking protocol, a </a:t>
            </a:r>
            <a:r>
              <a:rPr lang="en-US" altLang="zh-CN" b="1" dirty="0"/>
              <a:t>relation scan</a:t>
            </a:r>
            <a:r>
              <a:rPr lang="en-US" altLang="zh-CN" dirty="0"/>
              <a:t> is treated as a scan through all the leaves of one of the indices.</a:t>
            </a:r>
            <a:r>
              <a:rPr lang="zh-CN" altLang="en-US" dirty="0"/>
              <a:t> </a:t>
            </a:r>
            <a:r>
              <a:rPr lang="zh-CN" altLang="en-US" sz="1500" dirty="0"/>
              <a:t>先找索引才能</a:t>
            </a:r>
            <a:r>
              <a:rPr lang="en-US" altLang="zh-CN" sz="1500" dirty="0"/>
              <a:t>access</a:t>
            </a:r>
            <a:r>
              <a:rPr lang="zh-CN" altLang="en-US" sz="1500" dirty="0"/>
              <a:t> </a:t>
            </a:r>
            <a:r>
              <a:rPr lang="en-US" altLang="zh-CN" sz="1500" dirty="0"/>
              <a:t>tuple</a:t>
            </a:r>
          </a:p>
          <a:p>
            <a:pPr marL="0" indent="0">
              <a:buNone/>
            </a:pPr>
            <a:r>
              <a:rPr lang="en-US" altLang="zh-CN" dirty="0"/>
              <a:t>A transaction </a:t>
            </a:r>
            <a:r>
              <a:rPr lang="en-US" altLang="zh-CN" dirty="0" err="1"/>
              <a:t>Ti</a:t>
            </a:r>
            <a:r>
              <a:rPr lang="en-US" altLang="zh-CN" dirty="0"/>
              <a:t> that performs a lookup (whether a range lookup or a point lookup) must acquire a </a:t>
            </a:r>
            <a:r>
              <a:rPr lang="en-US" altLang="zh-CN" b="1" dirty="0"/>
              <a:t>shared lock</a:t>
            </a:r>
            <a:r>
              <a:rPr lang="en-US" altLang="zh-CN" dirty="0"/>
              <a:t> on all the </a:t>
            </a:r>
            <a:r>
              <a:rPr lang="en-US" altLang="zh-CN" b="1" dirty="0"/>
              <a:t>index leaf nodes</a:t>
            </a:r>
            <a:r>
              <a:rPr lang="en-US" altLang="zh-CN" dirty="0"/>
              <a:t> that it accesses.</a:t>
            </a:r>
            <a:r>
              <a:rPr lang="zh-CN" altLang="en-US" dirty="0"/>
              <a:t> </a:t>
            </a:r>
            <a:r>
              <a:rPr lang="zh-CN" altLang="en-US" sz="1500" dirty="0"/>
              <a:t>共享锁 锁索引</a:t>
            </a:r>
            <a:endParaRPr lang="en-US" altLang="zh-CN" sz="1500" dirty="0"/>
          </a:p>
          <a:p>
            <a:pPr marL="0" indent="0">
              <a:buNone/>
            </a:pPr>
            <a:r>
              <a:rPr lang="en-US" altLang="zh-CN" dirty="0"/>
              <a:t>A transaction </a:t>
            </a:r>
            <a:r>
              <a:rPr lang="en-US" altLang="zh-CN" dirty="0" err="1"/>
              <a:t>Ti</a:t>
            </a:r>
            <a:r>
              <a:rPr lang="en-US" altLang="zh-CN" dirty="0"/>
              <a:t> may not insert, delete, or update a tuple </a:t>
            </a:r>
            <a:r>
              <a:rPr lang="en-US" altLang="zh-CN" dirty="0" err="1"/>
              <a:t>ti</a:t>
            </a:r>
            <a:r>
              <a:rPr lang="en-US" altLang="zh-CN" dirty="0"/>
              <a:t> in a </a:t>
            </a:r>
            <a:r>
              <a:rPr lang="en-US" altLang="zh-CN" b="1" dirty="0"/>
              <a:t>relation r</a:t>
            </a:r>
            <a:r>
              <a:rPr lang="en-US" altLang="zh-CN" dirty="0"/>
              <a:t> without </a:t>
            </a:r>
            <a:r>
              <a:rPr lang="en-US" altLang="zh-CN" b="1" dirty="0"/>
              <a:t>updating all indices</a:t>
            </a:r>
            <a:r>
              <a:rPr lang="en-US" altLang="zh-CN" dirty="0"/>
              <a:t> on r. </a:t>
            </a:r>
          </a:p>
          <a:p>
            <a:pPr marL="0" indent="0">
              <a:buNone/>
            </a:pPr>
            <a:r>
              <a:rPr lang="en-US" altLang="zh-CN" dirty="0"/>
              <a:t>The transaction must obtain X-locks on all index leaf nodes that are affected by the insertion, deletion, or update. </a:t>
            </a:r>
          </a:p>
          <a:p>
            <a:pPr marL="0" indent="0">
              <a:buNone/>
            </a:pPr>
            <a:r>
              <a:rPr lang="en-US" altLang="zh-CN" dirty="0"/>
              <a:t>For insertion and deletion, the leaf nodes affected are those that contain (after insertion) or contained (before deletion) the search-key value of the tuple. </a:t>
            </a:r>
          </a:p>
          <a:p>
            <a:pPr marL="0" indent="0">
              <a:buNone/>
            </a:pPr>
            <a:r>
              <a:rPr lang="en-US" altLang="zh-CN" dirty="0"/>
              <a:t>For updates, the leaf nodes affected are those that (before the modification) contained the old value of the search key, and nodes that (after the modification) contain the new value of the search key.</a:t>
            </a:r>
          </a:p>
          <a:p>
            <a:pPr marL="0" indent="0">
              <a:buNone/>
            </a:pPr>
            <a:r>
              <a:rPr lang="en-US" altLang="zh-CN" dirty="0"/>
              <a:t>Locks are obtained on tuples as usual.</a:t>
            </a:r>
          </a:p>
          <a:p>
            <a:pPr marL="0" indent="0">
              <a:buNone/>
            </a:pPr>
            <a:r>
              <a:rPr lang="en-US" altLang="zh-CN" dirty="0"/>
              <a:t>The rules of the two-phase locking protocol must be observed.</a:t>
            </a:r>
          </a:p>
        </p:txBody>
      </p:sp>
      <p:sp>
        <p:nvSpPr>
          <p:cNvPr id="4" name="灯片编号占位符 3"/>
          <p:cNvSpPr>
            <a:spLocks noGrp="1"/>
          </p:cNvSpPr>
          <p:nvPr>
            <p:ph type="sldNum" sz="quarter" idx="12"/>
          </p:nvPr>
        </p:nvSpPr>
        <p:spPr/>
        <p:txBody>
          <a:bodyPr/>
          <a:lstStyle/>
          <a:p>
            <a:fld id="{9B618960-8005-486C-9A75-10CB2AAC16F9}"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Timestamp-Based Protocol</a:t>
            </a:r>
          </a:p>
        </p:txBody>
      </p:sp>
      <p:sp>
        <p:nvSpPr>
          <p:cNvPr id="3" name="内容占位符 2"/>
          <p:cNvSpPr>
            <a:spLocks noGrp="1"/>
          </p:cNvSpPr>
          <p:nvPr>
            <p:ph idx="1"/>
          </p:nvPr>
        </p:nvSpPr>
        <p:spPr/>
        <p:txBody>
          <a:bodyPr>
            <a:noAutofit/>
          </a:bodyPr>
          <a:lstStyle/>
          <a:p>
            <a:pPr marL="0" indent="0">
              <a:buNone/>
            </a:pPr>
            <a:r>
              <a:rPr lang="en-US" altLang="zh-CN" sz="2000" dirty="0"/>
              <a:t>Ordering TXs in advance: timestamp-ordering scheme</a:t>
            </a:r>
          </a:p>
          <a:p>
            <a:pPr marL="0" indent="0">
              <a:buNone/>
            </a:pPr>
            <a:r>
              <a:rPr lang="en-US" altLang="zh-CN" sz="2000" dirty="0"/>
              <a:t>Timestamp: </a:t>
            </a:r>
            <a:r>
              <a:rPr lang="en-US" altLang="zh-CN" sz="2000" dirty="0" err="1"/>
              <a:t>Ti</a:t>
            </a:r>
            <a:r>
              <a:rPr lang="en-US" altLang="zh-CN" sz="2000" dirty="0"/>
              <a:t>-&gt;</a:t>
            </a:r>
            <a:r>
              <a:rPr lang="en-US" altLang="zh-CN" sz="2000" dirty="0" err="1"/>
              <a:t>Tj</a:t>
            </a:r>
            <a:r>
              <a:rPr lang="en-US" altLang="zh-CN" sz="2000" dirty="0"/>
              <a:t>: TS(</a:t>
            </a:r>
            <a:r>
              <a:rPr lang="en-US" altLang="zh-CN" sz="2000" dirty="0" err="1"/>
              <a:t>Ti</a:t>
            </a:r>
            <a:r>
              <a:rPr lang="en-US" altLang="zh-CN" sz="2000" dirty="0"/>
              <a:t>)&lt;TS(</a:t>
            </a:r>
            <a:r>
              <a:rPr lang="en-US" altLang="zh-CN" sz="2000" dirty="0" err="1"/>
              <a:t>Tj</a:t>
            </a:r>
            <a:r>
              <a:rPr lang="en-US" altLang="zh-CN" sz="2000" dirty="0"/>
              <a:t>)</a:t>
            </a:r>
            <a:r>
              <a:rPr lang="zh-CN" altLang="en-US" sz="1050" dirty="0"/>
              <a:t>两种实现方法</a:t>
            </a:r>
            <a:endParaRPr lang="en-US" altLang="zh-CN" sz="1050" dirty="0"/>
          </a:p>
          <a:p>
            <a:pPr marL="0" indent="0">
              <a:buNone/>
            </a:pPr>
            <a:r>
              <a:rPr lang="en-US" altLang="zh-CN" sz="2000" dirty="0"/>
              <a:t>	1.System clock: TS(</a:t>
            </a:r>
            <a:r>
              <a:rPr lang="en-US" altLang="zh-CN" sz="2000" dirty="0" err="1"/>
              <a:t>Ti</a:t>
            </a:r>
            <a:r>
              <a:rPr lang="en-US" altLang="zh-CN" sz="2000" dirty="0"/>
              <a:t>) =  value of the clock</a:t>
            </a:r>
          </a:p>
          <a:p>
            <a:pPr marL="0" indent="0">
              <a:buNone/>
            </a:pPr>
            <a:r>
              <a:rPr lang="en-US" altLang="zh-CN" sz="2000" dirty="0"/>
              <a:t>	2. Logical counter: increment after a new timestamp has been assigned</a:t>
            </a:r>
          </a:p>
          <a:p>
            <a:pPr marL="0" indent="0">
              <a:buNone/>
            </a:pPr>
            <a:r>
              <a:rPr lang="en-US" altLang="zh-CN" sz="2000" dirty="0"/>
              <a:t>Timestamps of the TXs determine the </a:t>
            </a:r>
            <a:r>
              <a:rPr lang="en-US" altLang="zh-CN" sz="2000" b="1" dirty="0"/>
              <a:t>serializability order</a:t>
            </a:r>
          </a:p>
          <a:p>
            <a:pPr marL="0" indent="0">
              <a:buNone/>
            </a:pPr>
            <a:r>
              <a:rPr lang="en-US" altLang="zh-CN" sz="2000" dirty="0"/>
              <a:t>TS(</a:t>
            </a:r>
            <a:r>
              <a:rPr lang="en-US" altLang="zh-CN" sz="2000" dirty="0" err="1"/>
              <a:t>Ti</a:t>
            </a:r>
            <a:r>
              <a:rPr lang="en-US" altLang="zh-CN" sz="2000" dirty="0"/>
              <a:t>) &lt; TS(</a:t>
            </a:r>
            <a:r>
              <a:rPr lang="en-US" altLang="zh-CN" sz="2000" dirty="0" err="1"/>
              <a:t>Tj</a:t>
            </a:r>
            <a:r>
              <a:rPr lang="en-US" altLang="zh-CN" sz="2000" dirty="0"/>
              <a:t>) -&gt; serial </a:t>
            </a:r>
            <a:r>
              <a:rPr lang="en-US" altLang="zh-CN" sz="2000" dirty="0" err="1"/>
              <a:t>Ti</a:t>
            </a:r>
            <a:r>
              <a:rPr lang="en-US" altLang="zh-CN" sz="2000" dirty="0"/>
              <a:t> -&gt; </a:t>
            </a:r>
            <a:r>
              <a:rPr lang="en-US" altLang="zh-CN" sz="2000" dirty="0" err="1"/>
              <a:t>Tj</a:t>
            </a:r>
            <a:endParaRPr lang="en-US" altLang="zh-CN" sz="2000" dirty="0"/>
          </a:p>
          <a:p>
            <a:pPr marL="0" indent="0">
              <a:buNone/>
            </a:pPr>
            <a:endParaRPr lang="en-US" altLang="zh-CN" sz="2000" dirty="0"/>
          </a:p>
          <a:p>
            <a:pPr marL="0" indent="0">
              <a:buNone/>
            </a:pPr>
            <a:r>
              <a:rPr lang="en-US" altLang="zh-CN" sz="2000" dirty="0"/>
              <a:t>Each data item Q two timestamp values:</a:t>
            </a:r>
          </a:p>
          <a:p>
            <a:pPr marL="0" indent="0">
              <a:buNone/>
            </a:pPr>
            <a:r>
              <a:rPr lang="en-US" altLang="zh-CN" sz="2000" dirty="0"/>
              <a:t>	W-timestamp(</a:t>
            </a:r>
            <a:r>
              <a:rPr lang="en-US" altLang="zh-CN" sz="2000" b="1" dirty="0"/>
              <a:t>Q</a:t>
            </a:r>
            <a:r>
              <a:rPr lang="en-US" altLang="zh-CN" sz="2000" dirty="0"/>
              <a:t>) denotes the </a:t>
            </a:r>
            <a:r>
              <a:rPr lang="en-US" altLang="zh-CN" sz="2000" b="1" dirty="0"/>
              <a:t>largest timestamp </a:t>
            </a:r>
            <a:r>
              <a:rPr lang="en-US" altLang="zh-CN" sz="2000" dirty="0"/>
              <a:t>of any TX that executed write(Q)</a:t>
            </a:r>
            <a:r>
              <a:rPr lang="zh-CN" altLang="en-US" sz="1050" dirty="0"/>
              <a:t>最晚写事务</a:t>
            </a:r>
            <a:endParaRPr lang="en-US" altLang="zh-CN" sz="1050" dirty="0"/>
          </a:p>
          <a:p>
            <a:pPr marL="0" indent="0">
              <a:buNone/>
            </a:pPr>
            <a:r>
              <a:rPr lang="en-US" altLang="zh-CN" sz="2000" dirty="0"/>
              <a:t>	R-timestamp(Q): read(Q)</a:t>
            </a:r>
          </a:p>
          <a:p>
            <a:pPr marL="0" indent="0">
              <a:buNone/>
            </a:pPr>
            <a:r>
              <a:rPr lang="en-US" altLang="zh-CN" sz="2000" dirty="0"/>
              <a:t>	R/W be </a:t>
            </a:r>
            <a:r>
              <a:rPr lang="en-US" altLang="zh-CN" sz="2000" dirty="0" err="1"/>
              <a:t>excuted</a:t>
            </a:r>
            <a:r>
              <a:rPr lang="en-US" altLang="zh-CN" sz="2000" dirty="0"/>
              <a:t> -&gt; update W-TS / R-TS</a:t>
            </a:r>
          </a:p>
        </p:txBody>
      </p:sp>
      <p:sp>
        <p:nvSpPr>
          <p:cNvPr id="4" name="文本框 3"/>
          <p:cNvSpPr txBox="1"/>
          <p:nvPr/>
        </p:nvSpPr>
        <p:spPr>
          <a:xfrm>
            <a:off x="8232140" y="1557655"/>
            <a:ext cx="2668270" cy="922020"/>
          </a:xfrm>
          <a:prstGeom prst="rect">
            <a:avLst/>
          </a:prstGeom>
          <a:noFill/>
        </p:spPr>
        <p:txBody>
          <a:bodyPr wrap="square" rtlCol="0">
            <a:spAutoFit/>
          </a:bodyPr>
          <a:lstStyle/>
          <a:p>
            <a:r>
              <a:rPr lang="en-US" altLang="zh-CN"/>
              <a:t>TS(Ti)</a:t>
            </a:r>
            <a:r>
              <a:rPr lang="zh-CN" altLang="en-US"/>
              <a:t>：事务进入时间</a:t>
            </a:r>
          </a:p>
          <a:p>
            <a:r>
              <a:rPr lang="zh-CN" altLang="en-US"/>
              <a:t>进入后先开始排序</a:t>
            </a:r>
          </a:p>
          <a:p>
            <a:r>
              <a:rPr lang="zh-CN" altLang="en-US"/>
              <a:t>然后统一执行</a:t>
            </a:r>
          </a:p>
        </p:txBody>
      </p:sp>
      <p:sp>
        <p:nvSpPr>
          <p:cNvPr id="5" name="灯片编号占位符 4"/>
          <p:cNvSpPr>
            <a:spLocks noGrp="1"/>
          </p:cNvSpPr>
          <p:nvPr>
            <p:ph type="sldNum" sz="quarter" idx="12"/>
          </p:nvPr>
        </p:nvSpPr>
        <p:spPr/>
        <p:txBody>
          <a:bodyPr/>
          <a:lstStyle/>
          <a:p>
            <a:fld id="{9B618960-8005-486C-9A75-10CB2AAC16F9}"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The Timestamp-Ordering Protocol</a:t>
            </a:r>
          </a:p>
        </p:txBody>
      </p:sp>
      <p:sp>
        <p:nvSpPr>
          <p:cNvPr id="3" name="内容占位符 2"/>
          <p:cNvSpPr>
            <a:spLocks noGrp="1"/>
          </p:cNvSpPr>
          <p:nvPr>
            <p:ph idx="1"/>
          </p:nvPr>
        </p:nvSpPr>
        <p:spPr/>
        <p:txBody>
          <a:bodyPr>
            <a:normAutofit fontScale="75000" lnSpcReduction="20000"/>
          </a:bodyPr>
          <a:lstStyle/>
          <a:p>
            <a:pPr marL="0" indent="0">
              <a:buNone/>
            </a:pPr>
            <a:r>
              <a:rPr lang="en-US" altLang="zh-CN" dirty="0"/>
              <a:t>A</a:t>
            </a:r>
            <a:r>
              <a:rPr lang="zh-CN" altLang="en-US" dirty="0"/>
              <a:t>ny conflicting </a:t>
            </a:r>
            <a:r>
              <a:rPr lang="en-US" altLang="zh-CN" dirty="0"/>
              <a:t>R/W</a:t>
            </a:r>
            <a:r>
              <a:rPr lang="zh-CN" altLang="en-US" dirty="0"/>
              <a:t> o</a:t>
            </a:r>
            <a:r>
              <a:rPr lang="en-US" altLang="zh-CN" dirty="0" err="1"/>
              <a:t>ps</a:t>
            </a:r>
            <a:r>
              <a:rPr lang="en-US" altLang="zh-CN" dirty="0"/>
              <a:t> </a:t>
            </a:r>
            <a:r>
              <a:rPr lang="zh-CN" altLang="en-US" dirty="0"/>
              <a:t>are executed in timestamp order</a:t>
            </a:r>
          </a:p>
          <a:p>
            <a:pPr marL="0" indent="0">
              <a:buNone/>
            </a:pPr>
            <a:r>
              <a:rPr lang="zh-CN" altLang="en-US" dirty="0"/>
              <a:t>Ti read(Q)</a:t>
            </a:r>
            <a:r>
              <a:rPr lang="en-US" altLang="zh-CN" dirty="0"/>
              <a:t>: </a:t>
            </a:r>
            <a:r>
              <a:rPr lang="zh-CN" altLang="en-US" sz="1600" dirty="0"/>
              <a:t>不能小于</a:t>
            </a:r>
            <a:r>
              <a:rPr lang="en-US" altLang="zh-CN" sz="1600" dirty="0"/>
              <a:t>w</a:t>
            </a:r>
            <a:endParaRPr lang="zh-CN" altLang="en-US" sz="1600" dirty="0"/>
          </a:p>
          <a:p>
            <a:pPr marL="0" indent="0">
              <a:buNone/>
            </a:pPr>
            <a:r>
              <a:rPr lang="en-US" altLang="zh-CN" dirty="0"/>
              <a:t>	</a:t>
            </a:r>
            <a:r>
              <a:rPr lang="zh-CN" altLang="en-US" dirty="0"/>
              <a:t>If TS(Ti) &lt; W-timestamp(Q), then Ti needs to read a value of Q that was already</a:t>
            </a:r>
            <a:r>
              <a:rPr lang="en-US" altLang="zh-CN" dirty="0"/>
              <a:t> </a:t>
            </a:r>
            <a:r>
              <a:rPr lang="zh-CN" altLang="en-US" dirty="0"/>
              <a:t>overwritten. Hence, the read operation</a:t>
            </a:r>
            <a:r>
              <a:rPr lang="en-US" altLang="zh-CN" dirty="0"/>
              <a:t> </a:t>
            </a:r>
            <a:r>
              <a:rPr lang="zh-CN" altLang="en-US" dirty="0"/>
              <a:t>is rejected, and Ti is rolled back.</a:t>
            </a:r>
            <a:r>
              <a:rPr lang="en-US" altLang="zh-CN" dirty="0"/>
              <a:t> </a:t>
            </a:r>
            <a:r>
              <a:rPr lang="en-US" altLang="zh-CN" sz="1400" dirty="0"/>
              <a:t>(</a:t>
            </a:r>
            <a:r>
              <a:rPr lang="en-US" altLang="zh-CN" sz="1400" b="1" dirty="0" err="1"/>
              <a:t>Ti</a:t>
            </a:r>
            <a:r>
              <a:rPr lang="en-US" altLang="zh-CN" sz="1400" b="1" dirty="0"/>
              <a:t> </a:t>
            </a:r>
            <a:r>
              <a:rPr lang="zh-CN" altLang="en-US" sz="1400" b="1" dirty="0"/>
              <a:t>进入时间早于最晚写 </a:t>
            </a:r>
            <a:r>
              <a:rPr lang="en-US" altLang="zh-CN" sz="1400" b="1" dirty="0"/>
              <a:t>-</a:t>
            </a:r>
            <a:r>
              <a:rPr lang="zh-CN" altLang="en-US" sz="1400" dirty="0"/>
              <a:t>不能读新数据滚回去</a:t>
            </a:r>
            <a:r>
              <a:rPr lang="en-US" altLang="zh-CN" sz="1400" dirty="0"/>
              <a:t>)</a:t>
            </a:r>
            <a:endParaRPr lang="zh-CN" altLang="en-US" sz="1400" dirty="0"/>
          </a:p>
          <a:p>
            <a:pPr marL="0" indent="0">
              <a:buNone/>
            </a:pPr>
            <a:r>
              <a:rPr lang="en-US" altLang="zh-CN" dirty="0"/>
              <a:t>	</a:t>
            </a:r>
            <a:r>
              <a:rPr lang="zh-CN" altLang="en-US" dirty="0"/>
              <a:t>If TS(Ti) ≥ W-timestamp(Q), then the read operation is </a:t>
            </a:r>
            <a:r>
              <a:rPr lang="zh-CN" altLang="en-US" b="1" dirty="0"/>
              <a:t>executed</a:t>
            </a:r>
            <a:r>
              <a:rPr lang="zh-CN" altLang="en-US" dirty="0"/>
              <a:t>, and R</a:t>
            </a:r>
            <a:r>
              <a:rPr lang="en-US" altLang="zh-CN" dirty="0"/>
              <a:t>-</a:t>
            </a:r>
            <a:r>
              <a:rPr lang="zh-CN" altLang="en-US" dirty="0"/>
              <a:t>timestamp(Q) is set to the maximum of R-timestamp(Q) and TS(Ti)</a:t>
            </a:r>
          </a:p>
          <a:p>
            <a:pPr marL="0" indent="0">
              <a:buNone/>
            </a:pPr>
            <a:r>
              <a:rPr lang="zh-CN" altLang="en-US" dirty="0"/>
              <a:t>Ti write(Q)</a:t>
            </a:r>
            <a:r>
              <a:rPr lang="en-US" altLang="zh-CN" dirty="0"/>
              <a:t>: </a:t>
            </a:r>
            <a:r>
              <a:rPr lang="zh-CN" altLang="en-US" sz="1400" dirty="0"/>
              <a:t>不能小于</a:t>
            </a:r>
            <a:r>
              <a:rPr lang="en-US" altLang="zh-CN" sz="1400" dirty="0"/>
              <a:t>r/w</a:t>
            </a:r>
            <a:endParaRPr lang="zh-CN" altLang="en-US" sz="1400" dirty="0"/>
          </a:p>
          <a:p>
            <a:pPr marL="0" indent="0">
              <a:buNone/>
            </a:pPr>
            <a:r>
              <a:rPr lang="en-US" altLang="zh-CN" dirty="0"/>
              <a:t>	</a:t>
            </a:r>
            <a:r>
              <a:rPr lang="zh-CN" altLang="en-US" dirty="0"/>
              <a:t>If TS(Ti) &lt; R-timestamp(Q), then the value of Q that Ti is producing was</a:t>
            </a:r>
            <a:r>
              <a:rPr lang="en-US" altLang="zh-CN" dirty="0"/>
              <a:t> </a:t>
            </a:r>
            <a:r>
              <a:rPr lang="zh-CN" altLang="en-US" dirty="0"/>
              <a:t>needed previously, and the system assumed </a:t>
            </a:r>
            <a:r>
              <a:rPr lang="en-US" altLang="zh-CN" dirty="0"/>
              <a:t> </a:t>
            </a:r>
            <a:r>
              <a:rPr lang="zh-CN" altLang="en-US" dirty="0"/>
              <a:t>that that value would never be produced. Hence, the system rejects the write operation and rolls Ti back.</a:t>
            </a:r>
            <a:r>
              <a:rPr lang="en-US" altLang="zh-CN" dirty="0"/>
              <a:t> </a:t>
            </a:r>
            <a:r>
              <a:rPr lang="en-US" altLang="zh-CN" sz="1400" dirty="0"/>
              <a:t>(</a:t>
            </a:r>
            <a:r>
              <a:rPr lang="en-US" altLang="zh-CN" sz="1400" b="1" dirty="0" err="1"/>
              <a:t>Ti</a:t>
            </a:r>
            <a:r>
              <a:rPr lang="zh-CN" altLang="en-US" sz="1400" b="1" dirty="0"/>
              <a:t>进入时间早于最晚读 </a:t>
            </a:r>
            <a:r>
              <a:rPr lang="zh-CN" altLang="en-US" sz="1400" dirty="0"/>
              <a:t>已经有更晚事务读过了，不能被更早的事务改变</a:t>
            </a:r>
            <a:r>
              <a:rPr lang="en-US" altLang="zh-CN" sz="1400" dirty="0"/>
              <a:t>)	</a:t>
            </a:r>
          </a:p>
          <a:p>
            <a:pPr marL="0" indent="0">
              <a:buNone/>
            </a:pPr>
            <a:r>
              <a:rPr lang="en-US" altLang="zh-CN" dirty="0"/>
              <a:t>	</a:t>
            </a:r>
            <a:r>
              <a:rPr lang="zh-CN" altLang="en-US" dirty="0"/>
              <a:t>If TS(Ti) &lt; W-timestamp(Q), then Ti is attempting to write an obsolete value</a:t>
            </a:r>
            <a:r>
              <a:rPr lang="en-US" altLang="zh-CN" dirty="0"/>
              <a:t> </a:t>
            </a:r>
            <a:r>
              <a:rPr lang="zh-CN" altLang="en-US" dirty="0"/>
              <a:t>of Q. Hence, the system rejects this write operation and rolls Ti back.</a:t>
            </a:r>
          </a:p>
          <a:p>
            <a:pPr marL="0" indent="0">
              <a:buNone/>
            </a:pPr>
            <a:r>
              <a:rPr lang="en-US" altLang="zh-CN" dirty="0"/>
              <a:t>	</a:t>
            </a:r>
            <a:r>
              <a:rPr lang="zh-CN" altLang="en-US" dirty="0"/>
              <a:t>Otherwise, the system executes the write operation and sets W-timestamp(Q) to TS(Ti)</a:t>
            </a:r>
          </a:p>
        </p:txBody>
      </p:sp>
      <p:sp>
        <p:nvSpPr>
          <p:cNvPr id="4" name="文本框 3"/>
          <p:cNvSpPr txBox="1"/>
          <p:nvPr/>
        </p:nvSpPr>
        <p:spPr>
          <a:xfrm>
            <a:off x="838200" y="6177280"/>
            <a:ext cx="8035925" cy="337185"/>
          </a:xfrm>
          <a:prstGeom prst="rect">
            <a:avLst/>
          </a:prstGeom>
          <a:noFill/>
        </p:spPr>
        <p:txBody>
          <a:bodyPr wrap="none" rtlCol="0">
            <a:spAutoFit/>
          </a:bodyPr>
          <a:lstStyle/>
          <a:p>
            <a:pPr algn="l"/>
            <a:r>
              <a:rPr lang="zh-CN" altLang="en-US" sz="1600"/>
              <a:t>If Ti is rolled back as result of  a </a:t>
            </a:r>
            <a:r>
              <a:rPr lang="en-US" altLang="zh-CN" sz="1600"/>
              <a:t>R/W</a:t>
            </a:r>
            <a:r>
              <a:rPr lang="zh-CN" altLang="en-US" sz="1600"/>
              <a:t> op, the system assigns it a new </a:t>
            </a:r>
            <a:r>
              <a:rPr lang="en-US" altLang="zh-CN" sz="1600"/>
              <a:t>TS </a:t>
            </a:r>
            <a:r>
              <a:rPr lang="zh-CN" altLang="en-US" sz="1600"/>
              <a:t>and restart</a:t>
            </a:r>
            <a:r>
              <a:rPr lang="en-US" altLang="zh-CN" sz="1600"/>
              <a:t>s it</a:t>
            </a:r>
          </a:p>
        </p:txBody>
      </p:sp>
      <p:sp>
        <p:nvSpPr>
          <p:cNvPr id="5" name="灯片编号占位符 4"/>
          <p:cNvSpPr>
            <a:spLocks noGrp="1"/>
          </p:cNvSpPr>
          <p:nvPr>
            <p:ph type="sldNum" sz="quarter" idx="12"/>
          </p:nvPr>
        </p:nvSpPr>
        <p:spPr/>
        <p:txBody>
          <a:bodyPr/>
          <a:lstStyle/>
          <a:p>
            <a:fld id="{9B618960-8005-486C-9A75-10CB2AAC16F9}" type="slidenum">
              <a:rPr lang="en-US" smtClean="0"/>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The Timestamp-Ordering Protocol</a:t>
            </a:r>
            <a:endParaRPr lang="zh-CN" altLang="en-US"/>
          </a:p>
        </p:txBody>
      </p:sp>
      <p:pic>
        <p:nvPicPr>
          <p:cNvPr id="4" name="图片 3" descr="截屏2024-11-12 14.58.20"/>
          <p:cNvPicPr>
            <a:picLocks noChangeAspect="1"/>
          </p:cNvPicPr>
          <p:nvPr/>
        </p:nvPicPr>
        <p:blipFill>
          <a:blip r:embed="rId3"/>
          <a:srcRect b="77647"/>
          <a:stretch>
            <a:fillRect/>
          </a:stretch>
        </p:blipFill>
        <p:spPr>
          <a:xfrm>
            <a:off x="320040" y="1691005"/>
            <a:ext cx="1981200" cy="820420"/>
          </a:xfrm>
          <a:prstGeom prst="rect">
            <a:avLst/>
          </a:prstGeom>
        </p:spPr>
      </p:pic>
      <p:pic>
        <p:nvPicPr>
          <p:cNvPr id="5" name="内容占位符 4" descr="截屏2024-11-12 14.58.20"/>
          <p:cNvPicPr>
            <a:picLocks noGrp="1" noChangeAspect="1"/>
          </p:cNvPicPr>
          <p:nvPr>
            <p:ph idx="1"/>
          </p:nvPr>
        </p:nvPicPr>
        <p:blipFill>
          <a:blip r:embed="rId3"/>
          <a:srcRect t="49827"/>
          <a:stretch>
            <a:fillRect/>
          </a:stretch>
        </p:blipFill>
        <p:spPr>
          <a:xfrm>
            <a:off x="320040" y="2592705"/>
            <a:ext cx="1981200" cy="1841500"/>
          </a:xfrm>
          <a:prstGeom prst="rect">
            <a:avLst/>
          </a:prstGeom>
        </p:spPr>
      </p:pic>
      <p:pic>
        <p:nvPicPr>
          <p:cNvPr id="7" name="图片 6" descr="截屏2024-11-12 15.00.26"/>
          <p:cNvPicPr>
            <a:picLocks noChangeAspect="1"/>
          </p:cNvPicPr>
          <p:nvPr/>
        </p:nvPicPr>
        <p:blipFill>
          <a:blip r:embed="rId4"/>
          <a:srcRect l="1875" t="2257" r="1563" b="1922"/>
          <a:stretch>
            <a:fillRect/>
          </a:stretch>
        </p:blipFill>
        <p:spPr>
          <a:xfrm>
            <a:off x="2301240" y="1691005"/>
            <a:ext cx="3139440" cy="3261360"/>
          </a:xfrm>
          <a:prstGeom prst="rect">
            <a:avLst/>
          </a:prstGeom>
        </p:spPr>
      </p:pic>
      <p:sp>
        <p:nvSpPr>
          <p:cNvPr id="11" name="文本框 10"/>
          <p:cNvSpPr txBox="1"/>
          <p:nvPr/>
        </p:nvSpPr>
        <p:spPr>
          <a:xfrm>
            <a:off x="5623560" y="1691005"/>
            <a:ext cx="5730240" cy="2306955"/>
          </a:xfrm>
          <a:prstGeom prst="rect">
            <a:avLst/>
          </a:prstGeom>
          <a:noFill/>
        </p:spPr>
        <p:txBody>
          <a:bodyPr wrap="square" rtlCol="0">
            <a:spAutoFit/>
          </a:bodyPr>
          <a:lstStyle/>
          <a:p>
            <a:pPr algn="l"/>
            <a:r>
              <a:rPr lang="zh-CN" altLang="en-US" dirty="0"/>
              <a:t>TS(T25) &lt; TS(T26)</a:t>
            </a:r>
          </a:p>
          <a:p>
            <a:pPr algn="l"/>
            <a:r>
              <a:rPr lang="zh-CN" altLang="en-US" dirty="0"/>
              <a:t>the schedule is possible under the timestamp</a:t>
            </a:r>
            <a:r>
              <a:rPr lang="en-US" altLang="zh-CN" dirty="0"/>
              <a:t> </a:t>
            </a:r>
            <a:r>
              <a:rPr lang="zh-CN" altLang="en-US" dirty="0"/>
              <a:t>protocol</a:t>
            </a:r>
          </a:p>
          <a:p>
            <a:pPr algn="l"/>
            <a:r>
              <a:rPr lang="en-US" altLang="zh-CN" dirty="0"/>
              <a:t>(also possible under 2PL but </a:t>
            </a:r>
            <a:r>
              <a:rPr lang="en-US" altLang="zh-CN" b="1" dirty="0"/>
              <a:t>not always</a:t>
            </a:r>
            <a:r>
              <a:rPr lang="en-US" altLang="zh-CN" dirty="0"/>
              <a:t>, vice versa)</a:t>
            </a:r>
          </a:p>
          <a:p>
            <a:pPr algn="l"/>
            <a:r>
              <a:rPr lang="en-US" altLang="zh-CN" dirty="0"/>
              <a:t>conflicting operations -&gt; in timestamp order</a:t>
            </a:r>
          </a:p>
          <a:p>
            <a:pPr algn="l"/>
            <a:r>
              <a:rPr lang="en-US" altLang="zh-CN" dirty="0"/>
              <a:t>TS ensures conflict serializability</a:t>
            </a:r>
          </a:p>
          <a:p>
            <a:pPr algn="l"/>
            <a:r>
              <a:rPr lang="en-US" altLang="zh-CN" dirty="0"/>
              <a:t>No deadlock</a:t>
            </a:r>
          </a:p>
          <a:p>
            <a:pPr algn="l"/>
            <a:r>
              <a:rPr lang="en-US" altLang="zh-CN" dirty="0"/>
              <a:t>a sequence of conflicting short transactions-&gt; repeated restarting -&gt; </a:t>
            </a:r>
            <a:r>
              <a:rPr lang="en-US" altLang="zh-CN" b="1" dirty="0">
                <a:sym typeface="+mn-ea"/>
              </a:rPr>
              <a:t>starvation</a:t>
            </a:r>
            <a:endParaRPr lang="en-US" altLang="zh-CN" b="1" dirty="0"/>
          </a:p>
        </p:txBody>
      </p:sp>
      <p:sp>
        <p:nvSpPr>
          <p:cNvPr id="3" name="文本框 2"/>
          <p:cNvSpPr txBox="1"/>
          <p:nvPr/>
        </p:nvSpPr>
        <p:spPr>
          <a:xfrm>
            <a:off x="5803900" y="4334510"/>
            <a:ext cx="6193790" cy="985520"/>
          </a:xfrm>
          <a:prstGeom prst="rect">
            <a:avLst/>
          </a:prstGeom>
          <a:noFill/>
        </p:spPr>
        <p:txBody>
          <a:bodyPr wrap="square" rtlCol="0">
            <a:noAutofit/>
          </a:bodyPr>
          <a:lstStyle/>
          <a:p>
            <a:r>
              <a:rPr lang="en-US" altLang="zh-CN" sz="1050" dirty="0">
                <a:solidFill>
                  <a:srgbClr val="FF0000"/>
                </a:solidFill>
              </a:rPr>
              <a:t>TS(T25), TS(T26) </a:t>
            </a:r>
            <a:r>
              <a:rPr lang="zh-CN" altLang="en-US" sz="1050" dirty="0">
                <a:solidFill>
                  <a:srgbClr val="FF0000"/>
                </a:solidFill>
              </a:rPr>
              <a:t>两个时间戳值</a:t>
            </a:r>
          </a:p>
          <a:p>
            <a:r>
              <a:rPr lang="en-US" altLang="zh-CN" sz="1050" dirty="0">
                <a:solidFill>
                  <a:srgbClr val="FF0000"/>
                </a:solidFill>
              </a:rPr>
              <a:t>W-timestamp(Q), R-timestamp(Q)</a:t>
            </a:r>
            <a:r>
              <a:rPr lang="zh-CN" altLang="en-US" sz="1050" dirty="0">
                <a:solidFill>
                  <a:srgbClr val="FF0000"/>
                </a:solidFill>
              </a:rPr>
              <a:t>对于数据，接收时间戳值</a:t>
            </a:r>
          </a:p>
          <a:p>
            <a:r>
              <a:rPr lang="zh-CN" altLang="en-US" sz="1050" dirty="0">
                <a:solidFill>
                  <a:srgbClr val="FF0000"/>
                </a:solidFill>
              </a:rPr>
              <a:t>数据</a:t>
            </a:r>
            <a:r>
              <a:rPr lang="en-US" altLang="zh-CN" sz="1050" dirty="0">
                <a:solidFill>
                  <a:srgbClr val="FF0000"/>
                </a:solidFill>
              </a:rPr>
              <a:t>Q</a:t>
            </a:r>
            <a:r>
              <a:rPr lang="zh-CN" altLang="en-US" sz="1050" dirty="0">
                <a:solidFill>
                  <a:srgbClr val="FF0000"/>
                </a:solidFill>
              </a:rPr>
              <a:t>每次</a:t>
            </a:r>
            <a:r>
              <a:rPr lang="en-US" altLang="zh-CN" sz="1050" dirty="0">
                <a:solidFill>
                  <a:srgbClr val="FF0000"/>
                </a:solidFill>
              </a:rPr>
              <a:t>R/W</a:t>
            </a:r>
            <a:r>
              <a:rPr lang="zh-CN" altLang="en-US" sz="1050" dirty="0">
                <a:solidFill>
                  <a:srgbClr val="FF0000"/>
                </a:solidFill>
              </a:rPr>
              <a:t>后更新</a:t>
            </a:r>
            <a:r>
              <a:rPr lang="en-US" altLang="zh-CN" sz="1050" dirty="0">
                <a:solidFill>
                  <a:srgbClr val="FF0000"/>
                </a:solidFill>
              </a:rPr>
              <a:t>W/R-timestamp(Q)</a:t>
            </a:r>
            <a:r>
              <a:rPr lang="zh-CN" altLang="en-US" sz="1050" dirty="0">
                <a:solidFill>
                  <a:srgbClr val="FF0000"/>
                </a:solidFill>
              </a:rPr>
              <a:t>为</a:t>
            </a:r>
            <a:r>
              <a:rPr lang="en-US" altLang="zh-CN" sz="1050" dirty="0">
                <a:solidFill>
                  <a:srgbClr val="FF0000"/>
                </a:solidFill>
              </a:rPr>
              <a:t>TS(</a:t>
            </a:r>
            <a:r>
              <a:rPr lang="en-US" altLang="zh-CN" sz="1050" dirty="0" err="1">
                <a:solidFill>
                  <a:srgbClr val="FF0000"/>
                </a:solidFill>
              </a:rPr>
              <a:t>Ti</a:t>
            </a:r>
            <a:r>
              <a:rPr lang="en-US" altLang="zh-CN" sz="1050" dirty="0">
                <a:solidFill>
                  <a:srgbClr val="FF0000"/>
                </a:solidFill>
              </a:rPr>
              <a:t>)</a:t>
            </a:r>
            <a:r>
              <a:rPr lang="zh-CN" altLang="en-US" sz="1050" dirty="0">
                <a:solidFill>
                  <a:srgbClr val="FF0000"/>
                </a:solidFill>
              </a:rPr>
              <a:t>的值</a:t>
            </a:r>
          </a:p>
          <a:p>
            <a:endParaRPr lang="zh-CN" altLang="en-US" dirty="0"/>
          </a:p>
          <a:p>
            <a:endParaRPr lang="en-US" altLang="zh-CN" dirty="0"/>
          </a:p>
        </p:txBody>
      </p:sp>
      <p:sp>
        <p:nvSpPr>
          <p:cNvPr id="6" name="文本框 5"/>
          <p:cNvSpPr txBox="1"/>
          <p:nvPr/>
        </p:nvSpPr>
        <p:spPr>
          <a:xfrm>
            <a:off x="1836420" y="4745990"/>
            <a:ext cx="3786505" cy="1979930"/>
          </a:xfrm>
          <a:prstGeom prst="rect">
            <a:avLst/>
          </a:prstGeom>
          <a:noFill/>
        </p:spPr>
        <p:txBody>
          <a:bodyPr wrap="square" rtlCol="0">
            <a:noAutofit/>
          </a:bodyPr>
          <a:lstStyle/>
          <a:p>
            <a:r>
              <a:rPr lang="en-US" altLang="zh-CN" dirty="0">
                <a:sym typeface="+mn-ea"/>
              </a:rPr>
              <a:t>TS(25) &lt; TS(26)</a:t>
            </a:r>
          </a:p>
          <a:p>
            <a:r>
              <a:rPr lang="en-US" altLang="zh-CN" dirty="0">
                <a:sym typeface="+mn-ea"/>
              </a:rPr>
              <a:t>R-timestamp(</a:t>
            </a:r>
            <a:r>
              <a:rPr lang="en-US" altLang="zh-CN" dirty="0">
                <a:solidFill>
                  <a:srgbClr val="FF0000"/>
                </a:solidFill>
                <a:sym typeface="+mn-ea"/>
              </a:rPr>
              <a:t>B</a:t>
            </a:r>
            <a:r>
              <a:rPr lang="en-US" altLang="zh-CN" dirty="0">
                <a:sym typeface="+mn-ea"/>
              </a:rPr>
              <a:t>) = TS(25)</a:t>
            </a:r>
          </a:p>
          <a:p>
            <a:r>
              <a:rPr lang="en-US" altLang="zh-CN" dirty="0"/>
              <a:t>R(</a:t>
            </a:r>
            <a:r>
              <a:rPr lang="en-US" altLang="zh-CN" dirty="0">
                <a:solidFill>
                  <a:srgbClr val="FF0000"/>
                </a:solidFill>
              </a:rPr>
              <a:t>B</a:t>
            </a:r>
            <a:r>
              <a:rPr lang="en-US" altLang="zh-CN" dirty="0"/>
              <a:t>) = TS(26) update</a:t>
            </a:r>
          </a:p>
          <a:p>
            <a:r>
              <a:rPr lang="en-US" altLang="zh-CN" dirty="0"/>
              <a:t>W(</a:t>
            </a:r>
            <a:r>
              <a:rPr lang="en-US" altLang="zh-CN" dirty="0">
                <a:solidFill>
                  <a:srgbClr val="FF0000"/>
                </a:solidFill>
              </a:rPr>
              <a:t>B</a:t>
            </a:r>
            <a:r>
              <a:rPr lang="en-US" altLang="zh-CN" dirty="0"/>
              <a:t>) = TS(26) &gt; 25 </a:t>
            </a:r>
            <a:r>
              <a:rPr lang="en-US" altLang="zh-CN" dirty="0">
                <a:solidFill>
                  <a:srgbClr val="FF0000"/>
                </a:solidFill>
              </a:rPr>
              <a:t>conflict</a:t>
            </a:r>
            <a:r>
              <a:rPr lang="en-US" altLang="zh-CN" dirty="0"/>
              <a:t>-&gt;OK</a:t>
            </a:r>
          </a:p>
          <a:p>
            <a:r>
              <a:rPr lang="en-US" altLang="zh-CN" dirty="0"/>
              <a:t>R(</a:t>
            </a:r>
            <a:r>
              <a:rPr lang="en-US" altLang="zh-CN" dirty="0">
                <a:solidFill>
                  <a:schemeClr val="accent5"/>
                </a:solidFill>
              </a:rPr>
              <a:t>A</a:t>
            </a:r>
            <a:r>
              <a:rPr lang="en-US" altLang="zh-CN" dirty="0"/>
              <a:t>) = TS(25)</a:t>
            </a:r>
          </a:p>
          <a:p>
            <a:r>
              <a:rPr lang="en-US" altLang="zh-CN" dirty="0"/>
              <a:t>R(</a:t>
            </a:r>
            <a:r>
              <a:rPr lang="en-US" altLang="zh-CN" dirty="0">
                <a:solidFill>
                  <a:schemeClr val="accent5"/>
                </a:solidFill>
              </a:rPr>
              <a:t>A</a:t>
            </a:r>
            <a:r>
              <a:rPr lang="en-US" altLang="zh-CN" dirty="0"/>
              <a:t>) = TS(26) update</a:t>
            </a:r>
          </a:p>
          <a:p>
            <a:r>
              <a:rPr lang="en-US" altLang="zh-CN" dirty="0"/>
              <a:t>W(</a:t>
            </a:r>
            <a:r>
              <a:rPr lang="en-US" altLang="zh-CN" dirty="0">
                <a:solidFill>
                  <a:schemeClr val="accent5"/>
                </a:solidFill>
              </a:rPr>
              <a:t>A</a:t>
            </a:r>
            <a:r>
              <a:rPr lang="en-US" altLang="zh-CN" dirty="0"/>
              <a:t>) = TS(26) &gt;= 26 </a:t>
            </a:r>
            <a:r>
              <a:rPr lang="en-US" altLang="zh-CN" dirty="0">
                <a:solidFill>
                  <a:srgbClr val="FF0000"/>
                </a:solidFill>
              </a:rPr>
              <a:t>conflict</a:t>
            </a:r>
            <a:r>
              <a:rPr lang="en-US" altLang="zh-CN" dirty="0"/>
              <a:t>-&gt;OK</a:t>
            </a:r>
          </a:p>
          <a:p>
            <a:endParaRPr lang="en-US" altLang="zh-CN" dirty="0"/>
          </a:p>
        </p:txBody>
      </p:sp>
      <p:sp>
        <p:nvSpPr>
          <p:cNvPr id="8" name="文本框 7"/>
          <p:cNvSpPr txBox="1"/>
          <p:nvPr/>
        </p:nvSpPr>
        <p:spPr>
          <a:xfrm>
            <a:off x="5803900" y="5895975"/>
            <a:ext cx="4064000" cy="368300"/>
          </a:xfrm>
          <a:prstGeom prst="rect">
            <a:avLst/>
          </a:prstGeom>
          <a:noFill/>
        </p:spPr>
        <p:txBody>
          <a:bodyPr wrap="square" rtlCol="0">
            <a:spAutoFit/>
          </a:bodyPr>
          <a:lstStyle/>
          <a:p>
            <a:r>
              <a:rPr lang="en-US" altLang="zh-CN">
                <a:solidFill>
                  <a:srgbClr val="FF0000"/>
                </a:solidFill>
              </a:rPr>
              <a:t>conflict serializibility T25-&gt;T26</a:t>
            </a:r>
          </a:p>
        </p:txBody>
      </p:sp>
      <p:sp>
        <p:nvSpPr>
          <p:cNvPr id="9" name="灯片编号占位符 8"/>
          <p:cNvSpPr>
            <a:spLocks noGrp="1"/>
          </p:cNvSpPr>
          <p:nvPr>
            <p:ph type="sldNum" sz="quarter" idx="12"/>
          </p:nvPr>
        </p:nvSpPr>
        <p:spPr/>
        <p:txBody>
          <a:bodyPr/>
          <a:lstStyle/>
          <a:p>
            <a:fld id="{9B618960-8005-486C-9A75-10CB2AAC16F9}"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To M</a:t>
            </a:r>
            <a:r>
              <a:rPr lang="zh-CN" altLang="en-US">
                <a:sym typeface="+mn-ea"/>
              </a:rPr>
              <a:t>ake schedules</a:t>
            </a:r>
            <a:r>
              <a:rPr lang="en-US" altLang="zh-CN">
                <a:sym typeface="+mn-ea"/>
              </a:rPr>
              <a:t> under TS </a:t>
            </a:r>
            <a:r>
              <a:rPr lang="zh-CN" altLang="en-US">
                <a:sym typeface="+mn-ea"/>
              </a:rPr>
              <a:t>recoverabl</a:t>
            </a:r>
            <a:r>
              <a:rPr lang="en-US" altLang="zh-CN">
                <a:sym typeface="+mn-ea"/>
              </a:rPr>
              <a:t>e</a:t>
            </a:r>
            <a:endParaRPr lang="zh-CN" altLang="en-US"/>
          </a:p>
        </p:txBody>
      </p:sp>
      <p:sp>
        <p:nvSpPr>
          <p:cNvPr id="3" name="内容占位符 2"/>
          <p:cNvSpPr>
            <a:spLocks noGrp="1"/>
          </p:cNvSpPr>
          <p:nvPr>
            <p:ph idx="1"/>
          </p:nvPr>
        </p:nvSpPr>
        <p:spPr>
          <a:xfrm>
            <a:off x="4076700" y="1825625"/>
            <a:ext cx="8115300" cy="4351655"/>
          </a:xfrm>
        </p:spPr>
        <p:txBody>
          <a:bodyPr>
            <a:normAutofit/>
          </a:bodyPr>
          <a:lstStyle/>
          <a:p>
            <a:pPr marL="0" indent="0">
              <a:buNone/>
            </a:pPr>
            <a:r>
              <a:rPr lang="zh-CN" altLang="en-US"/>
              <a:t>Recoverability </a:t>
            </a:r>
            <a:r>
              <a:rPr lang="en-US" altLang="zh-CN"/>
              <a:t>(</a:t>
            </a:r>
            <a:r>
              <a:rPr lang="zh-CN" altLang="en-US"/>
              <a:t>and cascadelessness</a:t>
            </a:r>
            <a:r>
              <a:rPr lang="en-US" altLang="zh-CN"/>
              <a:t>):</a:t>
            </a:r>
          </a:p>
          <a:p>
            <a:pPr marL="0" indent="0">
              <a:buNone/>
            </a:pPr>
            <a:r>
              <a:rPr lang="en-US" altLang="zh-CN"/>
              <a:t>1. </a:t>
            </a:r>
            <a:r>
              <a:rPr lang="zh-CN" altLang="en-US"/>
              <a:t>performing all writes together at the end of the transaction. </a:t>
            </a:r>
            <a:r>
              <a:rPr lang="en-US" altLang="zh-CN"/>
              <a:t>W</a:t>
            </a:r>
            <a:r>
              <a:rPr lang="zh-CN" altLang="en-US"/>
              <a:t>rites</a:t>
            </a:r>
            <a:r>
              <a:rPr lang="en-US" altLang="zh-CN"/>
              <a:t>: </a:t>
            </a:r>
            <a:r>
              <a:rPr lang="zh-CN" altLang="en-US"/>
              <a:t>atomic</a:t>
            </a:r>
            <a:r>
              <a:rPr lang="en-US" altLang="zh-CN"/>
              <a:t>, </a:t>
            </a:r>
            <a:r>
              <a:rPr lang="zh-CN" altLang="en-US"/>
              <a:t>no</a:t>
            </a:r>
            <a:r>
              <a:rPr lang="en-US" altLang="zh-CN"/>
              <a:t> TX </a:t>
            </a:r>
            <a:r>
              <a:rPr lang="zh-CN" altLang="en-US"/>
              <a:t>is permitted to access any</a:t>
            </a:r>
            <a:r>
              <a:rPr lang="en-US" altLang="zh-CN"/>
              <a:t> </a:t>
            </a:r>
            <a:r>
              <a:rPr lang="zh-CN" altLang="en-US"/>
              <a:t>of the</a:t>
            </a:r>
            <a:r>
              <a:rPr lang="en-US" altLang="zh-CN"/>
              <a:t> written</a:t>
            </a:r>
            <a:r>
              <a:rPr lang="zh-CN" altLang="en-US"/>
              <a:t> data</a:t>
            </a:r>
            <a:r>
              <a:rPr lang="en-US" altLang="zh-CN"/>
              <a:t> </a:t>
            </a:r>
            <a:r>
              <a:rPr lang="en-US" altLang="zh-CN">
                <a:sym typeface="+mn-ea"/>
              </a:rPr>
              <a:t>w</a:t>
            </a:r>
            <a:r>
              <a:rPr lang="zh-CN" altLang="en-US">
                <a:sym typeface="+mn-ea"/>
              </a:rPr>
              <a:t>hile writ</a:t>
            </a:r>
            <a:r>
              <a:rPr lang="en-US" altLang="zh-CN">
                <a:sym typeface="+mn-ea"/>
              </a:rPr>
              <a:t>ing</a:t>
            </a:r>
          </a:p>
          <a:p>
            <a:pPr marL="0" indent="0">
              <a:buNone/>
            </a:pPr>
            <a:r>
              <a:rPr lang="en-US" altLang="zh-CN"/>
              <a:t>2. using limited form of locking -- reads of uncommitted items are postponed until the TX that updated the item commits</a:t>
            </a:r>
          </a:p>
          <a:p>
            <a:pPr marL="0" indent="0">
              <a:buNone/>
            </a:pPr>
            <a:r>
              <a:rPr lang="en-US" altLang="zh-CN"/>
              <a:t>3. Tracking uncommitted writes and allowing a Ti to commit only after the commit of any TX that wrote a value that Ti read.</a:t>
            </a:r>
          </a:p>
        </p:txBody>
      </p:sp>
      <p:pic>
        <p:nvPicPr>
          <p:cNvPr id="4" name="图片 3" descr="截屏2024-11-12 15.33.20"/>
          <p:cNvPicPr>
            <a:picLocks noChangeAspect="1"/>
          </p:cNvPicPr>
          <p:nvPr/>
        </p:nvPicPr>
        <p:blipFill>
          <a:blip r:embed="rId3"/>
          <a:stretch>
            <a:fillRect/>
          </a:stretch>
        </p:blipFill>
        <p:spPr>
          <a:xfrm>
            <a:off x="838200" y="1825625"/>
            <a:ext cx="3238500" cy="3365500"/>
          </a:xfrm>
          <a:prstGeom prst="rect">
            <a:avLst/>
          </a:prstGeom>
        </p:spPr>
      </p:pic>
      <p:sp>
        <p:nvSpPr>
          <p:cNvPr id="5" name="灯片编号占位符 4"/>
          <p:cNvSpPr>
            <a:spLocks noGrp="1"/>
          </p:cNvSpPr>
          <p:nvPr>
            <p:ph type="sldNum" sz="quarter" idx="12"/>
          </p:nvPr>
        </p:nvSpPr>
        <p:spPr/>
        <p:txBody>
          <a:bodyPr/>
          <a:lstStyle/>
          <a:p>
            <a:fld id="{9B618960-8005-486C-9A75-10CB2AAC16F9}"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Thomas’ Write Rule</a:t>
            </a:r>
          </a:p>
        </p:txBody>
      </p:sp>
      <p:sp>
        <p:nvSpPr>
          <p:cNvPr id="3" name="内容占位符 2"/>
          <p:cNvSpPr>
            <a:spLocks noGrp="1"/>
          </p:cNvSpPr>
          <p:nvPr>
            <p:ph idx="1"/>
          </p:nvPr>
        </p:nvSpPr>
        <p:spPr>
          <a:xfrm>
            <a:off x="5986780" y="1825625"/>
            <a:ext cx="5948045" cy="4351655"/>
          </a:xfrm>
        </p:spPr>
        <p:txBody>
          <a:bodyPr/>
          <a:lstStyle/>
          <a:p>
            <a:pPr marL="0" indent="0">
              <a:buNone/>
            </a:pPr>
            <a:r>
              <a:rPr lang="en-US" altLang="zh-CN" dirty="0"/>
              <a:t>A</a:t>
            </a:r>
            <a:r>
              <a:rPr lang="zh-CN" altLang="en-US" dirty="0"/>
              <a:t> modification</a:t>
            </a:r>
            <a:r>
              <a:rPr lang="en-US" altLang="zh-CN" dirty="0"/>
              <a:t> to TS</a:t>
            </a:r>
          </a:p>
          <a:p>
            <a:pPr marL="0" indent="0">
              <a:buNone/>
            </a:pPr>
            <a:r>
              <a:rPr lang="en-US" altLang="zh-CN" dirty="0"/>
              <a:t>Apply TS to schedule T27 -&gt; T28</a:t>
            </a:r>
          </a:p>
          <a:p>
            <a:r>
              <a:rPr lang="en-US" altLang="zh-CN" dirty="0"/>
              <a:t>TS(T27)&lt;T(T28)</a:t>
            </a:r>
          </a:p>
          <a:p>
            <a:r>
              <a:rPr lang="en-US" altLang="zh-CN" dirty="0"/>
              <a:t>R(Q) = TS(T27)</a:t>
            </a:r>
          </a:p>
          <a:p>
            <a:r>
              <a:rPr lang="en-US" altLang="zh-CN" dirty="0"/>
              <a:t>W(Q) = TS(T28) &gt; R(Q) conflict OK</a:t>
            </a:r>
          </a:p>
          <a:p>
            <a:r>
              <a:rPr lang="en-US" altLang="zh-CN" dirty="0">
                <a:solidFill>
                  <a:srgbClr val="FF0000"/>
                </a:solidFill>
              </a:rPr>
              <a:t>W(Q) = T(T27) &lt; W(Q)</a:t>
            </a:r>
            <a:r>
              <a:rPr lang="en-US" altLang="zh-CN" dirty="0"/>
              <a:t> conflict </a:t>
            </a:r>
            <a:r>
              <a:rPr lang="en-US" altLang="zh-CN" dirty="0">
                <a:solidFill>
                  <a:srgbClr val="FF0000"/>
                </a:solidFill>
              </a:rPr>
              <a:t>X</a:t>
            </a:r>
          </a:p>
          <a:p>
            <a:r>
              <a:rPr lang="en-US" altLang="zh-CN" dirty="0"/>
              <a:t>T27 rolls back</a:t>
            </a:r>
          </a:p>
        </p:txBody>
      </p:sp>
      <p:pic>
        <p:nvPicPr>
          <p:cNvPr id="4" name="图片 3" descr="截屏2024-12-09 15.20.39"/>
          <p:cNvPicPr>
            <a:picLocks noChangeAspect="1"/>
          </p:cNvPicPr>
          <p:nvPr/>
        </p:nvPicPr>
        <p:blipFill>
          <a:blip r:embed="rId3"/>
          <a:stretch>
            <a:fillRect/>
          </a:stretch>
        </p:blipFill>
        <p:spPr>
          <a:xfrm>
            <a:off x="838200" y="1691005"/>
            <a:ext cx="2819400" cy="1993900"/>
          </a:xfrm>
          <a:prstGeom prst="rect">
            <a:avLst/>
          </a:prstGeom>
        </p:spPr>
      </p:pic>
      <p:sp>
        <p:nvSpPr>
          <p:cNvPr id="5" name="文本框 4"/>
          <p:cNvSpPr txBox="1"/>
          <p:nvPr/>
        </p:nvSpPr>
        <p:spPr>
          <a:xfrm>
            <a:off x="86994" y="3684905"/>
            <a:ext cx="5899785" cy="1800493"/>
          </a:xfrm>
          <a:prstGeom prst="rect">
            <a:avLst/>
          </a:prstGeom>
          <a:noFill/>
        </p:spPr>
        <p:txBody>
          <a:bodyPr wrap="square" rtlCol="0">
            <a:spAutoFit/>
          </a:bodyPr>
          <a:lstStyle/>
          <a:p>
            <a:r>
              <a:rPr lang="zh-CN" altLang="en-US" dirty="0"/>
              <a:t>Any Ti with TS(Ti) &lt; TS(T28)</a:t>
            </a:r>
            <a:r>
              <a:rPr lang="en-US" altLang="zh-CN" dirty="0"/>
              <a:t> </a:t>
            </a:r>
            <a:r>
              <a:rPr lang="zh-CN" altLang="en-US" dirty="0"/>
              <a:t>attempts a read(Q) will be rolled back, since TS(Ti) &lt; W-timestamp(Q). </a:t>
            </a:r>
          </a:p>
          <a:p>
            <a:r>
              <a:rPr lang="zh-CN" altLang="en-US" sz="1050" dirty="0"/>
              <a:t>早于</a:t>
            </a:r>
            <a:r>
              <a:rPr lang="en-US" altLang="zh-CN" sz="1050" dirty="0"/>
              <a:t>W(Q)=</a:t>
            </a:r>
            <a:r>
              <a:rPr lang="en-US" altLang="zh-CN" sz="1050" dirty="0">
                <a:sym typeface="+mn-ea"/>
              </a:rPr>
              <a:t>T28</a:t>
            </a:r>
            <a:r>
              <a:rPr lang="zh-CN" altLang="en-US" sz="1050" dirty="0"/>
              <a:t>开始的事务</a:t>
            </a:r>
            <a:r>
              <a:rPr lang="en-US" altLang="zh-CN" sz="1050" dirty="0"/>
              <a:t> </a:t>
            </a:r>
            <a:r>
              <a:rPr lang="zh-CN" altLang="en-US" sz="1050" dirty="0"/>
              <a:t>根据协议要读全部回滚</a:t>
            </a:r>
            <a:r>
              <a:rPr lang="en-US" altLang="zh-CN" sz="1050" dirty="0"/>
              <a:t>-&gt;</a:t>
            </a:r>
            <a:r>
              <a:rPr lang="zh-CN" altLang="en-US" sz="1050" dirty="0"/>
              <a:t>不会读</a:t>
            </a:r>
            <a:r>
              <a:rPr lang="en-US" altLang="zh-CN" sz="1050" dirty="0"/>
              <a:t>T27</a:t>
            </a:r>
            <a:r>
              <a:rPr lang="zh-CN" altLang="en-US" sz="1050" dirty="0"/>
              <a:t>想写的</a:t>
            </a:r>
          </a:p>
          <a:p>
            <a:r>
              <a:rPr lang="en-US" altLang="zh-CN" dirty="0"/>
              <a:t>A</a:t>
            </a:r>
            <a:r>
              <a:rPr lang="zh-CN" altLang="en-US" dirty="0"/>
              <a:t>ny</a:t>
            </a:r>
            <a:r>
              <a:rPr lang="en-US" altLang="zh-CN" dirty="0"/>
              <a:t> </a:t>
            </a:r>
            <a:r>
              <a:rPr lang="zh-CN" altLang="en-US" dirty="0"/>
              <a:t>Tj with TS(Tj) &gt; TS(T28) must read the value of Q written by T28, rather</a:t>
            </a:r>
            <a:r>
              <a:rPr lang="en-US" altLang="zh-CN" dirty="0"/>
              <a:t> </a:t>
            </a:r>
            <a:r>
              <a:rPr lang="zh-CN" altLang="en-US" dirty="0"/>
              <a:t>than the value that T27 is attempting to write.</a:t>
            </a:r>
          </a:p>
          <a:p>
            <a:r>
              <a:rPr lang="zh-CN" altLang="en-US" sz="1050" dirty="0"/>
              <a:t>晚于</a:t>
            </a:r>
            <a:r>
              <a:rPr lang="en-US" altLang="zh-CN" sz="1050" dirty="0"/>
              <a:t>T28</a:t>
            </a:r>
            <a:r>
              <a:rPr lang="zh-CN" altLang="en-US" sz="1050" dirty="0"/>
              <a:t>开始的事务只会读</a:t>
            </a:r>
            <a:r>
              <a:rPr lang="en-US" altLang="zh-CN" sz="1050" dirty="0"/>
              <a:t>T28</a:t>
            </a:r>
            <a:r>
              <a:rPr lang="zh-CN" altLang="en-US" sz="1050" dirty="0"/>
              <a:t>写的数据</a:t>
            </a:r>
            <a:endParaRPr lang="en-US" altLang="zh-CN" sz="1050" dirty="0"/>
          </a:p>
          <a:p>
            <a:r>
              <a:rPr lang="en-US" altLang="zh-CN" dirty="0"/>
              <a:t>rolling back T27 is </a:t>
            </a:r>
            <a:r>
              <a:rPr lang="en-US" altLang="zh-CN" b="1" dirty="0"/>
              <a:t>unnecessary </a:t>
            </a:r>
            <a:r>
              <a:rPr lang="zh-CN" altLang="en-US" sz="1050" b="1" dirty="0"/>
              <a:t>没必要回滚</a:t>
            </a:r>
            <a:r>
              <a:rPr lang="en-US" altLang="zh-CN" sz="1050" b="1" dirty="0"/>
              <a:t>T27</a:t>
            </a:r>
            <a:r>
              <a:rPr lang="zh-CN" altLang="en-US" sz="1050" b="1" dirty="0"/>
              <a:t> 滚不滚没影响</a:t>
            </a:r>
            <a:endParaRPr lang="en-US" altLang="zh-CN" sz="1050" b="1" dirty="0"/>
          </a:p>
        </p:txBody>
      </p:sp>
      <p:sp>
        <p:nvSpPr>
          <p:cNvPr id="6" name="灯片编号占位符 5"/>
          <p:cNvSpPr>
            <a:spLocks noGrp="1"/>
          </p:cNvSpPr>
          <p:nvPr>
            <p:ph type="sldNum" sz="quarter" idx="12"/>
          </p:nvPr>
        </p:nvSpPr>
        <p:spPr/>
        <p:txBody>
          <a:bodyPr/>
          <a:lstStyle/>
          <a:p>
            <a:fld id="{9B618960-8005-486C-9A75-10CB2AAC16F9}" type="slidenum">
              <a:rPr lang="en-US" smtClean="0"/>
              <a:t>47</a:t>
            </a:fld>
            <a:endParaRPr lang="en-US"/>
          </a:p>
        </p:txBody>
      </p:sp>
      <p:sp>
        <p:nvSpPr>
          <p:cNvPr id="7" name="文本框 6">
            <a:extLst>
              <a:ext uri="{FF2B5EF4-FFF2-40B4-BE49-F238E27FC236}">
                <a16:creationId xmlns:a16="http://schemas.microsoft.com/office/drawing/2014/main" id="{CA720147-EA66-A548-932C-785BE69FDAB7}"/>
              </a:ext>
            </a:extLst>
          </p:cNvPr>
          <p:cNvSpPr txBox="1"/>
          <p:nvPr/>
        </p:nvSpPr>
        <p:spPr>
          <a:xfrm>
            <a:off x="135527" y="6177280"/>
            <a:ext cx="4224746" cy="369332"/>
          </a:xfrm>
          <a:prstGeom prst="rect">
            <a:avLst/>
          </a:prstGeom>
          <a:noFill/>
        </p:spPr>
        <p:txBody>
          <a:bodyPr wrap="none" rtlCol="0">
            <a:spAutoFit/>
          </a:bodyPr>
          <a:lstStyle/>
          <a:p>
            <a:r>
              <a:rPr kumimoji="1" lang="en-US" altLang="zh-CN" dirty="0"/>
              <a:t>Unnecessary rollbacks: A waste of resource</a:t>
            </a:r>
            <a:endParaRPr kumimoji="1"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Thomas’ Write Rule</a:t>
            </a:r>
            <a:endParaRPr lang="zh-CN" altLang="en-US" dirty="0"/>
          </a:p>
        </p:txBody>
      </p:sp>
      <p:sp>
        <p:nvSpPr>
          <p:cNvPr id="3" name="内容占位符 2"/>
          <p:cNvSpPr>
            <a:spLocks noGrp="1"/>
          </p:cNvSpPr>
          <p:nvPr>
            <p:ph idx="1"/>
          </p:nvPr>
        </p:nvSpPr>
        <p:spPr>
          <a:xfrm>
            <a:off x="838200" y="1825625"/>
            <a:ext cx="10515600" cy="1059180"/>
          </a:xfrm>
        </p:spPr>
        <p:txBody>
          <a:bodyPr/>
          <a:lstStyle/>
          <a:p>
            <a:r>
              <a:rPr lang="zh-CN" altLang="en-US" dirty="0">
                <a:sym typeface="+mn-ea"/>
              </a:rPr>
              <a:t>ignored</a:t>
            </a:r>
            <a:r>
              <a:rPr lang="en-US" altLang="zh-CN" dirty="0">
                <a:sym typeface="+mn-ea"/>
              </a:rPr>
              <a:t> </a:t>
            </a:r>
            <a:r>
              <a:rPr lang="zh-CN" altLang="en-US" dirty="0"/>
              <a:t>certain </a:t>
            </a:r>
            <a:r>
              <a:rPr lang="zh-CN" altLang="en-US" dirty="0">
                <a:sym typeface="+mn-ea"/>
              </a:rPr>
              <a:t>obsolete</a:t>
            </a:r>
            <a:r>
              <a:rPr lang="en-US" altLang="zh-CN" sz="1050" dirty="0">
                <a:sym typeface="+mn-ea"/>
              </a:rPr>
              <a:t>(</a:t>
            </a:r>
            <a:r>
              <a:rPr lang="zh-CN" altLang="en-US" sz="1050" dirty="0">
                <a:sym typeface="+mn-ea"/>
              </a:rPr>
              <a:t>过时的</a:t>
            </a:r>
            <a:r>
              <a:rPr lang="en-US" altLang="zh-CN" sz="1050" dirty="0">
                <a:sym typeface="+mn-ea"/>
              </a:rPr>
              <a:t>)</a:t>
            </a:r>
            <a:r>
              <a:rPr lang="zh-CN" altLang="en-US" sz="1050" dirty="0">
                <a:sym typeface="+mn-ea"/>
              </a:rPr>
              <a:t> </a:t>
            </a:r>
            <a:r>
              <a:rPr lang="en-US" altLang="zh-CN" dirty="0"/>
              <a:t>write operation</a:t>
            </a:r>
          </a:p>
          <a:p>
            <a:r>
              <a:rPr lang="zh-CN" altLang="en-US" dirty="0"/>
              <a:t>read unchanged</a:t>
            </a:r>
          </a:p>
        </p:txBody>
      </p:sp>
      <p:sp>
        <p:nvSpPr>
          <p:cNvPr id="4" name="文本框 3"/>
          <p:cNvSpPr txBox="1"/>
          <p:nvPr/>
        </p:nvSpPr>
        <p:spPr>
          <a:xfrm>
            <a:off x="838200" y="2884805"/>
            <a:ext cx="10734675" cy="2030095"/>
          </a:xfrm>
          <a:prstGeom prst="rect">
            <a:avLst/>
          </a:prstGeom>
          <a:noFill/>
        </p:spPr>
        <p:txBody>
          <a:bodyPr wrap="square" rtlCol="0">
            <a:spAutoFit/>
          </a:bodyPr>
          <a:lstStyle/>
          <a:p>
            <a:r>
              <a:rPr lang="en-US" altLang="zh-CN" dirty="0"/>
              <a:t>Assuming </a:t>
            </a:r>
            <a:r>
              <a:rPr lang="en-US" altLang="zh-CN" dirty="0" err="1"/>
              <a:t>Ti</a:t>
            </a:r>
            <a:r>
              <a:rPr lang="en-US" altLang="zh-CN" dirty="0"/>
              <a:t> issues write(Q)</a:t>
            </a:r>
          </a:p>
          <a:p>
            <a:pPr indent="457200"/>
            <a:r>
              <a:rPr lang="zh-CN" altLang="en-US" dirty="0"/>
              <a:t>If TS(Ti) &lt; R-timestamp(Q), then the value of Q that Ti is producing was previously needed, and it had been assumed that the value would never be produced.</a:t>
            </a:r>
          </a:p>
          <a:p>
            <a:r>
              <a:rPr lang="zh-CN" altLang="en-US" dirty="0"/>
              <a:t>Hence, the system rejects the write operation and rolls Ti back.</a:t>
            </a:r>
          </a:p>
          <a:p>
            <a:pPr indent="457200"/>
            <a:r>
              <a:rPr lang="zh-CN" altLang="en-US" dirty="0"/>
              <a:t>If TS(Ti) &lt; W-timestamp(Q), then Ti is attempting to write an obsolete value of</a:t>
            </a:r>
            <a:r>
              <a:rPr lang="en-US" altLang="zh-CN" dirty="0"/>
              <a:t> </a:t>
            </a:r>
            <a:r>
              <a:rPr lang="zh-CN" altLang="en-US" dirty="0"/>
              <a:t>Q. Hence, this write operation can be ignored.</a:t>
            </a:r>
          </a:p>
          <a:p>
            <a:pPr indent="457200"/>
            <a:r>
              <a:rPr lang="zh-CN" altLang="en-US" dirty="0"/>
              <a:t>Otherwise, the system executes the write operation and sets W-timestamp(Q) to</a:t>
            </a:r>
            <a:r>
              <a:rPr lang="en-US" altLang="zh-CN" dirty="0"/>
              <a:t> </a:t>
            </a:r>
            <a:r>
              <a:rPr lang="zh-CN" altLang="en-US" dirty="0"/>
              <a:t>TS(Ti).</a:t>
            </a:r>
            <a:endParaRPr lang="en-US" altLang="zh-CN" dirty="0"/>
          </a:p>
        </p:txBody>
      </p:sp>
      <p:sp>
        <p:nvSpPr>
          <p:cNvPr id="5" name="文本框 4"/>
          <p:cNvSpPr txBox="1"/>
          <p:nvPr/>
        </p:nvSpPr>
        <p:spPr>
          <a:xfrm>
            <a:off x="838200" y="5044440"/>
            <a:ext cx="9718040" cy="854080"/>
          </a:xfrm>
          <a:prstGeom prst="rect">
            <a:avLst/>
          </a:prstGeom>
          <a:noFill/>
        </p:spPr>
        <p:txBody>
          <a:bodyPr wrap="square" rtlCol="0">
            <a:spAutoFit/>
          </a:bodyPr>
          <a:lstStyle/>
          <a:p>
            <a:pPr indent="457200"/>
            <a:r>
              <a:rPr lang="en-US" altLang="zh-CN" sz="1050" dirty="0">
                <a:sym typeface="+mn-ea"/>
              </a:rPr>
              <a:t>TS(</a:t>
            </a:r>
            <a:r>
              <a:rPr lang="en-US" altLang="zh-CN" sz="1050" dirty="0" err="1">
                <a:sym typeface="+mn-ea"/>
              </a:rPr>
              <a:t>Ti</a:t>
            </a:r>
            <a:r>
              <a:rPr lang="en-US" altLang="zh-CN" sz="1050" dirty="0">
                <a:sym typeface="+mn-ea"/>
              </a:rPr>
              <a:t>) &lt; </a:t>
            </a:r>
            <a:r>
              <a:rPr lang="zh-CN" altLang="en-US" sz="1050" dirty="0">
                <a:sym typeface="+mn-ea"/>
              </a:rPr>
              <a:t>最新</a:t>
            </a:r>
            <a:r>
              <a:rPr lang="en-US" altLang="zh-CN" sz="1050" dirty="0">
                <a:sym typeface="+mn-ea"/>
              </a:rPr>
              <a:t>R-timestamp(Q) </a:t>
            </a:r>
            <a:r>
              <a:rPr lang="zh-CN" altLang="en-US" sz="1050" dirty="0">
                <a:sym typeface="+mn-ea"/>
              </a:rPr>
              <a:t>那就是写一个已读过</a:t>
            </a:r>
            <a:r>
              <a:rPr lang="en-US" altLang="zh-CN" sz="1050" dirty="0">
                <a:sym typeface="+mn-ea"/>
              </a:rPr>
              <a:t>Q </a:t>
            </a:r>
            <a:r>
              <a:rPr lang="zh-CN" altLang="en-US" sz="1050" dirty="0">
                <a:sym typeface="+mn-ea"/>
              </a:rPr>
              <a:t>回滚</a:t>
            </a:r>
            <a:r>
              <a:rPr lang="en-US" altLang="zh-CN" sz="1050" dirty="0" err="1">
                <a:sym typeface="+mn-ea"/>
              </a:rPr>
              <a:t>Ti</a:t>
            </a:r>
            <a:endParaRPr lang="en-US" altLang="zh-CN" sz="1050" dirty="0"/>
          </a:p>
          <a:p>
            <a:pPr indent="457200"/>
            <a:r>
              <a:rPr lang="en-US" altLang="zh-CN" sz="1050" dirty="0">
                <a:sym typeface="+mn-ea"/>
              </a:rPr>
              <a:t>TS(</a:t>
            </a:r>
            <a:r>
              <a:rPr lang="en-US" altLang="zh-CN" sz="1050" dirty="0" err="1">
                <a:sym typeface="+mn-ea"/>
              </a:rPr>
              <a:t>Ti</a:t>
            </a:r>
            <a:r>
              <a:rPr lang="en-US" altLang="zh-CN" sz="1050" dirty="0">
                <a:sym typeface="+mn-ea"/>
              </a:rPr>
              <a:t>) &lt; </a:t>
            </a:r>
            <a:r>
              <a:rPr lang="zh-CN" altLang="en-US" sz="1050" dirty="0">
                <a:sym typeface="+mn-ea"/>
              </a:rPr>
              <a:t>最新</a:t>
            </a:r>
            <a:r>
              <a:rPr lang="en-US" altLang="zh-CN" sz="1050" dirty="0">
                <a:sym typeface="+mn-ea"/>
              </a:rPr>
              <a:t>W-timestamp(Q) </a:t>
            </a:r>
            <a:r>
              <a:rPr lang="zh-CN" altLang="en-US" sz="1050" dirty="0">
                <a:sym typeface="+mn-ea"/>
              </a:rPr>
              <a:t>那就是想写一个过期值</a:t>
            </a:r>
            <a:r>
              <a:rPr lang="en-US" altLang="zh-CN" sz="1050" dirty="0">
                <a:sym typeface="+mn-ea"/>
              </a:rPr>
              <a:t>(</a:t>
            </a:r>
            <a:r>
              <a:rPr lang="zh-CN" altLang="en-US" sz="1050" dirty="0">
                <a:sym typeface="+mn-ea"/>
              </a:rPr>
              <a:t>已写过</a:t>
            </a:r>
            <a:r>
              <a:rPr lang="en-US" altLang="zh-CN" sz="1050" dirty="0">
                <a:sym typeface="+mn-ea"/>
              </a:rPr>
              <a:t>Q) </a:t>
            </a:r>
            <a:r>
              <a:rPr lang="zh-CN" altLang="en-US" sz="1050" dirty="0">
                <a:sym typeface="+mn-ea"/>
              </a:rPr>
              <a:t>无视此操作</a:t>
            </a:r>
            <a:endParaRPr lang="zh-CN" altLang="en-US" sz="1050" dirty="0"/>
          </a:p>
          <a:p>
            <a:pPr indent="457200"/>
            <a:r>
              <a:rPr lang="zh-CN" altLang="en-US" sz="1050" dirty="0">
                <a:sym typeface="+mn-ea"/>
              </a:rPr>
              <a:t>否则正常写</a:t>
            </a:r>
            <a:r>
              <a:rPr lang="en-US" altLang="zh-CN" sz="1050" dirty="0">
                <a:sym typeface="+mn-ea"/>
              </a:rPr>
              <a:t> </a:t>
            </a:r>
            <a:r>
              <a:rPr lang="zh-CN" altLang="en-US" sz="1050" dirty="0">
                <a:sym typeface="+mn-ea"/>
              </a:rPr>
              <a:t>更新</a:t>
            </a:r>
            <a:r>
              <a:rPr lang="en-US" altLang="zh-CN" sz="1050" dirty="0">
                <a:sym typeface="+mn-ea"/>
              </a:rPr>
              <a:t>W-stamp(Q)</a:t>
            </a:r>
            <a:r>
              <a:rPr lang="zh-CN" altLang="en-US" sz="1050" dirty="0">
                <a:sym typeface="+mn-ea"/>
              </a:rPr>
              <a:t>到</a:t>
            </a:r>
            <a:r>
              <a:rPr lang="en-US" altLang="zh-CN" sz="1050" dirty="0">
                <a:sym typeface="+mn-ea"/>
              </a:rPr>
              <a:t>TS(</a:t>
            </a:r>
            <a:r>
              <a:rPr lang="en-US" altLang="zh-CN" sz="1050" dirty="0" err="1">
                <a:sym typeface="+mn-ea"/>
              </a:rPr>
              <a:t>Ti</a:t>
            </a:r>
            <a:r>
              <a:rPr lang="en-US" altLang="zh-CN" sz="1050" dirty="0">
                <a:sym typeface="+mn-ea"/>
              </a:rPr>
              <a:t>)</a:t>
            </a:r>
            <a:endParaRPr lang="en-US" altLang="zh-CN" sz="1050" dirty="0"/>
          </a:p>
          <a:p>
            <a:endParaRPr lang="zh-CN" altLang="en-US" dirty="0"/>
          </a:p>
        </p:txBody>
      </p:sp>
      <p:sp>
        <p:nvSpPr>
          <p:cNvPr id="6" name="灯片编号占位符 5"/>
          <p:cNvSpPr>
            <a:spLocks noGrp="1"/>
          </p:cNvSpPr>
          <p:nvPr>
            <p:ph type="sldNum" sz="quarter" idx="12"/>
          </p:nvPr>
        </p:nvSpPr>
        <p:spPr/>
        <p:txBody>
          <a:bodyPr/>
          <a:lstStyle/>
          <a:p>
            <a:fld id="{9B618960-8005-486C-9A75-10CB2AAC16F9}"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Differences</a:t>
            </a:r>
          </a:p>
        </p:txBody>
      </p:sp>
      <p:sp>
        <p:nvSpPr>
          <p:cNvPr id="3" name="内容占位符 2"/>
          <p:cNvSpPr>
            <a:spLocks noGrp="1"/>
          </p:cNvSpPr>
          <p:nvPr>
            <p:ph idx="1"/>
          </p:nvPr>
        </p:nvSpPr>
        <p:spPr>
          <a:xfrm>
            <a:off x="838200" y="1691005"/>
            <a:ext cx="10515600" cy="1797685"/>
          </a:xfrm>
        </p:spPr>
        <p:txBody>
          <a:bodyPr>
            <a:normAutofit fontScale="75000" lnSpcReduction="20000"/>
          </a:bodyPr>
          <a:lstStyle/>
          <a:p>
            <a:pPr marL="0" indent="0">
              <a:buNone/>
            </a:pPr>
            <a:r>
              <a:rPr lang="en-US" altLang="zh-CN" dirty="0">
                <a:sym typeface="+mn-ea"/>
              </a:rPr>
              <a:t>When</a:t>
            </a:r>
            <a:r>
              <a:rPr lang="zh-CN" altLang="en-US" dirty="0">
                <a:sym typeface="+mn-ea"/>
              </a:rPr>
              <a:t> Ti issues</a:t>
            </a:r>
            <a:r>
              <a:rPr lang="en-US" altLang="zh-CN" dirty="0">
                <a:sym typeface="+mn-ea"/>
              </a:rPr>
              <a:t> </a:t>
            </a:r>
            <a:r>
              <a:rPr lang="zh-CN" altLang="en-US" dirty="0">
                <a:sym typeface="+mn-ea"/>
              </a:rPr>
              <a:t>write(Q)</a:t>
            </a:r>
            <a:endParaRPr lang="zh-CN" altLang="en-US" dirty="0"/>
          </a:p>
          <a:p>
            <a:pPr marL="0" indent="0">
              <a:buNone/>
            </a:pPr>
            <a:r>
              <a:rPr lang="zh-CN" altLang="en-US" dirty="0"/>
              <a:t>The timestamp-ordering protocol</a:t>
            </a:r>
            <a:r>
              <a:rPr lang="en-US" altLang="zh-CN" dirty="0"/>
              <a:t>: </a:t>
            </a:r>
          </a:p>
          <a:p>
            <a:pPr marL="0" indent="0">
              <a:buNone/>
            </a:pPr>
            <a:r>
              <a:rPr lang="zh-CN" altLang="en-US" dirty="0"/>
              <a:t>TS(Ti) &lt; W-timestamp(Q)</a:t>
            </a:r>
            <a:r>
              <a:rPr lang="en-US" altLang="zh-CN" dirty="0"/>
              <a:t> </a:t>
            </a:r>
            <a:r>
              <a:rPr lang="zh-CN" altLang="en-US" dirty="0">
                <a:sym typeface="+mn-ea"/>
              </a:rPr>
              <a:t>Ti be</a:t>
            </a:r>
            <a:r>
              <a:rPr lang="zh-CN" altLang="en-US" b="1" dirty="0">
                <a:sym typeface="+mn-ea"/>
              </a:rPr>
              <a:t> rolled back </a:t>
            </a:r>
            <a:endParaRPr lang="zh-CN" altLang="en-US" b="1" dirty="0"/>
          </a:p>
          <a:p>
            <a:pPr marL="0" indent="0">
              <a:buNone/>
            </a:pPr>
            <a:r>
              <a:rPr lang="en-US" altLang="zh-CN" dirty="0"/>
              <a:t>Thomas’ write: </a:t>
            </a:r>
          </a:p>
          <a:p>
            <a:pPr marL="0" indent="0">
              <a:buNone/>
            </a:pPr>
            <a:r>
              <a:rPr lang="zh-CN" altLang="en-US" dirty="0">
                <a:sym typeface="+mn-ea"/>
              </a:rPr>
              <a:t>TS(Ti) &lt; W-timestamp(Q)</a:t>
            </a:r>
            <a:r>
              <a:rPr lang="en-US" altLang="zh-CN" dirty="0">
                <a:sym typeface="+mn-ea"/>
              </a:rPr>
              <a:t> </a:t>
            </a:r>
            <a:r>
              <a:rPr lang="en-US" altLang="zh-CN" b="1" dirty="0">
                <a:sym typeface="+mn-ea"/>
              </a:rPr>
              <a:t>and </a:t>
            </a:r>
            <a:r>
              <a:rPr lang="zh-CN" altLang="en-US" b="1" dirty="0"/>
              <a:t>TS(Ti)</a:t>
            </a:r>
            <a:r>
              <a:rPr lang="en-US" altLang="zh-CN" b="1" dirty="0"/>
              <a:t> </a:t>
            </a:r>
            <a:r>
              <a:rPr lang="zh-CN" altLang="en-US" b="1" dirty="0"/>
              <a:t>≥ R-timestamp(Q)</a:t>
            </a:r>
            <a:r>
              <a:rPr lang="en-US" altLang="zh-CN" dirty="0"/>
              <a:t> </a:t>
            </a:r>
            <a:r>
              <a:rPr lang="zh-CN" altLang="en-US" dirty="0"/>
              <a:t>ignore the </a:t>
            </a:r>
            <a:r>
              <a:rPr lang="zh-CN" altLang="en-US" b="1" dirty="0"/>
              <a:t>write</a:t>
            </a:r>
            <a:r>
              <a:rPr lang="ja-JP" altLang="en-US" b="1"/>
              <a:t>　</a:t>
            </a:r>
            <a:r>
              <a:rPr lang="zh-CN" altLang="en-US" sz="1400" b="1" dirty="0"/>
              <a:t>無視</a:t>
            </a:r>
          </a:p>
        </p:txBody>
      </p:sp>
      <p:sp>
        <p:nvSpPr>
          <p:cNvPr id="4" name="文本框 3"/>
          <p:cNvSpPr txBox="1"/>
          <p:nvPr/>
        </p:nvSpPr>
        <p:spPr>
          <a:xfrm>
            <a:off x="838200" y="3757930"/>
            <a:ext cx="10314305" cy="807913"/>
          </a:xfrm>
          <a:prstGeom prst="rect">
            <a:avLst/>
          </a:prstGeom>
          <a:noFill/>
        </p:spPr>
        <p:txBody>
          <a:bodyPr wrap="square" rtlCol="0">
            <a:spAutoFit/>
          </a:bodyPr>
          <a:lstStyle/>
          <a:p>
            <a:r>
              <a:rPr lang="en-US" altLang="zh-CN" dirty="0"/>
              <a:t>Thomas’ write allow </a:t>
            </a:r>
            <a:r>
              <a:rPr lang="zh-CN" altLang="en-US" b="1" dirty="0"/>
              <a:t>not conflict serializable</a:t>
            </a:r>
            <a:r>
              <a:rPr lang="zh-CN" altLang="en-US" dirty="0"/>
              <a:t> but</a:t>
            </a:r>
            <a:r>
              <a:rPr lang="en-US" altLang="zh-CN" dirty="0"/>
              <a:t> </a:t>
            </a:r>
            <a:r>
              <a:rPr lang="zh-CN" altLang="en-US" b="1" dirty="0"/>
              <a:t>correct</a:t>
            </a:r>
            <a:r>
              <a:rPr lang="en-US" altLang="zh-CN" b="1" dirty="0"/>
              <a:t> </a:t>
            </a:r>
            <a:r>
              <a:rPr lang="en-US" altLang="zh-CN" dirty="0"/>
              <a:t>schedules</a:t>
            </a:r>
          </a:p>
          <a:p>
            <a:r>
              <a:rPr lang="zh-CN" altLang="en-US" sz="1050" dirty="0"/>
              <a:t>允许非冲突可串行化（完全等价串行调度）</a:t>
            </a:r>
            <a:r>
              <a:rPr lang="en-US" altLang="zh-CN" sz="1050" dirty="0"/>
              <a:t> </a:t>
            </a:r>
            <a:r>
              <a:rPr lang="zh-CN" altLang="en-US" sz="1050" dirty="0"/>
              <a:t>但结果正确的调度</a:t>
            </a:r>
          </a:p>
          <a:p>
            <a:r>
              <a:rPr lang="en-US" altLang="zh-CN" dirty="0">
                <a:sym typeface="+mn-ea"/>
              </a:rPr>
              <a:t>Thomas’ write T27 T28 </a:t>
            </a:r>
            <a:r>
              <a:rPr lang="en-US" altLang="zh-CN" b="1" dirty="0">
                <a:solidFill>
                  <a:srgbClr val="FF0000"/>
                </a:solidFill>
                <a:sym typeface="+mn-ea"/>
              </a:rPr>
              <a:t>view equivalent</a:t>
            </a:r>
            <a:r>
              <a:rPr lang="en-US" altLang="zh-CN" dirty="0">
                <a:sym typeface="+mn-ea"/>
              </a:rPr>
              <a:t> </a:t>
            </a:r>
            <a:r>
              <a:rPr lang="zh-CN" altLang="en-US" sz="1050" dirty="0">
                <a:sym typeface="+mn-ea"/>
              </a:rPr>
              <a:t>视图等价</a:t>
            </a:r>
            <a:r>
              <a:rPr lang="en-US" altLang="zh-CN" dirty="0">
                <a:sym typeface="+mn-ea"/>
              </a:rPr>
              <a:t> to the </a:t>
            </a:r>
            <a:r>
              <a:rPr lang="zh-CN" altLang="en-US" dirty="0"/>
              <a:t>serial schedule &lt;T27, T28&gt;.</a:t>
            </a:r>
          </a:p>
        </p:txBody>
      </p:sp>
      <p:pic>
        <p:nvPicPr>
          <p:cNvPr id="5" name="图片 4" descr="截屏2024-12-09 15.20.39"/>
          <p:cNvPicPr>
            <a:picLocks noChangeAspect="1"/>
          </p:cNvPicPr>
          <p:nvPr/>
        </p:nvPicPr>
        <p:blipFill>
          <a:blip r:embed="rId3"/>
          <a:stretch>
            <a:fillRect/>
          </a:stretch>
        </p:blipFill>
        <p:spPr>
          <a:xfrm>
            <a:off x="911225" y="4679950"/>
            <a:ext cx="2819400" cy="1993900"/>
          </a:xfrm>
          <a:prstGeom prst="rect">
            <a:avLst/>
          </a:prstGeom>
        </p:spPr>
      </p:pic>
      <p:sp>
        <p:nvSpPr>
          <p:cNvPr id="8" name="灯片编号占位符 7"/>
          <p:cNvSpPr>
            <a:spLocks noGrp="1"/>
          </p:cNvSpPr>
          <p:nvPr>
            <p:ph type="sldNum" sz="quarter" idx="12"/>
          </p:nvPr>
        </p:nvSpPr>
        <p:spPr/>
        <p:txBody>
          <a:bodyPr/>
          <a:lstStyle/>
          <a:p>
            <a:fld id="{9B618960-8005-486C-9A75-10CB2AAC16F9}"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a:latin typeface="+mn-lt"/>
                <a:ea typeface="等线" charset="0"/>
                <a:cs typeface="+mn-lt"/>
              </a:rPr>
              <a:t>A Few Terminology</a:t>
            </a:r>
          </a:p>
        </p:txBody>
      </p:sp>
      <p:sp>
        <p:nvSpPr>
          <p:cNvPr id="3" name="内容占位符 2"/>
          <p:cNvSpPr>
            <a:spLocks noGrp="1"/>
          </p:cNvSpPr>
          <p:nvPr>
            <p:ph idx="1"/>
          </p:nvPr>
        </p:nvSpPr>
        <p:spPr>
          <a:xfrm>
            <a:off x="651510" y="1825625"/>
            <a:ext cx="11086465" cy="4351655"/>
          </a:xfrm>
        </p:spPr>
        <p:txBody>
          <a:bodyPr>
            <a:normAutofit fontScale="87500" lnSpcReduction="20000"/>
          </a:bodyPr>
          <a:lstStyle/>
          <a:p>
            <a:pPr marL="0" indent="0">
              <a:lnSpc>
                <a:spcPct val="110000"/>
              </a:lnSpc>
              <a:buNone/>
            </a:pPr>
            <a:r>
              <a:rPr lang="zh-CN" altLang="en-US" dirty="0">
                <a:latin typeface="+mj-lt"/>
                <a:ea typeface="等线" charset="0"/>
                <a:cs typeface="+mj-lt"/>
              </a:rPr>
              <a:t>Let {T0, T1, …, Tn} be a set of transactions participating in a schedule S. </a:t>
            </a:r>
          </a:p>
          <a:p>
            <a:pPr marL="0" indent="0">
              <a:lnSpc>
                <a:spcPct val="110000"/>
              </a:lnSpc>
              <a:buNone/>
            </a:pPr>
            <a:r>
              <a:rPr lang="zh-CN" altLang="en-US" dirty="0">
                <a:latin typeface="+mj-lt"/>
                <a:ea typeface="等线" charset="0"/>
                <a:cs typeface="+mj-lt"/>
              </a:rPr>
              <a:t>Ti </a:t>
            </a:r>
            <a:r>
              <a:rPr lang="zh-CN" altLang="en-US" b="1" dirty="0">
                <a:latin typeface="+mj-lt"/>
                <a:ea typeface="等线" charset="0"/>
                <a:cs typeface="+mj-lt"/>
              </a:rPr>
              <a:t>precedes</a:t>
            </a:r>
            <a:r>
              <a:rPr lang="zh-CN" altLang="en-US" dirty="0">
                <a:latin typeface="+mj-lt"/>
                <a:ea typeface="等线" charset="0"/>
                <a:cs typeface="+mj-lt"/>
              </a:rPr>
              <a:t> Tj in S, written </a:t>
            </a:r>
            <a:r>
              <a:rPr lang="zh-CN" altLang="en-US" b="1" dirty="0">
                <a:latin typeface="+mj-lt"/>
                <a:ea typeface="等线" charset="0"/>
                <a:cs typeface="+mj-lt"/>
              </a:rPr>
              <a:t>Ti → Tj</a:t>
            </a:r>
          </a:p>
          <a:p>
            <a:pPr marL="0" indent="0">
              <a:lnSpc>
                <a:spcPct val="110000"/>
              </a:lnSpc>
              <a:buNone/>
            </a:pPr>
            <a:r>
              <a:rPr lang="en-US" altLang="zh-CN" dirty="0">
                <a:latin typeface="+mj-lt"/>
                <a:ea typeface="等线" charset="0"/>
                <a:cs typeface="+mj-lt"/>
              </a:rPr>
              <a:t>	I</a:t>
            </a:r>
            <a:r>
              <a:rPr lang="zh-CN" altLang="en-US" dirty="0">
                <a:latin typeface="+mj-lt"/>
                <a:ea typeface="等线" charset="0"/>
                <a:cs typeface="+mj-lt"/>
              </a:rPr>
              <a:t>f there exists a </a:t>
            </a:r>
            <a:r>
              <a:rPr lang="zh-CN" altLang="en-US" b="1" dirty="0">
                <a:latin typeface="+mj-lt"/>
                <a:ea typeface="等线" charset="0"/>
                <a:cs typeface="+mj-lt"/>
              </a:rPr>
              <a:t>data item Q </a:t>
            </a:r>
            <a:r>
              <a:rPr lang="zh-CN" altLang="en-US" dirty="0">
                <a:latin typeface="+mj-lt"/>
                <a:ea typeface="等线" charset="0"/>
                <a:cs typeface="+mj-lt"/>
              </a:rPr>
              <a:t>such that </a:t>
            </a:r>
            <a:r>
              <a:rPr lang="zh-CN" altLang="en-US" b="1" dirty="0">
                <a:latin typeface="+mj-lt"/>
                <a:ea typeface="等线" charset="0"/>
                <a:cs typeface="+mj-lt"/>
              </a:rPr>
              <a:t>Ti </a:t>
            </a:r>
            <a:r>
              <a:rPr lang="zh-CN" altLang="en-US" dirty="0">
                <a:latin typeface="+mj-lt"/>
                <a:ea typeface="等线" charset="0"/>
                <a:cs typeface="+mj-lt"/>
              </a:rPr>
              <a:t>has</a:t>
            </a:r>
            <a:r>
              <a:rPr lang="en-US" altLang="zh-CN" dirty="0">
                <a:latin typeface="+mj-lt"/>
                <a:ea typeface="等线" charset="0"/>
                <a:cs typeface="+mj-lt"/>
              </a:rPr>
              <a:t> </a:t>
            </a:r>
            <a:r>
              <a:rPr lang="zh-CN" altLang="en-US" dirty="0">
                <a:latin typeface="+mj-lt"/>
                <a:ea typeface="等线" charset="0"/>
                <a:cs typeface="+mj-lt"/>
              </a:rPr>
              <a:t>held</a:t>
            </a:r>
            <a:r>
              <a:rPr lang="zh-CN" altLang="en-US" b="1" dirty="0">
                <a:latin typeface="+mj-lt"/>
                <a:ea typeface="等线" charset="0"/>
                <a:cs typeface="+mj-lt"/>
              </a:rPr>
              <a:t> lock mode A </a:t>
            </a:r>
            <a:r>
              <a:rPr lang="zh-CN" altLang="en-US" dirty="0">
                <a:latin typeface="+mj-lt"/>
                <a:ea typeface="等线" charset="0"/>
                <a:cs typeface="+mj-lt"/>
              </a:rPr>
              <a:t>on Q </a:t>
            </a:r>
          </a:p>
          <a:p>
            <a:pPr marL="0" indent="0">
              <a:lnSpc>
                <a:spcPct val="110000"/>
              </a:lnSpc>
              <a:buNone/>
            </a:pPr>
            <a:r>
              <a:rPr lang="en-US" altLang="zh-CN" b="1" dirty="0">
                <a:latin typeface="+mj-lt"/>
                <a:ea typeface="等线" charset="0"/>
                <a:cs typeface="+mj-lt"/>
              </a:rPr>
              <a:t>	</a:t>
            </a:r>
            <a:r>
              <a:rPr lang="zh-CN" altLang="en-US" b="1" dirty="0">
                <a:latin typeface="+mj-lt"/>
                <a:ea typeface="等线" charset="0"/>
                <a:cs typeface="+mj-lt"/>
              </a:rPr>
              <a:t>Tj</a:t>
            </a:r>
            <a:r>
              <a:rPr lang="zh-CN" altLang="en-US" dirty="0">
                <a:latin typeface="+mj-lt"/>
                <a:ea typeface="等线" charset="0"/>
                <a:cs typeface="+mj-lt"/>
              </a:rPr>
              <a:t> has held </a:t>
            </a:r>
            <a:r>
              <a:rPr lang="zh-CN" altLang="en-US" b="1" dirty="0">
                <a:latin typeface="+mj-lt"/>
                <a:ea typeface="等线" charset="0"/>
                <a:cs typeface="+mj-lt"/>
              </a:rPr>
              <a:t>lock mode B</a:t>
            </a:r>
            <a:r>
              <a:rPr lang="zh-CN" altLang="en-US" dirty="0">
                <a:latin typeface="+mj-lt"/>
                <a:ea typeface="等线" charset="0"/>
                <a:cs typeface="+mj-lt"/>
              </a:rPr>
              <a:t> on Q </a:t>
            </a:r>
            <a:r>
              <a:rPr lang="zh-CN" altLang="en-US" b="1" dirty="0">
                <a:latin typeface="+mj-lt"/>
                <a:ea typeface="等线" charset="0"/>
                <a:cs typeface="+mj-lt"/>
              </a:rPr>
              <a:t>later</a:t>
            </a:r>
          </a:p>
          <a:p>
            <a:pPr marL="0" indent="0">
              <a:lnSpc>
                <a:spcPct val="110000"/>
              </a:lnSpc>
              <a:buNone/>
            </a:pPr>
            <a:r>
              <a:rPr lang="en-US" altLang="zh-CN" b="1" dirty="0">
                <a:latin typeface="+mj-lt"/>
                <a:ea typeface="等线" charset="0"/>
                <a:cs typeface="+mj-lt"/>
              </a:rPr>
              <a:t>	</a:t>
            </a:r>
            <a:r>
              <a:rPr lang="zh-CN" altLang="en-US" b="1" dirty="0">
                <a:latin typeface="+mj-lt"/>
                <a:ea typeface="等线" charset="0"/>
                <a:cs typeface="+mj-lt"/>
              </a:rPr>
              <a:t>comp(A,</a:t>
            </a:r>
            <a:r>
              <a:rPr lang="en-US" altLang="zh-CN" b="1" dirty="0">
                <a:latin typeface="+mj-lt"/>
                <a:ea typeface="等线" charset="0"/>
                <a:cs typeface="+mj-lt"/>
              </a:rPr>
              <a:t> </a:t>
            </a:r>
            <a:r>
              <a:rPr lang="zh-CN" altLang="en-US" b="1" dirty="0">
                <a:latin typeface="+mj-lt"/>
                <a:ea typeface="等线" charset="0"/>
                <a:cs typeface="+mj-lt"/>
              </a:rPr>
              <a:t>B) = false.</a:t>
            </a:r>
          </a:p>
          <a:p>
            <a:pPr marL="0" indent="0">
              <a:lnSpc>
                <a:spcPct val="110000"/>
              </a:lnSpc>
              <a:buNone/>
            </a:pPr>
            <a:r>
              <a:rPr lang="zh-CN" altLang="en-US" dirty="0">
                <a:latin typeface="+mj-lt"/>
                <a:ea typeface="等线" charset="0"/>
                <a:cs typeface="+mj-lt"/>
              </a:rPr>
              <a:t>If </a:t>
            </a:r>
            <a:r>
              <a:rPr lang="zh-CN" altLang="en-US" b="1" dirty="0">
                <a:latin typeface="+mj-lt"/>
                <a:ea typeface="等线" charset="0"/>
                <a:cs typeface="+mj-lt"/>
              </a:rPr>
              <a:t>Ti → Tj</a:t>
            </a:r>
            <a:r>
              <a:rPr lang="zh-CN" altLang="en-US" dirty="0">
                <a:latin typeface="+mj-lt"/>
                <a:ea typeface="等线" charset="0"/>
                <a:cs typeface="+mj-lt"/>
              </a:rPr>
              <a:t>, then that precedence implies that in </a:t>
            </a:r>
            <a:r>
              <a:rPr lang="zh-CN" altLang="en-US" b="1" dirty="0">
                <a:latin typeface="+mj-lt"/>
                <a:ea typeface="等线" charset="0"/>
                <a:cs typeface="+mj-lt"/>
              </a:rPr>
              <a:t>any equivalent serial schedule</a:t>
            </a:r>
            <a:r>
              <a:rPr lang="zh-CN" altLang="en-US" dirty="0">
                <a:latin typeface="+mj-lt"/>
                <a:ea typeface="等线" charset="0"/>
                <a:cs typeface="+mj-lt"/>
              </a:rPr>
              <a:t>, </a:t>
            </a:r>
            <a:r>
              <a:rPr lang="zh-CN" altLang="en-US" b="1" dirty="0">
                <a:latin typeface="+mj-lt"/>
                <a:ea typeface="等线" charset="0"/>
                <a:cs typeface="+mj-lt"/>
              </a:rPr>
              <a:t>Ti </a:t>
            </a:r>
            <a:r>
              <a:rPr lang="zh-CN" altLang="en-US" dirty="0">
                <a:latin typeface="+mj-lt"/>
                <a:ea typeface="等线" charset="0"/>
                <a:cs typeface="+mj-lt"/>
              </a:rPr>
              <a:t>must</a:t>
            </a:r>
            <a:r>
              <a:rPr lang="en-US" altLang="zh-CN" dirty="0">
                <a:latin typeface="+mj-lt"/>
                <a:ea typeface="等线" charset="0"/>
                <a:cs typeface="+mj-lt"/>
              </a:rPr>
              <a:t> </a:t>
            </a:r>
            <a:r>
              <a:rPr lang="zh-CN" altLang="en-US" dirty="0">
                <a:latin typeface="+mj-lt"/>
                <a:ea typeface="等线" charset="0"/>
                <a:cs typeface="+mj-lt"/>
              </a:rPr>
              <a:t>appear</a:t>
            </a:r>
            <a:r>
              <a:rPr lang="zh-CN" altLang="en-US" b="1" dirty="0">
                <a:latin typeface="+mj-lt"/>
                <a:ea typeface="等线" charset="0"/>
                <a:cs typeface="+mj-lt"/>
              </a:rPr>
              <a:t> before Tj</a:t>
            </a:r>
          </a:p>
          <a:p>
            <a:pPr marL="0" indent="0">
              <a:lnSpc>
                <a:spcPct val="110000"/>
              </a:lnSpc>
              <a:buNone/>
            </a:pPr>
            <a:r>
              <a:rPr lang="en-US" altLang="zh-CN" dirty="0">
                <a:latin typeface="+mj-lt"/>
                <a:ea typeface="等线" charset="0"/>
                <a:cs typeface="+mj-lt"/>
              </a:rPr>
              <a:t>*S</a:t>
            </a:r>
            <a:r>
              <a:rPr lang="zh-CN" altLang="en-US" dirty="0">
                <a:latin typeface="+mj-lt"/>
                <a:ea typeface="等线" charset="0"/>
                <a:cs typeface="+mj-lt"/>
              </a:rPr>
              <a:t>imilar to the </a:t>
            </a:r>
            <a:r>
              <a:rPr lang="zh-CN" altLang="en-US" b="1" dirty="0">
                <a:latin typeface="+mj-lt"/>
                <a:ea typeface="等线" charset="0"/>
                <a:cs typeface="+mj-lt"/>
              </a:rPr>
              <a:t>precedence graph</a:t>
            </a:r>
            <a:r>
              <a:rPr lang="en-US" altLang="zh-CN" dirty="0">
                <a:latin typeface="+mj-lt"/>
                <a:ea typeface="等线" charset="0"/>
                <a:cs typeface="+mj-lt"/>
              </a:rPr>
              <a:t> of </a:t>
            </a:r>
            <a:r>
              <a:rPr lang="zh-CN" altLang="en-US" b="1" dirty="0">
                <a:latin typeface="+mj-lt"/>
                <a:ea typeface="等线" charset="0"/>
                <a:cs typeface="+mj-lt"/>
                <a:sym typeface="+mn-ea"/>
              </a:rPr>
              <a:t>conflict serializability</a:t>
            </a:r>
            <a:endParaRPr lang="zh-CN" altLang="en-US" dirty="0">
              <a:latin typeface="+mj-lt"/>
              <a:ea typeface="等线" charset="0"/>
              <a:cs typeface="+mj-lt"/>
              <a:sym typeface="+mn-ea"/>
            </a:endParaRPr>
          </a:p>
          <a:p>
            <a:pPr marL="0" indent="0">
              <a:lnSpc>
                <a:spcPct val="110000"/>
              </a:lnSpc>
              <a:buNone/>
            </a:pPr>
            <a:r>
              <a:rPr lang="en-US" altLang="zh-CN" dirty="0">
                <a:latin typeface="+mj-lt"/>
                <a:ea typeface="等线" charset="0"/>
                <a:cs typeface="+mj-lt"/>
              </a:rPr>
              <a:t>*</a:t>
            </a:r>
            <a:r>
              <a:rPr lang="zh-CN" altLang="en-US" dirty="0">
                <a:latin typeface="+mj-lt"/>
                <a:ea typeface="等线" charset="0"/>
                <a:cs typeface="+mj-lt"/>
              </a:rPr>
              <a:t>Conflicts between instructions</a:t>
            </a:r>
            <a:r>
              <a:rPr lang="en-US" altLang="zh-CN" dirty="0">
                <a:latin typeface="+mj-lt"/>
                <a:ea typeface="等线" charset="0"/>
                <a:cs typeface="+mj-lt"/>
              </a:rPr>
              <a:t> &lt;=&gt; </a:t>
            </a:r>
            <a:r>
              <a:rPr lang="zh-CN" altLang="en-US" dirty="0">
                <a:latin typeface="+mj-lt"/>
                <a:ea typeface="等线" charset="0"/>
                <a:cs typeface="+mj-lt"/>
              </a:rPr>
              <a:t>noncompatibility of lock modes.</a:t>
            </a:r>
          </a:p>
        </p:txBody>
      </p:sp>
      <p:sp>
        <p:nvSpPr>
          <p:cNvPr id="4" name="灯片编号占位符 3"/>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VIEW SERIALIZABILITY </a:t>
            </a:r>
            <a:r>
              <a:rPr lang="zh-CN" altLang="en-US" sz="2000">
                <a:sym typeface="+mn-ea"/>
              </a:rPr>
              <a:t>视图可串行化</a:t>
            </a:r>
          </a:p>
        </p:txBody>
      </p:sp>
      <p:sp>
        <p:nvSpPr>
          <p:cNvPr id="6" name="文本框 5"/>
          <p:cNvSpPr txBox="1"/>
          <p:nvPr/>
        </p:nvSpPr>
        <p:spPr>
          <a:xfrm>
            <a:off x="838200" y="1548765"/>
            <a:ext cx="10514965" cy="3721735"/>
          </a:xfrm>
          <a:prstGeom prst="rect">
            <a:avLst/>
          </a:prstGeom>
          <a:noFill/>
        </p:spPr>
        <p:txBody>
          <a:bodyPr wrap="square" rtlCol="0">
            <a:noAutofit/>
          </a:bodyPr>
          <a:lstStyle/>
          <a:p>
            <a:r>
              <a:rPr lang="en-US" altLang="zh-CN" dirty="0"/>
              <a:t>1. For each data item Q, if transaction </a:t>
            </a:r>
            <a:r>
              <a:rPr lang="en-US" altLang="zh-CN" dirty="0" err="1"/>
              <a:t>Ti</a:t>
            </a:r>
            <a:r>
              <a:rPr lang="en-US" altLang="zh-CN" dirty="0"/>
              <a:t> reads the initial value of Q in schedule S, then transaction </a:t>
            </a:r>
            <a:r>
              <a:rPr lang="en-US" altLang="zh-CN" dirty="0" err="1"/>
              <a:t>Ti</a:t>
            </a:r>
            <a:r>
              <a:rPr lang="en-US" altLang="zh-CN" dirty="0"/>
              <a:t> must, in schedule S′, also read the initial value of Q.  </a:t>
            </a:r>
          </a:p>
          <a:p>
            <a:r>
              <a:rPr lang="zh-CN" altLang="en-US" sz="1050" dirty="0"/>
              <a:t>调度</a:t>
            </a:r>
            <a:r>
              <a:rPr lang="en-US" altLang="zh-CN" sz="1050" dirty="0"/>
              <a:t>S</a:t>
            </a:r>
            <a:r>
              <a:rPr lang="zh-CN" altLang="en-US" sz="1050" dirty="0"/>
              <a:t>中</a:t>
            </a:r>
            <a:r>
              <a:rPr lang="en-US" altLang="zh-CN" sz="1050" dirty="0" err="1"/>
              <a:t>Ti</a:t>
            </a:r>
            <a:r>
              <a:rPr lang="zh-CN" altLang="en-US" sz="1050" dirty="0"/>
              <a:t>读了</a:t>
            </a:r>
            <a:r>
              <a:rPr lang="en-US" altLang="zh-CN" sz="1050" dirty="0"/>
              <a:t>Q</a:t>
            </a:r>
            <a:r>
              <a:rPr lang="zh-CN" altLang="en-US" sz="1050" dirty="0"/>
              <a:t>初始值，</a:t>
            </a:r>
            <a:r>
              <a:rPr lang="en-US" altLang="zh-CN" sz="1050" dirty="0"/>
              <a:t>S’</a:t>
            </a:r>
            <a:r>
              <a:rPr lang="zh-CN" altLang="en-US" sz="1050" dirty="0"/>
              <a:t>中</a:t>
            </a:r>
            <a:r>
              <a:rPr lang="en-US" altLang="zh-CN" sz="1050" dirty="0" err="1"/>
              <a:t>Ti</a:t>
            </a:r>
            <a:r>
              <a:rPr lang="zh-CN" altLang="en-US" sz="1050" dirty="0"/>
              <a:t>就也得读</a:t>
            </a:r>
            <a:endParaRPr lang="en-US" altLang="zh-CN" sz="1050" dirty="0"/>
          </a:p>
          <a:p>
            <a:endParaRPr lang="en-US" altLang="zh-CN" dirty="0"/>
          </a:p>
          <a:p>
            <a:r>
              <a:rPr lang="en-US" altLang="zh-CN" dirty="0"/>
              <a:t>2. For each data item Q, if transaction </a:t>
            </a:r>
            <a:r>
              <a:rPr lang="en-US" altLang="zh-CN" dirty="0" err="1"/>
              <a:t>Ti</a:t>
            </a:r>
            <a:r>
              <a:rPr lang="en-US" altLang="zh-CN" dirty="0"/>
              <a:t> executes read(Q) in schedule S, and if that value was produced by a write(Q) operation executed by transaction </a:t>
            </a:r>
            <a:r>
              <a:rPr lang="en-US" altLang="zh-CN" dirty="0" err="1"/>
              <a:t>Tj</a:t>
            </a:r>
            <a:r>
              <a:rPr lang="en-US" altLang="zh-CN" dirty="0"/>
              <a:t>, then the read(Q) operation of transaction </a:t>
            </a:r>
            <a:r>
              <a:rPr lang="en-US" altLang="zh-CN" dirty="0" err="1"/>
              <a:t>Ti</a:t>
            </a:r>
            <a:r>
              <a:rPr lang="en-US" altLang="zh-CN" dirty="0"/>
              <a:t> must, in schedule S′, also read the value of Q that was produced by the same write(Q) operation of transaction </a:t>
            </a:r>
            <a:r>
              <a:rPr lang="en-US" altLang="zh-CN" dirty="0" err="1"/>
              <a:t>Tj</a:t>
            </a:r>
            <a:r>
              <a:rPr lang="en-US" altLang="zh-CN" dirty="0"/>
              <a:t> </a:t>
            </a:r>
          </a:p>
          <a:p>
            <a:r>
              <a:rPr lang="en-US" altLang="zh-CN" sz="1050" dirty="0"/>
              <a:t>S</a:t>
            </a:r>
            <a:r>
              <a:rPr lang="zh-CN" altLang="en-US" sz="1050" dirty="0"/>
              <a:t>中</a:t>
            </a:r>
            <a:r>
              <a:rPr lang="en-US" altLang="zh-CN" sz="1050" dirty="0" err="1"/>
              <a:t>Ti</a:t>
            </a:r>
            <a:r>
              <a:rPr lang="zh-CN" altLang="en-US" sz="1050" dirty="0"/>
              <a:t>读了</a:t>
            </a:r>
            <a:r>
              <a:rPr lang="en-US" altLang="zh-CN" sz="1050" dirty="0" err="1"/>
              <a:t>Tj</a:t>
            </a:r>
            <a:r>
              <a:rPr lang="zh-CN" altLang="en-US" sz="1050" dirty="0"/>
              <a:t>写的</a:t>
            </a:r>
            <a:r>
              <a:rPr lang="en-US" altLang="zh-CN" sz="1050" dirty="0"/>
              <a:t>Q</a:t>
            </a:r>
            <a:r>
              <a:rPr lang="zh-CN" altLang="en-US" sz="1050" dirty="0"/>
              <a:t>，</a:t>
            </a:r>
            <a:r>
              <a:rPr lang="en-US" altLang="zh-CN" sz="1050" dirty="0"/>
              <a:t>S’</a:t>
            </a:r>
            <a:r>
              <a:rPr lang="zh-CN" altLang="en-US" sz="1050" dirty="0"/>
              <a:t>中</a:t>
            </a:r>
            <a:r>
              <a:rPr lang="en-US" altLang="zh-CN" sz="1050" dirty="0" err="1"/>
              <a:t>Ti</a:t>
            </a:r>
            <a:r>
              <a:rPr lang="zh-CN" altLang="en-US" sz="1050" dirty="0"/>
              <a:t>就也得读同一个</a:t>
            </a:r>
            <a:r>
              <a:rPr lang="en-US" altLang="zh-CN" sz="1050" dirty="0" err="1"/>
              <a:t>Tj</a:t>
            </a:r>
            <a:r>
              <a:rPr lang="zh-CN" altLang="en-US" sz="1050" dirty="0"/>
              <a:t>写操作的</a:t>
            </a:r>
            <a:r>
              <a:rPr lang="en-US" altLang="zh-CN" sz="1050" dirty="0"/>
              <a:t>Q</a:t>
            </a:r>
          </a:p>
          <a:p>
            <a:endParaRPr lang="en-US" altLang="zh-CN" dirty="0"/>
          </a:p>
          <a:p>
            <a:r>
              <a:rPr lang="en-US" altLang="zh-CN" dirty="0"/>
              <a:t>3. For each data item Q, the transaction (if any) that performs the final write(Q) operation in schedule S must perform the final write(Q) in schedule S′</a:t>
            </a:r>
          </a:p>
          <a:p>
            <a:r>
              <a:rPr lang="zh-CN" altLang="en-US" sz="1050" dirty="0"/>
              <a:t>调度</a:t>
            </a:r>
            <a:r>
              <a:rPr lang="en-US" altLang="zh-CN" sz="1050" dirty="0"/>
              <a:t>S</a:t>
            </a:r>
            <a:r>
              <a:rPr lang="zh-CN" altLang="en-US" sz="1050" dirty="0">
                <a:sym typeface="+mn-ea"/>
              </a:rPr>
              <a:t>如</a:t>
            </a:r>
            <a:r>
              <a:rPr lang="zh-CN" altLang="en-US" sz="1050" dirty="0"/>
              <a:t>最后写了</a:t>
            </a:r>
            <a:r>
              <a:rPr lang="en-US" altLang="zh-CN" sz="1050" dirty="0"/>
              <a:t>Q </a:t>
            </a:r>
            <a:r>
              <a:rPr lang="zh-CN" altLang="en-US" sz="1050" dirty="0"/>
              <a:t>那</a:t>
            </a:r>
            <a:r>
              <a:rPr lang="en-US" altLang="zh-CN" sz="1050" dirty="0"/>
              <a:t>S’</a:t>
            </a:r>
            <a:r>
              <a:rPr lang="zh-CN" altLang="en-US" sz="1050" dirty="0"/>
              <a:t>最后也得一样写</a:t>
            </a:r>
            <a:r>
              <a:rPr lang="en-US" altLang="zh-CN" sz="1050" dirty="0"/>
              <a:t>Q</a:t>
            </a:r>
          </a:p>
        </p:txBody>
      </p:sp>
      <p:sp>
        <p:nvSpPr>
          <p:cNvPr id="4" name="文本框 3"/>
          <p:cNvSpPr txBox="1"/>
          <p:nvPr/>
        </p:nvSpPr>
        <p:spPr>
          <a:xfrm>
            <a:off x="6890385" y="3458485"/>
            <a:ext cx="4064000" cy="368300"/>
          </a:xfrm>
          <a:prstGeom prst="rect">
            <a:avLst/>
          </a:prstGeom>
          <a:noFill/>
        </p:spPr>
        <p:txBody>
          <a:bodyPr wrap="square" rtlCol="0">
            <a:spAutoFit/>
          </a:bodyPr>
          <a:lstStyle/>
          <a:p>
            <a:r>
              <a:rPr lang="en-US" altLang="zh-CN" b="1" dirty="0"/>
              <a:t>-&gt; All TX read the same value</a:t>
            </a:r>
          </a:p>
        </p:txBody>
      </p:sp>
      <p:sp>
        <p:nvSpPr>
          <p:cNvPr id="5" name="文本框 4"/>
          <p:cNvSpPr txBox="1"/>
          <p:nvPr/>
        </p:nvSpPr>
        <p:spPr>
          <a:xfrm>
            <a:off x="6890385" y="4434840"/>
            <a:ext cx="3820160" cy="368300"/>
          </a:xfrm>
          <a:prstGeom prst="rect">
            <a:avLst/>
          </a:prstGeom>
          <a:noFill/>
        </p:spPr>
        <p:txBody>
          <a:bodyPr wrap="square" rtlCol="0" anchor="t">
            <a:spAutoFit/>
          </a:bodyPr>
          <a:lstStyle/>
          <a:p>
            <a:r>
              <a:rPr lang="en-US" altLang="zh-CN" b="1" dirty="0"/>
              <a:t>-&gt; S&amp;S’ result the same</a:t>
            </a:r>
          </a:p>
        </p:txBody>
      </p:sp>
      <p:pic>
        <p:nvPicPr>
          <p:cNvPr id="7" name="图片 6" descr="截屏2024-12-10 18.08.00"/>
          <p:cNvPicPr>
            <a:picLocks noChangeAspect="1"/>
          </p:cNvPicPr>
          <p:nvPr/>
        </p:nvPicPr>
        <p:blipFill>
          <a:blip r:embed="rId3"/>
          <a:stretch>
            <a:fillRect/>
          </a:stretch>
        </p:blipFill>
        <p:spPr>
          <a:xfrm>
            <a:off x="1116965" y="5179060"/>
            <a:ext cx="3093085" cy="1310640"/>
          </a:xfrm>
          <a:prstGeom prst="rect">
            <a:avLst/>
          </a:prstGeom>
        </p:spPr>
      </p:pic>
      <p:sp>
        <p:nvSpPr>
          <p:cNvPr id="8" name="文本框 7"/>
          <p:cNvSpPr txBox="1"/>
          <p:nvPr/>
        </p:nvSpPr>
        <p:spPr>
          <a:xfrm>
            <a:off x="4564380" y="5511800"/>
            <a:ext cx="6921500" cy="645160"/>
          </a:xfrm>
          <a:prstGeom prst="rect">
            <a:avLst/>
          </a:prstGeom>
          <a:noFill/>
        </p:spPr>
        <p:txBody>
          <a:bodyPr wrap="square" rtlCol="0">
            <a:spAutoFit/>
          </a:bodyPr>
          <a:lstStyle/>
          <a:p>
            <a:r>
              <a:rPr lang="en-US" altLang="zh-CN" dirty="0"/>
              <a:t>-&gt; View equivalent to serial schedule &lt;T27, T28, T29&gt;</a:t>
            </a:r>
          </a:p>
          <a:p>
            <a:r>
              <a:rPr lang="en-US" altLang="zh-CN" dirty="0">
                <a:sym typeface="+mn-ea"/>
              </a:rPr>
              <a:t>(</a:t>
            </a:r>
            <a:r>
              <a:rPr lang="zh-CN" altLang="en-US" dirty="0">
                <a:sym typeface="+mn-ea"/>
              </a:rPr>
              <a:t>less stringent than conflict equivalence</a:t>
            </a:r>
            <a:r>
              <a:rPr lang="en-US" altLang="zh-CN" dirty="0">
                <a:sym typeface="+mn-ea"/>
              </a:rPr>
              <a:t>)</a:t>
            </a:r>
            <a:endParaRPr lang="en-US" altLang="zh-CN" dirty="0"/>
          </a:p>
        </p:txBody>
      </p:sp>
      <p:sp>
        <p:nvSpPr>
          <p:cNvPr id="10" name="文本框 9"/>
          <p:cNvSpPr txBox="1"/>
          <p:nvPr/>
        </p:nvSpPr>
        <p:spPr>
          <a:xfrm>
            <a:off x="4564380" y="6107430"/>
            <a:ext cx="7164070" cy="645160"/>
          </a:xfrm>
          <a:prstGeom prst="rect">
            <a:avLst/>
          </a:prstGeom>
          <a:noFill/>
        </p:spPr>
        <p:txBody>
          <a:bodyPr wrap="square" rtlCol="0">
            <a:spAutoFit/>
          </a:bodyPr>
          <a:lstStyle/>
          <a:p>
            <a:r>
              <a:rPr lang="en-US" altLang="zh-CN" dirty="0"/>
              <a:t>T28, T29 write without read -&gt; </a:t>
            </a:r>
            <a:r>
              <a:rPr lang="zh-CN" altLang="en-US" b="1" dirty="0"/>
              <a:t>blind writes</a:t>
            </a:r>
            <a:r>
              <a:rPr lang="en-US" altLang="zh-CN" b="1" dirty="0"/>
              <a:t> </a:t>
            </a:r>
            <a:r>
              <a:rPr lang="zh-CN" altLang="en-US" sz="1050" dirty="0"/>
              <a:t>不读直接写</a:t>
            </a:r>
            <a:endParaRPr lang="zh-CN" altLang="en-US" sz="1050" b="1" dirty="0"/>
          </a:p>
          <a:p>
            <a:r>
              <a:rPr lang="zh-CN" altLang="en-US" dirty="0"/>
              <a:t>appear in view-serializable</a:t>
            </a:r>
            <a:r>
              <a:rPr lang="en-US" altLang="zh-CN" dirty="0"/>
              <a:t> but</a:t>
            </a:r>
            <a:r>
              <a:rPr lang="zh-CN" altLang="en-US" dirty="0"/>
              <a:t> not</a:t>
            </a:r>
            <a:r>
              <a:rPr lang="en-US" altLang="zh-CN" dirty="0"/>
              <a:t> </a:t>
            </a:r>
            <a:r>
              <a:rPr lang="zh-CN" altLang="en-US" dirty="0"/>
              <a:t>conflict serializable</a:t>
            </a:r>
            <a:r>
              <a:rPr lang="en-US" altLang="zh-CN" dirty="0"/>
              <a:t> schedule</a:t>
            </a:r>
          </a:p>
        </p:txBody>
      </p:sp>
      <p:sp>
        <p:nvSpPr>
          <p:cNvPr id="11" name="文本框 10"/>
          <p:cNvSpPr txBox="1"/>
          <p:nvPr/>
        </p:nvSpPr>
        <p:spPr>
          <a:xfrm>
            <a:off x="4237355" y="5179060"/>
            <a:ext cx="7828280" cy="368300"/>
          </a:xfrm>
          <a:prstGeom prst="rect">
            <a:avLst/>
          </a:prstGeom>
          <a:noFill/>
        </p:spPr>
        <p:txBody>
          <a:bodyPr wrap="square" rtlCol="0">
            <a:spAutoFit/>
          </a:bodyPr>
          <a:lstStyle/>
          <a:p>
            <a:r>
              <a:rPr lang="zh-CN" altLang="en-US" dirty="0">
                <a:solidFill>
                  <a:srgbClr val="FF0000"/>
                </a:solidFill>
              </a:rPr>
              <a:t> </a:t>
            </a:r>
            <a:r>
              <a:rPr lang="en-US" altLang="zh-CN" dirty="0">
                <a:solidFill>
                  <a:srgbClr val="FF0000"/>
                </a:solidFill>
              </a:rPr>
              <a:t>S5 is </a:t>
            </a:r>
            <a:r>
              <a:rPr lang="zh-CN" altLang="en-US" dirty="0">
                <a:solidFill>
                  <a:srgbClr val="FF0000"/>
                </a:solidFill>
              </a:rPr>
              <a:t>not</a:t>
            </a:r>
            <a:r>
              <a:rPr lang="en-US" altLang="zh-CN" dirty="0">
                <a:solidFill>
                  <a:srgbClr val="FF0000"/>
                </a:solidFill>
              </a:rPr>
              <a:t> </a:t>
            </a:r>
            <a:r>
              <a:rPr lang="zh-CN" altLang="en-US" dirty="0">
                <a:solidFill>
                  <a:srgbClr val="FF0000"/>
                </a:solidFill>
              </a:rPr>
              <a:t>conflict serializable</a:t>
            </a:r>
            <a:r>
              <a:rPr lang="en-US" altLang="zh-CN" dirty="0">
                <a:solidFill>
                  <a:srgbClr val="FF0000"/>
                </a:solidFill>
              </a:rPr>
              <a:t> </a:t>
            </a:r>
            <a:r>
              <a:rPr lang="zh-CN" altLang="en-US" sz="1050" dirty="0">
                <a:solidFill>
                  <a:schemeClr val="tx1"/>
                </a:solidFill>
              </a:rPr>
              <a:t>每两个连续指令都冲突</a:t>
            </a:r>
            <a:r>
              <a:rPr lang="en-US" altLang="zh-CN" sz="1050" dirty="0">
                <a:solidFill>
                  <a:schemeClr val="tx1"/>
                </a:solidFill>
              </a:rPr>
              <a:t> </a:t>
            </a:r>
            <a:r>
              <a:rPr lang="zh-CN" altLang="en-US" sz="1050" dirty="0">
                <a:solidFill>
                  <a:schemeClr val="tx1"/>
                </a:solidFill>
              </a:rPr>
              <a:t>没法换</a:t>
            </a:r>
            <a:r>
              <a:rPr lang="en-US" altLang="zh-CN" sz="1050" dirty="0">
                <a:solidFill>
                  <a:schemeClr val="tx1"/>
                </a:solidFill>
              </a:rPr>
              <a:t> -&gt; </a:t>
            </a:r>
            <a:r>
              <a:rPr lang="zh-CN" altLang="en-US" sz="1050" dirty="0">
                <a:solidFill>
                  <a:schemeClr val="tx1"/>
                </a:solidFill>
              </a:rPr>
              <a:t>非冲突可串行化</a:t>
            </a:r>
            <a:r>
              <a:rPr lang="en-US" altLang="zh-CN" sz="1050" dirty="0">
                <a:solidFill>
                  <a:schemeClr val="tx1"/>
                </a:solidFill>
              </a:rPr>
              <a:t> </a:t>
            </a:r>
            <a:r>
              <a:rPr lang="zh-CN" altLang="en-US" sz="1050" dirty="0">
                <a:solidFill>
                  <a:schemeClr val="tx1"/>
                </a:solidFill>
              </a:rPr>
              <a:t> 但是</a:t>
            </a:r>
          </a:p>
        </p:txBody>
      </p:sp>
      <p:sp>
        <p:nvSpPr>
          <p:cNvPr id="12" name="文本框 11"/>
          <p:cNvSpPr txBox="1"/>
          <p:nvPr/>
        </p:nvSpPr>
        <p:spPr>
          <a:xfrm>
            <a:off x="2202815" y="6489700"/>
            <a:ext cx="613410" cy="368300"/>
          </a:xfrm>
          <a:prstGeom prst="rect">
            <a:avLst/>
          </a:prstGeom>
          <a:noFill/>
        </p:spPr>
        <p:txBody>
          <a:bodyPr wrap="square" rtlCol="0">
            <a:spAutoFit/>
          </a:bodyPr>
          <a:lstStyle/>
          <a:p>
            <a:r>
              <a:rPr lang="en-US" altLang="zh-CN"/>
              <a:t>S5</a:t>
            </a:r>
          </a:p>
        </p:txBody>
      </p:sp>
      <p:sp>
        <p:nvSpPr>
          <p:cNvPr id="13" name="灯片编号占位符 12"/>
          <p:cNvSpPr>
            <a:spLocks noGrp="1"/>
          </p:cNvSpPr>
          <p:nvPr>
            <p:ph type="sldNum" sz="quarter" idx="12"/>
          </p:nvPr>
        </p:nvSpPr>
        <p:spPr/>
        <p:txBody>
          <a:bodyPr/>
          <a:lstStyle/>
          <a:p>
            <a:fld id="{9B618960-8005-486C-9A75-10CB2AAC16F9}" type="slidenum">
              <a:rPr lang="en-US" smtClean="0"/>
              <a:t>50</a:t>
            </a:fld>
            <a:endParaRPr lang="en-US"/>
          </a:p>
        </p:txBody>
      </p:sp>
      <p:sp>
        <p:nvSpPr>
          <p:cNvPr id="3" name="文本框 2">
            <a:extLst>
              <a:ext uri="{FF2B5EF4-FFF2-40B4-BE49-F238E27FC236}">
                <a16:creationId xmlns:a16="http://schemas.microsoft.com/office/drawing/2014/main" id="{21F2673A-F958-3214-28F4-119FFB68D71A}"/>
              </a:ext>
            </a:extLst>
          </p:cNvPr>
          <p:cNvSpPr txBox="1"/>
          <p:nvPr/>
        </p:nvSpPr>
        <p:spPr>
          <a:xfrm>
            <a:off x="10281424" y="38777"/>
            <a:ext cx="2002471" cy="253916"/>
          </a:xfrm>
          <a:prstGeom prst="rect">
            <a:avLst/>
          </a:prstGeom>
          <a:noFill/>
        </p:spPr>
        <p:txBody>
          <a:bodyPr wrap="none" rtlCol="0">
            <a:spAutoFit/>
          </a:bodyPr>
          <a:lstStyle/>
          <a:p>
            <a:r>
              <a:rPr kumimoji="1" lang="zh-CN" altLang="en-US" sz="1050" dirty="0"/>
              <a:t>针对调度的概念 调度</a:t>
            </a:r>
            <a:r>
              <a:rPr kumimoji="1" lang="en-US" altLang="zh-CN" sz="1050" dirty="0"/>
              <a:t>S, S’ prime</a:t>
            </a:r>
            <a:endParaRPr kumimoji="1" lang="zh-CN" altLang="en-US" sz="105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Validation-Based Protocols</a:t>
            </a:r>
          </a:p>
        </p:txBody>
      </p:sp>
      <p:sp>
        <p:nvSpPr>
          <p:cNvPr id="3" name="内容占位符 2"/>
          <p:cNvSpPr>
            <a:spLocks noGrp="1"/>
          </p:cNvSpPr>
          <p:nvPr>
            <p:ph idx="1"/>
          </p:nvPr>
        </p:nvSpPr>
        <p:spPr>
          <a:xfrm>
            <a:off x="838200" y="1510665"/>
            <a:ext cx="10515600" cy="636905"/>
          </a:xfrm>
        </p:spPr>
        <p:txBody>
          <a:bodyPr>
            <a:normAutofit fontScale="90000" lnSpcReduction="10000"/>
          </a:bodyPr>
          <a:lstStyle/>
          <a:p>
            <a:pPr marL="0" indent="0">
              <a:buNone/>
            </a:pPr>
            <a:r>
              <a:rPr lang="en-US" altLang="zh-CN" sz="1800" dirty="0"/>
              <a:t>A conflict </a:t>
            </a:r>
            <a:r>
              <a:rPr lang="zh-CN" altLang="en-US" sz="1800" dirty="0"/>
              <a:t>monitoring</a:t>
            </a:r>
            <a:r>
              <a:rPr lang="en-US" altLang="zh-CN" sz="1800" dirty="0"/>
              <a:t> scheme</a:t>
            </a:r>
          </a:p>
          <a:p>
            <a:pPr marL="0" indent="0">
              <a:buNone/>
            </a:pPr>
            <a:r>
              <a:rPr lang="en-US" altLang="zh-CN" sz="1800" dirty="0"/>
              <a:t>Each TX executes in 2 or 3 different phases in its lifetime, depending on it’s read-only / update</a:t>
            </a:r>
          </a:p>
        </p:txBody>
      </p:sp>
      <p:sp>
        <p:nvSpPr>
          <p:cNvPr id="4" name="文本框 3"/>
          <p:cNvSpPr txBox="1"/>
          <p:nvPr/>
        </p:nvSpPr>
        <p:spPr>
          <a:xfrm>
            <a:off x="838200" y="2308225"/>
            <a:ext cx="11000105" cy="3970318"/>
          </a:xfrm>
          <a:prstGeom prst="rect">
            <a:avLst/>
          </a:prstGeom>
          <a:noFill/>
        </p:spPr>
        <p:txBody>
          <a:bodyPr wrap="square" rtlCol="0">
            <a:spAutoFit/>
          </a:bodyPr>
          <a:lstStyle/>
          <a:p>
            <a:r>
              <a:rPr lang="zh-CN" altLang="en-US" dirty="0"/>
              <a:t>1. Read phase. </a:t>
            </a:r>
          </a:p>
          <a:p>
            <a:pPr lvl="1"/>
            <a:r>
              <a:rPr lang="zh-CN" altLang="en-US" dirty="0"/>
              <a:t>During this phase, the system executes transaction Ti.</a:t>
            </a:r>
            <a:r>
              <a:rPr lang="en-US" altLang="zh-CN" dirty="0"/>
              <a:t> </a:t>
            </a:r>
          </a:p>
          <a:p>
            <a:pPr lvl="1"/>
            <a:r>
              <a:rPr lang="zh-CN" altLang="en-US" dirty="0"/>
              <a:t>It reads the</a:t>
            </a:r>
            <a:r>
              <a:rPr lang="en-US" altLang="zh-CN" dirty="0"/>
              <a:t> </a:t>
            </a:r>
            <a:r>
              <a:rPr lang="zh-CN" altLang="en-US" dirty="0"/>
              <a:t>values of the various data items and stores them in </a:t>
            </a:r>
            <a:r>
              <a:rPr lang="zh-CN" altLang="en-US" b="1" dirty="0"/>
              <a:t>variables local to Ti</a:t>
            </a:r>
            <a:r>
              <a:rPr lang="zh-CN" altLang="en-US" dirty="0"/>
              <a:t>. </a:t>
            </a:r>
          </a:p>
          <a:p>
            <a:pPr lvl="1"/>
            <a:r>
              <a:rPr lang="en-US" altLang="zh-CN" dirty="0"/>
              <a:t>P</a:t>
            </a:r>
            <a:r>
              <a:rPr lang="zh-CN" altLang="en-US" dirty="0"/>
              <a:t>erform</a:t>
            </a:r>
            <a:r>
              <a:rPr lang="en-US" altLang="zh-CN" dirty="0" err="1"/>
              <a:t>ing</a:t>
            </a:r>
            <a:r>
              <a:rPr lang="zh-CN" altLang="en-US" dirty="0"/>
              <a:t> </a:t>
            </a:r>
            <a:r>
              <a:rPr lang="zh-CN" altLang="en-US" b="1" dirty="0"/>
              <a:t>all write operations </a:t>
            </a:r>
            <a:r>
              <a:rPr lang="zh-CN" altLang="en-US" dirty="0"/>
              <a:t>on </a:t>
            </a:r>
            <a:r>
              <a:rPr lang="zh-CN" altLang="en-US" b="1" dirty="0"/>
              <a:t>temporary</a:t>
            </a:r>
            <a:r>
              <a:rPr lang="zh-CN" altLang="en-US" dirty="0"/>
              <a:t> local variables, </a:t>
            </a:r>
            <a:r>
              <a:rPr lang="zh-CN" altLang="en-US" b="1" dirty="0"/>
              <a:t>without updates</a:t>
            </a:r>
            <a:r>
              <a:rPr lang="zh-CN" altLang="en-US" dirty="0"/>
              <a:t> of the</a:t>
            </a:r>
            <a:r>
              <a:rPr lang="en-US" altLang="zh-CN" dirty="0"/>
              <a:t> </a:t>
            </a:r>
            <a:r>
              <a:rPr lang="zh-CN" altLang="en-US" dirty="0"/>
              <a:t>actual </a:t>
            </a:r>
            <a:r>
              <a:rPr lang="en-US" altLang="zh-CN" b="1" dirty="0"/>
              <a:t>DB</a:t>
            </a:r>
            <a:r>
              <a:rPr lang="zh-CN" altLang="en-US" b="1" dirty="0"/>
              <a:t> </a:t>
            </a:r>
            <a:r>
              <a:rPr lang="zh-CN" altLang="en-US" sz="1050" b="1" dirty="0"/>
              <a:t>本地储存不更新</a:t>
            </a:r>
            <a:r>
              <a:rPr lang="en-US" altLang="zh-CN" sz="1050" b="1" dirty="0"/>
              <a:t>DB</a:t>
            </a:r>
            <a:endParaRPr lang="zh-CN" altLang="en-US" sz="1050" dirty="0"/>
          </a:p>
          <a:p>
            <a:endParaRPr lang="zh-CN" altLang="en-US" dirty="0"/>
          </a:p>
          <a:p>
            <a:r>
              <a:rPr lang="zh-CN" altLang="en-US" dirty="0"/>
              <a:t>2. Validation phase. </a:t>
            </a:r>
          </a:p>
          <a:p>
            <a:pPr indent="457200"/>
            <a:r>
              <a:rPr lang="zh-CN" altLang="en-US" b="1" dirty="0"/>
              <a:t>The validation</a:t>
            </a:r>
            <a:r>
              <a:rPr lang="zh-CN" altLang="en-US" dirty="0"/>
              <a:t> </a:t>
            </a:r>
            <a:r>
              <a:rPr lang="zh-CN" altLang="en-US" b="1" dirty="0"/>
              <a:t>test</a:t>
            </a:r>
            <a:r>
              <a:rPr lang="zh-CN" altLang="en-US" dirty="0"/>
              <a:t> is applied to Ti</a:t>
            </a:r>
            <a:r>
              <a:rPr lang="en-US" altLang="zh-CN" dirty="0"/>
              <a:t> </a:t>
            </a:r>
            <a:r>
              <a:rPr lang="zh-CN" altLang="en-US" dirty="0"/>
              <a:t>.</a:t>
            </a:r>
          </a:p>
          <a:p>
            <a:pPr indent="457200"/>
            <a:r>
              <a:rPr lang="en-US" altLang="zh-CN" dirty="0"/>
              <a:t>D</a:t>
            </a:r>
            <a:r>
              <a:rPr lang="zh-CN" altLang="en-US" dirty="0"/>
              <a:t>etermin</a:t>
            </a:r>
            <a:r>
              <a:rPr lang="en-US" altLang="zh-CN" dirty="0" err="1"/>
              <a:t>ing</a:t>
            </a:r>
            <a:r>
              <a:rPr lang="zh-CN" altLang="en-US" dirty="0"/>
              <a:t> whether Ti is allowed to proceed to the write phase</a:t>
            </a:r>
            <a:r>
              <a:rPr lang="en-US" altLang="zh-CN" dirty="0"/>
              <a:t> or </a:t>
            </a:r>
            <a:r>
              <a:rPr lang="zh-CN" altLang="en-US" dirty="0"/>
              <a:t>a violat</a:t>
            </a:r>
            <a:r>
              <a:rPr lang="en-US" altLang="zh-CN" dirty="0" err="1"/>
              <a:t>ing</a:t>
            </a:r>
            <a:r>
              <a:rPr lang="zh-CN" altLang="en-US" dirty="0"/>
              <a:t> </a:t>
            </a:r>
            <a:r>
              <a:rPr lang="en-US" altLang="zh-CN" dirty="0"/>
              <a:t>the</a:t>
            </a:r>
            <a:r>
              <a:rPr lang="zh-CN" altLang="en-US" dirty="0"/>
              <a:t> serializability.</a:t>
            </a:r>
          </a:p>
          <a:p>
            <a:pPr indent="457200"/>
            <a:r>
              <a:rPr lang="en-US" altLang="zh-CN" dirty="0"/>
              <a:t>If </a:t>
            </a:r>
            <a:r>
              <a:rPr lang="zh-CN" altLang="en-US" dirty="0"/>
              <a:t>fails</a:t>
            </a:r>
            <a:r>
              <a:rPr lang="en-US" altLang="zh-CN" dirty="0"/>
              <a:t> -&gt; </a:t>
            </a:r>
            <a:r>
              <a:rPr lang="zh-CN" altLang="en-US" dirty="0"/>
              <a:t>aborts</a:t>
            </a:r>
            <a:r>
              <a:rPr lang="en-US" altLang="zh-CN" dirty="0"/>
              <a:t> </a:t>
            </a:r>
            <a:r>
              <a:rPr lang="en-US" altLang="zh-CN" dirty="0" err="1"/>
              <a:t>Ti</a:t>
            </a:r>
            <a:endParaRPr lang="zh-CN" altLang="en-US" dirty="0"/>
          </a:p>
          <a:p>
            <a:endParaRPr lang="zh-CN" altLang="en-US" dirty="0"/>
          </a:p>
          <a:p>
            <a:r>
              <a:rPr lang="zh-CN" altLang="en-US" dirty="0"/>
              <a:t>3. Write phase. </a:t>
            </a:r>
          </a:p>
          <a:p>
            <a:pPr indent="457200"/>
            <a:r>
              <a:rPr lang="en-US" altLang="zh-CN" dirty="0"/>
              <a:t>If</a:t>
            </a:r>
            <a:r>
              <a:rPr lang="zh-CN" altLang="en-US" dirty="0"/>
              <a:t> </a:t>
            </a:r>
            <a:r>
              <a:rPr lang="en-US" altLang="zh-CN" dirty="0"/>
              <a:t>v</a:t>
            </a:r>
            <a:r>
              <a:rPr lang="zh-CN" altLang="en-US" dirty="0"/>
              <a:t>alidation test succeeds for</a:t>
            </a:r>
            <a:r>
              <a:rPr lang="en-US" altLang="zh-CN" dirty="0"/>
              <a:t> </a:t>
            </a:r>
            <a:r>
              <a:rPr lang="zh-CN" altLang="en-US" dirty="0"/>
              <a:t>T</a:t>
            </a:r>
            <a:r>
              <a:rPr lang="en-US" altLang="zh-CN" dirty="0" err="1"/>
              <a:t>i</a:t>
            </a:r>
            <a:r>
              <a:rPr lang="en-US" altLang="zh-CN" dirty="0"/>
              <a:t>. </a:t>
            </a:r>
          </a:p>
          <a:p>
            <a:pPr indent="457200"/>
            <a:r>
              <a:rPr lang="en-US" altLang="zh-CN" dirty="0"/>
              <a:t>T</a:t>
            </a:r>
            <a:r>
              <a:rPr lang="zh-CN" altLang="en-US" dirty="0"/>
              <a:t>emporary local</a:t>
            </a:r>
            <a:r>
              <a:rPr lang="en-US" altLang="zh-CN" dirty="0"/>
              <a:t> </a:t>
            </a:r>
            <a:r>
              <a:rPr lang="zh-CN" altLang="en-US" dirty="0"/>
              <a:t>variables that hold the results of </a:t>
            </a:r>
            <a:r>
              <a:rPr lang="en-US" altLang="zh-CN" dirty="0" err="1"/>
              <a:t>Ti’s</a:t>
            </a:r>
            <a:r>
              <a:rPr lang="en-US" altLang="zh-CN" dirty="0"/>
              <a:t> </a:t>
            </a:r>
            <a:r>
              <a:rPr lang="zh-CN" altLang="en-US" dirty="0"/>
              <a:t>write</a:t>
            </a:r>
            <a:r>
              <a:rPr lang="en-US" altLang="zh-CN" dirty="0"/>
              <a:t> </a:t>
            </a:r>
            <a:r>
              <a:rPr lang="zh-CN" altLang="en-US" dirty="0"/>
              <a:t>are copied</a:t>
            </a:r>
            <a:r>
              <a:rPr lang="en-US" altLang="zh-CN" dirty="0"/>
              <a:t> </a:t>
            </a:r>
            <a:r>
              <a:rPr lang="zh-CN" altLang="en-US" dirty="0"/>
              <a:t>to the </a:t>
            </a:r>
            <a:r>
              <a:rPr lang="en-US" altLang="zh-CN" dirty="0"/>
              <a:t>DB.</a:t>
            </a:r>
            <a:r>
              <a:rPr lang="zh-CN" altLang="en-US" dirty="0"/>
              <a:t> </a:t>
            </a:r>
          </a:p>
          <a:p>
            <a:pPr indent="457200"/>
            <a:r>
              <a:rPr lang="en-US" altLang="zh-CN" dirty="0"/>
              <a:t>If r</a:t>
            </a:r>
            <a:r>
              <a:rPr lang="zh-CN" altLang="en-US" dirty="0"/>
              <a:t>ead-only </a:t>
            </a:r>
            <a:r>
              <a:rPr lang="en-US" altLang="zh-CN" dirty="0"/>
              <a:t>-&gt; </a:t>
            </a:r>
            <a:r>
              <a:rPr lang="zh-CN" altLang="en-US" dirty="0"/>
              <a:t>omit</a:t>
            </a:r>
            <a:r>
              <a:rPr lang="en-US" altLang="zh-CN" dirty="0"/>
              <a:t> this step (</a:t>
            </a:r>
            <a:r>
              <a:rPr lang="zh-CN" altLang="en-US" sz="1050" dirty="0"/>
              <a:t>只读事务跳过</a:t>
            </a:r>
            <a:r>
              <a:rPr lang="en-US" altLang="zh-CN" dirty="0"/>
              <a:t>)</a:t>
            </a:r>
          </a:p>
        </p:txBody>
      </p:sp>
      <p:sp>
        <p:nvSpPr>
          <p:cNvPr id="5" name="灯片编号占位符 4"/>
          <p:cNvSpPr>
            <a:spLocks noGrp="1"/>
          </p:cNvSpPr>
          <p:nvPr>
            <p:ph type="sldNum" sz="quarter" idx="12"/>
          </p:nvPr>
        </p:nvSpPr>
        <p:spPr/>
        <p:txBody>
          <a:bodyPr/>
          <a:lstStyle/>
          <a:p>
            <a:fld id="{9B618960-8005-486C-9A75-10CB2AAC16F9}"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Validation-Based Protocols</a:t>
            </a:r>
            <a:endParaRPr lang="zh-CN" altLang="en-US"/>
          </a:p>
        </p:txBody>
      </p:sp>
      <p:sp>
        <p:nvSpPr>
          <p:cNvPr id="3" name="内容占位符 2"/>
          <p:cNvSpPr>
            <a:spLocks noGrp="1"/>
          </p:cNvSpPr>
          <p:nvPr>
            <p:ph idx="1"/>
          </p:nvPr>
        </p:nvSpPr>
        <p:spPr/>
        <p:txBody>
          <a:bodyPr/>
          <a:lstStyle/>
          <a:p>
            <a:pPr marL="0" indent="0">
              <a:buNone/>
            </a:pPr>
            <a:r>
              <a:rPr lang="en-US" altLang="zh-CN" dirty="0"/>
              <a:t>A</a:t>
            </a:r>
            <a:r>
              <a:rPr lang="zh-CN" altLang="en-US" dirty="0"/>
              <a:t>ssociat</a:t>
            </a:r>
            <a:r>
              <a:rPr lang="en-US" altLang="zh-CN" dirty="0" err="1"/>
              <a:t>ing</a:t>
            </a:r>
            <a:r>
              <a:rPr lang="zh-CN" altLang="en-US" dirty="0"/>
              <a:t> </a:t>
            </a:r>
            <a:r>
              <a:rPr lang="en-US" altLang="zh-CN" dirty="0"/>
              <a:t>3</a:t>
            </a:r>
            <a:r>
              <a:rPr lang="zh-CN" altLang="en-US" dirty="0"/>
              <a:t> </a:t>
            </a:r>
            <a:r>
              <a:rPr lang="zh-CN" altLang="en-US" b="1" dirty="0"/>
              <a:t>different timestamps</a:t>
            </a:r>
            <a:r>
              <a:rPr lang="zh-CN" altLang="en-US" dirty="0"/>
              <a:t> with Ti</a:t>
            </a:r>
          </a:p>
          <a:p>
            <a:pPr marL="0" indent="0">
              <a:buNone/>
            </a:pPr>
            <a:r>
              <a:rPr lang="zh-CN" altLang="en-US" dirty="0"/>
              <a:t>1. StartTS(Ti), the time when Ti started its execution</a:t>
            </a:r>
          </a:p>
          <a:p>
            <a:pPr marL="0" indent="0">
              <a:buNone/>
            </a:pPr>
            <a:r>
              <a:rPr lang="zh-CN" altLang="en-US" dirty="0"/>
              <a:t>2. ValidationTS(Ti), finish</a:t>
            </a:r>
            <a:r>
              <a:rPr lang="en-US" altLang="zh-CN" dirty="0"/>
              <a:t>ed</a:t>
            </a:r>
            <a:r>
              <a:rPr lang="zh-CN" altLang="en-US" dirty="0"/>
              <a:t> read phase</a:t>
            </a:r>
            <a:r>
              <a:rPr lang="en-US" altLang="zh-CN" dirty="0"/>
              <a:t>,</a:t>
            </a:r>
            <a:r>
              <a:rPr lang="zh-CN" altLang="en-US" dirty="0"/>
              <a:t> start</a:t>
            </a:r>
            <a:r>
              <a:rPr lang="en-US" altLang="zh-CN" dirty="0"/>
              <a:t>ed</a:t>
            </a:r>
            <a:r>
              <a:rPr lang="zh-CN" altLang="en-US" dirty="0"/>
              <a:t> validation phase</a:t>
            </a:r>
          </a:p>
          <a:p>
            <a:pPr marL="0" indent="0">
              <a:buNone/>
            </a:pPr>
            <a:r>
              <a:rPr lang="zh-CN" altLang="en-US" dirty="0"/>
              <a:t>3. FinishTS(Ti), finished its write phase.</a:t>
            </a:r>
          </a:p>
        </p:txBody>
      </p:sp>
      <p:sp>
        <p:nvSpPr>
          <p:cNvPr id="4" name="文本框 3"/>
          <p:cNvSpPr txBox="1"/>
          <p:nvPr/>
        </p:nvSpPr>
        <p:spPr>
          <a:xfrm>
            <a:off x="838200" y="3978910"/>
            <a:ext cx="9935845" cy="1361911"/>
          </a:xfrm>
          <a:prstGeom prst="rect">
            <a:avLst/>
          </a:prstGeom>
          <a:noFill/>
        </p:spPr>
        <p:txBody>
          <a:bodyPr wrap="square" rtlCol="0">
            <a:spAutoFit/>
          </a:bodyPr>
          <a:lstStyle/>
          <a:p>
            <a:r>
              <a:rPr lang="en-US" altLang="zh-CN" dirty="0"/>
              <a:t>U</a:t>
            </a:r>
            <a:r>
              <a:rPr lang="zh-CN" altLang="en-US" dirty="0"/>
              <a:t>sing</a:t>
            </a:r>
            <a:r>
              <a:rPr lang="en-US" altLang="zh-CN" dirty="0"/>
              <a:t> </a:t>
            </a:r>
            <a:r>
              <a:rPr lang="zh-CN" altLang="en-US" dirty="0"/>
              <a:t>the value of the timestamp </a:t>
            </a:r>
            <a:r>
              <a:rPr lang="zh-CN" altLang="en-US" b="1" dirty="0"/>
              <a:t>Validation</a:t>
            </a:r>
            <a:r>
              <a:rPr lang="en-US" altLang="zh-CN" b="1" dirty="0"/>
              <a:t> </a:t>
            </a:r>
            <a:r>
              <a:rPr lang="zh-CN" altLang="en-US" b="1" dirty="0"/>
              <a:t>TS</a:t>
            </a:r>
            <a:r>
              <a:rPr lang="zh-CN" altLang="en-US" dirty="0"/>
              <a:t>(Ti)</a:t>
            </a:r>
            <a:r>
              <a:rPr lang="en-US" altLang="zh-CN" dirty="0"/>
              <a:t> to</a:t>
            </a:r>
            <a:r>
              <a:rPr lang="zh-CN" altLang="en-US" dirty="0">
                <a:sym typeface="+mn-ea"/>
              </a:rPr>
              <a:t> determine the </a:t>
            </a:r>
            <a:r>
              <a:rPr lang="zh-CN" altLang="en-US" b="1" dirty="0">
                <a:sym typeface="+mn-ea"/>
              </a:rPr>
              <a:t>serializability order </a:t>
            </a:r>
            <a:r>
              <a:rPr lang="zh-CN" altLang="en-US" dirty="0">
                <a:sym typeface="+mn-ea"/>
              </a:rPr>
              <a:t>by the </a:t>
            </a:r>
            <a:r>
              <a:rPr lang="zh-CN" altLang="en-US" b="1" dirty="0">
                <a:sym typeface="+mn-ea"/>
              </a:rPr>
              <a:t>timestamp-ordering</a:t>
            </a:r>
            <a:r>
              <a:rPr lang="zh-CN" altLang="en-US" dirty="0">
                <a:sym typeface="+mn-ea"/>
              </a:rPr>
              <a:t> technique</a:t>
            </a:r>
            <a:r>
              <a:rPr lang="zh-CN" altLang="en-US" dirty="0"/>
              <a:t>. </a:t>
            </a:r>
          </a:p>
          <a:p>
            <a:r>
              <a:rPr lang="zh-CN" altLang="en-US" dirty="0"/>
              <a:t>Thus, the value TS(Ti) = ValidationTS(Ti)</a:t>
            </a:r>
            <a:r>
              <a:rPr lang="en-US" altLang="zh-CN" dirty="0"/>
              <a:t> </a:t>
            </a:r>
            <a:r>
              <a:rPr lang="zh-CN" altLang="en-US" dirty="0"/>
              <a:t>and, </a:t>
            </a:r>
            <a:r>
              <a:rPr lang="zh-CN" altLang="en-US" b="1" dirty="0"/>
              <a:t>if TS(Tj) &lt; TS(Tk)</a:t>
            </a:r>
            <a:r>
              <a:rPr lang="zh-CN" altLang="en-US" dirty="0"/>
              <a:t>, then any produced schedule must be equivalent to a</a:t>
            </a:r>
            <a:r>
              <a:rPr lang="zh-CN" altLang="en-US" b="1" dirty="0"/>
              <a:t> serial</a:t>
            </a:r>
            <a:r>
              <a:rPr lang="en-US" altLang="zh-CN" b="1" dirty="0"/>
              <a:t> </a:t>
            </a:r>
            <a:r>
              <a:rPr lang="zh-CN" altLang="en-US" b="1" dirty="0"/>
              <a:t>schedule </a:t>
            </a:r>
            <a:r>
              <a:rPr lang="zh-CN" altLang="en-US" dirty="0"/>
              <a:t>in which </a:t>
            </a:r>
            <a:r>
              <a:rPr lang="zh-CN" altLang="en-US" b="1" dirty="0"/>
              <a:t>Tj appears before Tk</a:t>
            </a:r>
          </a:p>
          <a:p>
            <a:r>
              <a:rPr lang="zh-CN" altLang="en-US" sz="1050" dirty="0"/>
              <a:t>用</a:t>
            </a:r>
            <a:r>
              <a:rPr lang="en-US" altLang="zh-CN" sz="1050" dirty="0"/>
              <a:t>Validation TS</a:t>
            </a:r>
            <a:r>
              <a:rPr lang="zh-CN" altLang="en-US" sz="1050" dirty="0"/>
              <a:t>当作</a:t>
            </a:r>
            <a:r>
              <a:rPr lang="en-US" altLang="zh-CN" sz="1050" dirty="0"/>
              <a:t>TS(</a:t>
            </a:r>
            <a:r>
              <a:rPr lang="en-US" altLang="zh-CN" sz="1050" dirty="0" err="1"/>
              <a:t>Ti</a:t>
            </a:r>
            <a:r>
              <a:rPr lang="en-US" altLang="zh-CN" sz="1050" dirty="0"/>
              <a:t>)</a:t>
            </a:r>
            <a:r>
              <a:rPr lang="zh-CN" altLang="en-US" sz="1050" dirty="0"/>
              <a:t>来排序，</a:t>
            </a:r>
            <a:r>
              <a:rPr lang="en-US" altLang="zh-CN" sz="1050" dirty="0"/>
              <a:t>TS(</a:t>
            </a:r>
            <a:r>
              <a:rPr lang="en-US" altLang="zh-CN" sz="1050" dirty="0" err="1"/>
              <a:t>Tj</a:t>
            </a:r>
            <a:r>
              <a:rPr lang="en-US" altLang="zh-CN" sz="1050" dirty="0"/>
              <a:t>)&lt;TS(Tk)</a:t>
            </a:r>
            <a:r>
              <a:rPr lang="zh-CN" altLang="en-US" sz="1050" dirty="0"/>
              <a:t>的话产生的调度需等价于某个</a:t>
            </a:r>
            <a:r>
              <a:rPr lang="en-US" altLang="zh-CN" sz="1050" dirty="0" err="1"/>
              <a:t>Tj</a:t>
            </a:r>
            <a:r>
              <a:rPr lang="en-US" altLang="zh-CN" sz="1050" dirty="0"/>
              <a:t>-&gt;Tk</a:t>
            </a:r>
            <a:r>
              <a:rPr lang="zh-CN" altLang="en-US" sz="1050" dirty="0"/>
              <a:t>的串行调度</a:t>
            </a:r>
          </a:p>
        </p:txBody>
      </p:sp>
      <p:sp>
        <p:nvSpPr>
          <p:cNvPr id="5" name="灯片编号占位符 4"/>
          <p:cNvSpPr>
            <a:spLocks noGrp="1"/>
          </p:cNvSpPr>
          <p:nvPr>
            <p:ph type="sldNum" sz="quarter" idx="12"/>
          </p:nvPr>
        </p:nvSpPr>
        <p:spPr/>
        <p:txBody>
          <a:bodyPr/>
          <a:lstStyle/>
          <a:p>
            <a:fld id="{9B618960-8005-486C-9A75-10CB2AAC16F9}"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validation test</a:t>
            </a:r>
          </a:p>
        </p:txBody>
      </p:sp>
      <p:sp>
        <p:nvSpPr>
          <p:cNvPr id="4" name="内容占位符 3"/>
          <p:cNvSpPr>
            <a:spLocks noGrp="1"/>
          </p:cNvSpPr>
          <p:nvPr>
            <p:ph idx="1"/>
          </p:nvPr>
        </p:nvSpPr>
        <p:spPr/>
        <p:txBody>
          <a:bodyPr>
            <a:normAutofit fontScale="75000" lnSpcReduction="20000"/>
          </a:bodyPr>
          <a:lstStyle/>
          <a:p>
            <a:pPr marL="0" indent="0">
              <a:lnSpc>
                <a:spcPct val="120000"/>
              </a:lnSpc>
              <a:buNone/>
            </a:pPr>
            <a:r>
              <a:rPr lang="zh-CN" altLang="en-US" dirty="0"/>
              <a:t>TS(Tk) &lt; TS(Ti), </a:t>
            </a:r>
            <a:r>
              <a:rPr lang="zh-CN" altLang="en-US" b="1" dirty="0"/>
              <a:t>one </a:t>
            </a:r>
            <a:r>
              <a:rPr lang="zh-CN" altLang="en-US" dirty="0"/>
              <a:t>of the following two conditions must hold:</a:t>
            </a:r>
            <a:r>
              <a:rPr lang="en-US" altLang="zh-CN" dirty="0"/>
              <a:t> </a:t>
            </a:r>
            <a:r>
              <a:rPr lang="zh-CN" altLang="en-US" sz="1600" dirty="0"/>
              <a:t>一个就行</a:t>
            </a:r>
          </a:p>
          <a:p>
            <a:pPr marL="0" indent="0">
              <a:lnSpc>
                <a:spcPct val="120000"/>
              </a:lnSpc>
              <a:buNone/>
            </a:pPr>
            <a:endParaRPr lang="zh-CN" altLang="en-US" dirty="0"/>
          </a:p>
          <a:p>
            <a:pPr marL="0" indent="0">
              <a:lnSpc>
                <a:spcPct val="120000"/>
              </a:lnSpc>
              <a:buNone/>
            </a:pPr>
            <a:r>
              <a:rPr lang="zh-CN" altLang="en-US" dirty="0"/>
              <a:t>1. FinishTS(Tk) &lt; StartTS(Ti). </a:t>
            </a:r>
          </a:p>
          <a:p>
            <a:pPr marL="0" indent="0">
              <a:lnSpc>
                <a:spcPct val="120000"/>
              </a:lnSpc>
              <a:buNone/>
            </a:pPr>
            <a:r>
              <a:rPr lang="zh-CN" altLang="en-US" dirty="0"/>
              <a:t>Tk completes</a:t>
            </a:r>
            <a:r>
              <a:rPr lang="en-US" altLang="zh-CN" dirty="0"/>
              <a:t> </a:t>
            </a:r>
            <a:r>
              <a:rPr lang="zh-CN" altLang="en-US" dirty="0"/>
              <a:t>before Ti started</a:t>
            </a:r>
            <a:r>
              <a:rPr lang="en-US" altLang="zh-CN" dirty="0"/>
              <a:t> -&gt; </a:t>
            </a:r>
            <a:r>
              <a:rPr lang="zh-CN" altLang="en-US" dirty="0"/>
              <a:t>serializability order maintained</a:t>
            </a:r>
          </a:p>
          <a:p>
            <a:pPr marL="0" indent="0">
              <a:lnSpc>
                <a:spcPct val="120000"/>
              </a:lnSpc>
              <a:buNone/>
            </a:pPr>
            <a:endParaRPr lang="zh-CN" altLang="en-US" dirty="0"/>
          </a:p>
          <a:p>
            <a:pPr marL="0" indent="0">
              <a:lnSpc>
                <a:spcPct val="120000"/>
              </a:lnSpc>
              <a:buNone/>
            </a:pPr>
            <a:r>
              <a:rPr lang="zh-CN" altLang="en-US" dirty="0"/>
              <a:t>2. </a:t>
            </a:r>
            <a:r>
              <a:rPr lang="en-US" altLang="zh-CN" dirty="0"/>
              <a:t>D</a:t>
            </a:r>
            <a:r>
              <a:rPr lang="zh-CN" altLang="en-US" dirty="0"/>
              <a:t>ata items </a:t>
            </a:r>
            <a:r>
              <a:rPr lang="zh-CN" altLang="en-US" b="1" dirty="0"/>
              <a:t>written</a:t>
            </a:r>
            <a:r>
              <a:rPr lang="zh-CN" altLang="en-US" dirty="0"/>
              <a:t> by Tk does not </a:t>
            </a:r>
            <a:r>
              <a:rPr lang="zh-CN" altLang="en-US" b="1" dirty="0"/>
              <a:t>intersect</a:t>
            </a:r>
            <a:r>
              <a:rPr lang="zh-CN" altLang="en-US" dirty="0"/>
              <a:t> with </a:t>
            </a:r>
            <a:r>
              <a:rPr lang="en-US" altLang="zh-CN" dirty="0"/>
              <a:t>Data </a:t>
            </a:r>
            <a:r>
              <a:rPr lang="en-US" altLang="zh-CN" b="1" dirty="0"/>
              <a:t>r</a:t>
            </a:r>
            <a:r>
              <a:rPr lang="zh-CN" altLang="en-US" b="1" dirty="0"/>
              <a:t>ead</a:t>
            </a:r>
            <a:r>
              <a:rPr lang="zh-CN" altLang="en-US" dirty="0"/>
              <a:t> by Ti</a:t>
            </a:r>
            <a:r>
              <a:rPr lang="en-US" altLang="zh-CN" dirty="0"/>
              <a:t>, and </a:t>
            </a:r>
            <a:r>
              <a:rPr lang="zh-CN" altLang="en-US" dirty="0"/>
              <a:t>Tk completes its </a:t>
            </a:r>
            <a:r>
              <a:rPr lang="zh-CN" altLang="en-US" b="1" dirty="0"/>
              <a:t>write phase</a:t>
            </a:r>
            <a:r>
              <a:rPr lang="zh-CN" altLang="en-US" dirty="0"/>
              <a:t> before Ti starts its</a:t>
            </a:r>
            <a:r>
              <a:rPr lang="zh-CN" altLang="en-US" b="1" dirty="0"/>
              <a:t> validation phase</a:t>
            </a:r>
            <a:r>
              <a:rPr lang="en-US" altLang="zh-CN" b="1" dirty="0"/>
              <a:t> </a:t>
            </a:r>
            <a:r>
              <a:rPr lang="zh-CN" altLang="en-US" dirty="0"/>
              <a:t>(FinishTS(Tk) &lt; ValidationTS(Ti))</a:t>
            </a:r>
            <a:r>
              <a:rPr lang="en-US" altLang="zh-CN" dirty="0"/>
              <a:t> </a:t>
            </a:r>
            <a:r>
              <a:rPr lang="en-US" altLang="zh-CN" sz="1400" dirty="0" err="1"/>
              <a:t>Ti</a:t>
            </a:r>
            <a:r>
              <a:rPr lang="zh-CN" altLang="en-US" sz="1400" dirty="0"/>
              <a:t>检查前</a:t>
            </a:r>
            <a:r>
              <a:rPr lang="en-US" altLang="zh-CN" sz="1400" dirty="0"/>
              <a:t>Tk</a:t>
            </a:r>
            <a:r>
              <a:rPr lang="zh-CN" altLang="en-US" sz="1400" dirty="0"/>
              <a:t>结束</a:t>
            </a:r>
          </a:p>
          <a:p>
            <a:pPr marL="0" indent="0">
              <a:lnSpc>
                <a:spcPct val="120000"/>
              </a:lnSpc>
              <a:buNone/>
            </a:pPr>
            <a:r>
              <a:rPr lang="zh-CN" altLang="en-US" b="1" dirty="0"/>
              <a:t>writes</a:t>
            </a:r>
            <a:r>
              <a:rPr lang="zh-CN" altLang="en-US" dirty="0"/>
              <a:t> of Tk and Ti do not overlap</a:t>
            </a:r>
            <a:r>
              <a:rPr lang="en-US" altLang="zh-CN" dirty="0"/>
              <a:t> </a:t>
            </a:r>
            <a:r>
              <a:rPr lang="zh-CN" altLang="en-US" sz="1600" dirty="0"/>
              <a:t>写不重叠</a:t>
            </a:r>
          </a:p>
          <a:p>
            <a:pPr marL="0" indent="0">
              <a:lnSpc>
                <a:spcPct val="120000"/>
              </a:lnSpc>
              <a:buNone/>
            </a:pPr>
            <a:r>
              <a:rPr lang="zh-CN" altLang="en-US" dirty="0"/>
              <a:t>Tk </a:t>
            </a:r>
            <a:r>
              <a:rPr lang="en-US" altLang="zh-CN" dirty="0"/>
              <a:t>writes </a:t>
            </a:r>
            <a:r>
              <a:rPr lang="zh-CN" altLang="en-US" dirty="0"/>
              <a:t>do not affect the Ti</a:t>
            </a:r>
            <a:r>
              <a:rPr lang="en-US" altLang="zh-CN" dirty="0"/>
              <a:t> reads </a:t>
            </a:r>
            <a:r>
              <a:rPr lang="en-US" altLang="zh-CN" sz="1600" dirty="0"/>
              <a:t>Tk</a:t>
            </a:r>
            <a:r>
              <a:rPr lang="zh-CN" altLang="en-US" sz="1600" dirty="0"/>
              <a:t>写不影响</a:t>
            </a:r>
            <a:r>
              <a:rPr lang="en-US" altLang="zh-CN" sz="1600" dirty="0" err="1"/>
              <a:t>Ti</a:t>
            </a:r>
            <a:r>
              <a:rPr lang="zh-CN" altLang="en-US" sz="1600" dirty="0"/>
              <a:t>读</a:t>
            </a:r>
            <a:endParaRPr lang="en-US" altLang="zh-CN" sz="1600" dirty="0"/>
          </a:p>
          <a:p>
            <a:pPr marL="0" indent="0">
              <a:lnSpc>
                <a:spcPct val="120000"/>
              </a:lnSpc>
              <a:buNone/>
            </a:pPr>
            <a:r>
              <a:rPr lang="zh-CN" altLang="en-US" dirty="0"/>
              <a:t>Ti </a:t>
            </a:r>
            <a:r>
              <a:rPr lang="en-US" altLang="zh-CN" dirty="0"/>
              <a:t>never</a:t>
            </a:r>
            <a:r>
              <a:rPr lang="zh-CN" altLang="en-US" dirty="0"/>
              <a:t> affect the read of Tk</a:t>
            </a:r>
            <a:r>
              <a:rPr lang="en-US" altLang="zh-CN" dirty="0"/>
              <a:t> -&gt; </a:t>
            </a:r>
            <a:r>
              <a:rPr lang="zh-CN" altLang="en-US" dirty="0"/>
              <a:t>serializability maintained.</a:t>
            </a:r>
          </a:p>
        </p:txBody>
      </p:sp>
      <p:sp>
        <p:nvSpPr>
          <p:cNvPr id="5" name="灯片编号占位符 4"/>
          <p:cNvSpPr>
            <a:spLocks noGrp="1"/>
          </p:cNvSpPr>
          <p:nvPr>
            <p:ph type="sldNum" sz="quarter" idx="12"/>
          </p:nvPr>
        </p:nvSpPr>
        <p:spPr/>
        <p:txBody>
          <a:bodyPr/>
          <a:lstStyle/>
          <a:p>
            <a:fld id="{9B618960-8005-486C-9A75-10CB2AAC16F9}"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Validation-Based Protocols</a:t>
            </a:r>
            <a:r>
              <a:rPr lang="en-US" altLang="zh-CN" sz="1200">
                <a:sym typeface="+mn-ea"/>
              </a:rPr>
              <a:t>P868 typo</a:t>
            </a:r>
          </a:p>
        </p:txBody>
      </p:sp>
      <p:sp>
        <p:nvSpPr>
          <p:cNvPr id="3" name="内容占位符 2"/>
          <p:cNvSpPr>
            <a:spLocks noGrp="1"/>
          </p:cNvSpPr>
          <p:nvPr>
            <p:ph idx="1"/>
          </p:nvPr>
        </p:nvSpPr>
        <p:spPr>
          <a:xfrm>
            <a:off x="4597400" y="1825625"/>
            <a:ext cx="7505700" cy="2778760"/>
          </a:xfrm>
        </p:spPr>
        <p:txBody>
          <a:bodyPr/>
          <a:lstStyle/>
          <a:p>
            <a:pPr marL="0" indent="0">
              <a:buNone/>
            </a:pPr>
            <a:r>
              <a:rPr lang="en-US" altLang="zh-CN" dirty="0"/>
              <a:t>T25 write set: nothing</a:t>
            </a:r>
          </a:p>
          <a:p>
            <a:pPr marL="0" indent="0">
              <a:buNone/>
            </a:pPr>
            <a:r>
              <a:rPr lang="en-US" altLang="zh-CN" dirty="0"/>
              <a:t>T26 read set: B, A</a:t>
            </a:r>
          </a:p>
          <a:p>
            <a:pPr marL="0" indent="0">
              <a:buNone/>
            </a:pPr>
            <a:r>
              <a:rPr lang="en-US" altLang="zh-CN" dirty="0"/>
              <a:t>No overlap</a:t>
            </a:r>
          </a:p>
          <a:p>
            <a:pPr marL="0" indent="0">
              <a:buNone/>
            </a:pPr>
            <a:r>
              <a:rPr lang="zh-CN" altLang="en-US" sz="2000" dirty="0">
                <a:sym typeface="+mn-ea"/>
              </a:rPr>
              <a:t>StartTS(T</a:t>
            </a:r>
            <a:r>
              <a:rPr lang="en-US" altLang="zh-CN" sz="2000" dirty="0">
                <a:sym typeface="+mn-ea"/>
              </a:rPr>
              <a:t>25</a:t>
            </a:r>
            <a:r>
              <a:rPr lang="zh-CN" altLang="en-US" sz="2000" dirty="0">
                <a:sym typeface="+mn-ea"/>
              </a:rPr>
              <a:t>) &lt; FinishTS(T</a:t>
            </a:r>
            <a:r>
              <a:rPr lang="en-US" altLang="zh-CN" sz="2000" dirty="0">
                <a:sym typeface="+mn-ea"/>
              </a:rPr>
              <a:t>25</a:t>
            </a:r>
            <a:r>
              <a:rPr lang="zh-CN" altLang="en-US" sz="2000" dirty="0">
                <a:sym typeface="+mn-ea"/>
              </a:rPr>
              <a:t>) &lt;</a:t>
            </a:r>
            <a:r>
              <a:rPr lang="en-US" altLang="zh-CN" sz="2000" dirty="0">
                <a:sym typeface="+mn-ea"/>
              </a:rPr>
              <a:t> </a:t>
            </a:r>
            <a:r>
              <a:rPr lang="zh-CN" altLang="en-US" sz="2000" dirty="0">
                <a:sym typeface="+mn-ea"/>
              </a:rPr>
              <a:t>ValidationTS(T</a:t>
            </a:r>
            <a:r>
              <a:rPr lang="en-US" altLang="zh-CN" sz="2000" dirty="0">
                <a:sym typeface="+mn-ea"/>
              </a:rPr>
              <a:t>26)</a:t>
            </a:r>
          </a:p>
          <a:p>
            <a:pPr marL="0" indent="0">
              <a:buNone/>
            </a:pPr>
            <a:r>
              <a:rPr lang="en-US" altLang="zh-CN" sz="2000" dirty="0"/>
              <a:t>26</a:t>
            </a:r>
            <a:r>
              <a:rPr lang="zh-CN" altLang="en-US" sz="2000" dirty="0"/>
              <a:t>检查前</a:t>
            </a:r>
            <a:r>
              <a:rPr lang="en-US" altLang="zh-CN" sz="2000" dirty="0"/>
              <a:t>25</a:t>
            </a:r>
            <a:r>
              <a:rPr lang="zh-CN" altLang="en-US" sz="2000" dirty="0"/>
              <a:t>结束</a:t>
            </a:r>
          </a:p>
          <a:p>
            <a:pPr marL="0" indent="0">
              <a:buNone/>
            </a:pPr>
            <a:r>
              <a:rPr lang="en-US" altLang="zh-CN" sz="2000" dirty="0"/>
              <a:t>equivalent to &lt;T25, T26&gt;</a:t>
            </a:r>
          </a:p>
        </p:txBody>
      </p:sp>
      <p:pic>
        <p:nvPicPr>
          <p:cNvPr id="4" name="图片 3" descr="截屏2024-12-10 19.09.33"/>
          <p:cNvPicPr>
            <a:picLocks noChangeAspect="1"/>
          </p:cNvPicPr>
          <p:nvPr/>
        </p:nvPicPr>
        <p:blipFill>
          <a:blip r:embed="rId3"/>
          <a:stretch>
            <a:fillRect/>
          </a:stretch>
        </p:blipFill>
        <p:spPr>
          <a:xfrm>
            <a:off x="838200" y="1825625"/>
            <a:ext cx="3759200" cy="4584700"/>
          </a:xfrm>
          <a:prstGeom prst="rect">
            <a:avLst/>
          </a:prstGeom>
        </p:spPr>
      </p:pic>
      <p:sp>
        <p:nvSpPr>
          <p:cNvPr id="5" name="文本框 4"/>
          <p:cNvSpPr txBox="1"/>
          <p:nvPr/>
        </p:nvSpPr>
        <p:spPr>
          <a:xfrm>
            <a:off x="422910" y="2380615"/>
            <a:ext cx="4064000" cy="368300"/>
          </a:xfrm>
          <a:prstGeom prst="rect">
            <a:avLst/>
          </a:prstGeom>
          <a:noFill/>
        </p:spPr>
        <p:txBody>
          <a:bodyPr wrap="square" rtlCol="0">
            <a:spAutoFit/>
          </a:bodyPr>
          <a:lstStyle/>
          <a:p>
            <a:r>
              <a:rPr lang="en-US" altLang="zh-CN">
                <a:solidFill>
                  <a:srgbClr val="FF0000"/>
                </a:solidFill>
              </a:rPr>
              <a:t>startTS25</a:t>
            </a:r>
          </a:p>
        </p:txBody>
      </p:sp>
      <p:sp>
        <p:nvSpPr>
          <p:cNvPr id="6" name="文本框 5"/>
          <p:cNvSpPr txBox="1"/>
          <p:nvPr/>
        </p:nvSpPr>
        <p:spPr>
          <a:xfrm>
            <a:off x="331470" y="4941570"/>
            <a:ext cx="4064000" cy="368300"/>
          </a:xfrm>
          <a:prstGeom prst="rect">
            <a:avLst/>
          </a:prstGeom>
          <a:noFill/>
        </p:spPr>
        <p:txBody>
          <a:bodyPr wrap="square" rtlCol="0">
            <a:spAutoFit/>
          </a:bodyPr>
          <a:lstStyle/>
          <a:p>
            <a:r>
              <a:rPr lang="en-US" altLang="zh-CN">
                <a:solidFill>
                  <a:srgbClr val="FF0000"/>
                </a:solidFill>
              </a:rPr>
              <a:t>FinishTS25</a:t>
            </a:r>
          </a:p>
        </p:txBody>
      </p:sp>
      <p:sp>
        <p:nvSpPr>
          <p:cNvPr id="7" name="文本框 6"/>
          <p:cNvSpPr txBox="1"/>
          <p:nvPr/>
        </p:nvSpPr>
        <p:spPr>
          <a:xfrm>
            <a:off x="1694815" y="5189855"/>
            <a:ext cx="1896745" cy="368300"/>
          </a:xfrm>
          <a:prstGeom prst="rect">
            <a:avLst/>
          </a:prstGeom>
          <a:noFill/>
        </p:spPr>
        <p:txBody>
          <a:bodyPr wrap="square" rtlCol="0">
            <a:spAutoFit/>
          </a:bodyPr>
          <a:lstStyle/>
          <a:p>
            <a:r>
              <a:rPr lang="en-US" altLang="zh-CN">
                <a:solidFill>
                  <a:srgbClr val="FF0000"/>
                </a:solidFill>
              </a:rPr>
              <a:t>ValidateTS25</a:t>
            </a:r>
          </a:p>
        </p:txBody>
      </p:sp>
      <p:sp>
        <p:nvSpPr>
          <p:cNvPr id="8" name="文本框 7"/>
          <p:cNvSpPr txBox="1"/>
          <p:nvPr/>
        </p:nvSpPr>
        <p:spPr>
          <a:xfrm>
            <a:off x="4486910" y="4778375"/>
            <a:ext cx="7705090" cy="1476375"/>
          </a:xfrm>
          <a:prstGeom prst="rect">
            <a:avLst/>
          </a:prstGeom>
          <a:noFill/>
        </p:spPr>
        <p:txBody>
          <a:bodyPr wrap="square" rtlCol="0">
            <a:spAutoFit/>
          </a:bodyPr>
          <a:lstStyle/>
          <a:p>
            <a:r>
              <a:rPr lang="en-US" altLang="zh-CN" dirty="0">
                <a:sym typeface="+mn-ea"/>
              </a:rPr>
              <a:t>Automatically guards against</a:t>
            </a:r>
            <a:r>
              <a:rPr lang="en-US" altLang="zh-CN" b="1" dirty="0">
                <a:sym typeface="+mn-ea"/>
              </a:rPr>
              <a:t> cascading rollbacks</a:t>
            </a:r>
            <a:r>
              <a:rPr lang="en-US" altLang="zh-CN" dirty="0">
                <a:sym typeface="+mn-ea"/>
              </a:rPr>
              <a:t> </a:t>
            </a:r>
            <a:r>
              <a:rPr lang="zh-CN" altLang="en-US" sz="1050" dirty="0">
                <a:sym typeface="+mn-ea"/>
              </a:rPr>
              <a:t>写事务提交后才真写</a:t>
            </a:r>
          </a:p>
          <a:p>
            <a:r>
              <a:rPr lang="en-US" altLang="zh-CN" dirty="0"/>
              <a:t>Possibility of starvation: </a:t>
            </a:r>
            <a:r>
              <a:rPr lang="zh-CN" altLang="en-US" sz="1050" dirty="0"/>
              <a:t>长事务不断重启</a:t>
            </a:r>
          </a:p>
          <a:p>
            <a:r>
              <a:rPr lang="zh-CN" altLang="en-US" b="1" dirty="0"/>
              <a:t>optimistic concurrency-control</a:t>
            </a:r>
          </a:p>
          <a:p>
            <a:r>
              <a:rPr lang="zh-CN" altLang="en-US" dirty="0"/>
              <a:t>assuming</a:t>
            </a:r>
            <a:r>
              <a:rPr lang="en-US" altLang="zh-CN" dirty="0"/>
              <a:t> TXs</a:t>
            </a:r>
            <a:r>
              <a:rPr lang="zh-CN" altLang="en-US" dirty="0"/>
              <a:t> </a:t>
            </a:r>
            <a:r>
              <a:rPr lang="en-US" altLang="zh-CN" dirty="0"/>
              <a:t>are</a:t>
            </a:r>
            <a:r>
              <a:rPr lang="zh-CN" altLang="en-US" dirty="0"/>
              <a:t> </a:t>
            </a:r>
            <a:r>
              <a:rPr lang="zh-CN" altLang="en-US" b="1" dirty="0"/>
              <a:t>able to finish</a:t>
            </a:r>
            <a:r>
              <a:rPr lang="en-US" altLang="zh-CN" b="1" dirty="0"/>
              <a:t> </a:t>
            </a:r>
            <a:r>
              <a:rPr lang="zh-CN" altLang="en-US" dirty="0"/>
              <a:t>execution</a:t>
            </a:r>
            <a:endParaRPr lang="zh-CN" altLang="en-US" b="1" dirty="0"/>
          </a:p>
          <a:p>
            <a:r>
              <a:rPr lang="zh-CN" altLang="en-US" dirty="0"/>
              <a:t>locking</a:t>
            </a:r>
            <a:r>
              <a:rPr lang="en-US" altLang="zh-CN" dirty="0"/>
              <a:t> &amp; </a:t>
            </a:r>
            <a:r>
              <a:rPr lang="zh-CN" altLang="en-US" dirty="0"/>
              <a:t>timestamp ordering are</a:t>
            </a:r>
            <a:r>
              <a:rPr lang="zh-CN" altLang="en-US" b="1" dirty="0"/>
              <a:t> pessimistic</a:t>
            </a:r>
          </a:p>
        </p:txBody>
      </p:sp>
      <p:sp>
        <p:nvSpPr>
          <p:cNvPr id="9" name="灯片编号占位符 8"/>
          <p:cNvSpPr>
            <a:spLocks noGrp="1"/>
          </p:cNvSpPr>
          <p:nvPr>
            <p:ph type="sldNum" sz="quarter" idx="12"/>
          </p:nvPr>
        </p:nvSpPr>
        <p:spPr/>
        <p:txBody>
          <a:bodyPr/>
          <a:lstStyle/>
          <a:p>
            <a:fld id="{9B618960-8005-486C-9A75-10CB2AAC16F9}"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Multiversion Schemes</a:t>
            </a:r>
          </a:p>
        </p:txBody>
      </p:sp>
      <p:sp>
        <p:nvSpPr>
          <p:cNvPr id="3" name="内容占位符 2"/>
          <p:cNvSpPr>
            <a:spLocks noGrp="1"/>
          </p:cNvSpPr>
          <p:nvPr>
            <p:ph idx="1"/>
          </p:nvPr>
        </p:nvSpPr>
        <p:spPr>
          <a:xfrm>
            <a:off x="838200" y="1825625"/>
            <a:ext cx="11188065" cy="1689100"/>
          </a:xfrm>
        </p:spPr>
        <p:txBody>
          <a:bodyPr/>
          <a:lstStyle/>
          <a:p>
            <a:pPr marL="0" indent="0">
              <a:buNone/>
            </a:pPr>
            <a:r>
              <a:rPr lang="zh-CN" altLang="en-US" dirty="0"/>
              <a:t>each write(Q) operation creates a</a:t>
            </a:r>
            <a:r>
              <a:rPr lang="en-US" altLang="zh-CN" dirty="0"/>
              <a:t> </a:t>
            </a:r>
            <a:r>
              <a:rPr lang="zh-CN" altLang="en-US" dirty="0"/>
              <a:t>new version of Q</a:t>
            </a:r>
          </a:p>
          <a:p>
            <a:pPr marL="0" indent="0">
              <a:buNone/>
            </a:pPr>
            <a:r>
              <a:rPr lang="en-US" altLang="zh-CN" dirty="0"/>
              <a:t>A</a:t>
            </a:r>
            <a:r>
              <a:rPr lang="zh-CN" altLang="en-US" dirty="0"/>
              <a:t> </a:t>
            </a:r>
            <a:r>
              <a:rPr lang="en-US" altLang="zh-CN" dirty="0"/>
              <a:t>TX</a:t>
            </a:r>
            <a:r>
              <a:rPr lang="zh-CN" altLang="en-US" dirty="0"/>
              <a:t> issues a read(Q) </a:t>
            </a:r>
          </a:p>
          <a:p>
            <a:pPr marL="0" indent="0">
              <a:buNone/>
            </a:pPr>
            <a:r>
              <a:rPr lang="en-US" altLang="zh-CN" dirty="0"/>
              <a:t>-&gt; C</a:t>
            </a:r>
            <a:r>
              <a:rPr lang="zh-CN" altLang="en-US" dirty="0"/>
              <a:t>oncurrency</a:t>
            </a:r>
            <a:r>
              <a:rPr lang="en-US" altLang="zh-CN" dirty="0"/>
              <a:t> </a:t>
            </a:r>
            <a:r>
              <a:rPr lang="zh-CN" altLang="en-US" dirty="0"/>
              <a:t>control manager selects</a:t>
            </a:r>
            <a:r>
              <a:rPr lang="en-US" altLang="zh-CN" dirty="0"/>
              <a:t> a </a:t>
            </a:r>
            <a:r>
              <a:rPr lang="zh-CN" altLang="en-US" dirty="0"/>
              <a:t>version of Q to be read</a:t>
            </a:r>
          </a:p>
          <a:p>
            <a:pPr marL="0" indent="0">
              <a:buNone/>
            </a:pPr>
            <a:endParaRPr lang="zh-CN" altLang="en-US" dirty="0"/>
          </a:p>
        </p:txBody>
      </p:sp>
      <p:sp>
        <p:nvSpPr>
          <p:cNvPr id="4" name="文本框 3"/>
          <p:cNvSpPr txBox="1"/>
          <p:nvPr/>
        </p:nvSpPr>
        <p:spPr>
          <a:xfrm>
            <a:off x="847090" y="3368675"/>
            <a:ext cx="10515600" cy="2746906"/>
          </a:xfrm>
          <a:prstGeom prst="rect">
            <a:avLst/>
          </a:prstGeom>
          <a:noFill/>
        </p:spPr>
        <p:txBody>
          <a:bodyPr wrap="square" rtlCol="0">
            <a:spAutoFit/>
          </a:bodyPr>
          <a:lstStyle/>
          <a:p>
            <a:r>
              <a:rPr lang="zh-CN" altLang="en-US" dirty="0"/>
              <a:t>Multiversion Timestamp Ordering</a:t>
            </a:r>
          </a:p>
          <a:p>
            <a:endParaRPr lang="zh-CN" altLang="en-US" dirty="0">
              <a:sym typeface="+mn-ea"/>
            </a:endParaRPr>
          </a:p>
          <a:p>
            <a:r>
              <a:rPr lang="zh-CN" altLang="en-US" dirty="0">
                <a:sym typeface="+mn-ea"/>
              </a:rPr>
              <a:t>associate </a:t>
            </a:r>
            <a:r>
              <a:rPr lang="zh-CN" altLang="en-US" dirty="0"/>
              <a:t>each Ti a </a:t>
            </a:r>
            <a:r>
              <a:rPr lang="zh-CN" altLang="en-US" b="1" dirty="0"/>
              <a:t>static </a:t>
            </a:r>
            <a:r>
              <a:rPr lang="en-US" altLang="zh-CN" b="1" dirty="0"/>
              <a:t>TS</a:t>
            </a:r>
            <a:r>
              <a:rPr lang="zh-CN" altLang="en-US" dirty="0"/>
              <a:t>, denoted</a:t>
            </a:r>
            <a:r>
              <a:rPr lang="en-US" altLang="zh-CN" dirty="0"/>
              <a:t> </a:t>
            </a:r>
            <a:r>
              <a:rPr lang="zh-CN" altLang="en-US" dirty="0"/>
              <a:t>by TS(Ti)</a:t>
            </a:r>
          </a:p>
          <a:p>
            <a:r>
              <a:rPr lang="en-US" altLang="zh-CN" dirty="0"/>
              <a:t>associate</a:t>
            </a:r>
            <a:r>
              <a:rPr lang="zh-CN" altLang="en-US" dirty="0"/>
              <a:t> each Q a sequence of versions &lt;Q1, Q2, …, Qm&gt;</a:t>
            </a:r>
          </a:p>
          <a:p>
            <a:r>
              <a:rPr lang="zh-CN" altLang="en-US" dirty="0"/>
              <a:t>Each version Qk contains</a:t>
            </a:r>
            <a:r>
              <a:rPr lang="en-US" altLang="zh-CN" dirty="0"/>
              <a:t> 3 </a:t>
            </a:r>
            <a:r>
              <a:rPr lang="zh-CN" altLang="en-US" dirty="0"/>
              <a:t>data fields</a:t>
            </a:r>
            <a:r>
              <a:rPr lang="zh-CN" altLang="en-US" sz="1200" dirty="0"/>
              <a:t>数据字段</a:t>
            </a:r>
            <a:r>
              <a:rPr lang="zh-CN" altLang="en-US" dirty="0"/>
              <a:t>:</a:t>
            </a:r>
          </a:p>
          <a:p>
            <a:r>
              <a:rPr lang="en-US" altLang="zh-CN" dirty="0"/>
              <a:t>  </a:t>
            </a:r>
            <a:r>
              <a:rPr lang="zh-CN" altLang="en-US" dirty="0"/>
              <a:t>1. Content is the </a:t>
            </a:r>
            <a:r>
              <a:rPr lang="zh-CN" altLang="en-US" b="1" dirty="0"/>
              <a:t>value </a:t>
            </a:r>
            <a:r>
              <a:rPr lang="zh-CN" altLang="en-US" dirty="0"/>
              <a:t>of version Qk</a:t>
            </a:r>
          </a:p>
          <a:p>
            <a:r>
              <a:rPr lang="en-US" altLang="zh-CN" dirty="0"/>
              <a:t>  </a:t>
            </a:r>
            <a:r>
              <a:rPr lang="zh-CN" altLang="en-US" dirty="0"/>
              <a:t>2. W-timestamp(Qk) is the </a:t>
            </a:r>
            <a:r>
              <a:rPr lang="zh-CN" altLang="en-US" b="1" dirty="0"/>
              <a:t>timestamp</a:t>
            </a:r>
            <a:r>
              <a:rPr lang="zh-CN" altLang="en-US" dirty="0"/>
              <a:t> of the </a:t>
            </a:r>
            <a:r>
              <a:rPr lang="en-US" altLang="zh-CN" b="1" dirty="0"/>
              <a:t>TX </a:t>
            </a:r>
            <a:r>
              <a:rPr lang="zh-CN" altLang="en-US" dirty="0"/>
              <a:t>that </a:t>
            </a:r>
            <a:r>
              <a:rPr lang="zh-CN" altLang="en-US" b="1" dirty="0"/>
              <a:t>created Qk</a:t>
            </a:r>
            <a:r>
              <a:rPr lang="en-US" altLang="zh-CN" b="1" dirty="0"/>
              <a:t> </a:t>
            </a:r>
            <a:r>
              <a:rPr lang="zh-CN" altLang="en-US" sz="1050" dirty="0"/>
              <a:t>写</a:t>
            </a:r>
            <a:r>
              <a:rPr lang="en-US" altLang="zh-CN" sz="1050" dirty="0" err="1"/>
              <a:t>Qk</a:t>
            </a:r>
            <a:r>
              <a:rPr lang="zh-CN" altLang="en-US" sz="1050" dirty="0"/>
              <a:t>版本的事务</a:t>
            </a:r>
            <a:r>
              <a:rPr lang="en-US" altLang="zh-CN" sz="1050" dirty="0"/>
              <a:t>TS</a:t>
            </a:r>
            <a:endParaRPr lang="zh-CN" altLang="en-US" sz="1050" dirty="0"/>
          </a:p>
          <a:p>
            <a:r>
              <a:rPr lang="en-US" altLang="zh-CN" dirty="0"/>
              <a:t>  </a:t>
            </a:r>
            <a:r>
              <a:rPr lang="zh-CN" altLang="en-US" dirty="0"/>
              <a:t>3. R-timestamp(Qk) is the </a:t>
            </a:r>
            <a:r>
              <a:rPr lang="zh-CN" altLang="en-US" b="1" dirty="0"/>
              <a:t>largest timestamp </a:t>
            </a:r>
            <a:r>
              <a:rPr lang="zh-CN" altLang="en-US" dirty="0"/>
              <a:t>of any </a:t>
            </a:r>
            <a:r>
              <a:rPr lang="en-US" altLang="zh-CN" b="1" dirty="0"/>
              <a:t>TX</a:t>
            </a:r>
            <a:r>
              <a:rPr lang="zh-CN" altLang="en-US" dirty="0"/>
              <a:t> successfully </a:t>
            </a:r>
            <a:r>
              <a:rPr lang="zh-CN" altLang="en-US" b="1" dirty="0"/>
              <a:t>read</a:t>
            </a:r>
            <a:r>
              <a:rPr lang="en-US" altLang="zh-CN" b="1" dirty="0"/>
              <a:t> </a:t>
            </a:r>
            <a:r>
              <a:rPr lang="zh-CN" altLang="en-US" b="1" dirty="0"/>
              <a:t>Qk</a:t>
            </a:r>
            <a:r>
              <a:rPr lang="en-US" altLang="zh-CN" b="1" dirty="0"/>
              <a:t> </a:t>
            </a:r>
            <a:r>
              <a:rPr lang="zh-CN" altLang="en-US" sz="1050" dirty="0"/>
              <a:t>读</a:t>
            </a:r>
            <a:r>
              <a:rPr lang="en-US" altLang="zh-CN" sz="1050" dirty="0" err="1"/>
              <a:t>Qk</a:t>
            </a:r>
            <a:r>
              <a:rPr lang="zh-CN" altLang="en-US" sz="1050" dirty="0"/>
              <a:t>的最晚事务</a:t>
            </a:r>
            <a:r>
              <a:rPr lang="en-US" altLang="zh-CN" sz="1050" dirty="0"/>
              <a:t>TS</a:t>
            </a:r>
          </a:p>
          <a:p>
            <a:endParaRPr lang="en-US" altLang="zh-CN" sz="1050" dirty="0"/>
          </a:p>
          <a:p>
            <a:r>
              <a:rPr lang="en-US" altLang="zh-CN" dirty="0"/>
              <a:t>W-timestamp(</a:t>
            </a:r>
            <a:r>
              <a:rPr lang="en-US" altLang="zh-CN" dirty="0" err="1"/>
              <a:t>Qk</a:t>
            </a:r>
            <a:r>
              <a:rPr lang="en-US" altLang="zh-CN" dirty="0"/>
              <a:t>), R-timestamp(</a:t>
            </a:r>
            <a:r>
              <a:rPr lang="en-US" altLang="zh-CN" dirty="0" err="1"/>
              <a:t>Qk</a:t>
            </a:r>
            <a:r>
              <a:rPr lang="en-US" altLang="zh-CN" dirty="0"/>
              <a:t>)</a:t>
            </a:r>
            <a:r>
              <a:rPr lang="zh-CN" altLang="en-US" sz="1050" dirty="0"/>
              <a:t>初始值均为执行</a:t>
            </a:r>
            <a:r>
              <a:rPr lang="en-US" altLang="zh-CN" sz="1050" dirty="0"/>
              <a:t>write</a:t>
            </a:r>
            <a:r>
              <a:rPr lang="zh-CN" altLang="en-US" sz="1050" dirty="0"/>
              <a:t>的事务</a:t>
            </a:r>
            <a:r>
              <a:rPr lang="en-US" altLang="zh-CN" sz="1050" dirty="0"/>
              <a:t>TS</a:t>
            </a:r>
            <a:r>
              <a:rPr lang="zh-CN" altLang="en-US" sz="1050" dirty="0"/>
              <a:t>，有</a:t>
            </a:r>
            <a:r>
              <a:rPr lang="en-US" altLang="zh-CN" sz="1050" dirty="0"/>
              <a:t>read</a:t>
            </a:r>
            <a:r>
              <a:rPr lang="zh-CN" altLang="en-US" sz="1050" dirty="0"/>
              <a:t>了就更新</a:t>
            </a:r>
            <a:r>
              <a:rPr lang="en-US" altLang="zh-CN" sz="1050" dirty="0"/>
              <a:t>R</a:t>
            </a:r>
          </a:p>
        </p:txBody>
      </p:sp>
      <p:sp>
        <p:nvSpPr>
          <p:cNvPr id="5" name="灯片编号占位符 4"/>
          <p:cNvSpPr>
            <a:spLocks noGrp="1"/>
          </p:cNvSpPr>
          <p:nvPr>
            <p:ph type="sldNum" sz="quarter" idx="12"/>
          </p:nvPr>
        </p:nvSpPr>
        <p:spPr/>
        <p:txBody>
          <a:bodyPr/>
          <a:lstStyle/>
          <a:p>
            <a:fld id="{9B618960-8005-486C-9A75-10CB2AAC16F9}" type="slidenum">
              <a:rPr lang="en-US" smtClean="0"/>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a:t>
            </a:r>
            <a:r>
              <a:rPr lang="zh-CN" altLang="en-US" dirty="0"/>
              <a:t>ultiversion timestamp-ordering scheme</a:t>
            </a:r>
          </a:p>
        </p:txBody>
      </p:sp>
      <p:sp>
        <p:nvSpPr>
          <p:cNvPr id="3" name="内容占位符 2"/>
          <p:cNvSpPr>
            <a:spLocks noGrp="1"/>
          </p:cNvSpPr>
          <p:nvPr>
            <p:ph idx="1"/>
          </p:nvPr>
        </p:nvSpPr>
        <p:spPr>
          <a:xfrm>
            <a:off x="838200" y="1825625"/>
            <a:ext cx="10515600" cy="2875280"/>
          </a:xfrm>
        </p:spPr>
        <p:txBody>
          <a:bodyPr>
            <a:normAutofit/>
          </a:bodyPr>
          <a:lstStyle/>
          <a:p>
            <a:pPr marL="0" indent="0">
              <a:buNone/>
            </a:pPr>
            <a:r>
              <a:rPr lang="zh-CN" altLang="en-US" sz="2000" dirty="0"/>
              <a:t>Ti issues a read(Q) </a:t>
            </a:r>
            <a:r>
              <a:rPr lang="en-US" altLang="zh-CN" sz="2000" dirty="0"/>
              <a:t>/ </a:t>
            </a:r>
            <a:r>
              <a:rPr lang="zh-CN" altLang="en-US" sz="2000" dirty="0"/>
              <a:t>write(Q)</a:t>
            </a:r>
          </a:p>
          <a:p>
            <a:pPr marL="0" indent="0">
              <a:buNone/>
            </a:pPr>
            <a:r>
              <a:rPr lang="zh-CN" altLang="en-US" sz="2000" dirty="0"/>
              <a:t>Let Qk denote the version of Q whose write </a:t>
            </a:r>
            <a:r>
              <a:rPr lang="en-US" altLang="zh-CN" sz="2000" dirty="0"/>
              <a:t>TS</a:t>
            </a:r>
            <a:r>
              <a:rPr lang="zh-CN" altLang="en-US" sz="2000" dirty="0"/>
              <a:t> is the largest</a:t>
            </a:r>
            <a:r>
              <a:rPr lang="en-US" altLang="zh-CN" sz="2000" dirty="0"/>
              <a:t> </a:t>
            </a:r>
            <a:r>
              <a:rPr lang="zh-CN" altLang="en-US" sz="2000" dirty="0"/>
              <a:t>write timestamp </a:t>
            </a:r>
            <a:r>
              <a:rPr lang="en-US" altLang="zh-CN" sz="2000" dirty="0"/>
              <a:t>&lt;=</a:t>
            </a:r>
            <a:r>
              <a:rPr lang="zh-CN" altLang="en-US" sz="2000" dirty="0"/>
              <a:t> TS(Ti)</a:t>
            </a:r>
          </a:p>
          <a:p>
            <a:pPr marL="0" indent="457200">
              <a:buNone/>
            </a:pPr>
            <a:r>
              <a:rPr lang="zh-CN" altLang="en-US" sz="2000" dirty="0"/>
              <a:t>1. If Ti issues read(Q)</a:t>
            </a:r>
            <a:r>
              <a:rPr lang="en-US" altLang="zh-CN" sz="2000" dirty="0"/>
              <a:t> </a:t>
            </a:r>
            <a:r>
              <a:rPr lang="zh-CN" altLang="en-US" sz="2000" dirty="0"/>
              <a:t>value return</a:t>
            </a:r>
            <a:r>
              <a:rPr lang="en-US" altLang="zh-CN" sz="2000" dirty="0"/>
              <a:t>ed</a:t>
            </a:r>
            <a:r>
              <a:rPr lang="zh-CN" altLang="en-US" sz="2000" dirty="0"/>
              <a:t> is the content of</a:t>
            </a:r>
            <a:r>
              <a:rPr lang="en-US" altLang="zh-CN" sz="2000" dirty="0"/>
              <a:t> </a:t>
            </a:r>
            <a:r>
              <a:rPr lang="zh-CN" altLang="en-US" sz="2000" dirty="0"/>
              <a:t>Qk </a:t>
            </a:r>
            <a:r>
              <a:rPr lang="zh-CN" altLang="en-US" sz="1050" dirty="0"/>
              <a:t>读 返回</a:t>
            </a:r>
            <a:r>
              <a:rPr lang="en-US" altLang="zh-CN" sz="1050" dirty="0" err="1"/>
              <a:t>Qk</a:t>
            </a:r>
            <a:endParaRPr lang="zh-CN" altLang="en-US" sz="1050" dirty="0"/>
          </a:p>
          <a:p>
            <a:pPr marL="0" indent="457200">
              <a:buNone/>
            </a:pPr>
            <a:r>
              <a:rPr lang="zh-CN" altLang="en-US" sz="2000" dirty="0"/>
              <a:t>2. If Ti issues write(Q), </a:t>
            </a:r>
          </a:p>
          <a:p>
            <a:pPr marL="457200" lvl="1" indent="457200">
              <a:buNone/>
            </a:pPr>
            <a:r>
              <a:rPr lang="zh-CN" altLang="en-US" sz="2000" dirty="0"/>
              <a:t>TS(Ti) &lt; R-timestamp(Qk)</a:t>
            </a:r>
            <a:r>
              <a:rPr lang="en-US" altLang="zh-CN" sz="2000" dirty="0"/>
              <a:t> Sys </a:t>
            </a:r>
            <a:r>
              <a:rPr lang="zh-CN" altLang="en-US" sz="2000" dirty="0"/>
              <a:t>rolls back T</a:t>
            </a:r>
            <a:r>
              <a:rPr lang="en-US" altLang="zh-CN" sz="2000" dirty="0" err="1"/>
              <a:t>i</a:t>
            </a:r>
            <a:r>
              <a:rPr lang="zh-CN" altLang="en-US" sz="2000" dirty="0"/>
              <a:t> </a:t>
            </a:r>
            <a:r>
              <a:rPr lang="zh-CN" altLang="en-US" sz="1050" dirty="0"/>
              <a:t>写事务早于最新读 回滚写</a:t>
            </a:r>
          </a:p>
          <a:p>
            <a:pPr marL="457200" lvl="1" indent="457200">
              <a:buNone/>
            </a:pPr>
            <a:r>
              <a:rPr lang="zh-CN" altLang="en-US" sz="2000" dirty="0"/>
              <a:t>TS(Ti) = W</a:t>
            </a:r>
            <a:r>
              <a:rPr lang="en-US" altLang="zh-CN" sz="2000" dirty="0"/>
              <a:t>-</a:t>
            </a:r>
            <a:r>
              <a:rPr lang="zh-CN" altLang="en-US" sz="2000" dirty="0"/>
              <a:t>timestamp(Qk)</a:t>
            </a:r>
            <a:r>
              <a:rPr lang="en-US" altLang="zh-CN" sz="2000" dirty="0"/>
              <a:t> S</a:t>
            </a:r>
            <a:r>
              <a:rPr lang="zh-CN" altLang="en-US" sz="2000" dirty="0"/>
              <a:t>ys overwrites the contents of Qk </a:t>
            </a:r>
            <a:r>
              <a:rPr lang="zh-CN" altLang="en-US" sz="1050" dirty="0"/>
              <a:t>写事务等于最新写</a:t>
            </a:r>
            <a:r>
              <a:rPr lang="en-US" altLang="zh-CN" sz="1050" dirty="0"/>
              <a:t>(</a:t>
            </a:r>
            <a:r>
              <a:rPr lang="zh-CN" altLang="en-US" sz="1050" dirty="0"/>
              <a:t>同</a:t>
            </a:r>
            <a:r>
              <a:rPr lang="en-US" altLang="zh-CN" sz="1050" dirty="0" err="1"/>
              <a:t>tx</a:t>
            </a:r>
            <a:r>
              <a:rPr lang="en-US" altLang="zh-CN" sz="1050" dirty="0"/>
              <a:t>)</a:t>
            </a:r>
            <a:r>
              <a:rPr lang="zh-CN" altLang="en-US" sz="1050" dirty="0"/>
              <a:t> 覆盖</a:t>
            </a:r>
          </a:p>
          <a:p>
            <a:pPr marL="457200" lvl="1" indent="457200">
              <a:buNone/>
            </a:pPr>
            <a:r>
              <a:rPr lang="zh-CN" altLang="en-US" sz="2000" dirty="0"/>
              <a:t>TS(Ti)&gt; R-timestamp(Qk)) </a:t>
            </a:r>
            <a:r>
              <a:rPr lang="en-US" altLang="zh-CN" sz="2000" dirty="0"/>
              <a:t>Sys c</a:t>
            </a:r>
            <a:r>
              <a:rPr lang="zh-CN" altLang="en-US" sz="2000" dirty="0"/>
              <a:t>reates a new version of Q </a:t>
            </a:r>
            <a:r>
              <a:rPr lang="zh-CN" altLang="en-US" sz="1050" dirty="0"/>
              <a:t>写事务晚于最新读 新建版本</a:t>
            </a:r>
          </a:p>
        </p:txBody>
      </p:sp>
      <p:sp>
        <p:nvSpPr>
          <p:cNvPr id="4" name="文本框 3"/>
          <p:cNvSpPr txBox="1"/>
          <p:nvPr/>
        </p:nvSpPr>
        <p:spPr>
          <a:xfrm>
            <a:off x="713740" y="4835525"/>
            <a:ext cx="11218545" cy="645160"/>
          </a:xfrm>
          <a:prstGeom prst="rect">
            <a:avLst/>
          </a:prstGeom>
          <a:noFill/>
        </p:spPr>
        <p:txBody>
          <a:bodyPr wrap="square" rtlCol="0">
            <a:spAutoFit/>
          </a:bodyPr>
          <a:lstStyle/>
          <a:p>
            <a:r>
              <a:rPr lang="zh-CN" altLang="en-US"/>
              <a:t>rule 1 A </a:t>
            </a:r>
            <a:r>
              <a:rPr lang="en-US" altLang="zh-CN"/>
              <a:t>TX</a:t>
            </a:r>
            <a:r>
              <a:rPr lang="zh-CN" altLang="en-US"/>
              <a:t> reads the most recent version</a:t>
            </a:r>
          </a:p>
          <a:p>
            <a:r>
              <a:rPr lang="zh-CN" altLang="en-US"/>
              <a:t>rule</a:t>
            </a:r>
            <a:r>
              <a:rPr lang="en-US" altLang="zh-CN"/>
              <a:t> 2</a:t>
            </a:r>
            <a:r>
              <a:rPr lang="zh-CN" altLang="en-US"/>
              <a:t> forces </a:t>
            </a:r>
            <a:r>
              <a:rPr lang="en-US" altLang="zh-CN"/>
              <a:t>Ti </a:t>
            </a:r>
            <a:r>
              <a:rPr lang="zh-CN" altLang="en-US"/>
              <a:t>to abort </a:t>
            </a:r>
            <a:r>
              <a:rPr lang="en-US" altLang="zh-CN"/>
              <a:t>i</a:t>
            </a:r>
            <a:r>
              <a:rPr lang="zh-CN" altLang="en-US"/>
              <a:t>f Ti attempts to </a:t>
            </a:r>
            <a:r>
              <a:rPr lang="en-US" altLang="zh-CN"/>
              <a:t>re</a:t>
            </a:r>
            <a:r>
              <a:rPr lang="zh-CN" altLang="en-US"/>
              <a:t>write a version that</a:t>
            </a:r>
            <a:r>
              <a:rPr lang="en-US" altLang="zh-CN"/>
              <a:t> </a:t>
            </a:r>
            <a:r>
              <a:rPr lang="zh-CN" altLang="en-US"/>
              <a:t>other</a:t>
            </a:r>
            <a:r>
              <a:rPr lang="en-US" altLang="zh-CN"/>
              <a:t> TX</a:t>
            </a:r>
            <a:r>
              <a:rPr lang="zh-CN" altLang="en-US"/>
              <a:t> would have read</a:t>
            </a:r>
          </a:p>
        </p:txBody>
      </p:sp>
      <p:sp>
        <p:nvSpPr>
          <p:cNvPr id="5" name="文本框 4"/>
          <p:cNvSpPr txBox="1"/>
          <p:nvPr/>
        </p:nvSpPr>
        <p:spPr>
          <a:xfrm>
            <a:off x="714375" y="4349115"/>
            <a:ext cx="11218545" cy="368300"/>
          </a:xfrm>
          <a:prstGeom prst="rect">
            <a:avLst/>
          </a:prstGeom>
          <a:noFill/>
        </p:spPr>
        <p:txBody>
          <a:bodyPr wrap="square" rtlCol="0">
            <a:spAutoFit/>
          </a:bodyPr>
          <a:lstStyle/>
          <a:p>
            <a:r>
              <a:rPr lang="zh-CN" altLang="en-US" dirty="0"/>
              <a:t>W-timestamp</a:t>
            </a:r>
            <a:r>
              <a:rPr lang="en-US" altLang="zh-CN" dirty="0"/>
              <a:t> of </a:t>
            </a:r>
            <a:r>
              <a:rPr lang="en-US" altLang="zh-CN" dirty="0" err="1"/>
              <a:t>Qj</a:t>
            </a:r>
            <a:r>
              <a:rPr lang="en-US" altLang="zh-CN" dirty="0"/>
              <a:t> &amp; </a:t>
            </a:r>
            <a:r>
              <a:rPr lang="en-US" altLang="zh-CN" dirty="0" err="1"/>
              <a:t>Qk</a:t>
            </a:r>
            <a:r>
              <a:rPr lang="en-US" altLang="zh-CN" dirty="0"/>
              <a:t> is</a:t>
            </a:r>
            <a:r>
              <a:rPr lang="zh-CN" altLang="en-US" dirty="0"/>
              <a:t> less than the </a:t>
            </a:r>
            <a:r>
              <a:rPr lang="en-US" altLang="zh-CN" dirty="0"/>
              <a:t>TS </a:t>
            </a:r>
            <a:r>
              <a:rPr lang="zh-CN" altLang="en-US" dirty="0"/>
              <a:t>of the oldest </a:t>
            </a:r>
            <a:r>
              <a:rPr lang="en-US" altLang="zh-CN" dirty="0"/>
              <a:t>TX</a:t>
            </a:r>
            <a:r>
              <a:rPr lang="zh-CN" altLang="en-US" dirty="0"/>
              <a:t> in the system</a:t>
            </a:r>
            <a:r>
              <a:rPr lang="en-US" altLang="zh-CN" dirty="0"/>
              <a:t> -&gt; Delete older one from </a:t>
            </a:r>
            <a:r>
              <a:rPr lang="en-US" altLang="zh-CN" dirty="0" err="1"/>
              <a:t>Qj</a:t>
            </a:r>
            <a:r>
              <a:rPr lang="en-US" altLang="zh-CN" dirty="0"/>
              <a:t>, </a:t>
            </a:r>
            <a:r>
              <a:rPr lang="en-US" altLang="zh-CN" dirty="0" err="1"/>
              <a:t>Qk</a:t>
            </a:r>
            <a:endParaRPr lang="en-US" altLang="zh-CN" dirty="0"/>
          </a:p>
        </p:txBody>
      </p:sp>
      <p:sp>
        <p:nvSpPr>
          <p:cNvPr id="6" name="灯片编号占位符 5"/>
          <p:cNvSpPr>
            <a:spLocks noGrp="1"/>
          </p:cNvSpPr>
          <p:nvPr>
            <p:ph type="sldNum" sz="quarter" idx="12"/>
          </p:nvPr>
        </p:nvSpPr>
        <p:spPr/>
        <p:txBody>
          <a:bodyPr/>
          <a:lstStyle/>
          <a:p>
            <a:fld id="{9B618960-8005-486C-9A75-10CB2AAC16F9}" type="slidenum">
              <a:rPr lang="en-US" smtClean="0"/>
              <a:t>56</a:t>
            </a:fld>
            <a:endParaRPr lang="en-US"/>
          </a:p>
        </p:txBody>
      </p:sp>
      <p:sp>
        <p:nvSpPr>
          <p:cNvPr id="7" name="文本框 6">
            <a:extLst>
              <a:ext uri="{FF2B5EF4-FFF2-40B4-BE49-F238E27FC236}">
                <a16:creationId xmlns:a16="http://schemas.microsoft.com/office/drawing/2014/main" id="{DFC556B4-5425-29CE-9F4D-37AFD37FED1A}"/>
              </a:ext>
            </a:extLst>
          </p:cNvPr>
          <p:cNvSpPr txBox="1"/>
          <p:nvPr/>
        </p:nvSpPr>
        <p:spPr>
          <a:xfrm>
            <a:off x="9679259" y="1150660"/>
            <a:ext cx="1228221" cy="369332"/>
          </a:xfrm>
          <a:prstGeom prst="rect">
            <a:avLst/>
          </a:prstGeom>
          <a:noFill/>
        </p:spPr>
        <p:txBody>
          <a:bodyPr wrap="none" rtlCol="0">
            <a:spAutoFit/>
          </a:bodyPr>
          <a:lstStyle/>
          <a:p>
            <a:r>
              <a:rPr kumimoji="1" lang="en-US" altLang="zh-CN" dirty="0"/>
              <a:t>(The same)</a:t>
            </a:r>
            <a:endParaRPr kumimoji="1"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t>
            </a:r>
            <a:r>
              <a:rPr lang="zh-CN" altLang="en-US"/>
              <a:t>ultiversion timestamp-ordering scheme</a:t>
            </a:r>
          </a:p>
        </p:txBody>
      </p:sp>
      <p:sp>
        <p:nvSpPr>
          <p:cNvPr id="3" name="内容占位符 2"/>
          <p:cNvSpPr>
            <a:spLocks noGrp="1"/>
          </p:cNvSpPr>
          <p:nvPr>
            <p:ph idx="1"/>
          </p:nvPr>
        </p:nvSpPr>
        <p:spPr/>
        <p:txBody>
          <a:bodyPr>
            <a:normAutofit/>
          </a:bodyPr>
          <a:lstStyle/>
          <a:p>
            <a:pPr marL="0" indent="0">
              <a:buNone/>
            </a:pPr>
            <a:r>
              <a:rPr lang="en-US" altLang="zh-CN" dirty="0" err="1"/>
              <a:t>Disirable</a:t>
            </a:r>
            <a:r>
              <a:rPr lang="en-US" altLang="zh-CN" dirty="0"/>
              <a:t>: R</a:t>
            </a:r>
            <a:r>
              <a:rPr lang="zh-CN" altLang="en-US" dirty="0"/>
              <a:t>ead</a:t>
            </a:r>
            <a:r>
              <a:rPr lang="en-US" altLang="zh-CN" dirty="0"/>
              <a:t> </a:t>
            </a:r>
            <a:r>
              <a:rPr lang="zh-CN" altLang="en-US" dirty="0"/>
              <a:t>request never fails and is never made to wait </a:t>
            </a:r>
            <a:r>
              <a:rPr lang="zh-CN" altLang="en-US" sz="1050" dirty="0"/>
              <a:t>优点读得快不用等</a:t>
            </a:r>
          </a:p>
          <a:p>
            <a:pPr marL="0" indent="457200">
              <a:buNone/>
            </a:pPr>
            <a:r>
              <a:rPr lang="en-US" altLang="zh-CN" dirty="0"/>
              <a:t>-&gt; frequent read in typical DB Sys</a:t>
            </a:r>
          </a:p>
          <a:p>
            <a:pPr marL="0" indent="0">
              <a:buNone/>
            </a:pPr>
            <a:r>
              <a:rPr lang="en-US" altLang="zh-CN" dirty="0" err="1"/>
              <a:t>Undisirable</a:t>
            </a:r>
            <a:r>
              <a:rPr lang="en-US" altLang="zh-CN" dirty="0"/>
              <a:t>:  </a:t>
            </a:r>
          </a:p>
          <a:p>
            <a:pPr marL="0" indent="457200">
              <a:buNone/>
            </a:pPr>
            <a:r>
              <a:rPr lang="en-US" altLang="zh-CN" dirty="0"/>
              <a:t>reading updates of the R-timestamp field </a:t>
            </a:r>
            <a:r>
              <a:rPr lang="zh-CN" altLang="en-US" sz="1050" dirty="0"/>
              <a:t>读</a:t>
            </a:r>
            <a:r>
              <a:rPr lang="en-US" altLang="zh-CN" sz="1050" dirty="0"/>
              <a:t>TS</a:t>
            </a:r>
            <a:r>
              <a:rPr lang="zh-CN" altLang="en-US" sz="1050" dirty="0"/>
              <a:t>要更新</a:t>
            </a:r>
            <a:endParaRPr lang="en-US" altLang="zh-CN" sz="1050" dirty="0"/>
          </a:p>
          <a:p>
            <a:pPr marL="457200" lvl="1" indent="457200">
              <a:buNone/>
            </a:pPr>
            <a:r>
              <a:rPr lang="en-US" altLang="zh-CN" dirty="0"/>
              <a:t>-&gt; potential disk accesses</a:t>
            </a:r>
          </a:p>
          <a:p>
            <a:pPr marL="0" indent="457200">
              <a:buNone/>
            </a:pPr>
            <a:r>
              <a:rPr lang="en-US" altLang="zh-CN" dirty="0"/>
              <a:t>conflicts are resolved through rollbacks rather than waits</a:t>
            </a:r>
            <a:r>
              <a:rPr lang="zh-CN" altLang="en-US" dirty="0"/>
              <a:t> </a:t>
            </a:r>
            <a:r>
              <a:rPr lang="zh-CN" altLang="en-US" sz="1050" dirty="0"/>
              <a:t>失败回滚</a:t>
            </a:r>
            <a:endParaRPr lang="en-US" altLang="zh-CN" sz="1050" dirty="0"/>
          </a:p>
          <a:p>
            <a:pPr marL="457200" lvl="1" indent="457200">
              <a:buNone/>
            </a:pPr>
            <a:r>
              <a:rPr lang="en-US" altLang="zh-CN" dirty="0"/>
              <a:t>-&gt; expensive</a:t>
            </a:r>
          </a:p>
          <a:p>
            <a:pPr marL="0" indent="0">
              <a:buNone/>
            </a:pPr>
            <a:r>
              <a:rPr lang="en-US" altLang="zh-CN" dirty="0"/>
              <a:t>Does not ensure recoverability and </a:t>
            </a:r>
            <a:r>
              <a:rPr lang="en-US" altLang="zh-CN" dirty="0" err="1"/>
              <a:t>cascadelessness</a:t>
            </a:r>
            <a:endParaRPr lang="en-US" altLang="zh-CN" dirty="0"/>
          </a:p>
        </p:txBody>
      </p:sp>
      <p:sp>
        <p:nvSpPr>
          <p:cNvPr id="4" name="灯片编号占位符 3"/>
          <p:cNvSpPr>
            <a:spLocks noGrp="1"/>
          </p:cNvSpPr>
          <p:nvPr>
            <p:ph type="sldNum" sz="quarter" idx="12"/>
          </p:nvPr>
        </p:nvSpPr>
        <p:spPr/>
        <p:txBody>
          <a:bodyPr/>
          <a:lstStyle/>
          <a:p>
            <a:fld id="{9B618960-8005-486C-9A75-10CB2AAC16F9}"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Multiversion Two-Phase Locking</a:t>
            </a:r>
          </a:p>
        </p:txBody>
      </p:sp>
      <p:sp>
        <p:nvSpPr>
          <p:cNvPr id="3" name="内容占位符 2"/>
          <p:cNvSpPr>
            <a:spLocks noGrp="1"/>
          </p:cNvSpPr>
          <p:nvPr>
            <p:ph idx="1"/>
          </p:nvPr>
        </p:nvSpPr>
        <p:spPr>
          <a:xfrm>
            <a:off x="293370" y="1825625"/>
            <a:ext cx="11532235" cy="4351655"/>
          </a:xfrm>
        </p:spPr>
        <p:txBody>
          <a:bodyPr>
            <a:normAutofit fontScale="67500" lnSpcReduction="20000"/>
          </a:bodyPr>
          <a:lstStyle/>
          <a:p>
            <a:pPr marL="0" indent="0">
              <a:buNone/>
            </a:pPr>
            <a:r>
              <a:rPr lang="zh-CN" altLang="en-US" dirty="0"/>
              <a:t>rigorous two-phase lockin</a:t>
            </a:r>
            <a:r>
              <a:rPr lang="en-US" altLang="zh-CN" dirty="0"/>
              <a:t>g: hold all locks </a:t>
            </a:r>
            <a:r>
              <a:rPr lang="en-US" altLang="zh-CN" dirty="0" err="1"/>
              <a:t>til</a:t>
            </a:r>
            <a:r>
              <a:rPr lang="en-US" altLang="zh-CN" dirty="0"/>
              <a:t> commit</a:t>
            </a:r>
          </a:p>
          <a:p>
            <a:pPr marL="0" indent="0">
              <a:buNone/>
            </a:pPr>
            <a:r>
              <a:rPr lang="en-US" altLang="zh-CN" dirty="0"/>
              <a:t>TXs can be serialized according to their commit order </a:t>
            </a:r>
          </a:p>
          <a:p>
            <a:pPr marL="0" indent="0">
              <a:buNone/>
            </a:pPr>
            <a:r>
              <a:rPr lang="en-US" altLang="zh-CN" dirty="0"/>
              <a:t>Each </a:t>
            </a:r>
            <a:r>
              <a:rPr lang="en-US" altLang="zh-CN" dirty="0" err="1"/>
              <a:t>ver</a:t>
            </a:r>
            <a:r>
              <a:rPr lang="en-US" altLang="zh-CN" dirty="0"/>
              <a:t> of data item has a timestamp base on a counter (increments during commit processing) called </a:t>
            </a:r>
            <a:r>
              <a:rPr lang="en-US" altLang="zh-CN" dirty="0" err="1">
                <a:latin typeface="+mj-ea"/>
                <a:ea typeface="+mj-ea"/>
              </a:rPr>
              <a:t>ts</a:t>
            </a:r>
            <a:r>
              <a:rPr lang="en-US" altLang="zh-CN" dirty="0">
                <a:latin typeface="+mj-ea"/>
                <a:ea typeface="+mj-ea"/>
              </a:rPr>
              <a:t>-counter</a:t>
            </a:r>
          </a:p>
          <a:p>
            <a:pPr marL="0" indent="0">
              <a:buNone/>
            </a:pPr>
            <a:r>
              <a:rPr lang="zh-CN" altLang="en-US" sz="1600" dirty="0"/>
              <a:t>只有一个</a:t>
            </a:r>
            <a:r>
              <a:rPr lang="en-US" altLang="zh-CN" sz="1600" dirty="0"/>
              <a:t>TS</a:t>
            </a:r>
          </a:p>
          <a:p>
            <a:pPr marL="0" indent="0">
              <a:buNone/>
            </a:pPr>
            <a:r>
              <a:rPr lang="en-US" altLang="zh-CN" dirty="0"/>
              <a:t>DB Sys assigns a </a:t>
            </a:r>
            <a:r>
              <a:rPr lang="en-US" altLang="zh-CN" b="1" dirty="0"/>
              <a:t>read-only </a:t>
            </a:r>
            <a:r>
              <a:rPr lang="en-US" altLang="zh-CN" dirty="0"/>
              <a:t>TX current value of </a:t>
            </a:r>
            <a:r>
              <a:rPr lang="en-US" altLang="zh-CN" dirty="0" err="1"/>
              <a:t>ts</a:t>
            </a:r>
            <a:r>
              <a:rPr lang="en-US" altLang="zh-CN" dirty="0"/>
              <a:t>-counter as its TS before TX starts  </a:t>
            </a:r>
            <a:r>
              <a:rPr lang="zh-CN" altLang="en-US" sz="1600" dirty="0"/>
              <a:t>只读事务</a:t>
            </a:r>
            <a:r>
              <a:rPr lang="en-US" altLang="zh-CN" sz="1600" dirty="0"/>
              <a:t>TS</a:t>
            </a:r>
            <a:r>
              <a:rPr lang="zh-CN" altLang="en-US" sz="1600" dirty="0"/>
              <a:t>初始化为当前</a:t>
            </a:r>
            <a:r>
              <a:rPr lang="en-US" altLang="zh-CN" sz="1600" dirty="0"/>
              <a:t>counter</a:t>
            </a:r>
            <a:r>
              <a:rPr lang="zh-CN" altLang="en-US" sz="1600" dirty="0"/>
              <a:t>值</a:t>
            </a:r>
            <a:endParaRPr lang="en-US" altLang="zh-CN" sz="1600" dirty="0"/>
          </a:p>
          <a:p>
            <a:pPr marL="0" indent="0">
              <a:buNone/>
            </a:pPr>
            <a:r>
              <a:rPr lang="en-US" altLang="zh-CN" b="1" dirty="0">
                <a:sym typeface="+mn-ea"/>
              </a:rPr>
              <a:t>read-only </a:t>
            </a:r>
            <a:r>
              <a:rPr lang="en-US" altLang="zh-CN" dirty="0" err="1">
                <a:sym typeface="+mn-ea"/>
              </a:rPr>
              <a:t>Ti</a:t>
            </a:r>
            <a:r>
              <a:rPr lang="en-US" altLang="zh-CN" dirty="0"/>
              <a:t> read(Q) -&gt; return contents of the </a:t>
            </a:r>
            <a:r>
              <a:rPr lang="en-US" altLang="zh-CN" b="1" dirty="0"/>
              <a:t>version </a:t>
            </a:r>
            <a:r>
              <a:rPr lang="en-US" altLang="zh-CN" dirty="0"/>
              <a:t>with the </a:t>
            </a:r>
            <a:r>
              <a:rPr lang="en-US" altLang="zh-CN" b="1" dirty="0"/>
              <a:t>largest </a:t>
            </a:r>
            <a:r>
              <a:rPr lang="en-US" altLang="zh-CN" b="1" dirty="0">
                <a:sym typeface="+mn-ea"/>
              </a:rPr>
              <a:t>timestamp </a:t>
            </a:r>
            <a:r>
              <a:rPr lang="en-US" altLang="zh-CN" dirty="0"/>
              <a:t>&lt;=TS(</a:t>
            </a:r>
            <a:r>
              <a:rPr lang="en-US" altLang="zh-CN" dirty="0" err="1"/>
              <a:t>Ti</a:t>
            </a:r>
            <a:r>
              <a:rPr lang="en-US" altLang="zh-CN" dirty="0"/>
              <a:t>)  </a:t>
            </a:r>
            <a:r>
              <a:rPr lang="zh-CN" altLang="en-US" sz="1600" dirty="0"/>
              <a:t>返回最新版本</a:t>
            </a:r>
            <a:r>
              <a:rPr lang="en-US" altLang="zh-CN" sz="1600" dirty="0"/>
              <a:t>Q</a:t>
            </a:r>
          </a:p>
          <a:p>
            <a:pPr marL="0" indent="0">
              <a:buNone/>
            </a:pPr>
            <a:endParaRPr lang="en-US" altLang="zh-CN" b="1" dirty="0"/>
          </a:p>
          <a:p>
            <a:pPr marL="0" indent="0">
              <a:buNone/>
            </a:pPr>
            <a:r>
              <a:rPr lang="en-US" altLang="zh-CN" b="1" dirty="0"/>
              <a:t>update </a:t>
            </a:r>
            <a:r>
              <a:rPr lang="en-US" altLang="zh-CN" dirty="0"/>
              <a:t>TX read(Q) -&gt; obtain S-Lock &amp; read the latest </a:t>
            </a:r>
            <a:r>
              <a:rPr lang="en-US" altLang="zh-CN" dirty="0" err="1"/>
              <a:t>ver</a:t>
            </a:r>
            <a:r>
              <a:rPr lang="en-US" altLang="zh-CN" dirty="0"/>
              <a:t>  		</a:t>
            </a:r>
            <a:r>
              <a:rPr lang="zh-CN" altLang="en-US" sz="1600" dirty="0"/>
              <a:t>对于</a:t>
            </a:r>
            <a:r>
              <a:rPr lang="en-US" altLang="zh-CN" sz="1600" dirty="0"/>
              <a:t>update</a:t>
            </a:r>
            <a:r>
              <a:rPr lang="zh-CN" altLang="en-US" sz="1600" dirty="0"/>
              <a:t>类型事务</a:t>
            </a:r>
            <a:r>
              <a:rPr lang="en-US" altLang="zh-CN" sz="1600" dirty="0"/>
              <a:t>: </a:t>
            </a:r>
            <a:r>
              <a:rPr lang="zh-CN" altLang="en-US" sz="1600" dirty="0"/>
              <a:t>共享锁</a:t>
            </a:r>
            <a:r>
              <a:rPr lang="en-US" altLang="zh-CN" sz="1600" dirty="0"/>
              <a:t>; </a:t>
            </a:r>
            <a:r>
              <a:rPr lang="zh-CN" altLang="en-US" sz="1600" dirty="0"/>
              <a:t>读最新</a:t>
            </a:r>
            <a:r>
              <a:rPr lang="en-US" altLang="zh-CN" sz="1600" dirty="0"/>
              <a:t>TS</a:t>
            </a:r>
          </a:p>
          <a:p>
            <a:pPr marL="0" indent="0">
              <a:buNone/>
            </a:pPr>
            <a:r>
              <a:rPr lang="en-US" altLang="zh-CN" b="1" dirty="0"/>
              <a:t>update</a:t>
            </a:r>
            <a:r>
              <a:rPr lang="en-US" altLang="zh-CN" dirty="0"/>
              <a:t> TX write(Q) -&gt; obtain X-Lock &amp; create a new </a:t>
            </a:r>
            <a:r>
              <a:rPr lang="en-US" altLang="zh-CN" dirty="0" err="1"/>
              <a:t>ver</a:t>
            </a:r>
            <a:r>
              <a:rPr lang="en-US" altLang="zh-CN" dirty="0"/>
              <a:t>, TS = inf  		</a:t>
            </a:r>
            <a:r>
              <a:rPr lang="zh-CN" altLang="en-US" sz="1600" dirty="0"/>
              <a:t>互斥锁</a:t>
            </a:r>
            <a:r>
              <a:rPr lang="en-US" altLang="zh-CN" sz="1600" dirty="0"/>
              <a:t>; </a:t>
            </a:r>
            <a:r>
              <a:rPr lang="zh-CN" altLang="en-US" sz="1600" dirty="0"/>
              <a:t>写新</a:t>
            </a:r>
            <a:r>
              <a:rPr lang="en-US" altLang="zh-CN" sz="1600" dirty="0" err="1"/>
              <a:t>ver</a:t>
            </a:r>
            <a:r>
              <a:rPr lang="en-US" altLang="zh-CN" sz="1600" dirty="0"/>
              <a:t>; TS(Q)</a:t>
            </a:r>
            <a:r>
              <a:rPr lang="zh-CN" altLang="en-US" sz="1600" dirty="0"/>
              <a:t>初始化无穷大</a:t>
            </a:r>
            <a:r>
              <a:rPr lang="en-US" altLang="zh-CN" sz="1600" dirty="0"/>
              <a:t>-</a:t>
            </a:r>
            <a:r>
              <a:rPr lang="zh-CN" altLang="en-US" sz="1600" dirty="0"/>
              <a:t>谁都读不成</a:t>
            </a:r>
            <a:endParaRPr lang="en-US" altLang="zh-CN" sz="1600" dirty="0"/>
          </a:p>
          <a:p>
            <a:pPr marL="0" indent="0">
              <a:buNone/>
            </a:pPr>
            <a:r>
              <a:rPr lang="en-US" altLang="zh-CN" dirty="0"/>
              <a:t>when update TX finishes: 1. all new </a:t>
            </a:r>
            <a:r>
              <a:rPr lang="en-US" altLang="zh-CN" dirty="0" err="1"/>
              <a:t>ver’s</a:t>
            </a:r>
            <a:r>
              <a:rPr lang="en-US" altLang="zh-CN" dirty="0"/>
              <a:t> TS = </a:t>
            </a:r>
            <a:r>
              <a:rPr lang="en-US" altLang="zh-CN" dirty="0">
                <a:latin typeface="+mj-ea"/>
                <a:ea typeface="+mj-ea"/>
              </a:rPr>
              <a:t>ts-counter</a:t>
            </a:r>
            <a:r>
              <a:rPr lang="en-US" altLang="zh-CN" dirty="0"/>
              <a:t>+1 		</a:t>
            </a:r>
            <a:r>
              <a:rPr lang="zh-CN" altLang="en-US" sz="1600" dirty="0"/>
              <a:t>结束时 所有新</a:t>
            </a:r>
            <a:r>
              <a:rPr lang="en-US" altLang="zh-CN" sz="1600" dirty="0"/>
              <a:t>Ver TS(Q)=</a:t>
            </a:r>
            <a:r>
              <a:rPr lang="zh-CN" altLang="en-US" sz="1600" dirty="0"/>
              <a:t>当前</a:t>
            </a:r>
            <a:r>
              <a:rPr lang="en-US" altLang="zh-CN" sz="1600" dirty="0"/>
              <a:t>counter</a:t>
            </a:r>
            <a:r>
              <a:rPr lang="zh-CN" altLang="en-US" sz="1600" dirty="0"/>
              <a:t>值</a:t>
            </a:r>
            <a:r>
              <a:rPr lang="en-US" altLang="zh-CN" sz="1400" dirty="0"/>
              <a:t>+1</a:t>
            </a:r>
          </a:p>
          <a:p>
            <a:pPr marL="0" indent="0">
              <a:buNone/>
            </a:pPr>
            <a:r>
              <a:rPr lang="en-US" altLang="zh-CN" dirty="0"/>
              <a:t>                                          </a:t>
            </a:r>
            <a:r>
              <a:rPr lang="zh-CN" altLang="en-US" dirty="0"/>
              <a:t>     </a:t>
            </a:r>
            <a:r>
              <a:rPr lang="en-US" altLang="zh-CN" dirty="0"/>
              <a:t>2. </a:t>
            </a:r>
            <a:r>
              <a:rPr lang="en-US" altLang="zh-CN" dirty="0" err="1">
                <a:latin typeface="+mj-ea"/>
                <a:ea typeface="+mj-ea"/>
              </a:rPr>
              <a:t>ts</a:t>
            </a:r>
            <a:r>
              <a:rPr lang="en-US" altLang="zh-CN" dirty="0">
                <a:latin typeface="+mj-ea"/>
                <a:ea typeface="+mj-ea"/>
              </a:rPr>
              <a:t>-counter </a:t>
            </a:r>
            <a:r>
              <a:rPr lang="en-US" altLang="zh-CN" dirty="0"/>
              <a:t>+= 1                    		</a:t>
            </a:r>
            <a:r>
              <a:rPr lang="en-US" altLang="zh-CN" sz="1600" dirty="0"/>
              <a:t>counter</a:t>
            </a:r>
            <a:r>
              <a:rPr lang="zh-CN" altLang="en-US" sz="1600" dirty="0"/>
              <a:t>值</a:t>
            </a:r>
            <a:r>
              <a:rPr lang="en-US" altLang="zh-CN" sz="1600" dirty="0"/>
              <a:t>+=1</a:t>
            </a:r>
          </a:p>
          <a:p>
            <a:pPr marL="0" indent="0">
              <a:buNone/>
            </a:pPr>
            <a:r>
              <a:rPr lang="en-US" altLang="zh-CN" dirty="0"/>
              <a:t>only 1 update TX is allowed to perform commit processing at a time</a:t>
            </a:r>
          </a:p>
        </p:txBody>
      </p:sp>
      <p:sp>
        <p:nvSpPr>
          <p:cNvPr id="4" name="灯片编号占位符 3"/>
          <p:cNvSpPr>
            <a:spLocks noGrp="1"/>
          </p:cNvSpPr>
          <p:nvPr>
            <p:ph type="sldNum" sz="quarter" idx="12"/>
          </p:nvPr>
        </p:nvSpPr>
        <p:spPr/>
        <p:txBody>
          <a:bodyPr/>
          <a:lstStyle/>
          <a:p>
            <a:fld id="{9B618960-8005-486C-9A75-10CB2AAC16F9}" type="slidenum">
              <a:rPr lang="en-US" smtClean="0"/>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Multiversion Two-Phase Locking</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dirty="0"/>
              <a:t>Tx, </a:t>
            </a:r>
            <a:r>
              <a:rPr lang="en-US" altLang="zh-CN" sz="2000" dirty="0" err="1"/>
              <a:t>Ti</a:t>
            </a:r>
            <a:r>
              <a:rPr lang="en-US" altLang="zh-CN" sz="2000" dirty="0"/>
              <a:t>, Ty, </a:t>
            </a:r>
            <a:r>
              <a:rPr lang="en-US" altLang="zh-CN" sz="2000" dirty="0" err="1"/>
              <a:t>ts</a:t>
            </a:r>
            <a:r>
              <a:rPr lang="en-US" altLang="zh-CN" sz="2000" dirty="0"/>
              <a:t>-counter = a</a:t>
            </a:r>
          </a:p>
          <a:p>
            <a:pPr marL="0" indent="0">
              <a:buNone/>
            </a:pPr>
            <a:endParaRPr lang="en-US" altLang="zh-CN" sz="2000" dirty="0"/>
          </a:p>
          <a:p>
            <a:pPr marL="0" indent="0">
              <a:buNone/>
            </a:pPr>
            <a:r>
              <a:rPr lang="en-US" altLang="zh-CN" sz="2000" dirty="0"/>
              <a:t>Tx read only, TS(Tx) = </a:t>
            </a:r>
            <a:r>
              <a:rPr lang="en-US" altLang="zh-CN" sz="2000" dirty="0" err="1"/>
              <a:t>ts</a:t>
            </a:r>
            <a:r>
              <a:rPr lang="en-US" altLang="zh-CN" sz="2000" dirty="0"/>
              <a:t>-counter = a</a:t>
            </a:r>
          </a:p>
          <a:p>
            <a:pPr marL="0" indent="0">
              <a:buNone/>
            </a:pPr>
            <a:r>
              <a:rPr lang="en-US" altLang="zh-CN" sz="2000" dirty="0" err="1"/>
              <a:t>Ti</a:t>
            </a:r>
            <a:r>
              <a:rPr lang="en-US" altLang="zh-CN" sz="2000" dirty="0"/>
              <a:t> update, </a:t>
            </a:r>
            <a:r>
              <a:rPr lang="en-US" altLang="zh-CN" sz="2000" dirty="0" err="1"/>
              <a:t>ts</a:t>
            </a:r>
            <a:r>
              <a:rPr lang="en-US" altLang="zh-CN" sz="2000" dirty="0"/>
              <a:t>-counter += 1 = a+1</a:t>
            </a:r>
          </a:p>
          <a:p>
            <a:pPr marL="0" indent="0">
              <a:buNone/>
            </a:pPr>
            <a:r>
              <a:rPr lang="en-US" altLang="zh-CN" sz="2000" dirty="0"/>
              <a:t>Ty read-only, TS(Ty) = </a:t>
            </a:r>
            <a:r>
              <a:rPr lang="en-US" altLang="zh-CN" sz="2000" dirty="0" err="1"/>
              <a:t>ts</a:t>
            </a:r>
            <a:r>
              <a:rPr lang="en-US" altLang="zh-CN" sz="2000" dirty="0"/>
              <a:t>-counter = a+1</a:t>
            </a:r>
          </a:p>
          <a:p>
            <a:pPr marL="0" indent="0">
              <a:buNone/>
            </a:pPr>
            <a:endParaRPr lang="en-US" altLang="zh-CN" sz="2000" dirty="0"/>
          </a:p>
          <a:p>
            <a:pPr marL="0" indent="0">
              <a:buNone/>
            </a:pPr>
            <a:r>
              <a:rPr lang="en-US" altLang="zh-CN" sz="2000" dirty="0"/>
              <a:t>Tx can only read contents of version Q where TS(Q) = a</a:t>
            </a:r>
          </a:p>
          <a:p>
            <a:pPr marL="0" indent="0">
              <a:buNone/>
            </a:pPr>
            <a:r>
              <a:rPr lang="en-US" altLang="zh-CN" sz="2000" dirty="0"/>
              <a:t>Ty can only read updated value TS(Q) = a+1</a:t>
            </a:r>
            <a:r>
              <a:rPr lang="ja-JP" altLang="en-US" sz="2000"/>
              <a:t>　</a:t>
            </a:r>
            <a:endParaRPr lang="en-US" altLang="zh-CN" sz="2000" dirty="0"/>
          </a:p>
          <a:p>
            <a:pPr marL="0" indent="0">
              <a:buNone/>
            </a:pPr>
            <a:endParaRPr lang="en-US" altLang="zh-CN" sz="2000" dirty="0"/>
          </a:p>
          <a:p>
            <a:pPr marL="0" indent="0">
              <a:buNone/>
            </a:pPr>
            <a:r>
              <a:rPr lang="en-US" altLang="zh-CN" sz="2000" dirty="0"/>
              <a:t>read-only transactions </a:t>
            </a:r>
            <a:r>
              <a:rPr lang="en-US" altLang="zh-CN" sz="2000" b="1" dirty="0"/>
              <a:t>never need to wait for locks</a:t>
            </a:r>
          </a:p>
          <a:p>
            <a:pPr marL="0" indent="0">
              <a:buNone/>
            </a:pPr>
            <a:r>
              <a:rPr lang="en-US" altLang="zh-CN" sz="2000" dirty="0">
                <a:solidFill>
                  <a:schemeClr val="bg1"/>
                </a:solidFill>
              </a:rPr>
              <a:t>recoverable and </a:t>
            </a:r>
            <a:r>
              <a:rPr lang="en-US" altLang="zh-CN" sz="2000" dirty="0" err="1">
                <a:solidFill>
                  <a:schemeClr val="bg1"/>
                </a:solidFill>
              </a:rPr>
              <a:t>cascadeless</a:t>
            </a:r>
            <a:endParaRPr lang="en-US" altLang="zh-CN" sz="2000" dirty="0">
              <a:solidFill>
                <a:schemeClr val="bg1"/>
              </a:solidFill>
            </a:endParaRPr>
          </a:p>
        </p:txBody>
      </p:sp>
      <p:sp>
        <p:nvSpPr>
          <p:cNvPr id="4" name="灯片编号占位符 3"/>
          <p:cNvSpPr>
            <a:spLocks noGrp="1"/>
          </p:cNvSpPr>
          <p:nvPr>
            <p:ph type="sldNum" sz="quarter" idx="12"/>
          </p:nvPr>
        </p:nvSpPr>
        <p:spPr/>
        <p:txBody>
          <a:bodyPr/>
          <a:lstStyle/>
          <a:p>
            <a:fld id="{9B618960-8005-486C-9A75-10CB2AAC16F9}"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charset="0"/>
                <a:ea typeface="等线" charset="0"/>
              </a:rPr>
              <a:t>Conclusion</a:t>
            </a:r>
          </a:p>
        </p:txBody>
      </p:sp>
      <p:sp>
        <p:nvSpPr>
          <p:cNvPr id="3" name="内容占位符 2"/>
          <p:cNvSpPr>
            <a:spLocks noGrp="1"/>
          </p:cNvSpPr>
          <p:nvPr>
            <p:ph idx="1"/>
          </p:nvPr>
        </p:nvSpPr>
        <p:spPr/>
        <p:txBody>
          <a:bodyPr>
            <a:normAutofit/>
          </a:bodyPr>
          <a:lstStyle/>
          <a:p>
            <a:pPr>
              <a:lnSpc>
                <a:spcPct val="130000"/>
              </a:lnSpc>
            </a:pPr>
            <a:r>
              <a:rPr lang="zh-CN" altLang="en-US" dirty="0">
                <a:latin typeface="等线" charset="0"/>
                <a:ea typeface="等线" charset="0"/>
              </a:rPr>
              <a:t>We say that a schedule S is </a:t>
            </a:r>
            <a:r>
              <a:rPr lang="zh-CN" altLang="en-US" b="1" dirty="0">
                <a:latin typeface="等线" charset="0"/>
                <a:ea typeface="等线" charset="0"/>
              </a:rPr>
              <a:t>legal</a:t>
            </a:r>
            <a:r>
              <a:rPr lang="zh-CN" altLang="en-US" dirty="0">
                <a:latin typeface="等线" charset="0"/>
                <a:ea typeface="等线" charset="0"/>
              </a:rPr>
              <a:t> under a given locking protocol if S is a possible</a:t>
            </a:r>
            <a:r>
              <a:rPr lang="en-US" altLang="zh-CN" dirty="0">
                <a:latin typeface="等线" charset="0"/>
                <a:ea typeface="等线" charset="0"/>
              </a:rPr>
              <a:t> </a:t>
            </a:r>
            <a:r>
              <a:rPr lang="zh-CN" altLang="en-US" dirty="0">
                <a:latin typeface="等线" charset="0"/>
                <a:ea typeface="等线" charset="0"/>
              </a:rPr>
              <a:t>schedule for a set of transactions that follows the rules of the locking protocol. </a:t>
            </a:r>
          </a:p>
          <a:p>
            <a:pPr>
              <a:lnSpc>
                <a:spcPct val="130000"/>
              </a:lnSpc>
            </a:pPr>
            <a:r>
              <a:rPr lang="zh-CN" altLang="en-US" dirty="0">
                <a:latin typeface="等线" charset="0"/>
                <a:ea typeface="等线" charset="0"/>
              </a:rPr>
              <a:t>We say</a:t>
            </a:r>
            <a:r>
              <a:rPr lang="en-US" altLang="zh-CN" dirty="0">
                <a:latin typeface="等线" charset="0"/>
                <a:ea typeface="等线" charset="0"/>
              </a:rPr>
              <a:t> </a:t>
            </a:r>
            <a:r>
              <a:rPr lang="zh-CN" altLang="en-US" dirty="0">
                <a:latin typeface="等线" charset="0"/>
                <a:ea typeface="等线" charset="0"/>
              </a:rPr>
              <a:t>that a locking protocol ensures conflict serializability </a:t>
            </a:r>
            <a:r>
              <a:rPr lang="zh-CN" altLang="en-US" b="1" dirty="0">
                <a:latin typeface="等线" charset="0"/>
                <a:ea typeface="等线" charset="0"/>
              </a:rPr>
              <a:t>if and only if</a:t>
            </a:r>
            <a:r>
              <a:rPr lang="zh-CN" altLang="en-US" dirty="0">
                <a:latin typeface="等线" charset="0"/>
                <a:ea typeface="等线" charset="0"/>
              </a:rPr>
              <a:t> all </a:t>
            </a:r>
            <a:r>
              <a:rPr lang="zh-CN" altLang="en-US" b="1" dirty="0">
                <a:latin typeface="等线" charset="0"/>
                <a:ea typeface="等线" charset="0"/>
              </a:rPr>
              <a:t>legal schedules</a:t>
            </a:r>
            <a:r>
              <a:rPr lang="en-US" altLang="zh-CN" b="1" dirty="0">
                <a:latin typeface="等线" charset="0"/>
                <a:ea typeface="等线" charset="0"/>
              </a:rPr>
              <a:t> </a:t>
            </a:r>
            <a:r>
              <a:rPr lang="zh-CN" altLang="en-US" b="1" dirty="0">
                <a:latin typeface="等线" charset="0"/>
                <a:ea typeface="等线" charset="0"/>
              </a:rPr>
              <a:t>are conflict serializable</a:t>
            </a:r>
            <a:r>
              <a:rPr lang="en-US" altLang="zh-CN" b="1" dirty="0">
                <a:latin typeface="等线" charset="0"/>
                <a:ea typeface="等线" charset="0"/>
              </a:rPr>
              <a:t>.</a:t>
            </a:r>
            <a:endParaRPr lang="zh-CN" altLang="en-US" dirty="0">
              <a:latin typeface="等线" charset="0"/>
              <a:ea typeface="等线" charset="0"/>
            </a:endParaRPr>
          </a:p>
          <a:p>
            <a:pPr>
              <a:lnSpc>
                <a:spcPct val="130000"/>
              </a:lnSpc>
            </a:pPr>
            <a:r>
              <a:rPr lang="en-US" altLang="zh-CN" dirty="0">
                <a:latin typeface="等线" charset="0"/>
                <a:ea typeface="等线" charset="0"/>
              </a:rPr>
              <a:t>I</a:t>
            </a:r>
            <a:r>
              <a:rPr lang="zh-CN" altLang="en-US" dirty="0">
                <a:latin typeface="等线" charset="0"/>
                <a:ea typeface="等线" charset="0"/>
              </a:rPr>
              <a:t>n other words, for all </a:t>
            </a:r>
            <a:r>
              <a:rPr lang="zh-CN" altLang="en-US" b="1" dirty="0">
                <a:latin typeface="等线" charset="0"/>
                <a:ea typeface="等线" charset="0"/>
              </a:rPr>
              <a:t>legal </a:t>
            </a:r>
            <a:r>
              <a:rPr lang="zh-CN" altLang="en-US" dirty="0">
                <a:latin typeface="等线" charset="0"/>
                <a:ea typeface="等线" charset="0"/>
              </a:rPr>
              <a:t>schedules </a:t>
            </a:r>
          </a:p>
          <a:p>
            <a:pPr>
              <a:lnSpc>
                <a:spcPct val="130000"/>
              </a:lnSpc>
            </a:pPr>
            <a:r>
              <a:rPr lang="zh-CN" altLang="en-US" dirty="0">
                <a:latin typeface="等线" charset="0"/>
                <a:ea typeface="等线" charset="0"/>
              </a:rPr>
              <a:t>the associated </a:t>
            </a:r>
            <a:r>
              <a:rPr lang="en-US" altLang="zh-CN" dirty="0">
                <a:latin typeface="等线" charset="0"/>
                <a:ea typeface="等线" charset="0"/>
              </a:rPr>
              <a:t>“</a:t>
            </a:r>
            <a:r>
              <a:rPr lang="zh-CN" altLang="en-US" dirty="0">
                <a:latin typeface="等线" charset="0"/>
                <a:ea typeface="等线" charset="0"/>
              </a:rPr>
              <a:t>→</a:t>
            </a:r>
            <a:r>
              <a:rPr lang="en-US" altLang="zh-CN" dirty="0">
                <a:latin typeface="等线" charset="0"/>
                <a:ea typeface="等线" charset="0"/>
              </a:rPr>
              <a:t>”</a:t>
            </a:r>
            <a:r>
              <a:rPr lang="zh-CN" altLang="en-US" dirty="0">
                <a:latin typeface="等线" charset="0"/>
                <a:ea typeface="等线" charset="0"/>
              </a:rPr>
              <a:t> relation</a:t>
            </a:r>
            <a:r>
              <a:rPr lang="en-US" altLang="zh-CN" dirty="0">
                <a:latin typeface="等线" charset="0"/>
                <a:ea typeface="等线" charset="0"/>
              </a:rPr>
              <a:t> </a:t>
            </a:r>
            <a:r>
              <a:rPr lang="zh-CN" altLang="en-US" dirty="0">
                <a:latin typeface="等线" charset="0"/>
                <a:ea typeface="等线" charset="0"/>
              </a:rPr>
              <a:t>is </a:t>
            </a:r>
            <a:r>
              <a:rPr lang="zh-CN" altLang="en-US" b="1" dirty="0">
                <a:latin typeface="等线" charset="0"/>
                <a:ea typeface="等线" charset="0"/>
              </a:rPr>
              <a:t>acyclic</a:t>
            </a:r>
            <a:r>
              <a:rPr lang="en-US" altLang="zh-CN" b="1" dirty="0">
                <a:latin typeface="等线" charset="0"/>
                <a:ea typeface="等线" charset="0"/>
              </a:rPr>
              <a:t> </a:t>
            </a:r>
            <a:r>
              <a:rPr lang="en-US" altLang="zh-CN" sz="1050" b="1" dirty="0">
                <a:latin typeface="等线" charset="0"/>
                <a:ea typeface="等线" charset="0"/>
              </a:rPr>
              <a:t>(</a:t>
            </a:r>
            <a:r>
              <a:rPr lang="zh-CN" altLang="en-US" sz="1050" b="1" dirty="0">
                <a:latin typeface="等线" charset="0"/>
                <a:ea typeface="等线" charset="0"/>
              </a:rPr>
              <a:t>无环</a:t>
            </a:r>
            <a:r>
              <a:rPr lang="en-US" altLang="zh-CN" sz="1050" b="1" dirty="0">
                <a:latin typeface="等线" charset="0"/>
                <a:ea typeface="等线" charset="0"/>
              </a:rPr>
              <a:t>)</a:t>
            </a:r>
          </a:p>
        </p:txBody>
      </p:sp>
      <p:sp>
        <p:nvSpPr>
          <p:cNvPr id="4" name="灯片编号占位符 3"/>
          <p:cNvSpPr>
            <a:spLocks noGrp="1"/>
          </p:cNvSpPr>
          <p:nvPr>
            <p:ph type="sldNum" sz="quarter" idx="12"/>
          </p:nvPr>
        </p:nvSpPr>
        <p:spPr/>
        <p:txBody>
          <a:bodyPr/>
          <a:lstStyle/>
          <a:p>
            <a:fld id="{9B618960-8005-486C-9A75-10CB2AAC16F9}"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Snapshot Isolation</a:t>
            </a:r>
          </a:p>
        </p:txBody>
      </p:sp>
      <p:sp>
        <p:nvSpPr>
          <p:cNvPr id="3" name="内容占位符 2"/>
          <p:cNvSpPr>
            <a:spLocks noGrp="1"/>
          </p:cNvSpPr>
          <p:nvPr>
            <p:ph idx="1"/>
          </p:nvPr>
        </p:nvSpPr>
        <p:spPr/>
        <p:txBody>
          <a:bodyPr>
            <a:normAutofit fontScale="92500"/>
          </a:bodyPr>
          <a:lstStyle/>
          <a:p>
            <a:pPr marL="0" indent="0">
              <a:buNone/>
            </a:pPr>
            <a:r>
              <a:rPr lang="en-US" altLang="zh-CN" dirty="0"/>
              <a:t>A </a:t>
            </a:r>
            <a:r>
              <a:rPr lang="zh-CN" altLang="en-US" dirty="0"/>
              <a:t>concurrency-control scheme</a:t>
            </a:r>
            <a:r>
              <a:rPr lang="en-US" altLang="zh-CN" dirty="0"/>
              <a:t> widely used in many DB Sys</a:t>
            </a:r>
          </a:p>
          <a:p>
            <a:pPr marL="0" indent="0">
              <a:buNone/>
            </a:pPr>
            <a:r>
              <a:rPr lang="en-US" altLang="zh-CN" dirty="0"/>
              <a:t>Giving a TX a “snapshot” of the DB when begin </a:t>
            </a:r>
            <a:r>
              <a:rPr lang="en-US" altLang="zh-CN" dirty="0" err="1"/>
              <a:t>excution</a:t>
            </a:r>
            <a:endParaRPr lang="en-US" altLang="zh-CN" dirty="0"/>
          </a:p>
          <a:p>
            <a:pPr marL="0" indent="0">
              <a:buNone/>
            </a:pPr>
            <a:r>
              <a:rPr lang="en-US" altLang="zh-CN" dirty="0"/>
              <a:t>Data values in the snapshot consist only of values written by committed TXs</a:t>
            </a:r>
          </a:p>
          <a:p>
            <a:pPr marL="0" indent="0">
              <a:buNone/>
            </a:pPr>
            <a:r>
              <a:rPr lang="en-US" altLang="zh-CN" dirty="0"/>
              <a:t>Ideal for read-only: never wait/abort</a:t>
            </a:r>
          </a:p>
          <a:p>
            <a:pPr marL="0" indent="0">
              <a:buNone/>
            </a:pPr>
            <a:r>
              <a:rPr lang="en-US" altLang="zh-CN" dirty="0"/>
              <a:t>When T is allowed to commit</a:t>
            </a:r>
          </a:p>
          <a:p>
            <a:pPr marL="0" indent="457200">
              <a:buNone/>
            </a:pPr>
            <a:r>
              <a:rPr lang="en-US" altLang="zh-CN" dirty="0"/>
              <a:t>1. the transition of T to the committed state</a:t>
            </a:r>
          </a:p>
          <a:p>
            <a:pPr marL="0" indent="457200">
              <a:buNone/>
            </a:pPr>
            <a:r>
              <a:rPr lang="en-US" altLang="zh-CN" dirty="0"/>
              <a:t>2. the writing of all updates made by T to the DB </a:t>
            </a:r>
          </a:p>
          <a:p>
            <a:pPr marL="0" indent="0">
              <a:buNone/>
            </a:pPr>
            <a:r>
              <a:rPr lang="en-US" altLang="zh-CN" dirty="0"/>
              <a:t>must be </a:t>
            </a:r>
            <a:r>
              <a:rPr lang="en-US" altLang="zh-CN" b="1" dirty="0"/>
              <a:t>atomic -&gt; </a:t>
            </a:r>
            <a:r>
              <a:rPr lang="en-US" altLang="zh-CN" dirty="0"/>
              <a:t>any snapshot for another TX either includes all updates of T or none</a:t>
            </a:r>
            <a:r>
              <a:rPr lang="zh-CN" altLang="en-US" dirty="0"/>
              <a:t> </a:t>
            </a:r>
            <a:r>
              <a:rPr lang="zh-CN" altLang="en-US" sz="1100" dirty="0"/>
              <a:t>别的快照含有全部的更新修改，不能中途那种</a:t>
            </a:r>
            <a:endParaRPr lang="en-US" altLang="zh-CN" sz="1100" dirty="0"/>
          </a:p>
        </p:txBody>
      </p:sp>
      <p:sp>
        <p:nvSpPr>
          <p:cNvPr id="4" name="灯片编号占位符 3"/>
          <p:cNvSpPr>
            <a:spLocks noGrp="1"/>
          </p:cNvSpPr>
          <p:nvPr>
            <p:ph type="sldNum" sz="quarter" idx="12"/>
          </p:nvPr>
        </p:nvSpPr>
        <p:spPr/>
        <p:txBody>
          <a:bodyPr/>
          <a:lstStyle/>
          <a:p>
            <a:fld id="{9B618960-8005-486C-9A75-10CB2AAC16F9}"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Multiversioning in Snapshot Isolation</a:t>
            </a:r>
          </a:p>
        </p:txBody>
      </p:sp>
      <p:sp>
        <p:nvSpPr>
          <p:cNvPr id="3" name="内容占位符 2"/>
          <p:cNvSpPr>
            <a:spLocks noGrp="1"/>
          </p:cNvSpPr>
          <p:nvPr>
            <p:ph idx="1"/>
          </p:nvPr>
        </p:nvSpPr>
        <p:spPr>
          <a:xfrm>
            <a:off x="850265" y="1825625"/>
            <a:ext cx="11144885" cy="4351655"/>
          </a:xfrm>
        </p:spPr>
        <p:txBody>
          <a:bodyPr>
            <a:normAutofit fontScale="80000" lnSpcReduction="10000"/>
          </a:bodyPr>
          <a:lstStyle/>
          <a:p>
            <a:pPr marL="0" indent="0">
              <a:buNone/>
            </a:pPr>
            <a:r>
              <a:rPr lang="en-US" altLang="zh-CN" dirty="0"/>
              <a:t>Each TX 2 TS </a:t>
            </a:r>
          </a:p>
          <a:p>
            <a:pPr marL="0" indent="0">
              <a:buNone/>
            </a:pPr>
            <a:r>
              <a:rPr lang="zh-CN" altLang="en-US" dirty="0"/>
              <a:t>StartTS(Ti)</a:t>
            </a:r>
            <a:r>
              <a:rPr lang="en-US" altLang="zh-CN" dirty="0"/>
              <a:t> &amp; </a:t>
            </a:r>
            <a:r>
              <a:rPr lang="zh-CN" altLang="en-US" dirty="0"/>
              <a:t>CommitTS(T)</a:t>
            </a:r>
            <a:r>
              <a:rPr lang="en-US" altLang="zh-CN" dirty="0"/>
              <a:t>: </a:t>
            </a:r>
            <a:r>
              <a:rPr lang="zh-CN" altLang="en-US" dirty="0"/>
              <a:t>the time when</a:t>
            </a:r>
            <a:r>
              <a:rPr lang="en-US" altLang="zh-CN" dirty="0"/>
              <a:t> TX </a:t>
            </a:r>
            <a:r>
              <a:rPr lang="zh-CN" altLang="en-US" dirty="0"/>
              <a:t>requested validation.</a:t>
            </a:r>
            <a:r>
              <a:rPr lang="en-US" altLang="zh-CN" dirty="0"/>
              <a:t> </a:t>
            </a:r>
          </a:p>
          <a:p>
            <a:pPr marL="0" indent="0">
              <a:buNone/>
            </a:pPr>
            <a:r>
              <a:rPr lang="en-US" altLang="zh-CN" dirty="0"/>
              <a:t>TS: </a:t>
            </a:r>
            <a:r>
              <a:rPr lang="zh-CN" altLang="en-US" dirty="0"/>
              <a:t>wall clock time</a:t>
            </a:r>
            <a:r>
              <a:rPr lang="en-US" altLang="zh-CN" dirty="0"/>
              <a:t>(</a:t>
            </a:r>
            <a:r>
              <a:rPr lang="zh-CN" altLang="en-US" dirty="0"/>
              <a:t>真实时间</a:t>
            </a:r>
            <a:r>
              <a:rPr lang="en-US" altLang="zh-CN" dirty="0"/>
              <a:t>)/</a:t>
            </a:r>
            <a:r>
              <a:rPr lang="zh-CN" altLang="en-US" dirty="0"/>
              <a:t>usually</a:t>
            </a:r>
            <a:r>
              <a:rPr lang="en-US" altLang="zh-CN" dirty="0"/>
              <a:t> </a:t>
            </a:r>
            <a:r>
              <a:rPr lang="zh-CN" altLang="en-US" dirty="0"/>
              <a:t>counter </a:t>
            </a:r>
            <a:r>
              <a:rPr lang="en-US" altLang="zh-CN" dirty="0"/>
              <a:t>(+=1 when TX</a:t>
            </a:r>
            <a:r>
              <a:rPr lang="zh-CN" altLang="en-US" dirty="0"/>
              <a:t> </a:t>
            </a:r>
            <a:r>
              <a:rPr lang="en-US" altLang="zh-CN" dirty="0"/>
              <a:t>enter </a:t>
            </a:r>
            <a:r>
              <a:rPr lang="zh-CN" altLang="en-US" dirty="0"/>
              <a:t>validation phase</a:t>
            </a:r>
            <a:r>
              <a:rPr lang="en-US" altLang="zh-CN" dirty="0"/>
              <a:t>)</a:t>
            </a:r>
          </a:p>
          <a:p>
            <a:pPr marL="0" indent="0">
              <a:buNone/>
            </a:pPr>
            <a:r>
              <a:rPr lang="zh-CN" altLang="en-US" dirty="0"/>
              <a:t>Snapshot isolation</a:t>
            </a:r>
            <a:r>
              <a:rPr lang="en-US" altLang="zh-CN" dirty="0"/>
              <a:t> is </a:t>
            </a:r>
            <a:r>
              <a:rPr lang="zh-CN" altLang="en-US" dirty="0"/>
              <a:t>based on multiversioning </a:t>
            </a:r>
          </a:p>
          <a:p>
            <a:pPr marL="0" indent="0">
              <a:buNone/>
            </a:pPr>
            <a:endParaRPr lang="en-US" altLang="zh-CN" dirty="0"/>
          </a:p>
          <a:p>
            <a:pPr marL="0" indent="0">
              <a:buNone/>
            </a:pPr>
            <a:r>
              <a:rPr lang="en-US" altLang="zh-CN" dirty="0" err="1"/>
              <a:t>Ti</a:t>
            </a:r>
            <a:r>
              <a:rPr lang="zh-CN" altLang="en-US" dirty="0"/>
              <a:t> </a:t>
            </a:r>
            <a:r>
              <a:rPr lang="en-US" altLang="zh-CN" dirty="0"/>
              <a:t>update: </a:t>
            </a:r>
            <a:r>
              <a:rPr lang="zh-CN" altLang="en-US" dirty="0"/>
              <a:t>creates a </a:t>
            </a:r>
            <a:r>
              <a:rPr lang="en-US" altLang="zh-CN" dirty="0"/>
              <a:t>new </a:t>
            </a:r>
            <a:r>
              <a:rPr lang="zh-CN" altLang="en-US" dirty="0"/>
              <a:t>ver</a:t>
            </a:r>
            <a:r>
              <a:rPr lang="en-US" altLang="zh-CN" dirty="0" err="1"/>
              <a:t>sion</a:t>
            </a:r>
            <a:r>
              <a:rPr lang="en-US" altLang="zh-CN" dirty="0"/>
              <a:t> </a:t>
            </a:r>
            <a:r>
              <a:rPr lang="en-US" altLang="zh-CN" dirty="0" err="1"/>
              <a:t>Qk</a:t>
            </a:r>
            <a:r>
              <a:rPr lang="en-US" altLang="zh-CN" dirty="0"/>
              <a:t>, </a:t>
            </a:r>
            <a:r>
              <a:rPr lang="en-US" altLang="zh-CN" dirty="0" err="1"/>
              <a:t>Qk</a:t>
            </a:r>
            <a:r>
              <a:rPr lang="en-US" altLang="zh-CN" dirty="0"/>
              <a:t> has </a:t>
            </a:r>
            <a:r>
              <a:rPr lang="zh-CN" altLang="en-US" dirty="0"/>
              <a:t>only</a:t>
            </a:r>
            <a:r>
              <a:rPr lang="en-US" altLang="zh-CN" dirty="0"/>
              <a:t> 1 </a:t>
            </a:r>
            <a:r>
              <a:rPr lang="en-US" altLang="zh-CN" dirty="0">
                <a:sym typeface="+mn-ea"/>
              </a:rPr>
              <a:t>TS(</a:t>
            </a:r>
            <a:r>
              <a:rPr lang="en-US" altLang="zh-CN" dirty="0" err="1">
                <a:sym typeface="+mn-ea"/>
              </a:rPr>
              <a:t>Qk</a:t>
            </a:r>
            <a:r>
              <a:rPr lang="en-US" altLang="zh-CN" dirty="0">
                <a:sym typeface="+mn-ea"/>
              </a:rPr>
              <a:t>) =</a:t>
            </a:r>
            <a:r>
              <a:rPr lang="zh-CN" altLang="en-US" dirty="0"/>
              <a:t> CommitTS(Ti)</a:t>
            </a:r>
            <a:r>
              <a:rPr lang="en-US" altLang="zh-CN" dirty="0"/>
              <a:t>          </a:t>
            </a:r>
            <a:r>
              <a:rPr lang="zh-CN" altLang="en-US" sz="1300" dirty="0"/>
              <a:t>版本</a:t>
            </a:r>
            <a:r>
              <a:rPr lang="en-US" altLang="zh-CN" sz="1300" dirty="0"/>
              <a:t>TS</a:t>
            </a:r>
            <a:r>
              <a:rPr lang="zh-CN" altLang="en-US" sz="1300" dirty="0"/>
              <a:t>为提交时间戳</a:t>
            </a:r>
          </a:p>
          <a:p>
            <a:pPr marL="0" indent="0">
              <a:buNone/>
            </a:pPr>
            <a:r>
              <a:rPr lang="zh-CN" altLang="en-US" dirty="0"/>
              <a:t>Ti read</a:t>
            </a:r>
            <a:r>
              <a:rPr lang="en-US" altLang="zh-CN" dirty="0"/>
              <a:t> -&gt; largest TS(</a:t>
            </a:r>
            <a:r>
              <a:rPr lang="en-US" altLang="zh-CN" dirty="0" err="1"/>
              <a:t>Qk</a:t>
            </a:r>
            <a:r>
              <a:rPr lang="en-US" altLang="zh-CN" dirty="0"/>
              <a:t>)</a:t>
            </a:r>
            <a:r>
              <a:rPr lang="zh-CN" altLang="en-US" dirty="0"/>
              <a:t> ≤ StartTS(Ti) is returned to T</a:t>
            </a:r>
            <a:r>
              <a:rPr lang="en-US" altLang="zh-CN" dirty="0" err="1"/>
              <a:t>i</a:t>
            </a:r>
            <a:r>
              <a:rPr lang="zh-CN" altLang="en-US" dirty="0"/>
              <a:t> </a:t>
            </a:r>
            <a:r>
              <a:rPr lang="en-US" altLang="zh-CN" dirty="0"/>
              <a:t>			</a:t>
            </a:r>
            <a:r>
              <a:rPr lang="zh-CN" altLang="en-US" dirty="0"/>
              <a:t>           </a:t>
            </a:r>
            <a:r>
              <a:rPr lang="zh-CN" altLang="en-US" sz="1300" dirty="0"/>
              <a:t>读</a:t>
            </a:r>
            <a:r>
              <a:rPr lang="en-US" altLang="zh-CN" sz="1300" dirty="0"/>
              <a:t> </a:t>
            </a:r>
            <a:r>
              <a:rPr lang="zh-CN" altLang="en-US" sz="1300" dirty="0"/>
              <a:t>事务开始前最大版本</a:t>
            </a:r>
          </a:p>
          <a:p>
            <a:pPr marL="0" indent="0">
              <a:buNone/>
            </a:pPr>
            <a:r>
              <a:rPr lang="zh-CN" altLang="en-US" dirty="0"/>
              <a:t>Thus, Ti does not see the updates of</a:t>
            </a:r>
            <a:r>
              <a:rPr lang="en-US" altLang="zh-CN" dirty="0"/>
              <a:t> </a:t>
            </a:r>
            <a:r>
              <a:rPr lang="zh-CN" altLang="en-US" dirty="0"/>
              <a:t>any </a:t>
            </a:r>
            <a:r>
              <a:rPr lang="en-US" altLang="zh-CN" dirty="0"/>
              <a:t>TXs</a:t>
            </a:r>
            <a:r>
              <a:rPr lang="zh-CN" altLang="en-US" dirty="0"/>
              <a:t> that committed after Ti started,</a:t>
            </a:r>
            <a:r>
              <a:rPr lang="en-US" altLang="zh-CN" dirty="0"/>
              <a:t>    </a:t>
            </a:r>
            <a:r>
              <a:rPr lang="zh-CN" altLang="en-US" sz="1300" dirty="0"/>
              <a:t>因此事务开始后中</a:t>
            </a:r>
            <a:r>
              <a:rPr lang="en-US" altLang="zh-CN" sz="1300" dirty="0" err="1"/>
              <a:t>Ti</a:t>
            </a:r>
            <a:r>
              <a:rPr lang="zh-CN" altLang="en-US" sz="1300" dirty="0"/>
              <a:t>看不到任何更新</a:t>
            </a:r>
          </a:p>
          <a:p>
            <a:pPr marL="0" indent="0">
              <a:buNone/>
            </a:pPr>
            <a:r>
              <a:rPr lang="zh-CN" altLang="en-US" dirty="0"/>
              <a:t>while it does see the updates of all</a:t>
            </a:r>
            <a:r>
              <a:rPr lang="en-US" altLang="zh-CN" dirty="0"/>
              <a:t> TXs</a:t>
            </a:r>
            <a:r>
              <a:rPr lang="zh-CN" altLang="en-US" dirty="0"/>
              <a:t> that commit before it started</a:t>
            </a:r>
            <a:r>
              <a:rPr lang="en-US" altLang="zh-CN" dirty="0"/>
              <a:t> 	</a:t>
            </a:r>
            <a:r>
              <a:rPr lang="zh-CN" altLang="en-US" dirty="0"/>
              <a:t>          </a:t>
            </a:r>
            <a:r>
              <a:rPr lang="zh-CN" altLang="en-US" sz="1300" dirty="0"/>
              <a:t>开始时能看到最新所有</a:t>
            </a:r>
            <a:r>
              <a:rPr lang="en-US" altLang="zh-CN" sz="1300" dirty="0"/>
              <a:t>update</a:t>
            </a:r>
            <a:r>
              <a:rPr lang="zh-CN" altLang="en-US" sz="1300" dirty="0"/>
              <a:t>值</a:t>
            </a:r>
          </a:p>
          <a:p>
            <a:pPr marL="0" indent="0">
              <a:buNone/>
            </a:pPr>
            <a:r>
              <a:rPr lang="zh-CN" altLang="en-US" dirty="0"/>
              <a:t>As a result, Ti effectively sees a </a:t>
            </a:r>
            <a:r>
              <a:rPr lang="zh-CN" altLang="en-US" b="1" dirty="0"/>
              <a:t>snapshot</a:t>
            </a:r>
            <a:r>
              <a:rPr lang="zh-CN" altLang="en-US" dirty="0"/>
              <a:t> of</a:t>
            </a:r>
            <a:r>
              <a:rPr lang="en-US" altLang="zh-CN" dirty="0"/>
              <a:t> </a:t>
            </a:r>
            <a:r>
              <a:rPr lang="zh-CN" altLang="en-US" dirty="0"/>
              <a:t>the </a:t>
            </a:r>
            <a:r>
              <a:rPr lang="en-US" altLang="zh-CN" dirty="0"/>
              <a:t>DB</a:t>
            </a:r>
            <a:r>
              <a:rPr lang="zh-CN" altLang="en-US" dirty="0"/>
              <a:t> as of the time it started       </a:t>
            </a:r>
            <a:r>
              <a:rPr lang="en-US" altLang="zh-CN" sz="1300" dirty="0" err="1"/>
              <a:t>Ti</a:t>
            </a:r>
            <a:r>
              <a:rPr lang="zh-CN" altLang="en-US" sz="1300" dirty="0"/>
              <a:t>可以得到高效获得数据库快照</a:t>
            </a:r>
          </a:p>
        </p:txBody>
      </p:sp>
      <p:sp>
        <p:nvSpPr>
          <p:cNvPr id="5" name="文本框 4"/>
          <p:cNvSpPr txBox="1"/>
          <p:nvPr/>
        </p:nvSpPr>
        <p:spPr>
          <a:xfrm>
            <a:off x="9442450" y="193040"/>
            <a:ext cx="2552700" cy="1632585"/>
          </a:xfrm>
          <a:prstGeom prst="rect">
            <a:avLst/>
          </a:prstGeom>
          <a:noFill/>
        </p:spPr>
        <p:txBody>
          <a:bodyPr wrap="square" rtlCol="0">
            <a:noAutofit/>
          </a:bodyPr>
          <a:lstStyle/>
          <a:p>
            <a:r>
              <a:rPr lang="en-US" altLang="zh-CN" dirty="0"/>
              <a:t>TS(</a:t>
            </a:r>
            <a:r>
              <a:rPr lang="en-US" altLang="zh-CN" dirty="0" err="1"/>
              <a:t>Qk</a:t>
            </a:r>
            <a:r>
              <a:rPr lang="en-US" altLang="zh-CN" dirty="0"/>
              <a:t>)=1</a:t>
            </a:r>
          </a:p>
          <a:p>
            <a:r>
              <a:rPr lang="en-US" altLang="zh-CN" dirty="0" err="1"/>
              <a:t>StartTS</a:t>
            </a:r>
            <a:r>
              <a:rPr lang="en-US" altLang="zh-CN" dirty="0"/>
              <a:t>(</a:t>
            </a:r>
            <a:r>
              <a:rPr lang="en-US" altLang="zh-CN" dirty="0" err="1"/>
              <a:t>Ti</a:t>
            </a:r>
            <a:r>
              <a:rPr lang="en-US" altLang="zh-CN" dirty="0"/>
              <a:t>)=1</a:t>
            </a:r>
          </a:p>
          <a:p>
            <a:r>
              <a:rPr lang="en-US" altLang="zh-CN" dirty="0"/>
              <a:t>read(Q) </a:t>
            </a:r>
            <a:r>
              <a:rPr lang="en-US" altLang="zh-CN" dirty="0">
                <a:sym typeface="+mn-ea"/>
              </a:rPr>
              <a:t>TS(</a:t>
            </a:r>
            <a:r>
              <a:rPr lang="en-US" altLang="zh-CN" dirty="0" err="1">
                <a:sym typeface="+mn-ea"/>
              </a:rPr>
              <a:t>Qk</a:t>
            </a:r>
            <a:r>
              <a:rPr lang="en-US" altLang="zh-CN" dirty="0">
                <a:sym typeface="+mn-ea"/>
              </a:rPr>
              <a:t>)=1</a:t>
            </a:r>
          </a:p>
          <a:p>
            <a:r>
              <a:rPr lang="en-US" altLang="zh-CN" dirty="0"/>
              <a:t>write(Q) </a:t>
            </a:r>
          </a:p>
          <a:p>
            <a:r>
              <a:rPr lang="en-US" altLang="zh-CN" dirty="0" err="1"/>
              <a:t>CommitTS</a:t>
            </a:r>
            <a:r>
              <a:rPr lang="en-US" altLang="zh-CN" dirty="0"/>
              <a:t>(</a:t>
            </a:r>
            <a:r>
              <a:rPr lang="en-US" altLang="zh-CN" dirty="0" err="1"/>
              <a:t>Ti</a:t>
            </a:r>
            <a:r>
              <a:rPr lang="en-US" altLang="zh-CN" dirty="0"/>
              <a:t>)=2</a:t>
            </a:r>
          </a:p>
          <a:p>
            <a:r>
              <a:rPr lang="en-US" altLang="zh-CN" dirty="0" err="1"/>
              <a:t>ver.Qi</a:t>
            </a:r>
            <a:r>
              <a:rPr lang="en-US" altLang="zh-CN" dirty="0"/>
              <a:t> TS(Qi)=2</a:t>
            </a:r>
          </a:p>
        </p:txBody>
      </p:sp>
      <p:sp>
        <p:nvSpPr>
          <p:cNvPr id="6" name="灯片编号占位符 5"/>
          <p:cNvSpPr>
            <a:spLocks noGrp="1"/>
          </p:cNvSpPr>
          <p:nvPr>
            <p:ph type="sldNum" sz="quarter" idx="12"/>
          </p:nvPr>
        </p:nvSpPr>
        <p:spPr/>
        <p:txBody>
          <a:bodyPr/>
          <a:lstStyle/>
          <a:p>
            <a:fld id="{9B618960-8005-486C-9A75-10CB2AAC16F9}" type="slidenum">
              <a:rPr lang="en-US" smtClean="0"/>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Validation Steps for Update Transactions</a:t>
            </a:r>
          </a:p>
        </p:txBody>
      </p:sp>
      <p:sp>
        <p:nvSpPr>
          <p:cNvPr id="3" name="内容占位符 2"/>
          <p:cNvSpPr>
            <a:spLocks noGrp="1"/>
          </p:cNvSpPr>
          <p:nvPr>
            <p:ph idx="1"/>
          </p:nvPr>
        </p:nvSpPr>
        <p:spPr/>
        <p:txBody>
          <a:bodyPr>
            <a:normAutofit/>
          </a:bodyPr>
          <a:lstStyle/>
          <a:p>
            <a:r>
              <a:rPr lang="en-US" altLang="zh-CN" dirty="0"/>
              <a:t>C</a:t>
            </a:r>
            <a:r>
              <a:rPr lang="zh-CN" altLang="en-US" dirty="0"/>
              <a:t>oncurrent</a:t>
            </a:r>
            <a:r>
              <a:rPr lang="en-US" altLang="zh-CN" dirty="0"/>
              <a:t> TX only R/W their own snapshot </a:t>
            </a:r>
          </a:p>
          <a:p>
            <a:r>
              <a:rPr lang="en-US" altLang="zh-CN" dirty="0"/>
              <a:t>2 TX Both update Q &amp; pass valid test</a:t>
            </a:r>
          </a:p>
          <a:p>
            <a:pPr marL="0" indent="457200">
              <a:buNone/>
            </a:pPr>
            <a:r>
              <a:rPr lang="en-US" altLang="zh-CN" dirty="0"/>
              <a:t>overwrite -&gt;</a:t>
            </a:r>
            <a:r>
              <a:rPr lang="en-US" altLang="zh-CN" b="1" dirty="0"/>
              <a:t> lost update</a:t>
            </a:r>
          </a:p>
          <a:p>
            <a:pPr marL="0" indent="0">
              <a:buNone/>
            </a:pPr>
            <a:r>
              <a:rPr lang="en-US" altLang="zh-CN" dirty="0"/>
              <a:t>2 variants to prevent:</a:t>
            </a:r>
          </a:p>
          <a:p>
            <a:pPr marL="0" indent="457200">
              <a:buNone/>
            </a:pPr>
            <a:r>
              <a:rPr lang="en-US" altLang="zh-CN" dirty="0"/>
              <a:t>1. first committer wins</a:t>
            </a:r>
            <a:r>
              <a:rPr lang="zh-CN" altLang="en-US" dirty="0"/>
              <a:t>  </a:t>
            </a:r>
            <a:r>
              <a:rPr lang="zh-CN" altLang="en-US" sz="1050" dirty="0"/>
              <a:t>先提交算数</a:t>
            </a:r>
            <a:endParaRPr lang="en-US" altLang="zh-CN" sz="1050" dirty="0"/>
          </a:p>
          <a:p>
            <a:pPr marL="0" indent="457200">
              <a:buNone/>
            </a:pPr>
            <a:r>
              <a:rPr lang="en-US" altLang="zh-CN" dirty="0"/>
              <a:t>2. first updater wins</a:t>
            </a:r>
            <a:r>
              <a:rPr lang="zh-CN" altLang="en-US" dirty="0"/>
              <a:t>       </a:t>
            </a:r>
            <a:r>
              <a:rPr lang="zh-CN" altLang="en-US" sz="1050" dirty="0"/>
              <a:t>先更新算数</a:t>
            </a:r>
            <a:endParaRPr lang="en-US" altLang="zh-CN" sz="1050" dirty="0"/>
          </a:p>
          <a:p>
            <a:pPr marL="0" indent="0">
              <a:buNone/>
            </a:pPr>
            <a:r>
              <a:rPr lang="en-US" altLang="zh-CN" dirty="0" err="1"/>
              <a:t>Tj</a:t>
            </a:r>
            <a:r>
              <a:rPr lang="en-US" altLang="zh-CN" dirty="0"/>
              <a:t> is said to </a:t>
            </a:r>
            <a:r>
              <a:rPr lang="en-US" altLang="zh-CN" b="1" dirty="0"/>
              <a:t>be concurrent with</a:t>
            </a:r>
            <a:r>
              <a:rPr lang="en-US" altLang="zh-CN" dirty="0"/>
              <a:t> </a:t>
            </a:r>
            <a:r>
              <a:rPr lang="en-US" altLang="zh-CN" dirty="0" err="1"/>
              <a:t>Ti</a:t>
            </a:r>
            <a:r>
              <a:rPr lang="en-US" altLang="zh-CN" dirty="0"/>
              <a:t> if it was </a:t>
            </a:r>
            <a:r>
              <a:rPr lang="en-US" altLang="zh-CN" b="1" dirty="0"/>
              <a:t>active</a:t>
            </a:r>
            <a:r>
              <a:rPr lang="en-US" altLang="zh-CN" dirty="0"/>
              <a:t> or </a:t>
            </a:r>
            <a:r>
              <a:rPr lang="en-US" altLang="zh-CN" b="1" dirty="0"/>
              <a:t>partially committed </a:t>
            </a:r>
            <a:r>
              <a:rPr lang="en-US" altLang="zh-CN" dirty="0"/>
              <a:t>at </a:t>
            </a:r>
            <a:r>
              <a:rPr lang="en-US" altLang="zh-CN" b="1" dirty="0"/>
              <a:t>any point </a:t>
            </a:r>
            <a:r>
              <a:rPr lang="en-US" altLang="zh-CN" dirty="0"/>
              <a:t>from the start of </a:t>
            </a:r>
            <a:r>
              <a:rPr lang="en-US" altLang="zh-CN" dirty="0" err="1"/>
              <a:t>Ti</a:t>
            </a:r>
            <a:r>
              <a:rPr lang="en-US" altLang="zh-CN" dirty="0"/>
              <a:t>  to validation of </a:t>
            </a:r>
            <a:r>
              <a:rPr lang="en-US" altLang="zh-CN" dirty="0" err="1"/>
              <a:t>Ti</a:t>
            </a:r>
            <a:r>
              <a:rPr lang="en-US" altLang="zh-CN" dirty="0"/>
              <a:t> started</a:t>
            </a:r>
          </a:p>
        </p:txBody>
      </p:sp>
      <p:sp>
        <p:nvSpPr>
          <p:cNvPr id="4" name="文本框 3"/>
          <p:cNvSpPr txBox="1"/>
          <p:nvPr/>
        </p:nvSpPr>
        <p:spPr>
          <a:xfrm>
            <a:off x="8128000" y="1960245"/>
            <a:ext cx="4064000" cy="854080"/>
          </a:xfrm>
          <a:prstGeom prst="rect">
            <a:avLst/>
          </a:prstGeom>
          <a:noFill/>
        </p:spPr>
        <p:txBody>
          <a:bodyPr wrap="square" rtlCol="0">
            <a:spAutoFit/>
          </a:bodyPr>
          <a:lstStyle/>
          <a:p>
            <a:r>
              <a:rPr lang="zh-CN" altLang="en-US" sz="1050" dirty="0">
                <a:sym typeface="+mn-ea"/>
              </a:rPr>
              <a:t>因为事务都只能操作自己的快照</a:t>
            </a:r>
          </a:p>
          <a:p>
            <a:r>
              <a:rPr lang="en-US" altLang="zh-CN" sz="1050" dirty="0"/>
              <a:t>2</a:t>
            </a:r>
            <a:r>
              <a:rPr lang="zh-CN" altLang="en-US" sz="1050" dirty="0"/>
              <a:t>事务写入同一数据</a:t>
            </a:r>
            <a:r>
              <a:rPr lang="en-US" altLang="zh-CN" sz="1050" dirty="0"/>
              <a:t>&amp;</a:t>
            </a:r>
            <a:r>
              <a:rPr lang="zh-CN" altLang="en-US" sz="1050" dirty="0"/>
              <a:t>检测有效</a:t>
            </a:r>
          </a:p>
          <a:p>
            <a:r>
              <a:rPr lang="zh-CN" altLang="en-US" sz="1050" dirty="0"/>
              <a:t>晚事务覆盖新</a:t>
            </a:r>
            <a:r>
              <a:rPr lang="en-US" altLang="zh-CN" sz="1050" dirty="0"/>
              <a:t> </a:t>
            </a:r>
            <a:r>
              <a:rPr lang="zh-CN" altLang="en-US" sz="1050" dirty="0"/>
              <a:t>更新丢失</a:t>
            </a:r>
          </a:p>
          <a:p>
            <a:endParaRPr lang="zh-CN" altLang="en-US" dirty="0"/>
          </a:p>
        </p:txBody>
      </p:sp>
      <p:sp>
        <p:nvSpPr>
          <p:cNvPr id="5" name="文本框 4"/>
          <p:cNvSpPr txBox="1"/>
          <p:nvPr/>
        </p:nvSpPr>
        <p:spPr>
          <a:xfrm>
            <a:off x="2396490" y="6012180"/>
            <a:ext cx="6961505" cy="253916"/>
          </a:xfrm>
          <a:prstGeom prst="rect">
            <a:avLst/>
          </a:prstGeom>
          <a:noFill/>
        </p:spPr>
        <p:txBody>
          <a:bodyPr wrap="square" rtlCol="0">
            <a:spAutoFit/>
          </a:bodyPr>
          <a:lstStyle/>
          <a:p>
            <a:r>
              <a:rPr lang="en-US" altLang="zh-CN" sz="1050" dirty="0" err="1"/>
              <a:t>Tj</a:t>
            </a:r>
            <a:r>
              <a:rPr lang="zh-CN" altLang="en-US" sz="1050" dirty="0"/>
              <a:t>与</a:t>
            </a:r>
            <a:r>
              <a:rPr lang="en-US" altLang="zh-CN" sz="1050" dirty="0" err="1"/>
              <a:t>Ti</a:t>
            </a:r>
            <a:r>
              <a:rPr lang="zh-CN" altLang="en-US" sz="1050" dirty="0"/>
              <a:t>并发定义：</a:t>
            </a:r>
            <a:r>
              <a:rPr lang="en-US" altLang="zh-CN" sz="1050" dirty="0" err="1"/>
              <a:t>Ti</a:t>
            </a:r>
            <a:r>
              <a:rPr lang="zh-CN" altLang="en-US" sz="1050" dirty="0"/>
              <a:t>开始到有效</a:t>
            </a:r>
            <a:r>
              <a:rPr lang="en-US" altLang="zh-CN" sz="1050" dirty="0"/>
              <a:t>test</a:t>
            </a:r>
            <a:r>
              <a:rPr lang="zh-CN" altLang="en-US" sz="1050" dirty="0"/>
              <a:t>开始之间，</a:t>
            </a:r>
            <a:r>
              <a:rPr lang="en-US" altLang="zh-CN" sz="1050" dirty="0" err="1"/>
              <a:t>Tj</a:t>
            </a:r>
            <a:r>
              <a:rPr lang="zh-CN" altLang="en-US" sz="1050" dirty="0"/>
              <a:t>为</a:t>
            </a:r>
            <a:r>
              <a:rPr lang="en-US" altLang="zh-CN" sz="1050" dirty="0"/>
              <a:t>active/</a:t>
            </a:r>
            <a:r>
              <a:rPr lang="zh-CN" altLang="en-US" sz="1050" dirty="0"/>
              <a:t>部分提交</a:t>
            </a:r>
          </a:p>
        </p:txBody>
      </p:sp>
      <p:sp>
        <p:nvSpPr>
          <p:cNvPr id="6" name="灯片编号占位符 5"/>
          <p:cNvSpPr>
            <a:spLocks noGrp="1"/>
          </p:cNvSpPr>
          <p:nvPr>
            <p:ph type="sldNum" sz="quarter" idx="12"/>
          </p:nvPr>
        </p:nvSpPr>
        <p:spPr/>
        <p:txBody>
          <a:bodyPr/>
          <a:lstStyle/>
          <a:p>
            <a:fld id="{9B618960-8005-486C-9A75-10CB2AAC16F9}"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Validation Steps for Update Transactions</a:t>
            </a:r>
            <a:endParaRPr lang="zh-CN" altLang="en-US" dirty="0"/>
          </a:p>
        </p:txBody>
      </p:sp>
      <p:sp>
        <p:nvSpPr>
          <p:cNvPr id="3" name="内容占位符 2"/>
          <p:cNvSpPr>
            <a:spLocks noGrp="1"/>
          </p:cNvSpPr>
          <p:nvPr>
            <p:ph idx="1"/>
          </p:nvPr>
        </p:nvSpPr>
        <p:spPr>
          <a:xfrm>
            <a:off x="133814" y="1825942"/>
            <a:ext cx="11924371" cy="4351338"/>
          </a:xfrm>
        </p:spPr>
        <p:txBody>
          <a:bodyPr>
            <a:normAutofit fontScale="87500"/>
          </a:bodyPr>
          <a:lstStyle/>
          <a:p>
            <a:pPr marL="0" indent="0">
              <a:buNone/>
            </a:pPr>
            <a:r>
              <a:rPr lang="en-US" altLang="zh-CN" b="1" dirty="0"/>
              <a:t>F</a:t>
            </a:r>
            <a:r>
              <a:rPr lang="zh-CN" altLang="en-US" b="1" dirty="0"/>
              <a:t>irst committer wins</a:t>
            </a:r>
          </a:p>
          <a:p>
            <a:pPr marL="0" indent="0">
              <a:buNone/>
            </a:pPr>
            <a:r>
              <a:rPr lang="zh-CN" altLang="en-US" dirty="0"/>
              <a:t>the following</a:t>
            </a:r>
            <a:r>
              <a:rPr lang="en-US" altLang="zh-CN" dirty="0"/>
              <a:t> </a:t>
            </a:r>
            <a:r>
              <a:rPr lang="zh-CN" altLang="en-US" dirty="0"/>
              <a:t>actions are performed</a:t>
            </a:r>
            <a:r>
              <a:rPr lang="en-US" altLang="zh-CN" dirty="0"/>
              <a:t> as a part of validation</a:t>
            </a:r>
            <a:r>
              <a:rPr lang="zh-CN" altLang="en-US" dirty="0"/>
              <a:t> after</a:t>
            </a:r>
            <a:r>
              <a:rPr lang="en-US" altLang="zh-CN" dirty="0"/>
              <a:t> </a:t>
            </a:r>
            <a:r>
              <a:rPr lang="zh-CN" altLang="en-US" dirty="0"/>
              <a:t>CommitTS </a:t>
            </a:r>
            <a:r>
              <a:rPr lang="zh-CN" altLang="en-US" sz="1200" dirty="0"/>
              <a:t>验证阶段的一部分</a:t>
            </a:r>
          </a:p>
          <a:p>
            <a:pPr marL="0" indent="0">
              <a:buNone/>
            </a:pPr>
            <a:r>
              <a:rPr lang="zh-CN" altLang="en-US" dirty="0"/>
              <a:t>(</a:t>
            </a:r>
            <a:r>
              <a:rPr lang="en-US" altLang="zh-CN" dirty="0"/>
              <a:t>F</a:t>
            </a:r>
            <a:r>
              <a:rPr lang="zh-CN" altLang="en-US" dirty="0"/>
              <a:t>or simplicity</a:t>
            </a:r>
            <a:r>
              <a:rPr lang="en-US" altLang="zh-CN" dirty="0"/>
              <a:t> assume </a:t>
            </a:r>
            <a:r>
              <a:rPr lang="zh-CN" altLang="en-US" dirty="0"/>
              <a:t>only </a:t>
            </a:r>
            <a:r>
              <a:rPr lang="en-US" altLang="zh-CN" dirty="0"/>
              <a:t>1TX</a:t>
            </a:r>
            <a:r>
              <a:rPr lang="zh-CN" altLang="en-US" dirty="0"/>
              <a:t> performs validation at a time</a:t>
            </a:r>
            <a:r>
              <a:rPr lang="en-US" altLang="zh-CN" dirty="0"/>
              <a:t>, r</a:t>
            </a:r>
            <a:r>
              <a:rPr lang="zh-CN" altLang="en-US" dirty="0"/>
              <a:t>eal</a:t>
            </a:r>
            <a:r>
              <a:rPr lang="en-US" altLang="zh-CN" dirty="0"/>
              <a:t> </a:t>
            </a:r>
            <a:r>
              <a:rPr lang="zh-CN" altLang="en-US" dirty="0"/>
              <a:t>implementations support concurrent validation.)</a:t>
            </a:r>
          </a:p>
          <a:p>
            <a:pPr marL="0" indent="457200">
              <a:buNone/>
            </a:pPr>
            <a:r>
              <a:rPr lang="en-US" dirty="0"/>
              <a:t>1. Test if </a:t>
            </a:r>
            <a:r>
              <a:rPr lang="zh-CN" altLang="en-US" dirty="0">
                <a:sym typeface="+mn-ea"/>
              </a:rPr>
              <a:t>concurrent </a:t>
            </a:r>
            <a:r>
              <a:rPr lang="en-US" altLang="zh-CN" dirty="0"/>
              <a:t>TX</a:t>
            </a:r>
            <a:r>
              <a:rPr lang="zh-CN" altLang="en-US" dirty="0"/>
              <a:t> has written an update </a:t>
            </a:r>
            <a:r>
              <a:rPr lang="en-US" altLang="zh-CN" dirty="0"/>
              <a:t>to DB</a:t>
            </a:r>
            <a:r>
              <a:rPr lang="zh-CN" altLang="en-US" dirty="0"/>
              <a:t> for</a:t>
            </a:r>
            <a:r>
              <a:rPr lang="en-US" altLang="zh-CN" dirty="0"/>
              <a:t> data items </a:t>
            </a:r>
            <a:r>
              <a:rPr lang="zh-CN" altLang="en-US" dirty="0"/>
              <a:t>T intends to write</a:t>
            </a:r>
            <a:endParaRPr lang="en-US" altLang="zh-CN" dirty="0"/>
          </a:p>
          <a:p>
            <a:pPr marL="0" indent="0">
              <a:buNone/>
            </a:pPr>
            <a:r>
              <a:rPr lang="en-US" altLang="zh-CN" dirty="0"/>
              <a:t>(by c</a:t>
            </a:r>
            <a:r>
              <a:rPr lang="zh-CN" altLang="en-US" dirty="0"/>
              <a:t>hecking </a:t>
            </a:r>
            <a:r>
              <a:rPr lang="zh-CN" altLang="en-US" dirty="0">
                <a:sym typeface="+mn-ea"/>
              </a:rPr>
              <a:t>whether</a:t>
            </a:r>
            <a:r>
              <a:rPr lang="en-US" altLang="zh-CN" dirty="0">
                <a:sym typeface="+mn-ea"/>
              </a:rPr>
              <a:t> </a:t>
            </a:r>
            <a:r>
              <a:rPr lang="zh-CN" altLang="en-US" dirty="0">
                <a:sym typeface="+mn-ea"/>
              </a:rPr>
              <a:t>there is a version </a:t>
            </a:r>
            <a:r>
              <a:rPr lang="en-US" altLang="zh-CN" dirty="0">
                <a:sym typeface="+mn-ea"/>
              </a:rPr>
              <a:t>TS</a:t>
            </a:r>
            <a:r>
              <a:rPr lang="zh-CN" altLang="en-US" dirty="0">
                <a:sym typeface="+mn-ea"/>
              </a:rPr>
              <a:t> is between StartTS(Ti) and CommitTS(Ti)</a:t>
            </a:r>
            <a:r>
              <a:rPr lang="en-US" altLang="zh-CN" dirty="0">
                <a:sym typeface="+mn-ea"/>
              </a:rPr>
              <a:t> </a:t>
            </a:r>
            <a:r>
              <a:rPr lang="zh-CN" altLang="en-US" dirty="0"/>
              <a:t>for </a:t>
            </a:r>
            <a:r>
              <a:rPr lang="en-US" altLang="zh-CN" dirty="0"/>
              <a:t>all </a:t>
            </a:r>
            <a:r>
              <a:rPr lang="en-US" altLang="zh-CN" dirty="0" err="1"/>
              <a:t>datas</a:t>
            </a:r>
            <a:r>
              <a:rPr lang="en-US" altLang="zh-CN" dirty="0"/>
              <a:t> </a:t>
            </a:r>
            <a:r>
              <a:rPr lang="zh-CN" altLang="en-US" dirty="0"/>
              <a:t>Ti</a:t>
            </a:r>
            <a:r>
              <a:rPr lang="en-US" altLang="zh-CN" dirty="0"/>
              <a:t> </a:t>
            </a:r>
            <a:r>
              <a:rPr lang="zh-CN" altLang="en-US" dirty="0"/>
              <a:t>write</a:t>
            </a:r>
            <a:r>
              <a:rPr lang="en-US" altLang="zh-CN" dirty="0"/>
              <a:t>) </a:t>
            </a:r>
          </a:p>
          <a:p>
            <a:pPr marL="0" indent="0">
              <a:buNone/>
            </a:pPr>
            <a:r>
              <a:rPr lang="en-US" altLang="zh-CN" sz="1200" dirty="0"/>
              <a:t>(</a:t>
            </a:r>
            <a:r>
              <a:rPr lang="zh-CN" altLang="en-US" sz="1200" dirty="0"/>
              <a:t>查看</a:t>
            </a:r>
            <a:r>
              <a:rPr lang="en-US" altLang="zh-CN" sz="1200" dirty="0" err="1"/>
              <a:t>Ti</a:t>
            </a:r>
            <a:r>
              <a:rPr lang="zh-CN" altLang="en-US" sz="1200" dirty="0"/>
              <a:t>写的数据中，有无</a:t>
            </a:r>
            <a:r>
              <a:rPr lang="zh-CN" altLang="en-US" sz="1200" dirty="0">
                <a:sym typeface="+mn-ea"/>
              </a:rPr>
              <a:t>StartTS(Ti)</a:t>
            </a:r>
            <a:r>
              <a:rPr lang="en-US" altLang="zh-CN" sz="1200" dirty="0">
                <a:sym typeface="+mn-ea"/>
              </a:rPr>
              <a:t>&lt;TS&lt;</a:t>
            </a:r>
            <a:r>
              <a:rPr lang="zh-CN" altLang="en-US" sz="1200" dirty="0">
                <a:sym typeface="+mn-ea"/>
              </a:rPr>
              <a:t>CommitTS(Ti)</a:t>
            </a:r>
            <a:r>
              <a:rPr lang="en-US" altLang="zh-CN" sz="1200" dirty="0">
                <a:sym typeface="+mn-ea"/>
              </a:rPr>
              <a:t>, </a:t>
            </a:r>
            <a:r>
              <a:rPr lang="zh-CN" altLang="en-US" sz="1200" dirty="0">
                <a:sym typeface="+mn-ea"/>
              </a:rPr>
              <a:t>即执行过程中被更新的版本</a:t>
            </a:r>
            <a:r>
              <a:rPr lang="en-US" altLang="zh-CN" sz="1200" dirty="0">
                <a:sym typeface="+mn-ea"/>
              </a:rPr>
              <a:t>)</a:t>
            </a:r>
            <a:endParaRPr lang="zh-CN" altLang="en-US" sz="1200" dirty="0">
              <a:sym typeface="+mn-ea"/>
            </a:endParaRPr>
          </a:p>
          <a:p>
            <a:pPr marL="0" indent="457200">
              <a:buNone/>
            </a:pPr>
            <a:r>
              <a:rPr lang="en-US" altLang="zh-CN" dirty="0"/>
              <a:t>2. </a:t>
            </a:r>
            <a:r>
              <a:rPr lang="zh-CN" altLang="en-US" dirty="0"/>
              <a:t>If any such data item is found, then Ti aborts. </a:t>
            </a:r>
            <a:r>
              <a:rPr lang="zh-CN" altLang="en-US" sz="1200" dirty="0"/>
              <a:t>有的话</a:t>
            </a:r>
            <a:r>
              <a:rPr lang="en-US" altLang="zh-CN" sz="1200" dirty="0"/>
              <a:t>abort</a:t>
            </a:r>
            <a:endParaRPr lang="zh-CN" altLang="en-US" sz="1200" dirty="0"/>
          </a:p>
          <a:p>
            <a:pPr marL="0" indent="457200">
              <a:buNone/>
            </a:pPr>
            <a:r>
              <a:rPr lang="en-US" altLang="zh-CN" dirty="0"/>
              <a:t>3. if not found, </a:t>
            </a:r>
            <a:r>
              <a:rPr lang="zh-CN" altLang="en-US" dirty="0"/>
              <a:t>then T</a:t>
            </a:r>
            <a:r>
              <a:rPr lang="en-US" altLang="zh-CN" dirty="0" err="1"/>
              <a:t>i</a:t>
            </a:r>
            <a:r>
              <a:rPr lang="zh-CN" altLang="en-US" dirty="0"/>
              <a:t> commits and its updates are written to the</a:t>
            </a:r>
            <a:r>
              <a:rPr lang="en-US" altLang="zh-CN" dirty="0"/>
              <a:t> </a:t>
            </a:r>
            <a:r>
              <a:rPr lang="zh-CN" altLang="en-US" dirty="0"/>
              <a:t>database.</a:t>
            </a:r>
          </a:p>
        </p:txBody>
      </p:sp>
      <p:sp>
        <p:nvSpPr>
          <p:cNvPr id="4" name="文本框 3"/>
          <p:cNvSpPr txBox="1"/>
          <p:nvPr/>
        </p:nvSpPr>
        <p:spPr>
          <a:xfrm>
            <a:off x="838200" y="6177280"/>
            <a:ext cx="10770870" cy="318770"/>
          </a:xfrm>
          <a:prstGeom prst="rect">
            <a:avLst/>
          </a:prstGeom>
          <a:noFill/>
        </p:spPr>
        <p:txBody>
          <a:bodyPr wrap="square" rtlCol="0">
            <a:noAutofit/>
          </a:bodyPr>
          <a:lstStyle/>
          <a:p>
            <a:r>
              <a:rPr lang="zh-CN" altLang="en-US"/>
              <a:t>if transactions conflict, the first</a:t>
            </a:r>
            <a:r>
              <a:rPr lang="en-US" altLang="zh-CN"/>
              <a:t> </a:t>
            </a:r>
            <a:r>
              <a:rPr lang="zh-CN" altLang="en-US"/>
              <a:t>one to be tested succeeds in writing its update</a:t>
            </a:r>
          </a:p>
        </p:txBody>
      </p:sp>
      <p:sp>
        <p:nvSpPr>
          <p:cNvPr id="5" name="灯片编号占位符 4"/>
          <p:cNvSpPr>
            <a:spLocks noGrp="1"/>
          </p:cNvSpPr>
          <p:nvPr>
            <p:ph type="sldNum" sz="quarter" idx="12"/>
          </p:nvPr>
        </p:nvSpPr>
        <p:spPr/>
        <p:txBody>
          <a:bodyPr/>
          <a:lstStyle/>
          <a:p>
            <a:fld id="{9B618960-8005-486C-9A75-10CB2AAC16F9}"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29105"/>
            <a:ext cx="10515600" cy="4947920"/>
          </a:xfrm>
        </p:spPr>
        <p:txBody>
          <a:bodyPr>
            <a:normAutofit fontScale="87500"/>
          </a:bodyPr>
          <a:lstStyle/>
          <a:p>
            <a:r>
              <a:rPr lang="zh-CN" altLang="en-US" dirty="0"/>
              <a:t>first </a:t>
            </a:r>
            <a:r>
              <a:rPr lang="en-US" altLang="zh-CN" dirty="0"/>
              <a:t>updater </a:t>
            </a:r>
            <a:r>
              <a:rPr lang="zh-CN" altLang="en-US" dirty="0"/>
              <a:t>wins </a:t>
            </a:r>
            <a:r>
              <a:rPr lang="en-US" altLang="zh-CN" dirty="0"/>
              <a:t> </a:t>
            </a:r>
          </a:p>
          <a:p>
            <a:r>
              <a:rPr lang="en-US" altLang="zh-CN" dirty="0"/>
              <a:t>using </a:t>
            </a:r>
            <a:r>
              <a:rPr lang="zh-CN" altLang="en-US" dirty="0"/>
              <a:t>locking mechanism that applies only to</a:t>
            </a:r>
            <a:r>
              <a:rPr lang="en-US" altLang="zh-CN" dirty="0"/>
              <a:t> </a:t>
            </a:r>
            <a:r>
              <a:rPr lang="zh-CN" altLang="en-US" dirty="0"/>
              <a:t>updates </a:t>
            </a:r>
            <a:r>
              <a:rPr lang="en-US" altLang="zh-CN" sz="1200" dirty="0"/>
              <a:t>(</a:t>
            </a:r>
            <a:r>
              <a:rPr lang="zh-CN" altLang="en-US" sz="1200" dirty="0"/>
              <a:t>在更新时使用锁</a:t>
            </a:r>
            <a:r>
              <a:rPr lang="en-US" altLang="zh-CN" sz="1200" dirty="0"/>
              <a:t>)</a:t>
            </a:r>
            <a:endParaRPr lang="zh-CN" altLang="en-US" sz="1200" dirty="0"/>
          </a:p>
          <a:p>
            <a:r>
              <a:rPr lang="en-US" altLang="zh-CN" dirty="0"/>
              <a:t>TX </a:t>
            </a:r>
            <a:r>
              <a:rPr lang="zh-CN" altLang="en-US" dirty="0"/>
              <a:t>attempt to update</a:t>
            </a:r>
            <a:r>
              <a:rPr lang="en-US" altLang="zh-CN" dirty="0"/>
              <a:t> Q -&gt; </a:t>
            </a:r>
            <a:r>
              <a:rPr lang="zh-CN" altLang="en-US" dirty="0"/>
              <a:t>requests a </a:t>
            </a:r>
            <a:r>
              <a:rPr lang="zh-CN" altLang="en-US" i="1" dirty="0"/>
              <a:t>write lock</a:t>
            </a:r>
            <a:r>
              <a:rPr lang="zh-CN" altLang="en-US" dirty="0"/>
              <a:t> on </a:t>
            </a:r>
            <a:r>
              <a:rPr lang="en-US" altLang="zh-CN" dirty="0"/>
              <a:t>Q</a:t>
            </a:r>
            <a:endParaRPr lang="zh-CN" altLang="en-US" dirty="0"/>
          </a:p>
          <a:p>
            <a:pPr marL="0" indent="0">
              <a:buNone/>
            </a:pPr>
            <a:r>
              <a:rPr lang="en-US" altLang="zh-CN" dirty="0"/>
              <a:t>1. if lock free:</a:t>
            </a:r>
          </a:p>
          <a:p>
            <a:pPr marL="0" indent="457200">
              <a:buNone/>
            </a:pPr>
            <a:r>
              <a:rPr lang="en-US" altLang="zh-CN" dirty="0" err="1"/>
              <a:t>i</a:t>
            </a:r>
            <a:r>
              <a:rPr lang="zh-CN" altLang="en-US" dirty="0"/>
              <a:t>f </a:t>
            </a:r>
            <a:r>
              <a:rPr lang="en-US" altLang="zh-CN" dirty="0"/>
              <a:t>Q</a:t>
            </a:r>
            <a:r>
              <a:rPr lang="zh-CN" altLang="en-US" dirty="0"/>
              <a:t> has been updated by</a:t>
            </a:r>
            <a:r>
              <a:rPr lang="en-US" altLang="zh-CN" dirty="0"/>
              <a:t> </a:t>
            </a:r>
            <a:r>
              <a:rPr lang="zh-CN" altLang="en-US" dirty="0"/>
              <a:t>concurrent </a:t>
            </a:r>
            <a:r>
              <a:rPr lang="en-US" altLang="zh-CN" dirty="0"/>
              <a:t>TX:</a:t>
            </a:r>
            <a:r>
              <a:rPr lang="zh-CN" altLang="en-US" dirty="0"/>
              <a:t> Ti aborts</a:t>
            </a:r>
            <a:r>
              <a:rPr lang="en-US" altLang="zh-CN" dirty="0"/>
              <a:t> </a:t>
            </a:r>
          </a:p>
          <a:p>
            <a:pPr marL="0" indent="457200">
              <a:buNone/>
            </a:pPr>
            <a:r>
              <a:rPr lang="zh-CN" altLang="en-US" sz="1200" dirty="0"/>
              <a:t>已被并发事务</a:t>
            </a:r>
            <a:r>
              <a:rPr lang="en-US" altLang="zh-CN" sz="1200" dirty="0"/>
              <a:t>(</a:t>
            </a:r>
            <a:r>
              <a:rPr lang="zh-CN" altLang="en-US" sz="1200" dirty="0"/>
              <a:t>因为一堆事务等一个</a:t>
            </a:r>
            <a:r>
              <a:rPr lang="en-US" altLang="zh-CN" sz="1200" dirty="0"/>
              <a:t>)</a:t>
            </a:r>
            <a:r>
              <a:rPr lang="zh-CN" altLang="en-US" sz="1200" dirty="0"/>
              <a:t>更新过</a:t>
            </a:r>
            <a:r>
              <a:rPr lang="en-US" altLang="zh-CN" sz="1200" dirty="0"/>
              <a:t> -&gt; abort </a:t>
            </a:r>
            <a:r>
              <a:rPr lang="zh-CN" altLang="en-US" sz="1200" dirty="0"/>
              <a:t>重新进</a:t>
            </a:r>
          </a:p>
          <a:p>
            <a:pPr marL="0" indent="457200">
              <a:buNone/>
            </a:pPr>
            <a:r>
              <a:rPr lang="en-US" altLang="zh-CN" dirty="0"/>
              <a:t>else </a:t>
            </a:r>
            <a:r>
              <a:rPr lang="zh-CN" altLang="en-US" dirty="0"/>
              <a:t>Ti may proceed </a:t>
            </a:r>
            <a:r>
              <a:rPr lang="en-US" altLang="zh-CN" dirty="0"/>
              <a:t>(</a:t>
            </a:r>
            <a:r>
              <a:rPr lang="zh-CN" altLang="en-US" dirty="0"/>
              <a:t>including possibly committing</a:t>
            </a:r>
            <a:r>
              <a:rPr lang="en-US" altLang="zh-CN" dirty="0"/>
              <a:t>)</a:t>
            </a:r>
          </a:p>
          <a:p>
            <a:pPr marL="0" indent="0">
              <a:buNone/>
            </a:pPr>
            <a:r>
              <a:rPr lang="en-US" altLang="zh-CN" dirty="0"/>
              <a:t>2. else lock is obtained by </a:t>
            </a:r>
            <a:r>
              <a:rPr lang="en-US" altLang="zh-CN" dirty="0" err="1"/>
              <a:t>Tj</a:t>
            </a:r>
            <a:r>
              <a:rPr lang="en-US" altLang="zh-CN" dirty="0"/>
              <a:t>: </a:t>
            </a:r>
            <a:r>
              <a:rPr lang="en-US" altLang="zh-CN" dirty="0" err="1"/>
              <a:t>Ti</a:t>
            </a:r>
            <a:r>
              <a:rPr lang="en-US" altLang="zh-CN" dirty="0"/>
              <a:t> waits until </a:t>
            </a:r>
            <a:r>
              <a:rPr lang="en-US" altLang="zh-CN" dirty="0" err="1"/>
              <a:t>Tj</a:t>
            </a:r>
            <a:r>
              <a:rPr lang="en-US" altLang="zh-CN" dirty="0"/>
              <a:t> aborts / commits:</a:t>
            </a:r>
            <a:r>
              <a:rPr lang="zh-CN" altLang="en-US" dirty="0"/>
              <a:t> </a:t>
            </a:r>
            <a:r>
              <a:rPr lang="zh-CN" altLang="en-US" sz="1200" dirty="0"/>
              <a:t>别人拿了的话就等 看情况</a:t>
            </a:r>
            <a:endParaRPr lang="en-US" altLang="zh-CN" sz="1200" dirty="0"/>
          </a:p>
          <a:p>
            <a:pPr marL="0" indent="457200">
              <a:buNone/>
            </a:pPr>
            <a:r>
              <a:rPr lang="en-US" altLang="zh-CN" dirty="0"/>
              <a:t>if </a:t>
            </a:r>
            <a:r>
              <a:rPr lang="en-US" altLang="zh-CN" dirty="0" err="1"/>
              <a:t>Tj</a:t>
            </a:r>
            <a:r>
              <a:rPr lang="en-US" altLang="zh-CN" dirty="0"/>
              <a:t> aborts -&gt; lock released -&gt; </a:t>
            </a:r>
            <a:r>
              <a:rPr lang="en-US" altLang="zh-CN" dirty="0">
                <a:sym typeface="+mn-ea"/>
              </a:rPr>
              <a:t>obtain, back to 1</a:t>
            </a:r>
          </a:p>
          <a:p>
            <a:pPr marL="0" indent="457200">
              <a:buNone/>
            </a:pPr>
            <a:r>
              <a:rPr lang="en-US" altLang="zh-CN" dirty="0">
                <a:sym typeface="+mn-ea"/>
              </a:rPr>
              <a:t>if </a:t>
            </a:r>
            <a:r>
              <a:rPr lang="en-US" altLang="zh-CN" dirty="0" err="1">
                <a:sym typeface="+mn-ea"/>
              </a:rPr>
              <a:t>Tj</a:t>
            </a:r>
            <a:r>
              <a:rPr lang="en-US" altLang="zh-CN" dirty="0">
                <a:sym typeface="+mn-ea"/>
              </a:rPr>
              <a:t> commits -&gt; </a:t>
            </a:r>
            <a:r>
              <a:rPr lang="en-US" altLang="zh-CN" dirty="0" err="1">
                <a:sym typeface="+mn-ea"/>
              </a:rPr>
              <a:t>Ti</a:t>
            </a:r>
            <a:r>
              <a:rPr lang="en-US" altLang="zh-CN" dirty="0">
                <a:sym typeface="+mn-ea"/>
              </a:rPr>
              <a:t> aborts</a:t>
            </a:r>
          </a:p>
          <a:p>
            <a:pPr marL="0" indent="0">
              <a:buNone/>
            </a:pPr>
            <a:r>
              <a:rPr lang="en-US" altLang="zh-CN" dirty="0"/>
              <a:t>the </a:t>
            </a:r>
            <a:r>
              <a:rPr lang="en-US" altLang="zh-CN" b="1" dirty="0"/>
              <a:t>first</a:t>
            </a:r>
            <a:r>
              <a:rPr lang="en-US" altLang="zh-CN" dirty="0"/>
              <a:t> one to</a:t>
            </a:r>
            <a:r>
              <a:rPr lang="en-US" altLang="zh-CN" b="1" dirty="0"/>
              <a:t> obtain the lock</a:t>
            </a:r>
            <a:r>
              <a:rPr lang="en-US" altLang="zh-CN" dirty="0"/>
              <a:t> is permitted to commit and perform its update</a:t>
            </a:r>
          </a:p>
        </p:txBody>
      </p:sp>
      <p:sp>
        <p:nvSpPr>
          <p:cNvPr id="4" name="标题 1"/>
          <p:cNvSpPr>
            <a:spLocks noGrp="1"/>
          </p:cNvSpPr>
          <p:nvPr/>
        </p:nvSpPr>
        <p:spPr>
          <a:xfrm>
            <a:off x="838200" y="3225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ym typeface="+mn-ea"/>
              </a:rPr>
              <a:t>Validation Steps for Update Transactions</a:t>
            </a:r>
            <a:endParaRPr lang="zh-CN" altLang="en-US"/>
          </a:p>
        </p:txBody>
      </p:sp>
      <p:sp>
        <p:nvSpPr>
          <p:cNvPr id="5" name="灯片编号占位符 4"/>
          <p:cNvSpPr>
            <a:spLocks noGrp="1"/>
          </p:cNvSpPr>
          <p:nvPr>
            <p:ph type="sldNum" sz="quarter" idx="12"/>
          </p:nvPr>
        </p:nvSpPr>
        <p:spPr/>
        <p:txBody>
          <a:bodyPr/>
          <a:lstStyle/>
          <a:p>
            <a:fld id="{9B618960-8005-486C-9A75-10CB2AAC16F9}"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Serializability Issues and Solutions</a:t>
            </a:r>
            <a:r>
              <a:rPr lang="en-US" altLang="zh-CN" sz="1400"/>
              <a:t>P876 typo</a:t>
            </a:r>
          </a:p>
        </p:txBody>
      </p:sp>
      <p:sp>
        <p:nvSpPr>
          <p:cNvPr id="3" name="内容占位符 2"/>
          <p:cNvSpPr>
            <a:spLocks noGrp="1"/>
          </p:cNvSpPr>
          <p:nvPr>
            <p:ph idx="1"/>
          </p:nvPr>
        </p:nvSpPr>
        <p:spPr>
          <a:xfrm>
            <a:off x="838200" y="1825625"/>
            <a:ext cx="6399530" cy="422275"/>
          </a:xfrm>
        </p:spPr>
        <p:txBody>
          <a:bodyPr>
            <a:normAutofit fontScale="80000" lnSpcReduction="10000"/>
          </a:bodyPr>
          <a:lstStyle/>
          <a:p>
            <a:pPr marL="0" indent="0">
              <a:buNone/>
            </a:pPr>
            <a:r>
              <a:rPr lang="en-US" altLang="zh-CN" dirty="0"/>
              <a:t>S</a:t>
            </a:r>
            <a:r>
              <a:rPr lang="zh-CN" altLang="en-US" dirty="0"/>
              <a:t>napshot isolation</a:t>
            </a:r>
            <a:r>
              <a:rPr lang="en-US" altLang="zh-CN" dirty="0"/>
              <a:t> </a:t>
            </a:r>
            <a:r>
              <a:rPr lang="zh-CN" altLang="en-US" dirty="0"/>
              <a:t>does </a:t>
            </a:r>
            <a:r>
              <a:rPr lang="zh-CN" altLang="en-US" b="1" dirty="0"/>
              <a:t>not </a:t>
            </a:r>
            <a:r>
              <a:rPr lang="zh-CN" altLang="en-US" dirty="0"/>
              <a:t>ensure </a:t>
            </a:r>
            <a:r>
              <a:rPr lang="zh-CN" altLang="en-US" b="1" dirty="0"/>
              <a:t>serializability</a:t>
            </a:r>
            <a:r>
              <a:rPr lang="zh-CN" altLang="en-US" dirty="0"/>
              <a:t>!</a:t>
            </a:r>
          </a:p>
        </p:txBody>
      </p:sp>
      <p:pic>
        <p:nvPicPr>
          <p:cNvPr id="4" name="图片 3" descr="截屏2024-12-11 20.53.39"/>
          <p:cNvPicPr>
            <a:picLocks noChangeAspect="1"/>
          </p:cNvPicPr>
          <p:nvPr/>
        </p:nvPicPr>
        <p:blipFill>
          <a:blip r:embed="rId3"/>
          <a:stretch>
            <a:fillRect/>
          </a:stretch>
        </p:blipFill>
        <p:spPr>
          <a:xfrm>
            <a:off x="838200" y="2441575"/>
            <a:ext cx="5435600" cy="4279900"/>
          </a:xfrm>
          <a:prstGeom prst="rect">
            <a:avLst/>
          </a:prstGeom>
        </p:spPr>
      </p:pic>
      <p:sp>
        <p:nvSpPr>
          <p:cNvPr id="5" name="文本框 4"/>
          <p:cNvSpPr txBox="1"/>
          <p:nvPr/>
        </p:nvSpPr>
        <p:spPr>
          <a:xfrm>
            <a:off x="6816090" y="2259965"/>
            <a:ext cx="5153025" cy="4016484"/>
          </a:xfrm>
          <a:prstGeom prst="rect">
            <a:avLst/>
          </a:prstGeom>
          <a:noFill/>
        </p:spPr>
        <p:txBody>
          <a:bodyPr wrap="square" rtlCol="0">
            <a:spAutoFit/>
          </a:bodyPr>
          <a:lstStyle/>
          <a:p>
            <a:r>
              <a:rPr lang="en-US" altLang="zh-CN" dirty="0" err="1"/>
              <a:t>Ti</a:t>
            </a:r>
            <a:r>
              <a:rPr lang="en-US" altLang="zh-CN" dirty="0"/>
              <a:t>, </a:t>
            </a:r>
            <a:r>
              <a:rPr lang="en-US" altLang="zh-CN" dirty="0" err="1"/>
              <a:t>Tj</a:t>
            </a:r>
            <a:r>
              <a:rPr lang="en-US" altLang="zh-CN" dirty="0"/>
              <a:t> concurrent</a:t>
            </a:r>
            <a:r>
              <a:rPr lang="zh-CN" altLang="en-US" dirty="0"/>
              <a:t> </a:t>
            </a:r>
            <a:r>
              <a:rPr lang="zh-CN" altLang="en-US" sz="1050" dirty="0"/>
              <a:t>并发事务</a:t>
            </a:r>
            <a:endParaRPr lang="en-US" altLang="zh-CN" sz="1050" dirty="0"/>
          </a:p>
          <a:p>
            <a:r>
              <a:rPr lang="en-US" altLang="zh-CN" dirty="0"/>
              <a:t>can only see their own snapshot</a:t>
            </a:r>
            <a:r>
              <a:rPr lang="zh-CN" altLang="en-US" dirty="0"/>
              <a:t> </a:t>
            </a:r>
            <a:r>
              <a:rPr lang="zh-CN" altLang="en-US" sz="1050" dirty="0"/>
              <a:t>只能看到自己快照</a:t>
            </a:r>
            <a:endParaRPr lang="en-US" altLang="zh-CN" sz="1050" dirty="0"/>
          </a:p>
          <a:p>
            <a:r>
              <a:rPr lang="en-US" altLang="zh-CN" dirty="0"/>
              <a:t>write different data item -&gt; both can commit</a:t>
            </a:r>
            <a:r>
              <a:rPr lang="zh-CN" altLang="en-US" dirty="0"/>
              <a:t> </a:t>
            </a:r>
            <a:endParaRPr lang="en-US" altLang="zh-CN" dirty="0"/>
          </a:p>
          <a:p>
            <a:r>
              <a:rPr lang="zh-CN" altLang="en-US" sz="1050" dirty="0"/>
              <a:t>写不同数据的话就都可以提交</a:t>
            </a:r>
            <a:endParaRPr lang="en-US" altLang="zh-CN" sz="1050" dirty="0"/>
          </a:p>
          <a:p>
            <a:endParaRPr lang="en-US" altLang="zh-CN" b="1" dirty="0"/>
          </a:p>
          <a:p>
            <a:r>
              <a:rPr lang="en-US" altLang="zh-CN" b="1" dirty="0"/>
              <a:t>However</a:t>
            </a:r>
          </a:p>
          <a:p>
            <a:r>
              <a:rPr lang="en-US" altLang="zh-CN" dirty="0" err="1"/>
              <a:t>Ti</a:t>
            </a:r>
            <a:r>
              <a:rPr lang="en-US" altLang="zh-CN" dirty="0"/>
              <a:t> read(B) -&gt; </a:t>
            </a:r>
            <a:r>
              <a:rPr lang="en-US" altLang="zh-CN" dirty="0" err="1"/>
              <a:t>Tj</a:t>
            </a:r>
            <a:r>
              <a:rPr lang="en-US" altLang="zh-CN" dirty="0"/>
              <a:t> write(B)</a:t>
            </a:r>
          </a:p>
          <a:p>
            <a:r>
              <a:rPr lang="en-US" altLang="zh-CN" dirty="0" err="1"/>
              <a:t>Tj</a:t>
            </a:r>
            <a:r>
              <a:rPr lang="en-US" altLang="zh-CN" dirty="0"/>
              <a:t> read(A) -&gt; </a:t>
            </a:r>
            <a:r>
              <a:rPr lang="en-US" altLang="zh-CN" dirty="0" err="1"/>
              <a:t>Ti</a:t>
            </a:r>
            <a:r>
              <a:rPr lang="en-US" altLang="zh-CN" dirty="0"/>
              <a:t> write(A)   -&gt; not acyclic!</a:t>
            </a:r>
          </a:p>
          <a:p>
            <a:r>
              <a:rPr lang="en-US" altLang="zh-CN" b="1" dirty="0"/>
              <a:t>A </a:t>
            </a:r>
            <a:r>
              <a:rPr lang="en-US" altLang="zh-CN" b="1" dirty="0" err="1"/>
              <a:t>nonserializable</a:t>
            </a:r>
            <a:r>
              <a:rPr lang="en-US" altLang="zh-CN" b="1" dirty="0"/>
              <a:t> schedule</a:t>
            </a:r>
            <a:r>
              <a:rPr lang="zh-CN" altLang="en-US" b="1" dirty="0"/>
              <a:t>！ </a:t>
            </a:r>
            <a:r>
              <a:rPr lang="zh-CN" altLang="en-US" sz="1050" b="1" dirty="0"/>
              <a:t>非可串行化事务</a:t>
            </a:r>
            <a:endParaRPr lang="en-US" altLang="zh-CN" sz="1050" b="1" dirty="0"/>
          </a:p>
          <a:p>
            <a:endParaRPr lang="en-US" altLang="zh-CN" b="1" dirty="0"/>
          </a:p>
          <a:p>
            <a:r>
              <a:rPr lang="en-US" altLang="zh-CN" dirty="0"/>
              <a:t>each of a pair of TXs has read a data item that is written by the other, but the set of data items written by the two transactions do not have any data item in common, is referred to as </a:t>
            </a:r>
            <a:r>
              <a:rPr lang="en-US" altLang="zh-CN" b="1" dirty="0"/>
              <a:t>write skew </a:t>
            </a:r>
          </a:p>
          <a:p>
            <a:r>
              <a:rPr lang="zh-CN" altLang="en-US" sz="1050" dirty="0"/>
              <a:t>读对面写的但是没有写相同数据项</a:t>
            </a:r>
            <a:r>
              <a:rPr lang="en-US" altLang="zh-CN" sz="1050" dirty="0"/>
              <a:t>: </a:t>
            </a:r>
            <a:r>
              <a:rPr lang="zh-CN" altLang="en-US" sz="1050" dirty="0"/>
              <a:t>写偏斜</a:t>
            </a:r>
          </a:p>
        </p:txBody>
      </p:sp>
      <p:pic>
        <p:nvPicPr>
          <p:cNvPr id="6" name="图片 5" descr="截屏2024-12-11 21.37.11"/>
          <p:cNvPicPr>
            <a:picLocks noChangeAspect="1"/>
          </p:cNvPicPr>
          <p:nvPr/>
        </p:nvPicPr>
        <p:blipFill>
          <a:blip r:embed="rId4"/>
          <a:stretch>
            <a:fillRect/>
          </a:stretch>
        </p:blipFill>
        <p:spPr>
          <a:xfrm>
            <a:off x="10530840" y="6134100"/>
            <a:ext cx="1661160" cy="723900"/>
          </a:xfrm>
          <a:prstGeom prst="rect">
            <a:avLst/>
          </a:prstGeom>
        </p:spPr>
      </p:pic>
      <p:sp>
        <p:nvSpPr>
          <p:cNvPr id="7" name="灯片编号占位符 6"/>
          <p:cNvSpPr>
            <a:spLocks noGrp="1"/>
          </p:cNvSpPr>
          <p:nvPr>
            <p:ph type="sldNum" sz="quarter" idx="12"/>
          </p:nvPr>
        </p:nvSpPr>
        <p:spPr/>
        <p:txBody>
          <a:bodyPr/>
          <a:lstStyle/>
          <a:p>
            <a:fld id="{9B618960-8005-486C-9A75-10CB2AAC16F9}" type="slidenum">
              <a:rPr lang="en-US" smtClean="0"/>
              <a:t>65</a:t>
            </a:fld>
            <a:endParaRPr lang="en-US"/>
          </a:p>
        </p:txBody>
      </p:sp>
      <p:cxnSp>
        <p:nvCxnSpPr>
          <p:cNvPr id="9" name="直线箭头连接符 8">
            <a:extLst>
              <a:ext uri="{FF2B5EF4-FFF2-40B4-BE49-F238E27FC236}">
                <a16:creationId xmlns:a16="http://schemas.microsoft.com/office/drawing/2014/main" id="{88DB1E3C-1373-8F52-ABBD-3B2F644AA97F}"/>
              </a:ext>
            </a:extLst>
          </p:cNvPr>
          <p:cNvCxnSpPr/>
          <p:nvPr/>
        </p:nvCxnSpPr>
        <p:spPr>
          <a:xfrm>
            <a:off x="2509024" y="3679902"/>
            <a:ext cx="457200" cy="1873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006BB608-C74E-2882-EE9E-E0557CFEEF9F}"/>
              </a:ext>
            </a:extLst>
          </p:cNvPr>
          <p:cNvCxnSpPr>
            <a:cxnSpLocks/>
          </p:cNvCxnSpPr>
          <p:nvPr/>
        </p:nvCxnSpPr>
        <p:spPr>
          <a:xfrm flipH="1">
            <a:off x="2609385" y="3936380"/>
            <a:ext cx="356839" cy="12377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7225640-DD83-A8BB-F0D1-9C660012B46C}"/>
              </a:ext>
            </a:extLst>
          </p:cNvPr>
          <p:cNvSpPr txBox="1"/>
          <p:nvPr/>
        </p:nvSpPr>
        <p:spPr>
          <a:xfrm>
            <a:off x="2785239" y="4489646"/>
            <a:ext cx="595035" cy="215444"/>
          </a:xfrm>
          <a:prstGeom prst="rect">
            <a:avLst/>
          </a:prstGeom>
          <a:noFill/>
        </p:spPr>
        <p:txBody>
          <a:bodyPr wrap="none" rtlCol="0">
            <a:spAutoFit/>
          </a:bodyPr>
          <a:lstStyle/>
          <a:p>
            <a:r>
              <a:rPr kumimoji="1" lang="zh-CN" altLang="en-US" sz="800" dirty="0">
                <a:solidFill>
                  <a:srgbClr val="FF0000"/>
                </a:solidFill>
              </a:rPr>
              <a:t>这里有环</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Serializability Issues and Solutions</a:t>
            </a:r>
            <a:endParaRPr lang="zh-CN" altLang="en-US" dirty="0"/>
          </a:p>
        </p:txBody>
      </p:sp>
      <p:sp>
        <p:nvSpPr>
          <p:cNvPr id="3" name="内容占位符 2"/>
          <p:cNvSpPr>
            <a:spLocks noGrp="1"/>
          </p:cNvSpPr>
          <p:nvPr>
            <p:ph idx="1"/>
          </p:nvPr>
        </p:nvSpPr>
        <p:spPr>
          <a:xfrm>
            <a:off x="6096000" y="1825625"/>
            <a:ext cx="5257800" cy="4811395"/>
          </a:xfrm>
        </p:spPr>
        <p:txBody>
          <a:bodyPr/>
          <a:lstStyle/>
          <a:p>
            <a:pPr marL="0" indent="0">
              <a:buNone/>
            </a:pPr>
            <a:r>
              <a:rPr lang="en-US" altLang="zh-CN" dirty="0" err="1"/>
              <a:t>Ti</a:t>
            </a:r>
            <a:r>
              <a:rPr lang="en-US" altLang="zh-CN" dirty="0"/>
              <a:t>		</a:t>
            </a:r>
            <a:r>
              <a:rPr lang="en-US" altLang="zh-CN" dirty="0" err="1"/>
              <a:t>Tj</a:t>
            </a:r>
            <a:r>
              <a:rPr lang="en-US" altLang="zh-CN" dirty="0"/>
              <a:t>		Tk</a:t>
            </a:r>
          </a:p>
          <a:p>
            <a:pPr marL="0" indent="0">
              <a:buNone/>
            </a:pPr>
            <a:r>
              <a:rPr lang="en-US" altLang="zh-CN" dirty="0"/>
              <a:t>		read(B)		</a:t>
            </a:r>
          </a:p>
          <a:p>
            <a:pPr marL="0" indent="457200">
              <a:buNone/>
            </a:pPr>
            <a:r>
              <a:rPr lang="en-US" altLang="zh-CN" dirty="0"/>
              <a:t>		read(A)</a:t>
            </a:r>
          </a:p>
          <a:p>
            <a:pPr marL="1371600" lvl="3" indent="457200">
              <a:lnSpc>
                <a:spcPct val="100000"/>
              </a:lnSpc>
              <a:buNone/>
            </a:pPr>
            <a:r>
              <a:rPr lang="en-US" altLang="zh-CN" sz="2800" dirty="0"/>
              <a:t>write(A)</a:t>
            </a:r>
          </a:p>
          <a:p>
            <a:pPr marL="0" lvl="0" indent="0">
              <a:lnSpc>
                <a:spcPct val="100000"/>
              </a:lnSpc>
              <a:buNone/>
            </a:pPr>
            <a:r>
              <a:rPr lang="en-US" altLang="zh-CN" dirty="0">
                <a:sym typeface="+mn-ea"/>
              </a:rPr>
              <a:t>read(B)</a:t>
            </a:r>
          </a:p>
          <a:p>
            <a:pPr marL="0" lvl="0" indent="0">
              <a:lnSpc>
                <a:spcPct val="100000"/>
              </a:lnSpc>
              <a:buNone/>
            </a:pPr>
            <a:r>
              <a:rPr lang="en-US" altLang="zh-CN" dirty="0">
                <a:sym typeface="+mn-ea"/>
              </a:rPr>
              <a:t>write(B)</a:t>
            </a:r>
          </a:p>
          <a:p>
            <a:pPr marL="0" lvl="0" indent="0">
              <a:lnSpc>
                <a:spcPct val="100000"/>
              </a:lnSpc>
              <a:buNone/>
            </a:pPr>
            <a:r>
              <a:rPr lang="en-US" altLang="zh-CN" sz="2800" dirty="0"/>
              <a:t>commit			read(A)</a:t>
            </a:r>
          </a:p>
          <a:p>
            <a:pPr marL="3200400" lvl="7" indent="457200">
              <a:lnSpc>
                <a:spcPct val="100000"/>
              </a:lnSpc>
              <a:buNone/>
            </a:pPr>
            <a:r>
              <a:rPr lang="en-US" altLang="zh-CN" sz="2800" dirty="0"/>
              <a:t>read(B)</a:t>
            </a:r>
          </a:p>
          <a:p>
            <a:pPr marL="1371600" lvl="3" indent="457200">
              <a:lnSpc>
                <a:spcPct val="100000"/>
              </a:lnSpc>
              <a:buNone/>
            </a:pPr>
            <a:r>
              <a:rPr lang="en-US" altLang="zh-CN" sz="2800" dirty="0" err="1"/>
              <a:t>Xxxx</a:t>
            </a:r>
            <a:r>
              <a:rPr lang="en-US" altLang="zh-CN" sz="2800" dirty="0"/>
              <a:t>(Q)</a:t>
            </a:r>
          </a:p>
        </p:txBody>
      </p:sp>
      <p:sp>
        <p:nvSpPr>
          <p:cNvPr id="5" name="文本框 4"/>
          <p:cNvSpPr txBox="1"/>
          <p:nvPr/>
        </p:nvSpPr>
        <p:spPr>
          <a:xfrm>
            <a:off x="9554845" y="3587115"/>
            <a:ext cx="2637790" cy="1198880"/>
          </a:xfrm>
          <a:prstGeom prst="rect">
            <a:avLst/>
          </a:prstGeom>
          <a:noFill/>
        </p:spPr>
        <p:txBody>
          <a:bodyPr wrap="square" rtlCol="0">
            <a:spAutoFit/>
          </a:bodyPr>
          <a:lstStyle/>
          <a:p>
            <a:r>
              <a:rPr lang="en-US" altLang="zh-CN">
                <a:solidFill>
                  <a:srgbClr val="FF0000"/>
                </a:solidFill>
              </a:rPr>
              <a:t>Ti commited</a:t>
            </a:r>
          </a:p>
          <a:p>
            <a:r>
              <a:rPr lang="en-US" altLang="zh-CN">
                <a:solidFill>
                  <a:srgbClr val="FF0000"/>
                </a:solidFill>
              </a:rPr>
              <a:t>-&gt;Snapshot Tk has Ti’s update but no Tj’s</a:t>
            </a:r>
          </a:p>
          <a:p>
            <a:r>
              <a:rPr lang="en-US" altLang="zh-CN">
                <a:solidFill>
                  <a:srgbClr val="FF0000"/>
                </a:solidFill>
              </a:rPr>
              <a:t>Tk read(A) -&gt; Tj write(A)</a:t>
            </a:r>
          </a:p>
        </p:txBody>
      </p:sp>
      <p:cxnSp>
        <p:nvCxnSpPr>
          <p:cNvPr id="8" name="直接箭头连接符 7"/>
          <p:cNvCxnSpPr/>
          <p:nvPr/>
        </p:nvCxnSpPr>
        <p:spPr>
          <a:xfrm flipH="1">
            <a:off x="6626225" y="2185670"/>
            <a:ext cx="13341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flipH="1">
            <a:off x="7280910" y="2705100"/>
            <a:ext cx="815340" cy="18040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a:off x="7416800" y="4805680"/>
            <a:ext cx="2347595" cy="87757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6444615" y="1825625"/>
            <a:ext cx="3369310" cy="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flipH="1" flipV="1">
            <a:off x="9146540" y="3817620"/>
            <a:ext cx="667385" cy="1334135"/>
          </a:xfrm>
          <a:prstGeom prst="straightConnector1">
            <a:avLst/>
          </a:prstGeom>
          <a:ln>
            <a:solidFill>
              <a:srgbClr val="00B050"/>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H="1">
            <a:off x="8368030" y="2185670"/>
            <a:ext cx="1445895" cy="0"/>
          </a:xfrm>
          <a:prstGeom prst="straightConnector1">
            <a:avLst/>
          </a:prstGeom>
          <a:ln>
            <a:solidFill>
              <a:srgbClr val="00B050"/>
            </a:solidFill>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7824470" y="1457325"/>
            <a:ext cx="1250315" cy="368300"/>
          </a:xfrm>
          <a:prstGeom prst="rect">
            <a:avLst/>
          </a:prstGeom>
          <a:noFill/>
        </p:spPr>
        <p:txBody>
          <a:bodyPr wrap="square" rtlCol="0">
            <a:spAutoFit/>
          </a:bodyPr>
          <a:lstStyle/>
          <a:p>
            <a:r>
              <a:rPr lang="en-US" altLang="zh-CN" b="1"/>
              <a:t>CYCLE!</a:t>
            </a:r>
          </a:p>
        </p:txBody>
      </p:sp>
      <p:sp>
        <p:nvSpPr>
          <p:cNvPr id="15" name="文本框 14"/>
          <p:cNvSpPr txBox="1"/>
          <p:nvPr/>
        </p:nvSpPr>
        <p:spPr>
          <a:xfrm>
            <a:off x="9841230" y="58846"/>
            <a:ext cx="2350770" cy="577081"/>
          </a:xfrm>
          <a:prstGeom prst="rect">
            <a:avLst/>
          </a:prstGeom>
          <a:noFill/>
        </p:spPr>
        <p:txBody>
          <a:bodyPr wrap="square" rtlCol="0">
            <a:spAutoFit/>
          </a:bodyPr>
          <a:lstStyle/>
          <a:p>
            <a:r>
              <a:rPr lang="zh-CN" altLang="en-US" sz="1050" dirty="0"/>
              <a:t>在这个协议下生成了非可串行化调度</a:t>
            </a:r>
          </a:p>
          <a:p>
            <a:r>
              <a:rPr lang="en-US" altLang="zh-CN" sz="1050" dirty="0"/>
              <a:t>Tk</a:t>
            </a:r>
            <a:r>
              <a:rPr lang="zh-CN" altLang="en-US" sz="1050" dirty="0"/>
              <a:t>快照中没有</a:t>
            </a:r>
            <a:r>
              <a:rPr lang="en-US" altLang="zh-CN" sz="1050" dirty="0" err="1"/>
              <a:t>Tj</a:t>
            </a:r>
            <a:r>
              <a:rPr lang="zh-CN" altLang="en-US" sz="1050" dirty="0"/>
              <a:t>更新的</a:t>
            </a:r>
            <a:r>
              <a:rPr lang="en-US" altLang="zh-CN" sz="1050" dirty="0"/>
              <a:t>A</a:t>
            </a:r>
          </a:p>
          <a:p>
            <a:r>
              <a:rPr lang="en-US" altLang="zh-CN" sz="1050" dirty="0"/>
              <a:t>Tk</a:t>
            </a:r>
            <a:r>
              <a:rPr lang="zh-CN" altLang="en-US" sz="1050" dirty="0"/>
              <a:t>读</a:t>
            </a:r>
            <a:r>
              <a:rPr lang="en-US" altLang="zh-CN" sz="1050" dirty="0" err="1"/>
              <a:t>Tj</a:t>
            </a:r>
            <a:r>
              <a:rPr lang="zh-CN" altLang="en-US" sz="1050" dirty="0"/>
              <a:t>未更新值</a:t>
            </a:r>
            <a:r>
              <a:rPr lang="en-US" altLang="zh-CN" sz="1050" dirty="0"/>
              <a:t> Tk-&gt;</a:t>
            </a:r>
            <a:r>
              <a:rPr lang="en-US" altLang="zh-CN" sz="1050" dirty="0" err="1"/>
              <a:t>Tj</a:t>
            </a:r>
            <a:endParaRPr lang="en-US" altLang="zh-CN" sz="1050" dirty="0"/>
          </a:p>
        </p:txBody>
      </p:sp>
      <p:sp>
        <p:nvSpPr>
          <p:cNvPr id="16" name="文本框 15"/>
          <p:cNvSpPr txBox="1"/>
          <p:nvPr/>
        </p:nvSpPr>
        <p:spPr>
          <a:xfrm>
            <a:off x="499745" y="1835785"/>
            <a:ext cx="5595620" cy="3023905"/>
          </a:xfrm>
          <a:prstGeom prst="rect">
            <a:avLst/>
          </a:prstGeom>
          <a:noFill/>
        </p:spPr>
        <p:txBody>
          <a:bodyPr wrap="square" rtlCol="0">
            <a:spAutoFit/>
          </a:bodyPr>
          <a:lstStyle/>
          <a:p>
            <a:r>
              <a:rPr lang="en-US" altLang="zh-CN" dirty="0"/>
              <a:t>Remember why serializability is needed?</a:t>
            </a:r>
          </a:p>
          <a:p>
            <a:pPr indent="457200"/>
            <a:r>
              <a:rPr lang="en-US" altLang="zh-CN" dirty="0"/>
              <a:t>-&gt; keep consistency in concurrency</a:t>
            </a:r>
          </a:p>
          <a:p>
            <a:pPr indent="0"/>
            <a:r>
              <a:rPr lang="en-US" altLang="zh-CN" dirty="0"/>
              <a:t>Potential non serializability is </a:t>
            </a:r>
            <a:r>
              <a:rPr lang="en-US" altLang="zh-CN" b="1" dirty="0"/>
              <a:t>acceptable</a:t>
            </a:r>
            <a:r>
              <a:rPr lang="en-US" altLang="zh-CN" dirty="0"/>
              <a:t> sometimes</a:t>
            </a:r>
          </a:p>
          <a:p>
            <a:pPr indent="0"/>
            <a:r>
              <a:rPr lang="zh-CN" altLang="en-US" sz="1050" dirty="0"/>
              <a:t>不影响</a:t>
            </a:r>
            <a:r>
              <a:rPr lang="en-US" altLang="zh-CN" sz="1050" dirty="0"/>
              <a:t>consistency</a:t>
            </a:r>
            <a:r>
              <a:rPr lang="zh-CN" altLang="en-US" sz="1050" dirty="0"/>
              <a:t>情况下有时可以接受部分不可串行化</a:t>
            </a:r>
            <a:endParaRPr lang="en-US" altLang="zh-CN" sz="1050" dirty="0"/>
          </a:p>
          <a:p>
            <a:pPr indent="0"/>
            <a:endParaRPr lang="en-US" altLang="zh-CN" dirty="0"/>
          </a:p>
          <a:p>
            <a:pPr indent="0"/>
            <a:r>
              <a:rPr lang="en-US" altLang="zh-CN" dirty="0"/>
              <a:t>It depend on If update order in Tk is important</a:t>
            </a:r>
          </a:p>
          <a:p>
            <a:pPr indent="0"/>
            <a:r>
              <a:rPr lang="en-US" altLang="zh-CN" dirty="0"/>
              <a:t>University DB -&gt; A,B are register num</a:t>
            </a:r>
            <a:r>
              <a:rPr lang="en-US" altLang="zh-CN" b="1" dirty="0"/>
              <a:t> Fine</a:t>
            </a:r>
            <a:endParaRPr lang="en-US" altLang="zh-CN" dirty="0"/>
          </a:p>
          <a:p>
            <a:pPr indent="0"/>
            <a:r>
              <a:rPr lang="en-US" altLang="zh-CN" dirty="0"/>
              <a:t>Financial DB -&gt; A,B are balance </a:t>
            </a:r>
            <a:r>
              <a:rPr lang="en-US" altLang="zh-CN" b="1" dirty="0"/>
              <a:t>Unacceptable</a:t>
            </a:r>
          </a:p>
          <a:p>
            <a:pPr indent="0"/>
            <a:endParaRPr lang="en-US" altLang="zh-CN" b="1" dirty="0"/>
          </a:p>
          <a:p>
            <a:pPr indent="0"/>
            <a:r>
              <a:rPr lang="en-US" altLang="zh-CN" dirty="0"/>
              <a:t>Thus, checking </a:t>
            </a:r>
            <a:r>
              <a:rPr lang="en-US" altLang="zh-CN" b="1" dirty="0"/>
              <a:t>integrity constraints</a:t>
            </a:r>
            <a:r>
              <a:rPr lang="en-US" altLang="zh-CN" dirty="0"/>
              <a:t> when </a:t>
            </a:r>
            <a:r>
              <a:rPr lang="en-US" altLang="zh-CN" b="1" dirty="0">
                <a:solidFill>
                  <a:srgbClr val="FF0000"/>
                </a:solidFill>
              </a:rPr>
              <a:t>commit</a:t>
            </a:r>
            <a:r>
              <a:rPr lang="en-US" altLang="zh-CN" dirty="0"/>
              <a:t> but not on snapshot is helpful in avoiding inconsistency</a:t>
            </a:r>
            <a:r>
              <a:rPr lang="en-US" altLang="zh-CN" sz="1050" dirty="0"/>
              <a:t>(</a:t>
            </a:r>
            <a:r>
              <a:rPr lang="zh-CN" altLang="en-US" sz="1050" dirty="0"/>
              <a:t>完整性约束</a:t>
            </a:r>
            <a:r>
              <a:rPr lang="en-US" altLang="zh-CN" sz="1050" dirty="0"/>
              <a:t>)</a:t>
            </a:r>
            <a:endParaRPr lang="zh-CN" altLang="en-US" sz="1050" dirty="0"/>
          </a:p>
        </p:txBody>
      </p:sp>
      <p:sp>
        <p:nvSpPr>
          <p:cNvPr id="17" name="灯片编号占位符 16"/>
          <p:cNvSpPr>
            <a:spLocks noGrp="1"/>
          </p:cNvSpPr>
          <p:nvPr>
            <p:ph type="sldNum" sz="quarter" idx="12"/>
          </p:nvPr>
        </p:nvSpPr>
        <p:spPr/>
        <p:txBody>
          <a:bodyPr/>
          <a:lstStyle/>
          <a:p>
            <a:fld id="{9B618960-8005-486C-9A75-10CB2AAC16F9}"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Serializability Issues and Solutions</a:t>
            </a:r>
            <a:endParaRPr lang="zh-CN" altLang="en-US"/>
          </a:p>
        </p:txBody>
      </p:sp>
      <p:sp>
        <p:nvSpPr>
          <p:cNvPr id="3" name="内容占位符 2"/>
          <p:cNvSpPr>
            <a:spLocks noGrp="1"/>
          </p:cNvSpPr>
          <p:nvPr>
            <p:ph idx="1"/>
          </p:nvPr>
        </p:nvSpPr>
        <p:spPr>
          <a:xfrm>
            <a:off x="838200" y="1825625"/>
            <a:ext cx="10515600" cy="520065"/>
          </a:xfrm>
        </p:spPr>
        <p:txBody>
          <a:bodyPr/>
          <a:lstStyle/>
          <a:p>
            <a:pPr marL="0" indent="0">
              <a:buNone/>
            </a:pPr>
            <a:r>
              <a:rPr lang="en-US" altLang="zh-CN" dirty="0"/>
              <a:t>G</a:t>
            </a:r>
            <a:r>
              <a:rPr lang="zh-CN" altLang="en-US" dirty="0"/>
              <a:t>uard against certain snapshot anomalies</a:t>
            </a:r>
            <a:r>
              <a:rPr lang="zh-CN" altLang="en-US" sz="1050" dirty="0"/>
              <a:t>异常</a:t>
            </a:r>
            <a:r>
              <a:rPr lang="zh-CN" altLang="en-US" dirty="0"/>
              <a:t> by</a:t>
            </a:r>
            <a:r>
              <a:rPr lang="en-US" altLang="zh-CN" b="1" dirty="0"/>
              <a:t> “</a:t>
            </a:r>
            <a:r>
              <a:rPr lang="zh-CN" altLang="en-US" b="1" dirty="0"/>
              <a:t>for update</a:t>
            </a:r>
            <a:r>
              <a:rPr lang="en-US" altLang="zh-CN" b="1" dirty="0"/>
              <a:t>”</a:t>
            </a:r>
            <a:endParaRPr lang="zh-CN" altLang="en-US" b="1" dirty="0"/>
          </a:p>
        </p:txBody>
      </p:sp>
      <p:pic>
        <p:nvPicPr>
          <p:cNvPr id="4" name="图片 3" descr="截屏2024-12-11 23.16.02"/>
          <p:cNvPicPr>
            <a:picLocks noChangeAspect="1"/>
          </p:cNvPicPr>
          <p:nvPr/>
        </p:nvPicPr>
        <p:blipFill>
          <a:blip r:embed="rId3"/>
          <a:stretch>
            <a:fillRect/>
          </a:stretch>
        </p:blipFill>
        <p:spPr>
          <a:xfrm>
            <a:off x="838200" y="2345690"/>
            <a:ext cx="2108200" cy="1397000"/>
          </a:xfrm>
          <a:prstGeom prst="rect">
            <a:avLst/>
          </a:prstGeom>
        </p:spPr>
      </p:pic>
      <p:sp>
        <p:nvSpPr>
          <p:cNvPr id="6" name="文本框 5"/>
          <p:cNvSpPr txBox="1"/>
          <p:nvPr/>
        </p:nvSpPr>
        <p:spPr>
          <a:xfrm>
            <a:off x="3534410" y="2440940"/>
            <a:ext cx="7950200" cy="3648710"/>
          </a:xfrm>
          <a:prstGeom prst="rect">
            <a:avLst/>
          </a:prstGeom>
          <a:noFill/>
        </p:spPr>
        <p:txBody>
          <a:bodyPr wrap="square" rtlCol="0">
            <a:noAutofit/>
          </a:bodyPr>
          <a:lstStyle/>
          <a:p>
            <a:r>
              <a:rPr lang="en-US" altLang="zh-CN" dirty="0"/>
              <a:t>C</a:t>
            </a:r>
            <a:r>
              <a:rPr lang="zh-CN" altLang="en-US" dirty="0"/>
              <a:t>auses the system to treat data that are read </a:t>
            </a:r>
            <a:r>
              <a:rPr lang="zh-CN" altLang="en-US" b="1" dirty="0"/>
              <a:t>as if</a:t>
            </a:r>
            <a:r>
              <a:rPr lang="zh-CN" altLang="en-US" dirty="0"/>
              <a:t> they</a:t>
            </a:r>
            <a:r>
              <a:rPr lang="en-US" altLang="zh-CN" dirty="0"/>
              <a:t> </a:t>
            </a:r>
            <a:r>
              <a:rPr lang="zh-CN" altLang="en-US" dirty="0"/>
              <a:t>had been </a:t>
            </a:r>
            <a:r>
              <a:rPr lang="zh-CN" altLang="en-US" b="1" dirty="0"/>
              <a:t>updated</a:t>
            </a:r>
          </a:p>
          <a:p>
            <a:endParaRPr lang="zh-CN" altLang="en-US" dirty="0"/>
          </a:p>
          <a:p>
            <a:r>
              <a:rPr lang="zh-CN" altLang="en-US" b="1" dirty="0"/>
              <a:t>for update </a:t>
            </a:r>
            <a:r>
              <a:rPr lang="zh-CN" altLang="en-US" dirty="0"/>
              <a:t>clause</a:t>
            </a:r>
            <a:r>
              <a:rPr lang="zh-CN" altLang="en-US" sz="1050" dirty="0"/>
              <a:t>子句</a:t>
            </a:r>
            <a:r>
              <a:rPr lang="zh-CN" altLang="en-US" dirty="0"/>
              <a:t> were appended to the select queries</a:t>
            </a:r>
            <a:r>
              <a:rPr lang="en-US" altLang="zh-CN" dirty="0"/>
              <a:t> </a:t>
            </a:r>
            <a:r>
              <a:rPr lang="zh-CN" altLang="en-US" dirty="0"/>
              <a:t>that read the values of A and B, only one of the two concurrent </a:t>
            </a:r>
            <a:r>
              <a:rPr lang="en-US" altLang="zh-CN" dirty="0"/>
              <a:t>TXs </a:t>
            </a:r>
            <a:r>
              <a:rPr lang="zh-CN" altLang="en-US" dirty="0"/>
              <a:t>would be</a:t>
            </a:r>
            <a:r>
              <a:rPr lang="en-US" altLang="zh-CN" dirty="0"/>
              <a:t> </a:t>
            </a:r>
            <a:r>
              <a:rPr lang="zh-CN" altLang="en-US" dirty="0"/>
              <a:t>allowed to commit since it appears that</a:t>
            </a:r>
            <a:r>
              <a:rPr lang="zh-CN" altLang="en-US" b="1" dirty="0"/>
              <a:t> both </a:t>
            </a:r>
            <a:r>
              <a:rPr lang="en-US" altLang="zh-CN" b="1" dirty="0"/>
              <a:t>TXs</a:t>
            </a:r>
            <a:r>
              <a:rPr lang="zh-CN" altLang="en-US" b="1" dirty="0"/>
              <a:t> have updated both A and B </a:t>
            </a:r>
            <a:br>
              <a:rPr lang="en-US" altLang="zh-CN" b="1" dirty="0"/>
            </a:br>
            <a:r>
              <a:rPr lang="zh-CN" altLang="en-US" sz="1050" dirty="0"/>
              <a:t>在两事务都读</a:t>
            </a:r>
            <a:r>
              <a:rPr lang="en-US" altLang="zh-CN" sz="1050" dirty="0"/>
              <a:t>AB</a:t>
            </a:r>
            <a:r>
              <a:rPr lang="zh-CN" altLang="en-US" sz="1050" dirty="0"/>
              <a:t>的情况下 将读行为升级为好像和</a:t>
            </a:r>
            <a:r>
              <a:rPr lang="en-US" altLang="zh-CN" sz="1050" dirty="0"/>
              <a:t>update</a:t>
            </a:r>
            <a:r>
              <a:rPr lang="zh-CN" altLang="en-US" sz="1050" dirty="0"/>
              <a:t>一样 这样就会收到机制约束 只能提交一个</a:t>
            </a:r>
          </a:p>
          <a:p>
            <a:endParaRPr lang="zh-CN" altLang="en-US" b="1" dirty="0"/>
          </a:p>
          <a:p>
            <a:r>
              <a:rPr lang="en-US" altLang="zh-CN" dirty="0" err="1"/>
              <a:t>SQLserver</a:t>
            </a:r>
            <a:r>
              <a:rPr lang="en-US" altLang="zh-CN" dirty="0"/>
              <a:t>: Serializable Isolation</a:t>
            </a:r>
            <a:r>
              <a:rPr lang="en-US" altLang="zh-CN" sz="1050" dirty="0"/>
              <a:t>(</a:t>
            </a:r>
            <a:r>
              <a:rPr lang="zh-CN" altLang="en-US" sz="1050" dirty="0"/>
              <a:t>真正的串行执行</a:t>
            </a:r>
            <a:r>
              <a:rPr lang="en-US" altLang="zh-CN" sz="1050" dirty="0"/>
              <a:t>) </a:t>
            </a:r>
            <a:r>
              <a:rPr lang="en-US" altLang="zh-CN" dirty="0"/>
              <a:t>/ Snapshot Isolation</a:t>
            </a:r>
            <a:endParaRPr lang="en-US" altLang="zh-CN" b="1" dirty="0"/>
          </a:p>
        </p:txBody>
      </p:sp>
      <p:pic>
        <p:nvPicPr>
          <p:cNvPr id="7" name="图片 6" descr="截屏2024-12-11 20.53.39"/>
          <p:cNvPicPr>
            <a:picLocks noChangeAspect="1"/>
          </p:cNvPicPr>
          <p:nvPr/>
        </p:nvPicPr>
        <p:blipFill>
          <a:blip r:embed="rId4"/>
          <a:srcRect l="11075" t="2270" r="39030" b="20816"/>
          <a:stretch>
            <a:fillRect/>
          </a:stretch>
        </p:blipFill>
        <p:spPr>
          <a:xfrm>
            <a:off x="919480" y="3804285"/>
            <a:ext cx="2252980" cy="2734945"/>
          </a:xfrm>
          <a:prstGeom prst="rect">
            <a:avLst/>
          </a:prstGeom>
        </p:spPr>
      </p:pic>
      <p:sp>
        <p:nvSpPr>
          <p:cNvPr id="8" name="灯片编号占位符 7"/>
          <p:cNvSpPr>
            <a:spLocks noGrp="1"/>
          </p:cNvSpPr>
          <p:nvPr>
            <p:ph type="sldNum" sz="quarter" idx="12"/>
          </p:nvPr>
        </p:nvSpPr>
        <p:spPr/>
        <p:txBody>
          <a:bodyPr/>
          <a:lstStyle/>
          <a:p>
            <a:fld id="{9B618960-8005-486C-9A75-10CB2AAC16F9}" type="slidenum">
              <a:rPr lang="en-US" smtClean="0"/>
              <a:t>67</a:t>
            </a:fld>
            <a:endParaRPr lang="en-US"/>
          </a:p>
        </p:txBody>
      </p:sp>
      <p:sp>
        <p:nvSpPr>
          <p:cNvPr id="5" name="文本框 4">
            <a:extLst>
              <a:ext uri="{FF2B5EF4-FFF2-40B4-BE49-F238E27FC236}">
                <a16:creationId xmlns:a16="http://schemas.microsoft.com/office/drawing/2014/main" id="{28B538C8-1295-A291-FC80-F506EA0592F8}"/>
              </a:ext>
            </a:extLst>
          </p:cNvPr>
          <p:cNvSpPr txBox="1"/>
          <p:nvPr/>
        </p:nvSpPr>
        <p:spPr>
          <a:xfrm>
            <a:off x="919480" y="3345366"/>
            <a:ext cx="1199252" cy="397324"/>
          </a:xfrm>
          <a:prstGeom prst="rect">
            <a:avLst/>
          </a:prstGeom>
          <a:noFill/>
          <a:ln w="60325">
            <a:solidFill>
              <a:srgbClr val="FF0000"/>
            </a:solidFill>
          </a:ln>
        </p:spPr>
        <p:txBody>
          <a:bodyPr wrap="square" rtlCol="0">
            <a:spAutoFit/>
          </a:bodyPr>
          <a:lstStyle/>
          <a:p>
            <a:endParaRPr kumimoji="1"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Weak Levels of Consistency in Practice</a:t>
            </a:r>
          </a:p>
        </p:txBody>
      </p:sp>
      <p:sp>
        <p:nvSpPr>
          <p:cNvPr id="3" name="内容占位符 2"/>
          <p:cNvSpPr>
            <a:spLocks noGrp="1"/>
          </p:cNvSpPr>
          <p:nvPr>
            <p:ph idx="1"/>
          </p:nvPr>
        </p:nvSpPr>
        <p:spPr/>
        <p:txBody>
          <a:bodyPr/>
          <a:lstStyle/>
          <a:p>
            <a:pPr marL="0" indent="0">
              <a:buNone/>
            </a:pPr>
            <a:r>
              <a:rPr lang="en-US" altLang="zh-CN"/>
              <a:t>I</a:t>
            </a:r>
            <a:r>
              <a:rPr lang="zh-CN" altLang="en-US"/>
              <a:t>solation levels specified by the SQL standard: </a:t>
            </a:r>
          </a:p>
          <a:p>
            <a:pPr marL="0" indent="457200">
              <a:buNone/>
            </a:pPr>
            <a:r>
              <a:rPr lang="zh-CN" altLang="en-US"/>
              <a:t>serializable </a:t>
            </a:r>
          </a:p>
          <a:p>
            <a:pPr marL="0" indent="457200">
              <a:buNone/>
            </a:pPr>
            <a:r>
              <a:rPr lang="zh-CN" altLang="en-US"/>
              <a:t>repeatable read</a:t>
            </a:r>
          </a:p>
          <a:p>
            <a:pPr marL="0" indent="457200">
              <a:buNone/>
            </a:pPr>
            <a:r>
              <a:rPr lang="zh-CN" altLang="en-US"/>
              <a:t>read committed</a:t>
            </a:r>
          </a:p>
          <a:p>
            <a:pPr marL="0" indent="457200">
              <a:buNone/>
            </a:pPr>
            <a:r>
              <a:rPr lang="zh-CN" altLang="en-US"/>
              <a:t>read uncommitted</a:t>
            </a:r>
          </a:p>
          <a:p>
            <a:pPr marL="0" indent="0">
              <a:buNone/>
            </a:pPr>
            <a:r>
              <a:rPr lang="en-US" altLang="zh-CN"/>
              <a:t>S</a:t>
            </a:r>
            <a:r>
              <a:rPr lang="zh-CN" altLang="en-US"/>
              <a:t>ome older terminology relating to consistency levels weaker than</a:t>
            </a:r>
            <a:r>
              <a:rPr lang="en-US" altLang="zh-CN"/>
              <a:t> </a:t>
            </a:r>
            <a:r>
              <a:rPr lang="zh-CN" altLang="en-US"/>
              <a:t>serializability</a:t>
            </a:r>
            <a:r>
              <a:rPr lang="en-US" altLang="zh-CN"/>
              <a:t> &amp; Concurrency control that involve user interaction</a:t>
            </a:r>
          </a:p>
        </p:txBody>
      </p:sp>
      <p:sp>
        <p:nvSpPr>
          <p:cNvPr id="4" name="灯片编号占位符 3"/>
          <p:cNvSpPr>
            <a:spLocks noGrp="1"/>
          </p:cNvSpPr>
          <p:nvPr>
            <p:ph type="sldNum" sz="quarter" idx="12"/>
          </p:nvPr>
        </p:nvSpPr>
        <p:spPr/>
        <p:txBody>
          <a:bodyPr/>
          <a:lstStyle/>
          <a:p>
            <a:fld id="{9B618960-8005-486C-9A75-10CB2AAC16F9}"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 Degree-Two Consistency</a:t>
            </a:r>
            <a:endParaRPr lang="zh-CN" altLang="en-US" dirty="0"/>
          </a:p>
        </p:txBody>
      </p:sp>
      <p:sp>
        <p:nvSpPr>
          <p:cNvPr id="3" name="内容占位符 2"/>
          <p:cNvSpPr>
            <a:spLocks noGrp="1"/>
          </p:cNvSpPr>
          <p:nvPr>
            <p:ph idx="1"/>
          </p:nvPr>
        </p:nvSpPr>
        <p:spPr>
          <a:xfrm>
            <a:off x="4251960" y="1825625"/>
            <a:ext cx="7101840" cy="4351655"/>
          </a:xfrm>
        </p:spPr>
        <p:txBody>
          <a:bodyPr>
            <a:normAutofit/>
          </a:bodyPr>
          <a:lstStyle/>
          <a:p>
            <a:pPr marL="0" indent="0">
              <a:buNone/>
            </a:pPr>
            <a:r>
              <a:rPr lang="en-US" altLang="zh-CN" sz="2400" dirty="0"/>
              <a:t>Purpose: </a:t>
            </a:r>
            <a:r>
              <a:rPr lang="zh-CN" altLang="en-US" sz="2400" dirty="0"/>
              <a:t>avoid cascading aborts without necessarily</a:t>
            </a:r>
            <a:r>
              <a:rPr lang="en-US" altLang="zh-CN" sz="2400" dirty="0"/>
              <a:t> </a:t>
            </a:r>
            <a:r>
              <a:rPr lang="zh-CN" altLang="en-US" sz="2400" dirty="0"/>
              <a:t>ensuring serializability</a:t>
            </a:r>
            <a:r>
              <a:rPr lang="en-US" altLang="zh-CN" sz="2400" dirty="0"/>
              <a:t> </a:t>
            </a:r>
          </a:p>
          <a:p>
            <a:pPr marL="0" indent="0">
              <a:buNone/>
            </a:pPr>
            <a:r>
              <a:rPr lang="en-US" altLang="zh-CN" sz="1050" dirty="0"/>
              <a:t>(</a:t>
            </a:r>
            <a:r>
              <a:rPr lang="zh-CN" altLang="en-US" sz="1050" dirty="0"/>
              <a:t>不需要可串行性前提下避免级联中止</a:t>
            </a:r>
            <a:r>
              <a:rPr lang="en-US" altLang="zh-CN" sz="1050" dirty="0"/>
              <a:t>)</a:t>
            </a:r>
          </a:p>
          <a:p>
            <a:pPr marL="0" indent="0">
              <a:buNone/>
            </a:pPr>
            <a:r>
              <a:rPr lang="en-US" altLang="zh-CN" sz="2400" dirty="0"/>
              <a:t>S-Lock &amp; X-Lock </a:t>
            </a:r>
          </a:p>
          <a:p>
            <a:pPr marL="0" indent="0">
              <a:buNone/>
            </a:pPr>
            <a:r>
              <a:rPr lang="en-US" altLang="zh-CN" sz="2400" dirty="0"/>
              <a:t>A TX must hold the appropriate lock mode when it accesses a data item</a:t>
            </a:r>
          </a:p>
          <a:p>
            <a:pPr marL="0" indent="0">
              <a:buNone/>
            </a:pPr>
            <a:r>
              <a:rPr lang="en-US" altLang="zh-CN" sz="2400" dirty="0"/>
              <a:t>S-locks may be released / acquired at </a:t>
            </a:r>
            <a:r>
              <a:rPr lang="en-US" altLang="zh-CN" sz="2400" b="1" dirty="0"/>
              <a:t>any time</a:t>
            </a:r>
            <a:r>
              <a:rPr lang="en-US" altLang="zh-CN" sz="2400" dirty="0"/>
              <a:t>. </a:t>
            </a:r>
          </a:p>
          <a:p>
            <a:pPr marL="0" indent="0">
              <a:buNone/>
            </a:pPr>
            <a:r>
              <a:rPr lang="en-US" altLang="zh-CN" sz="2400" dirty="0"/>
              <a:t>X-locks </a:t>
            </a:r>
            <a:r>
              <a:rPr lang="en-US" altLang="zh-CN" sz="2400" b="1" dirty="0"/>
              <a:t>cannot be released</a:t>
            </a:r>
            <a:r>
              <a:rPr lang="en-US" altLang="zh-CN" sz="2400" dirty="0"/>
              <a:t> until the TX commits / aborts.</a:t>
            </a:r>
          </a:p>
          <a:p>
            <a:pPr marL="0" indent="0">
              <a:buNone/>
            </a:pPr>
            <a:r>
              <a:rPr lang="en-US" altLang="zh-CN" sz="2400" dirty="0"/>
              <a:t>Serializability is not ensured</a:t>
            </a:r>
          </a:p>
        </p:txBody>
      </p:sp>
      <p:pic>
        <p:nvPicPr>
          <p:cNvPr id="4" name="图片 3" descr="截屏2024-12-11 23.39.41"/>
          <p:cNvPicPr>
            <a:picLocks noChangeAspect="1"/>
          </p:cNvPicPr>
          <p:nvPr/>
        </p:nvPicPr>
        <p:blipFill>
          <a:blip r:embed="rId3"/>
          <a:stretch>
            <a:fillRect/>
          </a:stretch>
        </p:blipFill>
        <p:spPr>
          <a:xfrm>
            <a:off x="838200" y="1825625"/>
            <a:ext cx="2489200" cy="3347720"/>
          </a:xfrm>
          <a:prstGeom prst="rect">
            <a:avLst/>
          </a:prstGeom>
        </p:spPr>
      </p:pic>
      <p:sp>
        <p:nvSpPr>
          <p:cNvPr id="5" name="矩形 4"/>
          <p:cNvSpPr/>
          <p:nvPr/>
        </p:nvSpPr>
        <p:spPr>
          <a:xfrm>
            <a:off x="919480" y="2611120"/>
            <a:ext cx="871855" cy="217805"/>
          </a:xfrm>
          <a:prstGeom prst="rect">
            <a:avLst/>
          </a:prstGeom>
          <a:ln w="28575">
            <a:solidFill>
              <a:srgbClr val="FF0000"/>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 name="矩形 5"/>
          <p:cNvSpPr/>
          <p:nvPr/>
        </p:nvSpPr>
        <p:spPr>
          <a:xfrm>
            <a:off x="919480" y="4420870"/>
            <a:ext cx="871855" cy="217805"/>
          </a:xfrm>
          <a:prstGeom prst="rect">
            <a:avLst/>
          </a:prstGeom>
          <a:ln w="28575">
            <a:solidFill>
              <a:srgbClr val="FF0000"/>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nvSpPr>
        <p:spPr>
          <a:xfrm>
            <a:off x="0" y="3441065"/>
            <a:ext cx="2006600" cy="368300"/>
          </a:xfrm>
          <a:prstGeom prst="rect">
            <a:avLst/>
          </a:prstGeom>
          <a:noFill/>
        </p:spPr>
        <p:txBody>
          <a:bodyPr wrap="square" rtlCol="0">
            <a:spAutoFit/>
          </a:bodyPr>
          <a:lstStyle/>
          <a:p>
            <a:r>
              <a:rPr lang="en-US" altLang="zh-CN">
                <a:solidFill>
                  <a:srgbClr val="FF0000"/>
                </a:solidFill>
              </a:rPr>
              <a:t>different values</a:t>
            </a:r>
          </a:p>
        </p:txBody>
      </p:sp>
      <p:sp>
        <p:nvSpPr>
          <p:cNvPr id="8" name="文本框 7"/>
          <p:cNvSpPr txBox="1"/>
          <p:nvPr/>
        </p:nvSpPr>
        <p:spPr>
          <a:xfrm>
            <a:off x="326390" y="4947920"/>
            <a:ext cx="4064000" cy="1753235"/>
          </a:xfrm>
          <a:prstGeom prst="rect">
            <a:avLst/>
          </a:prstGeom>
          <a:noFill/>
        </p:spPr>
        <p:txBody>
          <a:bodyPr wrap="square" rtlCol="0">
            <a:spAutoFit/>
          </a:bodyPr>
          <a:lstStyle/>
          <a:p>
            <a:r>
              <a:rPr lang="zh-CN" altLang="en-US" dirty="0"/>
              <a:t>Reads are </a:t>
            </a:r>
            <a:r>
              <a:rPr lang="zh-CN" altLang="en-US" b="1" dirty="0"/>
              <a:t>no</a:t>
            </a:r>
            <a:r>
              <a:rPr lang="en-US" altLang="zh-CN" b="1" dirty="0"/>
              <a:t>n</a:t>
            </a:r>
            <a:r>
              <a:rPr lang="zh-CN" altLang="en-US" b="1" dirty="0"/>
              <a:t> repeatable</a:t>
            </a:r>
            <a:r>
              <a:rPr lang="zh-CN" altLang="en-US" dirty="0"/>
              <a:t>, but since exclusive locks are held until commit, no </a:t>
            </a:r>
            <a:r>
              <a:rPr lang="en-US" altLang="zh-CN" dirty="0"/>
              <a:t>TX</a:t>
            </a:r>
            <a:r>
              <a:rPr lang="zh-CN" altLang="en-US" dirty="0"/>
              <a:t> can read an uncommitted value. Thus, degree-two consistency is</a:t>
            </a:r>
          </a:p>
          <a:p>
            <a:r>
              <a:rPr lang="zh-CN" altLang="en-US" dirty="0"/>
              <a:t>one particular implementation of the </a:t>
            </a:r>
            <a:r>
              <a:rPr lang="zh-CN" altLang="en-US" b="1" dirty="0"/>
              <a:t>read-committed</a:t>
            </a:r>
            <a:r>
              <a:rPr lang="zh-CN" altLang="en-US" dirty="0"/>
              <a:t> isolation level</a:t>
            </a:r>
          </a:p>
        </p:txBody>
      </p:sp>
      <p:sp>
        <p:nvSpPr>
          <p:cNvPr id="9" name="灯片编号占位符 8"/>
          <p:cNvSpPr>
            <a:spLocks noGrp="1"/>
          </p:cNvSpPr>
          <p:nvPr>
            <p:ph type="sldNum" sz="quarter" idx="12"/>
          </p:nvPr>
        </p:nvSpPr>
        <p:spPr/>
        <p:txBody>
          <a:bodyPr/>
          <a:lstStyle/>
          <a:p>
            <a:fld id="{9B618960-8005-486C-9A75-10CB2AAC16F9}" type="slidenum">
              <a:rPr lang="en-US" smtClean="0"/>
              <a:t>69</a:t>
            </a:fld>
            <a:endParaRPr lang="en-US"/>
          </a:p>
        </p:txBody>
      </p:sp>
      <p:sp>
        <p:nvSpPr>
          <p:cNvPr id="10" name="文本框 9">
            <a:extLst>
              <a:ext uri="{FF2B5EF4-FFF2-40B4-BE49-F238E27FC236}">
                <a16:creationId xmlns:a16="http://schemas.microsoft.com/office/drawing/2014/main" id="{8647E195-1072-2F6A-EEE1-6D22F81525BC}"/>
              </a:ext>
            </a:extLst>
          </p:cNvPr>
          <p:cNvSpPr txBox="1"/>
          <p:nvPr/>
        </p:nvSpPr>
        <p:spPr>
          <a:xfrm>
            <a:off x="6467708" y="1174792"/>
            <a:ext cx="857927" cy="253916"/>
          </a:xfrm>
          <a:prstGeom prst="rect">
            <a:avLst/>
          </a:prstGeom>
          <a:noFill/>
        </p:spPr>
        <p:txBody>
          <a:bodyPr wrap="none" rtlCol="0">
            <a:spAutoFit/>
          </a:bodyPr>
          <a:lstStyle/>
          <a:p>
            <a:r>
              <a:rPr kumimoji="1" lang="zh-CN" altLang="en-US" sz="1050" dirty="0"/>
              <a:t>二级一致性</a:t>
            </a:r>
          </a:p>
        </p:txBody>
      </p:sp>
      <p:sp>
        <p:nvSpPr>
          <p:cNvPr id="11" name="文本框 10">
            <a:extLst>
              <a:ext uri="{FF2B5EF4-FFF2-40B4-BE49-F238E27FC236}">
                <a16:creationId xmlns:a16="http://schemas.microsoft.com/office/drawing/2014/main" id="{0C871085-20E6-41F7-6330-8BE030D55744}"/>
              </a:ext>
            </a:extLst>
          </p:cNvPr>
          <p:cNvSpPr txBox="1"/>
          <p:nvPr/>
        </p:nvSpPr>
        <p:spPr>
          <a:xfrm>
            <a:off x="326390" y="6619599"/>
            <a:ext cx="4897495" cy="253916"/>
          </a:xfrm>
          <a:prstGeom prst="rect">
            <a:avLst/>
          </a:prstGeom>
          <a:noFill/>
        </p:spPr>
        <p:txBody>
          <a:bodyPr wrap="none" rtlCol="0">
            <a:spAutoFit/>
          </a:bodyPr>
          <a:lstStyle/>
          <a:p>
            <a:r>
              <a:rPr kumimoji="1" lang="zh-CN" altLang="en-US" sz="1050" dirty="0"/>
              <a:t>不可重复读但是一直有排他锁，没人能真正读到读未提交值 </a:t>
            </a:r>
            <a:r>
              <a:rPr kumimoji="1" lang="en-US" altLang="zh-CN" sz="1050" dirty="0"/>
              <a:t>-</a:t>
            </a:r>
            <a:r>
              <a:rPr kumimoji="1" lang="zh-CN" altLang="en-US" sz="1050" dirty="0"/>
              <a:t> 读提交级别的实装</a:t>
            </a:r>
          </a:p>
        </p:txBody>
      </p:sp>
      <p:sp>
        <p:nvSpPr>
          <p:cNvPr id="14" name="文本框 13">
            <a:extLst>
              <a:ext uri="{FF2B5EF4-FFF2-40B4-BE49-F238E27FC236}">
                <a16:creationId xmlns:a16="http://schemas.microsoft.com/office/drawing/2014/main" id="{65C33F4A-BAFF-5648-CFBB-73860C7F2178}"/>
              </a:ext>
            </a:extLst>
          </p:cNvPr>
          <p:cNvSpPr txBox="1"/>
          <p:nvPr/>
        </p:nvSpPr>
        <p:spPr>
          <a:xfrm>
            <a:off x="0" y="20629"/>
            <a:ext cx="1107996" cy="369332"/>
          </a:xfrm>
          <a:prstGeom prst="rect">
            <a:avLst/>
          </a:prstGeom>
          <a:noFill/>
        </p:spPr>
        <p:txBody>
          <a:bodyPr wrap="none" rtlCol="0">
            <a:spAutoFit/>
          </a:bodyPr>
          <a:lstStyle/>
          <a:p>
            <a:r>
              <a:rPr kumimoji="1" lang="zh-CN" altLang="en-US" dirty="0"/>
              <a:t>古いやつ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charset="0"/>
                <a:ea typeface="等线" charset="0"/>
              </a:rPr>
              <a:t>Granting of the Locks &amp; Deadlock</a:t>
            </a:r>
          </a:p>
        </p:txBody>
      </p:sp>
      <p:sp>
        <p:nvSpPr>
          <p:cNvPr id="3" name="内容占位符 2"/>
          <p:cNvSpPr>
            <a:spLocks noGrp="1"/>
          </p:cNvSpPr>
          <p:nvPr>
            <p:ph idx="1"/>
          </p:nvPr>
        </p:nvSpPr>
        <p:spPr>
          <a:xfrm>
            <a:off x="838200" y="1580515"/>
            <a:ext cx="10515600" cy="4585970"/>
          </a:xfrm>
        </p:spPr>
        <p:txBody>
          <a:bodyPr>
            <a:noAutofit/>
          </a:bodyPr>
          <a:lstStyle/>
          <a:p>
            <a:pPr marL="0" indent="0">
              <a:buNone/>
            </a:pPr>
            <a:r>
              <a:rPr lang="en-US" altLang="zh-CN" sz="2000">
                <a:latin typeface="等线" charset="0"/>
                <a:ea typeface="等线" charset="0"/>
                <a:sym typeface="+mn-ea"/>
              </a:rPr>
              <a:t>The lock can be granted</a:t>
            </a:r>
            <a:endParaRPr lang="en-US" altLang="zh-CN" sz="2000">
              <a:latin typeface="等线" charset="0"/>
              <a:ea typeface="等线" charset="0"/>
            </a:endParaRPr>
          </a:p>
          <a:p>
            <a:pPr marL="0" indent="0">
              <a:buNone/>
            </a:pPr>
            <a:r>
              <a:rPr lang="en-US" altLang="zh-CN" sz="1600">
                <a:latin typeface="等线" charset="0"/>
                <a:ea typeface="等线" charset="0"/>
              </a:rPr>
              <a:t>	when a transaction requests a lock on a data item in a particular mode</a:t>
            </a:r>
          </a:p>
          <a:p>
            <a:pPr marL="0" indent="0">
              <a:buNone/>
            </a:pPr>
            <a:r>
              <a:rPr lang="en-US" altLang="zh-CN" sz="1600">
                <a:latin typeface="等线" charset="0"/>
                <a:ea typeface="等线" charset="0"/>
              </a:rPr>
              <a:t>	no other transaction has a lock on the same data item in a </a:t>
            </a:r>
            <a:r>
              <a:rPr lang="en-US" altLang="zh-CN" sz="1600" b="1">
                <a:latin typeface="等线" charset="0"/>
                <a:ea typeface="等线" charset="0"/>
              </a:rPr>
              <a:t>conflicting mode</a:t>
            </a:r>
            <a:endParaRPr lang="en-US" altLang="zh-CN" sz="2000">
              <a:latin typeface="等线" charset="0"/>
              <a:ea typeface="等线" charset="0"/>
            </a:endParaRPr>
          </a:p>
          <a:p>
            <a:pPr marL="0" indent="0">
              <a:buNone/>
            </a:pPr>
            <a:endParaRPr lang="en-US" altLang="zh-CN" sz="2000">
              <a:latin typeface="等线" charset="0"/>
              <a:ea typeface="等线" charset="0"/>
            </a:endParaRPr>
          </a:p>
          <a:p>
            <a:pPr marL="0" indent="0">
              <a:buNone/>
            </a:pPr>
            <a:r>
              <a:rPr lang="en-US" altLang="zh-CN" sz="2000">
                <a:latin typeface="等线" charset="0"/>
                <a:ea typeface="等线" charset="0"/>
              </a:rPr>
              <a:t>T1 has a shared-lock on A</a:t>
            </a:r>
          </a:p>
          <a:p>
            <a:pPr marL="0" indent="0">
              <a:buNone/>
            </a:pPr>
            <a:r>
              <a:rPr lang="en-US" altLang="zh-CN" sz="2000">
                <a:latin typeface="等线" charset="0"/>
                <a:ea typeface="等线" charset="0"/>
              </a:rPr>
              <a:t>T2 requests a </a:t>
            </a:r>
            <a:r>
              <a:rPr lang="en-US" altLang="zh-CN" sz="2000" b="1">
                <a:latin typeface="等线" charset="0"/>
                <a:ea typeface="等线" charset="0"/>
              </a:rPr>
              <a:t>exclusive-lock</a:t>
            </a:r>
            <a:r>
              <a:rPr lang="en-US" altLang="zh-CN" sz="2000">
                <a:latin typeface="等线" charset="0"/>
                <a:ea typeface="等线" charset="0"/>
              </a:rPr>
              <a:t> on A 	</a:t>
            </a:r>
            <a:r>
              <a:rPr lang="en-US" altLang="zh-CN" sz="2000" b="1">
                <a:latin typeface="等线" charset="0"/>
                <a:ea typeface="等线" charset="0"/>
              </a:rPr>
              <a:t>uncompatible</a:t>
            </a:r>
          </a:p>
          <a:p>
            <a:pPr marL="0" indent="0">
              <a:buNone/>
            </a:pPr>
            <a:r>
              <a:rPr lang="en-US" altLang="zh-CN" sz="2000">
                <a:latin typeface="等线" charset="0"/>
                <a:ea typeface="等线" charset="0"/>
              </a:rPr>
              <a:t>T3 request a shared-lock on A 	compatible</a:t>
            </a:r>
          </a:p>
          <a:p>
            <a:pPr marL="0" indent="0">
              <a:buNone/>
            </a:pPr>
            <a:r>
              <a:rPr lang="en-US" altLang="zh-CN" sz="2000">
                <a:latin typeface="等线" charset="0"/>
                <a:ea typeface="等线" charset="0"/>
              </a:rPr>
              <a:t>T4 request a shared-lock on A 	compatible</a:t>
            </a:r>
          </a:p>
          <a:p>
            <a:pPr marL="0" indent="0">
              <a:buNone/>
            </a:pPr>
            <a:r>
              <a:rPr lang="en-US" altLang="zh-CN" sz="2000">
                <a:latin typeface="等线" charset="0"/>
                <a:ea typeface="等线" charset="0"/>
              </a:rPr>
              <a:t>T5 request a shared-lock on A 	compatible</a:t>
            </a:r>
          </a:p>
          <a:p>
            <a:pPr marL="0" indent="0">
              <a:buNone/>
            </a:pPr>
            <a:r>
              <a:rPr lang="en-US" altLang="zh-CN" sz="2000">
                <a:latin typeface="等线" charset="0"/>
                <a:ea typeface="等线" charset="0"/>
              </a:rPr>
              <a:t> ...</a:t>
            </a:r>
          </a:p>
          <a:p>
            <a:pPr marL="0" indent="0">
              <a:buNone/>
            </a:pPr>
            <a:r>
              <a:rPr lang="en-US" altLang="zh-CN" sz="2000">
                <a:latin typeface="等线" charset="0"/>
                <a:ea typeface="等线" charset="0"/>
              </a:rPr>
              <a:t>T10000 request a shared-lock on A 	compatible</a:t>
            </a:r>
          </a:p>
          <a:p>
            <a:pPr marL="0" indent="0">
              <a:buNone/>
            </a:pPr>
            <a:r>
              <a:rPr lang="en-US" altLang="zh-CN" sz="2000">
                <a:latin typeface="等线" charset="0"/>
                <a:ea typeface="等线" charset="0"/>
              </a:rPr>
              <a:t>	       	  -&gt;T2 has to wait until T10000 is finished, T2 is </a:t>
            </a:r>
            <a:r>
              <a:rPr lang="en-US" altLang="zh-CN" sz="2000" b="1">
                <a:latin typeface="等线" charset="0"/>
                <a:ea typeface="等线" charset="0"/>
              </a:rPr>
              <a:t>starved</a:t>
            </a:r>
          </a:p>
        </p:txBody>
      </p:sp>
      <p:sp>
        <p:nvSpPr>
          <p:cNvPr id="4" name="灯片编号占位符 3"/>
          <p:cNvSpPr>
            <a:spLocks noGrp="1"/>
          </p:cNvSpPr>
          <p:nvPr>
            <p:ph type="sldNum" sz="quarter" idx="12"/>
          </p:nvPr>
        </p:nvSpPr>
        <p:spPr/>
        <p:txBody>
          <a:bodyPr/>
          <a:lstStyle/>
          <a:p>
            <a:fld id="{9B618960-8005-486C-9A75-10CB2AAC16F9}" type="slidenum">
              <a:rPr lang="en-US" smtClean="0"/>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Cursor Stability</a:t>
            </a:r>
            <a:r>
              <a:rPr lang="zh-CN" altLang="en-US" sz="1600"/>
              <a:t>游标稳定性</a:t>
            </a:r>
          </a:p>
        </p:txBody>
      </p:sp>
      <p:sp>
        <p:nvSpPr>
          <p:cNvPr id="3" name="内容占位符 2"/>
          <p:cNvSpPr>
            <a:spLocks noGrp="1"/>
          </p:cNvSpPr>
          <p:nvPr>
            <p:ph idx="1"/>
          </p:nvPr>
        </p:nvSpPr>
        <p:spPr/>
        <p:txBody>
          <a:bodyPr/>
          <a:lstStyle/>
          <a:p>
            <a:pPr marL="0" indent="0">
              <a:buNone/>
            </a:pPr>
            <a:r>
              <a:rPr lang="en-US" altLang="zh-CN" dirty="0"/>
              <a:t>A</a:t>
            </a:r>
            <a:r>
              <a:rPr lang="zh-CN" altLang="en-US" dirty="0"/>
              <a:t> form of degree-two consistency</a:t>
            </a:r>
          </a:p>
          <a:p>
            <a:pPr marL="0" indent="0">
              <a:buNone/>
            </a:pPr>
            <a:r>
              <a:rPr lang="en-US" altLang="zh-CN" dirty="0"/>
              <a:t>D</a:t>
            </a:r>
            <a:r>
              <a:rPr lang="zh-CN" altLang="en-US" dirty="0"/>
              <a:t>esigned for programs that iterate</a:t>
            </a:r>
            <a:r>
              <a:rPr lang="en-US" altLang="zh-CN" dirty="0"/>
              <a:t> </a:t>
            </a:r>
            <a:r>
              <a:rPr lang="zh-CN" altLang="en-US" dirty="0"/>
              <a:t>over tuples of a relation by using </a:t>
            </a:r>
            <a:r>
              <a:rPr lang="zh-CN" altLang="en-US" b="1" dirty="0"/>
              <a:t>cursors</a:t>
            </a:r>
            <a:r>
              <a:rPr lang="en-US" altLang="zh-CN" b="1" dirty="0"/>
              <a:t> </a:t>
            </a:r>
            <a:r>
              <a:rPr lang="zh-CN" altLang="en-US" sz="1050" dirty="0"/>
              <a:t>为使用游标遍历元祖的程序设计</a:t>
            </a:r>
          </a:p>
          <a:p>
            <a:pPr marL="0" indent="457200">
              <a:buNone/>
            </a:pPr>
            <a:r>
              <a:rPr lang="zh-CN" altLang="en-US" dirty="0"/>
              <a:t>The tuple that is currently being processed by the iteration is </a:t>
            </a:r>
            <a:r>
              <a:rPr lang="en-US" altLang="zh-CN" dirty="0"/>
              <a:t>S-</a:t>
            </a:r>
            <a:r>
              <a:rPr lang="zh-CN" altLang="en-US" dirty="0"/>
              <a:t>locked. Once the tuple is processed, the lock can be released.</a:t>
            </a:r>
          </a:p>
          <a:p>
            <a:pPr marL="0" indent="457200">
              <a:buNone/>
            </a:pPr>
            <a:r>
              <a:rPr lang="zh-CN" altLang="en-US" dirty="0"/>
              <a:t>Any modified tuples are </a:t>
            </a:r>
            <a:r>
              <a:rPr lang="en-US" altLang="zh-CN" dirty="0"/>
              <a:t>X-</a:t>
            </a:r>
            <a:r>
              <a:rPr lang="zh-CN" altLang="en-US" dirty="0"/>
              <a:t>locked until </a:t>
            </a:r>
            <a:r>
              <a:rPr lang="en-US" altLang="zh-CN" dirty="0"/>
              <a:t>TX </a:t>
            </a:r>
            <a:r>
              <a:rPr lang="zh-CN" altLang="en-US" dirty="0"/>
              <a:t>commits.</a:t>
            </a:r>
          </a:p>
          <a:p>
            <a:pPr marL="0" indent="0">
              <a:buNone/>
            </a:pPr>
            <a:endParaRPr lang="en-US" altLang="zh-CN" dirty="0"/>
          </a:p>
          <a:p>
            <a:pPr marL="0" indent="0">
              <a:buNone/>
            </a:pPr>
            <a:r>
              <a:rPr lang="en-US" altLang="zh-CN" dirty="0"/>
              <a:t>S</a:t>
            </a:r>
            <a:r>
              <a:rPr lang="zh-CN" altLang="en-US" dirty="0"/>
              <a:t>erializability is not guaranteed</a:t>
            </a:r>
          </a:p>
          <a:p>
            <a:pPr marL="0" indent="0">
              <a:buNone/>
            </a:pPr>
            <a:r>
              <a:rPr lang="en-US" altLang="zh-CN" dirty="0"/>
              <a:t>Used on h</a:t>
            </a:r>
            <a:r>
              <a:rPr lang="zh-CN" altLang="en-US" dirty="0"/>
              <a:t>eavily accessed relations</a:t>
            </a:r>
          </a:p>
        </p:txBody>
      </p:sp>
      <p:sp>
        <p:nvSpPr>
          <p:cNvPr id="4" name="文本框 3"/>
          <p:cNvSpPr txBox="1"/>
          <p:nvPr/>
        </p:nvSpPr>
        <p:spPr>
          <a:xfrm>
            <a:off x="7553960" y="4700905"/>
            <a:ext cx="4064000" cy="1198880"/>
          </a:xfrm>
          <a:prstGeom prst="rect">
            <a:avLst/>
          </a:prstGeom>
          <a:noFill/>
        </p:spPr>
        <p:txBody>
          <a:bodyPr wrap="square" rtlCol="0">
            <a:spAutoFit/>
          </a:bodyPr>
          <a:lstStyle/>
          <a:p>
            <a:r>
              <a:rPr lang="zh-CN" altLang="en-US"/>
              <a:t>When supported by the database, </a:t>
            </a:r>
            <a:r>
              <a:rPr lang="zh-CN" altLang="en-US" b="1"/>
              <a:t>snapshot isolation</a:t>
            </a:r>
            <a:r>
              <a:rPr lang="zh-CN" altLang="en-US"/>
              <a:t> is a</a:t>
            </a:r>
            <a:r>
              <a:rPr lang="zh-CN" altLang="en-US" b="1"/>
              <a:t> better</a:t>
            </a:r>
            <a:r>
              <a:rPr lang="en-US" altLang="zh-CN" b="1"/>
              <a:t> </a:t>
            </a:r>
            <a:r>
              <a:rPr lang="zh-CN" altLang="en-US"/>
              <a:t>alternative to</a:t>
            </a:r>
            <a:r>
              <a:rPr lang="en-US" altLang="zh-CN"/>
              <a:t> </a:t>
            </a:r>
            <a:r>
              <a:rPr lang="zh-CN" altLang="en-US"/>
              <a:t>degree-two consistency as well as cursor stability</a:t>
            </a:r>
          </a:p>
        </p:txBody>
      </p:sp>
      <p:sp>
        <p:nvSpPr>
          <p:cNvPr id="5" name="灯片编号占位符 4"/>
          <p:cNvSpPr>
            <a:spLocks noGrp="1"/>
          </p:cNvSpPr>
          <p:nvPr>
            <p:ph type="sldNum" sz="quarter" idx="12"/>
          </p:nvPr>
        </p:nvSpPr>
        <p:spPr/>
        <p:txBody>
          <a:bodyPr/>
          <a:lstStyle/>
          <a:p>
            <a:fld id="{9B618960-8005-486C-9A75-10CB2AAC16F9}" type="slidenum">
              <a:rPr lang="en-US" smtClean="0"/>
              <a:t>70</a:t>
            </a:fld>
            <a:endParaRPr lang="en-US"/>
          </a:p>
        </p:txBody>
      </p:sp>
      <p:sp>
        <p:nvSpPr>
          <p:cNvPr id="6" name="文本框 5">
            <a:extLst>
              <a:ext uri="{FF2B5EF4-FFF2-40B4-BE49-F238E27FC236}">
                <a16:creationId xmlns:a16="http://schemas.microsoft.com/office/drawing/2014/main" id="{CC6FD719-3DEC-E401-1E07-02CB3D7CF7CD}"/>
              </a:ext>
            </a:extLst>
          </p:cNvPr>
          <p:cNvSpPr txBox="1"/>
          <p:nvPr/>
        </p:nvSpPr>
        <p:spPr>
          <a:xfrm>
            <a:off x="0" y="20629"/>
            <a:ext cx="1107996" cy="369332"/>
          </a:xfrm>
          <a:prstGeom prst="rect">
            <a:avLst/>
          </a:prstGeom>
          <a:noFill/>
        </p:spPr>
        <p:txBody>
          <a:bodyPr wrap="none" rtlCol="0">
            <a:spAutoFit/>
          </a:bodyPr>
          <a:lstStyle/>
          <a:p>
            <a:r>
              <a:rPr kumimoji="1" lang="zh-CN" altLang="en-US" dirty="0"/>
              <a:t>古いやつ</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a:t>*</a:t>
            </a:r>
            <a:r>
              <a:rPr lang="zh-CN" altLang="en-US" sz="3600" b="1"/>
              <a:t>Concurrency Control Across User Interactions</a:t>
            </a:r>
          </a:p>
        </p:txBody>
      </p:sp>
      <p:sp>
        <p:nvSpPr>
          <p:cNvPr id="3" name="内容占位符 2"/>
          <p:cNvSpPr>
            <a:spLocks noGrp="1"/>
          </p:cNvSpPr>
          <p:nvPr>
            <p:ph idx="1"/>
          </p:nvPr>
        </p:nvSpPr>
        <p:spPr/>
        <p:txBody>
          <a:bodyPr/>
          <a:lstStyle/>
          <a:p>
            <a:r>
              <a:rPr lang="en-US" altLang="zh-CN" dirty="0"/>
              <a:t>Selecting seat </a:t>
            </a:r>
            <a:r>
              <a:rPr lang="zh-CN" altLang="en-US" sz="1050" dirty="0"/>
              <a:t>飞机选座</a:t>
            </a:r>
          </a:p>
          <a:p>
            <a:r>
              <a:rPr lang="en-US" altLang="zh-CN" dirty="0"/>
              <a:t>2PL: Nobody is allowed to select until I finish -- BAD</a:t>
            </a:r>
          </a:p>
          <a:p>
            <a:pPr marL="0" indent="0">
              <a:buNone/>
            </a:pPr>
            <a:r>
              <a:rPr lang="en-US" altLang="zh-CN" dirty="0"/>
              <a:t>(read: S-Lock; write: X-Lock)</a:t>
            </a:r>
          </a:p>
          <a:p>
            <a:r>
              <a:rPr lang="en-US" altLang="zh-CN" dirty="0"/>
              <a:t>Timestamp / Validation: user A will be aborted if user B has updated even if B’s choice does not conflict with A’s -- BAD</a:t>
            </a:r>
          </a:p>
          <a:p>
            <a:pPr marL="0" indent="0">
              <a:buNone/>
            </a:pPr>
            <a:r>
              <a:rPr lang="en-US" altLang="zh-CN" dirty="0"/>
              <a:t>(Ta read(Q) Tb write(Q); </a:t>
            </a:r>
            <a:r>
              <a:rPr lang="zh-CN" altLang="en-US" dirty="0">
                <a:sym typeface="+mn-ea"/>
              </a:rPr>
              <a:t>TS(T</a:t>
            </a:r>
            <a:r>
              <a:rPr lang="en-US" altLang="zh-CN" dirty="0">
                <a:sym typeface="+mn-ea"/>
              </a:rPr>
              <a:t>a</a:t>
            </a:r>
            <a:r>
              <a:rPr lang="zh-CN" altLang="en-US" dirty="0">
                <a:sym typeface="+mn-ea"/>
              </a:rPr>
              <a:t>) &lt; W-timestamp(Q)</a:t>
            </a:r>
            <a:r>
              <a:rPr lang="en-US" altLang="zh-CN" dirty="0">
                <a:sym typeface="+mn-ea"/>
              </a:rPr>
              <a:t>=TS(Tb)</a:t>
            </a:r>
            <a:r>
              <a:rPr lang="en-US" altLang="zh-CN" dirty="0"/>
              <a:t>)</a:t>
            </a:r>
          </a:p>
          <a:p>
            <a:r>
              <a:rPr lang="en-US" altLang="zh-CN" dirty="0"/>
              <a:t>Snapshot isolation: won’t abort anyone as long as they are not selecting the same seat</a:t>
            </a:r>
          </a:p>
          <a:p>
            <a:r>
              <a:rPr lang="en-US" altLang="zh-CN" dirty="0"/>
              <a:t> However, problematic for long-duration transactions</a:t>
            </a:r>
          </a:p>
        </p:txBody>
      </p:sp>
      <p:sp>
        <p:nvSpPr>
          <p:cNvPr id="5" name="灯片编号占位符 4"/>
          <p:cNvSpPr>
            <a:spLocks noGrp="1"/>
          </p:cNvSpPr>
          <p:nvPr>
            <p:ph type="sldNum" sz="quarter" idx="12"/>
          </p:nvPr>
        </p:nvSpPr>
        <p:spPr/>
        <p:txBody>
          <a:bodyPr/>
          <a:lstStyle/>
          <a:p>
            <a:fld id="{9B618960-8005-486C-9A75-10CB2AAC16F9}"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555">
                <a:sym typeface="+mn-ea"/>
              </a:rPr>
              <a:t>Concurrency Control Across User Interactions</a:t>
            </a:r>
            <a:endParaRPr lang="zh-CN" altLang="en-US" sz="3555"/>
          </a:p>
        </p:txBody>
      </p:sp>
      <p:sp>
        <p:nvSpPr>
          <p:cNvPr id="3" name="内容占位符 2"/>
          <p:cNvSpPr>
            <a:spLocks noGrp="1"/>
          </p:cNvSpPr>
          <p:nvPr>
            <p:ph idx="1"/>
          </p:nvPr>
        </p:nvSpPr>
        <p:spPr/>
        <p:txBody>
          <a:bodyPr>
            <a:normAutofit fontScale="92500" lnSpcReduction="20000"/>
          </a:bodyPr>
          <a:lstStyle/>
          <a:p>
            <a:pPr marL="0" indent="0">
              <a:buNone/>
            </a:pPr>
            <a:r>
              <a:rPr lang="zh-CN" altLang="en-US"/>
              <a:t>Another option</a:t>
            </a:r>
          </a:p>
          <a:p>
            <a:pPr marL="0" indent="0">
              <a:buNone/>
            </a:pPr>
            <a:r>
              <a:rPr lang="en-US" altLang="zh-CN"/>
              <a:t>S</a:t>
            </a:r>
            <a:r>
              <a:rPr lang="zh-CN" altLang="en-US"/>
              <a:t>plit a</a:t>
            </a:r>
            <a:r>
              <a:rPr lang="en-US" altLang="zh-CN"/>
              <a:t> TX</a:t>
            </a:r>
            <a:r>
              <a:rPr lang="zh-CN" altLang="en-US"/>
              <a:t> that involves user interaction into two or</a:t>
            </a:r>
            <a:r>
              <a:rPr lang="en-US" altLang="zh-CN"/>
              <a:t> </a:t>
            </a:r>
            <a:r>
              <a:rPr lang="zh-CN" altLang="en-US"/>
              <a:t>more</a:t>
            </a:r>
          </a:p>
          <a:p>
            <a:pPr marL="0" indent="0">
              <a:buNone/>
            </a:pPr>
            <a:r>
              <a:rPr lang="zh-CN" altLang="en-US"/>
              <a:t>no</a:t>
            </a:r>
            <a:r>
              <a:rPr lang="en-US" altLang="zh-CN"/>
              <a:t> TX</a:t>
            </a:r>
            <a:r>
              <a:rPr lang="zh-CN" altLang="en-US"/>
              <a:t> </a:t>
            </a:r>
            <a:r>
              <a:rPr lang="zh-CN" altLang="en-US" b="1"/>
              <a:t>spans</a:t>
            </a:r>
            <a:r>
              <a:rPr lang="zh-CN" altLang="en-US"/>
              <a:t> a user interaction. </a:t>
            </a:r>
          </a:p>
          <a:p>
            <a:pPr marL="0" indent="0">
              <a:buNone/>
            </a:pPr>
            <a:r>
              <a:rPr lang="en-US" altLang="zh-CN"/>
              <a:t>Exp: </a:t>
            </a:r>
          </a:p>
          <a:p>
            <a:pPr marL="0" indent="0">
              <a:buNone/>
            </a:pPr>
            <a:r>
              <a:rPr lang="en-US" altLang="zh-CN"/>
              <a:t>1st </a:t>
            </a:r>
            <a:r>
              <a:rPr lang="zh-CN" altLang="en-US"/>
              <a:t>transaction  read the seat availability,</a:t>
            </a:r>
          </a:p>
          <a:p>
            <a:pPr marL="0" indent="0">
              <a:buNone/>
            </a:pPr>
            <a:r>
              <a:rPr lang="en-US" altLang="zh-CN"/>
              <a:t>2nd</a:t>
            </a:r>
            <a:r>
              <a:rPr lang="zh-CN" altLang="en-US"/>
              <a:t> transaction complete the allocation of the selected seat. </a:t>
            </a:r>
          </a:p>
          <a:p>
            <a:pPr marL="0" indent="0">
              <a:buNone/>
            </a:pPr>
            <a:r>
              <a:rPr lang="en-US"/>
              <a:t>2nd</a:t>
            </a:r>
            <a:r>
              <a:rPr lang="zh-CN" altLang="en-US"/>
              <a:t> could </a:t>
            </a:r>
            <a:r>
              <a:rPr lang="zh-CN" altLang="en-US">
                <a:sym typeface="+mn-ea"/>
              </a:rPr>
              <a:t>resulting in</a:t>
            </a:r>
            <a:r>
              <a:rPr lang="zh-CN" altLang="en-US" b="1">
                <a:sym typeface="+mn-ea"/>
              </a:rPr>
              <a:t> lost-update</a:t>
            </a:r>
          </a:p>
          <a:p>
            <a:pPr marL="0" indent="0">
              <a:buNone/>
            </a:pPr>
            <a:r>
              <a:rPr lang="en-US" altLang="zh-CN" b="1">
                <a:sym typeface="+mn-ea"/>
              </a:rPr>
              <a:t>(</a:t>
            </a:r>
            <a:r>
              <a:rPr lang="zh-CN" altLang="en-US"/>
              <a:t>assign the selected seat to the user</a:t>
            </a:r>
            <a:r>
              <a:rPr lang="en-US" altLang="zh-CN"/>
              <a:t> </a:t>
            </a:r>
            <a:r>
              <a:rPr lang="zh-CN" altLang="en-US"/>
              <a:t>without checking if the seat was meanwhile assigned to some other user</a:t>
            </a:r>
            <a:r>
              <a:rPr lang="en-US" altLang="zh-CN"/>
              <a:t>)</a:t>
            </a:r>
          </a:p>
          <a:p>
            <a:pPr marL="0" indent="0">
              <a:buNone/>
            </a:pPr>
            <a:r>
              <a:rPr lang="zh-CN" altLang="en-US"/>
              <a:t>To avoid the problem</a:t>
            </a:r>
            <a:r>
              <a:rPr lang="en-US" altLang="zh-CN"/>
              <a:t> 2nd TX</a:t>
            </a:r>
            <a:r>
              <a:rPr lang="zh-CN" altLang="en-US"/>
              <a:t> should perform the seat allocation only if the seat was not meanwhile</a:t>
            </a:r>
            <a:r>
              <a:rPr lang="en-US" altLang="zh-CN"/>
              <a:t> </a:t>
            </a:r>
            <a:r>
              <a:rPr lang="zh-CN" altLang="en-US"/>
              <a:t>assigned to some other user</a:t>
            </a:r>
          </a:p>
        </p:txBody>
      </p:sp>
      <p:sp>
        <p:nvSpPr>
          <p:cNvPr id="4" name="灯片编号占位符 3"/>
          <p:cNvSpPr>
            <a:spLocks noGrp="1"/>
          </p:cNvSpPr>
          <p:nvPr>
            <p:ph type="sldNum" sz="quarter" idx="12"/>
          </p:nvPr>
        </p:nvSpPr>
        <p:spPr/>
        <p:txBody>
          <a:bodyPr/>
          <a:lstStyle/>
          <a:p>
            <a:fld id="{9B618960-8005-486C-9A75-10CB2AAC16F9}"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O</a:t>
            </a:r>
            <a:r>
              <a:rPr lang="zh-CN" altLang="en-US" sz="4000"/>
              <a:t>ptimistic concurrency control without read validation</a:t>
            </a:r>
          </a:p>
        </p:txBody>
      </p:sp>
      <p:sp>
        <p:nvSpPr>
          <p:cNvPr id="3" name="内容占位符 2"/>
          <p:cNvSpPr>
            <a:spLocks noGrp="1"/>
          </p:cNvSpPr>
          <p:nvPr>
            <p:ph idx="1"/>
          </p:nvPr>
        </p:nvSpPr>
        <p:spPr/>
        <p:txBody>
          <a:bodyPr>
            <a:normAutofit/>
          </a:bodyPr>
          <a:lstStyle/>
          <a:p>
            <a:r>
              <a:rPr lang="en-US" altLang="zh-CN" dirty="0"/>
              <a:t>A</a:t>
            </a:r>
            <a:r>
              <a:rPr lang="zh-CN" altLang="en-US" dirty="0"/>
              <a:t>dding an extra</a:t>
            </a:r>
            <a:r>
              <a:rPr lang="zh-CN" altLang="en-US" i="1" dirty="0"/>
              <a:t> version number</a:t>
            </a:r>
            <a:r>
              <a:rPr lang="zh-CN" altLang="en-US" dirty="0"/>
              <a:t> attribute, which is initialized to 0</a:t>
            </a:r>
            <a:r>
              <a:rPr lang="en-US" altLang="zh-CN" dirty="0"/>
              <a:t> </a:t>
            </a:r>
            <a:r>
              <a:rPr lang="zh-CN" altLang="en-US" dirty="0"/>
              <a:t>when the tuple is created. </a:t>
            </a:r>
          </a:p>
          <a:p>
            <a:r>
              <a:rPr lang="zh-CN" altLang="en-US" dirty="0"/>
              <a:t>When a transaction reads (for the first time) a tuple that it</a:t>
            </a:r>
            <a:r>
              <a:rPr lang="en-US" altLang="zh-CN" dirty="0"/>
              <a:t> </a:t>
            </a:r>
            <a:r>
              <a:rPr lang="zh-CN" altLang="en-US" dirty="0"/>
              <a:t>intends to update, it remembers the version number of that tuple. </a:t>
            </a:r>
          </a:p>
          <a:p>
            <a:r>
              <a:rPr lang="zh-CN" altLang="en-US" dirty="0"/>
              <a:t>The read is performed</a:t>
            </a:r>
            <a:r>
              <a:rPr lang="en-US" altLang="zh-CN" dirty="0"/>
              <a:t> </a:t>
            </a:r>
            <a:r>
              <a:rPr lang="zh-CN" altLang="en-US" dirty="0"/>
              <a:t>as a </a:t>
            </a:r>
            <a:r>
              <a:rPr lang="zh-CN" altLang="en-US" b="1" dirty="0"/>
              <a:t>stand-alone</a:t>
            </a:r>
            <a:r>
              <a:rPr lang="zh-CN" altLang="en-US" dirty="0"/>
              <a:t> </a:t>
            </a:r>
            <a:r>
              <a:rPr lang="en-US" altLang="zh-CN" b="1" dirty="0"/>
              <a:t>TX</a:t>
            </a:r>
            <a:r>
              <a:rPr lang="zh-CN" altLang="en-US" dirty="0"/>
              <a:t> on the </a:t>
            </a:r>
            <a:r>
              <a:rPr lang="en-US" altLang="zh-CN" dirty="0"/>
              <a:t>DB</a:t>
            </a:r>
            <a:r>
              <a:rPr lang="zh-CN" altLang="en-US" dirty="0"/>
              <a:t>, and hence any locks that may be obtained</a:t>
            </a:r>
            <a:r>
              <a:rPr lang="en-US" altLang="zh-CN" dirty="0"/>
              <a:t> </a:t>
            </a:r>
            <a:r>
              <a:rPr lang="zh-CN" altLang="en-US" dirty="0"/>
              <a:t>are released immediately. </a:t>
            </a:r>
            <a:r>
              <a:rPr lang="zh-CN" altLang="en-US" sz="1050" dirty="0"/>
              <a:t>读编号操作为单独事务瞬间结束</a:t>
            </a:r>
          </a:p>
          <a:p>
            <a:r>
              <a:rPr lang="zh-CN" altLang="en-US" dirty="0"/>
              <a:t>Updates are done locally and copied to the </a:t>
            </a:r>
            <a:r>
              <a:rPr lang="en-US" altLang="zh-CN" dirty="0"/>
              <a:t>DB</a:t>
            </a:r>
            <a:r>
              <a:rPr lang="zh-CN" altLang="en-US" dirty="0"/>
              <a:t> as part</a:t>
            </a:r>
            <a:r>
              <a:rPr lang="en-US" altLang="zh-CN" dirty="0"/>
              <a:t> </a:t>
            </a:r>
            <a:r>
              <a:rPr lang="zh-CN" altLang="en-US" dirty="0"/>
              <a:t>of commit processing</a:t>
            </a:r>
          </a:p>
        </p:txBody>
      </p:sp>
      <p:sp>
        <p:nvSpPr>
          <p:cNvPr id="4" name="灯片编号占位符 3"/>
          <p:cNvSpPr>
            <a:spLocks noGrp="1"/>
          </p:cNvSpPr>
          <p:nvPr>
            <p:ph type="sldNum" sz="quarter" idx="12"/>
          </p:nvPr>
        </p:nvSpPr>
        <p:spPr/>
        <p:txBody>
          <a:bodyPr/>
          <a:lstStyle/>
          <a:p>
            <a:fld id="{9B618960-8005-486C-9A75-10CB2AAC16F9}"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a:t>
            </a:r>
            <a:r>
              <a:rPr lang="zh-CN" altLang="en-US">
                <a:sym typeface="+mn-ea"/>
              </a:rPr>
              <a:t>ptimistic concurrency control without read validation</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t>TX </a:t>
            </a:r>
            <a:r>
              <a:rPr lang="zh-CN" altLang="en-US"/>
              <a:t>checks if the current version number is the</a:t>
            </a:r>
            <a:r>
              <a:rPr lang="en-US" altLang="zh-CN"/>
              <a:t> </a:t>
            </a:r>
            <a:r>
              <a:rPr lang="zh-CN" altLang="en-US"/>
              <a:t>same as the version number of the tuple when it was first read by the </a:t>
            </a:r>
            <a:r>
              <a:rPr lang="en-US" altLang="zh-CN"/>
              <a:t>TX</a:t>
            </a:r>
            <a:r>
              <a:rPr lang="zh-CN" altLang="en-US"/>
              <a:t>.</a:t>
            </a:r>
          </a:p>
          <a:p>
            <a:pPr marL="0" indent="457200">
              <a:buNone/>
            </a:pPr>
            <a:r>
              <a:rPr lang="zh-CN" altLang="en-US"/>
              <a:t>1. If the version numbers match</a:t>
            </a:r>
            <a:r>
              <a:rPr lang="en-US" altLang="zh-CN"/>
              <a:t> -&gt; </a:t>
            </a:r>
            <a:r>
              <a:rPr lang="zh-CN" altLang="en-US"/>
              <a:t>update is performed in </a:t>
            </a:r>
            <a:r>
              <a:rPr lang="en-US" altLang="zh-CN"/>
              <a:t>DB</a:t>
            </a:r>
            <a:r>
              <a:rPr lang="zh-CN" altLang="en-US"/>
              <a:t>, </a:t>
            </a:r>
            <a:r>
              <a:rPr lang="en-US" altLang="zh-CN"/>
              <a:t>  </a:t>
            </a:r>
          </a:p>
          <a:p>
            <a:pPr marL="0" indent="457200">
              <a:buNone/>
            </a:pPr>
            <a:r>
              <a:rPr lang="en-US" altLang="zh-CN"/>
              <a:t> 	</a:t>
            </a:r>
            <a:r>
              <a:rPr lang="zh-CN" altLang="en-US"/>
              <a:t>version number</a:t>
            </a:r>
            <a:r>
              <a:rPr lang="en-US" altLang="zh-CN"/>
              <a:t>+=</a:t>
            </a:r>
            <a:r>
              <a:rPr lang="zh-CN" altLang="en-US"/>
              <a:t>1.</a:t>
            </a:r>
          </a:p>
          <a:p>
            <a:pPr marL="0" indent="457200">
              <a:buNone/>
            </a:pPr>
            <a:r>
              <a:rPr lang="zh-CN" altLang="en-US"/>
              <a:t>2. </a:t>
            </a:r>
            <a:r>
              <a:rPr lang="en-US" altLang="zh-CN"/>
              <a:t>If</a:t>
            </a:r>
            <a:r>
              <a:rPr lang="zh-CN" altLang="en-US"/>
              <a:t> not match</a:t>
            </a:r>
            <a:r>
              <a:rPr lang="en-US" altLang="zh-CN"/>
              <a:t> -&gt; TX</a:t>
            </a:r>
            <a:r>
              <a:rPr lang="zh-CN" altLang="en-US"/>
              <a:t> abort</a:t>
            </a:r>
            <a:r>
              <a:rPr lang="en-US" altLang="zh-CN"/>
              <a:t>s</a:t>
            </a:r>
            <a:r>
              <a:rPr lang="zh-CN" altLang="en-US"/>
              <a:t>, rolling back</a:t>
            </a:r>
            <a:r>
              <a:rPr lang="en-US" altLang="zh-CN"/>
              <a:t> </a:t>
            </a:r>
            <a:r>
              <a:rPr lang="zh-CN" altLang="en-US"/>
              <a:t>all the updates</a:t>
            </a:r>
          </a:p>
          <a:p>
            <a:pPr marL="0" indent="0">
              <a:buNone/>
            </a:pPr>
            <a:r>
              <a:rPr lang="zh-CN" altLang="en-US"/>
              <a:t>If the version number check succeeds for all updated tuples, the </a:t>
            </a:r>
            <a:r>
              <a:rPr lang="en-US" altLang="zh-CN"/>
              <a:t>TX</a:t>
            </a:r>
            <a:r>
              <a:rPr lang="zh-CN" altLang="en-US"/>
              <a:t> commits. </a:t>
            </a:r>
          </a:p>
          <a:p>
            <a:pPr marL="0" indent="0">
              <a:buNone/>
            </a:pPr>
            <a:r>
              <a:rPr lang="en-US" altLang="zh-CN"/>
              <a:t>TS </a:t>
            </a:r>
            <a:r>
              <a:rPr lang="zh-CN" altLang="en-US"/>
              <a:t>could be used instead of the version</a:t>
            </a:r>
            <a:r>
              <a:rPr lang="en-US" altLang="zh-CN"/>
              <a:t> </a:t>
            </a:r>
            <a:r>
              <a:rPr lang="zh-CN" altLang="en-US"/>
              <a:t>number </a:t>
            </a:r>
          </a:p>
        </p:txBody>
      </p:sp>
      <p:sp>
        <p:nvSpPr>
          <p:cNvPr id="4" name="文本框 3"/>
          <p:cNvSpPr txBox="1"/>
          <p:nvPr/>
        </p:nvSpPr>
        <p:spPr>
          <a:xfrm>
            <a:off x="907415" y="5601335"/>
            <a:ext cx="9293860" cy="415498"/>
          </a:xfrm>
          <a:prstGeom prst="rect">
            <a:avLst/>
          </a:prstGeom>
          <a:noFill/>
        </p:spPr>
        <p:txBody>
          <a:bodyPr wrap="square" rtlCol="0">
            <a:spAutoFit/>
          </a:bodyPr>
          <a:lstStyle/>
          <a:p>
            <a:r>
              <a:rPr lang="en-US" altLang="zh-CN" sz="1050" dirty="0">
                <a:solidFill>
                  <a:srgbClr val="FF0000"/>
                </a:solidFill>
              </a:rPr>
              <a:t>exp: Q</a:t>
            </a:r>
            <a:r>
              <a:rPr lang="zh-CN" altLang="en-US" sz="1050" dirty="0">
                <a:solidFill>
                  <a:srgbClr val="FF0000"/>
                </a:solidFill>
              </a:rPr>
              <a:t>版本号为</a:t>
            </a:r>
            <a:r>
              <a:rPr lang="en-US" altLang="zh-CN" sz="1050" dirty="0">
                <a:solidFill>
                  <a:srgbClr val="FF0000"/>
                </a:solidFill>
              </a:rPr>
              <a:t>0</a:t>
            </a:r>
            <a:r>
              <a:rPr lang="zh-CN" altLang="en-US" sz="1050" dirty="0">
                <a:solidFill>
                  <a:srgbClr val="FF0000"/>
                </a:solidFill>
              </a:rPr>
              <a:t>，</a:t>
            </a:r>
            <a:r>
              <a:rPr lang="en-US" altLang="zh-CN" sz="1050" dirty="0" err="1">
                <a:solidFill>
                  <a:srgbClr val="FF0000"/>
                </a:solidFill>
              </a:rPr>
              <a:t>Ti</a:t>
            </a:r>
            <a:r>
              <a:rPr lang="zh-CN" altLang="en-US" sz="1050" dirty="0">
                <a:solidFill>
                  <a:srgbClr val="FF0000"/>
                </a:solidFill>
              </a:rPr>
              <a:t>首次读记录</a:t>
            </a:r>
            <a:r>
              <a:rPr lang="en-US" altLang="zh-CN" sz="1050" dirty="0">
                <a:solidFill>
                  <a:srgbClr val="FF0000"/>
                </a:solidFill>
              </a:rPr>
              <a:t>0</a:t>
            </a:r>
            <a:r>
              <a:rPr lang="zh-CN" altLang="en-US" sz="1050" dirty="0">
                <a:solidFill>
                  <a:srgbClr val="FF0000"/>
                </a:solidFill>
              </a:rPr>
              <a:t>，</a:t>
            </a:r>
            <a:r>
              <a:rPr lang="en-US" altLang="zh-CN" sz="1050" dirty="0" err="1">
                <a:solidFill>
                  <a:srgbClr val="FF0000"/>
                </a:solidFill>
              </a:rPr>
              <a:t>Tj</a:t>
            </a:r>
            <a:r>
              <a:rPr lang="zh-CN" altLang="en-US" sz="1050" dirty="0">
                <a:solidFill>
                  <a:srgbClr val="FF0000"/>
                </a:solidFill>
              </a:rPr>
              <a:t>首次读记录</a:t>
            </a:r>
            <a:r>
              <a:rPr lang="en-US" altLang="zh-CN" sz="1050" dirty="0">
                <a:solidFill>
                  <a:srgbClr val="FF0000"/>
                </a:solidFill>
              </a:rPr>
              <a:t>0</a:t>
            </a:r>
            <a:r>
              <a:rPr lang="zh-CN" altLang="en-US" sz="1050" dirty="0">
                <a:solidFill>
                  <a:srgbClr val="FF0000"/>
                </a:solidFill>
              </a:rPr>
              <a:t>，</a:t>
            </a:r>
            <a:r>
              <a:rPr lang="en-US" altLang="zh-CN" sz="1050" dirty="0" err="1">
                <a:solidFill>
                  <a:srgbClr val="FF0000"/>
                </a:solidFill>
              </a:rPr>
              <a:t>Tj</a:t>
            </a:r>
            <a:r>
              <a:rPr lang="zh-CN" altLang="en-US" sz="1050" dirty="0">
                <a:solidFill>
                  <a:srgbClr val="FF0000"/>
                </a:solidFill>
              </a:rPr>
              <a:t>更新时检查，还为</a:t>
            </a:r>
            <a:r>
              <a:rPr lang="en-US" altLang="zh-CN" sz="1050" dirty="0">
                <a:solidFill>
                  <a:srgbClr val="FF0000"/>
                </a:solidFill>
              </a:rPr>
              <a:t>0</a:t>
            </a:r>
            <a:r>
              <a:rPr lang="zh-CN" altLang="en-US" sz="1050" dirty="0">
                <a:solidFill>
                  <a:srgbClr val="FF0000"/>
                </a:solidFill>
              </a:rPr>
              <a:t>于是更新；版本号</a:t>
            </a:r>
            <a:r>
              <a:rPr lang="en-US" altLang="zh-CN" sz="1050" dirty="0">
                <a:solidFill>
                  <a:srgbClr val="FF0000"/>
                </a:solidFill>
              </a:rPr>
              <a:t>+1</a:t>
            </a:r>
            <a:r>
              <a:rPr lang="zh-CN" altLang="en-US" sz="1050" dirty="0">
                <a:solidFill>
                  <a:srgbClr val="FF0000"/>
                </a:solidFill>
              </a:rPr>
              <a:t>，</a:t>
            </a:r>
            <a:r>
              <a:rPr lang="en-US" altLang="zh-CN" sz="1050" dirty="0" err="1">
                <a:solidFill>
                  <a:srgbClr val="FF0000"/>
                </a:solidFill>
              </a:rPr>
              <a:t>Ti</a:t>
            </a:r>
            <a:r>
              <a:rPr lang="zh-CN" altLang="en-US" sz="1050" dirty="0">
                <a:solidFill>
                  <a:srgbClr val="FF0000"/>
                </a:solidFill>
              </a:rPr>
              <a:t>更新时检查版本好不为</a:t>
            </a:r>
            <a:r>
              <a:rPr lang="en-US" altLang="zh-CN" sz="1050" dirty="0">
                <a:solidFill>
                  <a:srgbClr val="FF0000"/>
                </a:solidFill>
              </a:rPr>
              <a:t>0(</a:t>
            </a:r>
            <a:r>
              <a:rPr lang="zh-CN" altLang="en-US" sz="1050" dirty="0">
                <a:solidFill>
                  <a:srgbClr val="FF0000"/>
                </a:solidFill>
              </a:rPr>
              <a:t>已被更新，再更新会</a:t>
            </a:r>
            <a:r>
              <a:rPr lang="en-US" altLang="zh-CN" sz="1050" dirty="0">
                <a:solidFill>
                  <a:srgbClr val="FF0000"/>
                </a:solidFill>
              </a:rPr>
              <a:t>lost update)</a:t>
            </a:r>
            <a:r>
              <a:rPr lang="zh-CN" altLang="en-US" sz="1050" dirty="0">
                <a:solidFill>
                  <a:srgbClr val="FF0000"/>
                </a:solidFill>
              </a:rPr>
              <a:t>，</a:t>
            </a:r>
            <a:r>
              <a:rPr lang="en-US" altLang="zh-CN" sz="1050" dirty="0" err="1">
                <a:solidFill>
                  <a:srgbClr val="FF0000"/>
                </a:solidFill>
              </a:rPr>
              <a:t>Ti</a:t>
            </a:r>
            <a:r>
              <a:rPr lang="zh-CN" altLang="en-US" sz="1050" dirty="0">
                <a:solidFill>
                  <a:srgbClr val="FF0000"/>
                </a:solidFill>
              </a:rPr>
              <a:t>回滚</a:t>
            </a:r>
          </a:p>
        </p:txBody>
      </p:sp>
      <p:sp>
        <p:nvSpPr>
          <p:cNvPr id="5" name="灯片编号占位符 4"/>
          <p:cNvSpPr>
            <a:spLocks noGrp="1"/>
          </p:cNvSpPr>
          <p:nvPr>
            <p:ph type="sldNum" sz="quarter" idx="12"/>
          </p:nvPr>
        </p:nvSpPr>
        <p:spPr/>
        <p:txBody>
          <a:bodyPr/>
          <a:lstStyle/>
          <a:p>
            <a:fld id="{9B618960-8005-486C-9A75-10CB2AAC16F9}"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O</a:t>
            </a:r>
            <a:r>
              <a:rPr lang="zh-CN" altLang="en-US" dirty="0">
                <a:sym typeface="+mn-ea"/>
              </a:rPr>
              <a:t>ptimistic concurrency control without read validation</a:t>
            </a:r>
            <a:endParaRPr lang="zh-CN" altLang="en-US" dirty="0"/>
          </a:p>
        </p:txBody>
      </p:sp>
      <p:sp>
        <p:nvSpPr>
          <p:cNvPr id="3" name="内容占位符 2"/>
          <p:cNvSpPr>
            <a:spLocks noGrp="1"/>
          </p:cNvSpPr>
          <p:nvPr>
            <p:ph idx="1"/>
          </p:nvPr>
        </p:nvSpPr>
        <p:spPr/>
        <p:txBody>
          <a:bodyPr/>
          <a:lstStyle/>
          <a:p>
            <a:pPr marL="0" indent="0">
              <a:buNone/>
            </a:pPr>
            <a:r>
              <a:rPr lang="en-US" altLang="zh-CN" b="1" dirty="0"/>
              <a:t>optimistic concurrency control without read validation</a:t>
            </a:r>
          </a:p>
          <a:p>
            <a:pPr marL="0" indent="0">
              <a:buNone/>
            </a:pPr>
            <a:r>
              <a:rPr lang="en-US" altLang="zh-CN" dirty="0"/>
              <a:t>similar to </a:t>
            </a:r>
            <a:r>
              <a:rPr lang="zh-CN" altLang="en-US" dirty="0"/>
              <a:t>snapshot isolation</a:t>
            </a:r>
          </a:p>
          <a:p>
            <a:pPr marL="0" indent="0">
              <a:buNone/>
            </a:pPr>
            <a:r>
              <a:rPr lang="zh-CN" altLang="en-US" b="1" dirty="0"/>
              <a:t>version number check</a:t>
            </a:r>
            <a:r>
              <a:rPr lang="zh-CN" altLang="en-US" dirty="0"/>
              <a:t> implements the</a:t>
            </a:r>
            <a:r>
              <a:rPr lang="zh-CN" altLang="en-US" b="1" dirty="0"/>
              <a:t> first-committer-wins</a:t>
            </a:r>
            <a:r>
              <a:rPr lang="zh-CN" altLang="en-US" dirty="0"/>
              <a:t> rule used in snapshot</a:t>
            </a:r>
            <a:r>
              <a:rPr lang="en-US" altLang="zh-CN" dirty="0"/>
              <a:t> </a:t>
            </a:r>
            <a:r>
              <a:rPr lang="zh-CN" altLang="en-US" dirty="0"/>
              <a:t>isolation </a:t>
            </a:r>
            <a:r>
              <a:rPr lang="zh-CN" altLang="en-US" sz="1050" dirty="0"/>
              <a:t>类似快照隔离 先提交的算数</a:t>
            </a:r>
            <a:endParaRPr lang="en-US" altLang="zh-CN" sz="1050" dirty="0"/>
          </a:p>
          <a:p>
            <a:pPr marL="0" indent="0">
              <a:buNone/>
            </a:pPr>
            <a:r>
              <a:rPr lang="zh-CN" altLang="en-US" dirty="0"/>
              <a:t>unlike snapshot isolation, the reads may not correspond to a snapshot</a:t>
            </a:r>
          </a:p>
          <a:p>
            <a:pPr marL="0" indent="0">
              <a:buNone/>
            </a:pPr>
            <a:r>
              <a:rPr lang="zh-CN" altLang="en-US" dirty="0"/>
              <a:t>unlike the validation-based protocol, reads</a:t>
            </a:r>
            <a:r>
              <a:rPr lang="en-US" altLang="zh-CN" dirty="0"/>
              <a:t> </a:t>
            </a:r>
            <a:r>
              <a:rPr lang="zh-CN" altLang="en-US" dirty="0"/>
              <a:t>are not validated</a:t>
            </a:r>
          </a:p>
          <a:p>
            <a:pPr marL="0" indent="0">
              <a:buNone/>
            </a:pPr>
            <a:r>
              <a:rPr lang="zh-CN" altLang="en-US" dirty="0"/>
              <a:t>weak level of</a:t>
            </a:r>
            <a:r>
              <a:rPr lang="en-US" altLang="zh-CN" dirty="0"/>
              <a:t> </a:t>
            </a:r>
            <a:r>
              <a:rPr lang="zh-CN" altLang="en-US" dirty="0"/>
              <a:t>serializability</a:t>
            </a:r>
          </a:p>
          <a:p>
            <a:pPr marL="0" indent="0">
              <a:buNone/>
            </a:pPr>
            <a:r>
              <a:rPr lang="en-US" altLang="zh-CN" dirty="0"/>
              <a:t>can </a:t>
            </a:r>
            <a:r>
              <a:rPr lang="zh-CN" altLang="en-US" dirty="0"/>
              <a:t>be implemented easily on top of a </a:t>
            </a:r>
            <a:r>
              <a:rPr lang="en-US" altLang="zh-CN" dirty="0"/>
              <a:t>DB</a:t>
            </a:r>
            <a:r>
              <a:rPr lang="zh-CN" altLang="en-US" dirty="0"/>
              <a:t> system</a:t>
            </a:r>
          </a:p>
        </p:txBody>
      </p:sp>
      <p:sp>
        <p:nvSpPr>
          <p:cNvPr id="4" name="灯片编号占位符 3"/>
          <p:cNvSpPr>
            <a:spLocks noGrp="1"/>
          </p:cNvSpPr>
          <p:nvPr>
            <p:ph type="sldNum" sz="quarter" idx="12"/>
          </p:nvPr>
        </p:nvSpPr>
        <p:spPr/>
        <p:txBody>
          <a:bodyPr/>
          <a:lstStyle/>
          <a:p>
            <a:fld id="{9B618960-8005-486C-9A75-10CB2AAC16F9}"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Advanced Topics in Concurrency Control</a:t>
            </a:r>
          </a:p>
        </p:txBody>
      </p:sp>
      <p:sp>
        <p:nvSpPr>
          <p:cNvPr id="3" name="内容占位符 2"/>
          <p:cNvSpPr>
            <a:spLocks noGrp="1"/>
          </p:cNvSpPr>
          <p:nvPr>
            <p:ph idx="1"/>
          </p:nvPr>
        </p:nvSpPr>
        <p:spPr/>
        <p:txBody>
          <a:bodyPr>
            <a:normAutofit fontScale="90000" lnSpcReduction="10000"/>
          </a:bodyPr>
          <a:lstStyle/>
          <a:p>
            <a:pPr>
              <a:lnSpc>
                <a:spcPct val="100000"/>
              </a:lnSpc>
            </a:pPr>
            <a:r>
              <a:rPr lang="zh-CN" altLang="en-US"/>
              <a:t>Online Index Creation</a:t>
            </a:r>
            <a:r>
              <a:rPr lang="en-US" altLang="zh-CN"/>
              <a:t>: </a:t>
            </a:r>
          </a:p>
          <a:p>
            <a:pPr marL="0" indent="457200">
              <a:lnSpc>
                <a:spcPct val="100000"/>
              </a:lnSpc>
              <a:buNone/>
            </a:pPr>
            <a:r>
              <a:rPr lang="en-US" altLang="zh-CN"/>
              <a:t>allows relation updates to occur even as the index is being created</a:t>
            </a:r>
          </a:p>
          <a:p>
            <a:pPr>
              <a:lnSpc>
                <a:spcPct val="100000"/>
              </a:lnSpc>
            </a:pPr>
            <a:r>
              <a:rPr lang="en-US" altLang="zh-CN"/>
              <a:t>Concurrency in Index Structures:</a:t>
            </a:r>
          </a:p>
          <a:p>
            <a:pPr marL="0" indent="457200">
              <a:lnSpc>
                <a:spcPct val="100000"/>
              </a:lnSpc>
              <a:buNone/>
            </a:pPr>
            <a:r>
              <a:rPr lang="en-US" altLang="zh-CN"/>
              <a:t>C</a:t>
            </a:r>
            <a:r>
              <a:rPr lang="zh-CN" altLang="en-US"/>
              <a:t>rabbing protocol</a:t>
            </a:r>
            <a:r>
              <a:rPr lang="en-US" altLang="zh-CN"/>
              <a:t>, B-link Tree</a:t>
            </a:r>
            <a:endParaRPr lang="zh-CN" altLang="en-US"/>
          </a:p>
          <a:p>
            <a:pPr>
              <a:lnSpc>
                <a:spcPct val="100000"/>
              </a:lnSpc>
            </a:pPr>
            <a:r>
              <a:rPr lang="zh-CN" altLang="en-US"/>
              <a:t>Concurrency Control in Main-Memory Databases</a:t>
            </a:r>
            <a:r>
              <a:rPr lang="en-US" altLang="zh-CN"/>
              <a:t>:</a:t>
            </a:r>
          </a:p>
          <a:p>
            <a:pPr marL="0" indent="457200">
              <a:lnSpc>
                <a:spcPct val="100000"/>
              </a:lnSpc>
              <a:buNone/>
            </a:pPr>
            <a:r>
              <a:rPr lang="en-US" altLang="zh-CN">
                <a:sym typeface="+mn-ea"/>
              </a:rPr>
              <a:t>latch-free data structure/lock-free data structure</a:t>
            </a:r>
            <a:endParaRPr lang="en-US" altLang="zh-CN"/>
          </a:p>
          <a:p>
            <a:pPr>
              <a:lnSpc>
                <a:spcPct val="100000"/>
              </a:lnSpc>
            </a:pPr>
            <a:r>
              <a:rPr lang="en-US" altLang="zh-CN">
                <a:sym typeface="+mn-ea"/>
              </a:rPr>
              <a:t>Long-Duration Transactions</a:t>
            </a:r>
          </a:p>
          <a:p>
            <a:pPr>
              <a:lnSpc>
                <a:spcPct val="100000"/>
              </a:lnSpc>
            </a:pPr>
            <a:r>
              <a:rPr lang="en-US" altLang="zh-CN"/>
              <a:t>Concurrency Control with Operations</a:t>
            </a:r>
          </a:p>
          <a:p>
            <a:pPr>
              <a:lnSpc>
                <a:spcPct val="100000"/>
              </a:lnSpc>
            </a:pPr>
            <a:r>
              <a:rPr lang="en-US" altLang="zh-CN"/>
              <a:t>Real-Time Transaction Systems</a:t>
            </a:r>
          </a:p>
        </p:txBody>
      </p:sp>
      <p:sp>
        <p:nvSpPr>
          <p:cNvPr id="4" name="灯片编号占位符 3"/>
          <p:cNvSpPr>
            <a:spLocks noGrp="1"/>
          </p:cNvSpPr>
          <p:nvPr>
            <p:ph type="sldNum" sz="quarter" idx="12"/>
          </p:nvPr>
        </p:nvSpPr>
        <p:spPr/>
        <p:txBody>
          <a:bodyPr/>
          <a:lstStyle/>
          <a:p>
            <a:fld id="{9B618960-8005-486C-9A75-10CB2AAC16F9}"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Summary</a:t>
            </a:r>
          </a:p>
        </p:txBody>
      </p:sp>
      <p:sp>
        <p:nvSpPr>
          <p:cNvPr id="3" name="内容占位符 2"/>
          <p:cNvSpPr>
            <a:spLocks noGrp="1"/>
          </p:cNvSpPr>
          <p:nvPr>
            <p:ph idx="1"/>
          </p:nvPr>
        </p:nvSpPr>
        <p:spPr/>
        <p:txBody>
          <a:bodyPr>
            <a:normAutofit fontScale="97500" lnSpcReduction="10000"/>
          </a:bodyPr>
          <a:lstStyle/>
          <a:p>
            <a:r>
              <a:rPr lang="zh-CN" altLang="en-US"/>
              <a:t>When several </a:t>
            </a:r>
            <a:r>
              <a:rPr lang="en-US" altLang="zh-CN"/>
              <a:t>TX</a:t>
            </a:r>
            <a:r>
              <a:rPr lang="zh-CN" altLang="en-US"/>
              <a:t>s execute</a:t>
            </a:r>
            <a:r>
              <a:rPr lang="zh-CN" altLang="en-US" b="1"/>
              <a:t> concurrently</a:t>
            </a:r>
            <a:r>
              <a:rPr lang="zh-CN" altLang="en-US"/>
              <a:t> in</a:t>
            </a:r>
            <a:r>
              <a:rPr lang="en-US" altLang="zh-CN"/>
              <a:t> DB</a:t>
            </a:r>
            <a:r>
              <a:rPr lang="zh-CN" altLang="en-US"/>
              <a:t>, the </a:t>
            </a:r>
            <a:r>
              <a:rPr lang="zh-CN" altLang="en-US" b="1"/>
              <a:t>consistency</a:t>
            </a:r>
            <a:r>
              <a:rPr lang="en-US" altLang="zh-CN"/>
              <a:t> </a:t>
            </a:r>
            <a:r>
              <a:rPr lang="zh-CN" altLang="en-US"/>
              <a:t>of data may no longer be preserved. </a:t>
            </a:r>
          </a:p>
          <a:p>
            <a:r>
              <a:rPr lang="zh-CN" altLang="en-US"/>
              <a:t>It is necessary for the system to control the interaction among the concurrent </a:t>
            </a:r>
            <a:r>
              <a:rPr lang="en-US" altLang="zh-CN"/>
              <a:t>TX</a:t>
            </a:r>
            <a:r>
              <a:rPr lang="zh-CN" altLang="en-US"/>
              <a:t>s, and this control is achieved through</a:t>
            </a:r>
            <a:r>
              <a:rPr lang="en-US" altLang="zh-CN"/>
              <a:t> </a:t>
            </a:r>
            <a:r>
              <a:rPr lang="zh-CN" altLang="en-US"/>
              <a:t>one of a variety of mechanisms called </a:t>
            </a:r>
            <a:r>
              <a:rPr lang="zh-CN" altLang="en-US" b="1"/>
              <a:t>concurrency-control schemes</a:t>
            </a:r>
            <a:r>
              <a:rPr lang="zh-CN" altLang="en-US"/>
              <a:t>.</a:t>
            </a:r>
          </a:p>
          <a:p>
            <a:endParaRPr lang="zh-CN" altLang="en-US"/>
          </a:p>
          <a:p>
            <a:r>
              <a:rPr lang="en-US" altLang="zh-CN"/>
              <a:t>V</a:t>
            </a:r>
            <a:r>
              <a:rPr lang="zh-CN" altLang="en-US"/>
              <a:t>arious concurrency-control schemes</a:t>
            </a:r>
            <a:r>
              <a:rPr lang="en-US" altLang="zh-CN"/>
              <a:t> are used t</a:t>
            </a:r>
            <a:r>
              <a:rPr lang="zh-CN" altLang="en-US">
                <a:sym typeface="+mn-ea"/>
              </a:rPr>
              <a:t>o ensure serializability</a:t>
            </a:r>
          </a:p>
          <a:p>
            <a:r>
              <a:rPr lang="en-US" altLang="zh-CN"/>
              <a:t>All of them </a:t>
            </a:r>
            <a:r>
              <a:rPr lang="zh-CN" altLang="en-US" b="1"/>
              <a:t>delay an operation</a:t>
            </a:r>
            <a:r>
              <a:rPr lang="en-US" altLang="zh-CN" b="1"/>
              <a:t> /</a:t>
            </a:r>
            <a:r>
              <a:rPr lang="zh-CN" altLang="en-US"/>
              <a:t> </a:t>
            </a:r>
            <a:r>
              <a:rPr lang="zh-CN" altLang="en-US" b="1"/>
              <a:t>abort the </a:t>
            </a:r>
            <a:r>
              <a:rPr lang="en-US" altLang="zh-CN" b="1"/>
              <a:t>TX</a:t>
            </a:r>
            <a:r>
              <a:rPr lang="zh-CN" altLang="en-US" b="1"/>
              <a:t> </a:t>
            </a:r>
            <a:endParaRPr lang="zh-CN" altLang="en-US"/>
          </a:p>
          <a:p>
            <a:r>
              <a:rPr lang="zh-CN" altLang="en-US"/>
              <a:t>The most common ones</a:t>
            </a:r>
            <a:r>
              <a:rPr lang="en-US" altLang="zh-CN"/>
              <a:t>: l</a:t>
            </a:r>
            <a:r>
              <a:rPr lang="zh-CN" altLang="en-US"/>
              <a:t>ocking protocols, timestamp-ordering</a:t>
            </a:r>
            <a:r>
              <a:rPr lang="en-US" altLang="zh-CN"/>
              <a:t> </a:t>
            </a:r>
            <a:r>
              <a:rPr lang="zh-CN" altLang="en-US"/>
              <a:t>schemes, validation techniques, and multiversion schemes.</a:t>
            </a:r>
          </a:p>
        </p:txBody>
      </p:sp>
      <p:sp>
        <p:nvSpPr>
          <p:cNvPr id="4" name="灯片编号占位符 3"/>
          <p:cNvSpPr>
            <a:spLocks noGrp="1"/>
          </p:cNvSpPr>
          <p:nvPr>
            <p:ph type="sldNum" sz="quarter" idx="12"/>
          </p:nvPr>
        </p:nvSpPr>
        <p:spPr/>
        <p:txBody>
          <a:bodyPr/>
          <a:lstStyle/>
          <a:p>
            <a:fld id="{9B618960-8005-486C-9A75-10CB2AAC16F9}" type="slidenum">
              <a:rPr lang="en-US" smtClean="0"/>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Summary</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a:t>A locking protocol is a set of rules that state when a</a:t>
            </a:r>
            <a:r>
              <a:rPr lang="en-US" altLang="zh-CN"/>
              <a:t> TX</a:t>
            </a:r>
            <a:r>
              <a:rPr lang="zh-CN" altLang="en-US"/>
              <a:t> may lock and</a:t>
            </a:r>
            <a:r>
              <a:rPr lang="en-US" altLang="zh-CN"/>
              <a:t> </a:t>
            </a:r>
            <a:r>
              <a:rPr lang="zh-CN" altLang="en-US"/>
              <a:t>unlock each of the data items in the</a:t>
            </a:r>
            <a:r>
              <a:rPr lang="en-US" altLang="zh-CN"/>
              <a:t> DB</a:t>
            </a:r>
            <a:r>
              <a:rPr lang="zh-CN" altLang="en-US"/>
              <a:t>.</a:t>
            </a:r>
          </a:p>
          <a:p>
            <a:endParaRPr lang="en-US" altLang="zh-CN"/>
          </a:p>
          <a:p>
            <a:r>
              <a:rPr lang="en-US" altLang="zh-CN"/>
              <a:t>2PL </a:t>
            </a:r>
            <a:r>
              <a:rPr lang="zh-CN" altLang="en-US"/>
              <a:t>protocol allows a </a:t>
            </a:r>
            <a:r>
              <a:rPr lang="en-US" altLang="zh-CN"/>
              <a:t>TX</a:t>
            </a:r>
            <a:r>
              <a:rPr lang="zh-CN" altLang="en-US"/>
              <a:t> to lock a new data item only</a:t>
            </a:r>
            <a:r>
              <a:rPr lang="en-US" altLang="zh-CN"/>
              <a:t> i</a:t>
            </a:r>
            <a:r>
              <a:rPr lang="zh-CN" altLang="en-US"/>
              <a:t>f that </a:t>
            </a:r>
            <a:r>
              <a:rPr lang="en-US" altLang="zh-CN"/>
              <a:t>TX </a:t>
            </a:r>
            <a:r>
              <a:rPr lang="zh-CN" altLang="en-US"/>
              <a:t>has not yet unlocked any data item. </a:t>
            </a:r>
          </a:p>
          <a:p>
            <a:r>
              <a:rPr lang="zh-CN" altLang="en-US"/>
              <a:t>The protocol ensures serializability, but not deadlock freedom. In the absence of information concerning the</a:t>
            </a:r>
            <a:r>
              <a:rPr lang="en-US" altLang="zh-CN"/>
              <a:t> </a:t>
            </a:r>
            <a:r>
              <a:rPr lang="zh-CN" altLang="en-US"/>
              <a:t>manner in which data items are accessed, the two-phase locking protocol is both</a:t>
            </a:r>
            <a:r>
              <a:rPr lang="en-US" altLang="zh-CN"/>
              <a:t> </a:t>
            </a:r>
            <a:r>
              <a:rPr lang="zh-CN" altLang="en-US"/>
              <a:t>necessary and sufficient for </a:t>
            </a:r>
            <a:r>
              <a:rPr lang="zh-CN" altLang="en-US" b="1"/>
              <a:t>ensuring serializability</a:t>
            </a:r>
            <a:r>
              <a:rPr lang="zh-CN" altLang="en-US"/>
              <a:t>.</a:t>
            </a:r>
          </a:p>
          <a:p>
            <a:r>
              <a:rPr lang="zh-CN" altLang="en-US"/>
              <a:t>The </a:t>
            </a:r>
            <a:r>
              <a:rPr lang="zh-CN" altLang="en-US" b="1"/>
              <a:t>strict </a:t>
            </a:r>
            <a:r>
              <a:rPr lang="en-US" altLang="zh-CN" b="1"/>
              <a:t>2PL</a:t>
            </a:r>
            <a:r>
              <a:rPr lang="zh-CN" altLang="en-US" b="1"/>
              <a:t> </a:t>
            </a:r>
            <a:r>
              <a:rPr lang="zh-CN" altLang="en-US"/>
              <a:t>permits release of </a:t>
            </a:r>
            <a:r>
              <a:rPr lang="en-US" altLang="zh-CN"/>
              <a:t>X-</a:t>
            </a:r>
            <a:r>
              <a:rPr lang="zh-CN" altLang="en-US"/>
              <a:t>locks only at</a:t>
            </a:r>
            <a:r>
              <a:rPr lang="en-US" altLang="zh-CN"/>
              <a:t> </a:t>
            </a:r>
            <a:r>
              <a:rPr lang="zh-CN" altLang="en-US"/>
              <a:t>the end of </a:t>
            </a:r>
            <a:r>
              <a:rPr lang="en-US" altLang="zh-CN"/>
              <a:t>TX</a:t>
            </a:r>
            <a:r>
              <a:rPr lang="zh-CN" altLang="en-US"/>
              <a:t>, in order to ensure </a:t>
            </a:r>
            <a:r>
              <a:rPr lang="zh-CN" altLang="en-US" b="1"/>
              <a:t>recoverability</a:t>
            </a:r>
            <a:r>
              <a:rPr lang="zh-CN" altLang="en-US"/>
              <a:t> and </a:t>
            </a:r>
            <a:r>
              <a:rPr lang="zh-CN" altLang="en-US" b="1"/>
              <a:t>cascadelessness </a:t>
            </a:r>
            <a:r>
              <a:rPr lang="zh-CN" altLang="en-US"/>
              <a:t>of</a:t>
            </a:r>
            <a:r>
              <a:rPr lang="en-US" altLang="zh-CN"/>
              <a:t> </a:t>
            </a:r>
            <a:r>
              <a:rPr lang="zh-CN" altLang="en-US"/>
              <a:t>the resulting schedules. The rigorous two-phase locking protocol releases all locks</a:t>
            </a:r>
            <a:r>
              <a:rPr lang="en-US" altLang="zh-CN"/>
              <a:t> </a:t>
            </a:r>
            <a:r>
              <a:rPr lang="zh-CN" altLang="en-US"/>
              <a:t>only at the end of the transaction.</a:t>
            </a:r>
          </a:p>
        </p:txBody>
      </p:sp>
      <p:sp>
        <p:nvSpPr>
          <p:cNvPr id="5" name="灯片编号占位符 4"/>
          <p:cNvSpPr>
            <a:spLocks noGrp="1"/>
          </p:cNvSpPr>
          <p:nvPr>
            <p:ph type="sldNum" sz="quarter" idx="12"/>
          </p:nvPr>
        </p:nvSpPr>
        <p:spPr/>
        <p:txBody>
          <a:bodyPr/>
          <a:lstStyle/>
          <a:p>
            <a:fld id="{9B618960-8005-486C-9A75-10CB2AAC16F9}" type="slidenum">
              <a:rPr lang="en-US" smtClean="0"/>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0" y="227330"/>
            <a:ext cx="5257800" cy="4351655"/>
          </a:xfrm>
        </p:spPr>
        <p:txBody>
          <a:bodyPr>
            <a:normAutofit fontScale="75000" lnSpcReduction="20000"/>
          </a:bodyPr>
          <a:lstStyle/>
          <a:p>
            <a:r>
              <a:rPr lang="zh-CN" altLang="en-US"/>
              <a:t>可恢复性：已经提交的事务没有读过被撤销的事务的写数据。</a:t>
            </a:r>
          </a:p>
          <a:p>
            <a:r>
              <a:rPr lang="zh-CN" altLang="en-US"/>
              <a:t>如果这样的事情发生了，则已经提交的事务读过被撤销的事务的写数据，则脏读异常发生，导致数据不一致。所以可恢复性属性保证的是多个事务并发调度后期的提交顺序对数据的一致性没有影响。</a:t>
            </a:r>
          </a:p>
          <a:p>
            <a:endParaRPr lang="zh-CN" altLang="en-US"/>
          </a:p>
          <a:p>
            <a:r>
              <a:rPr lang="zh-CN" altLang="en-US"/>
              <a:t>如表1-10，case 1的事务T2读数据X发生在事务T1写数据X之后，两个事务都提交，没有违反“可恢复性”的定义；case 2 的事务T2读数据X发生在事务T1写数据X之后，事务T1和T2都撤销，没有违反“可恢复性”的定义；所以case 1和case 2这两种调度方式都具有“可恢复性”。而case 3发生了脏读，所以不满足“可恢复性”。</a:t>
            </a:r>
          </a:p>
          <a:p>
            <a:pPr marL="0" indent="0">
              <a:buNone/>
            </a:pPr>
            <a:endParaRPr lang="zh-CN" altLang="en-US"/>
          </a:p>
        </p:txBody>
      </p:sp>
      <p:pic>
        <p:nvPicPr>
          <p:cNvPr id="4" name="图片 3" descr="截屏2024-12-12 0.54.00"/>
          <p:cNvPicPr>
            <a:picLocks noChangeAspect="1"/>
          </p:cNvPicPr>
          <p:nvPr/>
        </p:nvPicPr>
        <p:blipFill>
          <a:blip r:embed="rId3"/>
          <a:stretch>
            <a:fillRect/>
          </a:stretch>
        </p:blipFill>
        <p:spPr>
          <a:xfrm>
            <a:off x="120650" y="342900"/>
            <a:ext cx="5651500" cy="3086100"/>
          </a:xfrm>
          <a:prstGeom prst="rect">
            <a:avLst/>
          </a:prstGeom>
        </p:spPr>
      </p:pic>
      <p:sp>
        <p:nvSpPr>
          <p:cNvPr id="5" name="矩形 4"/>
          <p:cNvSpPr/>
          <p:nvPr/>
        </p:nvSpPr>
        <p:spPr>
          <a:xfrm>
            <a:off x="4830445" y="2109470"/>
            <a:ext cx="871855" cy="217805"/>
          </a:xfrm>
          <a:prstGeom prst="rect">
            <a:avLst/>
          </a:prstGeom>
          <a:ln w="28575">
            <a:solidFill>
              <a:srgbClr val="FF0000"/>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 name="文本框 5"/>
          <p:cNvSpPr txBox="1"/>
          <p:nvPr/>
        </p:nvSpPr>
        <p:spPr>
          <a:xfrm>
            <a:off x="240030" y="3429000"/>
            <a:ext cx="5220335" cy="368300"/>
          </a:xfrm>
          <a:prstGeom prst="rect">
            <a:avLst/>
          </a:prstGeom>
          <a:noFill/>
        </p:spPr>
        <p:txBody>
          <a:bodyPr wrap="square" rtlCol="0">
            <a:spAutoFit/>
          </a:bodyPr>
          <a:lstStyle/>
          <a:p>
            <a:r>
              <a:rPr lang="zh-CN" altLang="en-US"/>
              <a:t>脏读：一个事务读取了另一个未提交事务中的数据</a:t>
            </a:r>
          </a:p>
        </p:txBody>
      </p:sp>
      <p:pic>
        <p:nvPicPr>
          <p:cNvPr id="7" name="图片 6" descr="截屏2024-12-12 0.58.01"/>
          <p:cNvPicPr>
            <a:picLocks noChangeAspect="1"/>
          </p:cNvPicPr>
          <p:nvPr/>
        </p:nvPicPr>
        <p:blipFill>
          <a:blip r:embed="rId4"/>
          <a:stretch>
            <a:fillRect/>
          </a:stretch>
        </p:blipFill>
        <p:spPr>
          <a:xfrm>
            <a:off x="714375" y="4045585"/>
            <a:ext cx="10048875" cy="2776220"/>
          </a:xfrm>
          <a:prstGeom prst="rect">
            <a:avLst/>
          </a:prstGeom>
        </p:spPr>
      </p:pic>
      <p:sp>
        <p:nvSpPr>
          <p:cNvPr id="8" name="文本框 7"/>
          <p:cNvSpPr txBox="1"/>
          <p:nvPr/>
        </p:nvSpPr>
        <p:spPr>
          <a:xfrm>
            <a:off x="240030" y="80645"/>
            <a:ext cx="4064000" cy="368300"/>
          </a:xfrm>
          <a:prstGeom prst="rect">
            <a:avLst/>
          </a:prstGeom>
          <a:noFill/>
        </p:spPr>
        <p:txBody>
          <a:bodyPr wrap="square" rtlCol="0">
            <a:spAutoFit/>
          </a:bodyPr>
          <a:lstStyle/>
          <a:p>
            <a:r>
              <a:rPr lang="zh-CN" altLang="en-US" b="1"/>
              <a:t>可恢复性与级联回滚</a:t>
            </a:r>
          </a:p>
        </p:txBody>
      </p:sp>
      <p:sp>
        <p:nvSpPr>
          <p:cNvPr id="9" name="灯片编号占位符 8"/>
          <p:cNvSpPr>
            <a:spLocks noGrp="1"/>
          </p:cNvSpPr>
          <p:nvPr>
            <p:ph type="sldNum" sz="quarter" idx="12"/>
          </p:nvPr>
        </p:nvSpPr>
        <p:spPr/>
        <p:txBody>
          <a:bodyPr/>
          <a:lstStyle/>
          <a:p>
            <a:fld id="{9B618960-8005-486C-9A75-10CB2AAC16F9}"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 Avoid Starvation</a:t>
            </a:r>
          </a:p>
        </p:txBody>
      </p:sp>
      <p:sp>
        <p:nvSpPr>
          <p:cNvPr id="3" name="内容占位符 2"/>
          <p:cNvSpPr>
            <a:spLocks noGrp="1"/>
          </p:cNvSpPr>
          <p:nvPr>
            <p:ph idx="1"/>
          </p:nvPr>
        </p:nvSpPr>
        <p:spPr/>
        <p:txBody>
          <a:bodyPr/>
          <a:lstStyle/>
          <a:p>
            <a:pPr>
              <a:lnSpc>
                <a:spcPct val="110000"/>
              </a:lnSpc>
            </a:pPr>
            <a:r>
              <a:rPr lang="zh-CN" altLang="en-US"/>
              <a:t>When a transaction Ti requests a lock on a data item Q in a particular mode M,</a:t>
            </a:r>
            <a:r>
              <a:rPr lang="en-US" altLang="zh-CN"/>
              <a:t> the </a:t>
            </a:r>
            <a:r>
              <a:rPr lang="zh-CN" altLang="en-US"/>
              <a:t>concurrency-control manager grants the lock provided that:</a:t>
            </a:r>
          </a:p>
          <a:p>
            <a:pPr marL="457200" lvl="1" indent="0">
              <a:lnSpc>
                <a:spcPct val="110000"/>
              </a:lnSpc>
              <a:buNone/>
            </a:pPr>
            <a:r>
              <a:rPr lang="en-US" altLang="zh-CN"/>
              <a:t>1. </a:t>
            </a:r>
            <a:r>
              <a:rPr lang="zh-CN" altLang="en-US"/>
              <a:t>There is no other transaction holding a lock on Q in a mode that </a:t>
            </a:r>
            <a:r>
              <a:rPr lang="zh-CN" altLang="en-US" b="1"/>
              <a:t>conflicts with M</a:t>
            </a:r>
            <a:endParaRPr lang="zh-CN" altLang="en-US"/>
          </a:p>
          <a:p>
            <a:pPr marL="457200" lvl="1" indent="0">
              <a:lnSpc>
                <a:spcPct val="110000"/>
              </a:lnSpc>
              <a:buNone/>
            </a:pPr>
            <a:r>
              <a:rPr lang="en-US" altLang="zh-CN"/>
              <a:t>2. </a:t>
            </a:r>
            <a:r>
              <a:rPr lang="zh-CN" altLang="en-US"/>
              <a:t>There is no other transaction that is </a:t>
            </a:r>
            <a:r>
              <a:rPr lang="zh-CN" altLang="en-US" b="1"/>
              <a:t>waiting </a:t>
            </a:r>
            <a:r>
              <a:rPr lang="zh-CN" altLang="en-US"/>
              <a:t>for a lock on Q and that </a:t>
            </a:r>
            <a:r>
              <a:rPr lang="zh-CN" altLang="en-US" b="1"/>
              <a:t>made its lock</a:t>
            </a:r>
            <a:r>
              <a:rPr lang="en-US" altLang="zh-CN" b="1"/>
              <a:t> </a:t>
            </a:r>
            <a:r>
              <a:rPr lang="zh-CN" altLang="en-US" b="1"/>
              <a:t>request before Ti</a:t>
            </a:r>
          </a:p>
        </p:txBody>
      </p:sp>
      <p:sp>
        <p:nvSpPr>
          <p:cNvPr id="4" name="灯片编号占位符 3"/>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Summary</a:t>
            </a:r>
            <a:endParaRPr lang="zh-CN" altLang="en-US"/>
          </a:p>
        </p:txBody>
      </p:sp>
      <p:sp>
        <p:nvSpPr>
          <p:cNvPr id="3" name="内容占位符 2"/>
          <p:cNvSpPr>
            <a:spLocks noGrp="1"/>
          </p:cNvSpPr>
          <p:nvPr>
            <p:ph idx="1"/>
          </p:nvPr>
        </p:nvSpPr>
        <p:spPr/>
        <p:txBody>
          <a:bodyPr>
            <a:normAutofit fontScale="77500" lnSpcReduction="20000"/>
          </a:bodyPr>
          <a:lstStyle/>
          <a:p>
            <a:r>
              <a:rPr lang="zh-CN" altLang="en-US"/>
              <a:t>Various locking protocols do not guard against </a:t>
            </a:r>
            <a:r>
              <a:rPr lang="zh-CN" altLang="en-US" b="1"/>
              <a:t>deadlocks</a:t>
            </a:r>
            <a:r>
              <a:rPr lang="zh-CN" altLang="en-US"/>
              <a:t>. </a:t>
            </a:r>
          </a:p>
          <a:p>
            <a:r>
              <a:rPr lang="zh-CN" altLang="en-US">
                <a:sym typeface="+mn-ea"/>
              </a:rPr>
              <a:t>prevent</a:t>
            </a:r>
            <a:r>
              <a:rPr lang="en-US" altLang="zh-CN">
                <a:sym typeface="+mn-ea"/>
              </a:rPr>
              <a:t> </a:t>
            </a:r>
            <a:r>
              <a:rPr lang="zh-CN" altLang="en-US">
                <a:sym typeface="+mn-ea"/>
              </a:rPr>
              <a:t>deadlock </a:t>
            </a:r>
            <a:r>
              <a:rPr lang="en-US" altLang="zh-CN">
                <a:sym typeface="+mn-ea"/>
              </a:rPr>
              <a:t>by </a:t>
            </a:r>
            <a:r>
              <a:rPr lang="zh-CN" altLang="en-US"/>
              <a:t>us</a:t>
            </a:r>
            <a:r>
              <a:rPr lang="en-US" altLang="zh-CN"/>
              <a:t>ing</a:t>
            </a:r>
            <a:r>
              <a:rPr lang="zh-CN" altLang="en-US"/>
              <a:t> an ordering of data items and to request locks in a sequence</a:t>
            </a:r>
            <a:r>
              <a:rPr lang="en-US" altLang="zh-CN"/>
              <a:t> </a:t>
            </a:r>
            <a:r>
              <a:rPr lang="zh-CN" altLang="en-US"/>
              <a:t>consistent with the ordering.</a:t>
            </a:r>
          </a:p>
          <a:p>
            <a:r>
              <a:rPr lang="zh-CN" altLang="en-US"/>
              <a:t>Another way to prevent deadlock is to use </a:t>
            </a:r>
            <a:r>
              <a:rPr lang="zh-CN" altLang="en-US" b="1">
                <a:hlinkClick r:id="rId3" action="ppaction://hlinksldjump"/>
              </a:rPr>
              <a:t>preemption</a:t>
            </a:r>
            <a:r>
              <a:rPr lang="zh-CN" altLang="en-US"/>
              <a:t>抢占 and </a:t>
            </a:r>
            <a:r>
              <a:rPr lang="en-US" altLang="zh-CN"/>
              <a:t>TX</a:t>
            </a:r>
            <a:r>
              <a:rPr lang="zh-CN" altLang="en-US"/>
              <a:t> rollbacks.</a:t>
            </a:r>
            <a:r>
              <a:rPr lang="en-US" altLang="zh-CN"/>
              <a:t> P24</a:t>
            </a:r>
            <a:endParaRPr lang="zh-CN" altLang="en-US"/>
          </a:p>
          <a:p>
            <a:r>
              <a:rPr lang="en-US" altLang="zh-CN"/>
              <a:t>Timestamp -&gt; </a:t>
            </a:r>
            <a:r>
              <a:rPr lang="zh-CN" altLang="en-US"/>
              <a:t>control the preemption</a:t>
            </a:r>
            <a:r>
              <a:rPr lang="en-US" altLang="zh-CN"/>
              <a:t>. </a:t>
            </a:r>
            <a:r>
              <a:rPr lang="zh-CN" altLang="en-US"/>
              <a:t>The</a:t>
            </a:r>
            <a:r>
              <a:rPr lang="en-US" altLang="zh-CN"/>
              <a:t> </a:t>
            </a:r>
            <a:r>
              <a:rPr lang="zh-CN" altLang="en-US"/>
              <a:t>system uses these</a:t>
            </a:r>
            <a:r>
              <a:rPr lang="en-US" altLang="zh-CN"/>
              <a:t> TS</a:t>
            </a:r>
            <a:r>
              <a:rPr lang="zh-CN" altLang="en-US"/>
              <a:t>s to decide whether a </a:t>
            </a:r>
            <a:r>
              <a:rPr lang="en-US" altLang="zh-CN"/>
              <a:t>TX</a:t>
            </a:r>
            <a:r>
              <a:rPr lang="zh-CN" altLang="en-US"/>
              <a:t> should wait </a:t>
            </a:r>
            <a:r>
              <a:rPr lang="en-US" altLang="zh-CN"/>
              <a:t>/</a:t>
            </a:r>
            <a:r>
              <a:rPr lang="zh-CN" altLang="en-US"/>
              <a:t> roll</a:t>
            </a:r>
            <a:r>
              <a:rPr lang="en-US" altLang="zh-CN"/>
              <a:t> </a:t>
            </a:r>
            <a:r>
              <a:rPr lang="zh-CN" altLang="en-US"/>
              <a:t>back. The </a:t>
            </a:r>
            <a:r>
              <a:rPr lang="zh-CN" altLang="en-US" b="1"/>
              <a:t>wound–wait</a:t>
            </a:r>
            <a:r>
              <a:rPr lang="zh-CN" altLang="en-US"/>
              <a:t> scheme is a preemptive scheme.</a:t>
            </a:r>
          </a:p>
          <a:p>
            <a:endParaRPr lang="zh-CN" altLang="en-US"/>
          </a:p>
          <a:p>
            <a:r>
              <a:rPr lang="zh-CN" altLang="en-US"/>
              <a:t>If deadlocks are not prevented, the system must deal with them by using a </a:t>
            </a:r>
            <a:r>
              <a:rPr lang="zh-CN" altLang="en-US" b="1"/>
              <a:t>deadlock</a:t>
            </a:r>
            <a:r>
              <a:rPr lang="en-US" altLang="zh-CN" b="1"/>
              <a:t> </a:t>
            </a:r>
            <a:r>
              <a:rPr lang="zh-CN" altLang="en-US" b="1"/>
              <a:t>detection and recovery</a:t>
            </a:r>
            <a:r>
              <a:rPr lang="zh-CN" altLang="en-US"/>
              <a:t> scheme. To do so, the system constructs a </a:t>
            </a:r>
            <a:r>
              <a:rPr lang="zh-CN" altLang="en-US" b="1"/>
              <a:t>wait-for graph</a:t>
            </a:r>
            <a:r>
              <a:rPr lang="zh-CN" altLang="en-US"/>
              <a:t>.</a:t>
            </a:r>
            <a:r>
              <a:rPr lang="en-US" altLang="zh-CN"/>
              <a:t> </a:t>
            </a:r>
            <a:r>
              <a:rPr lang="zh-CN" altLang="en-US"/>
              <a:t>A system is in a deadlock state if and only if the wait-for graph contains a </a:t>
            </a:r>
            <a:r>
              <a:rPr lang="zh-CN" altLang="en-US" b="1"/>
              <a:t>cycle</a:t>
            </a:r>
            <a:r>
              <a:rPr lang="zh-CN" altLang="en-US"/>
              <a:t>.</a:t>
            </a:r>
          </a:p>
          <a:p>
            <a:r>
              <a:rPr lang="zh-CN" altLang="en-US"/>
              <a:t>When the deadlock detection algorithm determines that a deadlock exists, the</a:t>
            </a:r>
            <a:r>
              <a:rPr lang="en-US" altLang="zh-CN"/>
              <a:t> </a:t>
            </a:r>
            <a:r>
              <a:rPr lang="zh-CN" altLang="en-US"/>
              <a:t>system rolls back one or more </a:t>
            </a:r>
            <a:r>
              <a:rPr lang="en-US" altLang="zh-CN"/>
              <a:t>TX</a:t>
            </a:r>
            <a:r>
              <a:rPr lang="zh-CN" altLang="en-US"/>
              <a:t>s to break the deadlock.</a:t>
            </a:r>
          </a:p>
        </p:txBody>
      </p:sp>
      <p:sp>
        <p:nvSpPr>
          <p:cNvPr id="4" name="灯片编号占位符 3"/>
          <p:cNvSpPr>
            <a:spLocks noGrp="1"/>
          </p:cNvSpPr>
          <p:nvPr>
            <p:ph type="sldNum" sz="quarter" idx="12"/>
          </p:nvPr>
        </p:nvSpPr>
        <p:spPr/>
        <p:txBody>
          <a:bodyPr/>
          <a:lstStyle/>
          <a:p>
            <a:fld id="{9B618960-8005-486C-9A75-10CB2AAC16F9}" type="slidenum">
              <a:rPr lang="en-US" smtClean="0"/>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Summary</a:t>
            </a:r>
            <a:endParaRPr lang="zh-CN" altLang="en-US"/>
          </a:p>
        </p:txBody>
      </p:sp>
      <p:sp>
        <p:nvSpPr>
          <p:cNvPr id="3" name="内容占位符 2"/>
          <p:cNvSpPr>
            <a:spLocks noGrp="1"/>
          </p:cNvSpPr>
          <p:nvPr>
            <p:ph idx="1"/>
          </p:nvPr>
        </p:nvSpPr>
        <p:spPr/>
        <p:txBody>
          <a:bodyPr>
            <a:normAutofit fontScale="97500" lnSpcReduction="10000"/>
          </a:bodyPr>
          <a:lstStyle/>
          <a:p>
            <a:pPr>
              <a:lnSpc>
                <a:spcPct val="110000"/>
              </a:lnSpc>
            </a:pPr>
            <a:r>
              <a:rPr lang="zh-CN" altLang="en-US"/>
              <a:t>There are circumstances where it would be advantageous to</a:t>
            </a:r>
            <a:r>
              <a:rPr lang="zh-CN" altLang="en-US" b="1"/>
              <a:t> group several data</a:t>
            </a:r>
            <a:r>
              <a:rPr lang="en-US" altLang="zh-CN" b="1"/>
              <a:t> </a:t>
            </a:r>
            <a:r>
              <a:rPr lang="zh-CN" altLang="en-US" b="1"/>
              <a:t>items</a:t>
            </a:r>
            <a:r>
              <a:rPr lang="zh-CN" altLang="en-US"/>
              <a:t> and to treat them as one aggregate data item for purposes of working, resulting in multiple levels of </a:t>
            </a:r>
            <a:r>
              <a:rPr lang="zh-CN" altLang="en-US" b="1"/>
              <a:t>granularity</a:t>
            </a:r>
            <a:r>
              <a:rPr lang="zh-CN" altLang="en-US"/>
              <a:t>. We allow data items of various sizes, and</a:t>
            </a:r>
            <a:r>
              <a:rPr lang="en-US" altLang="zh-CN"/>
              <a:t> </a:t>
            </a:r>
            <a:r>
              <a:rPr lang="zh-CN" altLang="en-US"/>
              <a:t>we define a hierarchy of data items where the small items are nested within larger</a:t>
            </a:r>
            <a:r>
              <a:rPr lang="en-US" altLang="zh-CN"/>
              <a:t> </a:t>
            </a:r>
            <a:r>
              <a:rPr lang="zh-CN" altLang="en-US"/>
              <a:t>ones. </a:t>
            </a:r>
          </a:p>
          <a:p>
            <a:pPr>
              <a:lnSpc>
                <a:spcPct val="110000"/>
              </a:lnSpc>
            </a:pPr>
            <a:r>
              <a:rPr lang="zh-CN" altLang="en-US"/>
              <a:t>Such a hierarchy can be represented graphically as a tree. In such </a:t>
            </a:r>
            <a:r>
              <a:rPr lang="zh-CN" altLang="en-US" b="1">
                <a:hlinkClick r:id="rId2" action="ppaction://hlinksldjump"/>
              </a:rPr>
              <a:t>multigranularity locking protocols</a:t>
            </a:r>
            <a:r>
              <a:rPr lang="en-US" altLang="zh-CN" b="1">
                <a:hlinkClick r:id="rId2" action="ppaction://hlinksldjump"/>
              </a:rPr>
              <a:t> </a:t>
            </a:r>
            <a:r>
              <a:rPr lang="zh-CN" altLang="en-US"/>
              <a:t>, locks are acquired in root-to-leaf order; they are released in leaf-to-root order. Intention lock modes are used at higher levels to get</a:t>
            </a:r>
            <a:r>
              <a:rPr lang="en-US" altLang="zh-CN"/>
              <a:t> </a:t>
            </a:r>
            <a:r>
              <a:rPr lang="zh-CN" altLang="en-US"/>
              <a:t>better concurrency, without affecting serializability</a:t>
            </a:r>
          </a:p>
        </p:txBody>
      </p:sp>
      <p:sp>
        <p:nvSpPr>
          <p:cNvPr id="4" name="灯片编号占位符 3"/>
          <p:cNvSpPr>
            <a:spLocks noGrp="1"/>
          </p:cNvSpPr>
          <p:nvPr>
            <p:ph type="sldNum" sz="quarter" idx="12"/>
          </p:nvPr>
        </p:nvSpPr>
        <p:spPr/>
        <p:txBody>
          <a:bodyPr/>
          <a:lstStyle/>
          <a:p>
            <a:fld id="{9B618960-8005-486C-9A75-10CB2AAC16F9}" type="slidenum">
              <a:rPr lang="en-US" smtClean="0"/>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3" name="内容占位符 2"/>
          <p:cNvSpPr>
            <a:spLocks noGrp="1"/>
          </p:cNvSpPr>
          <p:nvPr>
            <p:ph idx="1"/>
          </p:nvPr>
        </p:nvSpPr>
        <p:spPr/>
        <p:txBody>
          <a:bodyPr>
            <a:normAutofit fontScale="87500" lnSpcReduction="10000"/>
          </a:bodyPr>
          <a:lstStyle/>
          <a:p>
            <a:r>
              <a:rPr lang="zh-CN" altLang="en-US"/>
              <a:t>A timestamp-ordering scheme ensures serializability by </a:t>
            </a:r>
            <a:r>
              <a:rPr lang="zh-CN" altLang="en-US" b="1"/>
              <a:t>selecting an ordering in</a:t>
            </a:r>
            <a:r>
              <a:rPr lang="en-US" altLang="zh-CN" b="1"/>
              <a:t> </a:t>
            </a:r>
            <a:r>
              <a:rPr lang="zh-CN" altLang="en-US" b="1"/>
              <a:t>advance </a:t>
            </a:r>
            <a:r>
              <a:rPr lang="zh-CN" altLang="en-US"/>
              <a:t>between every pair of transactions. A unique fixed timestamp is associated</a:t>
            </a:r>
            <a:r>
              <a:rPr lang="en-US" altLang="zh-CN"/>
              <a:t> </a:t>
            </a:r>
            <a:r>
              <a:rPr lang="zh-CN" altLang="en-US"/>
              <a:t>with each transaction in the system. The timestamps determine</a:t>
            </a:r>
            <a:r>
              <a:rPr lang="en-US" altLang="zh-CN"/>
              <a:t> </a:t>
            </a:r>
            <a:r>
              <a:rPr lang="zh-CN" altLang="en-US"/>
              <a:t>the serializability order. </a:t>
            </a:r>
            <a:r>
              <a:rPr lang="zh-CN" altLang="en-US" b="1">
                <a:highlight>
                  <a:srgbClr val="FFFF00"/>
                </a:highlight>
              </a:rPr>
              <a:t>Thus, if the</a:t>
            </a:r>
            <a:r>
              <a:rPr lang="en-US" altLang="zh-CN" b="1">
                <a:highlight>
                  <a:srgbClr val="FFFF00"/>
                </a:highlight>
              </a:rPr>
              <a:t> TS(</a:t>
            </a:r>
            <a:r>
              <a:rPr lang="zh-CN" altLang="en-US" b="1">
                <a:highlight>
                  <a:srgbClr val="FFFF00"/>
                </a:highlight>
              </a:rPr>
              <a:t>Ti</a:t>
            </a:r>
            <a:r>
              <a:rPr lang="en-US" altLang="zh-CN" b="1">
                <a:highlight>
                  <a:srgbClr val="FFFF00"/>
                </a:highlight>
              </a:rPr>
              <a:t>)</a:t>
            </a:r>
            <a:r>
              <a:rPr lang="zh-CN" altLang="en-US" b="1">
                <a:highlight>
                  <a:srgbClr val="FFFF00"/>
                </a:highlight>
              </a:rPr>
              <a:t> </a:t>
            </a:r>
            <a:r>
              <a:rPr lang="en-US" b="1">
                <a:highlight>
                  <a:srgbClr val="FFFF00"/>
                </a:highlight>
              </a:rPr>
              <a:t>&lt; TS(</a:t>
            </a:r>
            <a:r>
              <a:rPr lang="zh-CN" altLang="en-US" b="1">
                <a:highlight>
                  <a:srgbClr val="FFFF00"/>
                </a:highlight>
              </a:rPr>
              <a:t>Tj</a:t>
            </a:r>
            <a:r>
              <a:rPr lang="en-US" altLang="zh-CN" b="1">
                <a:highlight>
                  <a:srgbClr val="FFFF00"/>
                </a:highlight>
              </a:rPr>
              <a:t>)</a:t>
            </a:r>
            <a:r>
              <a:rPr lang="zh-CN" altLang="en-US" b="1">
                <a:highlight>
                  <a:srgbClr val="FFFF00"/>
                </a:highlight>
              </a:rPr>
              <a:t>, then the scheme ensures that the produced schedule</a:t>
            </a:r>
            <a:r>
              <a:rPr lang="en-US" altLang="zh-CN" b="1">
                <a:highlight>
                  <a:srgbClr val="FFFF00"/>
                </a:highlight>
              </a:rPr>
              <a:t> </a:t>
            </a:r>
            <a:r>
              <a:rPr lang="zh-CN" altLang="en-US" b="1">
                <a:highlight>
                  <a:srgbClr val="FFFF00"/>
                </a:highlight>
              </a:rPr>
              <a:t>is equivalent to a serial schedule in which Ti </a:t>
            </a:r>
            <a:r>
              <a:rPr lang="en-US" altLang="zh-CN" b="1">
                <a:highlight>
                  <a:srgbClr val="FFFF00"/>
                </a:highlight>
              </a:rPr>
              <a:t>-&gt; </a:t>
            </a:r>
            <a:r>
              <a:rPr lang="zh-CN" altLang="en-US" b="1">
                <a:highlight>
                  <a:srgbClr val="FFFF00"/>
                </a:highlight>
              </a:rPr>
              <a:t>Tj</a:t>
            </a:r>
            <a:r>
              <a:rPr lang="en-US" altLang="zh-CN" b="1"/>
              <a:t> </a:t>
            </a:r>
            <a:r>
              <a:rPr lang="zh-CN" altLang="en-US" b="1"/>
              <a:t>.</a:t>
            </a:r>
            <a:r>
              <a:rPr lang="zh-CN" altLang="en-US"/>
              <a:t> It does so by rolling back a transaction whenever such an order is violated.</a:t>
            </a:r>
          </a:p>
          <a:p>
            <a:r>
              <a:rPr lang="zh-CN" altLang="en-US"/>
              <a:t>A validation scheme is an appropriate concurrency-control method in cases where</a:t>
            </a:r>
            <a:r>
              <a:rPr lang="en-US" altLang="zh-CN"/>
              <a:t> </a:t>
            </a:r>
            <a:r>
              <a:rPr lang="zh-CN" altLang="en-US"/>
              <a:t>a </a:t>
            </a:r>
            <a:r>
              <a:rPr lang="zh-CN" altLang="en-US" b="1"/>
              <a:t>majority of </a:t>
            </a:r>
            <a:r>
              <a:rPr lang="en-US" altLang="zh-CN" b="1"/>
              <a:t>TXs </a:t>
            </a:r>
            <a:r>
              <a:rPr lang="zh-CN" altLang="en-US" b="1"/>
              <a:t>are read-only</a:t>
            </a:r>
            <a:r>
              <a:rPr lang="zh-CN" altLang="en-US"/>
              <a:t>, and thus the rate of conflicts</a:t>
            </a:r>
            <a:r>
              <a:rPr lang="en-US" altLang="zh-CN"/>
              <a:t> </a:t>
            </a:r>
            <a:r>
              <a:rPr lang="zh-CN" altLang="en-US"/>
              <a:t>among these transactions is low. A unique fixed timestamp is associated with each</a:t>
            </a:r>
            <a:r>
              <a:rPr lang="en-US" altLang="zh-CN"/>
              <a:t> </a:t>
            </a:r>
            <a:r>
              <a:rPr lang="zh-CN" altLang="en-US"/>
              <a:t>transaction in the system. The serializability order is determined by the timestamp</a:t>
            </a:r>
            <a:r>
              <a:rPr lang="en-US" altLang="zh-CN"/>
              <a:t> </a:t>
            </a:r>
            <a:r>
              <a:rPr lang="zh-CN" altLang="en-US"/>
              <a:t>of the transaction. A transaction in this scheme is never delayed. It must, however,</a:t>
            </a:r>
            <a:r>
              <a:rPr lang="en-US" altLang="zh-CN"/>
              <a:t> </a:t>
            </a:r>
            <a:r>
              <a:rPr lang="zh-CN" altLang="en-US"/>
              <a:t>pass a validation test to complete. If it does not pass the validation test, the system</a:t>
            </a:r>
            <a:r>
              <a:rPr lang="en-US" altLang="zh-CN"/>
              <a:t> </a:t>
            </a:r>
            <a:r>
              <a:rPr lang="zh-CN" altLang="en-US"/>
              <a:t>rolls it back to its initial state.</a:t>
            </a:r>
          </a:p>
        </p:txBody>
      </p:sp>
      <p:sp>
        <p:nvSpPr>
          <p:cNvPr id="4" name="灯片编号占位符 3"/>
          <p:cNvSpPr>
            <a:spLocks noGrp="1"/>
          </p:cNvSpPr>
          <p:nvPr>
            <p:ph type="sldNum" sz="quarter" idx="12"/>
          </p:nvPr>
        </p:nvSpPr>
        <p:spPr/>
        <p:txBody>
          <a:bodyPr/>
          <a:lstStyle/>
          <a:p>
            <a:fld id="{9B618960-8005-486C-9A75-10CB2AAC16F9}" type="slidenum">
              <a:rPr lang="en-US" smtClean="0"/>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Summary</a:t>
            </a:r>
            <a:endParaRPr lang="zh-CN" altLang="en-US"/>
          </a:p>
        </p:txBody>
      </p:sp>
      <p:sp>
        <p:nvSpPr>
          <p:cNvPr id="3" name="内容占位符 2"/>
          <p:cNvSpPr>
            <a:spLocks noGrp="1"/>
          </p:cNvSpPr>
          <p:nvPr>
            <p:ph idx="1"/>
          </p:nvPr>
        </p:nvSpPr>
        <p:spPr/>
        <p:txBody>
          <a:bodyPr>
            <a:normAutofit fontScale="75000" lnSpcReduction="20000"/>
          </a:bodyPr>
          <a:lstStyle/>
          <a:p>
            <a:r>
              <a:rPr lang="zh-CN" altLang="en-US"/>
              <a:t>A multiversion concurrency-control scheme is based on the creation of a new version of a data item for each transaction that writes that item. When a </a:t>
            </a:r>
            <a:r>
              <a:rPr lang="zh-CN" altLang="en-US" b="1"/>
              <a:t>read </a:t>
            </a:r>
            <a:r>
              <a:rPr lang="zh-CN" altLang="en-US"/>
              <a:t>is issued, the system </a:t>
            </a:r>
            <a:r>
              <a:rPr lang="zh-CN" altLang="en-US" b="1"/>
              <a:t>selects one of the versions</a:t>
            </a:r>
            <a:r>
              <a:rPr lang="zh-CN" altLang="en-US"/>
              <a:t> to be read. The concurrency_x0002_control scheme ensures that the version to be read is selected in a manner that</a:t>
            </a:r>
            <a:r>
              <a:rPr lang="en-US" altLang="zh-CN"/>
              <a:t> </a:t>
            </a:r>
            <a:r>
              <a:rPr lang="zh-CN" altLang="en-US"/>
              <a:t>ensures </a:t>
            </a:r>
            <a:r>
              <a:rPr lang="zh-CN" altLang="en-US" b="1"/>
              <a:t>serializability </a:t>
            </a:r>
            <a:r>
              <a:rPr lang="zh-CN" altLang="en-US"/>
              <a:t>by using timestamps. A read operation always succeeds</a:t>
            </a:r>
            <a:r>
              <a:rPr lang="en-US" altLang="zh-CN"/>
              <a:t>.</a:t>
            </a:r>
          </a:p>
          <a:p>
            <a:pPr marL="0" indent="457200">
              <a:buNone/>
            </a:pPr>
            <a:r>
              <a:rPr lang="zh-CN" altLang="en-US"/>
              <a:t>In</a:t>
            </a:r>
            <a:r>
              <a:rPr lang="zh-CN" altLang="en-US" b="1"/>
              <a:t> multiversion </a:t>
            </a:r>
            <a:r>
              <a:rPr lang="en-US" altLang="zh-CN" b="1"/>
              <a:t>TS</a:t>
            </a:r>
            <a:r>
              <a:rPr lang="zh-CN" altLang="en-US" b="1"/>
              <a:t> ordering</a:t>
            </a:r>
            <a:r>
              <a:rPr lang="zh-CN" altLang="en-US"/>
              <a:t>, a write operation may result in the rollback</a:t>
            </a:r>
            <a:r>
              <a:rPr lang="en-US" altLang="zh-CN"/>
              <a:t> </a:t>
            </a:r>
            <a:r>
              <a:rPr lang="zh-CN" altLang="en-US"/>
              <a:t>of the transaction.</a:t>
            </a:r>
          </a:p>
          <a:p>
            <a:pPr marL="0" indent="457200">
              <a:buNone/>
            </a:pPr>
            <a:r>
              <a:rPr lang="zh-CN" altLang="en-US"/>
              <a:t>In </a:t>
            </a:r>
            <a:r>
              <a:rPr lang="zh-CN" altLang="en-US" b="1"/>
              <a:t>multiversion </a:t>
            </a:r>
            <a:r>
              <a:rPr lang="en-US" altLang="zh-CN" b="1"/>
              <a:t>2PL</a:t>
            </a:r>
            <a:r>
              <a:rPr lang="zh-CN" altLang="en-US" b="1"/>
              <a:t> locking</a:t>
            </a:r>
            <a:r>
              <a:rPr lang="zh-CN" altLang="en-US"/>
              <a:t>, write operations may result in a </a:t>
            </a:r>
            <a:r>
              <a:rPr lang="zh-CN" altLang="en-US" b="1"/>
              <a:t>lock wait</a:t>
            </a:r>
            <a:r>
              <a:rPr lang="en-US" altLang="zh-CN"/>
              <a:t> </a:t>
            </a:r>
            <a:r>
              <a:rPr lang="zh-CN" altLang="en-US"/>
              <a:t>or, possibly, in </a:t>
            </a:r>
            <a:r>
              <a:rPr lang="zh-CN" altLang="en-US" b="1"/>
              <a:t>deadlock</a:t>
            </a:r>
            <a:r>
              <a:rPr lang="zh-CN" altLang="en-US"/>
              <a:t>.</a:t>
            </a:r>
          </a:p>
          <a:p>
            <a:endParaRPr lang="zh-CN" altLang="en-US"/>
          </a:p>
          <a:p>
            <a:r>
              <a:rPr lang="zh-CN" altLang="en-US" b="1"/>
              <a:t>Snapshot isolation</a:t>
            </a:r>
            <a:r>
              <a:rPr lang="zh-CN" altLang="en-US"/>
              <a:t> is a </a:t>
            </a:r>
            <a:r>
              <a:rPr lang="zh-CN" altLang="en-US" b="1"/>
              <a:t>multiversion</a:t>
            </a:r>
            <a:r>
              <a:rPr lang="zh-CN" altLang="en-US"/>
              <a:t> concurrency-control protocol </a:t>
            </a:r>
            <a:r>
              <a:rPr lang="zh-CN" altLang="en-US" b="1"/>
              <a:t>based on validation</a:t>
            </a:r>
            <a:r>
              <a:rPr lang="zh-CN" altLang="en-US"/>
              <a:t>, which, unlike multiversion </a:t>
            </a:r>
            <a:r>
              <a:rPr lang="en-US" altLang="zh-CN"/>
              <a:t>2PL</a:t>
            </a:r>
            <a:r>
              <a:rPr lang="zh-CN" altLang="en-US"/>
              <a:t>, does not require</a:t>
            </a:r>
            <a:r>
              <a:rPr lang="en-US" altLang="zh-CN"/>
              <a:t> TX</a:t>
            </a:r>
            <a:r>
              <a:rPr lang="zh-CN" altLang="en-US"/>
              <a:t>s</a:t>
            </a:r>
            <a:r>
              <a:rPr lang="en-US" altLang="zh-CN"/>
              <a:t> </a:t>
            </a:r>
            <a:r>
              <a:rPr lang="zh-CN" altLang="en-US"/>
              <a:t>to be declared as read-only </a:t>
            </a:r>
            <a:r>
              <a:rPr lang="en-US" altLang="zh-CN"/>
              <a:t>/ </a:t>
            </a:r>
            <a:r>
              <a:rPr lang="zh-CN" altLang="en-US"/>
              <a:t>update. Snapshot isolation does not guarantee se</a:t>
            </a:r>
            <a:r>
              <a:rPr lang="en-US" altLang="zh-CN"/>
              <a:t>r</a:t>
            </a:r>
            <a:r>
              <a:rPr lang="zh-CN" altLang="en-US"/>
              <a:t>ializability but is nevertheless supported by many</a:t>
            </a:r>
            <a:r>
              <a:rPr lang="en-US" altLang="zh-CN"/>
              <a:t> DB</a:t>
            </a:r>
            <a:r>
              <a:rPr lang="zh-CN" altLang="en-US"/>
              <a:t> systems. </a:t>
            </a:r>
          </a:p>
          <a:p>
            <a:r>
              <a:rPr lang="zh-CN" altLang="en-US"/>
              <a:t>Serializable</a:t>
            </a:r>
            <a:r>
              <a:rPr lang="en-US" altLang="zh-CN"/>
              <a:t> </a:t>
            </a:r>
            <a:r>
              <a:rPr lang="zh-CN" altLang="en-US"/>
              <a:t>snapshot isolation is an extension of snapshot isolation which guarantees serializability.</a:t>
            </a:r>
          </a:p>
        </p:txBody>
      </p:sp>
      <p:sp>
        <p:nvSpPr>
          <p:cNvPr id="4" name="灯片编号占位符 3"/>
          <p:cNvSpPr>
            <a:spLocks noGrp="1"/>
          </p:cNvSpPr>
          <p:nvPr>
            <p:ph type="sldNum" sz="quarter" idx="12"/>
          </p:nvPr>
        </p:nvSpPr>
        <p:spPr/>
        <p:txBody>
          <a:bodyPr/>
          <a:lstStyle/>
          <a:p>
            <a:fld id="{9B618960-8005-486C-9A75-10CB2AAC16F9}" type="slidenum">
              <a:rPr lang="en-US" smtClean="0"/>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3" name="内容占位符 2"/>
          <p:cNvSpPr>
            <a:spLocks noGrp="1"/>
          </p:cNvSpPr>
          <p:nvPr>
            <p:ph idx="1"/>
          </p:nvPr>
        </p:nvSpPr>
        <p:spPr/>
        <p:txBody>
          <a:bodyPr>
            <a:normAutofit fontScale="97500" lnSpcReduction="10000"/>
          </a:bodyPr>
          <a:lstStyle/>
          <a:p>
            <a:r>
              <a:rPr lang="zh-CN" altLang="en-US"/>
              <a:t>A </a:t>
            </a:r>
            <a:r>
              <a:rPr lang="zh-CN" altLang="en-US" b="1"/>
              <a:t>delete</a:t>
            </a:r>
            <a:r>
              <a:rPr lang="zh-CN" altLang="en-US"/>
              <a:t> operation may be performed only if the </a:t>
            </a:r>
            <a:r>
              <a:rPr lang="en-US" altLang="zh-CN"/>
              <a:t>TX </a:t>
            </a:r>
            <a:r>
              <a:rPr lang="zh-CN" altLang="en-US"/>
              <a:t>has</a:t>
            </a:r>
            <a:r>
              <a:rPr lang="en-US" altLang="zh-CN"/>
              <a:t> </a:t>
            </a:r>
            <a:r>
              <a:rPr lang="zh-CN" altLang="en-US"/>
              <a:t>an </a:t>
            </a:r>
            <a:r>
              <a:rPr lang="en-US" altLang="zh-CN" b="1"/>
              <a:t>X-</a:t>
            </a:r>
            <a:r>
              <a:rPr lang="zh-CN" altLang="en-US" b="1"/>
              <a:t>lock</a:t>
            </a:r>
            <a:r>
              <a:rPr lang="zh-CN" altLang="en-US"/>
              <a:t> on the tuple. </a:t>
            </a:r>
          </a:p>
          <a:p>
            <a:r>
              <a:rPr lang="en-US" altLang="zh-CN"/>
              <a:t>TX </a:t>
            </a:r>
            <a:r>
              <a:rPr lang="zh-CN" altLang="en-US"/>
              <a:t>that inserts a new tuple</a:t>
            </a:r>
            <a:r>
              <a:rPr lang="en-US" altLang="zh-CN"/>
              <a:t> </a:t>
            </a:r>
            <a:r>
              <a:rPr lang="zh-CN" altLang="en-US"/>
              <a:t>into the </a:t>
            </a:r>
            <a:r>
              <a:rPr lang="en-US" altLang="zh-CN"/>
              <a:t>DB</a:t>
            </a:r>
            <a:r>
              <a:rPr lang="zh-CN" altLang="en-US"/>
              <a:t> is given an </a:t>
            </a:r>
            <a:r>
              <a:rPr lang="en-US" altLang="zh-CN"/>
              <a:t>X-</a:t>
            </a:r>
            <a:r>
              <a:rPr lang="zh-CN" altLang="en-US"/>
              <a:t>lock on the tuple.</a:t>
            </a:r>
          </a:p>
          <a:p>
            <a:r>
              <a:rPr lang="zh-CN" altLang="en-US"/>
              <a:t>Insertions can lead to the </a:t>
            </a:r>
            <a:r>
              <a:rPr lang="zh-CN" altLang="en-US" b="1"/>
              <a:t>phantom phenomenon</a:t>
            </a:r>
            <a:r>
              <a:rPr lang="zh-CN" altLang="en-US"/>
              <a:t>, in which an insertion logically</a:t>
            </a:r>
            <a:r>
              <a:rPr lang="en-US" altLang="zh-CN"/>
              <a:t> </a:t>
            </a:r>
            <a:r>
              <a:rPr lang="zh-CN" altLang="en-US"/>
              <a:t>conflicts with a query even though the two transactions may access no tuple in</a:t>
            </a:r>
            <a:r>
              <a:rPr lang="en-US" altLang="zh-CN"/>
              <a:t> </a:t>
            </a:r>
            <a:r>
              <a:rPr lang="zh-CN" altLang="en-US"/>
              <a:t>common. Such conflict cannot be detected if locking is done only on tuples accessed by the transactions. Locking is required on the data used to find the tuples</a:t>
            </a:r>
            <a:r>
              <a:rPr lang="en-US" altLang="zh-CN"/>
              <a:t> </a:t>
            </a:r>
            <a:r>
              <a:rPr lang="zh-CN" altLang="en-US"/>
              <a:t>in the relation. The </a:t>
            </a:r>
            <a:r>
              <a:rPr lang="zh-CN" altLang="en-US" b="1"/>
              <a:t>index-locking technique</a:t>
            </a:r>
            <a:r>
              <a:rPr lang="zh-CN" altLang="en-US"/>
              <a:t> solves this problem by requiring locks</a:t>
            </a:r>
            <a:r>
              <a:rPr lang="en-US" altLang="zh-CN"/>
              <a:t> </a:t>
            </a:r>
            <a:r>
              <a:rPr lang="zh-CN" altLang="en-US"/>
              <a:t>on certain index nodes. These locks ensure that all conflicting </a:t>
            </a:r>
            <a:r>
              <a:rPr lang="en-US" altLang="zh-CN"/>
              <a:t>TX</a:t>
            </a:r>
            <a:r>
              <a:rPr lang="zh-CN" altLang="en-US"/>
              <a:t>s conflict</a:t>
            </a:r>
            <a:r>
              <a:rPr lang="en-US" altLang="zh-CN"/>
              <a:t> </a:t>
            </a:r>
            <a:r>
              <a:rPr lang="zh-CN" altLang="en-US"/>
              <a:t>on a real data item, rather than on a phantom.</a:t>
            </a:r>
          </a:p>
        </p:txBody>
      </p:sp>
      <p:sp>
        <p:nvSpPr>
          <p:cNvPr id="4" name="灯片编号占位符 3"/>
          <p:cNvSpPr>
            <a:spLocks noGrp="1"/>
          </p:cNvSpPr>
          <p:nvPr>
            <p:ph type="sldNum" sz="quarter" idx="12"/>
          </p:nvPr>
        </p:nvSpPr>
        <p:spPr/>
        <p:txBody>
          <a:bodyPr/>
          <a:lstStyle/>
          <a:p>
            <a:fld id="{9B618960-8005-486C-9A75-10CB2AAC16F9}" type="slidenum">
              <a:rPr lang="en-US" smtClean="0"/>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b="1"/>
              <a:t>Weak levels of consistency</a:t>
            </a:r>
            <a:r>
              <a:rPr lang="zh-CN" altLang="en-US"/>
              <a:t> are used in some applications where consistency</a:t>
            </a:r>
            <a:r>
              <a:rPr lang="en-US" altLang="zh-CN"/>
              <a:t> o</a:t>
            </a:r>
            <a:r>
              <a:rPr lang="zh-CN" altLang="en-US"/>
              <a:t>f </a:t>
            </a:r>
            <a:r>
              <a:rPr lang="zh-CN" altLang="en-US" b="1"/>
              <a:t>query results </a:t>
            </a:r>
            <a:r>
              <a:rPr lang="zh-CN" altLang="en-US"/>
              <a:t>is not critical, and using serializability would result in queries</a:t>
            </a:r>
            <a:r>
              <a:rPr lang="en-US" altLang="zh-CN"/>
              <a:t> </a:t>
            </a:r>
            <a:r>
              <a:rPr lang="zh-CN" altLang="en-US"/>
              <a:t>adversely affecting </a:t>
            </a:r>
            <a:r>
              <a:rPr lang="en-US" altLang="zh-CN"/>
              <a:t>TX</a:t>
            </a:r>
            <a:r>
              <a:rPr lang="zh-CN" altLang="en-US"/>
              <a:t> processing. </a:t>
            </a:r>
            <a:r>
              <a:rPr lang="zh-CN" altLang="en-US" b="1"/>
              <a:t>Degree-two consistency</a:t>
            </a:r>
            <a:r>
              <a:rPr lang="zh-CN" altLang="en-US"/>
              <a:t> is one</a:t>
            </a:r>
            <a:r>
              <a:rPr lang="en-US" altLang="zh-CN"/>
              <a:t> of it</a:t>
            </a:r>
            <a:r>
              <a:rPr lang="zh-CN" altLang="en-US"/>
              <a:t>;</a:t>
            </a:r>
            <a:r>
              <a:rPr lang="zh-CN" altLang="en-US" b="1"/>
              <a:t> cursor stability </a:t>
            </a:r>
            <a:r>
              <a:rPr lang="zh-CN" altLang="en-US"/>
              <a:t>is a </a:t>
            </a:r>
            <a:r>
              <a:rPr lang="en-US" altLang="zh-CN"/>
              <a:t>widely used </a:t>
            </a:r>
            <a:r>
              <a:rPr lang="zh-CN" altLang="en-US"/>
              <a:t>special case of degree-two consistency.</a:t>
            </a:r>
          </a:p>
          <a:p>
            <a:pPr marL="0" indent="0">
              <a:buNone/>
            </a:pPr>
            <a:r>
              <a:rPr lang="zh-CN" altLang="en-US"/>
              <a:t>Concurrency control is a challenging task for </a:t>
            </a:r>
            <a:r>
              <a:rPr lang="en-US" altLang="zh-CN"/>
              <a:t>TX</a:t>
            </a:r>
            <a:r>
              <a:rPr lang="zh-CN" altLang="en-US"/>
              <a:t>s that </a:t>
            </a:r>
            <a:r>
              <a:rPr lang="zh-CN" altLang="en-US" b="1"/>
              <a:t>span user interactions</a:t>
            </a:r>
            <a:r>
              <a:rPr lang="zh-CN" altLang="en-US"/>
              <a:t>. Applications often implement a scheme based on validation of writes using</a:t>
            </a:r>
            <a:r>
              <a:rPr lang="en-US" altLang="zh-CN"/>
              <a:t> </a:t>
            </a:r>
            <a:r>
              <a:rPr lang="zh-CN" altLang="en-US" i="1"/>
              <a:t>version numbers </a:t>
            </a:r>
            <a:r>
              <a:rPr lang="zh-CN" altLang="en-US"/>
              <a:t>stored in tuples; this scheme provides a </a:t>
            </a:r>
            <a:r>
              <a:rPr lang="zh-CN" altLang="en-US" b="1"/>
              <a:t>weak level of serializability</a:t>
            </a:r>
            <a:r>
              <a:rPr lang="zh-CN" altLang="en-US"/>
              <a:t> and can be implemented at the application level without modifications to the</a:t>
            </a:r>
            <a:r>
              <a:rPr lang="en-US" altLang="zh-CN"/>
              <a:t> DB</a:t>
            </a:r>
            <a:r>
              <a:rPr lang="zh-CN" altLang="en-US"/>
              <a:t>.</a:t>
            </a:r>
          </a:p>
          <a:p>
            <a:pPr marL="0" indent="0">
              <a:buNone/>
            </a:pPr>
            <a:r>
              <a:rPr lang="zh-CN" altLang="en-US"/>
              <a:t>Special concurrency-control techniques can be developed for special data structures. Often, special techniques are applied in </a:t>
            </a:r>
            <a:r>
              <a:rPr lang="zh-CN" altLang="en-US" b="1"/>
              <a:t>B+trees </a:t>
            </a:r>
            <a:r>
              <a:rPr lang="zh-CN" altLang="en-US"/>
              <a:t>to allow </a:t>
            </a:r>
            <a:r>
              <a:rPr lang="zh-CN" altLang="en-US" b="1"/>
              <a:t>greater concurrency.</a:t>
            </a:r>
            <a:r>
              <a:rPr lang="zh-CN" altLang="en-US"/>
              <a:t> These techniques allow </a:t>
            </a:r>
            <a:r>
              <a:rPr lang="zh-CN" altLang="en-US" b="1"/>
              <a:t>nonserializable access</a:t>
            </a:r>
            <a:r>
              <a:rPr lang="zh-CN" altLang="en-US"/>
              <a:t> to the B+-tree, but they ensure that the B+tree structure is correct, and they ensure that accesses to the</a:t>
            </a:r>
            <a:r>
              <a:rPr lang="en-US" altLang="zh-CN"/>
              <a:t> DB</a:t>
            </a:r>
            <a:r>
              <a:rPr lang="zh-CN" altLang="en-US"/>
              <a:t> itself are serializable. Latch-free data structures are used to implement</a:t>
            </a:r>
            <a:r>
              <a:rPr lang="en-US" altLang="zh-CN"/>
              <a:t> </a:t>
            </a:r>
            <a:r>
              <a:rPr lang="zh-CN" altLang="en-US"/>
              <a:t>high-performance indices and other data structures in </a:t>
            </a:r>
            <a:r>
              <a:rPr lang="zh-CN" altLang="en-US" b="1"/>
              <a:t>main-memory databases</a:t>
            </a:r>
            <a:r>
              <a:rPr lang="zh-CN" altLang="en-US"/>
              <a:t>.</a:t>
            </a:r>
          </a:p>
        </p:txBody>
      </p:sp>
      <p:sp>
        <p:nvSpPr>
          <p:cNvPr id="4" name="灯片编号占位符 3"/>
          <p:cNvSpPr>
            <a:spLocks noGrp="1"/>
          </p:cNvSpPr>
          <p:nvPr>
            <p:ph type="sldNum" sz="quarter" idx="12"/>
          </p:nvPr>
        </p:nvSpPr>
        <p:spPr/>
        <p:txBody>
          <a:bodyPr/>
          <a:lstStyle/>
          <a:p>
            <a:fld id="{9B618960-8005-486C-9A75-10CB2AAC16F9}" type="slidenum">
              <a:rPr lang="en-US" smtClean="0"/>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kappa201 2.30 1.8</a:t>
            </a:r>
          </a:p>
        </p:txBody>
      </p:sp>
      <p:sp>
        <p:nvSpPr>
          <p:cNvPr id="4" name="灯片编号占位符 3"/>
          <p:cNvSpPr>
            <a:spLocks noGrp="1"/>
          </p:cNvSpPr>
          <p:nvPr>
            <p:ph type="sldNum" sz="quarter" idx="12"/>
          </p:nvPr>
        </p:nvSpPr>
        <p:spPr/>
        <p:txBody>
          <a:bodyPr/>
          <a:lstStyle/>
          <a:p>
            <a:fld id="{9B618960-8005-486C-9A75-10CB2AAC16F9}" type="slidenum">
              <a:rPr lang="en-US" smtClean="0"/>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Two-Phase Locking Protocol</a:t>
            </a:r>
          </a:p>
        </p:txBody>
      </p:sp>
      <p:sp>
        <p:nvSpPr>
          <p:cNvPr id="3" name="内容占位符 2"/>
          <p:cNvSpPr>
            <a:spLocks noGrp="1"/>
          </p:cNvSpPr>
          <p:nvPr>
            <p:ph idx="1"/>
          </p:nvPr>
        </p:nvSpPr>
        <p:spPr>
          <a:xfrm>
            <a:off x="838200" y="1825625"/>
            <a:ext cx="11094720" cy="4351655"/>
          </a:xfrm>
        </p:spPr>
        <p:txBody>
          <a:bodyPr>
            <a:normAutofit fontScale="97500" lnSpcReduction="10000"/>
          </a:bodyPr>
          <a:lstStyle/>
          <a:p>
            <a:pPr>
              <a:lnSpc>
                <a:spcPct val="100000"/>
              </a:lnSpc>
            </a:pPr>
            <a:r>
              <a:rPr lang="en-US" altLang="zh-CN" dirty="0">
                <a:ea typeface="等线" charset="0"/>
                <a:cs typeface="+mn-lt"/>
              </a:rPr>
              <a:t>Growing Phase: A transaction may </a:t>
            </a:r>
            <a:r>
              <a:rPr lang="en-US" altLang="zh-CN" b="1" dirty="0">
                <a:ea typeface="等线" charset="0"/>
                <a:cs typeface="+mn-lt"/>
              </a:rPr>
              <a:t>obtain </a:t>
            </a:r>
            <a:r>
              <a:rPr lang="en-US" altLang="zh-CN" dirty="0">
                <a:ea typeface="等线" charset="0"/>
                <a:cs typeface="+mn-lt"/>
              </a:rPr>
              <a:t>locks, but may not release any lock.</a:t>
            </a:r>
          </a:p>
          <a:p>
            <a:pPr>
              <a:lnSpc>
                <a:spcPct val="100000"/>
              </a:lnSpc>
            </a:pPr>
            <a:r>
              <a:rPr lang="en-US" altLang="zh-CN" dirty="0">
                <a:ea typeface="等线" charset="0"/>
                <a:cs typeface="+mn-lt"/>
              </a:rPr>
              <a:t>Shrinking Phase: A transaction may</a:t>
            </a:r>
            <a:r>
              <a:rPr lang="en-US" altLang="zh-CN" b="1" dirty="0">
                <a:ea typeface="等线" charset="0"/>
                <a:cs typeface="+mn-lt"/>
              </a:rPr>
              <a:t> release </a:t>
            </a:r>
            <a:r>
              <a:rPr lang="en-US" altLang="zh-CN" dirty="0">
                <a:ea typeface="等线" charset="0"/>
                <a:cs typeface="+mn-lt"/>
              </a:rPr>
              <a:t>locks, but may not obtain any new locks.</a:t>
            </a:r>
          </a:p>
          <a:p>
            <a:pPr>
              <a:lnSpc>
                <a:spcPct val="100000"/>
              </a:lnSpc>
            </a:pPr>
            <a:r>
              <a:rPr lang="en-US" altLang="zh-CN" dirty="0">
                <a:ea typeface="等线" charset="0"/>
                <a:cs typeface="+mn-lt"/>
              </a:rPr>
              <a:t>Lock Point: the end of its growing phase</a:t>
            </a:r>
          </a:p>
          <a:p>
            <a:pPr>
              <a:lnSpc>
                <a:spcPct val="100000"/>
              </a:lnSpc>
            </a:pPr>
            <a:endParaRPr lang="en-US" altLang="zh-CN" dirty="0">
              <a:ea typeface="等线" charset="0"/>
              <a:cs typeface="+mn-lt"/>
            </a:endParaRPr>
          </a:p>
          <a:p>
            <a:pPr>
              <a:lnSpc>
                <a:spcPct val="100000"/>
              </a:lnSpc>
            </a:pPr>
            <a:r>
              <a:rPr lang="en-US" altLang="zh-CN" dirty="0">
                <a:ea typeface="等线" charset="0"/>
                <a:cs typeface="+mn-lt"/>
              </a:rPr>
              <a:t>The two-phase locking protocol ensures </a:t>
            </a:r>
            <a:r>
              <a:rPr lang="en-US" altLang="zh-CN" b="1" dirty="0">
                <a:ea typeface="等线" charset="0"/>
                <a:cs typeface="+mn-lt"/>
              </a:rPr>
              <a:t>conflict serializability</a:t>
            </a:r>
          </a:p>
          <a:p>
            <a:pPr>
              <a:lnSpc>
                <a:spcPct val="100000"/>
              </a:lnSpc>
            </a:pPr>
            <a:r>
              <a:rPr lang="en-US" altLang="zh-CN" dirty="0">
                <a:ea typeface="等线" charset="0"/>
                <a:cs typeface="+mn-lt"/>
              </a:rPr>
              <a:t>Transactions can be ordered according to their lock points</a:t>
            </a:r>
          </a:p>
          <a:p>
            <a:pPr marL="0" indent="0">
              <a:lnSpc>
                <a:spcPct val="100000"/>
              </a:lnSpc>
              <a:buNone/>
            </a:pPr>
            <a:r>
              <a:rPr lang="en-US" altLang="zh-CN" dirty="0">
                <a:ea typeface="等线" charset="0"/>
                <a:cs typeface="+mn-lt"/>
              </a:rPr>
              <a:t> 							--a </a:t>
            </a:r>
            <a:r>
              <a:rPr lang="en-US" altLang="zh-CN" b="1" dirty="0">
                <a:ea typeface="等线" charset="0"/>
                <a:cs typeface="+mn-lt"/>
              </a:rPr>
              <a:t>serializability</a:t>
            </a:r>
            <a:r>
              <a:rPr lang="en-US" altLang="zh-CN" dirty="0">
                <a:ea typeface="等线" charset="0"/>
                <a:cs typeface="+mn-lt"/>
              </a:rPr>
              <a:t> ordering</a:t>
            </a:r>
          </a:p>
          <a:p>
            <a:pPr marL="0" indent="0">
              <a:lnSpc>
                <a:spcPct val="100000"/>
              </a:lnSpc>
              <a:buNone/>
            </a:pPr>
            <a:r>
              <a:rPr lang="zh-CN" altLang="en-US" sz="1200" dirty="0">
                <a:ea typeface="等线" charset="0"/>
                <a:cs typeface="+mn-lt"/>
              </a:rPr>
              <a:t>两段锁协议确保冲突可串行性</a:t>
            </a:r>
          </a:p>
        </p:txBody>
      </p:sp>
      <p:sp>
        <p:nvSpPr>
          <p:cNvPr id="4" name="灯片编号占位符 3"/>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4060</TotalTime>
  <Words>10992</Words>
  <Application>Microsoft Office PowerPoint</Application>
  <PresentationFormat>宽屏</PresentationFormat>
  <Paragraphs>1026</Paragraphs>
  <Slides>86</Slides>
  <Notes>80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86</vt:i4>
      </vt:variant>
    </vt:vector>
  </HeadingPairs>
  <TitlesOfParts>
    <vt:vector size="91" baseType="lpstr">
      <vt:lpstr>等线</vt:lpstr>
      <vt:lpstr>Arial</vt:lpstr>
      <vt:lpstr>Calibri</vt:lpstr>
      <vt:lpstr>Calibri Light</vt:lpstr>
      <vt:lpstr>Office Theme</vt:lpstr>
      <vt:lpstr>Database System Concepts</vt:lpstr>
      <vt:lpstr>Lock-Based Protocols</vt:lpstr>
      <vt:lpstr>An undesired situation</vt:lpstr>
      <vt:lpstr>Solution &amp; Another Undesired Situation</vt:lpstr>
      <vt:lpstr>A Few Terminology</vt:lpstr>
      <vt:lpstr>Conclusion</vt:lpstr>
      <vt:lpstr>Granting of the Locks &amp; Deadlock</vt:lpstr>
      <vt:lpstr>To Avoid Starvation</vt:lpstr>
      <vt:lpstr>The Two-Phase Locking Protocol</vt:lpstr>
      <vt:lpstr>The Two-Phase Locking Protocol</vt:lpstr>
      <vt:lpstr>Strict &amp; Rigorous 2-Phase Locking</vt:lpstr>
      <vt:lpstr>Lock Conversion</vt:lpstr>
      <vt:lpstr>Lock Conversion</vt:lpstr>
      <vt:lpstr>A widely used scheme</vt:lpstr>
      <vt:lpstr>Implementation of Locking</vt:lpstr>
      <vt:lpstr>Requests Processing of LM</vt:lpstr>
      <vt:lpstr>Graph Based Protocols</vt:lpstr>
      <vt:lpstr>An Example</vt:lpstr>
      <vt:lpstr>About Tree Protocol</vt:lpstr>
      <vt:lpstr>Advantages &amp; Disadvantages</vt:lpstr>
      <vt:lpstr>Deadlock Handling</vt:lpstr>
      <vt:lpstr>Deadlock Prevention</vt:lpstr>
      <vt:lpstr>Deadlock Prevention: Lock all / Ordering</vt:lpstr>
      <vt:lpstr>Deadlock Prevention: Preemption</vt:lpstr>
      <vt:lpstr>Deadlock Prevention: Lock Timeout </vt:lpstr>
      <vt:lpstr>Deadlock Detection and Recovery (已发生)</vt:lpstr>
      <vt:lpstr>Deadlock Detection</vt:lpstr>
      <vt:lpstr>*Recovery from Deadlock</vt:lpstr>
      <vt:lpstr>Multiple Granularity (多粒度)</vt:lpstr>
      <vt:lpstr>Multiple Granularity: Exp1</vt:lpstr>
      <vt:lpstr>Multiple Granularity: Exp2</vt:lpstr>
      <vt:lpstr>Intention lock modes</vt:lpstr>
      <vt:lpstr>Multiple-Granularity Locking Protocol</vt:lpstr>
      <vt:lpstr>Multiple-Granularity Locking Examples</vt:lpstr>
      <vt:lpstr>Insert/Delete Operations &amp; Predicate Reads</vt:lpstr>
      <vt:lpstr>Deletion</vt:lpstr>
      <vt:lpstr>Insertion</vt:lpstr>
      <vt:lpstr>Predicate查询条件 Reads &amp; The Phantom Phenomenon</vt:lpstr>
      <vt:lpstr>Predicate Reads &amp; The Phantom Phenomenon</vt:lpstr>
      <vt:lpstr>Solution: Create conflict on a new data item</vt:lpstr>
      <vt:lpstr>Problems</vt:lpstr>
      <vt:lpstr>A Better Solution</vt:lpstr>
      <vt:lpstr>Timestamp-Based Protocol</vt:lpstr>
      <vt:lpstr>The Timestamp-Ordering Protocol</vt:lpstr>
      <vt:lpstr>The Timestamp-Ordering Protocol</vt:lpstr>
      <vt:lpstr>To Make schedules under TS recoverable</vt:lpstr>
      <vt:lpstr>Thomas’ Write Rule</vt:lpstr>
      <vt:lpstr>Thomas’ Write Rule</vt:lpstr>
      <vt:lpstr>Differences</vt:lpstr>
      <vt:lpstr>VIEW SERIALIZABILITY 视图可串行化</vt:lpstr>
      <vt:lpstr>Validation-Based Protocols</vt:lpstr>
      <vt:lpstr>Validation-Based Protocols</vt:lpstr>
      <vt:lpstr>validation test</vt:lpstr>
      <vt:lpstr>Validation-Based ProtocolsP868 typo</vt:lpstr>
      <vt:lpstr>Multiversion Schemes</vt:lpstr>
      <vt:lpstr>Multiversion timestamp-ordering scheme</vt:lpstr>
      <vt:lpstr>Multiversion timestamp-ordering scheme</vt:lpstr>
      <vt:lpstr>Multiversion Two-Phase Locking</vt:lpstr>
      <vt:lpstr>Multiversion Two-Phase Locking</vt:lpstr>
      <vt:lpstr>Snapshot Isolation</vt:lpstr>
      <vt:lpstr>Multiversioning in Snapshot Isolation</vt:lpstr>
      <vt:lpstr>Validation Steps for Update Transactions</vt:lpstr>
      <vt:lpstr>Validation Steps for Update Transactions</vt:lpstr>
      <vt:lpstr>PowerPoint 演示文稿</vt:lpstr>
      <vt:lpstr>Serializability Issues and SolutionsP876 typo</vt:lpstr>
      <vt:lpstr>Serializability Issues and Solutions</vt:lpstr>
      <vt:lpstr>Serializability Issues and Solutions</vt:lpstr>
      <vt:lpstr>Weak Levels of Consistency in Practice</vt:lpstr>
      <vt:lpstr> Degree-Two Consistency</vt:lpstr>
      <vt:lpstr>Cursor Stability游标稳定性</vt:lpstr>
      <vt:lpstr>*Concurrency Control Across User Interactions</vt:lpstr>
      <vt:lpstr>Concurrency Control Across User Interactions</vt:lpstr>
      <vt:lpstr>Optimistic concurrency control without read validation</vt:lpstr>
      <vt:lpstr>Optimistic concurrency control without read validation</vt:lpstr>
      <vt:lpstr>Optimistic concurrency control without read validation</vt:lpstr>
      <vt:lpstr>Advanced Topics in Concurrency Control</vt:lpstr>
      <vt:lpstr>Summary</vt:lpstr>
      <vt:lpstr>Summary</vt:lpstr>
      <vt:lpstr>PowerPoint 演示文稿</vt:lpstr>
      <vt:lpstr>Summary</vt:lpstr>
      <vt:lpstr>Summary</vt:lpstr>
      <vt:lpstr>Summary</vt:lpstr>
      <vt:lpstr>Summary</vt:lpstr>
      <vt:lpstr>Summary</vt:lpstr>
      <vt:lpstr>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Concepts</dc:title>
  <dc:creator>wabiwabiwabibabu</dc:creator>
  <cp:lastModifiedBy>xu haoran</cp:lastModifiedBy>
  <cp:revision>35</cp:revision>
  <dcterms:created xsi:type="dcterms:W3CDTF">2025-01-05T07:57:47Z</dcterms:created>
  <dcterms:modified xsi:type="dcterms:W3CDTF">2025-05-14T14:07:19Z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2052-6.10.2.8397</vt:lpwstr>
  </property>
  <property fmtid="{D5CDD505-2E9C-101B-9397-08002B2CF9AE}" pid="3" name="ICV">
    <vt:lpwstr>D8D142D1E4B2C85B4E825667420AFA41_42</vt:lpwstr>
  </property>
</Properties>
</file>