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7" r:id="rId5"/>
    <p:sldId id="258" r:id="rId6"/>
    <p:sldId id="260" r:id="rId7"/>
    <p:sldId id="259" r:id="rId8"/>
    <p:sldId id="261" r:id="rId9"/>
    <p:sldId id="262" r:id="rId10"/>
    <p:sldId id="263" r:id="rId11"/>
    <p:sldId id="273" r:id="rId12"/>
    <p:sldId id="274" r:id="rId13"/>
    <p:sldId id="275" r:id="rId14"/>
    <p:sldId id="264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CCA2E7-F20B-46B2-B8EF-4BFE85C3E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D96A63-3AE9-476C-A7DB-346D84576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C2906E-CB5A-46E3-9DD8-64984F22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DE717A-84BE-44C9-BF30-74F4ED78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069D11-B5B1-424C-AC65-A41D1FA0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68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8218E7-B995-4C27-BF0E-E0150515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CE4890-FD15-4316-AB06-2585F0B59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0B0008-87D8-4E0C-BDBF-CDA95F9A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C934FE-2F46-4A7D-B2FD-D1F80119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3B96EC-C675-4927-8702-B7001D3F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27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17177C2-BC6F-4A7C-91B3-CA5C5104B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3DCE96-D5CD-4D88-8D5C-E744E327C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29524A-6932-4694-B2CD-54A0C0B7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F1A753-9D74-43B1-BA58-82E27461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FD212D-0D4F-48C7-B222-283051ED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88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8E1A11-F349-4996-BFF9-6B7ED72A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D9F819-1BAE-464E-9CAD-8369BD2A1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A1763F-E644-4D6F-A057-8DD6C570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E78099-77D4-488C-9D3A-554510BE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B51526-587E-420F-B966-8993C6B9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51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F36933-90D6-406C-B84E-41B4EB43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78182B-05F1-48A6-B5D1-8F96BDA12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91D358-4F32-4121-BA97-7C35620B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A9109C-1ED6-4336-9B7C-D20BB4DD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36398-6524-4100-A2C8-D9B7DD73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04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1FD41D-7346-4EBC-90F7-2E8689A4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73231-3774-4D27-A26B-FF09662F0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EEFF8A-F71C-4C6E-BD42-C6ED26268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E407E8-7330-4A8D-8E97-626D8944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871B7F-CBBE-49F2-915A-C9349844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10C63C-FF2B-46A4-B8D3-45647F15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46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7FF70-E9B1-45B2-B88D-666CBECF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654AA0-2A44-49E9-9487-C242BBEE1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413BE0-5E15-4958-B08C-FC0EADD0A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818762C-7C3D-4D92-BF2A-A4E26F20D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D1E6B44-7699-4E51-9ABB-E1586D966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1D58D62-82DC-48C6-AEEA-F4ADB82B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97A00DD-CE38-4E70-8164-37A4FE1F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30BCB32-BD54-4E25-B045-4C50E548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25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0C5412-86E7-4D7E-A026-27C60DA4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C7C86CA-AB04-4615-BE2D-5B7FEEEA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5B9B0A-12B8-453E-9F75-A9AA6EE4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44D9554-353D-4809-91E4-DD15321D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95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DDF63D-49F1-4A4A-8789-C034726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5463C6B-D621-4ED5-B6AA-E9E3D456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DB2091-1D44-456E-B590-0EA215D4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28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9DD1E-D895-4D74-9785-E2F8B829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9F7C29-2A2B-4628-969B-EB5D1402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A20FB4-D37B-4DC8-8341-A0206632F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485B7A-9213-4465-AF7B-D081A130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CD2592-2FCC-4560-B761-7E9B01F9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34A6C5-2BB8-4E87-A5BF-D9FD5448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74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9BEB9-6E2D-48EC-B14F-C7A5967F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79B8975-E758-487A-9909-CC1FA74AE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F41066-AE04-40DF-8305-065BA5890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41700F-7812-4DF1-AA52-DAD1CAB1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68D929-3AC1-4FDB-812A-5EBB1426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D26C4B-F4D3-4845-B0E7-2ECF52B5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44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89929F-6E64-4D7A-9EC6-955793D1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A4EB46-C085-4C44-8C17-3B37A7E84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D83BD1-5B80-4F2F-A25A-192CC8323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522573-55B0-4B43-9101-9FAE4C0A2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9E9142-215A-4B66-8D14-70691F716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28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737361-A333-41EE-9A9F-A529D4D94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海戰棋</a:t>
            </a:r>
            <a:r>
              <a:rPr lang="en-US" altLang="zh-TW" dirty="0"/>
              <a:t>----</a:t>
            </a:r>
            <a:r>
              <a:rPr lang="zh-TW" altLang="en-US" dirty="0"/>
              <a:t>最終征戰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AD2519-A044-4807-91FF-7CC80C68E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組員：</a:t>
            </a:r>
            <a:endParaRPr lang="en-US" altLang="zh-TW" dirty="0"/>
          </a:p>
          <a:p>
            <a:r>
              <a:rPr lang="zh-TW" altLang="en-US" dirty="0"/>
              <a:t>資訊三甲 林泓劭 </a:t>
            </a:r>
            <a:r>
              <a:rPr lang="en-US" altLang="zh-TW" dirty="0"/>
              <a:t>D0745530</a:t>
            </a:r>
          </a:p>
          <a:p>
            <a:r>
              <a:rPr lang="zh-TW" altLang="en-US" dirty="0"/>
              <a:t>資訊三甲 馮伯誠 </a:t>
            </a:r>
            <a:r>
              <a:rPr lang="en-US" altLang="zh-TW" dirty="0"/>
              <a:t>D0745908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0555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3D2F3-5F8A-4AB2-B6FD-1909530E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循序圖</a:t>
            </a:r>
            <a:r>
              <a:rPr lang="en-US" altLang="zh-TW" dirty="0"/>
              <a:t>--</a:t>
            </a:r>
            <a:r>
              <a:rPr lang="zh-TW" altLang="en-US" dirty="0"/>
              <a:t>登入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0864091-99D2-4AA0-B0DB-2A93D7619F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766" y="1886674"/>
            <a:ext cx="8542116" cy="417846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4963340-8B54-4C8B-BBAB-AE7477E80D7A}"/>
              </a:ext>
            </a:extLst>
          </p:cNvPr>
          <p:cNvSpPr/>
          <p:nvPr/>
        </p:nvSpPr>
        <p:spPr>
          <a:xfrm>
            <a:off x="8009682" y="3090441"/>
            <a:ext cx="3183038" cy="28473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578CB5A-1A2D-4DB0-8D2C-4F8BD435D2A1}"/>
              </a:ext>
            </a:extLst>
          </p:cNvPr>
          <p:cNvSpPr txBox="1"/>
          <p:nvPr/>
        </p:nvSpPr>
        <p:spPr>
          <a:xfrm>
            <a:off x="3020992" y="2721114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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49D10DE-297B-412F-A5E4-E845B92A6BDA}"/>
              </a:ext>
            </a:extLst>
          </p:cNvPr>
          <p:cNvSpPr txBox="1"/>
          <p:nvPr/>
        </p:nvSpPr>
        <p:spPr>
          <a:xfrm>
            <a:off x="5661949" y="2850364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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7142F77-AF73-410F-BBCA-D2EC3A9BD8EF}"/>
              </a:ext>
            </a:extLst>
          </p:cNvPr>
          <p:cNvSpPr txBox="1"/>
          <p:nvPr/>
        </p:nvSpPr>
        <p:spPr>
          <a:xfrm>
            <a:off x="5661948" y="3975904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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69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9EF71A09-B50A-45A7-804A-4C7944910F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35" y="433346"/>
            <a:ext cx="5610346" cy="62498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533D2F3-5F8A-4AB2-B6FD-1909530E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循序圖</a:t>
            </a:r>
            <a:r>
              <a:rPr lang="en-US" altLang="zh-TW" dirty="0"/>
              <a:t>—</a:t>
            </a:r>
            <a:r>
              <a:rPr lang="zh-TW" altLang="en-US" dirty="0"/>
              <a:t>進入房間等待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963340-8B54-4C8B-BBAB-AE7477E80D7A}"/>
              </a:ext>
            </a:extLst>
          </p:cNvPr>
          <p:cNvSpPr/>
          <p:nvPr/>
        </p:nvSpPr>
        <p:spPr>
          <a:xfrm>
            <a:off x="6247132" y="3222063"/>
            <a:ext cx="4140243" cy="1454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578CB5A-1A2D-4DB0-8D2C-4F8BD435D2A1}"/>
              </a:ext>
            </a:extLst>
          </p:cNvPr>
          <p:cNvSpPr txBox="1"/>
          <p:nvPr/>
        </p:nvSpPr>
        <p:spPr>
          <a:xfrm>
            <a:off x="8290425" y="987363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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49D10DE-297B-412F-A5E4-E845B92A6BDA}"/>
              </a:ext>
            </a:extLst>
          </p:cNvPr>
          <p:cNvSpPr txBox="1"/>
          <p:nvPr/>
        </p:nvSpPr>
        <p:spPr>
          <a:xfrm>
            <a:off x="8290425" y="2028561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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759240-8BDB-4D7E-BDC0-3FF553F3B560}"/>
              </a:ext>
            </a:extLst>
          </p:cNvPr>
          <p:cNvSpPr/>
          <p:nvPr/>
        </p:nvSpPr>
        <p:spPr>
          <a:xfrm>
            <a:off x="10268672" y="1564511"/>
            <a:ext cx="1950336" cy="1851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左-上雙向 4">
            <a:extLst>
              <a:ext uri="{FF2B5EF4-FFF2-40B4-BE49-F238E27FC236}">
                <a16:creationId xmlns:a16="http://schemas.microsoft.com/office/drawing/2014/main" id="{C9AB6088-A645-4C09-8AA0-2E5A0425CE36}"/>
              </a:ext>
            </a:extLst>
          </p:cNvPr>
          <p:cNvSpPr/>
          <p:nvPr/>
        </p:nvSpPr>
        <p:spPr>
          <a:xfrm>
            <a:off x="10403772" y="3441540"/>
            <a:ext cx="840068" cy="901937"/>
          </a:xfrm>
          <a:prstGeom prst="leftUpArrow">
            <a:avLst>
              <a:gd name="adj1" fmla="val 10956"/>
              <a:gd name="adj2" fmla="val 18480"/>
              <a:gd name="adj3" fmla="val 23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94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E998C0CD-E750-40E5-9F9A-00B9C7FE05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492" y="1451428"/>
            <a:ext cx="6530308" cy="50414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533D2F3-5F8A-4AB2-B6FD-1909530E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循序圖</a:t>
            </a:r>
            <a:r>
              <a:rPr lang="en-US" altLang="zh-TW" dirty="0"/>
              <a:t>—</a:t>
            </a:r>
            <a:r>
              <a:rPr lang="zh-TW" altLang="en-US" dirty="0"/>
              <a:t>設置船艦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578CB5A-1A2D-4DB0-8D2C-4F8BD435D2A1}"/>
              </a:ext>
            </a:extLst>
          </p:cNvPr>
          <p:cNvSpPr txBox="1"/>
          <p:nvPr/>
        </p:nvSpPr>
        <p:spPr>
          <a:xfrm>
            <a:off x="3829161" y="2621373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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49D10DE-297B-412F-A5E4-E845B92A6BDA}"/>
              </a:ext>
            </a:extLst>
          </p:cNvPr>
          <p:cNvSpPr txBox="1"/>
          <p:nvPr/>
        </p:nvSpPr>
        <p:spPr>
          <a:xfrm>
            <a:off x="6638915" y="3429000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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7142F77-AF73-410F-BBCA-D2EC3A9BD8EF}"/>
              </a:ext>
            </a:extLst>
          </p:cNvPr>
          <p:cNvSpPr txBox="1"/>
          <p:nvPr/>
        </p:nvSpPr>
        <p:spPr>
          <a:xfrm>
            <a:off x="6638916" y="4500567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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6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E998C0CD-E750-40E5-9F9A-00B9C7FE05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492" y="1451428"/>
            <a:ext cx="6530308" cy="50414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533D2F3-5F8A-4AB2-B6FD-1909530E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循序圖</a:t>
            </a:r>
            <a:r>
              <a:rPr lang="en-US" altLang="zh-TW" dirty="0"/>
              <a:t>—</a:t>
            </a:r>
            <a:r>
              <a:rPr lang="zh-TW" altLang="en-US" dirty="0"/>
              <a:t>設置船艦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578CB5A-1A2D-4DB0-8D2C-4F8BD435D2A1}"/>
              </a:ext>
            </a:extLst>
          </p:cNvPr>
          <p:cNvSpPr txBox="1"/>
          <p:nvPr/>
        </p:nvSpPr>
        <p:spPr>
          <a:xfrm>
            <a:off x="3829161" y="2621373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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49D10DE-297B-412F-A5E4-E845B92A6BDA}"/>
              </a:ext>
            </a:extLst>
          </p:cNvPr>
          <p:cNvSpPr txBox="1"/>
          <p:nvPr/>
        </p:nvSpPr>
        <p:spPr>
          <a:xfrm>
            <a:off x="6638915" y="3429000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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7142F77-AF73-410F-BBCA-D2EC3A9BD8EF}"/>
              </a:ext>
            </a:extLst>
          </p:cNvPr>
          <p:cNvSpPr txBox="1"/>
          <p:nvPr/>
        </p:nvSpPr>
        <p:spPr>
          <a:xfrm>
            <a:off x="6638916" y="4500567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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660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F925E2-820E-4CAA-A90E-2CB778A8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247" y="3015466"/>
            <a:ext cx="1673506" cy="827067"/>
          </a:xfrm>
        </p:spPr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599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EFAA0-F1CF-4150-B48A-F3482344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D03178-6C5C-4D73-BED0-29233B541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規則</a:t>
            </a:r>
            <a:endParaRPr lang="en-US" altLang="zh-TW" dirty="0"/>
          </a:p>
          <a:p>
            <a:r>
              <a:rPr lang="zh-TW" altLang="en-US" dirty="0"/>
              <a:t>分工</a:t>
            </a:r>
            <a:endParaRPr lang="en-US" altLang="zh-TW" dirty="0"/>
          </a:p>
          <a:p>
            <a:r>
              <a:rPr lang="zh-TW" altLang="en-US" dirty="0"/>
              <a:t>連線方式</a:t>
            </a:r>
            <a:endParaRPr lang="en-US" altLang="zh-TW" dirty="0"/>
          </a:p>
          <a:p>
            <a:r>
              <a:rPr lang="zh-TW" altLang="en-US" dirty="0"/>
              <a:t>設計過程遭遇的問題</a:t>
            </a:r>
            <a:endParaRPr lang="en-US" altLang="zh-TW" dirty="0"/>
          </a:p>
          <a:p>
            <a:r>
              <a:rPr lang="zh-TW" altLang="en-US" dirty="0"/>
              <a:t>如何解決</a:t>
            </a:r>
            <a:endParaRPr lang="en-US" altLang="zh-TW" dirty="0"/>
          </a:p>
          <a:p>
            <a:r>
              <a:rPr lang="zh-TW" altLang="en-US" dirty="0"/>
              <a:t>循序圖</a:t>
            </a:r>
            <a:endParaRPr lang="en-US" altLang="zh-TW" dirty="0"/>
          </a:p>
          <a:p>
            <a:r>
              <a:rPr lang="en-US" altLang="zh-TW" dirty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68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264ED-AF81-48E3-B56A-362C200F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海戰棋</a:t>
            </a:r>
            <a:r>
              <a:rPr lang="en-US" altLang="zh-TW" dirty="0"/>
              <a:t>—</a:t>
            </a:r>
            <a:r>
              <a:rPr lang="zh-TW" altLang="en-US" dirty="0"/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697050-81C7-40BB-9DA0-242A1C92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934"/>
            <a:ext cx="2074682" cy="4745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10 x 10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圖紙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B1F2027-3C5B-47E6-A813-523A939B7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451577"/>
              </p:ext>
            </p:extLst>
          </p:nvPr>
        </p:nvGraphicFramePr>
        <p:xfrm>
          <a:off x="1164676" y="2276466"/>
          <a:ext cx="4748216" cy="40340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656">
                  <a:extLst>
                    <a:ext uri="{9D8B030D-6E8A-4147-A177-3AD203B41FA5}">
                      <a16:colId xmlns:a16="http://schemas.microsoft.com/office/drawing/2014/main" val="4250217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422720816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84807175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09163589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54410398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7549713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903820820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20812134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319243191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1343091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258000337"/>
                    </a:ext>
                  </a:extLst>
                </a:gridCol>
              </a:tblGrid>
              <a:tr h="36673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J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49495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1551418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373857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793661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79149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308404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5114044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41993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910159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08898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973041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FAEA3FA-C220-41A0-9C90-EBE733FDDE1B}"/>
              </a:ext>
            </a:extLst>
          </p:cNvPr>
          <p:cNvSpPr/>
          <p:nvPr/>
        </p:nvSpPr>
        <p:spPr>
          <a:xfrm>
            <a:off x="3742441" y="3018623"/>
            <a:ext cx="443060" cy="18193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2E751B-2D48-4576-92FF-55D152FB1F4C}"/>
              </a:ext>
            </a:extLst>
          </p:cNvPr>
          <p:cNvSpPr/>
          <p:nvPr/>
        </p:nvSpPr>
        <p:spPr>
          <a:xfrm>
            <a:off x="2479498" y="4082001"/>
            <a:ext cx="443060" cy="149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AD4371-D695-42B4-B972-74D4A0925C0D}"/>
              </a:ext>
            </a:extLst>
          </p:cNvPr>
          <p:cNvSpPr/>
          <p:nvPr/>
        </p:nvSpPr>
        <p:spPr>
          <a:xfrm rot="5400000">
            <a:off x="3805383" y="5091661"/>
            <a:ext cx="338375" cy="13153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1293E1-240E-47D6-B838-90D75F31685C}"/>
              </a:ext>
            </a:extLst>
          </p:cNvPr>
          <p:cNvSpPr/>
          <p:nvPr/>
        </p:nvSpPr>
        <p:spPr>
          <a:xfrm rot="5400000">
            <a:off x="4456247" y="4585422"/>
            <a:ext cx="327187" cy="8782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A8BC5F-59B6-4025-90C5-1B6C29E32506}"/>
              </a:ext>
            </a:extLst>
          </p:cNvPr>
          <p:cNvSpPr/>
          <p:nvPr/>
        </p:nvSpPr>
        <p:spPr>
          <a:xfrm>
            <a:off x="5058973" y="4127099"/>
            <a:ext cx="443060" cy="327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2B5A0A0-A7D6-4E99-A2AB-B772F38A9B05}"/>
              </a:ext>
            </a:extLst>
          </p:cNvPr>
          <p:cNvSpPr txBox="1"/>
          <p:nvPr/>
        </p:nvSpPr>
        <p:spPr>
          <a:xfrm>
            <a:off x="7482847" y="2398348"/>
            <a:ext cx="253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航空母艦</a:t>
            </a:r>
            <a:r>
              <a:rPr lang="en-US" altLang="zh-TW" sz="2400" dirty="0"/>
              <a:t>(5</a:t>
            </a:r>
            <a:r>
              <a:rPr lang="zh-TW" altLang="en-US" sz="2400" dirty="0"/>
              <a:t>格</a:t>
            </a:r>
            <a:r>
              <a:rPr lang="en-US" altLang="zh-TW" sz="2400" dirty="0"/>
              <a:t>)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2DB918B-FC64-4326-B7BF-B8961F7D6F22}"/>
              </a:ext>
            </a:extLst>
          </p:cNvPr>
          <p:cNvSpPr txBox="1"/>
          <p:nvPr/>
        </p:nvSpPr>
        <p:spPr>
          <a:xfrm>
            <a:off x="7482847" y="3202983"/>
            <a:ext cx="253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戰艦</a:t>
            </a:r>
            <a:r>
              <a:rPr lang="en-US" altLang="zh-TW" sz="2400" dirty="0"/>
              <a:t>(4</a:t>
            </a:r>
            <a:r>
              <a:rPr lang="zh-TW" altLang="en-US" sz="2400" dirty="0"/>
              <a:t>格</a:t>
            </a:r>
            <a:r>
              <a:rPr lang="en-US" altLang="zh-TW" sz="2400" dirty="0"/>
              <a:t>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0C884BF-8890-41EE-A07A-9DDFCDE0006B}"/>
              </a:ext>
            </a:extLst>
          </p:cNvPr>
          <p:cNvSpPr txBox="1"/>
          <p:nvPr/>
        </p:nvSpPr>
        <p:spPr>
          <a:xfrm>
            <a:off x="7482847" y="4068862"/>
            <a:ext cx="253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巡洋艦</a:t>
            </a:r>
            <a:r>
              <a:rPr lang="en-US" altLang="zh-TW" sz="2400" dirty="0"/>
              <a:t>(3</a:t>
            </a:r>
            <a:r>
              <a:rPr lang="zh-TW" altLang="en-US" sz="2400" dirty="0"/>
              <a:t>格</a:t>
            </a:r>
            <a:r>
              <a:rPr lang="en-US" altLang="zh-TW" sz="2400" dirty="0"/>
              <a:t>)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D87AE3F-5868-445E-B7C1-C8598970E8EA}"/>
              </a:ext>
            </a:extLst>
          </p:cNvPr>
          <p:cNvSpPr txBox="1"/>
          <p:nvPr/>
        </p:nvSpPr>
        <p:spPr>
          <a:xfrm>
            <a:off x="7482847" y="4939469"/>
            <a:ext cx="253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潛水艦</a:t>
            </a:r>
            <a:r>
              <a:rPr lang="en-US" altLang="zh-TW" sz="2400" dirty="0"/>
              <a:t>(2</a:t>
            </a:r>
            <a:r>
              <a:rPr lang="zh-TW" altLang="en-US" sz="2400" dirty="0"/>
              <a:t>格</a:t>
            </a:r>
            <a:r>
              <a:rPr lang="en-US" altLang="zh-TW" sz="2400" dirty="0"/>
              <a:t>)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5A3389C-DB56-4470-BA5A-58B02EA1F8F9}"/>
              </a:ext>
            </a:extLst>
          </p:cNvPr>
          <p:cNvSpPr txBox="1"/>
          <p:nvPr/>
        </p:nvSpPr>
        <p:spPr>
          <a:xfrm>
            <a:off x="7482847" y="5687698"/>
            <a:ext cx="253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驅逐艦</a:t>
            </a:r>
            <a:r>
              <a:rPr lang="en-US" altLang="zh-TW" sz="2400" dirty="0"/>
              <a:t>(1</a:t>
            </a:r>
            <a:r>
              <a:rPr lang="zh-TW" altLang="en-US" sz="2400" dirty="0"/>
              <a:t>格</a:t>
            </a:r>
            <a:r>
              <a:rPr lang="en-US" altLang="zh-TW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386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66311-9EDD-401E-8906-89787A12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3A73B3-1D98-4D43-8C61-D9DF5455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回合制戰鬥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遊戲進行  </a:t>
            </a:r>
            <a:r>
              <a:rPr lang="en-US" altLang="zh-TW" dirty="0"/>
              <a:t>	1. </a:t>
            </a:r>
            <a:r>
              <a:rPr lang="zh-TW" altLang="en-US" dirty="0"/>
              <a:t>命中    </a:t>
            </a:r>
            <a:r>
              <a:rPr lang="en-US" altLang="zh-TW" dirty="0"/>
              <a:t>	=	</a:t>
            </a:r>
            <a:r>
              <a:rPr lang="zh-TW" altLang="en-US" dirty="0"/>
              <a:t>攻擊方飛彈擊中對方船艦任意位置</a:t>
            </a:r>
          </a:p>
          <a:p>
            <a:pPr marL="0" indent="0">
              <a:buNone/>
            </a:pPr>
            <a:r>
              <a:rPr lang="zh-TW" altLang="en-US" dirty="0"/>
              <a:t>	</a:t>
            </a:r>
            <a:r>
              <a:rPr lang="en-US" altLang="zh-TW" dirty="0"/>
              <a:t>	2.</a:t>
            </a:r>
            <a:r>
              <a:rPr lang="zh-TW" altLang="en-US" dirty="0"/>
              <a:t> 未命中 </a:t>
            </a:r>
            <a:r>
              <a:rPr lang="en-US" altLang="zh-TW" dirty="0"/>
              <a:t>	=	</a:t>
            </a:r>
            <a:r>
              <a:rPr lang="zh-TW" altLang="en-US" dirty="0"/>
              <a:t>未擊中</a:t>
            </a:r>
          </a:p>
          <a:p>
            <a:pPr marL="0" indent="0">
              <a:buNone/>
            </a:pPr>
            <a:r>
              <a:rPr lang="zh-TW" altLang="en-US" dirty="0"/>
              <a:t>	</a:t>
            </a:r>
            <a:r>
              <a:rPr lang="en-US" altLang="zh-TW" dirty="0"/>
              <a:t>	</a:t>
            </a:r>
            <a:r>
              <a:rPr lang="zh-TW" altLang="en-US" dirty="0"/>
              <a:t>擊沉標準 </a:t>
            </a:r>
            <a:r>
              <a:rPr lang="en-US" altLang="zh-TW" dirty="0"/>
              <a:t>	=	</a:t>
            </a:r>
            <a:r>
              <a:rPr lang="zh-TW" altLang="en-US" dirty="0"/>
              <a:t>船艦所有位置都被擊中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勝利標準  </a:t>
            </a:r>
            <a:r>
              <a:rPr lang="en-US" altLang="zh-TW" dirty="0"/>
              <a:t>	</a:t>
            </a:r>
            <a:r>
              <a:rPr lang="zh-TW" altLang="en-US" dirty="0"/>
              <a:t>其中一方船艦都被擊沉，另一方獲勝</a:t>
            </a:r>
          </a:p>
        </p:txBody>
      </p:sp>
    </p:spTree>
    <p:extLst>
      <p:ext uri="{BB962C8B-B14F-4D97-AF65-F5344CB8AC3E}">
        <p14:creationId xmlns:p14="http://schemas.microsoft.com/office/powerpoint/2010/main" val="123594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264ED-AF81-48E3-B56A-362C200F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海戰棋</a:t>
            </a:r>
            <a:r>
              <a:rPr lang="en-US" altLang="zh-TW" dirty="0"/>
              <a:t>—</a:t>
            </a:r>
            <a:r>
              <a:rPr lang="zh-TW" altLang="en-US" dirty="0"/>
              <a:t>規則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B1F2027-3C5B-47E6-A813-523A939B7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721443"/>
              </p:ext>
            </p:extLst>
          </p:nvPr>
        </p:nvGraphicFramePr>
        <p:xfrm>
          <a:off x="838200" y="2197890"/>
          <a:ext cx="4748216" cy="40340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656">
                  <a:extLst>
                    <a:ext uri="{9D8B030D-6E8A-4147-A177-3AD203B41FA5}">
                      <a16:colId xmlns:a16="http://schemas.microsoft.com/office/drawing/2014/main" val="4250217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422720816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84807175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09163589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54410398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7549713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903820820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20812134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319243191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1343091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258000337"/>
                    </a:ext>
                  </a:extLst>
                </a:gridCol>
              </a:tblGrid>
              <a:tr h="36673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J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49495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1551418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373857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793661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79149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308404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5114044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41993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910159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08898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97304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E197559-A8B1-49DC-821B-1FEB1DAD5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792546"/>
              </p:ext>
            </p:extLst>
          </p:nvPr>
        </p:nvGraphicFramePr>
        <p:xfrm>
          <a:off x="6627829" y="2197890"/>
          <a:ext cx="4748216" cy="40340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656">
                  <a:extLst>
                    <a:ext uri="{9D8B030D-6E8A-4147-A177-3AD203B41FA5}">
                      <a16:colId xmlns:a16="http://schemas.microsoft.com/office/drawing/2014/main" val="4250217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422720816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84807175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09163589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54410398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7549713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903820820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20812134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319243191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1343091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258000337"/>
                    </a:ext>
                  </a:extLst>
                </a:gridCol>
              </a:tblGrid>
              <a:tr h="36673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J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49495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1551418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373857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793661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79149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308404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5114044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41993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910159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08898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973041"/>
                  </a:ext>
                </a:extLst>
              </a:tr>
            </a:tbl>
          </a:graphicData>
        </a:graphic>
      </p:graphicFrame>
      <p:sp>
        <p:nvSpPr>
          <p:cNvPr id="6" name="語音泡泡: 橢圓形 5">
            <a:extLst>
              <a:ext uri="{FF2B5EF4-FFF2-40B4-BE49-F238E27FC236}">
                <a16:creationId xmlns:a16="http://schemas.microsoft.com/office/drawing/2014/main" id="{896F29CC-32C4-45D8-9491-BB1FFF07EBF8}"/>
              </a:ext>
            </a:extLst>
          </p:cNvPr>
          <p:cNvSpPr/>
          <p:nvPr/>
        </p:nvSpPr>
        <p:spPr>
          <a:xfrm>
            <a:off x="4809786" y="1415048"/>
            <a:ext cx="822960" cy="52251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 8</a:t>
            </a:r>
            <a:endParaRPr lang="zh-TW" altLang="en-US" dirty="0"/>
          </a:p>
        </p:txBody>
      </p:sp>
      <p:sp>
        <p:nvSpPr>
          <p:cNvPr id="7" name="語音泡泡: 橢圓形 6">
            <a:extLst>
              <a:ext uri="{FF2B5EF4-FFF2-40B4-BE49-F238E27FC236}">
                <a16:creationId xmlns:a16="http://schemas.microsoft.com/office/drawing/2014/main" id="{FA882B65-C7E7-4AF7-B19E-EECAC4D52295}"/>
              </a:ext>
            </a:extLst>
          </p:cNvPr>
          <p:cNvSpPr/>
          <p:nvPr/>
        </p:nvSpPr>
        <p:spPr>
          <a:xfrm>
            <a:off x="11132700" y="1378216"/>
            <a:ext cx="923112" cy="624943"/>
          </a:xfrm>
          <a:prstGeom prst="wedgeEllipseCallout">
            <a:avLst>
              <a:gd name="adj1" fmla="val 85542"/>
              <a:gd name="adj2" fmla="val 73004"/>
            </a:avLst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AEA3FA-C220-41A0-9C90-EBE733FDDE1B}"/>
              </a:ext>
            </a:extLst>
          </p:cNvPr>
          <p:cNvSpPr/>
          <p:nvPr/>
        </p:nvSpPr>
        <p:spPr>
          <a:xfrm>
            <a:off x="3415965" y="2940047"/>
            <a:ext cx="443060" cy="18193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2E751B-2D48-4576-92FF-55D152FB1F4C}"/>
              </a:ext>
            </a:extLst>
          </p:cNvPr>
          <p:cNvSpPr/>
          <p:nvPr/>
        </p:nvSpPr>
        <p:spPr>
          <a:xfrm>
            <a:off x="2153022" y="4003425"/>
            <a:ext cx="443060" cy="149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AD4371-D695-42B4-B972-74D4A0925C0D}"/>
              </a:ext>
            </a:extLst>
          </p:cNvPr>
          <p:cNvSpPr/>
          <p:nvPr/>
        </p:nvSpPr>
        <p:spPr>
          <a:xfrm rot="5400000">
            <a:off x="3478907" y="5013085"/>
            <a:ext cx="338375" cy="13153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1293E1-240E-47D6-B838-90D75F31685C}"/>
              </a:ext>
            </a:extLst>
          </p:cNvPr>
          <p:cNvSpPr/>
          <p:nvPr/>
        </p:nvSpPr>
        <p:spPr>
          <a:xfrm rot="5400000">
            <a:off x="4129771" y="4506846"/>
            <a:ext cx="327187" cy="8782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A8BC5F-59B6-4025-90C5-1B6C29E32506}"/>
              </a:ext>
            </a:extLst>
          </p:cNvPr>
          <p:cNvSpPr/>
          <p:nvPr/>
        </p:nvSpPr>
        <p:spPr>
          <a:xfrm>
            <a:off x="4732497" y="4048523"/>
            <a:ext cx="443060" cy="327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語音泡泡: 橢圓形 18">
            <a:extLst>
              <a:ext uri="{FF2B5EF4-FFF2-40B4-BE49-F238E27FC236}">
                <a16:creationId xmlns:a16="http://schemas.microsoft.com/office/drawing/2014/main" id="{71B2835D-DC08-4F0A-8669-C3E95BDD9C61}"/>
              </a:ext>
            </a:extLst>
          </p:cNvPr>
          <p:cNvSpPr/>
          <p:nvPr/>
        </p:nvSpPr>
        <p:spPr>
          <a:xfrm>
            <a:off x="11132700" y="1410363"/>
            <a:ext cx="923112" cy="624943"/>
          </a:xfrm>
          <a:prstGeom prst="wedgeEllipseCallout">
            <a:avLst>
              <a:gd name="adj1" fmla="val 85542"/>
              <a:gd name="adj2" fmla="val 73004"/>
            </a:avLst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YES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5379894-E699-4F5D-9B22-F93AC7AD76ED}"/>
              </a:ext>
            </a:extLst>
          </p:cNvPr>
          <p:cNvSpPr/>
          <p:nvPr/>
        </p:nvSpPr>
        <p:spPr>
          <a:xfrm>
            <a:off x="7920327" y="5122762"/>
            <a:ext cx="425856" cy="378817"/>
          </a:xfrm>
          <a:prstGeom prst="rect">
            <a:avLst/>
          </a:prstGeom>
          <a:solidFill>
            <a:srgbClr val="2EF4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8D43DF9-AFF9-49EE-B44D-7808179A16BD}"/>
              </a:ext>
            </a:extLst>
          </p:cNvPr>
          <p:cNvSpPr/>
          <p:nvPr/>
        </p:nvSpPr>
        <p:spPr>
          <a:xfrm>
            <a:off x="7920327" y="5122762"/>
            <a:ext cx="425856" cy="3788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10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9" grpId="0" animBg="1"/>
      <p:bldP spid="19" grpId="1" animBg="1"/>
      <p:bldP spid="20" grpId="0" animBg="1"/>
      <p:bldP spid="20" grpId="1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92F7E-90F3-4670-AA2E-DDDAF7DB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3A1007-D276-4609-B2E4-10EDC124C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前端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/>
              <a:t>圖形化使用者介面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後端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/>
              <a:t>遊戲進行流程以及連線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遊戲勝負判斷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26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158D2-2677-4FDE-9E86-59BA8AEE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連線方式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E77B85-3EEA-4408-8803-A7FAC6F38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RMI</a:t>
            </a:r>
          </a:p>
          <a:p>
            <a:endParaRPr lang="en-US" altLang="zh-TW" dirty="0"/>
          </a:p>
          <a:p>
            <a:r>
              <a:rPr lang="en-US" altLang="zh-TW" dirty="0"/>
              <a:t>why?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278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281BC-172F-4D72-8AE3-EED9E4C7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設計過程遭遇的問題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067DCD-CA85-4C6D-A36F-B4888EAE7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無法主動傳送訊息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無法確認玩家連線狀態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499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DAAB85-04CB-4B41-9457-384EABC1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如何解決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C02480-8ECD-4EC6-B457-3C84B1DD2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Q. </a:t>
            </a:r>
            <a:r>
              <a:rPr lang="zh-TW" altLang="en-US" dirty="0"/>
              <a:t>無法主動傳送訊息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Ans. </a:t>
            </a:r>
            <a:r>
              <a:rPr lang="zh-TW" altLang="en-US" dirty="0"/>
              <a:t>由客戶端獲取訊息要求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Q. </a:t>
            </a:r>
            <a:r>
              <a:rPr lang="zh-TW" altLang="en-US" dirty="0"/>
              <a:t>無法確認客戶端狀態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Ans. </a:t>
            </a:r>
            <a:r>
              <a:rPr lang="zh-TW" altLang="en-US" dirty="0"/>
              <a:t>客戶端定時發送信號，伺服器端定時檢查與刷新</a:t>
            </a:r>
          </a:p>
        </p:txBody>
      </p:sp>
    </p:spTree>
    <p:extLst>
      <p:ext uri="{BB962C8B-B14F-4D97-AF65-F5344CB8AC3E}">
        <p14:creationId xmlns:p14="http://schemas.microsoft.com/office/powerpoint/2010/main" val="312276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304</Words>
  <Application>Microsoft Office PowerPoint</Application>
  <PresentationFormat>寬螢幕</PresentationFormat>
  <Paragraphs>128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佈景主題</vt:lpstr>
      <vt:lpstr>海戰棋----最終征戰</vt:lpstr>
      <vt:lpstr>大綱</vt:lpstr>
      <vt:lpstr>海戰棋—規則</vt:lpstr>
      <vt:lpstr>PowerPoint 簡報</vt:lpstr>
      <vt:lpstr>海戰棋—規則</vt:lpstr>
      <vt:lpstr>分工</vt:lpstr>
      <vt:lpstr>連線方式</vt:lpstr>
      <vt:lpstr>設計過程遭遇的問題</vt:lpstr>
      <vt:lpstr>如何解決</vt:lpstr>
      <vt:lpstr>循序圖--登入</vt:lpstr>
      <vt:lpstr>循序圖—進入房間等待</vt:lpstr>
      <vt:lpstr>循序圖—設置船艦</vt:lpstr>
      <vt:lpstr>循序圖—設置船艦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海戰棋----最終征戰</dc:title>
  <dc:creator>lin joe</dc:creator>
  <cp:lastModifiedBy>lin joe</cp:lastModifiedBy>
  <cp:revision>26</cp:revision>
  <dcterms:created xsi:type="dcterms:W3CDTF">2021-01-04T14:45:19Z</dcterms:created>
  <dcterms:modified xsi:type="dcterms:W3CDTF">2021-01-05T08:49:34Z</dcterms:modified>
</cp:coreProperties>
</file>