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3"/>
  </p:notesMasterIdLst>
  <p:handoutMasterIdLst>
    <p:handoutMasterId r:id="rId34"/>
  </p:handoutMasterIdLst>
  <p:sldIdLst>
    <p:sldId id="256" r:id="rId2"/>
    <p:sldId id="273" r:id="rId3"/>
    <p:sldId id="302" r:id="rId4"/>
    <p:sldId id="299" r:id="rId5"/>
    <p:sldId id="274" r:id="rId6"/>
    <p:sldId id="303" r:id="rId7"/>
    <p:sldId id="304" r:id="rId8"/>
    <p:sldId id="283" r:id="rId9"/>
    <p:sldId id="300" r:id="rId10"/>
    <p:sldId id="278" r:id="rId11"/>
    <p:sldId id="282" r:id="rId12"/>
    <p:sldId id="279" r:id="rId13"/>
    <p:sldId id="280" r:id="rId14"/>
    <p:sldId id="284" r:id="rId15"/>
    <p:sldId id="285" r:id="rId16"/>
    <p:sldId id="287" r:id="rId17"/>
    <p:sldId id="307" r:id="rId18"/>
    <p:sldId id="308" r:id="rId19"/>
    <p:sldId id="309" r:id="rId20"/>
    <p:sldId id="311" r:id="rId21"/>
    <p:sldId id="291" r:id="rId22"/>
    <p:sldId id="293" r:id="rId23"/>
    <p:sldId id="295" r:id="rId24"/>
    <p:sldId id="296" r:id="rId25"/>
    <p:sldId id="305" r:id="rId26"/>
    <p:sldId id="271" r:id="rId27"/>
    <p:sldId id="294" r:id="rId28"/>
    <p:sldId id="289" r:id="rId29"/>
    <p:sldId id="286" r:id="rId30"/>
    <p:sldId id="288" r:id="rId31"/>
    <p:sldId id="2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initials="D" lastIdx="14" clrIdx="0">
    <p:extLst>
      <p:ext uri="{19B8F6BF-5375-455C-9EA6-DF929625EA0E}">
        <p15:presenceInfo xmlns:p15="http://schemas.microsoft.com/office/powerpoint/2012/main" userId="Dani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ED7D31"/>
    <a:srgbClr val="9FBFE5"/>
    <a:srgbClr val="8CA2D8"/>
    <a:srgbClr val="FF0000"/>
    <a:srgbClr val="89C6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533" autoAdjust="0"/>
  </p:normalViewPr>
  <p:slideViewPr>
    <p:cSldViewPr snapToGrid="0">
      <p:cViewPr varScale="1">
        <p:scale>
          <a:sx n="82" d="100"/>
          <a:sy n="82" d="100"/>
        </p:scale>
        <p:origin x="696" y="36"/>
      </p:cViewPr>
      <p:guideLst>
        <p:guide orient="horz" pos="2160"/>
        <p:guide pos="3840"/>
      </p:guideLst>
    </p:cSldViewPr>
  </p:slideViewPr>
  <p:notesTextViewPr>
    <p:cViewPr>
      <p:scale>
        <a:sx n="125" d="100"/>
        <a:sy n="125" d="100"/>
      </p:scale>
      <p:origin x="0" y="0"/>
    </p:cViewPr>
  </p:notesTextViewPr>
  <p:notesViewPr>
    <p:cSldViewPr snapToGrid="0">
      <p:cViewPr varScale="1">
        <p:scale>
          <a:sx n="55" d="100"/>
          <a:sy n="55" d="100"/>
        </p:scale>
        <p:origin x="279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8-12T01:11:27.414" idx="13">
    <p:pos x="5876" y="3514"/>
    <p:text>这里要说明为什么之前的工作做不到这个</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8-12T01:04:19.774" idx="8">
    <p:pos x="1238" y="929"/>
    <p:text>1. 用具体的代码作为例子来说明concolic exection. 2. 说明直接用它的不足。3. 详细介绍改进，包括in-memory optimization, offloading mechanism, direct execution.</p:text>
    <p:extLst>
      <p:ext uri="{C676402C-5697-4E1C-873F-D02D1690AC5C}">
        <p15:threadingInfo xmlns:p15="http://schemas.microsoft.com/office/powerpoint/2012/main" timeZoneBias="-480"/>
      </p:ext>
    </p:extLst>
  </p:cm>
  <p:cm authorId="1" dt="2017-08-12T01:05:55.227" idx="9">
    <p:pos x="5935" y="1751"/>
    <p:text>1. 这个描述不对吧。你仔细看看concolic execution的描述。2. 用图来说明。</p:text>
    <p:extLst>
      <p:ext uri="{C676402C-5697-4E1C-873F-D02D1690AC5C}">
        <p15:threadingInfo xmlns:p15="http://schemas.microsoft.com/office/powerpoint/2012/main" timeZoneBias="-480"/>
      </p:ext>
    </p:extLst>
  </p:cm>
  <p:cm authorId="1" dt="2017-08-12T01:07:19.869" idx="10">
    <p:pos x="5498" y="2641"/>
    <p:text>用代码的例子来说明基本思想</p:text>
    <p:extLst>
      <p:ext uri="{C676402C-5697-4E1C-873F-D02D1690AC5C}">
        <p15:threadingInfo xmlns:p15="http://schemas.microsoft.com/office/powerpoint/2012/main" timeZoneBias="-480"/>
      </p:ext>
    </p:extLst>
  </p:cm>
  <p:cm authorId="1" dt="2017-08-12T01:07:37.223" idx="11">
    <p:pos x="2182" y="3334"/>
    <p:text>用代码的例子来说明基本思想</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8-12T01:03:45.990" idx="7">
    <p:pos x="2157" y="993"/>
    <p:text>用具体的代码作为例子来说明</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CE8AB6-C9AF-4340-86CC-64C500CE7BF2}" type="datetimeFigureOut">
              <a:rPr lang="en-US" smtClean="0"/>
              <a:t>4/26/2018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3CB894-9FF4-4E5B-BFF1-2CF0DD28B2F0}" type="slidenum">
              <a:rPr lang="en-US" smtClean="0"/>
              <a:t>‹#›</a:t>
            </a:fld>
            <a:endParaRPr lang="en-US"/>
          </a:p>
        </p:txBody>
      </p:sp>
    </p:spTree>
    <p:extLst>
      <p:ext uri="{BB962C8B-B14F-4D97-AF65-F5344CB8AC3E}">
        <p14:creationId xmlns:p14="http://schemas.microsoft.com/office/powerpoint/2010/main" val="2844669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EA4194-F292-4472-A9B5-886877D9B553}" type="datetimeFigureOut">
              <a:rPr lang="en-US" smtClean="0"/>
              <a:t>4/26/2018</a:t>
            </a:fld>
            <a:endParaRPr 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8B420A-A769-4B79-B34E-8AF4711640C1}" type="slidenum">
              <a:rPr lang="en-US" smtClean="0"/>
              <a:t>‹#›</a:t>
            </a:fld>
            <a:endParaRPr lang="en-US"/>
          </a:p>
        </p:txBody>
      </p:sp>
    </p:spTree>
    <p:extLst>
      <p:ext uri="{BB962C8B-B14F-4D97-AF65-F5344CB8AC3E}">
        <p14:creationId xmlns:p14="http://schemas.microsoft.com/office/powerpoint/2010/main" val="4185005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Good afternoon everyone, I am very honored to present our paper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Towards On-Device Non-Invasive Mobile Malware Analysis for ART”.  This work is joined with </a:t>
            </a:r>
            <a:r>
              <a:rPr lang="en-US" sz="1200" b="0" i="0" u="none" strike="noStrike" kern="1200" dirty="0" err="1">
                <a:solidFill>
                  <a:schemeClr val="tx1"/>
                </a:solidFill>
                <a:effectLst/>
                <a:latin typeface="+mn-lt"/>
                <a:ea typeface="+mn-ea"/>
                <a:cs typeface="+mn-cs"/>
              </a:rPr>
              <a:t>Yajin</a:t>
            </a:r>
            <a:r>
              <a:rPr lang="en-US" sz="1200" b="0" i="0" u="none" strike="noStrike" kern="1200" dirty="0">
                <a:solidFill>
                  <a:schemeClr val="tx1"/>
                </a:solidFill>
                <a:effectLst/>
                <a:latin typeface="+mn-lt"/>
                <a:ea typeface="+mn-ea"/>
                <a:cs typeface="+mn-cs"/>
              </a:rPr>
              <a:t> Zhou, Ting Chen, </a:t>
            </a:r>
            <a:r>
              <a:rPr lang="en-US" sz="1200" b="0" i="0" u="none" strike="noStrike" kern="1200" dirty="0" err="1">
                <a:solidFill>
                  <a:schemeClr val="tx1"/>
                </a:solidFill>
                <a:effectLst/>
                <a:latin typeface="+mn-lt"/>
                <a:ea typeface="+mn-ea"/>
                <a:cs typeface="+mn-cs"/>
              </a:rPr>
              <a:t>Xiapu</a:t>
            </a:r>
            <a:r>
              <a:rPr lang="en-US" sz="1200" b="0" i="0" u="none" strike="noStrike" kern="1200" dirty="0">
                <a:solidFill>
                  <a:schemeClr val="tx1"/>
                </a:solidFill>
                <a:effectLst/>
                <a:latin typeface="+mn-lt"/>
                <a:ea typeface="+mn-ea"/>
                <a:cs typeface="+mn-cs"/>
              </a:rPr>
              <a:t> Luo, Le Yu from the Hong Kong Polytechnic University, and </a:t>
            </a:r>
            <a:r>
              <a:rPr lang="en-US" sz="1200" b="0" i="0" u="none" strike="noStrike" kern="1200" dirty="0" err="1">
                <a:solidFill>
                  <a:schemeClr val="tx1"/>
                </a:solidFill>
                <a:effectLst/>
                <a:latin typeface="+mn-lt"/>
                <a:ea typeface="+mn-ea"/>
                <a:cs typeface="+mn-cs"/>
              </a:rPr>
              <a:t>Guofei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Gu</a:t>
            </a:r>
            <a:r>
              <a:rPr lang="en-US" sz="1200" b="0" i="0" u="none" strike="noStrike" kern="1200" dirty="0">
                <a:solidFill>
                  <a:schemeClr val="tx1"/>
                </a:solidFill>
                <a:effectLst/>
                <a:latin typeface="+mn-lt"/>
                <a:ea typeface="+mn-ea"/>
                <a:cs typeface="+mn-cs"/>
              </a:rPr>
              <a:t> from Texas A&amp;M University.</a:t>
            </a:r>
            <a:endParaRPr lang="en-US" baseline="0" dirty="0"/>
          </a:p>
        </p:txBody>
      </p:sp>
      <p:sp>
        <p:nvSpPr>
          <p:cNvPr id="4" name="Slide Number Placeholder 3"/>
          <p:cNvSpPr>
            <a:spLocks noGrp="1"/>
          </p:cNvSpPr>
          <p:nvPr>
            <p:ph type="sldNum" sz="quarter" idx="10"/>
          </p:nvPr>
        </p:nvSpPr>
        <p:spPr/>
        <p:txBody>
          <a:bodyPr/>
          <a:lstStyle/>
          <a:p>
            <a:fld id="{1F8B420A-A769-4B79-B34E-8AF4711640C1}" type="slidenum">
              <a:rPr lang="en-US" smtClean="0"/>
              <a:t>1</a:t>
            </a:fld>
            <a:endParaRPr lang="en-US"/>
          </a:p>
        </p:txBody>
      </p:sp>
    </p:spTree>
    <p:extLst>
      <p:ext uri="{BB962C8B-B14F-4D97-AF65-F5344CB8AC3E}">
        <p14:creationId xmlns:p14="http://schemas.microsoft.com/office/powerpoint/2010/main" val="3193902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Oat file is a special ELF file. It is embedded with the original </a:t>
            </a:r>
            <a:r>
              <a:rPr lang="en-US" sz="1200" b="0" i="0" u="none" strike="noStrike" kern="1200" dirty="0" err="1">
                <a:solidFill>
                  <a:schemeClr val="tx1"/>
                </a:solidFill>
                <a:effectLst/>
                <a:latin typeface="+mn-lt"/>
                <a:ea typeface="+mn-ea"/>
                <a:cs typeface="+mn-cs"/>
              </a:rPr>
              <a:t>Dex</a:t>
            </a:r>
            <a:r>
              <a:rPr lang="en-US" sz="1200" b="0" i="0" u="none" strike="noStrike" kern="1200" dirty="0">
                <a:solidFill>
                  <a:schemeClr val="tx1"/>
                </a:solidFill>
                <a:effectLst/>
                <a:latin typeface="+mn-lt"/>
                <a:ea typeface="+mn-ea"/>
                <a:cs typeface="+mn-cs"/>
              </a:rPr>
              <a:t> file and the native code of the compiled methods.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Thus, we can  parse the OAT files following their formats to get the native code regions of all the compiled methods, and then we can dynamically track the method invocations according the execution of the native code.</a:t>
            </a:r>
            <a:endParaRPr lang="en-US" b="0" dirty="0">
              <a:effectLst/>
            </a:endParaRPr>
          </a:p>
          <a:p>
            <a:br>
              <a:rPr lang="en-US" dirty="0"/>
            </a:br>
            <a:endParaRPr lang="en-US" baseline="0" dirty="0"/>
          </a:p>
        </p:txBody>
      </p:sp>
      <p:sp>
        <p:nvSpPr>
          <p:cNvPr id="4" name="Slide Number Placeholder 3"/>
          <p:cNvSpPr>
            <a:spLocks noGrp="1"/>
          </p:cNvSpPr>
          <p:nvPr>
            <p:ph type="sldNum" sz="quarter" idx="10"/>
          </p:nvPr>
        </p:nvSpPr>
        <p:spPr/>
        <p:txBody>
          <a:bodyPr/>
          <a:lstStyle/>
          <a:p>
            <a:fld id="{1F8B420A-A769-4B79-B34E-8AF4711640C1}" type="slidenum">
              <a:rPr lang="en-US" smtClean="0"/>
              <a:t>10</a:t>
            </a:fld>
            <a:endParaRPr lang="en-US"/>
          </a:p>
        </p:txBody>
      </p:sp>
    </p:spTree>
    <p:extLst>
      <p:ext uri="{BB962C8B-B14F-4D97-AF65-F5344CB8AC3E}">
        <p14:creationId xmlns:p14="http://schemas.microsoft.com/office/powerpoint/2010/main" val="2603620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Next, I will introduce the details about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F8B420A-A769-4B79-B34E-8AF4711640C1}" type="slidenum">
              <a:rPr lang="en-US" smtClean="0"/>
              <a:t>11</a:t>
            </a:fld>
            <a:endParaRPr lang="en-US"/>
          </a:p>
        </p:txBody>
      </p:sp>
    </p:spTree>
    <p:extLst>
      <p:ext uri="{BB962C8B-B14F-4D97-AF65-F5344CB8AC3E}">
        <p14:creationId xmlns:p14="http://schemas.microsoft.com/office/powerpoint/2010/main" val="65570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Given an Android app,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will run it on a real device with ART runtime, and conduct cross-layer monitoring and information flow tracking. As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is implemented based on the dynamic instrumentation framework </a:t>
            </a:r>
            <a:r>
              <a:rPr lang="en-US" sz="1200" b="0" i="0" u="none" strike="noStrike" kern="1200" dirty="0" err="1">
                <a:solidFill>
                  <a:schemeClr val="tx1"/>
                </a:solidFill>
                <a:effectLst/>
                <a:latin typeface="+mn-lt"/>
                <a:ea typeface="+mn-ea"/>
                <a:cs typeface="+mn-cs"/>
              </a:rPr>
              <a:t>Valgrind</a:t>
            </a:r>
            <a:r>
              <a:rPr lang="en-US" sz="1200" b="0" i="0" u="none" strike="noStrike" kern="1200" dirty="0">
                <a:solidFill>
                  <a:schemeClr val="tx1"/>
                </a:solidFill>
                <a:effectLst/>
                <a:latin typeface="+mn-lt"/>
                <a:ea typeface="+mn-ea"/>
                <a:cs typeface="+mn-cs"/>
              </a:rPr>
              <a:t>, it does not need to modify the app.</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When an app run on the device,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conducts three major types of analysis on it, it monitors the behaviors of the app in multiple layers and tracks its cross-layer information leakage flow.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also conducts path exploration on the specified code regions.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After each running, an trace log will be generated, it contains the information about the invoked Android framework methods, runtime functions, system library functions and system calls. In addition, the information about the taint propagations is also stored in the trace log.</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Thus, based on the analysis of the trace log,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can provide the comprehensive behaviors of the target app to users, including the execution paths in multiple layers, cross-layer data leakage flows and the other implementation features.</a:t>
            </a:r>
            <a:endParaRPr lang="en-US" b="0" dirty="0">
              <a:effectLst/>
            </a:endParaRPr>
          </a:p>
          <a:p>
            <a:br>
              <a:rPr lang="en-US" dirty="0"/>
            </a:br>
            <a:endParaRPr lang="en-US" baseline="0" dirty="0"/>
          </a:p>
        </p:txBody>
      </p:sp>
      <p:sp>
        <p:nvSpPr>
          <p:cNvPr id="4" name="Slide Number Placeholder 3"/>
          <p:cNvSpPr>
            <a:spLocks noGrp="1"/>
          </p:cNvSpPr>
          <p:nvPr>
            <p:ph type="sldNum" sz="quarter" idx="10"/>
          </p:nvPr>
        </p:nvSpPr>
        <p:spPr/>
        <p:txBody>
          <a:bodyPr/>
          <a:lstStyle/>
          <a:p>
            <a:fld id="{1F8B420A-A769-4B79-B34E-8AF4711640C1}" type="slidenum">
              <a:rPr lang="en-US" smtClean="0"/>
              <a:t>12</a:t>
            </a:fld>
            <a:endParaRPr lang="en-US"/>
          </a:p>
        </p:txBody>
      </p:sp>
    </p:spTree>
    <p:extLst>
      <p:ext uri="{BB962C8B-B14F-4D97-AF65-F5344CB8AC3E}">
        <p14:creationId xmlns:p14="http://schemas.microsoft.com/office/powerpoint/2010/main" val="574463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figure illustrates the multiple layer architecture of Android system, the Android framework is implemented by Java code and all its implementation is in the file </a:t>
            </a:r>
            <a:r>
              <a:rPr lang="en-US" sz="1200" b="0" i="0" u="none" strike="noStrike" kern="1200" dirty="0" err="1">
                <a:solidFill>
                  <a:schemeClr val="tx1"/>
                </a:solidFill>
                <a:effectLst/>
                <a:latin typeface="+mn-lt"/>
                <a:ea typeface="+mn-ea"/>
                <a:cs typeface="+mn-cs"/>
              </a:rPr>
              <a:t>boot.oat</a:t>
            </a:r>
            <a:r>
              <a:rPr lang="en-US" sz="1200" b="0" i="0" u="none" strike="noStrike" kern="1200" dirty="0">
                <a:solidFill>
                  <a:schemeClr val="tx1"/>
                </a:solidFill>
                <a:effectLst/>
                <a:latin typeface="+mn-lt"/>
                <a:ea typeface="+mn-ea"/>
                <a:cs typeface="+mn-cs"/>
              </a:rPr>
              <a:t>. Note that, both App’s custom Java methods and the Android framework methods work in  Android framework layer.</a:t>
            </a:r>
            <a:endParaRPr lang="en-US" b="0" dirty="0">
              <a:effectLst/>
            </a:endParaRPr>
          </a:p>
          <a:p>
            <a:pPr rtl="0"/>
            <a:r>
              <a:rPr lang="en-US" sz="1200" b="0" i="0" u="none" strike="noStrike" kern="1200" dirty="0">
                <a:solidFill>
                  <a:schemeClr val="tx1"/>
                </a:solidFill>
                <a:effectLst/>
                <a:latin typeface="+mn-lt"/>
                <a:ea typeface="+mn-ea"/>
                <a:cs typeface="+mn-cs"/>
              </a:rPr>
              <a:t>In addition, both the Android runtime and system libraries are implemented by native code, and we do not consider Android kernel behaviors in this paper.</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Consequently, we design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according to the architecture of Android system, and it is comprised by four major components which run in four layers, Android framework layer, Android runtime layer, android system layer and Instruction layer. Because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is implemented based on </a:t>
            </a:r>
            <a:r>
              <a:rPr lang="en-US" sz="1200" b="0" i="0" u="none" strike="noStrike" kern="1200" dirty="0" err="1">
                <a:solidFill>
                  <a:schemeClr val="tx1"/>
                </a:solidFill>
                <a:effectLst/>
                <a:latin typeface="+mn-lt"/>
                <a:ea typeface="+mn-ea"/>
                <a:cs typeface="+mn-cs"/>
              </a:rPr>
              <a:t>Valgrind</a:t>
            </a:r>
            <a:r>
              <a:rPr lang="en-US" sz="1200" b="0" i="0" u="none" strike="noStrike" kern="1200" dirty="0">
                <a:solidFill>
                  <a:schemeClr val="tx1"/>
                </a:solidFill>
                <a:effectLst/>
                <a:latin typeface="+mn-lt"/>
                <a:ea typeface="+mn-ea"/>
                <a:cs typeface="+mn-cs"/>
              </a:rPr>
              <a:t>. It translates all the native instructions into IR statements for instrumentation, so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also conducts dynamic tracking in the instruction layer.</a:t>
            </a:r>
            <a:endParaRPr lang="en-US" b="0" dirty="0">
              <a:effectLst/>
            </a:endParaRPr>
          </a:p>
          <a:p>
            <a:br>
              <a:rPr lang="en-US" dirty="0"/>
            </a:br>
            <a:endParaRPr lang="en-US" altLang="zh-CN" baseline="0" dirty="0"/>
          </a:p>
        </p:txBody>
      </p:sp>
      <p:sp>
        <p:nvSpPr>
          <p:cNvPr id="4" name="Slide Number Placeholder 3"/>
          <p:cNvSpPr>
            <a:spLocks noGrp="1"/>
          </p:cNvSpPr>
          <p:nvPr>
            <p:ph type="sldNum" sz="quarter" idx="10"/>
          </p:nvPr>
        </p:nvSpPr>
        <p:spPr/>
        <p:txBody>
          <a:bodyPr/>
          <a:lstStyle/>
          <a:p>
            <a:fld id="{1F8B420A-A769-4B79-B34E-8AF4711640C1}" type="slidenum">
              <a:rPr lang="en-US" smtClean="0"/>
              <a:t>13</a:t>
            </a:fld>
            <a:endParaRPr lang="en-US"/>
          </a:p>
        </p:txBody>
      </p:sp>
    </p:spTree>
    <p:extLst>
      <p:ext uri="{BB962C8B-B14F-4D97-AF65-F5344CB8AC3E}">
        <p14:creationId xmlns:p14="http://schemas.microsoft.com/office/powerpoint/2010/main" val="508328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Android framework layer, there are three major modules, which are designed with different purposes. Oat file parser is used to parse the OAT files. With it, we can get the beginning addresses of all the compiled methods and the information about the methods’ parameters and results.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Java method tracker tracks the invocations and returns of the compiled java methods. It tracks method invocations through comparing the target address of each Jump instruction with the beginning addresses of the compiled methods, if the target address equals the beginning address of a method, then the method will  be invoked, meanwhile,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gets the return address of this method from the register </a:t>
            </a:r>
            <a:r>
              <a:rPr lang="en-US" sz="1200" b="0" i="0" u="none" strike="noStrike" kern="1200" dirty="0" err="1">
                <a:solidFill>
                  <a:schemeClr val="tx1"/>
                </a:solidFill>
                <a:effectLst/>
                <a:latin typeface="+mn-lt"/>
                <a:ea typeface="+mn-ea"/>
                <a:cs typeface="+mn-cs"/>
              </a:rPr>
              <a:t>lr</a:t>
            </a:r>
            <a:r>
              <a:rPr lang="en-US" sz="1200" b="0" i="0" u="none" strike="noStrike" kern="1200" dirty="0">
                <a:solidFill>
                  <a:schemeClr val="tx1"/>
                </a:solidFill>
                <a:effectLst/>
                <a:latin typeface="+mn-lt"/>
                <a:ea typeface="+mn-ea"/>
                <a:cs typeface="+mn-cs"/>
              </a:rPr>
              <a:t>, and pushes it into a method call stack.</a:t>
            </a:r>
            <a:endParaRPr lang="en-US" b="0" dirty="0">
              <a:effectLst/>
            </a:endParaRPr>
          </a:p>
          <a:p>
            <a:pPr rtl="0"/>
            <a:r>
              <a:rPr lang="en-US" sz="1200" b="0" i="0" u="none" strike="noStrike" kern="1200" dirty="0">
                <a:solidFill>
                  <a:schemeClr val="tx1"/>
                </a:solidFill>
                <a:effectLst/>
                <a:latin typeface="+mn-lt"/>
                <a:ea typeface="+mn-ea"/>
                <a:cs typeface="+mn-cs"/>
              </a:rPr>
              <a:t>Moreover,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tracks the method returns through comparing the target address of the Jump instruction with the return address at the top of the method call stack, if they are same, the last invoked method returns.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As in ART runtime, the class instance is represented by java objects, we use java object parser to get the real content of the class instance through parsing the Java object. </a:t>
            </a:r>
            <a:endParaRPr lang="en-US" b="0" dirty="0">
              <a:effectLst/>
            </a:endParaRPr>
          </a:p>
          <a:p>
            <a:br>
              <a:rPr lang="en-US" b="0" dirty="0">
                <a:effectLst/>
              </a:rPr>
            </a:br>
            <a:r>
              <a:rPr lang="en-US" sz="1200" b="0" i="0" u="none" strike="noStrike" kern="1200" dirty="0">
                <a:solidFill>
                  <a:schemeClr val="tx1"/>
                </a:solidFill>
                <a:effectLst/>
                <a:latin typeface="+mn-lt"/>
                <a:ea typeface="+mn-ea"/>
                <a:cs typeface="+mn-cs"/>
              </a:rPr>
              <a:t>Take the result of  </a:t>
            </a:r>
            <a:r>
              <a:rPr lang="en-US" sz="1200" b="0" i="1" u="none" strike="noStrike" kern="1200" dirty="0" err="1">
                <a:solidFill>
                  <a:schemeClr val="tx1"/>
                </a:solidFill>
                <a:effectLst/>
                <a:latin typeface="+mn-lt"/>
                <a:ea typeface="+mn-ea"/>
                <a:cs typeface="+mn-cs"/>
              </a:rPr>
              <a:t>TelephonyManager.getDeviceId</a:t>
            </a:r>
            <a:r>
              <a:rPr lang="en-US" sz="1200" b="0" i="1"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as an example, this method is used to read the device ID, and the result is stored in a Java string which is represented by a Java string object in ART runtime. When this method returns, we can get the address of the Java string object from register r0 and then get the concrete value of the result through parsing the Java string object. (Thus if this method is specified as taint source, we can attach the memory storing the concrete value of the result with taint tag. )</a:t>
            </a:r>
            <a:endParaRPr lang="en-US" dirty="0"/>
          </a:p>
        </p:txBody>
      </p:sp>
      <p:sp>
        <p:nvSpPr>
          <p:cNvPr id="4" name="Slide Number Placeholder 3"/>
          <p:cNvSpPr>
            <a:spLocks noGrp="1"/>
          </p:cNvSpPr>
          <p:nvPr>
            <p:ph type="sldNum" sz="quarter" idx="10"/>
          </p:nvPr>
        </p:nvSpPr>
        <p:spPr/>
        <p:txBody>
          <a:bodyPr/>
          <a:lstStyle/>
          <a:p>
            <a:fld id="{1F8B420A-A769-4B79-B34E-8AF4711640C1}" type="slidenum">
              <a:rPr lang="en-US" smtClean="0"/>
              <a:t>14</a:t>
            </a:fld>
            <a:endParaRPr lang="en-US"/>
          </a:p>
        </p:txBody>
      </p:sp>
    </p:spTree>
    <p:extLst>
      <p:ext uri="{BB962C8B-B14F-4D97-AF65-F5344CB8AC3E}">
        <p14:creationId xmlns:p14="http://schemas.microsoft.com/office/powerpoint/2010/main" val="1822846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Android runtime layer, there are five modules provided to track different behaviors.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Because malware could dynamically load its malicious native code to the memory,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tracks the dynamically loaded native code through monitor the dynamic native code loading behaviors.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Because malware could also dynamically load malicious Java code into runtime,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tracks the dynamically loaded Java code through monitoring the dynamic Java code loading behaviors.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Since the app’s Java code can invoke its native code through JNI interfaces,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tracks the native methods invoked from Android framework layer throng monitoring the JNI invocations.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Except the normal method invocation,  the Java code can also be invoked  by native code and Java code through JNI reflection and Java reflection respectively, hence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also tracks these invoked Java methods through monitoring the JNI reflections and Java reflections.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Node that,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monitors all these behaviors through tracking the invocations of the corresponding methods, so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can be easily extended to support the tracking of new behaviors.</a:t>
            </a:r>
            <a:endParaRPr lang="en-US" b="0" dirty="0">
              <a:effectLst/>
            </a:endParaRPr>
          </a:p>
          <a:p>
            <a:br>
              <a:rPr lang="en-US" dirty="0"/>
            </a:br>
            <a:endParaRPr lang="en-US" baseline="0" dirty="0"/>
          </a:p>
        </p:txBody>
      </p:sp>
      <p:sp>
        <p:nvSpPr>
          <p:cNvPr id="4" name="Slide Number Placeholder 3"/>
          <p:cNvSpPr>
            <a:spLocks noGrp="1"/>
          </p:cNvSpPr>
          <p:nvPr>
            <p:ph type="sldNum" sz="quarter" idx="10"/>
          </p:nvPr>
        </p:nvSpPr>
        <p:spPr/>
        <p:txBody>
          <a:bodyPr/>
          <a:lstStyle/>
          <a:p>
            <a:fld id="{1F8B420A-A769-4B79-B34E-8AF4711640C1}" type="slidenum">
              <a:rPr lang="en-US" smtClean="0"/>
              <a:t>15</a:t>
            </a:fld>
            <a:endParaRPr lang="en-US"/>
          </a:p>
        </p:txBody>
      </p:sp>
    </p:spTree>
    <p:extLst>
      <p:ext uri="{BB962C8B-B14F-4D97-AF65-F5344CB8AC3E}">
        <p14:creationId xmlns:p14="http://schemas.microsoft.com/office/powerpoint/2010/main" val="3584391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system layer,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tracks four types of behaviors with four modules.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Through tracking the network operations,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can monitor the information leaked through network and the remote commands received from network.</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Through tracking the file operations,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can monitor the access of the personal files in storage. Because, malware can also dynamically release malicious data into storage and then delete it after using,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can also monitor these behaviors.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Since malware can dynamically modify its malicious payloads in the memory,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detect such behaviors through tracking the memory operations.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By tracking the process operations,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can monitor the malware’s protection behaviors, for example, </a:t>
            </a:r>
            <a:r>
              <a:rPr lang="en-US" sz="1200" b="0" i="0" u="none" strike="noStrike" kern="1200" dirty="0" err="1">
                <a:solidFill>
                  <a:schemeClr val="tx1"/>
                </a:solidFill>
                <a:effectLst/>
                <a:latin typeface="+mn-lt"/>
                <a:ea typeface="+mn-ea"/>
                <a:cs typeface="+mn-cs"/>
              </a:rPr>
              <a:t>malare</a:t>
            </a:r>
            <a:r>
              <a:rPr lang="en-US" sz="1200" b="0" i="0" u="none" strike="noStrike" kern="1200" dirty="0">
                <a:solidFill>
                  <a:schemeClr val="tx1"/>
                </a:solidFill>
                <a:effectLst/>
                <a:latin typeface="+mn-lt"/>
                <a:ea typeface="+mn-ea"/>
                <a:cs typeface="+mn-cs"/>
              </a:rPr>
              <a:t> can anti debugging through injecting its own process by itself, and anti-emulator through detecting the existence of special processes.</a:t>
            </a:r>
            <a:endParaRPr lang="en-US" b="0" dirty="0">
              <a:effectLst/>
            </a:endParaRPr>
          </a:p>
          <a:p>
            <a:br>
              <a:rPr lang="en-US" dirty="0"/>
            </a:br>
            <a:endParaRPr lang="en-US" baseline="0" dirty="0"/>
          </a:p>
        </p:txBody>
      </p:sp>
      <p:sp>
        <p:nvSpPr>
          <p:cNvPr id="4" name="Slide Number Placeholder 3"/>
          <p:cNvSpPr>
            <a:spLocks noGrp="1"/>
          </p:cNvSpPr>
          <p:nvPr>
            <p:ph type="sldNum" sz="quarter" idx="10"/>
          </p:nvPr>
        </p:nvSpPr>
        <p:spPr/>
        <p:txBody>
          <a:bodyPr/>
          <a:lstStyle/>
          <a:p>
            <a:fld id="{1F8B420A-A769-4B79-B34E-8AF4711640C1}" type="slidenum">
              <a:rPr lang="en-US" smtClean="0"/>
              <a:t>16</a:t>
            </a:fld>
            <a:endParaRPr lang="en-US"/>
          </a:p>
        </p:txBody>
      </p:sp>
    </p:spTree>
    <p:extLst>
      <p:ext uri="{BB962C8B-B14F-4D97-AF65-F5344CB8AC3E}">
        <p14:creationId xmlns:p14="http://schemas.microsoft.com/office/powerpoint/2010/main" val="605760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Instruction layer,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conducts three major tasks with different purposes.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It tracks the information leakage flow through taint propagation, and it explore the execution paths of specified code regions through in-memory </a:t>
            </a:r>
            <a:r>
              <a:rPr lang="en-US" sz="1200" b="0" i="0" u="none" strike="noStrike" kern="1200" dirty="0" err="1">
                <a:solidFill>
                  <a:schemeClr val="tx1"/>
                </a:solidFill>
                <a:effectLst/>
                <a:latin typeface="+mn-lt"/>
                <a:ea typeface="+mn-ea"/>
                <a:cs typeface="+mn-cs"/>
              </a:rPr>
              <a:t>concolic</a:t>
            </a:r>
            <a:r>
              <a:rPr lang="en-US" sz="1200" b="0" i="0" u="none" strike="noStrike" kern="1200" dirty="0">
                <a:solidFill>
                  <a:schemeClr val="tx1"/>
                </a:solidFill>
                <a:effectLst/>
                <a:latin typeface="+mn-lt"/>
                <a:ea typeface="+mn-ea"/>
                <a:cs typeface="+mn-cs"/>
              </a:rPr>
              <a:t> execution.</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In addition, during </a:t>
            </a:r>
            <a:r>
              <a:rPr lang="en-US" sz="1200" b="0" i="0" u="none" strike="noStrike" kern="1200" dirty="0" err="1">
                <a:solidFill>
                  <a:schemeClr val="tx1"/>
                </a:solidFill>
                <a:effectLst/>
                <a:latin typeface="+mn-lt"/>
                <a:ea typeface="+mn-ea"/>
                <a:cs typeface="+mn-cs"/>
              </a:rPr>
              <a:t>concolic</a:t>
            </a:r>
            <a:r>
              <a:rPr lang="en-US" sz="1200" b="0" i="0" u="none" strike="noStrike" kern="1200" dirty="0">
                <a:solidFill>
                  <a:schemeClr val="tx1"/>
                </a:solidFill>
                <a:effectLst/>
                <a:latin typeface="+mn-lt"/>
                <a:ea typeface="+mn-ea"/>
                <a:cs typeface="+mn-cs"/>
              </a:rPr>
              <a:t> execution,  if the new input cannot be generated,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will explore the specific execution paths through direct execution.</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Next, I introduce the details of these three tasks.</a:t>
            </a:r>
            <a:endParaRPr lang="en-US" b="0" dirty="0">
              <a:effectLst/>
            </a:endParaRPr>
          </a:p>
          <a:p>
            <a:br>
              <a:rPr lang="en-US" dirty="0"/>
            </a:br>
            <a:endParaRPr lang="en-US" baseline="0" dirty="0"/>
          </a:p>
        </p:txBody>
      </p:sp>
      <p:sp>
        <p:nvSpPr>
          <p:cNvPr id="4" name="Slide Number Placeholder 3"/>
          <p:cNvSpPr>
            <a:spLocks noGrp="1"/>
          </p:cNvSpPr>
          <p:nvPr>
            <p:ph type="sldNum" sz="quarter" idx="10"/>
          </p:nvPr>
        </p:nvSpPr>
        <p:spPr/>
        <p:txBody>
          <a:bodyPr/>
          <a:lstStyle/>
          <a:p>
            <a:fld id="{1F8B420A-A769-4B79-B34E-8AF4711640C1}" type="slidenum">
              <a:rPr lang="en-US" smtClean="0"/>
              <a:t>17</a:t>
            </a:fld>
            <a:endParaRPr lang="en-US"/>
          </a:p>
        </p:txBody>
      </p:sp>
    </p:spTree>
    <p:extLst>
      <p:ext uri="{BB962C8B-B14F-4D97-AF65-F5344CB8AC3E}">
        <p14:creationId xmlns:p14="http://schemas.microsoft.com/office/powerpoint/2010/main" val="3077335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conducts taint propagation following the logics of the IR statements and IR expressions, and there 9 IR statements and 11 IR expressions that are related to taint propagations, for details, you can refer to our paper.</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 will use an example to illustrate how taint tags are propagated. There are two IR statements in this example, in the first IR statement, the Load expression is used to load a value from the address 0xabcd1234, and then the loaded value will be stored in the temporary t12. When the second IR statement is executed, the concrete value of temporary t12 will be put into offset 8 of the </a:t>
            </a:r>
            <a:r>
              <a:rPr lang="en-US" sz="1200" b="0" i="0" u="none" strike="noStrike" kern="1200" dirty="0" err="1">
                <a:solidFill>
                  <a:schemeClr val="tx1"/>
                </a:solidFill>
                <a:effectLst/>
                <a:latin typeface="+mn-lt"/>
                <a:ea typeface="+mn-ea"/>
                <a:cs typeface="+mn-cs"/>
              </a:rPr>
              <a:t>ThreadState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ThreadState</a:t>
            </a:r>
            <a:r>
              <a:rPr lang="en-US" sz="1200" b="0" i="0" u="none" strike="noStrike" kern="1200" dirty="0">
                <a:solidFill>
                  <a:schemeClr val="tx1"/>
                </a:solidFill>
                <a:effectLst/>
                <a:latin typeface="+mn-lt"/>
                <a:ea typeface="+mn-ea"/>
                <a:cs typeface="+mn-cs"/>
              </a:rPr>
              <a:t> is used as guest registers in </a:t>
            </a:r>
            <a:r>
              <a:rPr lang="en-US" sz="1200" b="0" i="0" u="none" strike="noStrike" kern="1200" dirty="0" err="1">
                <a:solidFill>
                  <a:schemeClr val="tx1"/>
                </a:solidFill>
                <a:effectLst/>
                <a:latin typeface="+mn-lt"/>
                <a:ea typeface="+mn-ea"/>
                <a:cs typeface="+mn-cs"/>
              </a:rPr>
              <a:t>Valgrind</a:t>
            </a:r>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Therefore, when the first IR statement is executed,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gets the taint tag of source memory 0xabcd1234, and then propagates the taint tag to the temporary t12.</a:t>
            </a:r>
            <a:endParaRPr lang="en-US" b="0" dirty="0">
              <a:effectLst/>
            </a:endParaRPr>
          </a:p>
          <a:p>
            <a:pPr rtl="0"/>
            <a:r>
              <a:rPr lang="en-US" sz="1200" b="0" i="0" u="none" strike="noStrike" kern="1200" dirty="0">
                <a:solidFill>
                  <a:schemeClr val="tx1"/>
                </a:solidFill>
                <a:effectLst/>
                <a:latin typeface="+mn-lt"/>
                <a:ea typeface="+mn-ea"/>
                <a:cs typeface="+mn-cs"/>
              </a:rPr>
              <a:t>When the second IR statement is executed,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propagates the taint tag of temporary t12 to the offset 8 of the </a:t>
            </a:r>
            <a:r>
              <a:rPr lang="en-US" sz="1200" b="0" i="0" u="none" strike="noStrike" kern="1200" dirty="0" err="1">
                <a:solidFill>
                  <a:schemeClr val="tx1"/>
                </a:solidFill>
                <a:effectLst/>
                <a:latin typeface="+mn-lt"/>
                <a:ea typeface="+mn-ea"/>
                <a:cs typeface="+mn-cs"/>
              </a:rPr>
              <a:t>THreadState</a:t>
            </a:r>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Note that, we employ shadow temporaries, shadow memory and shadow </a:t>
            </a:r>
            <a:r>
              <a:rPr lang="en-US" sz="1200" b="0" i="0" u="none" strike="noStrike" kern="1200" dirty="0" err="1">
                <a:solidFill>
                  <a:schemeClr val="tx1"/>
                </a:solidFill>
                <a:effectLst/>
                <a:latin typeface="+mn-lt"/>
                <a:ea typeface="+mn-ea"/>
                <a:cs typeface="+mn-cs"/>
              </a:rPr>
              <a:t>threadstate</a:t>
            </a:r>
            <a:r>
              <a:rPr lang="en-US" sz="1200" b="0" i="0" u="none" strike="noStrike" kern="1200" dirty="0">
                <a:solidFill>
                  <a:schemeClr val="tx1"/>
                </a:solidFill>
                <a:effectLst/>
                <a:latin typeface="+mn-lt"/>
                <a:ea typeface="+mn-ea"/>
                <a:cs typeface="+mn-cs"/>
              </a:rPr>
              <a:t> to store the taint tags of the temporary, memory and </a:t>
            </a:r>
            <a:r>
              <a:rPr lang="en-US" sz="1200" b="0" i="0" u="none" strike="noStrike" kern="1200" dirty="0" err="1">
                <a:solidFill>
                  <a:schemeClr val="tx1"/>
                </a:solidFill>
                <a:effectLst/>
                <a:latin typeface="+mn-lt"/>
                <a:ea typeface="+mn-ea"/>
                <a:cs typeface="+mn-cs"/>
              </a:rPr>
              <a:t>threadstate</a:t>
            </a:r>
            <a:r>
              <a:rPr lang="en-US" sz="1200" b="0" i="0" u="none" strike="noStrike" kern="1200" dirty="0">
                <a:solidFill>
                  <a:schemeClr val="tx1"/>
                </a:solidFill>
                <a:effectLst/>
                <a:latin typeface="+mn-lt"/>
                <a:ea typeface="+mn-ea"/>
                <a:cs typeface="+mn-cs"/>
              </a:rPr>
              <a:t> respectively.</a:t>
            </a:r>
            <a:endParaRPr lang="en-US" b="0" dirty="0">
              <a:effectLst/>
            </a:endParaRPr>
          </a:p>
          <a:p>
            <a:br>
              <a:rPr lang="en-US" dirty="0"/>
            </a:br>
            <a:endParaRPr lang="en-US" baseline="0" dirty="0"/>
          </a:p>
        </p:txBody>
      </p:sp>
      <p:sp>
        <p:nvSpPr>
          <p:cNvPr id="4" name="Slide Number Placeholder 3"/>
          <p:cNvSpPr>
            <a:spLocks noGrp="1"/>
          </p:cNvSpPr>
          <p:nvPr>
            <p:ph type="sldNum" sz="quarter" idx="10"/>
          </p:nvPr>
        </p:nvSpPr>
        <p:spPr/>
        <p:txBody>
          <a:bodyPr/>
          <a:lstStyle/>
          <a:p>
            <a:fld id="{1F8B420A-A769-4B79-B34E-8AF4711640C1}" type="slidenum">
              <a:rPr lang="en-US" smtClean="0"/>
              <a:t>18</a:t>
            </a:fld>
            <a:endParaRPr lang="en-US"/>
          </a:p>
        </p:txBody>
      </p:sp>
    </p:spTree>
    <p:extLst>
      <p:ext uri="{BB962C8B-B14F-4D97-AF65-F5344CB8AC3E}">
        <p14:creationId xmlns:p14="http://schemas.microsoft.com/office/powerpoint/2010/main" val="312953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explore execution paths through </a:t>
            </a:r>
            <a:r>
              <a:rPr lang="en-US" sz="1200" b="0" i="0" u="none" strike="noStrike" kern="1200" dirty="0" err="1">
                <a:solidFill>
                  <a:schemeClr val="tx1"/>
                </a:solidFill>
                <a:effectLst/>
                <a:latin typeface="+mn-lt"/>
                <a:ea typeface="+mn-ea"/>
                <a:cs typeface="+mn-cs"/>
              </a:rPr>
              <a:t>concolic</a:t>
            </a:r>
            <a:r>
              <a:rPr lang="en-US" sz="1200" b="0" i="0" u="none" strike="noStrike" kern="1200" dirty="0">
                <a:solidFill>
                  <a:schemeClr val="tx1"/>
                </a:solidFill>
                <a:effectLst/>
                <a:latin typeface="+mn-lt"/>
                <a:ea typeface="+mn-ea"/>
                <a:cs typeface="+mn-cs"/>
              </a:rPr>
              <a:t> execution.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Since the mobile device has limited resources and </a:t>
            </a:r>
            <a:r>
              <a:rPr lang="en-US" sz="1200" b="0" i="0" u="none" strike="noStrike" kern="1200" dirty="0" err="1">
                <a:solidFill>
                  <a:schemeClr val="tx1"/>
                </a:solidFill>
                <a:effectLst/>
                <a:latin typeface="+mn-lt"/>
                <a:ea typeface="+mn-ea"/>
                <a:cs typeface="+mn-cs"/>
              </a:rPr>
              <a:t>concolic</a:t>
            </a:r>
            <a:r>
              <a:rPr lang="en-US" sz="1200" b="0" i="0" u="none" strike="noStrike" kern="1200" dirty="0">
                <a:solidFill>
                  <a:schemeClr val="tx1"/>
                </a:solidFill>
                <a:effectLst/>
                <a:latin typeface="+mn-lt"/>
                <a:ea typeface="+mn-ea"/>
                <a:cs typeface="+mn-cs"/>
              </a:rPr>
              <a:t> execution requires considerable computational resources, we design a offloading mechanism to improve the efficiency of path exploration.</a:t>
            </a:r>
            <a:endParaRPr lang="en-US" b="0" dirty="0">
              <a:effectLst/>
            </a:endParaRPr>
          </a:p>
          <a:p>
            <a:pPr rtl="0"/>
            <a:r>
              <a:rPr lang="en-US" sz="1200" b="0" i="0" u="none" strike="noStrike" kern="1200" dirty="0">
                <a:solidFill>
                  <a:schemeClr val="tx1"/>
                </a:solidFill>
                <a:effectLst/>
                <a:latin typeface="+mn-lt"/>
                <a:ea typeface="+mn-ea"/>
                <a:cs typeface="+mn-cs"/>
              </a:rPr>
              <a:t>We run the target app with </a:t>
            </a:r>
            <a:r>
              <a:rPr lang="en-US" sz="1200" b="0" i="0" u="none" strike="noStrike" kern="1200" dirty="0" err="1">
                <a:solidFill>
                  <a:schemeClr val="tx1"/>
                </a:solidFill>
                <a:effectLst/>
                <a:latin typeface="+mn-lt"/>
                <a:ea typeface="+mn-ea"/>
                <a:cs typeface="+mn-cs"/>
              </a:rPr>
              <a:t>concolic</a:t>
            </a:r>
            <a:r>
              <a:rPr lang="en-US" sz="1200" b="0" i="0" u="none" strike="noStrike" kern="1200" dirty="0">
                <a:solidFill>
                  <a:schemeClr val="tx1"/>
                </a:solidFill>
                <a:effectLst/>
                <a:latin typeface="+mn-lt"/>
                <a:ea typeface="+mn-ea"/>
                <a:cs typeface="+mn-cs"/>
              </a:rPr>
              <a:t> execution in the mobile device, and then output the constraints to the desktop. On the desktop, we run the constraint resolver Z3 to resolve the constraints and generate new inputs, and then the new inputs will be pushed into the mobile device for exploring new execution paths.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Now we use an example how the execution paths are explored. In this example, there are three different branches, and all of them depend the input CMD.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After the first running, three constraints are generated, then we can generate three new inputs through resolving the constraints. When execute the app with the three new inputs respectively, each new input can explore a new execution path.</a:t>
            </a:r>
            <a:endParaRPr lang="en-US" b="0" dirty="0">
              <a:effectLst/>
            </a:endParaRPr>
          </a:p>
          <a:p>
            <a:br>
              <a:rPr lang="en-US" dirty="0"/>
            </a:br>
            <a:endParaRPr lang="en-US" baseline="0" dirty="0"/>
          </a:p>
        </p:txBody>
      </p:sp>
      <p:sp>
        <p:nvSpPr>
          <p:cNvPr id="4" name="Slide Number Placeholder 3"/>
          <p:cNvSpPr>
            <a:spLocks noGrp="1"/>
          </p:cNvSpPr>
          <p:nvPr>
            <p:ph type="sldNum" sz="quarter" idx="10"/>
          </p:nvPr>
        </p:nvSpPr>
        <p:spPr/>
        <p:txBody>
          <a:bodyPr/>
          <a:lstStyle/>
          <a:p>
            <a:fld id="{1F8B420A-A769-4B79-B34E-8AF4711640C1}" type="slidenum">
              <a:rPr lang="en-US" smtClean="0"/>
              <a:t>19</a:t>
            </a:fld>
            <a:endParaRPr lang="en-US"/>
          </a:p>
        </p:txBody>
      </p:sp>
    </p:spTree>
    <p:extLst>
      <p:ext uri="{BB962C8B-B14F-4D97-AF65-F5344CB8AC3E}">
        <p14:creationId xmlns:p14="http://schemas.microsoft.com/office/powerpoint/2010/main" val="170722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figure illustrates the trend of Android malware.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It is forecasted that the there will be more than 7 millions of Android malware by the end of 2017.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Also, we can find in 2016, there was a malware found every 4.6 seconds, while in the first quarter of 2017, a malware was found per 4.2 seconds.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So, malware analysis tools that can help security analysts efficiently analyze malware and quickly detect Android malware are in urgent need.</a:t>
            </a:r>
            <a:endParaRPr lang="en-US" b="0" dirty="0">
              <a:effectLst/>
            </a:endParaRPr>
          </a:p>
          <a:p>
            <a:endParaRPr lang="en-US" baseline="0" dirty="0"/>
          </a:p>
        </p:txBody>
      </p:sp>
      <p:sp>
        <p:nvSpPr>
          <p:cNvPr id="4" name="Slide Number Placeholder 3"/>
          <p:cNvSpPr>
            <a:spLocks noGrp="1"/>
          </p:cNvSpPr>
          <p:nvPr>
            <p:ph type="sldNum" sz="quarter" idx="10"/>
          </p:nvPr>
        </p:nvSpPr>
        <p:spPr/>
        <p:txBody>
          <a:bodyPr/>
          <a:lstStyle/>
          <a:p>
            <a:fld id="{1F8B420A-A769-4B79-B34E-8AF4711640C1}" type="slidenum">
              <a:rPr lang="en-US" smtClean="0"/>
              <a:t>2</a:t>
            </a:fld>
            <a:endParaRPr lang="en-US"/>
          </a:p>
        </p:txBody>
      </p:sp>
    </p:spTree>
    <p:extLst>
      <p:ext uri="{BB962C8B-B14F-4D97-AF65-F5344CB8AC3E}">
        <p14:creationId xmlns:p14="http://schemas.microsoft.com/office/powerpoint/2010/main" val="3678338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Sometimes, the interested execution paths are just related to a</a:t>
            </a:r>
            <a:r>
              <a:rPr lang="en-US" sz="1200" b="0" i="0" u="none" strike="noStrike" kern="1200" baseline="0" dirty="0">
                <a:solidFill>
                  <a:schemeClr val="tx1"/>
                </a:solidFill>
                <a:effectLst/>
                <a:latin typeface="+mn-lt"/>
                <a:ea typeface="+mn-ea"/>
                <a:cs typeface="+mn-cs"/>
              </a:rPr>
              <a:t> specific</a:t>
            </a:r>
            <a:r>
              <a:rPr lang="en-US" sz="1200" b="0" i="0" u="none" strike="noStrike" kern="1200" dirty="0">
                <a:solidFill>
                  <a:schemeClr val="tx1"/>
                </a:solidFill>
                <a:effectLst/>
                <a:latin typeface="+mn-lt"/>
                <a:ea typeface="+mn-ea"/>
                <a:cs typeface="+mn-cs"/>
              </a:rPr>
              <a:t> code region, if we run the whole app iteratively, it can bring heavy overhead. We provide in-memory optimization to improve the efficiency of path exploration. With in-memory optimization, we can specify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to only run the specified code region iteratively. More precisely, at the end of the code region, we will modify the return address to the beginning address of the code region, and then </a:t>
            </a:r>
            <a:r>
              <a:rPr lang="en-US" sz="1200" b="0" i="0" u="none" strike="noStrike" kern="1200" dirty="0" err="1">
                <a:solidFill>
                  <a:schemeClr val="tx1"/>
                </a:solidFill>
                <a:effectLst/>
                <a:latin typeface="+mn-lt"/>
                <a:ea typeface="+mn-ea"/>
                <a:cs typeface="+mn-cs"/>
              </a:rPr>
              <a:t>malon</a:t>
            </a:r>
            <a:r>
              <a:rPr lang="en-US" sz="1200" b="0" i="0" u="none" strike="noStrike" kern="1200" dirty="0">
                <a:solidFill>
                  <a:schemeClr val="tx1"/>
                </a:solidFill>
                <a:effectLst/>
                <a:latin typeface="+mn-lt"/>
                <a:ea typeface="+mn-ea"/>
                <a:cs typeface="+mn-cs"/>
              </a:rPr>
              <a:t> will run the specified code region with new input to explore new execution path. For example, we first run the code region with input “cm” to explore the path of method </a:t>
            </a:r>
            <a:r>
              <a:rPr lang="en-US" sz="1200" b="0" i="0" u="none" strike="noStrike" kern="1200" dirty="0" err="1">
                <a:solidFill>
                  <a:schemeClr val="tx1"/>
                </a:solidFill>
                <a:effectLst/>
                <a:latin typeface="+mn-lt"/>
                <a:ea typeface="+mn-ea"/>
                <a:cs typeface="+mn-cs"/>
              </a:rPr>
              <a:t>readSMS</a:t>
            </a:r>
            <a:r>
              <a:rPr lang="en-US" sz="1200" b="0" i="0" u="none" strike="noStrike" kern="1200" dirty="0">
                <a:solidFill>
                  <a:schemeClr val="tx1"/>
                </a:solidFill>
                <a:effectLst/>
                <a:latin typeface="+mn-lt"/>
                <a:ea typeface="+mn-ea"/>
                <a:cs typeface="+mn-cs"/>
              </a:rPr>
              <a:t>() and then run the code region with input “</a:t>
            </a:r>
            <a:r>
              <a:rPr lang="en-US" sz="1200" b="0" i="0" u="none" strike="noStrike" kern="1200" dirty="0" err="1">
                <a:solidFill>
                  <a:schemeClr val="tx1"/>
                </a:solidFill>
                <a:effectLst/>
                <a:latin typeface="+mn-lt"/>
                <a:ea typeface="+mn-ea"/>
                <a:cs typeface="+mn-cs"/>
              </a:rPr>
              <a:t>cq</a:t>
            </a:r>
            <a:r>
              <a:rPr lang="en-US" sz="1200" b="0" i="0" u="none" strike="noStrike" kern="1200" dirty="0">
                <a:solidFill>
                  <a:schemeClr val="tx1"/>
                </a:solidFill>
                <a:effectLst/>
                <a:latin typeface="+mn-lt"/>
                <a:ea typeface="+mn-ea"/>
                <a:cs typeface="+mn-cs"/>
              </a:rPr>
              <a:t>” to explore another execution path. We will iteratively run this code region with different inputs until all the execution paths in this code region are explored.</a:t>
            </a:r>
            <a:endParaRPr lang="en-US" b="0" dirty="0">
              <a:effectLst/>
            </a:endParaRPr>
          </a:p>
          <a:p>
            <a:pPr rtl="0"/>
            <a:br>
              <a:rPr lang="en-US" b="0" dirty="0">
                <a:effectLst/>
              </a:rPr>
            </a:br>
            <a:br>
              <a:rPr lang="en-US" b="0" dirty="0">
                <a:effectLst/>
              </a:rPr>
            </a:br>
            <a:r>
              <a:rPr lang="en-US" sz="1200" b="0" i="0" u="none" strike="noStrike" kern="1200" dirty="0">
                <a:solidFill>
                  <a:schemeClr val="tx1"/>
                </a:solidFill>
                <a:effectLst/>
                <a:latin typeface="+mn-lt"/>
                <a:ea typeface="+mn-ea"/>
                <a:cs typeface="+mn-cs"/>
              </a:rPr>
              <a:t>For some complex constraints, it cannot be resolved by constraint resolver, hence no new input will be generated to explore the new path. For this status, we can force the app execute a path without required input. Such as this example, the constraint of the hash calculation can not resolved, and we can not let the app execute forward with new input. Since the condition of conditional branch is stored in a temporary of Exit IR statement, we change the concrete value the temporary to true to let the app execute forward.</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8B420A-A769-4B79-B34E-8AF4711640C1}" type="slidenum">
              <a:rPr lang="en-US" smtClean="0"/>
              <a:t>20</a:t>
            </a:fld>
            <a:endParaRPr lang="en-US"/>
          </a:p>
        </p:txBody>
      </p:sp>
    </p:spTree>
    <p:extLst>
      <p:ext uri="{BB962C8B-B14F-4D97-AF65-F5344CB8AC3E}">
        <p14:creationId xmlns:p14="http://schemas.microsoft.com/office/powerpoint/2010/main" val="1967809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We have designed different experiments to evaluate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because the time limitation, I only introduce some evaluation results here.</a:t>
            </a:r>
            <a:endParaRPr lang="en-US" dirty="0"/>
          </a:p>
        </p:txBody>
      </p:sp>
      <p:sp>
        <p:nvSpPr>
          <p:cNvPr id="4" name="Slide Number Placeholder 3"/>
          <p:cNvSpPr>
            <a:spLocks noGrp="1"/>
          </p:cNvSpPr>
          <p:nvPr>
            <p:ph type="sldNum" sz="quarter" idx="10"/>
          </p:nvPr>
        </p:nvSpPr>
        <p:spPr/>
        <p:txBody>
          <a:bodyPr/>
          <a:lstStyle/>
          <a:p>
            <a:fld id="{1F8B420A-A769-4B79-B34E-8AF4711640C1}" type="slidenum">
              <a:rPr lang="en-US" smtClean="0"/>
              <a:t>21</a:t>
            </a:fld>
            <a:endParaRPr lang="en-US"/>
          </a:p>
        </p:txBody>
      </p:sp>
    </p:spTree>
    <p:extLst>
      <p:ext uri="{BB962C8B-B14F-4D97-AF65-F5344CB8AC3E}">
        <p14:creationId xmlns:p14="http://schemas.microsoft.com/office/powerpoint/2010/main" val="2151036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this experiment, we compare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with </a:t>
            </a:r>
            <a:r>
              <a:rPr lang="en-US" sz="1200" b="0" i="0" u="none" strike="noStrike" kern="1200" dirty="0" err="1">
                <a:solidFill>
                  <a:schemeClr val="tx1"/>
                </a:solidFill>
                <a:effectLst/>
                <a:latin typeface="+mn-lt"/>
                <a:ea typeface="+mn-ea"/>
                <a:cs typeface="+mn-cs"/>
              </a:rPr>
              <a:t>CooperDroid</a:t>
            </a:r>
            <a:r>
              <a:rPr lang="en-US" sz="1200" b="0" i="0" u="none" strike="noStrike"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rPr>
              <a:t>DroidBox</a:t>
            </a:r>
            <a:r>
              <a:rPr lang="en-US" sz="1200" b="0" i="0" u="none" strike="noStrike" kern="1200" dirty="0">
                <a:solidFill>
                  <a:schemeClr val="tx1"/>
                </a:solidFill>
                <a:effectLst/>
                <a:latin typeface="+mn-lt"/>
                <a:ea typeface="+mn-ea"/>
                <a:cs typeface="+mn-cs"/>
              </a:rPr>
              <a:t> on discovering sensitive operations using 512 real malware samples. For </a:t>
            </a:r>
            <a:r>
              <a:rPr lang="en-US" sz="1200" b="0" i="0" u="none" strike="noStrike" kern="1200" dirty="0" err="1">
                <a:solidFill>
                  <a:schemeClr val="tx1"/>
                </a:solidFill>
                <a:effectLst/>
                <a:latin typeface="+mn-lt"/>
                <a:ea typeface="+mn-ea"/>
                <a:cs typeface="+mn-cs"/>
              </a:rPr>
              <a:t>cooperDroid</a:t>
            </a:r>
            <a:r>
              <a:rPr lang="en-US" sz="1200" b="0" i="0" u="none" strike="noStrike" kern="1200" dirty="0">
                <a:solidFill>
                  <a:schemeClr val="tx1"/>
                </a:solidFill>
                <a:effectLst/>
                <a:latin typeface="+mn-lt"/>
                <a:ea typeface="+mn-ea"/>
                <a:cs typeface="+mn-cs"/>
              </a:rPr>
              <a:t>, we get the analysis results of these malware from its web sites. For </a:t>
            </a:r>
            <a:r>
              <a:rPr lang="en-US" sz="1200" b="0" i="0" u="none" strike="noStrike" kern="1200" dirty="0" err="1">
                <a:solidFill>
                  <a:schemeClr val="tx1"/>
                </a:solidFill>
                <a:effectLst/>
                <a:latin typeface="+mn-lt"/>
                <a:ea typeface="+mn-ea"/>
                <a:cs typeface="+mn-cs"/>
              </a:rPr>
              <a:t>DroidBox</a:t>
            </a:r>
            <a:r>
              <a:rPr lang="en-US" sz="1200" b="0" i="0" u="none" strike="noStrike"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we run the malware with both tools to generate analysis reports. Then, we compare the analysis results on eight different types of behaviors, and the comparing results are shown in this table. From this table, we can find for each type of behavior,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has detected more samples than the other two tools. Take the Phone Call behavior as an example, </a:t>
            </a:r>
            <a:r>
              <a:rPr lang="en-US" sz="1200" b="0" i="0" u="none" strike="noStrike" kern="1200" dirty="0" err="1">
                <a:solidFill>
                  <a:schemeClr val="tx1"/>
                </a:solidFill>
                <a:effectLst/>
                <a:latin typeface="+mn-lt"/>
                <a:ea typeface="+mn-ea"/>
                <a:cs typeface="+mn-cs"/>
              </a:rPr>
              <a:t>CooperDroid</a:t>
            </a:r>
            <a:r>
              <a:rPr lang="en-US" sz="1200" b="0" i="0" u="none" strike="noStrike" kern="1200" dirty="0">
                <a:solidFill>
                  <a:schemeClr val="tx1"/>
                </a:solidFill>
                <a:effectLst/>
                <a:latin typeface="+mn-lt"/>
                <a:ea typeface="+mn-ea"/>
                <a:cs typeface="+mn-cs"/>
              </a:rPr>
              <a:t> finds 52 samples have this behavior, </a:t>
            </a:r>
            <a:r>
              <a:rPr lang="en-US" sz="1200" b="0" i="0" u="none" strike="noStrike" kern="1200" dirty="0" err="1">
                <a:solidFill>
                  <a:schemeClr val="tx1"/>
                </a:solidFill>
                <a:effectLst/>
                <a:latin typeface="+mn-lt"/>
                <a:ea typeface="+mn-ea"/>
                <a:cs typeface="+mn-cs"/>
              </a:rPr>
              <a:t>DroidBox</a:t>
            </a:r>
            <a:r>
              <a:rPr lang="en-US" sz="1200" b="0" i="0" u="none" strike="noStrike" kern="1200" dirty="0">
                <a:solidFill>
                  <a:schemeClr val="tx1"/>
                </a:solidFill>
                <a:effectLst/>
                <a:latin typeface="+mn-lt"/>
                <a:ea typeface="+mn-ea"/>
                <a:cs typeface="+mn-cs"/>
              </a:rPr>
              <a:t> detects 1 malware has this behavior, and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discovers 59 malware perform this behavior.</a:t>
            </a:r>
            <a:endParaRPr lang="en-US" b="0" dirty="0">
              <a:effectLst/>
            </a:endParaRPr>
          </a:p>
          <a:p>
            <a:pPr rtl="0"/>
            <a:r>
              <a:rPr lang="en-US" sz="1200" b="0" i="0" u="none" strike="noStrike" kern="1200" dirty="0">
                <a:solidFill>
                  <a:schemeClr val="tx1"/>
                </a:solidFill>
                <a:effectLst/>
                <a:latin typeface="+mn-lt"/>
                <a:ea typeface="+mn-ea"/>
                <a:cs typeface="+mn-cs"/>
              </a:rPr>
              <a:t>Therefore, we can find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can capture more sensitive behaviors thanks to its on-device and cross-layer inspection.</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8B420A-A769-4B79-B34E-8AF4711640C1}" type="slidenum">
              <a:rPr lang="en-US" smtClean="0"/>
              <a:t>22</a:t>
            </a:fld>
            <a:endParaRPr lang="en-US"/>
          </a:p>
        </p:txBody>
      </p:sp>
    </p:spTree>
    <p:extLst>
      <p:ext uri="{BB962C8B-B14F-4D97-AF65-F5344CB8AC3E}">
        <p14:creationId xmlns:p14="http://schemas.microsoft.com/office/powerpoint/2010/main" val="4067021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this experiment, we evaluate the path exploration performance of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This </a:t>
            </a:r>
            <a:r>
              <a:rPr lang="en-US" sz="1200" b="0" i="0" u="none" strike="noStrike" kern="1200" dirty="0" err="1">
                <a:solidFill>
                  <a:schemeClr val="tx1"/>
                </a:solidFill>
                <a:effectLst/>
                <a:latin typeface="+mn-lt"/>
                <a:ea typeface="+mn-ea"/>
                <a:cs typeface="+mn-cs"/>
              </a:rPr>
              <a:t>malare</a:t>
            </a:r>
            <a:r>
              <a:rPr lang="en-US" sz="1200" b="0" i="0" u="none" strike="noStrike" kern="1200" dirty="0">
                <a:solidFill>
                  <a:schemeClr val="tx1"/>
                </a:solidFill>
                <a:effectLst/>
                <a:latin typeface="+mn-lt"/>
                <a:ea typeface="+mn-ea"/>
                <a:cs typeface="+mn-cs"/>
              </a:rPr>
              <a:t> performs different sensitive behaviors according to the remote commands in SMS, hence we specify code region of processing the remote commands as the target code region, and then run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the explore the paths depends on the remote commands. The exploration results are shown in the this table. The first column represents the remote commands, and the second column represents the corresponding behaviors. From the result, we can find the behaviors related to all the 14 commands have been successfully explored.</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In addition, we also evaluate the in-memory optimization through exploring each execution path with and without in-memory optimization, and the results are shown in the third column.</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Take the command ‘</a:t>
            </a:r>
            <a:r>
              <a:rPr lang="en-US" sz="1200" b="0" i="0" u="none" strike="noStrike" kern="1200" dirty="0" err="1">
                <a:solidFill>
                  <a:schemeClr val="tx1"/>
                </a:solidFill>
                <a:effectLst/>
                <a:latin typeface="+mn-lt"/>
                <a:ea typeface="+mn-ea"/>
                <a:cs typeface="+mn-cs"/>
              </a:rPr>
              <a:t>df</a:t>
            </a:r>
            <a:r>
              <a:rPr lang="en-US" sz="1200" b="0" i="0" u="none" strike="noStrike" kern="1200" dirty="0">
                <a:solidFill>
                  <a:schemeClr val="tx1"/>
                </a:solidFill>
                <a:effectLst/>
                <a:latin typeface="+mn-lt"/>
                <a:ea typeface="+mn-ea"/>
                <a:cs typeface="+mn-cs"/>
              </a:rPr>
              <a:t>’ as an example, when we explore this path with in-memory optimization, only 5k IR blocks need to execute. But when we run the whole app without in-memory optimization to explore this path, there are 22970 IR blocks executed.</a:t>
            </a:r>
            <a:endParaRPr lang="en-US" b="0" dirty="0">
              <a:effectLst/>
            </a:endParaRPr>
          </a:p>
          <a:p>
            <a:br>
              <a:rPr lang="en-US" dirty="0"/>
            </a:br>
            <a:endParaRPr lang="en-US" baseline="0" dirty="0"/>
          </a:p>
        </p:txBody>
      </p:sp>
      <p:sp>
        <p:nvSpPr>
          <p:cNvPr id="4" name="Slide Number Placeholder 3"/>
          <p:cNvSpPr>
            <a:spLocks noGrp="1"/>
          </p:cNvSpPr>
          <p:nvPr>
            <p:ph type="sldNum" sz="quarter" idx="10"/>
          </p:nvPr>
        </p:nvSpPr>
        <p:spPr/>
        <p:txBody>
          <a:bodyPr/>
          <a:lstStyle/>
          <a:p>
            <a:fld id="{1F8B420A-A769-4B79-B34E-8AF4711640C1}" type="slidenum">
              <a:rPr lang="en-US" smtClean="0"/>
              <a:t>23</a:t>
            </a:fld>
            <a:endParaRPr lang="en-US"/>
          </a:p>
        </p:txBody>
      </p:sp>
    </p:spTree>
    <p:extLst>
      <p:ext uri="{BB962C8B-B14F-4D97-AF65-F5344CB8AC3E}">
        <p14:creationId xmlns:p14="http://schemas.microsoft.com/office/powerpoint/2010/main" val="1481550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Next, we will make a short conclusion of our work.</a:t>
            </a:r>
            <a:endParaRPr lang="en-US" dirty="0"/>
          </a:p>
        </p:txBody>
      </p:sp>
      <p:sp>
        <p:nvSpPr>
          <p:cNvPr id="4" name="Slide Number Placeholder 3"/>
          <p:cNvSpPr>
            <a:spLocks noGrp="1"/>
          </p:cNvSpPr>
          <p:nvPr>
            <p:ph type="sldNum" sz="quarter" idx="10"/>
          </p:nvPr>
        </p:nvSpPr>
        <p:spPr/>
        <p:txBody>
          <a:bodyPr/>
          <a:lstStyle/>
          <a:p>
            <a:fld id="{1F8B420A-A769-4B79-B34E-8AF4711640C1}" type="slidenum">
              <a:rPr lang="en-US" smtClean="0"/>
              <a:t>24</a:t>
            </a:fld>
            <a:endParaRPr lang="en-US"/>
          </a:p>
        </p:txBody>
      </p:sp>
    </p:spTree>
    <p:extLst>
      <p:ext uri="{BB962C8B-B14F-4D97-AF65-F5344CB8AC3E}">
        <p14:creationId xmlns:p14="http://schemas.microsoft.com/office/powerpoint/2010/main" val="844268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propose and develop a novel malware analysis tool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which conducts on-device and non-invasive analysis on ART runtime.</a:t>
            </a:r>
            <a:endParaRPr lang="en-US" b="0" dirty="0">
              <a:effectLst/>
            </a:endParaRPr>
          </a:p>
          <a:p>
            <a:pPr rtl="0"/>
            <a:br>
              <a:rPr lang="en-US" b="0" dirty="0">
                <a:effectLst/>
              </a:rPr>
            </a:b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can provide a comprehensive view of the Android malware behaviors through multi-layer tracking and path exploration.</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In addition, we will automate the in-memory optimization and the recovery from crashes during direct execution in future.</a:t>
            </a:r>
            <a:endParaRPr lang="en-US" b="0" dirty="0">
              <a:effectLst/>
            </a:endParaRPr>
          </a:p>
          <a:p>
            <a:br>
              <a:rPr lang="en-US"/>
            </a:br>
            <a:endParaRPr lang="en-US" dirty="0"/>
          </a:p>
        </p:txBody>
      </p:sp>
      <p:sp>
        <p:nvSpPr>
          <p:cNvPr id="4" name="Slide Number Placeholder 3"/>
          <p:cNvSpPr>
            <a:spLocks noGrp="1"/>
          </p:cNvSpPr>
          <p:nvPr>
            <p:ph type="sldNum" sz="quarter" idx="10"/>
          </p:nvPr>
        </p:nvSpPr>
        <p:spPr/>
        <p:txBody>
          <a:bodyPr/>
          <a:lstStyle/>
          <a:p>
            <a:fld id="{1F8B420A-A769-4B79-B34E-8AF4711640C1}" type="slidenum">
              <a:rPr lang="en-US" smtClean="0"/>
              <a:t>25</a:t>
            </a:fld>
            <a:endParaRPr lang="en-US"/>
          </a:p>
        </p:txBody>
      </p:sp>
    </p:spTree>
    <p:extLst>
      <p:ext uri="{BB962C8B-B14F-4D97-AF65-F5344CB8AC3E}">
        <p14:creationId xmlns:p14="http://schemas.microsoft.com/office/powerpoint/2010/main" val="2177701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8B420A-A769-4B79-B34E-8AF4711640C1}" type="slidenum">
              <a:rPr lang="en-US" smtClean="0"/>
              <a:t>26</a:t>
            </a:fld>
            <a:endParaRPr lang="en-US"/>
          </a:p>
        </p:txBody>
      </p:sp>
    </p:spTree>
    <p:extLst>
      <p:ext uri="{BB962C8B-B14F-4D97-AF65-F5344CB8AC3E}">
        <p14:creationId xmlns:p14="http://schemas.microsoft.com/office/powerpoint/2010/main" val="2526495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Various tools have been proposed to assistant Android malware analysis, most of the existing Android malware analysis tools are implemented through following methods.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First, they focus on monitoring the behaviors of Android malware in a specific layer. For example, </a:t>
            </a:r>
            <a:r>
              <a:rPr lang="en-US" sz="1200" b="0" i="0" u="none" strike="noStrike" kern="1200" dirty="0" err="1">
                <a:solidFill>
                  <a:schemeClr val="tx1"/>
                </a:solidFill>
                <a:effectLst/>
                <a:latin typeface="+mn-lt"/>
                <a:ea typeface="+mn-ea"/>
                <a:cs typeface="+mn-cs"/>
              </a:rPr>
              <a:t>DroidBox</a:t>
            </a:r>
            <a:r>
              <a:rPr lang="en-US" sz="1200" b="0" i="0" u="none" strike="noStrike" kern="1200" dirty="0">
                <a:solidFill>
                  <a:schemeClr val="tx1"/>
                </a:solidFill>
                <a:effectLst/>
                <a:latin typeface="+mn-lt"/>
                <a:ea typeface="+mn-ea"/>
                <a:cs typeface="+mn-cs"/>
              </a:rPr>
              <a:t> runs in Android framework layer, it tracks sensitive behaviors through hooking special Android framework methods. </a:t>
            </a:r>
            <a:r>
              <a:rPr lang="en-US" sz="1200" b="0" i="0" u="none" strike="noStrike" kern="1200" dirty="0" err="1">
                <a:solidFill>
                  <a:schemeClr val="tx1"/>
                </a:solidFill>
                <a:effectLst/>
                <a:latin typeface="+mn-lt"/>
                <a:ea typeface="+mn-ea"/>
                <a:cs typeface="+mn-cs"/>
              </a:rPr>
              <a:t>DroidTrace</a:t>
            </a:r>
            <a:r>
              <a:rPr lang="en-US" sz="1200" b="0" i="0" u="none" strike="noStrike" kern="1200" dirty="0">
                <a:solidFill>
                  <a:schemeClr val="tx1"/>
                </a:solidFill>
                <a:effectLst/>
                <a:latin typeface="+mn-lt"/>
                <a:ea typeface="+mn-ea"/>
                <a:cs typeface="+mn-cs"/>
              </a:rPr>
              <a:t> runs in Android system layer, it is implemented through injecting the target app by invoking function </a:t>
            </a:r>
            <a:r>
              <a:rPr lang="en-US" sz="1200" b="0" i="0" u="none" strike="noStrike" kern="1200" dirty="0" err="1">
                <a:solidFill>
                  <a:schemeClr val="tx1"/>
                </a:solidFill>
                <a:effectLst/>
                <a:latin typeface="+mn-lt"/>
                <a:ea typeface="+mn-ea"/>
                <a:cs typeface="+mn-cs"/>
              </a:rPr>
              <a:t>ptrace</a:t>
            </a:r>
            <a:r>
              <a:rPr lang="en-US" sz="1200" b="0" i="0" u="none" strike="noStrike" kern="1200" dirty="0">
                <a:solidFill>
                  <a:schemeClr val="tx1"/>
                </a:solidFill>
                <a:effectLst/>
                <a:latin typeface="+mn-lt"/>
                <a:ea typeface="+mn-ea"/>
                <a:cs typeface="+mn-cs"/>
              </a:rPr>
              <a:t>(),  and then it monitors the sensitive behaviors of Android app through monitoring the invocations of system calls.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Second, some existing tools are implemented based on Android emulators, such as </a:t>
            </a:r>
            <a:r>
              <a:rPr lang="en-US" sz="1200" b="0" i="0" u="none" strike="noStrike" kern="1200" dirty="0" err="1">
                <a:solidFill>
                  <a:schemeClr val="tx1"/>
                </a:solidFill>
                <a:effectLst/>
                <a:latin typeface="+mn-lt"/>
                <a:ea typeface="+mn-ea"/>
                <a:cs typeface="+mn-cs"/>
              </a:rPr>
              <a:t>DroidScope</a:t>
            </a:r>
            <a:r>
              <a:rPr lang="en-US" sz="1200" b="0" i="0" u="none" strike="noStrike"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rPr>
              <a:t>CopperDroid</a:t>
            </a:r>
            <a:r>
              <a:rPr lang="en-US" sz="1200" b="0" i="0" u="none" strike="noStrike" kern="1200" dirty="0">
                <a:solidFill>
                  <a:schemeClr val="tx1"/>
                </a:solidFill>
                <a:effectLst/>
                <a:latin typeface="+mn-lt"/>
                <a:ea typeface="+mn-ea"/>
                <a:cs typeface="+mn-cs"/>
              </a:rPr>
              <a:t>.  Both tools conduct dynamic tracking using the instrumentation interfaces provided by Android emulator </a:t>
            </a:r>
            <a:r>
              <a:rPr lang="en-US" sz="1200" b="0" i="0" u="none" strike="noStrike" kern="1200" dirty="0" err="1">
                <a:solidFill>
                  <a:schemeClr val="tx1"/>
                </a:solidFill>
                <a:effectLst/>
                <a:latin typeface="+mn-lt"/>
                <a:ea typeface="+mn-ea"/>
                <a:cs typeface="+mn-cs"/>
              </a:rPr>
              <a:t>Qemu</a:t>
            </a:r>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There are also some tools that are implemented through modifying the Android system or the compilers  Android runtime.  For example, TaintDroid is implemented based on the modifications of Android runtime DVM.  </a:t>
            </a:r>
            <a:r>
              <a:rPr lang="en-US" sz="1200" b="0" i="0" u="none" strike="noStrike" kern="1200" dirty="0" err="1">
                <a:solidFill>
                  <a:schemeClr val="tx1"/>
                </a:solidFill>
                <a:effectLst/>
                <a:latin typeface="+mn-lt"/>
                <a:ea typeface="+mn-ea"/>
                <a:cs typeface="+mn-cs"/>
              </a:rPr>
              <a:t>TaintART</a:t>
            </a:r>
            <a:r>
              <a:rPr lang="en-US" sz="1200" b="0" i="0" u="none" strike="noStrike"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rPr>
              <a:t>ARTist</a:t>
            </a:r>
            <a:r>
              <a:rPr lang="en-US" sz="1200" b="0" i="0" u="none" strike="noStrike" kern="1200" dirty="0">
                <a:solidFill>
                  <a:schemeClr val="tx1"/>
                </a:solidFill>
                <a:effectLst/>
                <a:latin typeface="+mn-lt"/>
                <a:ea typeface="+mn-ea"/>
                <a:cs typeface="+mn-cs"/>
              </a:rPr>
              <a:t> are implemented through modifying the compiling tool dex2oat of Android runtime ART, and then the additional taint propagation instructions are inserted into the apps when their </a:t>
            </a:r>
            <a:r>
              <a:rPr lang="en-US" sz="1200" b="0" i="0" u="none" strike="noStrike" kern="1200" dirty="0" err="1">
                <a:solidFill>
                  <a:schemeClr val="tx1"/>
                </a:solidFill>
                <a:effectLst/>
                <a:latin typeface="+mn-lt"/>
                <a:ea typeface="+mn-ea"/>
                <a:cs typeface="+mn-cs"/>
              </a:rPr>
              <a:t>Dalvik</a:t>
            </a:r>
            <a:r>
              <a:rPr lang="en-US" sz="1200" b="0" i="0" u="none" strike="noStrike" kern="1200" dirty="0">
                <a:solidFill>
                  <a:schemeClr val="tx1"/>
                </a:solidFill>
                <a:effectLst/>
                <a:latin typeface="+mn-lt"/>
                <a:ea typeface="+mn-ea"/>
                <a:cs typeface="+mn-cs"/>
              </a:rPr>
              <a:t> bytecode are compiled into native code by dex2oat.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Moreover, some tools are implemented through modifying the implementations of the target apps. Such as </a:t>
            </a:r>
            <a:r>
              <a:rPr lang="en-US" sz="1200" b="0" i="0" u="none" strike="noStrike" kern="1200" dirty="0" err="1">
                <a:solidFill>
                  <a:schemeClr val="tx1"/>
                </a:solidFill>
                <a:effectLst/>
                <a:latin typeface="+mn-lt"/>
                <a:ea typeface="+mn-ea"/>
                <a:cs typeface="+mn-cs"/>
              </a:rPr>
              <a:t>Aurasium</a:t>
            </a:r>
            <a:r>
              <a:rPr lang="en-US" sz="1200" b="0" i="0" u="none" strike="noStrike" kern="1200" dirty="0">
                <a:solidFill>
                  <a:schemeClr val="tx1"/>
                </a:solidFill>
                <a:effectLst/>
                <a:latin typeface="+mn-lt"/>
                <a:ea typeface="+mn-ea"/>
                <a:cs typeface="+mn-cs"/>
              </a:rPr>
              <a:t>. It attaches the target apps with user-level sandboxing and policy enforcement code through repackaging the apps. </a:t>
            </a:r>
            <a:endParaRPr lang="en-US" b="0" dirty="0">
              <a:effectLst/>
            </a:endParaRPr>
          </a:p>
          <a:p>
            <a:br>
              <a:rPr lang="en-US" dirty="0"/>
            </a:br>
            <a:endParaRPr lang="en-US" baseline="0" dirty="0"/>
          </a:p>
        </p:txBody>
      </p:sp>
      <p:sp>
        <p:nvSpPr>
          <p:cNvPr id="4" name="Slide Number Placeholder 3"/>
          <p:cNvSpPr>
            <a:spLocks noGrp="1"/>
          </p:cNvSpPr>
          <p:nvPr>
            <p:ph type="sldNum" sz="quarter" idx="10"/>
          </p:nvPr>
        </p:nvSpPr>
        <p:spPr/>
        <p:txBody>
          <a:bodyPr/>
          <a:lstStyle/>
          <a:p>
            <a:fld id="{1F8B420A-A769-4B79-B34E-8AF4711640C1}" type="slidenum">
              <a:rPr lang="en-US" smtClean="0"/>
              <a:t>3</a:t>
            </a:fld>
            <a:endParaRPr lang="en-US"/>
          </a:p>
        </p:txBody>
      </p:sp>
    </p:spTree>
    <p:extLst>
      <p:ext uri="{BB962C8B-B14F-4D97-AF65-F5344CB8AC3E}">
        <p14:creationId xmlns:p14="http://schemas.microsoft.com/office/powerpoint/2010/main" val="1084184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the </a:t>
            </a:r>
            <a:r>
              <a:rPr lang="en-US" sz="1200" b="0" i="0" u="none" strike="noStrike" kern="1200" dirty="0" err="1">
                <a:solidFill>
                  <a:schemeClr val="tx1"/>
                </a:solidFill>
                <a:effectLst/>
                <a:latin typeface="+mn-lt"/>
                <a:ea typeface="+mn-ea"/>
                <a:cs typeface="+mn-cs"/>
              </a:rPr>
              <a:t>sametime</a:t>
            </a:r>
            <a:r>
              <a:rPr lang="en-US" sz="1200" b="0" i="0" u="none" strike="noStrike" kern="1200" dirty="0">
                <a:solidFill>
                  <a:schemeClr val="tx1"/>
                </a:solidFill>
                <a:effectLst/>
                <a:latin typeface="+mn-lt"/>
                <a:ea typeface="+mn-ea"/>
                <a:cs typeface="+mn-cs"/>
              </a:rPr>
              <a:t>, Android malware start to adopt different mechanisms to evade detection and analysis through detecting the existence of the malware analysis tools.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 malware can detect its running environment to detect the existence of emulator-based analysis tools. If it finds it runs in an Android emulator, it will not release its malicious payloads or conduct sensitive behaviors. There are different methods that can be used to detect emulator, for example, the malware can get the hardware type of the Android system, if it is “goldfish”, then it runs in the emulator.</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Second, malware can protect themselves from debugging. For example, some malware inject themselves through invoking function </a:t>
            </a:r>
            <a:r>
              <a:rPr lang="en-US" sz="1200" b="0" i="0" u="none" strike="noStrike" kern="1200" dirty="0" err="1">
                <a:solidFill>
                  <a:schemeClr val="tx1"/>
                </a:solidFill>
                <a:effectLst/>
                <a:latin typeface="+mn-lt"/>
                <a:ea typeface="+mn-ea"/>
                <a:cs typeface="+mn-cs"/>
              </a:rPr>
              <a:t>ptrace</a:t>
            </a:r>
            <a:r>
              <a:rPr lang="en-US" sz="1200" b="0" i="0" u="none" strike="noStrike" kern="1200" dirty="0">
                <a:solidFill>
                  <a:schemeClr val="tx1"/>
                </a:solidFill>
                <a:effectLst/>
                <a:latin typeface="+mn-lt"/>
                <a:ea typeface="+mn-ea"/>
                <a:cs typeface="+mn-cs"/>
              </a:rPr>
              <a:t>(), because a process can only be injected once. When the malware has been injected by itself,  the debugging tools depend on </a:t>
            </a:r>
            <a:r>
              <a:rPr lang="en-US" sz="1200" b="0" i="0" u="none" strike="noStrike" kern="1200" dirty="0" err="1">
                <a:solidFill>
                  <a:schemeClr val="tx1"/>
                </a:solidFill>
                <a:effectLst/>
                <a:latin typeface="+mn-lt"/>
                <a:ea typeface="+mn-ea"/>
                <a:cs typeface="+mn-cs"/>
              </a:rPr>
              <a:t>ptrace</a:t>
            </a:r>
            <a:r>
              <a:rPr lang="en-US" sz="1200" b="0" i="0" u="none" strike="noStrike" kern="1200" dirty="0">
                <a:solidFill>
                  <a:schemeClr val="tx1"/>
                </a:solidFill>
                <a:effectLst/>
                <a:latin typeface="+mn-lt"/>
                <a:ea typeface="+mn-ea"/>
                <a:cs typeface="+mn-cs"/>
              </a:rPr>
              <a:t> cannot inject the target process.  (Some malware also detect whether they are instrumented by the framework </a:t>
            </a:r>
            <a:r>
              <a:rPr lang="en-US" sz="1200" b="0" i="0" u="none" strike="noStrike" kern="1200" dirty="0" err="1">
                <a:solidFill>
                  <a:schemeClr val="tx1"/>
                </a:solidFill>
                <a:effectLst/>
                <a:latin typeface="+mn-lt"/>
                <a:ea typeface="+mn-ea"/>
                <a:cs typeface="+mn-cs"/>
              </a:rPr>
              <a:t>xpose</a:t>
            </a:r>
            <a:r>
              <a:rPr lang="en-US" sz="1200" b="0" i="0" u="none" strike="noStrike" kern="1200" dirty="0">
                <a:solidFill>
                  <a:schemeClr val="tx1"/>
                </a:solidFill>
                <a:effectLst/>
                <a:latin typeface="+mn-lt"/>
                <a:ea typeface="+mn-ea"/>
                <a:cs typeface="+mn-cs"/>
              </a:rPr>
              <a:t> through detecting the activity start intent, because when we use </a:t>
            </a:r>
            <a:r>
              <a:rPr lang="en-US" sz="1200" b="0" i="0" u="none" strike="noStrike" kern="1200" dirty="0" err="1">
                <a:solidFill>
                  <a:schemeClr val="tx1"/>
                </a:solidFill>
                <a:effectLst/>
                <a:latin typeface="+mn-lt"/>
                <a:ea typeface="+mn-ea"/>
                <a:cs typeface="+mn-cs"/>
              </a:rPr>
              <a:t>xpose</a:t>
            </a:r>
            <a:r>
              <a:rPr lang="en-US" sz="1200" b="0" i="0" u="none" strike="noStrike" kern="1200" dirty="0">
                <a:solidFill>
                  <a:schemeClr val="tx1"/>
                </a:solidFill>
                <a:effectLst/>
                <a:latin typeface="+mn-lt"/>
                <a:ea typeface="+mn-ea"/>
                <a:cs typeface="+mn-cs"/>
              </a:rPr>
              <a:t> to analysis an app, we need start the analyzed target app with special intent.)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In addition, malware can adopt obfuscation and packing serveries to protect themselves from being analyzed and repackaged.  Note that, the packed apps could be not compiled into native code when they are installed into Android system with ART,  hence the dynamic analysis tools depending compiler dex2oat do not adapt to these malware.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To resolve all these problems, we propose a novel dynamic analysis tool named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which conducts on-device and non-invasive analysis for ART runtime. </a:t>
            </a:r>
            <a:endParaRPr lang="en-US" b="0" dirty="0">
              <a:effectLst/>
            </a:endParaRPr>
          </a:p>
          <a:p>
            <a:br>
              <a:rPr lang="en-US" dirty="0"/>
            </a:br>
            <a:endParaRPr lang="en-US" baseline="0" dirty="0"/>
          </a:p>
        </p:txBody>
      </p:sp>
      <p:sp>
        <p:nvSpPr>
          <p:cNvPr id="4" name="Slide Number Placeholder 3"/>
          <p:cNvSpPr>
            <a:spLocks noGrp="1"/>
          </p:cNvSpPr>
          <p:nvPr>
            <p:ph type="sldNum" sz="quarter" idx="10"/>
          </p:nvPr>
        </p:nvSpPr>
        <p:spPr/>
        <p:txBody>
          <a:bodyPr/>
          <a:lstStyle/>
          <a:p>
            <a:fld id="{1F8B420A-A769-4B79-B34E-8AF4711640C1}" type="slidenum">
              <a:rPr lang="en-US" smtClean="0"/>
              <a:t>4</a:t>
            </a:fld>
            <a:endParaRPr lang="en-US"/>
          </a:p>
        </p:txBody>
      </p:sp>
    </p:spTree>
    <p:extLst>
      <p:ext uri="{BB962C8B-B14F-4D97-AF65-F5344CB8AC3E}">
        <p14:creationId xmlns:p14="http://schemas.microsoft.com/office/powerpoint/2010/main" val="4186982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 will introduce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following these five aspects.</a:t>
            </a:r>
            <a:endParaRPr lang="en-US" b="0" dirty="0">
              <a:effectLst/>
            </a:endParaRPr>
          </a:p>
          <a:p>
            <a:pPr rtl="0"/>
            <a:r>
              <a:rPr lang="en-US" sz="1200" b="0" i="0" u="none" strike="noStrike" kern="1200" dirty="0">
                <a:solidFill>
                  <a:schemeClr val="tx1"/>
                </a:solidFill>
                <a:effectLst/>
                <a:latin typeface="+mn-lt"/>
                <a:ea typeface="+mn-ea"/>
                <a:cs typeface="+mn-cs"/>
              </a:rPr>
              <a:t>First, I will use a motivating example to illustrate the major functions of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a:t>
            </a:r>
            <a:endParaRPr lang="en-US" b="0" dirty="0">
              <a:effectLst/>
            </a:endParaRPr>
          </a:p>
          <a:p>
            <a:br>
              <a:rPr lang="en-US" dirty="0"/>
            </a:br>
            <a:endParaRPr lang="en-US" baseline="0" dirty="0"/>
          </a:p>
        </p:txBody>
      </p:sp>
      <p:sp>
        <p:nvSpPr>
          <p:cNvPr id="4" name="Slide Number Placeholder 3"/>
          <p:cNvSpPr>
            <a:spLocks noGrp="1"/>
          </p:cNvSpPr>
          <p:nvPr>
            <p:ph type="sldNum" sz="quarter" idx="10"/>
          </p:nvPr>
        </p:nvSpPr>
        <p:spPr/>
        <p:txBody>
          <a:bodyPr/>
          <a:lstStyle/>
          <a:p>
            <a:fld id="{1F8B420A-A769-4B79-B34E-8AF4711640C1}" type="slidenum">
              <a:rPr lang="en-US" smtClean="0"/>
              <a:t>5</a:t>
            </a:fld>
            <a:endParaRPr lang="en-US"/>
          </a:p>
        </p:txBody>
      </p:sp>
    </p:spTree>
    <p:extLst>
      <p:ext uri="{BB962C8B-B14F-4D97-AF65-F5344CB8AC3E}">
        <p14:creationId xmlns:p14="http://schemas.microsoft.com/office/powerpoint/2010/main" val="516590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When this malware starts, it first registers a SMS handler to handle the received SMS.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When a SMS arrives, it gets the source telephone number of the SMS, and then checks whether this SMS is from the remote controller. Note that, it compares the hash values of the telephone numbers instead of comparing the strings of telephone numbers.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If this SMS is from the remote controller, it parses the remote command in the content of the SMS, and then invokes method “</a:t>
            </a:r>
            <a:r>
              <a:rPr lang="en-US" sz="1200" b="0" i="0" u="none" strike="noStrike" kern="1200" dirty="0" err="1">
                <a:solidFill>
                  <a:schemeClr val="tx1"/>
                </a:solidFill>
                <a:effectLst/>
                <a:latin typeface="+mn-lt"/>
                <a:ea typeface="+mn-ea"/>
                <a:cs typeface="+mn-cs"/>
              </a:rPr>
              <a:t>procCMD</a:t>
            </a:r>
            <a:r>
              <a:rPr lang="en-US" sz="1200" b="0" i="0" u="none" strike="noStrike" kern="1200" dirty="0">
                <a:solidFill>
                  <a:schemeClr val="tx1"/>
                </a:solidFill>
                <a:effectLst/>
                <a:latin typeface="+mn-lt"/>
                <a:ea typeface="+mn-ea"/>
                <a:cs typeface="+mn-cs"/>
              </a:rPr>
              <a:t>()” to process the remote command.</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In this sample, there are five different commands that can be processed,  that are  read SMS, read Contact, read IMSI, reboot device and default action. Note that, the actions of these commands implemented by both Java method and JNI methods.</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8B420A-A769-4B79-B34E-8AF4711640C1}" type="slidenum">
              <a:rPr lang="en-US" smtClean="0"/>
              <a:t>6</a:t>
            </a:fld>
            <a:endParaRPr lang="en-US"/>
          </a:p>
        </p:txBody>
      </p:sp>
    </p:spTree>
    <p:extLst>
      <p:ext uri="{BB962C8B-B14F-4D97-AF65-F5344CB8AC3E}">
        <p14:creationId xmlns:p14="http://schemas.microsoft.com/office/powerpoint/2010/main" val="1468800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During analysis of this malware, as the malicious actions decided by the remote commands refer to both Java methods and Native methods,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should be able to monitor the malicious behaviors in multiple layers and identify cross-layer information flow.</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Moreover, different malicious actions can be triggered by different commands for this malware, hence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should be able to expose all the malicious actions efficiently.</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We employ </a:t>
            </a:r>
            <a:r>
              <a:rPr lang="en-US" sz="1200" b="0" i="0" u="none" strike="noStrike" kern="1200" dirty="0" err="1">
                <a:solidFill>
                  <a:schemeClr val="tx1"/>
                </a:solidFill>
                <a:effectLst/>
                <a:latin typeface="+mn-lt"/>
                <a:ea typeface="+mn-ea"/>
                <a:cs typeface="+mn-cs"/>
              </a:rPr>
              <a:t>concolic</a:t>
            </a:r>
            <a:r>
              <a:rPr lang="en-US" sz="1200" b="0" i="0" u="none" strike="noStrike" kern="1200" dirty="0">
                <a:solidFill>
                  <a:schemeClr val="tx1"/>
                </a:solidFill>
                <a:effectLst/>
                <a:latin typeface="+mn-lt"/>
                <a:ea typeface="+mn-ea"/>
                <a:cs typeface="+mn-cs"/>
              </a:rPr>
              <a:t> execution to explore new execution paths, but for this malware,  the constraint refer to the telephone number include hash calculation, so it is too complex to be resolved to generate new input for exploring new execution path. Thus,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should be able to force app execute a certain path when the desired input cannot be generated.</a:t>
            </a:r>
            <a:endParaRPr lang="en-US" b="0" dirty="0">
              <a:effectLst/>
            </a:endParaRPr>
          </a:p>
          <a:p>
            <a:br>
              <a:rPr lang="en-US" dirty="0"/>
            </a:br>
            <a:endParaRPr lang="en-US" baseline="0" dirty="0"/>
          </a:p>
        </p:txBody>
      </p:sp>
      <p:sp>
        <p:nvSpPr>
          <p:cNvPr id="4" name="Slide Number Placeholder 3"/>
          <p:cNvSpPr>
            <a:spLocks noGrp="1"/>
          </p:cNvSpPr>
          <p:nvPr>
            <p:ph type="sldNum" sz="quarter" idx="10"/>
          </p:nvPr>
        </p:nvSpPr>
        <p:spPr/>
        <p:txBody>
          <a:bodyPr/>
          <a:lstStyle/>
          <a:p>
            <a:fld id="{1F8B420A-A769-4B79-B34E-8AF4711640C1}" type="slidenum">
              <a:rPr lang="en-US" smtClean="0"/>
              <a:t>7</a:t>
            </a:fld>
            <a:endParaRPr lang="en-US"/>
          </a:p>
        </p:txBody>
      </p:sp>
    </p:spTree>
    <p:extLst>
      <p:ext uri="{BB962C8B-B14F-4D97-AF65-F5344CB8AC3E}">
        <p14:creationId xmlns:p14="http://schemas.microsoft.com/office/powerpoint/2010/main" val="1236598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Before introducing the details about </a:t>
            </a:r>
            <a:r>
              <a:rPr lang="en-US" sz="1200" b="0" i="0" u="none" strike="noStrike" kern="1200" dirty="0" err="1">
                <a:solidFill>
                  <a:schemeClr val="tx1"/>
                </a:solidFill>
                <a:effectLst/>
                <a:latin typeface="+mn-lt"/>
                <a:ea typeface="+mn-ea"/>
                <a:cs typeface="+mn-cs"/>
              </a:rPr>
              <a:t>malton</a:t>
            </a:r>
            <a:r>
              <a:rPr lang="en-US" sz="1200" b="0" i="0" u="none" strike="noStrike" kern="1200" dirty="0">
                <a:solidFill>
                  <a:schemeClr val="tx1"/>
                </a:solidFill>
                <a:effectLst/>
                <a:latin typeface="+mn-lt"/>
                <a:ea typeface="+mn-ea"/>
                <a:cs typeface="+mn-cs"/>
              </a:rPr>
              <a:t>, I will give a short introduction about the new android runtime ART.</a:t>
            </a:r>
            <a:endParaRPr lang="en-US" baseline="0" dirty="0"/>
          </a:p>
        </p:txBody>
      </p:sp>
      <p:sp>
        <p:nvSpPr>
          <p:cNvPr id="4" name="Slide Number Placeholder 3"/>
          <p:cNvSpPr>
            <a:spLocks noGrp="1"/>
          </p:cNvSpPr>
          <p:nvPr>
            <p:ph type="sldNum" sz="quarter" idx="10"/>
          </p:nvPr>
        </p:nvSpPr>
        <p:spPr/>
        <p:txBody>
          <a:bodyPr/>
          <a:lstStyle/>
          <a:p>
            <a:fld id="{1F8B420A-A769-4B79-B34E-8AF4711640C1}" type="slidenum">
              <a:rPr lang="en-US" smtClean="0"/>
              <a:t>8</a:t>
            </a:fld>
            <a:endParaRPr lang="en-US"/>
          </a:p>
        </p:txBody>
      </p:sp>
    </p:spTree>
    <p:extLst>
      <p:ext uri="{BB962C8B-B14F-4D97-AF65-F5344CB8AC3E}">
        <p14:creationId xmlns:p14="http://schemas.microsoft.com/office/powerpoint/2010/main" val="1991351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figure illustrates the Android runtime DVM, which is adopted by Android system before Android 5.0. For an Android app, all its </a:t>
            </a:r>
            <a:r>
              <a:rPr lang="en-US" sz="1200" b="0" i="0" u="none" strike="noStrike" kern="1200" dirty="0" err="1">
                <a:solidFill>
                  <a:schemeClr val="tx1"/>
                </a:solidFill>
                <a:effectLst/>
                <a:latin typeface="+mn-lt"/>
                <a:ea typeface="+mn-ea"/>
                <a:cs typeface="+mn-cs"/>
              </a:rPr>
              <a:t>Dalvik</a:t>
            </a:r>
            <a:r>
              <a:rPr lang="en-US" sz="1200" b="0" i="0" u="none" strike="noStrike" kern="1200" dirty="0">
                <a:solidFill>
                  <a:schemeClr val="tx1"/>
                </a:solidFill>
                <a:effectLst/>
                <a:latin typeface="+mn-lt"/>
                <a:ea typeface="+mn-ea"/>
                <a:cs typeface="+mn-cs"/>
              </a:rPr>
              <a:t> bytecode are stored in the </a:t>
            </a:r>
            <a:r>
              <a:rPr lang="en-US" sz="1200" b="0" i="0" u="none" strike="noStrike" kern="1200" dirty="0" err="1">
                <a:solidFill>
                  <a:schemeClr val="tx1"/>
                </a:solidFill>
                <a:effectLst/>
                <a:latin typeface="+mn-lt"/>
                <a:ea typeface="+mn-ea"/>
                <a:cs typeface="+mn-cs"/>
              </a:rPr>
              <a:t>Dex</a:t>
            </a:r>
            <a:r>
              <a:rPr lang="en-US" sz="1200" b="0" i="0" u="none" strike="noStrike" kern="1200" dirty="0">
                <a:solidFill>
                  <a:schemeClr val="tx1"/>
                </a:solidFill>
                <a:effectLst/>
                <a:latin typeface="+mn-lt"/>
                <a:ea typeface="+mn-ea"/>
                <a:cs typeface="+mn-cs"/>
              </a:rPr>
              <a:t> files. When the app is installed into an Android system running DVM, the </a:t>
            </a:r>
            <a:r>
              <a:rPr lang="en-US" sz="1200" b="0" i="0" u="none" strike="noStrike" kern="1200" dirty="0" err="1">
                <a:solidFill>
                  <a:schemeClr val="tx1"/>
                </a:solidFill>
                <a:effectLst/>
                <a:latin typeface="+mn-lt"/>
                <a:ea typeface="+mn-ea"/>
                <a:cs typeface="+mn-cs"/>
              </a:rPr>
              <a:t>Dex</a:t>
            </a:r>
            <a:r>
              <a:rPr lang="en-US" sz="1200" b="0" i="0" u="none" strike="noStrike" kern="1200" dirty="0">
                <a:solidFill>
                  <a:schemeClr val="tx1"/>
                </a:solidFill>
                <a:effectLst/>
                <a:latin typeface="+mn-lt"/>
                <a:ea typeface="+mn-ea"/>
                <a:cs typeface="+mn-cs"/>
              </a:rPr>
              <a:t> file will be optimized to a </a:t>
            </a:r>
            <a:r>
              <a:rPr lang="en-US" sz="1200" b="0" i="0" u="none" strike="noStrike" kern="1200" dirty="0" err="1">
                <a:solidFill>
                  <a:schemeClr val="tx1"/>
                </a:solidFill>
                <a:effectLst/>
                <a:latin typeface="+mn-lt"/>
                <a:ea typeface="+mn-ea"/>
                <a:cs typeface="+mn-cs"/>
              </a:rPr>
              <a:t>Odex</a:t>
            </a:r>
            <a:r>
              <a:rPr lang="en-US" sz="1200" b="0" i="0" u="none" strike="noStrike" kern="1200" dirty="0">
                <a:solidFill>
                  <a:schemeClr val="tx1"/>
                </a:solidFill>
                <a:effectLst/>
                <a:latin typeface="+mn-lt"/>
                <a:ea typeface="+mn-ea"/>
                <a:cs typeface="+mn-cs"/>
              </a:rPr>
              <a:t> file by the tool </a:t>
            </a:r>
            <a:r>
              <a:rPr lang="en-US" sz="1200" b="0" i="0" u="none" strike="noStrike" kern="1200" dirty="0" err="1">
                <a:solidFill>
                  <a:schemeClr val="tx1"/>
                </a:solidFill>
                <a:effectLst/>
                <a:latin typeface="+mn-lt"/>
                <a:ea typeface="+mn-ea"/>
                <a:cs typeface="+mn-cs"/>
              </a:rPr>
              <a:t>dexopt</a:t>
            </a:r>
            <a:r>
              <a:rPr lang="en-US" sz="1200" b="0" i="0" u="none" strike="noStrike" kern="1200" dirty="0">
                <a:solidFill>
                  <a:schemeClr val="tx1"/>
                </a:solidFill>
                <a:effectLst/>
                <a:latin typeface="+mn-lt"/>
                <a:ea typeface="+mn-ea"/>
                <a:cs typeface="+mn-cs"/>
              </a:rPr>
              <a:t>. During the running of the app, the </a:t>
            </a:r>
            <a:r>
              <a:rPr lang="en-US" sz="1200" b="0" i="0" u="none" strike="noStrike" kern="1200" dirty="0" err="1">
                <a:solidFill>
                  <a:schemeClr val="tx1"/>
                </a:solidFill>
                <a:effectLst/>
                <a:latin typeface="+mn-lt"/>
                <a:ea typeface="+mn-ea"/>
                <a:cs typeface="+mn-cs"/>
              </a:rPr>
              <a:t>Dalvik</a:t>
            </a:r>
            <a:r>
              <a:rPr lang="en-US" sz="1200" b="0" i="0" u="none" strike="noStrike" kern="1200" dirty="0">
                <a:solidFill>
                  <a:schemeClr val="tx1"/>
                </a:solidFill>
                <a:effectLst/>
                <a:latin typeface="+mn-lt"/>
                <a:ea typeface="+mn-ea"/>
                <a:cs typeface="+mn-cs"/>
              </a:rPr>
              <a:t> bytecode will be interpreted by DVM.</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ART become the default Android runtime from Android system 5.0. When an app is installed into the Android system running ART, the </a:t>
            </a:r>
            <a:r>
              <a:rPr lang="en-US" sz="1200" b="0" i="0" u="none" strike="noStrike" kern="1200" dirty="0" err="1">
                <a:solidFill>
                  <a:schemeClr val="tx1"/>
                </a:solidFill>
                <a:effectLst/>
                <a:latin typeface="+mn-lt"/>
                <a:ea typeface="+mn-ea"/>
                <a:cs typeface="+mn-cs"/>
              </a:rPr>
              <a:t>Dalvik</a:t>
            </a:r>
            <a:r>
              <a:rPr lang="en-US" sz="1200" b="0" i="0" u="none" strike="noStrike" kern="1200" dirty="0">
                <a:solidFill>
                  <a:schemeClr val="tx1"/>
                </a:solidFill>
                <a:effectLst/>
                <a:latin typeface="+mn-lt"/>
                <a:ea typeface="+mn-ea"/>
                <a:cs typeface="+mn-cs"/>
              </a:rPr>
              <a:t> bytecode in </a:t>
            </a:r>
            <a:r>
              <a:rPr lang="en-US" sz="1200" b="0" i="0" u="none" strike="noStrike" kern="1200" dirty="0" err="1">
                <a:solidFill>
                  <a:schemeClr val="tx1"/>
                </a:solidFill>
                <a:effectLst/>
                <a:latin typeface="+mn-lt"/>
                <a:ea typeface="+mn-ea"/>
                <a:cs typeface="+mn-cs"/>
              </a:rPr>
              <a:t>Dex</a:t>
            </a:r>
            <a:r>
              <a:rPr lang="en-US" sz="1200" b="0" i="0" u="none" strike="noStrike" kern="1200" dirty="0">
                <a:solidFill>
                  <a:schemeClr val="tx1"/>
                </a:solidFill>
                <a:effectLst/>
                <a:latin typeface="+mn-lt"/>
                <a:ea typeface="+mn-ea"/>
                <a:cs typeface="+mn-cs"/>
              </a:rPr>
              <a:t> file are compiled into native code by dex2oat, then both original </a:t>
            </a:r>
            <a:r>
              <a:rPr lang="en-US" sz="1200" b="0" i="0" u="none" strike="noStrike" kern="1200" dirty="0" err="1">
                <a:solidFill>
                  <a:schemeClr val="tx1"/>
                </a:solidFill>
                <a:effectLst/>
                <a:latin typeface="+mn-lt"/>
                <a:ea typeface="+mn-ea"/>
                <a:cs typeface="+mn-cs"/>
              </a:rPr>
              <a:t>Dalvik</a:t>
            </a:r>
            <a:r>
              <a:rPr lang="en-US" sz="1200" b="0" i="0" u="none" strike="noStrike" kern="1200" dirty="0">
                <a:solidFill>
                  <a:schemeClr val="tx1"/>
                </a:solidFill>
                <a:effectLst/>
                <a:latin typeface="+mn-lt"/>
                <a:ea typeface="+mn-ea"/>
                <a:cs typeface="+mn-cs"/>
              </a:rPr>
              <a:t> bytecode and the native code are stored in the OAT files. During the running of the app, the native code will execute in ART runtime directly. For the methods that are not compiled into native code, the ART runtime interprets their </a:t>
            </a:r>
            <a:r>
              <a:rPr lang="en-US" sz="1200" b="0" i="0" u="none" strike="noStrike" kern="1200" dirty="0" err="1">
                <a:solidFill>
                  <a:schemeClr val="tx1"/>
                </a:solidFill>
                <a:effectLst/>
                <a:latin typeface="+mn-lt"/>
                <a:ea typeface="+mn-ea"/>
                <a:cs typeface="+mn-cs"/>
              </a:rPr>
              <a:t>Dalvik</a:t>
            </a:r>
            <a:r>
              <a:rPr lang="en-US" sz="1200" b="0" i="0" u="none" strike="noStrike" kern="1200" dirty="0">
                <a:solidFill>
                  <a:schemeClr val="tx1"/>
                </a:solidFill>
                <a:effectLst/>
                <a:latin typeface="+mn-lt"/>
                <a:ea typeface="+mn-ea"/>
                <a:cs typeface="+mn-cs"/>
              </a:rPr>
              <a:t> bytecode.</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1F8B420A-A769-4B79-B34E-8AF4711640C1}" type="slidenum">
              <a:rPr lang="en-US" smtClean="0"/>
              <a:t>9</a:t>
            </a:fld>
            <a:endParaRPr lang="en-US"/>
          </a:p>
        </p:txBody>
      </p:sp>
    </p:spTree>
    <p:extLst>
      <p:ext uri="{BB962C8B-B14F-4D97-AF65-F5344CB8AC3E}">
        <p14:creationId xmlns:p14="http://schemas.microsoft.com/office/powerpoint/2010/main" val="2999142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D4084C-E7A5-4362-AA8A-CCA885C6892F}" type="datetime1">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79AEC-9D4C-48B8-9873-A18BF11D3B3C}" type="slidenum">
              <a:rPr lang="en-US" smtClean="0"/>
              <a:t>‹#›</a:t>
            </a:fld>
            <a:endParaRPr lang="en-US"/>
          </a:p>
        </p:txBody>
      </p:sp>
    </p:spTree>
    <p:extLst>
      <p:ext uri="{BB962C8B-B14F-4D97-AF65-F5344CB8AC3E}">
        <p14:creationId xmlns:p14="http://schemas.microsoft.com/office/powerpoint/2010/main" val="3237728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5BD84-9C30-42E2-A560-49FE5580E9CB}" type="datetime1">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79AEC-9D4C-48B8-9873-A18BF11D3B3C}" type="slidenum">
              <a:rPr lang="en-US" smtClean="0"/>
              <a:t>‹#›</a:t>
            </a:fld>
            <a:endParaRPr lang="en-US"/>
          </a:p>
        </p:txBody>
      </p:sp>
    </p:spTree>
    <p:extLst>
      <p:ext uri="{BB962C8B-B14F-4D97-AF65-F5344CB8AC3E}">
        <p14:creationId xmlns:p14="http://schemas.microsoft.com/office/powerpoint/2010/main" val="368417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636509-1EAC-431D-9B87-49F1732D42AD}" type="datetime1">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79AEC-9D4C-48B8-9873-A18BF11D3B3C}" type="slidenum">
              <a:rPr lang="en-US" smtClean="0"/>
              <a:t>‹#›</a:t>
            </a:fld>
            <a:endParaRPr lang="en-US"/>
          </a:p>
        </p:txBody>
      </p:sp>
    </p:spTree>
    <p:extLst>
      <p:ext uri="{BB962C8B-B14F-4D97-AF65-F5344CB8AC3E}">
        <p14:creationId xmlns:p14="http://schemas.microsoft.com/office/powerpoint/2010/main" val="242978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effectLst/>
                <a:latin typeface="Ubuntu" panose="020B0504030602030204" pitchFamily="34" charset="0"/>
              </a:defRPr>
            </a:lvl1pPr>
          </a:lstStyle>
          <a:p>
            <a:r>
              <a:rPr lang="en-US" dirty="0"/>
              <a:t>Click to edit Master title style</a:t>
            </a:r>
          </a:p>
        </p:txBody>
      </p:sp>
      <p:sp>
        <p:nvSpPr>
          <p:cNvPr id="3" name="Content Placeholder 2"/>
          <p:cNvSpPr>
            <a:spLocks noGrp="1"/>
          </p:cNvSpPr>
          <p:nvPr>
            <p:ph idx="1" hasCustomPrompt="1"/>
          </p:nvPr>
        </p:nvSpPr>
        <p:spPr/>
        <p:txBody>
          <a:bodyPr/>
          <a:lstStyle>
            <a:lvl1pPr marL="228600" indent="-228600">
              <a:buFont typeface="Wingdings" panose="05000000000000000000" pitchFamily="2" charset="2"/>
              <a:buChar char="q"/>
              <a:defRPr sz="3600" b="1"/>
            </a:lvl1pPr>
            <a:lvl2pPr marL="685800" indent="-228600">
              <a:buFont typeface="Wingdings" panose="05000000000000000000" pitchFamily="2" charset="2"/>
              <a:buChar char="§"/>
              <a:defRPr sz="2800" b="1"/>
            </a:lvl2pPr>
          </a:lstStyle>
          <a:p>
            <a:pPr lvl="0"/>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BDA9005-93FD-45E1-B8C7-3A7D9DF8A4AA}" type="datetime1">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79AEC-9D4C-48B8-9873-A18BF11D3B3C}" type="slidenum">
              <a:rPr lang="en-US" smtClean="0"/>
              <a:t>‹#›</a:t>
            </a:fld>
            <a:endParaRPr lang="en-US"/>
          </a:p>
        </p:txBody>
      </p:sp>
    </p:spTree>
    <p:extLst>
      <p:ext uri="{BB962C8B-B14F-4D97-AF65-F5344CB8AC3E}">
        <p14:creationId xmlns:p14="http://schemas.microsoft.com/office/powerpoint/2010/main" val="1243390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1FA84E-0D4D-4D33-B701-D4BADB0071E0}" type="datetime1">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79AEC-9D4C-48B8-9873-A18BF11D3B3C}" type="slidenum">
              <a:rPr lang="en-US" smtClean="0"/>
              <a:t>‹#›</a:t>
            </a:fld>
            <a:endParaRPr lang="en-US"/>
          </a:p>
        </p:txBody>
      </p:sp>
    </p:spTree>
    <p:extLst>
      <p:ext uri="{BB962C8B-B14F-4D97-AF65-F5344CB8AC3E}">
        <p14:creationId xmlns:p14="http://schemas.microsoft.com/office/powerpoint/2010/main" val="2936240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DC954A-4719-4EDF-9602-08AA0041AAAE}" type="datetime1">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79AEC-9D4C-48B8-9873-A18BF11D3B3C}" type="slidenum">
              <a:rPr lang="en-US" smtClean="0"/>
              <a:t>‹#›</a:t>
            </a:fld>
            <a:endParaRPr lang="en-US"/>
          </a:p>
        </p:txBody>
      </p:sp>
    </p:spTree>
    <p:extLst>
      <p:ext uri="{BB962C8B-B14F-4D97-AF65-F5344CB8AC3E}">
        <p14:creationId xmlns:p14="http://schemas.microsoft.com/office/powerpoint/2010/main" val="170751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6672BF-E1C0-42E1-B3A8-EC4BB6DA6B9E}" type="datetime1">
              <a:rPr lang="en-US" smtClean="0"/>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579AEC-9D4C-48B8-9873-A18BF11D3B3C}" type="slidenum">
              <a:rPr lang="en-US" smtClean="0"/>
              <a:t>‹#›</a:t>
            </a:fld>
            <a:endParaRPr lang="en-US"/>
          </a:p>
        </p:txBody>
      </p:sp>
    </p:spTree>
    <p:extLst>
      <p:ext uri="{BB962C8B-B14F-4D97-AF65-F5344CB8AC3E}">
        <p14:creationId xmlns:p14="http://schemas.microsoft.com/office/powerpoint/2010/main" val="3358527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B62096-E4DD-4E9F-A3C8-6296688C876E}" type="datetime1">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579AEC-9D4C-48B8-9873-A18BF11D3B3C}" type="slidenum">
              <a:rPr lang="en-US" smtClean="0"/>
              <a:t>‹#›</a:t>
            </a:fld>
            <a:endParaRPr lang="en-US"/>
          </a:p>
        </p:txBody>
      </p:sp>
    </p:spTree>
    <p:extLst>
      <p:ext uri="{BB962C8B-B14F-4D97-AF65-F5344CB8AC3E}">
        <p14:creationId xmlns:p14="http://schemas.microsoft.com/office/powerpoint/2010/main" val="3786416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B1F259-7A2F-48FD-A9D3-2BB13E4CCA2D}" type="datetime1">
              <a:rPr lang="en-US" smtClean="0"/>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579AEC-9D4C-48B8-9873-A18BF11D3B3C}" type="slidenum">
              <a:rPr lang="en-US" smtClean="0"/>
              <a:t>‹#›</a:t>
            </a:fld>
            <a:endParaRPr lang="en-US"/>
          </a:p>
        </p:txBody>
      </p:sp>
    </p:spTree>
    <p:extLst>
      <p:ext uri="{BB962C8B-B14F-4D97-AF65-F5344CB8AC3E}">
        <p14:creationId xmlns:p14="http://schemas.microsoft.com/office/powerpoint/2010/main" val="680153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6BE7AA-76A7-4F3D-9376-7E239062B285}" type="datetime1">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79AEC-9D4C-48B8-9873-A18BF11D3B3C}" type="slidenum">
              <a:rPr lang="en-US" smtClean="0"/>
              <a:t>‹#›</a:t>
            </a:fld>
            <a:endParaRPr lang="en-US"/>
          </a:p>
        </p:txBody>
      </p:sp>
    </p:spTree>
    <p:extLst>
      <p:ext uri="{BB962C8B-B14F-4D97-AF65-F5344CB8AC3E}">
        <p14:creationId xmlns:p14="http://schemas.microsoft.com/office/powerpoint/2010/main" val="1532650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6CA17D-A5BF-4017-A9C7-D6CD60DF4854}" type="datetime1">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79AEC-9D4C-48B8-9873-A18BF11D3B3C}" type="slidenum">
              <a:rPr lang="en-US" smtClean="0"/>
              <a:t>‹#›</a:t>
            </a:fld>
            <a:endParaRPr lang="en-US"/>
          </a:p>
        </p:txBody>
      </p:sp>
    </p:spTree>
    <p:extLst>
      <p:ext uri="{BB962C8B-B14F-4D97-AF65-F5344CB8AC3E}">
        <p14:creationId xmlns:p14="http://schemas.microsoft.com/office/powerpoint/2010/main" val="1217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F0F8A7-4B90-4F37-8AF5-0DC26A6DB9C6}" type="datetime1">
              <a:rPr lang="en-US" smtClean="0"/>
              <a:t>4/26/2018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579AEC-9D4C-48B8-9873-A18BF11D3B3C}" type="slidenum">
              <a:rPr lang="en-US" smtClean="0"/>
              <a:t>‹#›</a:t>
            </a:fld>
            <a:endParaRPr lang="en-US"/>
          </a:p>
        </p:txBody>
      </p:sp>
    </p:spTree>
    <p:extLst>
      <p:ext uri="{BB962C8B-B14F-4D97-AF65-F5344CB8AC3E}">
        <p14:creationId xmlns:p14="http://schemas.microsoft.com/office/powerpoint/2010/main" val="39634984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19.jpeg"/><Relationship Id="rId3" Type="http://schemas.openxmlformats.org/officeDocument/2006/relationships/image" Target="../media/image9.emf"/><Relationship Id="rId7" Type="http://schemas.openxmlformats.org/officeDocument/2006/relationships/image" Target="../media/image13.emf"/><Relationship Id="rId12"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emf"/><Relationship Id="rId11" Type="http://schemas.openxmlformats.org/officeDocument/2006/relationships/image" Target="../media/image17.png"/><Relationship Id="rId5" Type="http://schemas.openxmlformats.org/officeDocument/2006/relationships/image" Target="../media/image11.emf"/><Relationship Id="rId15" Type="http://schemas.openxmlformats.org/officeDocument/2006/relationships/image" Target="../media/image21.png"/><Relationship Id="rId10" Type="http://schemas.openxmlformats.org/officeDocument/2006/relationships/image" Target="../media/image16.emf"/><Relationship Id="rId4" Type="http://schemas.openxmlformats.org/officeDocument/2006/relationships/image" Target="../media/image10.emf"/><Relationship Id="rId9" Type="http://schemas.openxmlformats.org/officeDocument/2006/relationships/image" Target="../media/image15.emf"/><Relationship Id="rId14" Type="http://schemas.openxmlformats.org/officeDocument/2006/relationships/image" Target="../media/image20.emf"/></Relationships>
</file>

<file path=ppt/slides/_rels/slide13.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 Id="rId9"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6138" y="1690942"/>
            <a:ext cx="10568354" cy="1444987"/>
          </a:xfrm>
        </p:spPr>
        <p:txBody>
          <a:bodyPr>
            <a:noAutofit/>
          </a:bodyPr>
          <a:lstStyle/>
          <a:p>
            <a:pPr>
              <a:lnSpc>
                <a:spcPts val="4800"/>
              </a:lnSpc>
            </a:pPr>
            <a:r>
              <a:rPr lang="en-US" altLang="zh-CN" sz="4100" b="1" dirty="0" err="1">
                <a:latin typeface="Ubuntu" panose="020B0504030602030204" pitchFamily="34" charset="0"/>
              </a:rPr>
              <a:t>Malton</a:t>
            </a:r>
            <a:r>
              <a:rPr lang="en-US" altLang="zh-CN" sz="4100" b="1" dirty="0">
                <a:latin typeface="Ubuntu" panose="020B0504030602030204" pitchFamily="34" charset="0"/>
              </a:rPr>
              <a:t>: Towards On-Device Non-Invasive Mobile Malware Analysis for ART</a:t>
            </a:r>
            <a:endParaRPr lang="en-US" sz="4100" b="1" dirty="0">
              <a:latin typeface="Ubuntu" panose="020B0504030602030204" pitchFamily="34" charset="0"/>
            </a:endParaRP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756138" y="3559425"/>
                <a:ext cx="10568354" cy="3063233"/>
              </a:xfrm>
            </p:spPr>
            <p:txBody>
              <a:bodyPr>
                <a:normAutofit/>
              </a:bodyPr>
              <a:lstStyle/>
              <a:p>
                <a:pPr>
                  <a:lnSpc>
                    <a:spcPct val="120000"/>
                  </a:lnSpc>
                  <a:spcBef>
                    <a:spcPts val="2400"/>
                  </a:spcBef>
                </a:pPr>
                <a:r>
                  <a:rPr lang="en-US" altLang="zh-CN" u="sng" dirty="0">
                    <a:latin typeface="Arial" panose="020B0604020202020204" pitchFamily="34" charset="0"/>
                    <a:cs typeface="Arial" panose="020B0604020202020204" pitchFamily="34" charset="0"/>
                  </a:rPr>
                  <a:t>Lei Xue</a:t>
                </a:r>
                <a:r>
                  <a:rPr lang="en-US" altLang="zh-CN" baseline="46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Yajin</a:t>
                </a:r>
                <a:r>
                  <a:rPr lang="en-US" altLang="zh-CN" dirty="0">
                    <a:latin typeface="Arial" panose="020B0604020202020204" pitchFamily="34" charset="0"/>
                    <a:cs typeface="Arial" panose="020B0604020202020204" pitchFamily="34" charset="0"/>
                  </a:rPr>
                  <a:t> Zhou, Ting Chen</a:t>
                </a:r>
                <a:r>
                  <a:rPr lang="en-US" altLang="zh-CN" baseline="46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Xiapu</a:t>
                </a:r>
                <a:r>
                  <a:rPr lang="en-US" altLang="zh-CN" dirty="0">
                    <a:latin typeface="Arial" panose="020B0604020202020204" pitchFamily="34" charset="0"/>
                    <a:cs typeface="Arial" panose="020B0604020202020204" pitchFamily="34" charset="0"/>
                  </a:rPr>
                  <a:t> Luo</a:t>
                </a:r>
                <a:r>
                  <a:rPr lang="en-US" altLang="zh-CN" baseline="46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Guofei</a:t>
                </a:r>
                <a:r>
                  <a:rPr lang="en-US" altLang="zh-CN" dirty="0">
                    <a:latin typeface="Arial" panose="020B0604020202020204" pitchFamily="34" charset="0"/>
                    <a:cs typeface="Arial" panose="020B0604020202020204" pitchFamily="34" charset="0"/>
                  </a:rPr>
                  <a:t> Gu</a:t>
                </a:r>
                <a:r>
                  <a:rPr lang="en-US" altLang="zh-CN" baseline="46000" dirty="0">
                    <a:latin typeface="Arial" panose="020B0604020202020204" pitchFamily="34" charset="0"/>
                    <a:cs typeface="Arial" panose="020B0604020202020204" pitchFamily="34" charset="0"/>
                  </a:rPr>
                  <a:t>2</a:t>
                </a:r>
                <a:endParaRPr lang="en-US" baseline="46000" dirty="0">
                  <a:latin typeface="Arial" panose="020B0604020202020204" pitchFamily="34" charset="0"/>
                  <a:cs typeface="Arial" panose="020B0604020202020204" pitchFamily="34" charset="0"/>
                </a:endParaRPr>
              </a:p>
              <a:p>
                <a:pPr>
                  <a:lnSpc>
                    <a:spcPct val="120000"/>
                  </a:lnSpc>
                  <a:spcBef>
                    <a:spcPts val="0"/>
                  </a:spcBef>
                </a:pPr>
                <a14:m>
                  <m:oMathPara xmlns:m="http://schemas.openxmlformats.org/officeDocument/2006/math">
                    <m:oMathParaPr>
                      <m:jc m:val="centerGroup"/>
                    </m:oMathParaPr>
                    <m:oMath xmlns:m="http://schemas.openxmlformats.org/officeDocument/2006/math">
                      <m:eqArr>
                        <m:eqArrPr>
                          <m:ctrlPr>
                            <a:rPr lang="en-US" i="1" dirty="0">
                              <a:latin typeface="Cambria Math" panose="02040503050406030204" pitchFamily="18" charset="0"/>
                            </a:rPr>
                          </m:ctrlPr>
                        </m:eqArrPr>
                        <m:e>
                          <m:r>
                            <m:rPr>
                              <m:nor/>
                            </m:rPr>
                            <a:rPr lang="en-US" altLang="zh-CN" b="0" i="0" baseline="46000" dirty="0" smtClean="0">
                              <a:latin typeface="Arial" panose="020B0604020202020204" pitchFamily="34" charset="0"/>
                              <a:cs typeface="Arial" panose="020B0604020202020204" pitchFamily="34" charset="0"/>
                            </a:rPr>
                            <m:t>1</m:t>
                          </m:r>
                          <m:r>
                            <m:rPr>
                              <m:nor/>
                            </m:rPr>
                            <a:rPr lang="en-US" dirty="0">
                              <a:latin typeface="Arial" panose="020B0604020202020204" pitchFamily="34" charset="0"/>
                            </a:rPr>
                            <m:t>Department</m:t>
                          </m:r>
                          <m:r>
                            <m:rPr>
                              <m:nor/>
                            </m:rPr>
                            <a:rPr lang="en-US" dirty="0">
                              <a:latin typeface="Arial" panose="020B0604020202020204" pitchFamily="34" charset="0"/>
                            </a:rPr>
                            <m:t> </m:t>
                          </m:r>
                          <m:r>
                            <m:rPr>
                              <m:nor/>
                            </m:rPr>
                            <a:rPr lang="en-US" dirty="0">
                              <a:latin typeface="Arial" panose="020B0604020202020204" pitchFamily="34" charset="0"/>
                            </a:rPr>
                            <m:t>of</m:t>
                          </m:r>
                          <m:r>
                            <m:rPr>
                              <m:nor/>
                            </m:rPr>
                            <a:rPr lang="en-US" dirty="0">
                              <a:latin typeface="Arial" panose="020B0604020202020204" pitchFamily="34" charset="0"/>
                            </a:rPr>
                            <m:t> </m:t>
                          </m:r>
                          <m:r>
                            <m:rPr>
                              <m:nor/>
                            </m:rPr>
                            <a:rPr lang="en-US" dirty="0">
                              <a:latin typeface="Arial" panose="020B0604020202020204" pitchFamily="34" charset="0"/>
                            </a:rPr>
                            <m:t>Computing</m:t>
                          </m:r>
                          <m:r>
                            <m:rPr>
                              <m:nor/>
                            </m:rPr>
                            <a:rPr lang="en-US" dirty="0">
                              <a:latin typeface="Arial" panose="020B0604020202020204" pitchFamily="34" charset="0"/>
                            </a:rPr>
                            <m:t>, </m:t>
                          </m:r>
                        </m:e>
                        <m:e>
                          <m:r>
                            <m:rPr>
                              <m:nor/>
                            </m:rPr>
                            <a:rPr lang="en-US" dirty="0">
                              <a:latin typeface="Arial" panose="020B0604020202020204" pitchFamily="34" charset="0"/>
                            </a:rPr>
                            <m:t> </m:t>
                          </m:r>
                          <m:r>
                            <m:rPr>
                              <m:nor/>
                            </m:rPr>
                            <a:rPr lang="en-US" dirty="0">
                              <a:latin typeface="Arial" panose="020B0604020202020204" pitchFamily="34" charset="0"/>
                            </a:rPr>
                            <m:t>The</m:t>
                          </m:r>
                          <m:r>
                            <m:rPr>
                              <m:nor/>
                            </m:rPr>
                            <a:rPr lang="en-US" dirty="0">
                              <a:latin typeface="Arial" panose="020B0604020202020204" pitchFamily="34" charset="0"/>
                            </a:rPr>
                            <m:t> </m:t>
                          </m:r>
                          <m:r>
                            <m:rPr>
                              <m:nor/>
                            </m:rPr>
                            <a:rPr lang="en-US" dirty="0">
                              <a:latin typeface="Arial" panose="020B0604020202020204" pitchFamily="34" charset="0"/>
                            </a:rPr>
                            <m:t>Hong</m:t>
                          </m:r>
                          <m:r>
                            <m:rPr>
                              <m:nor/>
                            </m:rPr>
                            <a:rPr lang="en-US" dirty="0">
                              <a:latin typeface="Arial" panose="020B0604020202020204" pitchFamily="34" charset="0"/>
                            </a:rPr>
                            <m:t> </m:t>
                          </m:r>
                          <m:r>
                            <m:rPr>
                              <m:nor/>
                            </m:rPr>
                            <a:rPr lang="en-US" dirty="0">
                              <a:latin typeface="Arial" panose="020B0604020202020204" pitchFamily="34" charset="0"/>
                            </a:rPr>
                            <m:t>Kong</m:t>
                          </m:r>
                          <m:r>
                            <m:rPr>
                              <m:nor/>
                            </m:rPr>
                            <a:rPr lang="en-US" dirty="0">
                              <a:latin typeface="Arial" panose="020B0604020202020204" pitchFamily="34" charset="0"/>
                            </a:rPr>
                            <m:t> </m:t>
                          </m:r>
                          <m:r>
                            <m:rPr>
                              <m:nor/>
                            </m:rPr>
                            <a:rPr lang="en-US" dirty="0">
                              <a:latin typeface="Arial" panose="020B0604020202020204" pitchFamily="34" charset="0"/>
                            </a:rPr>
                            <m:t>Polytechnic</m:t>
                          </m:r>
                          <m:r>
                            <m:rPr>
                              <m:nor/>
                            </m:rPr>
                            <a:rPr lang="en-US" dirty="0">
                              <a:latin typeface="Arial" panose="020B0604020202020204" pitchFamily="34" charset="0"/>
                            </a:rPr>
                            <m:t> </m:t>
                          </m:r>
                          <m:r>
                            <m:rPr>
                              <m:nor/>
                            </m:rPr>
                            <a:rPr lang="en-US" dirty="0">
                              <a:latin typeface="Arial" panose="020B0604020202020204" pitchFamily="34" charset="0"/>
                            </a:rPr>
                            <m:t>University</m:t>
                          </m:r>
                          <m:r>
                            <m:rPr>
                              <m:nor/>
                            </m:rPr>
                            <a:rPr lang="en-US" dirty="0">
                              <a:latin typeface="Arial" panose="020B0604020202020204" pitchFamily="34" charset="0"/>
                            </a:rPr>
                            <m:t> </m:t>
                          </m:r>
                        </m:e>
                      </m:eqArr>
                    </m:oMath>
                  </m:oMathPara>
                </a14:m>
                <a:endParaRPr lang="en-US" dirty="0">
                  <a:latin typeface="Arial" panose="020B0604020202020204" pitchFamily="34" charset="0"/>
                </a:endParaRPr>
              </a:p>
              <a:p>
                <a:pPr>
                  <a:lnSpc>
                    <a:spcPct val="120000"/>
                  </a:lnSpc>
                  <a:spcBef>
                    <a:spcPts val="0"/>
                  </a:spcBef>
                </a:pPr>
                <a:endParaRPr lang="en-US" sz="600" dirty="0">
                  <a:latin typeface="Arial" panose="020B0604020202020204" pitchFamily="34" charset="0"/>
                </a:endParaRPr>
              </a:p>
              <a:p>
                <a:pPr>
                  <a:lnSpc>
                    <a:spcPct val="120000"/>
                  </a:lnSpc>
                  <a:spcBef>
                    <a:spcPts val="0"/>
                  </a:spcBef>
                </a:pPr>
                <a:endParaRPr lang="en-US" sz="800" dirty="0">
                  <a:latin typeface="Arial" panose="020B0604020202020204" pitchFamily="34" charset="0"/>
                </a:endParaRPr>
              </a:p>
              <a:p>
                <a:pPr>
                  <a:lnSpc>
                    <a:spcPct val="120000"/>
                  </a:lnSpc>
                  <a:spcBef>
                    <a:spcPts val="0"/>
                  </a:spcBef>
                </a:pPr>
                <a:r>
                  <a:rPr lang="en-US" baseline="46000" dirty="0">
                    <a:latin typeface="Arial" panose="020B0604020202020204" pitchFamily="34" charset="0"/>
                    <a:cs typeface="Arial" panose="020B0604020202020204" pitchFamily="34" charset="0"/>
                  </a:rPr>
                  <a:t>2</a:t>
                </a:r>
                <a:r>
                  <a:rPr lang="en-US" dirty="0">
                    <a:latin typeface="Arial" panose="020B0604020202020204" pitchFamily="34" charset="0"/>
                  </a:rPr>
                  <a:t>Department of Computer Science &amp; Engineering,</a:t>
                </a:r>
              </a:p>
              <a:p>
                <a:pPr>
                  <a:lnSpc>
                    <a:spcPct val="120000"/>
                  </a:lnSpc>
                  <a:spcBef>
                    <a:spcPts val="0"/>
                  </a:spcBef>
                </a:pPr>
                <a:r>
                  <a:rPr lang="en-US" dirty="0">
                    <a:latin typeface="Arial" panose="020B0604020202020204" pitchFamily="34" charset="0"/>
                  </a:rPr>
                  <a:t>Texas A&amp;M University</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756138" y="3559425"/>
                <a:ext cx="10568354" cy="3063233"/>
              </a:xfrm>
              <a:blipFill rotWithShape="0">
                <a:blip r:embed="rId3"/>
                <a:stretch>
                  <a:fillRect t="-797"/>
                </a:stretch>
              </a:blipFill>
            </p:spPr>
            <p:txBody>
              <a:bodyPr/>
              <a:lstStyle/>
              <a:p>
                <a:r>
                  <a:rPr lang="en-US">
                    <a:noFill/>
                  </a:rPr>
                  <a:t> </a:t>
                </a:r>
              </a:p>
            </p:txBody>
          </p:sp>
        </mc:Fallback>
      </mc:AlternateContent>
      <p:pic>
        <p:nvPicPr>
          <p:cNvPr id="1026" name="Picture 2" descr="https://www.polyu.edu.hk/engl/images/logo/polyu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138" y="424972"/>
            <a:ext cx="3406775" cy="65624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stretch>
            <a:fillRect/>
          </a:stretch>
        </p:blipFill>
        <p:spPr>
          <a:xfrm>
            <a:off x="4659190" y="424972"/>
            <a:ext cx="2696903" cy="656247"/>
          </a:xfrm>
          <a:prstGeom prst="rect">
            <a:avLst/>
          </a:prstGeom>
        </p:spPr>
      </p:pic>
    </p:spTree>
    <p:extLst>
      <p:ext uri="{BB962C8B-B14F-4D97-AF65-F5344CB8AC3E}">
        <p14:creationId xmlns:p14="http://schemas.microsoft.com/office/powerpoint/2010/main" val="4256188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55999"/>
            <a:ext cx="10515600" cy="1325563"/>
          </a:xfrm>
        </p:spPr>
        <p:txBody>
          <a:bodyPr>
            <a:normAutofit/>
          </a:bodyPr>
          <a:lstStyle/>
          <a:p>
            <a:r>
              <a:rPr lang="en-US" sz="4800" dirty="0"/>
              <a:t>The OAT File</a:t>
            </a:r>
          </a:p>
        </p:txBody>
      </p:sp>
      <p:sp>
        <p:nvSpPr>
          <p:cNvPr id="4" name="Slide Number Placeholder 3"/>
          <p:cNvSpPr>
            <a:spLocks noGrp="1"/>
          </p:cNvSpPr>
          <p:nvPr>
            <p:ph type="sldNum" sz="quarter" idx="12"/>
          </p:nvPr>
        </p:nvSpPr>
        <p:spPr/>
        <p:txBody>
          <a:bodyPr/>
          <a:lstStyle/>
          <a:p>
            <a:fld id="{11579AEC-9D4C-48B8-9873-A18BF11D3B3C}" type="slidenum">
              <a:rPr lang="en-US" smtClean="0"/>
              <a:t>10</a:t>
            </a:fld>
            <a:endParaRPr lang="en-US"/>
          </a:p>
        </p:txBody>
      </p:sp>
      <p:pic>
        <p:nvPicPr>
          <p:cNvPr id="1026" name="Picture 2" descr="https://image.slidesharecdn.com/towarddynamicanalysisofobfuscatedandroidmalware-161126103554/95/toward-dynamic-analysis-of-obfuscated-android-malware-23-638.jpg?cb=14801566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44" y="1262090"/>
            <a:ext cx="7203169" cy="5408023"/>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8270171" y="1140868"/>
            <a:ext cx="3001535" cy="1207294"/>
          </a:xfrm>
          <a:prstGeom prst="ellipse">
            <a:avLst/>
          </a:prstGeom>
          <a:solidFill>
            <a:schemeClr val="accent5">
              <a:lumMod val="7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a:solidFill>
                  <a:schemeClr val="bg1"/>
                </a:solidFill>
                <a:latin typeface="Arial" panose="020B0604020202020204" pitchFamily="34" charset="0"/>
                <a:cs typeface="Arial" panose="020B0604020202020204" pitchFamily="34" charset="0"/>
              </a:rPr>
              <a:t>Parse OAT files</a:t>
            </a:r>
          </a:p>
        </p:txBody>
      </p:sp>
      <p:grpSp>
        <p:nvGrpSpPr>
          <p:cNvPr id="17" name="Group 16"/>
          <p:cNvGrpSpPr/>
          <p:nvPr/>
        </p:nvGrpSpPr>
        <p:grpSpPr>
          <a:xfrm>
            <a:off x="7791449" y="2509016"/>
            <a:ext cx="4095751" cy="1571385"/>
            <a:chOff x="7791449" y="2509016"/>
            <a:chExt cx="4095751" cy="1571385"/>
          </a:xfrm>
        </p:grpSpPr>
        <p:sp>
          <p:nvSpPr>
            <p:cNvPr id="13" name="Rectangle 12"/>
            <p:cNvSpPr/>
            <p:nvPr/>
          </p:nvSpPr>
          <p:spPr>
            <a:xfrm>
              <a:off x="7791449" y="3166001"/>
              <a:ext cx="4095751" cy="914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Get the code regions of compiled methods</a:t>
              </a:r>
            </a:p>
          </p:txBody>
        </p:sp>
        <p:sp>
          <p:nvSpPr>
            <p:cNvPr id="16" name="Down Arrow 15"/>
            <p:cNvSpPr/>
            <p:nvPr/>
          </p:nvSpPr>
          <p:spPr>
            <a:xfrm>
              <a:off x="9677400" y="2509016"/>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7791449" y="4402488"/>
            <a:ext cx="4095751" cy="1525477"/>
            <a:chOff x="7791449" y="4402488"/>
            <a:chExt cx="4095751" cy="1525477"/>
          </a:xfrm>
        </p:grpSpPr>
        <p:sp>
          <p:nvSpPr>
            <p:cNvPr id="12" name="Rectangle 11"/>
            <p:cNvSpPr/>
            <p:nvPr/>
          </p:nvSpPr>
          <p:spPr>
            <a:xfrm>
              <a:off x="7791449" y="5013565"/>
              <a:ext cx="4095751" cy="914400"/>
            </a:xfrm>
            <a:prstGeom prst="rect">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Track methods according to the execution of the compiled code</a:t>
              </a:r>
            </a:p>
          </p:txBody>
        </p:sp>
        <p:sp>
          <p:nvSpPr>
            <p:cNvPr id="18" name="Down Arrow 17"/>
            <p:cNvSpPr/>
            <p:nvPr/>
          </p:nvSpPr>
          <p:spPr>
            <a:xfrm>
              <a:off x="9677400" y="4402488"/>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934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up)">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spcBef>
                <a:spcPts val="2400"/>
              </a:spcBef>
              <a:buFont typeface="Wingdings" panose="05000000000000000000" pitchFamily="2" charset="2"/>
              <a:buChar char="q"/>
            </a:pPr>
            <a:r>
              <a:rPr lang="en-US" sz="3200" b="1" dirty="0">
                <a:solidFill>
                  <a:schemeClr val="bg1">
                    <a:lumMod val="50000"/>
                  </a:schemeClr>
                </a:solidFill>
              </a:rPr>
              <a:t> Motivating Example</a:t>
            </a:r>
          </a:p>
          <a:p>
            <a:pPr>
              <a:spcBef>
                <a:spcPts val="2400"/>
              </a:spcBef>
              <a:buFont typeface="Wingdings" panose="05000000000000000000" pitchFamily="2" charset="2"/>
              <a:buChar char="q"/>
            </a:pPr>
            <a:r>
              <a:rPr lang="en-US" sz="3200" b="1" dirty="0">
                <a:solidFill>
                  <a:schemeClr val="bg1">
                    <a:lumMod val="50000"/>
                  </a:schemeClr>
                </a:solidFill>
              </a:rPr>
              <a:t> The New Android Runtime (ART)</a:t>
            </a:r>
          </a:p>
          <a:p>
            <a:pPr>
              <a:spcBef>
                <a:spcPts val="2400"/>
              </a:spcBef>
              <a:buFont typeface="Wingdings" panose="05000000000000000000" pitchFamily="2" charset="2"/>
              <a:buChar char="q"/>
            </a:pPr>
            <a:r>
              <a:rPr lang="en-US" sz="3200" b="1" dirty="0">
                <a:solidFill>
                  <a:schemeClr val="bg1">
                    <a:lumMod val="50000"/>
                  </a:schemeClr>
                </a:solidFill>
              </a:rPr>
              <a:t> </a:t>
            </a:r>
            <a:r>
              <a:rPr lang="en-US" sz="3200" b="1" dirty="0" err="1"/>
              <a:t>Malton</a:t>
            </a:r>
            <a:endParaRPr lang="en-US" sz="3200" b="1" dirty="0"/>
          </a:p>
          <a:p>
            <a:pPr>
              <a:spcBef>
                <a:spcPts val="2400"/>
              </a:spcBef>
              <a:buFont typeface="Wingdings" panose="05000000000000000000" pitchFamily="2" charset="2"/>
              <a:buChar char="q"/>
            </a:pPr>
            <a:r>
              <a:rPr lang="en-US" sz="3200" b="1" dirty="0">
                <a:solidFill>
                  <a:schemeClr val="bg1">
                    <a:lumMod val="50000"/>
                  </a:schemeClr>
                </a:solidFill>
              </a:rPr>
              <a:t> Evaluation</a:t>
            </a:r>
          </a:p>
          <a:p>
            <a:pPr>
              <a:spcBef>
                <a:spcPts val="2400"/>
              </a:spcBef>
              <a:buFont typeface="Wingdings" panose="05000000000000000000" pitchFamily="2" charset="2"/>
              <a:buChar char="q"/>
            </a:pPr>
            <a:r>
              <a:rPr lang="en-US" sz="3200" b="1" dirty="0">
                <a:solidFill>
                  <a:schemeClr val="bg1">
                    <a:lumMod val="50000"/>
                  </a:schemeClr>
                </a:solidFill>
              </a:rPr>
              <a:t> Conclusion</a:t>
            </a:r>
          </a:p>
        </p:txBody>
      </p:sp>
      <p:sp>
        <p:nvSpPr>
          <p:cNvPr id="4" name="Slide Number Placeholder 3"/>
          <p:cNvSpPr>
            <a:spLocks noGrp="1"/>
          </p:cNvSpPr>
          <p:nvPr>
            <p:ph type="sldNum" sz="quarter" idx="12"/>
          </p:nvPr>
        </p:nvSpPr>
        <p:spPr/>
        <p:txBody>
          <a:bodyPr/>
          <a:lstStyle/>
          <a:p>
            <a:fld id="{11579AEC-9D4C-48B8-9873-A18BF11D3B3C}" type="slidenum">
              <a:rPr lang="en-US" smtClean="0">
                <a:solidFill>
                  <a:prstClr val="black">
                    <a:tint val="75000"/>
                  </a:prstClr>
                </a:solidFill>
              </a:rPr>
              <a:pPr/>
              <a:t>11</a:t>
            </a:fld>
            <a:endParaRPr lang="en-US" dirty="0">
              <a:solidFill>
                <a:prstClr val="black">
                  <a:tint val="75000"/>
                </a:prstClr>
              </a:solidFill>
            </a:endParaRPr>
          </a:p>
        </p:txBody>
      </p:sp>
      <p:pic>
        <p:nvPicPr>
          <p:cNvPr id="5" name="Picture 4"/>
          <p:cNvPicPr>
            <a:picLocks noChangeAspect="1"/>
          </p:cNvPicPr>
          <p:nvPr/>
        </p:nvPicPr>
        <p:blipFill>
          <a:blip r:embed="rId3"/>
          <a:stretch>
            <a:fillRect/>
          </a:stretch>
        </p:blipFill>
        <p:spPr>
          <a:xfrm>
            <a:off x="7978768" y="3754491"/>
            <a:ext cx="3763288" cy="2601859"/>
          </a:xfrm>
          <a:prstGeom prst="rect">
            <a:avLst/>
          </a:prstGeom>
        </p:spPr>
      </p:pic>
    </p:spTree>
    <p:extLst>
      <p:ext uri="{BB962C8B-B14F-4D97-AF65-F5344CB8AC3E}">
        <p14:creationId xmlns:p14="http://schemas.microsoft.com/office/powerpoint/2010/main" val="809760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1579AEC-9D4C-48B8-9873-A18BF11D3B3C}" type="slidenum">
              <a:rPr lang="en-US" smtClean="0"/>
              <a:t>12</a:t>
            </a:fld>
            <a:endParaRPr lang="en-US"/>
          </a:p>
        </p:txBody>
      </p:sp>
      <p:grpSp>
        <p:nvGrpSpPr>
          <p:cNvPr id="23" name="Group 22"/>
          <p:cNvGrpSpPr/>
          <p:nvPr/>
        </p:nvGrpSpPr>
        <p:grpSpPr>
          <a:xfrm>
            <a:off x="2926639" y="478148"/>
            <a:ext cx="2986556" cy="3994767"/>
            <a:chOff x="2300554" y="2110154"/>
            <a:chExt cx="2986556" cy="3994767"/>
          </a:xfrm>
        </p:grpSpPr>
        <p:pic>
          <p:nvPicPr>
            <p:cNvPr id="7" name="Picture 6"/>
            <p:cNvPicPr>
              <a:picLocks noChangeAspect="1"/>
            </p:cNvPicPr>
            <p:nvPr/>
          </p:nvPicPr>
          <p:blipFill>
            <a:blip r:embed="rId3"/>
            <a:stretch>
              <a:fillRect/>
            </a:stretch>
          </p:blipFill>
          <p:spPr>
            <a:xfrm>
              <a:off x="2300554" y="2823248"/>
              <a:ext cx="489643" cy="298118"/>
            </a:xfrm>
            <a:prstGeom prst="rect">
              <a:avLst/>
            </a:prstGeom>
          </p:spPr>
        </p:pic>
        <p:grpSp>
          <p:nvGrpSpPr>
            <p:cNvPr id="14" name="Group 13"/>
            <p:cNvGrpSpPr/>
            <p:nvPr/>
          </p:nvGrpSpPr>
          <p:grpSpPr>
            <a:xfrm>
              <a:off x="3139356" y="2110154"/>
              <a:ext cx="2147754" cy="3994767"/>
              <a:chOff x="2938622" y="2639583"/>
              <a:chExt cx="1408928" cy="2449688"/>
            </a:xfrm>
          </p:grpSpPr>
          <p:pic>
            <p:nvPicPr>
              <p:cNvPr id="8" name="Picture 7"/>
              <p:cNvPicPr>
                <a:picLocks noChangeAspect="1"/>
              </p:cNvPicPr>
              <p:nvPr/>
            </p:nvPicPr>
            <p:blipFill>
              <a:blip r:embed="rId4"/>
              <a:stretch>
                <a:fillRect/>
              </a:stretch>
            </p:blipFill>
            <p:spPr>
              <a:xfrm>
                <a:off x="2938622" y="2639583"/>
                <a:ext cx="1408928" cy="2449688"/>
              </a:xfrm>
              <a:prstGeom prst="rect">
                <a:avLst/>
              </a:prstGeom>
            </p:spPr>
          </p:pic>
          <p:pic>
            <p:nvPicPr>
              <p:cNvPr id="9" name="Picture 8"/>
              <p:cNvPicPr>
                <a:picLocks noChangeAspect="1"/>
              </p:cNvPicPr>
              <p:nvPr/>
            </p:nvPicPr>
            <p:blipFill>
              <a:blip r:embed="rId5"/>
              <a:stretch>
                <a:fillRect/>
              </a:stretch>
            </p:blipFill>
            <p:spPr>
              <a:xfrm>
                <a:off x="3088275" y="3014840"/>
                <a:ext cx="1109622" cy="482625"/>
              </a:xfrm>
              <a:prstGeom prst="rect">
                <a:avLst/>
              </a:prstGeom>
            </p:spPr>
          </p:pic>
          <p:pic>
            <p:nvPicPr>
              <p:cNvPr id="10" name="Picture 9"/>
              <p:cNvPicPr>
                <a:picLocks noChangeAspect="1"/>
              </p:cNvPicPr>
              <p:nvPr/>
            </p:nvPicPr>
            <p:blipFill>
              <a:blip r:embed="rId6"/>
              <a:stretch>
                <a:fillRect/>
              </a:stretch>
            </p:blipFill>
            <p:spPr>
              <a:xfrm>
                <a:off x="3088275" y="3453015"/>
                <a:ext cx="1109622" cy="606938"/>
              </a:xfrm>
              <a:prstGeom prst="rect">
                <a:avLst/>
              </a:prstGeom>
            </p:spPr>
          </p:pic>
          <p:pic>
            <p:nvPicPr>
              <p:cNvPr id="11" name="Picture 10"/>
              <p:cNvPicPr>
                <a:picLocks noChangeAspect="1"/>
              </p:cNvPicPr>
              <p:nvPr/>
            </p:nvPicPr>
            <p:blipFill>
              <a:blip r:embed="rId7"/>
              <a:stretch>
                <a:fillRect/>
              </a:stretch>
            </p:blipFill>
            <p:spPr>
              <a:xfrm>
                <a:off x="3095575" y="4014106"/>
                <a:ext cx="1102322" cy="468000"/>
              </a:xfrm>
              <a:prstGeom prst="rect">
                <a:avLst/>
              </a:prstGeom>
            </p:spPr>
          </p:pic>
          <p:sp>
            <p:nvSpPr>
              <p:cNvPr id="13" name="Rectangle 12"/>
              <p:cNvSpPr/>
              <p:nvPr/>
            </p:nvSpPr>
            <p:spPr>
              <a:xfrm>
                <a:off x="3226137" y="4426862"/>
                <a:ext cx="833896" cy="320851"/>
              </a:xfrm>
              <a:prstGeom prst="rect">
                <a:avLst/>
              </a:prstGeom>
            </p:spPr>
            <p:txBody>
              <a:bodyPr wrap="none">
                <a:spAutoFit/>
              </a:bodyPr>
              <a:lstStyle/>
              <a:p>
                <a:pPr algn="ctr"/>
                <a:r>
                  <a:rPr lang="en-US" sz="2800" b="1" dirty="0" err="1">
                    <a:solidFill>
                      <a:srgbClr val="0070C0"/>
                    </a:solidFill>
                  </a:rPr>
                  <a:t>Malton</a:t>
                </a:r>
                <a:endParaRPr lang="en-US" sz="2800" b="1" dirty="0">
                  <a:solidFill>
                    <a:srgbClr val="0070C0"/>
                  </a:solidFill>
                </a:endParaRPr>
              </a:p>
            </p:txBody>
          </p:sp>
        </p:grpSp>
      </p:grpSp>
      <p:grpSp>
        <p:nvGrpSpPr>
          <p:cNvPr id="26" name="Group 25"/>
          <p:cNvGrpSpPr/>
          <p:nvPr/>
        </p:nvGrpSpPr>
        <p:grpSpPr>
          <a:xfrm>
            <a:off x="7514551" y="478148"/>
            <a:ext cx="3711275" cy="2134518"/>
            <a:chOff x="6944214" y="2131846"/>
            <a:chExt cx="3711275" cy="2134518"/>
          </a:xfrm>
        </p:grpSpPr>
        <p:pic>
          <p:nvPicPr>
            <p:cNvPr id="19" name="Picture 18"/>
            <p:cNvPicPr>
              <a:picLocks noChangeAspect="1"/>
            </p:cNvPicPr>
            <p:nvPr/>
          </p:nvPicPr>
          <p:blipFill>
            <a:blip r:embed="rId8"/>
            <a:stretch>
              <a:fillRect/>
            </a:stretch>
          </p:blipFill>
          <p:spPr>
            <a:xfrm>
              <a:off x="6944214" y="2185392"/>
              <a:ext cx="467387" cy="1967572"/>
            </a:xfrm>
            <a:prstGeom prst="rect">
              <a:avLst/>
            </a:prstGeom>
          </p:spPr>
        </p:pic>
        <p:pic>
          <p:nvPicPr>
            <p:cNvPr id="20" name="Picture 19"/>
            <p:cNvPicPr>
              <a:picLocks noChangeAspect="1"/>
            </p:cNvPicPr>
            <p:nvPr/>
          </p:nvPicPr>
          <p:blipFill>
            <a:blip r:embed="rId9"/>
            <a:stretch>
              <a:fillRect/>
            </a:stretch>
          </p:blipFill>
          <p:spPr>
            <a:xfrm>
              <a:off x="7483934" y="2131846"/>
              <a:ext cx="3171555" cy="2134518"/>
            </a:xfrm>
            <a:prstGeom prst="rect">
              <a:avLst/>
            </a:prstGeom>
          </p:spPr>
        </p:pic>
      </p:grpSp>
      <p:pic>
        <p:nvPicPr>
          <p:cNvPr id="21" name="Picture 20"/>
          <p:cNvPicPr>
            <a:picLocks noChangeAspect="1"/>
          </p:cNvPicPr>
          <p:nvPr/>
        </p:nvPicPr>
        <p:blipFill>
          <a:blip r:embed="rId10"/>
          <a:stretch>
            <a:fillRect/>
          </a:stretch>
        </p:blipFill>
        <p:spPr>
          <a:xfrm>
            <a:off x="7981937" y="2749425"/>
            <a:ext cx="3371863" cy="1812550"/>
          </a:xfrm>
          <a:prstGeom prst="rect">
            <a:avLst/>
          </a:prstGeom>
        </p:spPr>
      </p:pic>
      <p:sp>
        <p:nvSpPr>
          <p:cNvPr id="3" name="TextBox 2"/>
          <p:cNvSpPr txBox="1"/>
          <p:nvPr/>
        </p:nvSpPr>
        <p:spPr>
          <a:xfrm>
            <a:off x="348889" y="5286222"/>
            <a:ext cx="8713924" cy="1200329"/>
          </a:xfrm>
          <a:prstGeom prst="rect">
            <a:avLst/>
          </a:prstGeom>
          <a:noFill/>
        </p:spPr>
        <p:txBody>
          <a:bodyPr wrap="none" rtlCol="0">
            <a:spAutoFit/>
          </a:bodyPr>
          <a:lstStyle/>
          <a:p>
            <a:pPr marL="285750" indent="-285750">
              <a:buFont typeface="Arial" panose="020B0604020202020204" pitchFamily="34" charset="0"/>
              <a:buChar char="•"/>
            </a:pPr>
            <a:r>
              <a:rPr lang="en-US" altLang="zh-CN" sz="2400" b="1" dirty="0">
                <a:solidFill>
                  <a:srgbClr val="002060"/>
                </a:solidFill>
              </a:rPr>
              <a:t>Running on a r</a:t>
            </a:r>
            <a:r>
              <a:rPr lang="en-US" sz="2400" b="1" dirty="0">
                <a:solidFill>
                  <a:srgbClr val="002060"/>
                </a:solidFill>
              </a:rPr>
              <a:t>eal device;</a:t>
            </a:r>
          </a:p>
          <a:p>
            <a:pPr marL="285750" indent="-285750">
              <a:buFont typeface="Arial" panose="020B0604020202020204" pitchFamily="34" charset="0"/>
              <a:buChar char="•"/>
            </a:pPr>
            <a:r>
              <a:rPr lang="en-US" sz="2400" b="1" dirty="0">
                <a:solidFill>
                  <a:srgbClr val="002060"/>
                </a:solidFill>
              </a:rPr>
              <a:t>Conducting cross-laye</a:t>
            </a:r>
            <a:r>
              <a:rPr lang="en-US" altLang="zh-CN" sz="2400" b="1" dirty="0">
                <a:solidFill>
                  <a:srgbClr val="002060"/>
                </a:solidFill>
              </a:rPr>
              <a:t>r monitoring and information flow tracking;</a:t>
            </a:r>
          </a:p>
          <a:p>
            <a:pPr marL="285750" indent="-285750">
              <a:buFont typeface="Arial" panose="020B0604020202020204" pitchFamily="34" charset="0"/>
              <a:buChar char="•"/>
            </a:pPr>
            <a:r>
              <a:rPr lang="en-US" sz="2400" b="1" dirty="0">
                <a:solidFill>
                  <a:srgbClr val="002060"/>
                </a:solidFill>
              </a:rPr>
              <a:t>Doesn’t need to modify the app.</a:t>
            </a:r>
          </a:p>
        </p:txBody>
      </p:sp>
      <p:pic>
        <p:nvPicPr>
          <p:cNvPr id="1026" name="Picture 2" descr="Image result for ap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7605" y="814887"/>
            <a:ext cx="1246873" cy="1246873"/>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p:nvGrpSpPr>
        <p:grpSpPr>
          <a:xfrm>
            <a:off x="6143095" y="2329999"/>
            <a:ext cx="1843325" cy="2462655"/>
            <a:chOff x="6143095" y="2329999"/>
            <a:chExt cx="1843325" cy="2462655"/>
          </a:xfrm>
        </p:grpSpPr>
        <p:pic>
          <p:nvPicPr>
            <p:cNvPr id="18" name="Picture 17"/>
            <p:cNvPicPr>
              <a:picLocks noChangeAspect="1"/>
            </p:cNvPicPr>
            <p:nvPr/>
          </p:nvPicPr>
          <p:blipFill>
            <a:blip r:embed="rId12"/>
            <a:stretch>
              <a:fillRect/>
            </a:stretch>
          </p:blipFill>
          <p:spPr>
            <a:xfrm>
              <a:off x="6985958" y="2329999"/>
              <a:ext cx="278207" cy="536611"/>
            </a:xfrm>
            <a:prstGeom prst="rect">
              <a:avLst/>
            </a:prstGeom>
          </p:spPr>
        </p:pic>
        <p:grpSp>
          <p:nvGrpSpPr>
            <p:cNvPr id="12" name="Group 11"/>
            <p:cNvGrpSpPr/>
            <p:nvPr/>
          </p:nvGrpSpPr>
          <p:grpSpPr>
            <a:xfrm>
              <a:off x="6143095" y="2849802"/>
              <a:ext cx="1843325" cy="1942852"/>
              <a:chOff x="-433692" y="515931"/>
              <a:chExt cx="1843325" cy="1942852"/>
            </a:xfrm>
          </p:grpSpPr>
          <p:pic>
            <p:nvPicPr>
              <p:cNvPr id="1028" name="Picture 4" descr="APK Source Cod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6100" y="515931"/>
                <a:ext cx="1241511" cy="12228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3692" y="1750897"/>
                <a:ext cx="1843325" cy="707886"/>
              </a:xfrm>
              <a:prstGeom prst="rect">
                <a:avLst/>
              </a:prstGeom>
              <a:noFill/>
            </p:spPr>
            <p:txBody>
              <a:bodyPr wrap="none" rtlCol="0">
                <a:spAutoFit/>
              </a:bodyPr>
              <a:lstStyle/>
              <a:p>
                <a:pPr algn="ctr"/>
                <a:r>
                  <a:rPr lang="en-US" altLang="zh-CN" sz="2000" b="1" dirty="0">
                    <a:solidFill>
                      <a:srgbClr val="0070C0"/>
                    </a:solidFill>
                  </a:rPr>
                  <a:t>Comprehensive</a:t>
                </a:r>
              </a:p>
              <a:p>
                <a:pPr algn="ctr"/>
                <a:r>
                  <a:rPr lang="en-US" altLang="zh-CN" sz="2000" b="1" dirty="0">
                    <a:solidFill>
                      <a:srgbClr val="0070C0"/>
                    </a:solidFill>
                  </a:rPr>
                  <a:t>Behaviors</a:t>
                </a:r>
                <a:endParaRPr lang="en-US" sz="2000" b="1" dirty="0">
                  <a:solidFill>
                    <a:srgbClr val="0070C0"/>
                  </a:solidFill>
                </a:endParaRPr>
              </a:p>
            </p:txBody>
          </p:sp>
        </p:grpSp>
      </p:grpSp>
      <p:grpSp>
        <p:nvGrpSpPr>
          <p:cNvPr id="22" name="Group 21"/>
          <p:cNvGrpSpPr/>
          <p:nvPr/>
        </p:nvGrpSpPr>
        <p:grpSpPr>
          <a:xfrm>
            <a:off x="6012978" y="960870"/>
            <a:ext cx="1429240" cy="1056725"/>
            <a:chOff x="6012978" y="960870"/>
            <a:chExt cx="1429240" cy="1056725"/>
          </a:xfrm>
        </p:grpSpPr>
        <p:pic>
          <p:nvPicPr>
            <p:cNvPr id="15" name="Picture 14"/>
            <p:cNvPicPr>
              <a:picLocks noChangeAspect="1"/>
            </p:cNvPicPr>
            <p:nvPr/>
          </p:nvPicPr>
          <p:blipFill>
            <a:blip r:embed="rId14"/>
            <a:stretch>
              <a:fillRect/>
            </a:stretch>
          </p:blipFill>
          <p:spPr>
            <a:xfrm>
              <a:off x="6012978" y="1484822"/>
              <a:ext cx="523028" cy="298118"/>
            </a:xfrm>
            <a:prstGeom prst="rect">
              <a:avLst/>
            </a:prstGeom>
          </p:spPr>
        </p:pic>
        <p:pic>
          <p:nvPicPr>
            <p:cNvPr id="1030" name="Picture 6" descr="Image result for log file"/>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385493" y="960870"/>
              <a:ext cx="1056725" cy="10567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630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up)">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Design of </a:t>
            </a:r>
            <a:r>
              <a:rPr lang="en-US" dirty="0" err="1"/>
              <a:t>Malton</a:t>
            </a:r>
            <a:endParaRPr lang="en-US" dirty="0"/>
          </a:p>
        </p:txBody>
      </p:sp>
      <p:sp>
        <p:nvSpPr>
          <p:cNvPr id="4" name="Slide Number Placeholder 3"/>
          <p:cNvSpPr>
            <a:spLocks noGrp="1"/>
          </p:cNvSpPr>
          <p:nvPr>
            <p:ph type="sldNum" sz="quarter" idx="12"/>
          </p:nvPr>
        </p:nvSpPr>
        <p:spPr/>
        <p:txBody>
          <a:bodyPr/>
          <a:lstStyle/>
          <a:p>
            <a:fld id="{11579AEC-9D4C-48B8-9873-A18BF11D3B3C}" type="slidenum">
              <a:rPr lang="en-US" smtClean="0"/>
              <a:t>13</a:t>
            </a:fld>
            <a:endParaRPr lang="en-US"/>
          </a:p>
        </p:txBody>
      </p:sp>
      <p:pic>
        <p:nvPicPr>
          <p:cNvPr id="5" name="Picture 4"/>
          <p:cNvPicPr>
            <a:picLocks noChangeAspect="1"/>
          </p:cNvPicPr>
          <p:nvPr/>
        </p:nvPicPr>
        <p:blipFill>
          <a:blip r:embed="rId3"/>
          <a:stretch>
            <a:fillRect/>
          </a:stretch>
        </p:blipFill>
        <p:spPr>
          <a:xfrm>
            <a:off x="6082066" y="1342710"/>
            <a:ext cx="5848960" cy="414357"/>
          </a:xfrm>
          <a:prstGeom prst="rect">
            <a:avLst/>
          </a:prstGeom>
        </p:spPr>
      </p:pic>
      <p:pic>
        <p:nvPicPr>
          <p:cNvPr id="6" name="Picture 5"/>
          <p:cNvPicPr>
            <a:picLocks noChangeAspect="1"/>
          </p:cNvPicPr>
          <p:nvPr/>
        </p:nvPicPr>
        <p:blipFill>
          <a:blip r:embed="rId4"/>
          <a:stretch>
            <a:fillRect/>
          </a:stretch>
        </p:blipFill>
        <p:spPr>
          <a:xfrm>
            <a:off x="6082066" y="1757067"/>
            <a:ext cx="5848960" cy="4521090"/>
          </a:xfrm>
          <a:prstGeom prst="rect">
            <a:avLst/>
          </a:prstGeom>
        </p:spPr>
      </p:pic>
      <p:pic>
        <p:nvPicPr>
          <p:cNvPr id="7" name="Picture 6"/>
          <p:cNvPicPr>
            <a:picLocks noChangeAspect="1"/>
          </p:cNvPicPr>
          <p:nvPr/>
        </p:nvPicPr>
        <p:blipFill>
          <a:blip r:embed="rId5"/>
          <a:stretch>
            <a:fillRect/>
          </a:stretch>
        </p:blipFill>
        <p:spPr>
          <a:xfrm>
            <a:off x="6107420" y="1843562"/>
            <a:ext cx="5460325" cy="847129"/>
          </a:xfrm>
          <a:prstGeom prst="rect">
            <a:avLst/>
          </a:prstGeom>
          <a:solidFill>
            <a:schemeClr val="accent1"/>
          </a:solidFill>
        </p:spPr>
      </p:pic>
      <p:pic>
        <p:nvPicPr>
          <p:cNvPr id="8" name="Picture 7"/>
          <p:cNvPicPr>
            <a:picLocks noChangeAspect="1"/>
          </p:cNvPicPr>
          <p:nvPr/>
        </p:nvPicPr>
        <p:blipFill>
          <a:blip r:embed="rId6"/>
          <a:stretch>
            <a:fillRect/>
          </a:stretch>
        </p:blipFill>
        <p:spPr>
          <a:xfrm>
            <a:off x="6107420" y="2757245"/>
            <a:ext cx="5460325" cy="1132575"/>
          </a:xfrm>
          <a:prstGeom prst="rect">
            <a:avLst/>
          </a:prstGeom>
          <a:solidFill>
            <a:srgbClr val="ED7D31"/>
          </a:solidFill>
        </p:spPr>
      </p:pic>
      <p:pic>
        <p:nvPicPr>
          <p:cNvPr id="9" name="Picture 8"/>
          <p:cNvPicPr>
            <a:picLocks noChangeAspect="1"/>
          </p:cNvPicPr>
          <p:nvPr/>
        </p:nvPicPr>
        <p:blipFill>
          <a:blip r:embed="rId7"/>
          <a:stretch>
            <a:fillRect/>
          </a:stretch>
        </p:blipFill>
        <p:spPr>
          <a:xfrm>
            <a:off x="6107420" y="3956373"/>
            <a:ext cx="5460325" cy="1252277"/>
          </a:xfrm>
          <a:prstGeom prst="rect">
            <a:avLst/>
          </a:prstGeom>
          <a:solidFill>
            <a:srgbClr val="8CA2D8"/>
          </a:solidFill>
        </p:spPr>
      </p:pic>
      <p:pic>
        <p:nvPicPr>
          <p:cNvPr id="12" name="Picture 11"/>
          <p:cNvPicPr>
            <a:picLocks noChangeAspect="1"/>
          </p:cNvPicPr>
          <p:nvPr/>
        </p:nvPicPr>
        <p:blipFill>
          <a:blip r:embed="rId8"/>
          <a:stretch>
            <a:fillRect/>
          </a:stretch>
        </p:blipFill>
        <p:spPr>
          <a:xfrm>
            <a:off x="6082066" y="6263032"/>
            <a:ext cx="5848960" cy="414357"/>
          </a:xfrm>
          <a:prstGeom prst="rect">
            <a:avLst/>
          </a:prstGeom>
        </p:spPr>
      </p:pic>
      <p:sp>
        <p:nvSpPr>
          <p:cNvPr id="10" name="Rounded Rectangle 9"/>
          <p:cNvSpPr/>
          <p:nvPr/>
        </p:nvSpPr>
        <p:spPr>
          <a:xfrm>
            <a:off x="457200" y="1600200"/>
            <a:ext cx="4800600" cy="136071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Android Framework</a:t>
            </a:r>
          </a:p>
        </p:txBody>
      </p:sp>
      <p:sp>
        <p:nvSpPr>
          <p:cNvPr id="14" name="Rounded Rectangle 13"/>
          <p:cNvSpPr/>
          <p:nvPr/>
        </p:nvSpPr>
        <p:spPr>
          <a:xfrm>
            <a:off x="457201" y="3139475"/>
            <a:ext cx="2332292" cy="2331933"/>
          </a:xfrm>
          <a:prstGeom prst="roundRect">
            <a:avLst/>
          </a:prstGeom>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Android Runtime</a:t>
            </a:r>
          </a:p>
        </p:txBody>
      </p:sp>
      <p:sp>
        <p:nvSpPr>
          <p:cNvPr id="15" name="Rounded Rectangle 14"/>
          <p:cNvSpPr/>
          <p:nvPr/>
        </p:nvSpPr>
        <p:spPr>
          <a:xfrm>
            <a:off x="3152776" y="3146050"/>
            <a:ext cx="2105024" cy="2331933"/>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System </a:t>
            </a:r>
            <a:r>
              <a:rPr lang="en-US" altLang="zh-CN" sz="2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Libraries</a:t>
            </a:r>
            <a:endParaRPr lang="en-US" sz="2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8" name="Rounded Rectangle 17"/>
          <p:cNvSpPr/>
          <p:nvPr/>
        </p:nvSpPr>
        <p:spPr>
          <a:xfrm>
            <a:off x="457200" y="5656544"/>
            <a:ext cx="4800599" cy="699806"/>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2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Kernel</a:t>
            </a:r>
          </a:p>
        </p:txBody>
      </p:sp>
      <p:pic>
        <p:nvPicPr>
          <p:cNvPr id="16" name="Picture 15"/>
          <p:cNvPicPr>
            <a:picLocks noChangeAspect="1"/>
          </p:cNvPicPr>
          <p:nvPr/>
        </p:nvPicPr>
        <p:blipFill>
          <a:blip r:embed="rId9"/>
          <a:stretch>
            <a:fillRect/>
          </a:stretch>
        </p:blipFill>
        <p:spPr>
          <a:xfrm>
            <a:off x="6107419" y="5223153"/>
            <a:ext cx="5460325" cy="936729"/>
          </a:xfrm>
          <a:prstGeom prst="rect">
            <a:avLst/>
          </a:prstGeom>
          <a:solidFill>
            <a:srgbClr val="7030A0"/>
          </a:solidFill>
        </p:spPr>
      </p:pic>
    </p:spTree>
    <p:extLst>
      <p:ext uri="{BB962C8B-B14F-4D97-AF65-F5344CB8AC3E}">
        <p14:creationId xmlns:p14="http://schemas.microsoft.com/office/powerpoint/2010/main" val="358250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8"/>
                                        </p:tgtEl>
                                      </p:cBhvr>
                                    </p:animEffect>
                                    <p:animScale>
                                      <p:cBhvr>
                                        <p:cTn id="12" dur="250" autoRev="1" fill="hold"/>
                                        <p:tgtEl>
                                          <p:spTgt spid="8"/>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9"/>
                                        </p:tgtEl>
                                      </p:cBhvr>
                                    </p:animEffect>
                                    <p:animScale>
                                      <p:cBhvr>
                                        <p:cTn id="17" dur="250" autoRev="1" fill="hold"/>
                                        <p:tgtEl>
                                          <p:spTgt spid="9"/>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16"/>
                                        </p:tgtEl>
                                      </p:cBhvr>
                                    </p:animEffect>
                                    <p:animScale>
                                      <p:cBhvr>
                                        <p:cTn id="22"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Framework Layer</a:t>
            </a:r>
          </a:p>
        </p:txBody>
      </p:sp>
      <p:sp>
        <p:nvSpPr>
          <p:cNvPr id="3" name="Content Placeholder 2"/>
          <p:cNvSpPr>
            <a:spLocks noGrp="1"/>
          </p:cNvSpPr>
          <p:nvPr>
            <p:ph idx="1"/>
          </p:nvPr>
        </p:nvSpPr>
        <p:spPr>
          <a:xfrm>
            <a:off x="838200" y="1825625"/>
            <a:ext cx="10866120" cy="4351338"/>
          </a:xfrm>
        </p:spPr>
        <p:txBody>
          <a:bodyPr>
            <a:normAutofit/>
          </a:bodyPr>
          <a:lstStyle/>
          <a:p>
            <a:r>
              <a:rPr lang="en-US" sz="3200" dirty="0"/>
              <a:t> OAT File Parser </a:t>
            </a:r>
          </a:p>
          <a:p>
            <a:pPr lvl="1"/>
            <a:r>
              <a:rPr lang="en-US" b="0" dirty="0"/>
              <a:t> Get the beginning addresses of the compiled methods.</a:t>
            </a:r>
          </a:p>
          <a:p>
            <a:pPr lvl="1"/>
            <a:r>
              <a:rPr lang="en-US" b="0" dirty="0"/>
              <a:t> Get the types of the methods’ parameters and return values.</a:t>
            </a:r>
          </a:p>
          <a:p>
            <a:r>
              <a:rPr lang="en-US" sz="3200" dirty="0"/>
              <a:t> Java Method Tracker</a:t>
            </a:r>
          </a:p>
          <a:p>
            <a:pPr lvl="1"/>
            <a:r>
              <a:rPr lang="en-US" b="0" dirty="0"/>
              <a:t> </a:t>
            </a:r>
            <a:r>
              <a:rPr lang="en-US" altLang="zh-CN" b="0" dirty="0"/>
              <a:t>Get information about the invoked methods with their parameters</a:t>
            </a:r>
            <a:r>
              <a:rPr lang="en-US" b="0" dirty="0"/>
              <a:t>.</a:t>
            </a:r>
          </a:p>
          <a:p>
            <a:pPr lvl="1"/>
            <a:r>
              <a:rPr lang="en-US" b="0" dirty="0"/>
              <a:t> Get information about the returned methods with results.</a:t>
            </a:r>
          </a:p>
          <a:p>
            <a:r>
              <a:rPr lang="en-US" sz="3200" dirty="0"/>
              <a:t> Java Object Parser</a:t>
            </a:r>
          </a:p>
          <a:p>
            <a:pPr lvl="1"/>
            <a:r>
              <a:rPr lang="en-US" altLang="zh-CN" b="0" dirty="0"/>
              <a:t> Get the content stored in Java class instance. </a:t>
            </a:r>
            <a:br>
              <a:rPr lang="en-US" altLang="zh-CN" b="0" dirty="0"/>
            </a:br>
            <a:r>
              <a:rPr lang="en-US" altLang="zh-CN" b="0" dirty="0"/>
              <a:t>(i.e.,</a:t>
            </a:r>
            <a:r>
              <a:rPr lang="en-US" dirty="0"/>
              <a:t> </a:t>
            </a:r>
            <a:r>
              <a:rPr lang="en-US" b="0" dirty="0"/>
              <a:t>result of </a:t>
            </a:r>
            <a:r>
              <a:rPr lang="en-US" b="0" i="1" dirty="0" err="1"/>
              <a:t>TelephonyManager.getDeviceId</a:t>
            </a:r>
            <a:r>
              <a:rPr lang="en-US" b="0" i="1" dirty="0"/>
              <a:t>()</a:t>
            </a:r>
            <a:r>
              <a:rPr lang="en-US" b="0" dirty="0"/>
              <a:t> </a:t>
            </a:r>
            <a:r>
              <a:rPr lang="en-US" altLang="zh-CN" b="0" dirty="0"/>
              <a:t>)</a:t>
            </a:r>
            <a:endParaRPr lang="en-US" b="0" dirty="0"/>
          </a:p>
          <a:p>
            <a:endParaRPr lang="en-US" dirty="0"/>
          </a:p>
        </p:txBody>
      </p:sp>
      <p:sp>
        <p:nvSpPr>
          <p:cNvPr id="4" name="Slide Number Placeholder 3"/>
          <p:cNvSpPr>
            <a:spLocks noGrp="1"/>
          </p:cNvSpPr>
          <p:nvPr>
            <p:ph type="sldNum" sz="quarter" idx="12"/>
          </p:nvPr>
        </p:nvSpPr>
        <p:spPr/>
        <p:txBody>
          <a:bodyPr/>
          <a:lstStyle/>
          <a:p>
            <a:fld id="{11579AEC-9D4C-48B8-9873-A18BF11D3B3C}" type="slidenum">
              <a:rPr lang="en-US" smtClean="0"/>
              <a:t>14</a:t>
            </a:fld>
            <a:endParaRPr lang="en-US"/>
          </a:p>
        </p:txBody>
      </p:sp>
      <p:pic>
        <p:nvPicPr>
          <p:cNvPr id="6" name="Picture 5"/>
          <p:cNvPicPr>
            <a:picLocks noChangeAspect="1"/>
          </p:cNvPicPr>
          <p:nvPr/>
        </p:nvPicPr>
        <p:blipFill>
          <a:blip r:embed="rId3"/>
          <a:stretch>
            <a:fillRect/>
          </a:stretch>
        </p:blipFill>
        <p:spPr>
          <a:xfrm>
            <a:off x="8048647" y="365125"/>
            <a:ext cx="3867106" cy="2054225"/>
          </a:xfrm>
          <a:prstGeom prst="rect">
            <a:avLst/>
          </a:prstGeom>
        </p:spPr>
      </p:pic>
      <p:sp>
        <p:nvSpPr>
          <p:cNvPr id="8" name="Rounded Rectangle 7"/>
          <p:cNvSpPr/>
          <p:nvPr/>
        </p:nvSpPr>
        <p:spPr>
          <a:xfrm>
            <a:off x="8502954" y="4691672"/>
            <a:ext cx="3540816" cy="18472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2400" b="1" dirty="0" err="1">
                <a:solidFill>
                  <a:schemeClr val="tx1"/>
                </a:solidFill>
              </a:rPr>
              <a:t>StringObject</a:t>
            </a:r>
            <a:endParaRPr lang="en-US" sz="2400" b="1" dirty="0">
              <a:solidFill>
                <a:schemeClr val="tx1"/>
              </a:solidFill>
            </a:endParaRPr>
          </a:p>
          <a:p>
            <a:r>
              <a:rPr lang="en-US" sz="2000" i="1" dirty="0">
                <a:solidFill>
                  <a:schemeClr val="tx1"/>
                </a:solidFill>
              </a:rPr>
              <a:t>   object_.</a:t>
            </a:r>
            <a:r>
              <a:rPr lang="en-US" sz="2000" i="1" dirty="0" err="1">
                <a:solidFill>
                  <a:schemeClr val="tx1"/>
                </a:solidFill>
              </a:rPr>
              <a:t>klass</a:t>
            </a:r>
            <a:r>
              <a:rPr lang="en-US" sz="2000" i="1" dirty="0">
                <a:solidFill>
                  <a:schemeClr val="tx1"/>
                </a:solidFill>
              </a:rPr>
              <a:t>_</a:t>
            </a:r>
          </a:p>
          <a:p>
            <a:r>
              <a:rPr lang="en-US" sz="2000" i="1" dirty="0">
                <a:solidFill>
                  <a:schemeClr val="tx1"/>
                </a:solidFill>
              </a:rPr>
              <a:t>   </a:t>
            </a:r>
            <a:r>
              <a:rPr lang="en-US" sz="2000" i="1" dirty="0" err="1">
                <a:solidFill>
                  <a:schemeClr val="tx1"/>
                </a:solidFill>
              </a:rPr>
              <a:t>object_.monitor</a:t>
            </a:r>
            <a:r>
              <a:rPr lang="en-US" sz="2000" i="1" dirty="0">
                <a:solidFill>
                  <a:schemeClr val="tx1"/>
                </a:solidFill>
              </a:rPr>
              <a:t>_</a:t>
            </a:r>
          </a:p>
          <a:p>
            <a:r>
              <a:rPr lang="en-US" sz="2000" i="1" dirty="0">
                <a:solidFill>
                  <a:schemeClr val="tx1"/>
                </a:solidFill>
              </a:rPr>
              <a:t>   …..</a:t>
            </a:r>
          </a:p>
          <a:p>
            <a:r>
              <a:rPr lang="en-US" sz="2000" i="1" dirty="0">
                <a:solidFill>
                  <a:schemeClr val="tx1"/>
                </a:solidFill>
              </a:rPr>
              <a:t>   value:  “</a:t>
            </a:r>
            <a:r>
              <a:rPr lang="en-US" sz="2000" b="1" i="1" dirty="0">
                <a:solidFill>
                  <a:schemeClr val="tx1"/>
                </a:solidFill>
              </a:rPr>
              <a:t>6534900622308366</a:t>
            </a:r>
            <a:r>
              <a:rPr lang="en-US" sz="2000" i="1" dirty="0">
                <a:solidFill>
                  <a:schemeClr val="tx1"/>
                </a:solidFill>
              </a:rPr>
              <a:t>”</a:t>
            </a:r>
          </a:p>
        </p:txBody>
      </p:sp>
      <p:cxnSp>
        <p:nvCxnSpPr>
          <p:cNvPr id="7" name="Straight Connector 6"/>
          <p:cNvCxnSpPr/>
          <p:nvPr/>
        </p:nvCxnSpPr>
        <p:spPr>
          <a:xfrm>
            <a:off x="9696450" y="6356350"/>
            <a:ext cx="207645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30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Runtime Layer</a:t>
            </a:r>
          </a:p>
        </p:txBody>
      </p:sp>
      <p:sp>
        <p:nvSpPr>
          <p:cNvPr id="3" name="Content Placeholder 2"/>
          <p:cNvSpPr>
            <a:spLocks noGrp="1"/>
          </p:cNvSpPr>
          <p:nvPr>
            <p:ph idx="1"/>
          </p:nvPr>
        </p:nvSpPr>
        <p:spPr/>
        <p:txBody>
          <a:bodyPr>
            <a:noAutofit/>
          </a:bodyPr>
          <a:lstStyle/>
          <a:p>
            <a:pPr>
              <a:lnSpc>
                <a:spcPct val="100000"/>
              </a:lnSpc>
              <a:spcBef>
                <a:spcPts val="0"/>
              </a:spcBef>
              <a:spcAft>
                <a:spcPts val="300"/>
              </a:spcAft>
            </a:pPr>
            <a:r>
              <a:rPr lang="en-US" sz="2800" dirty="0"/>
              <a:t> Native Code Loading</a:t>
            </a:r>
          </a:p>
          <a:p>
            <a:pPr lvl="1">
              <a:lnSpc>
                <a:spcPct val="100000"/>
              </a:lnSpc>
              <a:spcBef>
                <a:spcPts val="0"/>
              </a:spcBef>
              <a:spcAft>
                <a:spcPts val="300"/>
              </a:spcAft>
            </a:pPr>
            <a:r>
              <a:rPr lang="en-US" sz="2400" dirty="0"/>
              <a:t> </a:t>
            </a:r>
            <a:r>
              <a:rPr lang="en-US" sz="2400" b="0" dirty="0"/>
              <a:t>Track the dynamically loaded native code</a:t>
            </a:r>
          </a:p>
          <a:p>
            <a:pPr>
              <a:lnSpc>
                <a:spcPct val="100000"/>
              </a:lnSpc>
              <a:spcBef>
                <a:spcPts val="0"/>
              </a:spcBef>
              <a:spcAft>
                <a:spcPts val="300"/>
              </a:spcAft>
            </a:pPr>
            <a:r>
              <a:rPr lang="en-US" sz="2800" dirty="0"/>
              <a:t> Java Code Loading</a:t>
            </a:r>
          </a:p>
          <a:p>
            <a:pPr lvl="1">
              <a:lnSpc>
                <a:spcPct val="100000"/>
              </a:lnSpc>
              <a:spcBef>
                <a:spcPts val="0"/>
              </a:spcBef>
              <a:spcAft>
                <a:spcPts val="300"/>
              </a:spcAft>
            </a:pPr>
            <a:r>
              <a:rPr lang="en-US" sz="2400" b="0" dirty="0"/>
              <a:t> Track the dynamically loaded Java code</a:t>
            </a:r>
            <a:endParaRPr lang="en-US" sz="2400" dirty="0"/>
          </a:p>
          <a:p>
            <a:pPr>
              <a:lnSpc>
                <a:spcPct val="100000"/>
              </a:lnSpc>
              <a:spcBef>
                <a:spcPts val="0"/>
              </a:spcBef>
              <a:spcAft>
                <a:spcPts val="300"/>
              </a:spcAft>
            </a:pPr>
            <a:r>
              <a:rPr lang="en-US" sz="2800" dirty="0"/>
              <a:t> JNI Invocation</a:t>
            </a:r>
          </a:p>
          <a:p>
            <a:pPr lvl="1">
              <a:lnSpc>
                <a:spcPct val="100000"/>
              </a:lnSpc>
              <a:spcBef>
                <a:spcPts val="0"/>
              </a:spcBef>
              <a:spcAft>
                <a:spcPts val="300"/>
              </a:spcAft>
            </a:pPr>
            <a:r>
              <a:rPr lang="en-US" sz="2400" dirty="0"/>
              <a:t> </a:t>
            </a:r>
            <a:r>
              <a:rPr lang="en-US" sz="2400" b="0" dirty="0"/>
              <a:t>Track the native methods invoked by Java code</a:t>
            </a:r>
          </a:p>
          <a:p>
            <a:pPr>
              <a:lnSpc>
                <a:spcPct val="100000"/>
              </a:lnSpc>
              <a:spcBef>
                <a:spcPts val="0"/>
              </a:spcBef>
              <a:spcAft>
                <a:spcPts val="300"/>
              </a:spcAft>
            </a:pPr>
            <a:r>
              <a:rPr lang="en-US" sz="2800" dirty="0"/>
              <a:t> JNI Reflection</a:t>
            </a:r>
          </a:p>
          <a:p>
            <a:pPr lvl="1">
              <a:lnSpc>
                <a:spcPct val="100000"/>
              </a:lnSpc>
              <a:spcBef>
                <a:spcPts val="0"/>
              </a:spcBef>
              <a:spcAft>
                <a:spcPts val="300"/>
              </a:spcAft>
            </a:pPr>
            <a:r>
              <a:rPr lang="en-US" sz="2400" b="0" dirty="0"/>
              <a:t> </a:t>
            </a:r>
            <a:r>
              <a:rPr lang="en-US" altLang="zh-CN" sz="2400" b="0" dirty="0"/>
              <a:t>Track the Java methods invoked by native code</a:t>
            </a:r>
            <a:endParaRPr lang="en-US" sz="2400" b="0" dirty="0"/>
          </a:p>
          <a:p>
            <a:pPr>
              <a:lnSpc>
                <a:spcPct val="100000"/>
              </a:lnSpc>
              <a:spcBef>
                <a:spcPts val="0"/>
              </a:spcBef>
              <a:spcAft>
                <a:spcPts val="300"/>
              </a:spcAft>
            </a:pPr>
            <a:r>
              <a:rPr lang="en-US" sz="2800" dirty="0"/>
              <a:t> </a:t>
            </a:r>
            <a:r>
              <a:rPr lang="en-US" altLang="zh-CN" sz="2800" dirty="0"/>
              <a:t>Java Reflection</a:t>
            </a:r>
          </a:p>
          <a:p>
            <a:pPr lvl="1">
              <a:lnSpc>
                <a:spcPct val="100000"/>
              </a:lnSpc>
              <a:spcBef>
                <a:spcPts val="0"/>
              </a:spcBef>
              <a:spcAft>
                <a:spcPts val="300"/>
              </a:spcAft>
            </a:pPr>
            <a:r>
              <a:rPr lang="en-US" sz="2400" b="0" dirty="0"/>
              <a:t>Track the Java methods invoked through Java reflection</a:t>
            </a:r>
          </a:p>
        </p:txBody>
      </p:sp>
      <p:sp>
        <p:nvSpPr>
          <p:cNvPr id="4" name="Slide Number Placeholder 3"/>
          <p:cNvSpPr>
            <a:spLocks noGrp="1"/>
          </p:cNvSpPr>
          <p:nvPr>
            <p:ph type="sldNum" sz="quarter" idx="12"/>
          </p:nvPr>
        </p:nvSpPr>
        <p:spPr/>
        <p:txBody>
          <a:bodyPr/>
          <a:lstStyle/>
          <a:p>
            <a:fld id="{11579AEC-9D4C-48B8-9873-A18BF11D3B3C}" type="slidenum">
              <a:rPr lang="en-US" smtClean="0"/>
              <a:t>15</a:t>
            </a:fld>
            <a:endParaRPr lang="en-US"/>
          </a:p>
        </p:txBody>
      </p:sp>
      <p:pic>
        <p:nvPicPr>
          <p:cNvPr id="3074" name="Picture 2" descr="“Android runtime”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8584" y="1210786"/>
            <a:ext cx="2755216" cy="172201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8598584" y="4152275"/>
            <a:ext cx="3152931" cy="12741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b="1" dirty="0" err="1">
                <a:solidFill>
                  <a:schemeClr val="tx2">
                    <a:lumMod val="50000"/>
                  </a:schemeClr>
                </a:solidFill>
              </a:rPr>
              <a:t>Malton</a:t>
            </a:r>
            <a:r>
              <a:rPr lang="en-US" sz="2000" b="1" dirty="0">
                <a:solidFill>
                  <a:schemeClr val="tx2">
                    <a:lumMod val="50000"/>
                  </a:schemeClr>
                </a:solidFill>
              </a:rPr>
              <a:t> can be easily extended to support the tracking of new behaviors.</a:t>
            </a:r>
          </a:p>
        </p:txBody>
      </p:sp>
    </p:spTree>
    <p:extLst>
      <p:ext uri="{BB962C8B-B14F-4D97-AF65-F5344CB8AC3E}">
        <p14:creationId xmlns:p14="http://schemas.microsoft.com/office/powerpoint/2010/main" val="73837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Layer</a:t>
            </a:r>
          </a:p>
        </p:txBody>
      </p:sp>
      <p:sp>
        <p:nvSpPr>
          <p:cNvPr id="3" name="Content Placeholder 2"/>
          <p:cNvSpPr>
            <a:spLocks noGrp="1"/>
          </p:cNvSpPr>
          <p:nvPr>
            <p:ph idx="1"/>
          </p:nvPr>
        </p:nvSpPr>
        <p:spPr/>
        <p:txBody>
          <a:bodyPr>
            <a:normAutofit fontScale="85000" lnSpcReduction="20000"/>
          </a:bodyPr>
          <a:lstStyle/>
          <a:p>
            <a:pPr>
              <a:lnSpc>
                <a:spcPct val="120000"/>
              </a:lnSpc>
              <a:spcBef>
                <a:spcPts val="0"/>
              </a:spcBef>
              <a:spcAft>
                <a:spcPts val="300"/>
              </a:spcAft>
            </a:pPr>
            <a:r>
              <a:rPr lang="en-US" sz="3300" dirty="0"/>
              <a:t> Network Operations</a:t>
            </a:r>
          </a:p>
          <a:p>
            <a:pPr lvl="1">
              <a:lnSpc>
                <a:spcPct val="120000"/>
              </a:lnSpc>
              <a:spcBef>
                <a:spcPts val="0"/>
              </a:spcBef>
              <a:spcAft>
                <a:spcPts val="300"/>
              </a:spcAft>
            </a:pPr>
            <a:r>
              <a:rPr lang="en-US" b="0" dirty="0"/>
              <a:t> Monitor information leaked through network.</a:t>
            </a:r>
          </a:p>
          <a:p>
            <a:pPr lvl="1">
              <a:lnSpc>
                <a:spcPct val="120000"/>
              </a:lnSpc>
              <a:spcBef>
                <a:spcPts val="0"/>
              </a:spcBef>
              <a:spcAft>
                <a:spcPts val="300"/>
              </a:spcAft>
            </a:pPr>
            <a:r>
              <a:rPr lang="en-US" b="0" dirty="0"/>
              <a:t> Monitor </a:t>
            </a:r>
            <a:r>
              <a:rPr lang="en-US" altLang="zh-CN" b="0" dirty="0"/>
              <a:t>the </a:t>
            </a:r>
            <a:r>
              <a:rPr lang="en-US" b="0" dirty="0"/>
              <a:t>received remote commands.</a:t>
            </a:r>
          </a:p>
          <a:p>
            <a:pPr>
              <a:lnSpc>
                <a:spcPct val="120000"/>
              </a:lnSpc>
              <a:spcBef>
                <a:spcPts val="0"/>
              </a:spcBef>
              <a:spcAft>
                <a:spcPts val="300"/>
              </a:spcAft>
            </a:pPr>
            <a:r>
              <a:rPr lang="en-US" sz="3300" dirty="0"/>
              <a:t> File Operations</a:t>
            </a:r>
          </a:p>
          <a:p>
            <a:pPr lvl="1">
              <a:lnSpc>
                <a:spcPct val="120000"/>
              </a:lnSpc>
              <a:spcBef>
                <a:spcPts val="0"/>
              </a:spcBef>
              <a:spcAft>
                <a:spcPts val="300"/>
              </a:spcAft>
            </a:pPr>
            <a:r>
              <a:rPr lang="en-US" dirty="0"/>
              <a:t> </a:t>
            </a:r>
            <a:r>
              <a:rPr lang="en-US" b="0" dirty="0"/>
              <a:t>Monitor the access of personal files in storage.</a:t>
            </a:r>
          </a:p>
          <a:p>
            <a:pPr lvl="1">
              <a:lnSpc>
                <a:spcPct val="120000"/>
              </a:lnSpc>
              <a:spcBef>
                <a:spcPts val="0"/>
              </a:spcBef>
              <a:spcAft>
                <a:spcPts val="300"/>
              </a:spcAft>
            </a:pPr>
            <a:r>
              <a:rPr lang="en-US" b="0" dirty="0"/>
              <a:t> Monitor dynamically released and deleted data.</a:t>
            </a:r>
          </a:p>
          <a:p>
            <a:pPr>
              <a:lnSpc>
                <a:spcPct val="120000"/>
              </a:lnSpc>
              <a:spcBef>
                <a:spcPts val="0"/>
              </a:spcBef>
              <a:spcAft>
                <a:spcPts val="300"/>
              </a:spcAft>
            </a:pPr>
            <a:r>
              <a:rPr lang="en-US" sz="3300" dirty="0"/>
              <a:t> Memory Operations</a:t>
            </a:r>
          </a:p>
          <a:p>
            <a:pPr lvl="1">
              <a:lnSpc>
                <a:spcPct val="120000"/>
              </a:lnSpc>
              <a:spcBef>
                <a:spcPts val="0"/>
              </a:spcBef>
              <a:spcAft>
                <a:spcPts val="300"/>
              </a:spcAft>
            </a:pPr>
            <a:r>
              <a:rPr lang="en-US" b="0" dirty="0"/>
              <a:t> Monitor dynamically memory modification .</a:t>
            </a:r>
          </a:p>
          <a:p>
            <a:pPr>
              <a:lnSpc>
                <a:spcPct val="120000"/>
              </a:lnSpc>
              <a:spcBef>
                <a:spcPts val="0"/>
              </a:spcBef>
              <a:spcAft>
                <a:spcPts val="300"/>
              </a:spcAft>
            </a:pPr>
            <a:r>
              <a:rPr lang="en-US" sz="3300" dirty="0"/>
              <a:t> Process Operations</a:t>
            </a:r>
          </a:p>
          <a:p>
            <a:pPr lvl="1">
              <a:lnSpc>
                <a:spcPct val="120000"/>
              </a:lnSpc>
              <a:spcBef>
                <a:spcPts val="0"/>
              </a:spcBef>
              <a:spcAft>
                <a:spcPts val="300"/>
              </a:spcAft>
            </a:pPr>
            <a:r>
              <a:rPr lang="en-US" dirty="0"/>
              <a:t> </a:t>
            </a:r>
            <a:r>
              <a:rPr lang="en-US" b="0" dirty="0"/>
              <a:t>Monitor protection behaviors (e.g., anti-emulator and anti-debugging)</a:t>
            </a:r>
          </a:p>
        </p:txBody>
      </p:sp>
      <p:sp>
        <p:nvSpPr>
          <p:cNvPr id="4" name="Slide Number Placeholder 3"/>
          <p:cNvSpPr>
            <a:spLocks noGrp="1"/>
          </p:cNvSpPr>
          <p:nvPr>
            <p:ph type="sldNum" sz="quarter" idx="12"/>
          </p:nvPr>
        </p:nvSpPr>
        <p:spPr/>
        <p:txBody>
          <a:bodyPr/>
          <a:lstStyle/>
          <a:p>
            <a:fld id="{11579AEC-9D4C-48B8-9873-A18BF11D3B3C}" type="slidenum">
              <a:rPr lang="en-US" smtClean="0"/>
              <a:t>16</a:t>
            </a:fld>
            <a:endParaRPr lang="en-US" dirty="0"/>
          </a:p>
        </p:txBody>
      </p:sp>
      <p:pic>
        <p:nvPicPr>
          <p:cNvPr id="4098" name="Picture 2" descr="“Android native”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0137" y="1151633"/>
            <a:ext cx="2524125" cy="1436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44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Layer</a:t>
            </a:r>
          </a:p>
        </p:txBody>
      </p:sp>
      <p:sp>
        <p:nvSpPr>
          <p:cNvPr id="3" name="Content Placeholder 2"/>
          <p:cNvSpPr>
            <a:spLocks noGrp="1"/>
          </p:cNvSpPr>
          <p:nvPr>
            <p:ph idx="1"/>
          </p:nvPr>
        </p:nvSpPr>
        <p:spPr/>
        <p:txBody>
          <a:bodyPr>
            <a:normAutofit/>
          </a:bodyPr>
          <a:lstStyle/>
          <a:p>
            <a:pPr>
              <a:lnSpc>
                <a:spcPct val="100000"/>
              </a:lnSpc>
            </a:pPr>
            <a:r>
              <a:rPr lang="en-US" sz="2800" dirty="0"/>
              <a:t> Taint Propagation</a:t>
            </a:r>
          </a:p>
          <a:p>
            <a:pPr lvl="1">
              <a:lnSpc>
                <a:spcPct val="100000"/>
              </a:lnSpc>
            </a:pPr>
            <a:r>
              <a:rPr lang="en-US" b="0" dirty="0"/>
              <a:t>Track the information leakage flow.</a:t>
            </a:r>
          </a:p>
          <a:p>
            <a:pPr>
              <a:lnSpc>
                <a:spcPct val="100000"/>
              </a:lnSpc>
            </a:pPr>
            <a:r>
              <a:rPr lang="en-US" sz="2800" dirty="0"/>
              <a:t> In-memory </a:t>
            </a:r>
            <a:r>
              <a:rPr lang="en-US" sz="2800" dirty="0" err="1"/>
              <a:t>Concolic</a:t>
            </a:r>
            <a:r>
              <a:rPr lang="en-US" sz="2800" dirty="0"/>
              <a:t> Execution</a:t>
            </a:r>
          </a:p>
          <a:p>
            <a:pPr lvl="1">
              <a:lnSpc>
                <a:spcPct val="100000"/>
              </a:lnSpc>
            </a:pPr>
            <a:r>
              <a:rPr lang="en-US" b="0" dirty="0"/>
              <a:t>Explore more execution paths.</a:t>
            </a:r>
          </a:p>
          <a:p>
            <a:pPr>
              <a:lnSpc>
                <a:spcPct val="100000"/>
              </a:lnSpc>
            </a:pPr>
            <a:r>
              <a:rPr lang="en-US" sz="2800" dirty="0"/>
              <a:t> Direct Execution</a:t>
            </a:r>
          </a:p>
          <a:p>
            <a:pPr lvl="1">
              <a:lnSpc>
                <a:spcPct val="100000"/>
              </a:lnSpc>
            </a:pPr>
            <a:r>
              <a:rPr lang="en-US" b="0" dirty="0"/>
              <a:t>Explore execution path, of which no input is generated.</a:t>
            </a:r>
          </a:p>
        </p:txBody>
      </p:sp>
      <p:sp>
        <p:nvSpPr>
          <p:cNvPr id="4" name="Slide Number Placeholder 3"/>
          <p:cNvSpPr>
            <a:spLocks noGrp="1"/>
          </p:cNvSpPr>
          <p:nvPr>
            <p:ph type="sldNum" sz="quarter" idx="12"/>
          </p:nvPr>
        </p:nvSpPr>
        <p:spPr/>
        <p:txBody>
          <a:bodyPr/>
          <a:lstStyle/>
          <a:p>
            <a:fld id="{11579AEC-9D4C-48B8-9873-A18BF11D3B3C}" type="slidenum">
              <a:rPr lang="en-US" smtClean="0"/>
              <a:t>17</a:t>
            </a:fld>
            <a:endParaRPr lang="en-US"/>
          </a:p>
        </p:txBody>
      </p:sp>
      <p:pic>
        <p:nvPicPr>
          <p:cNvPr id="2050" name="Picture 2" descr="Image result for binary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2777" y="1095205"/>
            <a:ext cx="1460838" cy="1460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27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Taint Propagation</a:t>
            </a:r>
          </a:p>
        </p:txBody>
      </p:sp>
      <p:sp>
        <p:nvSpPr>
          <p:cNvPr id="3" name="Content Placeholder 2"/>
          <p:cNvSpPr>
            <a:spLocks noGrp="1"/>
          </p:cNvSpPr>
          <p:nvPr>
            <p:ph idx="1"/>
          </p:nvPr>
        </p:nvSpPr>
        <p:spPr>
          <a:xfrm>
            <a:off x="838200" y="1825625"/>
            <a:ext cx="10515600" cy="1022506"/>
          </a:xfrm>
        </p:spPr>
        <p:txBody>
          <a:bodyPr>
            <a:normAutofit/>
          </a:bodyPr>
          <a:lstStyle/>
          <a:p>
            <a:pPr marL="0" indent="0">
              <a:buNone/>
            </a:pPr>
            <a:r>
              <a:rPr lang="en-US" sz="2800" dirty="0"/>
              <a:t>We propagate taint tags according to the logics of 9 IR statements and 11 IR expressions.</a:t>
            </a:r>
            <a:endParaRPr lang="en-US" sz="2800" dirty="0">
              <a:solidFill>
                <a:schemeClr val="tx2">
                  <a:lumMod val="50000"/>
                </a:schemeClr>
              </a:solidFill>
            </a:endParaRPr>
          </a:p>
        </p:txBody>
      </p:sp>
      <p:sp>
        <p:nvSpPr>
          <p:cNvPr id="4" name="Slide Number Placeholder 3"/>
          <p:cNvSpPr>
            <a:spLocks noGrp="1"/>
          </p:cNvSpPr>
          <p:nvPr>
            <p:ph type="sldNum" sz="quarter" idx="12"/>
          </p:nvPr>
        </p:nvSpPr>
        <p:spPr/>
        <p:txBody>
          <a:bodyPr/>
          <a:lstStyle/>
          <a:p>
            <a:fld id="{11579AEC-9D4C-48B8-9873-A18BF11D3B3C}" type="slidenum">
              <a:rPr lang="en-US" smtClean="0"/>
              <a:t>18</a:t>
            </a:fld>
            <a:endParaRPr lang="en-US" dirty="0"/>
          </a:p>
        </p:txBody>
      </p:sp>
      <p:sp>
        <p:nvSpPr>
          <p:cNvPr id="6" name="Rounded Rectangle 5"/>
          <p:cNvSpPr/>
          <p:nvPr/>
        </p:nvSpPr>
        <p:spPr>
          <a:xfrm>
            <a:off x="473256" y="3612883"/>
            <a:ext cx="4798102" cy="190375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800" dirty="0">
                <a:solidFill>
                  <a:schemeClr val="tx1"/>
                </a:solidFill>
              </a:rPr>
              <a:t>……</a:t>
            </a:r>
          </a:p>
          <a:p>
            <a:r>
              <a:rPr lang="en-US" sz="2800" dirty="0">
                <a:solidFill>
                  <a:schemeClr val="tx1"/>
                </a:solidFill>
                <a:latin typeface="Consolas" panose="020B0609020204030204" pitchFamily="49" charset="0"/>
              </a:rPr>
              <a:t>t12 = Load(0xabcd1234)</a:t>
            </a:r>
          </a:p>
          <a:p>
            <a:r>
              <a:rPr lang="en-US" sz="2800" dirty="0">
                <a:solidFill>
                  <a:schemeClr val="tx1"/>
                </a:solidFill>
                <a:latin typeface="Consolas" panose="020B0609020204030204" pitchFamily="49" charset="0"/>
              </a:rPr>
              <a:t>Put(8) = t12</a:t>
            </a:r>
          </a:p>
          <a:p>
            <a:r>
              <a:rPr lang="en-US" sz="2800" dirty="0">
                <a:solidFill>
                  <a:schemeClr val="tx1"/>
                </a:solidFill>
              </a:rPr>
              <a:t>……</a:t>
            </a:r>
          </a:p>
        </p:txBody>
      </p:sp>
      <p:sp>
        <p:nvSpPr>
          <p:cNvPr id="7" name="Rounded Rectangle 6"/>
          <p:cNvSpPr/>
          <p:nvPr/>
        </p:nvSpPr>
        <p:spPr>
          <a:xfrm>
            <a:off x="5374641" y="3612883"/>
            <a:ext cx="6295584" cy="190375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800" dirty="0"/>
              <a:t>……</a:t>
            </a:r>
          </a:p>
          <a:p>
            <a:r>
              <a:rPr lang="en-US" sz="2800" dirty="0">
                <a:solidFill>
                  <a:srgbClr val="C00000"/>
                </a:solidFill>
                <a:latin typeface="Consolas" panose="020B0609020204030204" pitchFamily="49" charset="0"/>
              </a:rPr>
              <a:t>Taint(t12) = Taint(0xabcd1234)</a:t>
            </a:r>
          </a:p>
          <a:p>
            <a:r>
              <a:rPr lang="en-US" sz="2800" dirty="0">
                <a:solidFill>
                  <a:srgbClr val="C00000"/>
                </a:solidFill>
                <a:latin typeface="Consolas" panose="020B0609020204030204" pitchFamily="49" charset="0"/>
              </a:rPr>
              <a:t>Taint(8) = Taint(t12)</a:t>
            </a:r>
          </a:p>
          <a:p>
            <a:r>
              <a:rPr lang="en-US" sz="2800" dirty="0"/>
              <a:t>……</a:t>
            </a:r>
          </a:p>
        </p:txBody>
      </p:sp>
      <p:sp>
        <p:nvSpPr>
          <p:cNvPr id="8" name="TextBox 7"/>
          <p:cNvSpPr txBox="1"/>
          <p:nvPr/>
        </p:nvSpPr>
        <p:spPr>
          <a:xfrm>
            <a:off x="2156886" y="5687877"/>
            <a:ext cx="1430841" cy="461665"/>
          </a:xfrm>
          <a:prstGeom prst="rect">
            <a:avLst/>
          </a:prstGeom>
          <a:noFill/>
        </p:spPr>
        <p:txBody>
          <a:bodyPr wrap="none" rtlCol="0">
            <a:spAutoFit/>
          </a:bodyPr>
          <a:lstStyle/>
          <a:p>
            <a:r>
              <a:rPr lang="en-US" sz="2400" b="1" dirty="0"/>
              <a:t>Execution</a:t>
            </a:r>
          </a:p>
        </p:txBody>
      </p:sp>
      <p:sp>
        <p:nvSpPr>
          <p:cNvPr id="9" name="TextBox 8"/>
          <p:cNvSpPr txBox="1"/>
          <p:nvPr/>
        </p:nvSpPr>
        <p:spPr>
          <a:xfrm>
            <a:off x="7242883" y="5687680"/>
            <a:ext cx="2559099" cy="461665"/>
          </a:xfrm>
          <a:prstGeom prst="rect">
            <a:avLst/>
          </a:prstGeom>
          <a:noFill/>
        </p:spPr>
        <p:txBody>
          <a:bodyPr wrap="none" rtlCol="0">
            <a:spAutoFit/>
          </a:bodyPr>
          <a:lstStyle/>
          <a:p>
            <a:r>
              <a:rPr lang="en-US" sz="2400" b="1" dirty="0"/>
              <a:t>Taint propagations</a:t>
            </a:r>
          </a:p>
        </p:txBody>
      </p:sp>
    </p:spTree>
    <p:extLst>
      <p:ext uri="{BB962C8B-B14F-4D97-AF65-F5344CB8AC3E}">
        <p14:creationId xmlns:p14="http://schemas.microsoft.com/office/powerpoint/2010/main" val="393838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nodeType="clickEffect">
                                  <p:stCondLst>
                                    <p:cond delay="0"/>
                                  </p:stCondLst>
                                  <p:childTnLst>
                                    <p:animClr clrSpc="rgb" dir="cw">
                                      <p:cBhvr override="childStyle">
                                        <p:cTn id="20" dur="500" fill="hold"/>
                                        <p:tgtEl>
                                          <p:spTgt spid="6">
                                            <p:txEl>
                                              <p:pRg st="1" end="1"/>
                                            </p:txEl>
                                          </p:spTgt>
                                        </p:tgtEl>
                                        <p:attrNameLst>
                                          <p:attrName>style.color</p:attrName>
                                        </p:attrNameLst>
                                      </p:cBhvr>
                                      <p:to>
                                        <a:srgbClr val="FFFFFF"/>
                                      </p:to>
                                    </p:animClr>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wipe(right)">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mph" presetSubtype="2" fill="hold" nodeType="clickEffect">
                                  <p:stCondLst>
                                    <p:cond delay="0"/>
                                  </p:stCondLst>
                                  <p:childTnLst>
                                    <p:animClr clrSpc="rgb" dir="cw">
                                      <p:cBhvr override="childStyle">
                                        <p:cTn id="29" dur="500" fill="hold"/>
                                        <p:tgtEl>
                                          <p:spTgt spid="6">
                                            <p:txEl>
                                              <p:pRg st="2" end="2"/>
                                            </p:txEl>
                                          </p:spTgt>
                                        </p:tgtEl>
                                        <p:attrNameLst>
                                          <p:attrName>style.color</p:attrName>
                                        </p:attrNameLst>
                                      </p:cBhvr>
                                      <p:to>
                                        <a:srgbClr val="FFFFFF"/>
                                      </p:to>
                                    </p:animClr>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wipe(right)">
                                      <p:cBhvr>
                                        <p:cTn id="3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Exploration</a:t>
            </a:r>
          </a:p>
        </p:txBody>
      </p:sp>
      <p:sp>
        <p:nvSpPr>
          <p:cNvPr id="4" name="Slide Number Placeholder 3"/>
          <p:cNvSpPr>
            <a:spLocks noGrp="1"/>
          </p:cNvSpPr>
          <p:nvPr>
            <p:ph type="sldNum" sz="quarter" idx="12"/>
          </p:nvPr>
        </p:nvSpPr>
        <p:spPr/>
        <p:txBody>
          <a:bodyPr/>
          <a:lstStyle/>
          <a:p>
            <a:fld id="{11579AEC-9D4C-48B8-9873-A18BF11D3B3C}" type="slidenum">
              <a:rPr lang="en-US" smtClean="0"/>
              <a:t>19</a:t>
            </a:fld>
            <a:endParaRPr lang="en-US"/>
          </a:p>
        </p:txBody>
      </p:sp>
      <p:grpSp>
        <p:nvGrpSpPr>
          <p:cNvPr id="110" name="Group 109"/>
          <p:cNvGrpSpPr/>
          <p:nvPr/>
        </p:nvGrpSpPr>
        <p:grpSpPr>
          <a:xfrm>
            <a:off x="5777687" y="1817898"/>
            <a:ext cx="2613722" cy="3962152"/>
            <a:chOff x="2802963" y="2049110"/>
            <a:chExt cx="2613722" cy="3962152"/>
          </a:xfrm>
        </p:grpSpPr>
        <p:grpSp>
          <p:nvGrpSpPr>
            <p:cNvPr id="78" name="Group 77"/>
            <p:cNvGrpSpPr/>
            <p:nvPr/>
          </p:nvGrpSpPr>
          <p:grpSpPr>
            <a:xfrm>
              <a:off x="4866534" y="2049110"/>
              <a:ext cx="550151" cy="509666"/>
              <a:chOff x="2243272" y="1993691"/>
              <a:chExt cx="550151" cy="509666"/>
            </a:xfrm>
          </p:grpSpPr>
          <p:sp>
            <p:nvSpPr>
              <p:cNvPr id="79" name="Oval 78"/>
              <p:cNvSpPr/>
              <p:nvPr/>
            </p:nvSpPr>
            <p:spPr>
              <a:xfrm>
                <a:off x="2263515" y="1993691"/>
                <a:ext cx="509666" cy="509666"/>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0" name="TextBox 79"/>
              <p:cNvSpPr txBox="1"/>
              <p:nvPr/>
            </p:nvSpPr>
            <p:spPr>
              <a:xfrm>
                <a:off x="2243272" y="2094635"/>
                <a:ext cx="550151" cy="307777"/>
              </a:xfrm>
              <a:prstGeom prst="rect">
                <a:avLst/>
              </a:prstGeom>
              <a:noFill/>
            </p:spPr>
            <p:txBody>
              <a:bodyPr wrap="square" rtlCol="0">
                <a:spAutoFit/>
              </a:bodyPr>
              <a:lstStyle/>
              <a:p>
                <a:r>
                  <a:rPr lang="en-US" altLang="zh-CN" sz="1400" b="1" dirty="0">
                    <a:solidFill>
                      <a:schemeClr val="bg1"/>
                    </a:solidFill>
                  </a:rPr>
                  <a:t>CMD</a:t>
                </a:r>
                <a:endParaRPr lang="en-US" sz="1400" b="1" dirty="0">
                  <a:solidFill>
                    <a:schemeClr val="bg1"/>
                  </a:solidFill>
                </a:endParaRPr>
              </a:p>
            </p:txBody>
          </p:sp>
        </p:grpSp>
        <p:grpSp>
          <p:nvGrpSpPr>
            <p:cNvPr id="81" name="Group 80"/>
            <p:cNvGrpSpPr/>
            <p:nvPr/>
          </p:nvGrpSpPr>
          <p:grpSpPr>
            <a:xfrm>
              <a:off x="4264290" y="3030985"/>
              <a:ext cx="555308" cy="509666"/>
              <a:chOff x="2263515" y="1993691"/>
              <a:chExt cx="555308" cy="509666"/>
            </a:xfrm>
          </p:grpSpPr>
          <p:sp>
            <p:nvSpPr>
              <p:cNvPr id="82" name="Oval 81"/>
              <p:cNvSpPr/>
              <p:nvPr/>
            </p:nvSpPr>
            <p:spPr>
              <a:xfrm>
                <a:off x="2263515" y="1993691"/>
                <a:ext cx="509666" cy="509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3" name="TextBox 82"/>
              <p:cNvSpPr txBox="1"/>
              <p:nvPr/>
            </p:nvSpPr>
            <p:spPr>
              <a:xfrm>
                <a:off x="2288915" y="2107335"/>
                <a:ext cx="529908" cy="338554"/>
              </a:xfrm>
              <a:prstGeom prst="rect">
                <a:avLst/>
              </a:prstGeom>
              <a:noFill/>
            </p:spPr>
            <p:txBody>
              <a:bodyPr wrap="square" rtlCol="0">
                <a:spAutoFit/>
              </a:bodyPr>
              <a:lstStyle/>
              <a:p>
                <a:pPr algn="ctr"/>
                <a:r>
                  <a:rPr lang="en-US" altLang="zh-CN" sz="1600" b="1" dirty="0" err="1">
                    <a:solidFill>
                      <a:schemeClr val="bg1"/>
                    </a:solidFill>
                  </a:rPr>
                  <a:t>cq</a:t>
                </a:r>
                <a:r>
                  <a:rPr lang="en-US" altLang="zh-CN" sz="1600" b="1" dirty="0">
                    <a:solidFill>
                      <a:schemeClr val="bg1"/>
                    </a:solidFill>
                  </a:rPr>
                  <a:t> </a:t>
                </a:r>
                <a:r>
                  <a:rPr lang="zh-CN" altLang="en-US" sz="1400" b="1" dirty="0">
                    <a:solidFill>
                      <a:schemeClr val="bg1"/>
                    </a:solidFill>
                  </a:rPr>
                  <a:t>？</a:t>
                </a:r>
                <a:endParaRPr lang="en-US" sz="1400" b="1" dirty="0">
                  <a:solidFill>
                    <a:schemeClr val="bg1"/>
                  </a:solidFill>
                </a:endParaRPr>
              </a:p>
            </p:txBody>
          </p:sp>
        </p:grpSp>
        <p:grpSp>
          <p:nvGrpSpPr>
            <p:cNvPr id="84" name="Group 83"/>
            <p:cNvGrpSpPr/>
            <p:nvPr/>
          </p:nvGrpSpPr>
          <p:grpSpPr>
            <a:xfrm>
              <a:off x="3662047" y="4012860"/>
              <a:ext cx="555308" cy="509666"/>
              <a:chOff x="2263515" y="1993691"/>
              <a:chExt cx="555308" cy="509666"/>
            </a:xfrm>
          </p:grpSpPr>
          <p:sp>
            <p:nvSpPr>
              <p:cNvPr id="85" name="Oval 84"/>
              <p:cNvSpPr/>
              <p:nvPr/>
            </p:nvSpPr>
            <p:spPr>
              <a:xfrm>
                <a:off x="2263515" y="1993691"/>
                <a:ext cx="509666" cy="509666"/>
              </a:xfrm>
              <a:prstGeom prst="ellipse">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6" name="TextBox 85"/>
              <p:cNvSpPr txBox="1"/>
              <p:nvPr/>
            </p:nvSpPr>
            <p:spPr>
              <a:xfrm>
                <a:off x="2288915" y="2107335"/>
                <a:ext cx="529908" cy="338554"/>
              </a:xfrm>
              <a:prstGeom prst="rect">
                <a:avLst/>
              </a:prstGeom>
              <a:noFill/>
            </p:spPr>
            <p:txBody>
              <a:bodyPr wrap="square" rtlCol="0">
                <a:spAutoFit/>
              </a:bodyPr>
              <a:lstStyle/>
              <a:p>
                <a:pPr algn="ctr"/>
                <a:r>
                  <a:rPr lang="en-US" altLang="zh-CN" sz="1600" b="1" dirty="0" err="1">
                    <a:solidFill>
                      <a:schemeClr val="bg1"/>
                    </a:solidFill>
                  </a:rPr>
                  <a:t>qf</a:t>
                </a:r>
                <a:r>
                  <a:rPr lang="en-US" altLang="zh-CN" sz="1600" b="1" dirty="0">
                    <a:solidFill>
                      <a:schemeClr val="bg1"/>
                    </a:solidFill>
                  </a:rPr>
                  <a:t> </a:t>
                </a:r>
                <a:r>
                  <a:rPr lang="zh-CN" altLang="en-US" sz="1400" b="1" dirty="0">
                    <a:solidFill>
                      <a:schemeClr val="bg1"/>
                    </a:solidFill>
                  </a:rPr>
                  <a:t>？</a:t>
                </a:r>
                <a:endParaRPr lang="en-US" sz="1400" b="1" dirty="0">
                  <a:solidFill>
                    <a:schemeClr val="bg1"/>
                  </a:solidFill>
                </a:endParaRPr>
              </a:p>
            </p:txBody>
          </p:sp>
        </p:grpSp>
        <p:grpSp>
          <p:nvGrpSpPr>
            <p:cNvPr id="87" name="Group 86"/>
            <p:cNvGrpSpPr/>
            <p:nvPr/>
          </p:nvGrpSpPr>
          <p:grpSpPr>
            <a:xfrm>
              <a:off x="3059804" y="4994736"/>
              <a:ext cx="555308" cy="509666"/>
              <a:chOff x="2263515" y="1993691"/>
              <a:chExt cx="555308" cy="509666"/>
            </a:xfrm>
          </p:grpSpPr>
          <p:sp>
            <p:nvSpPr>
              <p:cNvPr id="88" name="Oval 87"/>
              <p:cNvSpPr/>
              <p:nvPr/>
            </p:nvSpPr>
            <p:spPr>
              <a:xfrm>
                <a:off x="2263515" y="1993691"/>
                <a:ext cx="509666" cy="509666"/>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9" name="TextBox 88"/>
              <p:cNvSpPr txBox="1"/>
              <p:nvPr/>
            </p:nvSpPr>
            <p:spPr>
              <a:xfrm>
                <a:off x="2288915" y="2107335"/>
                <a:ext cx="529908" cy="307777"/>
              </a:xfrm>
              <a:prstGeom prst="rect">
                <a:avLst/>
              </a:prstGeom>
              <a:noFill/>
            </p:spPr>
            <p:txBody>
              <a:bodyPr wrap="square" rtlCol="0">
                <a:spAutoFit/>
              </a:bodyPr>
              <a:lstStyle/>
              <a:p>
                <a:pPr algn="ctr"/>
                <a:r>
                  <a:rPr lang="en-US" altLang="zh-CN" sz="1400" b="1" dirty="0" err="1">
                    <a:solidFill>
                      <a:schemeClr val="bg1"/>
                    </a:solidFill>
                  </a:rPr>
                  <a:t>df</a:t>
                </a:r>
                <a:r>
                  <a:rPr lang="en-US" altLang="zh-CN" sz="1400" b="1" dirty="0">
                    <a:solidFill>
                      <a:schemeClr val="bg1"/>
                    </a:solidFill>
                  </a:rPr>
                  <a:t> </a:t>
                </a:r>
                <a:r>
                  <a:rPr lang="zh-CN" altLang="en-US" sz="1400" b="1" dirty="0">
                    <a:solidFill>
                      <a:schemeClr val="bg1"/>
                    </a:solidFill>
                  </a:rPr>
                  <a:t>？</a:t>
                </a:r>
                <a:endParaRPr lang="en-US" sz="1400" b="1" dirty="0">
                  <a:solidFill>
                    <a:schemeClr val="bg1"/>
                  </a:solidFill>
                </a:endParaRPr>
              </a:p>
            </p:txBody>
          </p:sp>
        </p:grpSp>
        <p:cxnSp>
          <p:nvCxnSpPr>
            <p:cNvPr id="90" name="Straight Arrow Connector 89"/>
            <p:cNvCxnSpPr/>
            <p:nvPr/>
          </p:nvCxnSpPr>
          <p:spPr>
            <a:xfrm flipH="1">
              <a:off x="4666375" y="2524775"/>
              <a:ext cx="359568" cy="5476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4037571" y="3517547"/>
              <a:ext cx="359568" cy="5476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3422009" y="4495550"/>
              <a:ext cx="359568" cy="5476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a:off x="2802963" y="5463574"/>
              <a:ext cx="359568" cy="5476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9839374" y="2173674"/>
            <a:ext cx="550151" cy="307777"/>
          </a:xfrm>
          <a:prstGeom prst="rect">
            <a:avLst/>
          </a:prstGeom>
          <a:noFill/>
        </p:spPr>
        <p:txBody>
          <a:bodyPr wrap="square" rtlCol="0">
            <a:spAutoFit/>
          </a:bodyPr>
          <a:lstStyle/>
          <a:p>
            <a:r>
              <a:rPr lang="en-US" altLang="zh-CN" sz="1400" b="1" dirty="0">
                <a:solidFill>
                  <a:schemeClr val="bg1"/>
                </a:solidFill>
              </a:rPr>
              <a:t>CMD</a:t>
            </a:r>
            <a:endParaRPr lang="en-US" sz="1400" b="1" dirty="0">
              <a:solidFill>
                <a:schemeClr val="bg1"/>
              </a:solidFill>
            </a:endParaRPr>
          </a:p>
        </p:txBody>
      </p:sp>
      <p:sp>
        <p:nvSpPr>
          <p:cNvPr id="53" name="TextBox 52"/>
          <p:cNvSpPr txBox="1"/>
          <p:nvPr/>
        </p:nvSpPr>
        <p:spPr>
          <a:xfrm>
            <a:off x="9262530" y="3168249"/>
            <a:ext cx="529908" cy="338554"/>
          </a:xfrm>
          <a:prstGeom prst="rect">
            <a:avLst/>
          </a:prstGeom>
          <a:noFill/>
        </p:spPr>
        <p:txBody>
          <a:bodyPr wrap="square" rtlCol="0">
            <a:spAutoFit/>
          </a:bodyPr>
          <a:lstStyle/>
          <a:p>
            <a:pPr algn="ctr"/>
            <a:r>
              <a:rPr lang="en-US" altLang="zh-CN" sz="1600" b="1" dirty="0">
                <a:solidFill>
                  <a:schemeClr val="bg1"/>
                </a:solidFill>
              </a:rPr>
              <a:t>1</a:t>
            </a:r>
            <a:r>
              <a:rPr lang="en-US" altLang="zh-CN" sz="1400" b="1" dirty="0">
                <a:solidFill>
                  <a:schemeClr val="bg1"/>
                </a:solidFill>
              </a:rPr>
              <a:t> </a:t>
            </a:r>
            <a:r>
              <a:rPr lang="zh-CN" altLang="en-US" sz="1400" b="1" dirty="0">
                <a:solidFill>
                  <a:schemeClr val="bg1"/>
                </a:solidFill>
              </a:rPr>
              <a:t>？</a:t>
            </a:r>
            <a:endParaRPr lang="en-US" sz="1400" b="1" dirty="0">
              <a:solidFill>
                <a:schemeClr val="bg1"/>
              </a:solidFill>
            </a:endParaRPr>
          </a:p>
        </p:txBody>
      </p:sp>
      <p:sp>
        <p:nvSpPr>
          <p:cNvPr id="59" name="TextBox 58"/>
          <p:cNvSpPr txBox="1"/>
          <p:nvPr/>
        </p:nvSpPr>
        <p:spPr>
          <a:xfrm>
            <a:off x="8058044" y="5132000"/>
            <a:ext cx="529908" cy="338554"/>
          </a:xfrm>
          <a:prstGeom prst="rect">
            <a:avLst/>
          </a:prstGeom>
          <a:noFill/>
        </p:spPr>
        <p:txBody>
          <a:bodyPr wrap="square" rtlCol="0">
            <a:spAutoFit/>
          </a:bodyPr>
          <a:lstStyle/>
          <a:p>
            <a:pPr algn="ctr"/>
            <a:r>
              <a:rPr lang="en-US" altLang="zh-CN" sz="1600" b="1" dirty="0">
                <a:solidFill>
                  <a:schemeClr val="bg1"/>
                </a:solidFill>
              </a:rPr>
              <a:t>3</a:t>
            </a:r>
            <a:r>
              <a:rPr lang="en-US" altLang="zh-CN" sz="1400" b="1" dirty="0">
                <a:solidFill>
                  <a:schemeClr val="bg1"/>
                </a:solidFill>
              </a:rPr>
              <a:t> </a:t>
            </a:r>
            <a:r>
              <a:rPr lang="zh-CN" altLang="en-US" sz="1400" b="1" dirty="0">
                <a:solidFill>
                  <a:schemeClr val="bg1"/>
                </a:solidFill>
              </a:rPr>
              <a:t>？</a:t>
            </a:r>
            <a:endParaRPr lang="en-US" sz="1400" b="1" dirty="0">
              <a:solidFill>
                <a:schemeClr val="bg1"/>
              </a:solidFill>
            </a:endParaRPr>
          </a:p>
        </p:txBody>
      </p:sp>
      <p:cxnSp>
        <p:nvCxnSpPr>
          <p:cNvPr id="77" name="Straight Arrow Connector 76"/>
          <p:cNvCxnSpPr/>
          <p:nvPr/>
        </p:nvCxnSpPr>
        <p:spPr>
          <a:xfrm flipH="1">
            <a:off x="8666549" y="5297766"/>
            <a:ext cx="359568" cy="5476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69" name="Group 168"/>
          <p:cNvGrpSpPr/>
          <p:nvPr/>
        </p:nvGrpSpPr>
        <p:grpSpPr>
          <a:xfrm>
            <a:off x="8535163" y="3350667"/>
            <a:ext cx="2603329" cy="2828610"/>
            <a:chOff x="7646163" y="3541167"/>
            <a:chExt cx="2603329" cy="2828610"/>
          </a:xfrm>
        </p:grpSpPr>
        <p:grpSp>
          <p:nvGrpSpPr>
            <p:cNvPr id="147" name="Group 146"/>
            <p:cNvGrpSpPr/>
            <p:nvPr/>
          </p:nvGrpSpPr>
          <p:grpSpPr>
            <a:xfrm>
              <a:off x="8631519" y="3541167"/>
              <a:ext cx="738460" cy="1004979"/>
              <a:chOff x="8631519" y="3541167"/>
              <a:chExt cx="738460" cy="1004979"/>
            </a:xfrm>
          </p:grpSpPr>
          <p:sp>
            <p:nvSpPr>
              <p:cNvPr id="55" name="Oval 54"/>
              <p:cNvSpPr/>
              <p:nvPr/>
            </p:nvSpPr>
            <p:spPr>
              <a:xfrm>
                <a:off x="8634887" y="4036480"/>
                <a:ext cx="509666" cy="509666"/>
              </a:xfrm>
              <a:prstGeom prst="ellipse">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TextBox 55"/>
              <p:cNvSpPr txBox="1"/>
              <p:nvPr/>
            </p:nvSpPr>
            <p:spPr>
              <a:xfrm>
                <a:off x="8631519" y="4120486"/>
                <a:ext cx="529908" cy="338554"/>
              </a:xfrm>
              <a:prstGeom prst="rect">
                <a:avLst/>
              </a:prstGeom>
              <a:noFill/>
            </p:spPr>
            <p:txBody>
              <a:bodyPr wrap="square" rtlCol="0">
                <a:spAutoFit/>
              </a:bodyPr>
              <a:lstStyle/>
              <a:p>
                <a:pPr algn="ctr"/>
                <a:r>
                  <a:rPr lang="en-US" altLang="zh-CN" sz="1600" b="1" dirty="0" err="1">
                    <a:solidFill>
                      <a:schemeClr val="bg1"/>
                    </a:solidFill>
                  </a:rPr>
                  <a:t>qf</a:t>
                </a:r>
                <a:r>
                  <a:rPr lang="en-US" altLang="zh-CN" sz="1600" b="1" dirty="0">
                    <a:solidFill>
                      <a:schemeClr val="bg1"/>
                    </a:solidFill>
                  </a:rPr>
                  <a:t> </a:t>
                </a:r>
                <a:r>
                  <a:rPr lang="zh-CN" altLang="en-US" sz="1400" b="1" dirty="0">
                    <a:solidFill>
                      <a:schemeClr val="bg1"/>
                    </a:solidFill>
                  </a:rPr>
                  <a:t> </a:t>
                </a:r>
                <a:endParaRPr lang="en-US" sz="1400" b="1" dirty="0">
                  <a:solidFill>
                    <a:schemeClr val="bg1"/>
                  </a:solidFill>
                </a:endParaRPr>
              </a:p>
            </p:txBody>
          </p:sp>
          <p:cxnSp>
            <p:nvCxnSpPr>
              <p:cNvPr id="61" name="Straight Arrow Connector 60"/>
              <p:cNvCxnSpPr/>
              <p:nvPr/>
            </p:nvCxnSpPr>
            <p:spPr>
              <a:xfrm flipH="1">
                <a:off x="9010411" y="3541167"/>
                <a:ext cx="359568" cy="5476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8444824" y="4430819"/>
              <a:ext cx="1804668" cy="1938958"/>
              <a:chOff x="1488896" y="3264231"/>
              <a:chExt cx="1804668" cy="1938958"/>
            </a:xfrm>
          </p:grpSpPr>
          <p:sp>
            <p:nvSpPr>
              <p:cNvPr id="73" name="Oval 72"/>
              <p:cNvSpPr/>
              <p:nvPr/>
            </p:nvSpPr>
            <p:spPr>
              <a:xfrm>
                <a:off x="2783898" y="4457393"/>
                <a:ext cx="509666" cy="509666"/>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4" name="Oval 73"/>
              <p:cNvSpPr/>
              <p:nvPr/>
            </p:nvSpPr>
            <p:spPr>
              <a:xfrm>
                <a:off x="2327093" y="3594071"/>
                <a:ext cx="509666" cy="509666"/>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5" name="Arc 74"/>
              <p:cNvSpPr/>
              <p:nvPr/>
            </p:nvSpPr>
            <p:spPr>
              <a:xfrm rot="20686746">
                <a:off x="1488896" y="3264231"/>
                <a:ext cx="1047853" cy="1257233"/>
              </a:xfrm>
              <a:prstGeom prst="arc">
                <a:avLst>
                  <a:gd name="adj1" fmla="val 17753048"/>
                  <a:gd name="adj2" fmla="val 20645371"/>
                </a:avLst>
              </a:prstGeom>
              <a:ln w="19050">
                <a:solidFill>
                  <a:srgbClr val="ED7D3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Arc 75"/>
              <p:cNvSpPr/>
              <p:nvPr/>
            </p:nvSpPr>
            <p:spPr>
              <a:xfrm rot="226570">
                <a:off x="1936124" y="3945956"/>
                <a:ext cx="1047853" cy="1257233"/>
              </a:xfrm>
              <a:prstGeom prst="arc">
                <a:avLst>
                  <a:gd name="adj1" fmla="val 17753048"/>
                  <a:gd name="adj2" fmla="val 20645371"/>
                </a:avLst>
              </a:prstGeom>
              <a:ln w="19050">
                <a:solidFill>
                  <a:srgbClr val="ED7D3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9" name="TextBox 108"/>
            <p:cNvSpPr txBox="1"/>
            <p:nvPr/>
          </p:nvSpPr>
          <p:spPr>
            <a:xfrm>
              <a:off x="7646163" y="3545030"/>
              <a:ext cx="1636858" cy="461665"/>
            </a:xfrm>
            <a:prstGeom prst="rect">
              <a:avLst/>
            </a:prstGeom>
            <a:noFill/>
          </p:spPr>
          <p:txBody>
            <a:bodyPr wrap="none" rtlCol="0">
              <a:spAutoFit/>
            </a:bodyPr>
            <a:lstStyle/>
            <a:p>
              <a:r>
                <a:rPr lang="en-US" sz="2400" b="1" dirty="0"/>
                <a:t>CMD = “</a:t>
              </a:r>
              <a:r>
                <a:rPr lang="en-US" sz="2400" b="1" dirty="0" err="1"/>
                <a:t>qf</a:t>
              </a:r>
              <a:r>
                <a:rPr lang="en-US" sz="2400" b="1" dirty="0"/>
                <a:t>”</a:t>
              </a:r>
            </a:p>
          </p:txBody>
        </p:sp>
      </p:grpSp>
      <p:pic>
        <p:nvPicPr>
          <p:cNvPr id="115" name="Picture 114"/>
          <p:cNvPicPr>
            <a:picLocks noChangeAspect="1"/>
          </p:cNvPicPr>
          <p:nvPr/>
        </p:nvPicPr>
        <p:blipFill>
          <a:blip r:embed="rId3"/>
          <a:stretch>
            <a:fillRect/>
          </a:stretch>
        </p:blipFill>
        <p:spPr>
          <a:xfrm>
            <a:off x="553350" y="1614831"/>
            <a:ext cx="2199524" cy="1910981"/>
          </a:xfrm>
          <a:prstGeom prst="rect">
            <a:avLst/>
          </a:prstGeom>
        </p:spPr>
      </p:pic>
      <p:sp>
        <p:nvSpPr>
          <p:cNvPr id="116" name="TextBox 115"/>
          <p:cNvSpPr txBox="1"/>
          <p:nvPr/>
        </p:nvSpPr>
        <p:spPr>
          <a:xfrm>
            <a:off x="812846" y="2116398"/>
            <a:ext cx="1461682" cy="725711"/>
          </a:xfrm>
          <a:prstGeom prst="rect">
            <a:avLst/>
          </a:prstGeom>
          <a:noFill/>
        </p:spPr>
        <p:txBody>
          <a:bodyPr wrap="none" rtlCol="0">
            <a:spAutoFit/>
          </a:bodyPr>
          <a:lstStyle/>
          <a:p>
            <a:pPr algn="ctr">
              <a:lnSpc>
                <a:spcPts val="2360"/>
              </a:lnSpc>
            </a:pPr>
            <a:r>
              <a:rPr lang="en-US" sz="2800" b="1" dirty="0">
                <a:solidFill>
                  <a:srgbClr val="0070C0"/>
                </a:solidFill>
              </a:rPr>
              <a:t>Z3 </a:t>
            </a:r>
          </a:p>
          <a:p>
            <a:pPr algn="ctr">
              <a:lnSpc>
                <a:spcPts val="2360"/>
              </a:lnSpc>
            </a:pPr>
            <a:r>
              <a:rPr lang="en-US" sz="2800" b="1" dirty="0">
                <a:solidFill>
                  <a:srgbClr val="0070C0"/>
                </a:solidFill>
              </a:rPr>
              <a:t>Resolver</a:t>
            </a:r>
          </a:p>
        </p:txBody>
      </p:sp>
      <p:sp>
        <p:nvSpPr>
          <p:cNvPr id="117" name="TextBox 116"/>
          <p:cNvSpPr txBox="1"/>
          <p:nvPr/>
        </p:nvSpPr>
        <p:spPr>
          <a:xfrm>
            <a:off x="999401" y="3526047"/>
            <a:ext cx="1088571" cy="400110"/>
          </a:xfrm>
          <a:prstGeom prst="rect">
            <a:avLst/>
          </a:prstGeom>
          <a:noFill/>
        </p:spPr>
        <p:txBody>
          <a:bodyPr wrap="square" rtlCol="0">
            <a:spAutoFit/>
          </a:bodyPr>
          <a:lstStyle/>
          <a:p>
            <a:pPr algn="ctr"/>
            <a:r>
              <a:rPr lang="en-US" sz="2000" b="1" dirty="0"/>
              <a:t>Desktop</a:t>
            </a:r>
          </a:p>
        </p:txBody>
      </p:sp>
      <p:grpSp>
        <p:nvGrpSpPr>
          <p:cNvPr id="118" name="Group 117"/>
          <p:cNvGrpSpPr/>
          <p:nvPr/>
        </p:nvGrpSpPr>
        <p:grpSpPr>
          <a:xfrm>
            <a:off x="4529653" y="1630307"/>
            <a:ext cx="1088571" cy="2256691"/>
            <a:chOff x="7393006" y="2436314"/>
            <a:chExt cx="1088571" cy="2402395"/>
          </a:xfrm>
        </p:grpSpPr>
        <p:grpSp>
          <p:nvGrpSpPr>
            <p:cNvPr id="119" name="Group 118"/>
            <p:cNvGrpSpPr/>
            <p:nvPr/>
          </p:nvGrpSpPr>
          <p:grpSpPr>
            <a:xfrm>
              <a:off x="7393006" y="2436314"/>
              <a:ext cx="1025280" cy="1910981"/>
              <a:chOff x="7393006" y="2436314"/>
              <a:chExt cx="1025280" cy="1910981"/>
            </a:xfrm>
          </p:grpSpPr>
          <p:pic>
            <p:nvPicPr>
              <p:cNvPr id="121" name="Picture 120"/>
              <p:cNvPicPr>
                <a:picLocks noChangeAspect="1"/>
              </p:cNvPicPr>
              <p:nvPr/>
            </p:nvPicPr>
            <p:blipFill>
              <a:blip r:embed="rId4"/>
              <a:stretch>
                <a:fillRect/>
              </a:stretch>
            </p:blipFill>
            <p:spPr>
              <a:xfrm>
                <a:off x="7393006" y="2436314"/>
                <a:ext cx="1025280" cy="1910981"/>
              </a:xfrm>
              <a:prstGeom prst="rect">
                <a:avLst/>
              </a:prstGeom>
            </p:spPr>
          </p:pic>
          <p:sp>
            <p:nvSpPr>
              <p:cNvPr id="122" name="TextBox 121"/>
              <p:cNvSpPr txBox="1"/>
              <p:nvPr/>
            </p:nvSpPr>
            <p:spPr>
              <a:xfrm>
                <a:off x="7556832" y="3194410"/>
                <a:ext cx="697628" cy="394788"/>
              </a:xfrm>
              <a:prstGeom prst="rect">
                <a:avLst/>
              </a:prstGeom>
              <a:noFill/>
            </p:spPr>
            <p:txBody>
              <a:bodyPr wrap="none" rtlCol="0">
                <a:spAutoFit/>
              </a:bodyPr>
              <a:lstStyle/>
              <a:p>
                <a:pPr algn="ctr">
                  <a:lnSpc>
                    <a:spcPts val="2330"/>
                  </a:lnSpc>
                </a:pPr>
                <a:r>
                  <a:rPr lang="en-US" sz="2400" b="1" dirty="0">
                    <a:solidFill>
                      <a:srgbClr val="0070C0"/>
                    </a:solidFill>
                  </a:rPr>
                  <a:t>APP</a:t>
                </a:r>
              </a:p>
            </p:txBody>
          </p:sp>
        </p:grpSp>
        <p:sp>
          <p:nvSpPr>
            <p:cNvPr id="120" name="TextBox 119"/>
            <p:cNvSpPr txBox="1"/>
            <p:nvPr/>
          </p:nvSpPr>
          <p:spPr>
            <a:xfrm>
              <a:off x="7393006" y="4438599"/>
              <a:ext cx="1088571" cy="400110"/>
            </a:xfrm>
            <a:prstGeom prst="rect">
              <a:avLst/>
            </a:prstGeom>
            <a:noFill/>
          </p:spPr>
          <p:txBody>
            <a:bodyPr wrap="square" rtlCol="0">
              <a:spAutoFit/>
            </a:bodyPr>
            <a:lstStyle/>
            <a:p>
              <a:pPr algn="ctr"/>
              <a:r>
                <a:rPr lang="en-US" sz="2000" b="1" dirty="0"/>
                <a:t>Phone</a:t>
              </a:r>
            </a:p>
          </p:txBody>
        </p:sp>
      </p:grpSp>
      <p:grpSp>
        <p:nvGrpSpPr>
          <p:cNvPr id="133" name="Group 132"/>
          <p:cNvGrpSpPr/>
          <p:nvPr/>
        </p:nvGrpSpPr>
        <p:grpSpPr>
          <a:xfrm>
            <a:off x="2733177" y="1630307"/>
            <a:ext cx="1668655" cy="486091"/>
            <a:chOff x="2218827" y="1908604"/>
            <a:chExt cx="1668655" cy="486091"/>
          </a:xfrm>
        </p:grpSpPr>
        <p:cxnSp>
          <p:nvCxnSpPr>
            <p:cNvPr id="123" name="Straight Arrow Connector 122"/>
            <p:cNvCxnSpPr/>
            <p:nvPr/>
          </p:nvCxnSpPr>
          <p:spPr>
            <a:xfrm flipH="1">
              <a:off x="2218827" y="2394695"/>
              <a:ext cx="1658359"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2258766" y="1908604"/>
              <a:ext cx="1628716" cy="461665"/>
            </a:xfrm>
            <a:prstGeom prst="rect">
              <a:avLst/>
            </a:prstGeom>
            <a:noFill/>
          </p:spPr>
          <p:txBody>
            <a:bodyPr wrap="none" rtlCol="0">
              <a:spAutoFit/>
            </a:bodyPr>
            <a:lstStyle/>
            <a:p>
              <a:r>
                <a:rPr lang="en-US" sz="2400" b="1" dirty="0">
                  <a:solidFill>
                    <a:srgbClr val="C00000"/>
                  </a:solidFill>
                </a:rPr>
                <a:t>Constraints</a:t>
              </a:r>
            </a:p>
          </p:txBody>
        </p:sp>
      </p:grpSp>
      <p:grpSp>
        <p:nvGrpSpPr>
          <p:cNvPr id="132" name="Group 131"/>
          <p:cNvGrpSpPr/>
          <p:nvPr/>
        </p:nvGrpSpPr>
        <p:grpSpPr>
          <a:xfrm>
            <a:off x="2773117" y="2673883"/>
            <a:ext cx="1618419" cy="496261"/>
            <a:chOff x="2258767" y="2952180"/>
            <a:chExt cx="1618419" cy="496261"/>
          </a:xfrm>
        </p:grpSpPr>
        <p:cxnSp>
          <p:nvCxnSpPr>
            <p:cNvPr id="125" name="Straight Arrow Connector 124"/>
            <p:cNvCxnSpPr/>
            <p:nvPr/>
          </p:nvCxnSpPr>
          <p:spPr>
            <a:xfrm flipH="1">
              <a:off x="2258767" y="3448441"/>
              <a:ext cx="1618419" cy="0"/>
            </a:xfrm>
            <a:prstGeom prst="straightConnector1">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2499559" y="2952180"/>
              <a:ext cx="992579" cy="461665"/>
            </a:xfrm>
            <a:prstGeom prst="rect">
              <a:avLst/>
            </a:prstGeom>
            <a:noFill/>
          </p:spPr>
          <p:txBody>
            <a:bodyPr wrap="none" rtlCol="0">
              <a:spAutoFit/>
            </a:bodyPr>
            <a:lstStyle/>
            <a:p>
              <a:r>
                <a:rPr lang="en-US" sz="2400" b="1" dirty="0">
                  <a:solidFill>
                    <a:srgbClr val="C00000"/>
                  </a:solidFill>
                </a:rPr>
                <a:t>Inputs</a:t>
              </a:r>
            </a:p>
          </p:txBody>
        </p:sp>
      </p:grpSp>
      <p:sp>
        <p:nvSpPr>
          <p:cNvPr id="131" name="TextBox 130"/>
          <p:cNvSpPr txBox="1"/>
          <p:nvPr/>
        </p:nvSpPr>
        <p:spPr>
          <a:xfrm>
            <a:off x="237015" y="3799678"/>
            <a:ext cx="6377637" cy="461665"/>
          </a:xfrm>
          <a:prstGeom prst="rect">
            <a:avLst/>
          </a:prstGeom>
          <a:noFill/>
        </p:spPr>
        <p:txBody>
          <a:bodyPr wrap="square" rtlCol="0">
            <a:spAutoFit/>
          </a:bodyPr>
          <a:lstStyle/>
          <a:p>
            <a:r>
              <a:rPr lang="en-US" sz="2400" b="1" dirty="0" err="1"/>
              <a:t>Concolic</a:t>
            </a:r>
            <a:r>
              <a:rPr lang="en-US" sz="2400" b="1" dirty="0"/>
              <a:t> Execution with Offloading Mechanism</a:t>
            </a:r>
          </a:p>
        </p:txBody>
      </p:sp>
      <p:sp>
        <p:nvSpPr>
          <p:cNvPr id="134" name="TextBox 133"/>
          <p:cNvSpPr txBox="1"/>
          <p:nvPr/>
        </p:nvSpPr>
        <p:spPr>
          <a:xfrm>
            <a:off x="3829186" y="5051898"/>
            <a:ext cx="1880708" cy="1477328"/>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a:t>Constraints:</a:t>
            </a:r>
          </a:p>
          <a:p>
            <a:r>
              <a:rPr lang="en-US" b="1" dirty="0"/>
              <a:t>      CMD == “</a:t>
            </a:r>
            <a:r>
              <a:rPr lang="en-US" b="1" dirty="0" err="1"/>
              <a:t>cq</a:t>
            </a:r>
            <a:r>
              <a:rPr lang="en-US" b="1" dirty="0"/>
              <a:t>” ?</a:t>
            </a:r>
          </a:p>
          <a:p>
            <a:r>
              <a:rPr lang="en-US" b="1" dirty="0"/>
              <a:t>      CMD == “</a:t>
            </a:r>
            <a:r>
              <a:rPr lang="en-US" b="1" dirty="0" err="1"/>
              <a:t>qf</a:t>
            </a:r>
            <a:r>
              <a:rPr lang="en-US" b="1" dirty="0"/>
              <a:t>” ?</a:t>
            </a:r>
          </a:p>
          <a:p>
            <a:r>
              <a:rPr lang="en-US" b="1" dirty="0"/>
              <a:t>      CMD == ”</a:t>
            </a:r>
            <a:r>
              <a:rPr lang="en-US" b="1" dirty="0" err="1"/>
              <a:t>df</a:t>
            </a:r>
            <a:r>
              <a:rPr lang="en-US" b="1" dirty="0"/>
              <a:t>”?</a:t>
            </a:r>
          </a:p>
          <a:p>
            <a:r>
              <a:rPr lang="en-US" b="1" dirty="0"/>
              <a:t>      …</a:t>
            </a:r>
          </a:p>
        </p:txBody>
      </p:sp>
      <p:sp>
        <p:nvSpPr>
          <p:cNvPr id="137" name="TextBox 136"/>
          <p:cNvSpPr txBox="1"/>
          <p:nvPr/>
        </p:nvSpPr>
        <p:spPr>
          <a:xfrm>
            <a:off x="8989732" y="872401"/>
            <a:ext cx="1604991" cy="147732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b="1" dirty="0"/>
              <a:t>Inputs:</a:t>
            </a:r>
          </a:p>
          <a:p>
            <a:r>
              <a:rPr lang="en-US" b="1" dirty="0"/>
              <a:t>      CMD = “</a:t>
            </a:r>
            <a:r>
              <a:rPr lang="en-US" b="1" dirty="0" err="1"/>
              <a:t>cq</a:t>
            </a:r>
            <a:r>
              <a:rPr lang="en-US" b="1" dirty="0"/>
              <a:t>”</a:t>
            </a:r>
          </a:p>
          <a:p>
            <a:r>
              <a:rPr lang="en-US" b="1" dirty="0"/>
              <a:t>      CMD = “</a:t>
            </a:r>
            <a:r>
              <a:rPr lang="en-US" b="1" dirty="0" err="1"/>
              <a:t>qf</a:t>
            </a:r>
            <a:r>
              <a:rPr lang="en-US" b="1" dirty="0"/>
              <a:t>”</a:t>
            </a:r>
          </a:p>
          <a:p>
            <a:r>
              <a:rPr lang="en-US" b="1" dirty="0"/>
              <a:t>      CMD = “</a:t>
            </a:r>
            <a:r>
              <a:rPr lang="en-US" b="1" dirty="0" err="1"/>
              <a:t>df</a:t>
            </a:r>
            <a:r>
              <a:rPr lang="en-US" b="1" dirty="0"/>
              <a:t>”</a:t>
            </a:r>
          </a:p>
          <a:p>
            <a:r>
              <a:rPr lang="en-US" b="1" dirty="0"/>
              <a:t>      …</a:t>
            </a:r>
          </a:p>
        </p:txBody>
      </p:sp>
      <p:grpSp>
        <p:nvGrpSpPr>
          <p:cNvPr id="168" name="Group 167"/>
          <p:cNvGrpSpPr/>
          <p:nvPr/>
        </p:nvGrpSpPr>
        <p:grpSpPr>
          <a:xfrm>
            <a:off x="9096308" y="1882230"/>
            <a:ext cx="2728000" cy="3209498"/>
            <a:chOff x="8207308" y="2072730"/>
            <a:chExt cx="2728000" cy="3209498"/>
          </a:xfrm>
        </p:grpSpPr>
        <p:grpSp>
          <p:nvGrpSpPr>
            <p:cNvPr id="145" name="Group 144"/>
            <p:cNvGrpSpPr/>
            <p:nvPr/>
          </p:nvGrpSpPr>
          <p:grpSpPr>
            <a:xfrm>
              <a:off x="9237130" y="2072730"/>
              <a:ext cx="1132153" cy="1491541"/>
              <a:chOff x="9237130" y="2072730"/>
              <a:chExt cx="1132153" cy="1491541"/>
            </a:xfrm>
          </p:grpSpPr>
          <p:sp>
            <p:nvSpPr>
              <p:cNvPr id="49" name="Oval 48"/>
              <p:cNvSpPr/>
              <p:nvPr/>
            </p:nvSpPr>
            <p:spPr>
              <a:xfrm>
                <a:off x="9859617" y="2072730"/>
                <a:ext cx="509666" cy="509666"/>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2" name="Oval 51"/>
              <p:cNvSpPr/>
              <p:nvPr/>
            </p:nvSpPr>
            <p:spPr>
              <a:xfrm>
                <a:off x="9237130" y="3054605"/>
                <a:ext cx="509666" cy="509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0" name="Straight Arrow Connector 59"/>
              <p:cNvCxnSpPr/>
              <p:nvPr/>
            </p:nvCxnSpPr>
            <p:spPr>
              <a:xfrm flipH="1">
                <a:off x="9639215" y="2548395"/>
                <a:ext cx="359568" cy="5476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p:cNvGrpSpPr/>
            <p:nvPr/>
          </p:nvGrpSpPr>
          <p:grpSpPr>
            <a:xfrm>
              <a:off x="9084998" y="3343270"/>
              <a:ext cx="1850310" cy="1938958"/>
              <a:chOff x="9084998" y="3343270"/>
              <a:chExt cx="1850310" cy="1938958"/>
            </a:xfrm>
          </p:grpSpPr>
          <p:grpSp>
            <p:nvGrpSpPr>
              <p:cNvPr id="64" name="Group 63"/>
              <p:cNvGrpSpPr/>
              <p:nvPr/>
            </p:nvGrpSpPr>
            <p:grpSpPr>
              <a:xfrm>
                <a:off x="10380000" y="4536432"/>
                <a:ext cx="555308" cy="509666"/>
                <a:chOff x="2263515" y="1993691"/>
                <a:chExt cx="555308" cy="509666"/>
              </a:xfrm>
            </p:grpSpPr>
            <p:sp>
              <p:nvSpPr>
                <p:cNvPr id="70" name="Oval 69"/>
                <p:cNvSpPr/>
                <p:nvPr/>
              </p:nvSpPr>
              <p:spPr>
                <a:xfrm>
                  <a:off x="2263515" y="1993691"/>
                  <a:ext cx="509666" cy="509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1" name="TextBox 70"/>
                <p:cNvSpPr txBox="1"/>
                <p:nvPr/>
              </p:nvSpPr>
              <p:spPr>
                <a:xfrm>
                  <a:off x="2288915" y="2107335"/>
                  <a:ext cx="529908" cy="307777"/>
                </a:xfrm>
                <a:prstGeom prst="rect">
                  <a:avLst/>
                </a:prstGeom>
                <a:noFill/>
              </p:spPr>
              <p:txBody>
                <a:bodyPr wrap="square" rtlCol="0">
                  <a:spAutoFit/>
                </a:bodyPr>
                <a:lstStyle/>
                <a:p>
                  <a:pPr algn="ctr"/>
                  <a:endParaRPr lang="en-US" sz="1400" b="1" dirty="0">
                    <a:solidFill>
                      <a:schemeClr val="bg1"/>
                    </a:solidFill>
                  </a:endParaRPr>
                </a:p>
              </p:txBody>
            </p:sp>
          </p:grpSp>
          <p:grpSp>
            <p:nvGrpSpPr>
              <p:cNvPr id="65" name="Group 64"/>
              <p:cNvGrpSpPr/>
              <p:nvPr/>
            </p:nvGrpSpPr>
            <p:grpSpPr>
              <a:xfrm>
                <a:off x="9923195" y="3673110"/>
                <a:ext cx="555308" cy="509666"/>
                <a:chOff x="2263515" y="1993691"/>
                <a:chExt cx="555308" cy="509666"/>
              </a:xfrm>
            </p:grpSpPr>
            <p:sp>
              <p:nvSpPr>
                <p:cNvPr id="68" name="Oval 67"/>
                <p:cNvSpPr/>
                <p:nvPr/>
              </p:nvSpPr>
              <p:spPr>
                <a:xfrm>
                  <a:off x="2263515" y="1993691"/>
                  <a:ext cx="509666" cy="509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9" name="TextBox 68"/>
                <p:cNvSpPr txBox="1"/>
                <p:nvPr/>
              </p:nvSpPr>
              <p:spPr>
                <a:xfrm>
                  <a:off x="2288915" y="2107335"/>
                  <a:ext cx="529908" cy="307777"/>
                </a:xfrm>
                <a:prstGeom prst="rect">
                  <a:avLst/>
                </a:prstGeom>
                <a:noFill/>
              </p:spPr>
              <p:txBody>
                <a:bodyPr wrap="square" rtlCol="0">
                  <a:spAutoFit/>
                </a:bodyPr>
                <a:lstStyle/>
                <a:p>
                  <a:pPr algn="ctr"/>
                  <a:endParaRPr lang="en-US" sz="1400" b="1" dirty="0">
                    <a:solidFill>
                      <a:schemeClr val="bg1"/>
                    </a:solidFill>
                  </a:endParaRPr>
                </a:p>
              </p:txBody>
            </p:sp>
          </p:grpSp>
          <p:sp>
            <p:nvSpPr>
              <p:cNvPr id="66" name="Arc 65"/>
              <p:cNvSpPr/>
              <p:nvPr/>
            </p:nvSpPr>
            <p:spPr>
              <a:xfrm rot="20686746">
                <a:off x="9084998" y="3343270"/>
                <a:ext cx="1047853" cy="1257233"/>
              </a:xfrm>
              <a:prstGeom prst="arc">
                <a:avLst>
                  <a:gd name="adj1" fmla="val 17753048"/>
                  <a:gd name="adj2" fmla="val 2064537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Arc 66"/>
              <p:cNvSpPr/>
              <p:nvPr/>
            </p:nvSpPr>
            <p:spPr>
              <a:xfrm rot="226570">
                <a:off x="9532226" y="4024995"/>
                <a:ext cx="1047853" cy="1257233"/>
              </a:xfrm>
              <a:prstGeom prst="arc">
                <a:avLst>
                  <a:gd name="adj1" fmla="val 17753048"/>
                  <a:gd name="adj2" fmla="val 2064537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8" name="TextBox 137"/>
            <p:cNvSpPr txBox="1"/>
            <p:nvPr/>
          </p:nvSpPr>
          <p:spPr>
            <a:xfrm>
              <a:off x="8207308" y="2579861"/>
              <a:ext cx="1653081" cy="461665"/>
            </a:xfrm>
            <a:prstGeom prst="rect">
              <a:avLst/>
            </a:prstGeom>
            <a:noFill/>
          </p:spPr>
          <p:txBody>
            <a:bodyPr wrap="none" rtlCol="0">
              <a:spAutoFit/>
            </a:bodyPr>
            <a:lstStyle/>
            <a:p>
              <a:r>
                <a:rPr lang="en-US" sz="2400" b="1" dirty="0"/>
                <a:t>CMD = “</a:t>
              </a:r>
              <a:r>
                <a:rPr lang="en-US" sz="2400" b="1" dirty="0" err="1"/>
                <a:t>cq</a:t>
              </a:r>
              <a:r>
                <a:rPr lang="en-US" sz="2400" b="1" dirty="0"/>
                <a:t>”</a:t>
              </a:r>
            </a:p>
          </p:txBody>
        </p:sp>
        <p:sp>
          <p:nvSpPr>
            <p:cNvPr id="153" name="TextBox 152"/>
            <p:cNvSpPr txBox="1"/>
            <p:nvPr/>
          </p:nvSpPr>
          <p:spPr>
            <a:xfrm>
              <a:off x="9831374" y="2172862"/>
              <a:ext cx="550151" cy="307777"/>
            </a:xfrm>
            <a:prstGeom prst="rect">
              <a:avLst/>
            </a:prstGeom>
            <a:noFill/>
          </p:spPr>
          <p:txBody>
            <a:bodyPr wrap="square" rtlCol="0">
              <a:spAutoFit/>
            </a:bodyPr>
            <a:lstStyle/>
            <a:p>
              <a:r>
                <a:rPr lang="en-US" altLang="zh-CN" sz="1400" b="1" dirty="0">
                  <a:solidFill>
                    <a:schemeClr val="bg1"/>
                  </a:solidFill>
                </a:rPr>
                <a:t>CMD</a:t>
              </a:r>
              <a:endParaRPr lang="en-US" sz="1400" b="1" dirty="0">
                <a:solidFill>
                  <a:schemeClr val="bg1"/>
                </a:solidFill>
              </a:endParaRPr>
            </a:p>
          </p:txBody>
        </p:sp>
      </p:grpSp>
      <p:grpSp>
        <p:nvGrpSpPr>
          <p:cNvPr id="172" name="Group 171"/>
          <p:cNvGrpSpPr/>
          <p:nvPr/>
        </p:nvGrpSpPr>
        <p:grpSpPr>
          <a:xfrm>
            <a:off x="7875431" y="4328670"/>
            <a:ext cx="2259045" cy="2095962"/>
            <a:chOff x="7875431" y="4328670"/>
            <a:chExt cx="2259045" cy="2095962"/>
          </a:xfrm>
        </p:grpSpPr>
        <p:grpSp>
          <p:nvGrpSpPr>
            <p:cNvPr id="170" name="Group 169"/>
            <p:cNvGrpSpPr/>
            <p:nvPr/>
          </p:nvGrpSpPr>
          <p:grpSpPr>
            <a:xfrm>
              <a:off x="7875431" y="4328670"/>
              <a:ext cx="2259045" cy="2095962"/>
              <a:chOff x="6986431" y="4519170"/>
              <a:chExt cx="2259045" cy="2095962"/>
            </a:xfrm>
          </p:grpSpPr>
          <p:grpSp>
            <p:nvGrpSpPr>
              <p:cNvPr id="152" name="Group 151"/>
              <p:cNvGrpSpPr/>
              <p:nvPr/>
            </p:nvGrpSpPr>
            <p:grpSpPr>
              <a:xfrm>
                <a:off x="8032644" y="4519170"/>
                <a:ext cx="721773" cy="1008852"/>
                <a:chOff x="8032644" y="4519170"/>
                <a:chExt cx="721773" cy="1008852"/>
              </a:xfrm>
            </p:grpSpPr>
            <p:sp>
              <p:nvSpPr>
                <p:cNvPr id="58" name="Oval 57"/>
                <p:cNvSpPr/>
                <p:nvPr/>
              </p:nvSpPr>
              <p:spPr>
                <a:xfrm>
                  <a:off x="8032644" y="5018356"/>
                  <a:ext cx="509666" cy="509666"/>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2" name="Straight Arrow Connector 61"/>
                <p:cNvCxnSpPr/>
                <p:nvPr/>
              </p:nvCxnSpPr>
              <p:spPr>
                <a:xfrm flipH="1">
                  <a:off x="8394849" y="4519170"/>
                  <a:ext cx="359568" cy="5476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39" name="TextBox 138"/>
              <p:cNvSpPr txBox="1"/>
              <p:nvPr/>
            </p:nvSpPr>
            <p:spPr>
              <a:xfrm>
                <a:off x="6986431" y="4580771"/>
                <a:ext cx="1636858" cy="461665"/>
              </a:xfrm>
              <a:prstGeom prst="rect">
                <a:avLst/>
              </a:prstGeom>
              <a:noFill/>
            </p:spPr>
            <p:txBody>
              <a:bodyPr wrap="none" rtlCol="0">
                <a:spAutoFit/>
              </a:bodyPr>
              <a:lstStyle/>
              <a:p>
                <a:r>
                  <a:rPr lang="en-US" sz="2400" b="1" dirty="0"/>
                  <a:t>CMD = “</a:t>
                </a:r>
                <a:r>
                  <a:rPr lang="en-US" sz="2400" b="1" dirty="0" err="1"/>
                  <a:t>df</a:t>
                </a:r>
                <a:r>
                  <a:rPr lang="en-US" sz="2400" b="1" dirty="0"/>
                  <a:t>”</a:t>
                </a:r>
              </a:p>
            </p:txBody>
          </p:sp>
          <p:grpSp>
            <p:nvGrpSpPr>
              <p:cNvPr id="140" name="Group 139"/>
              <p:cNvGrpSpPr/>
              <p:nvPr/>
            </p:nvGrpSpPr>
            <p:grpSpPr>
              <a:xfrm>
                <a:off x="7897613" y="5357899"/>
                <a:ext cx="1347863" cy="1257233"/>
                <a:chOff x="1488896" y="3264231"/>
                <a:chExt cx="1347863" cy="1257233"/>
              </a:xfrm>
            </p:grpSpPr>
            <p:sp>
              <p:nvSpPr>
                <p:cNvPr id="142" name="Oval 141"/>
                <p:cNvSpPr/>
                <p:nvPr/>
              </p:nvSpPr>
              <p:spPr>
                <a:xfrm>
                  <a:off x="2327093" y="3594071"/>
                  <a:ext cx="509666" cy="509666"/>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3" name="Arc 142"/>
                <p:cNvSpPr/>
                <p:nvPr/>
              </p:nvSpPr>
              <p:spPr>
                <a:xfrm rot="20686746">
                  <a:off x="1488896" y="3264231"/>
                  <a:ext cx="1047853" cy="1257233"/>
                </a:xfrm>
                <a:prstGeom prst="arc">
                  <a:avLst>
                    <a:gd name="adj1" fmla="val 17753048"/>
                    <a:gd name="adj2" fmla="val 20645371"/>
                  </a:avLst>
                </a:prstGeom>
                <a:ln w="1905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171" name="TextBox 170"/>
            <p:cNvSpPr txBox="1"/>
            <p:nvPr/>
          </p:nvSpPr>
          <p:spPr>
            <a:xfrm>
              <a:off x="8919664" y="4916315"/>
              <a:ext cx="529908" cy="307777"/>
            </a:xfrm>
            <a:prstGeom prst="rect">
              <a:avLst/>
            </a:prstGeom>
            <a:noFill/>
          </p:spPr>
          <p:txBody>
            <a:bodyPr wrap="square" rtlCol="0">
              <a:spAutoFit/>
            </a:bodyPr>
            <a:lstStyle/>
            <a:p>
              <a:pPr algn="ctr"/>
              <a:r>
                <a:rPr lang="en-US" altLang="zh-CN" sz="1400" b="1" dirty="0" err="1">
                  <a:solidFill>
                    <a:schemeClr val="bg1"/>
                  </a:solidFill>
                </a:rPr>
                <a:t>df</a:t>
              </a:r>
              <a:r>
                <a:rPr lang="en-US" altLang="zh-CN" sz="1400" b="1" dirty="0">
                  <a:solidFill>
                    <a:schemeClr val="bg1"/>
                  </a:solidFill>
                </a:rPr>
                <a:t> </a:t>
              </a:r>
              <a:endParaRPr lang="en-US" sz="1400" b="1" dirty="0">
                <a:solidFill>
                  <a:schemeClr val="bg1"/>
                </a:solidFill>
              </a:endParaRPr>
            </a:p>
          </p:txBody>
        </p:sp>
      </p:grpSp>
      <p:sp>
        <p:nvSpPr>
          <p:cNvPr id="173" name="TextBox 172"/>
          <p:cNvSpPr txBox="1"/>
          <p:nvPr/>
        </p:nvSpPr>
        <p:spPr>
          <a:xfrm>
            <a:off x="10142522" y="2922281"/>
            <a:ext cx="529908" cy="338554"/>
          </a:xfrm>
          <a:prstGeom prst="rect">
            <a:avLst/>
          </a:prstGeom>
          <a:noFill/>
        </p:spPr>
        <p:txBody>
          <a:bodyPr wrap="square" rtlCol="0">
            <a:spAutoFit/>
          </a:bodyPr>
          <a:lstStyle/>
          <a:p>
            <a:pPr algn="ctr"/>
            <a:r>
              <a:rPr lang="en-US" altLang="zh-CN" sz="1600" b="1" dirty="0" err="1">
                <a:solidFill>
                  <a:schemeClr val="bg1"/>
                </a:solidFill>
              </a:rPr>
              <a:t>cq</a:t>
            </a:r>
            <a:endParaRPr lang="en-US" sz="1400" b="1" dirty="0">
              <a:solidFill>
                <a:schemeClr val="bg1"/>
              </a:solidFill>
            </a:endParaRPr>
          </a:p>
        </p:txBody>
      </p:sp>
    </p:spTree>
    <p:extLst>
      <p:ext uri="{BB962C8B-B14F-4D97-AF65-F5344CB8AC3E}">
        <p14:creationId xmlns:p14="http://schemas.microsoft.com/office/powerpoint/2010/main" val="107628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wipe(right)">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5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0"/>
                                        </p:tgtEl>
                                        <p:attrNameLst>
                                          <p:attrName>style.visibility</p:attrName>
                                        </p:attrNameLst>
                                      </p:cBhvr>
                                      <p:to>
                                        <p:strVal val="visible"/>
                                      </p:to>
                                    </p:set>
                                    <p:animEffect transition="in" filter="wipe(up)">
                                      <p:cBhvr>
                                        <p:cTn id="17" dur="500"/>
                                        <p:tgtEl>
                                          <p:spTgt spid="1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fade">
                                      <p:cBhvr>
                                        <p:cTn id="22" dur="5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fade">
                                      <p:cBhvr>
                                        <p:cTn id="27" dur="500"/>
                                        <p:tgtEl>
                                          <p:spTgt spid="1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68"/>
                                        </p:tgtEl>
                                        <p:attrNameLst>
                                          <p:attrName>style.visibility</p:attrName>
                                        </p:attrNameLst>
                                      </p:cBhvr>
                                      <p:to>
                                        <p:strVal val="visible"/>
                                      </p:to>
                                    </p:set>
                                    <p:animEffect transition="in" filter="wipe(up)">
                                      <p:cBhvr>
                                        <p:cTn id="32" dur="500"/>
                                        <p:tgtEl>
                                          <p:spTgt spid="1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69"/>
                                        </p:tgtEl>
                                        <p:attrNameLst>
                                          <p:attrName>style.visibility</p:attrName>
                                        </p:attrNameLst>
                                      </p:cBhvr>
                                      <p:to>
                                        <p:strVal val="visible"/>
                                      </p:to>
                                    </p:set>
                                    <p:animEffect transition="in" filter="wipe(up)">
                                      <p:cBhvr>
                                        <p:cTn id="37" dur="500"/>
                                        <p:tgtEl>
                                          <p:spTgt spid="16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72"/>
                                        </p:tgtEl>
                                        <p:attrNameLst>
                                          <p:attrName>style.visibility</p:attrName>
                                        </p:attrNameLst>
                                      </p:cBhvr>
                                      <p:to>
                                        <p:strVal val="visible"/>
                                      </p:to>
                                    </p:set>
                                    <p:animEffect transition="in" filter="wipe(up)">
                                      <p:cBhvr>
                                        <p:cTn id="42" dur="500"/>
                                        <p:tgtEl>
                                          <p:spTgt spid="17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wipe(up)">
                                      <p:cBhvr>
                                        <p:cTn id="4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1579AEC-9D4C-48B8-9873-A18BF11D3B3C}" type="slidenum">
              <a:rPr lang="en-US" smtClean="0"/>
              <a:t>2</a:t>
            </a:fld>
            <a:endParaRPr lang="en-US"/>
          </a:p>
        </p:txBody>
      </p:sp>
      <p:pic>
        <p:nvPicPr>
          <p:cNvPr id="5" name="Picture 4"/>
          <p:cNvPicPr>
            <a:picLocks noChangeAspect="1"/>
          </p:cNvPicPr>
          <p:nvPr/>
        </p:nvPicPr>
        <p:blipFill>
          <a:blip r:embed="rId3"/>
          <a:stretch>
            <a:fillRect/>
          </a:stretch>
        </p:blipFill>
        <p:spPr>
          <a:xfrm>
            <a:off x="838200" y="589878"/>
            <a:ext cx="10515600" cy="5348572"/>
          </a:xfrm>
          <a:prstGeom prst="rect">
            <a:avLst/>
          </a:prstGeom>
        </p:spPr>
      </p:pic>
      <p:sp>
        <p:nvSpPr>
          <p:cNvPr id="6" name="TextBox 5"/>
          <p:cNvSpPr txBox="1"/>
          <p:nvPr/>
        </p:nvSpPr>
        <p:spPr>
          <a:xfrm>
            <a:off x="3113996" y="1646238"/>
            <a:ext cx="6345007" cy="1323439"/>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altLang="zh-CN" sz="8000" b="1" dirty="0">
                <a:solidFill>
                  <a:srgbClr val="FF0000"/>
                </a:solidFill>
                <a:latin typeface="Arial" panose="020B0604020202020204" pitchFamily="34" charset="0"/>
                <a:cs typeface="Arial" panose="020B0604020202020204" pitchFamily="34" charset="0"/>
              </a:rPr>
              <a:t>7.41 millions</a:t>
            </a:r>
            <a:endParaRPr lang="en-US" sz="8000" b="1" dirty="0">
              <a:solidFill>
                <a:srgbClr val="FF0000"/>
              </a:solidFill>
              <a:latin typeface="Arial" panose="020B0604020202020204" pitchFamily="34" charset="0"/>
              <a:cs typeface="Arial" panose="020B0604020202020204" pitchFamily="34" charset="0"/>
            </a:endParaRPr>
          </a:p>
        </p:txBody>
      </p:sp>
      <p:sp>
        <p:nvSpPr>
          <p:cNvPr id="7" name="TextBox 6"/>
          <p:cNvSpPr txBox="1"/>
          <p:nvPr/>
        </p:nvSpPr>
        <p:spPr>
          <a:xfrm>
            <a:off x="838200" y="6207190"/>
            <a:ext cx="7412735" cy="369332"/>
          </a:xfrm>
          <a:prstGeom prst="rect">
            <a:avLst/>
          </a:prstGeom>
          <a:noFill/>
        </p:spPr>
        <p:txBody>
          <a:bodyPr wrap="none" rtlCol="0">
            <a:spAutoFit/>
          </a:bodyPr>
          <a:lstStyle/>
          <a:p>
            <a:r>
              <a:rPr lang="en-US" dirty="0"/>
              <a:t>https://www.gdatasoftware.com/blog/2017/04/29666-malware-trends-2017</a:t>
            </a:r>
          </a:p>
        </p:txBody>
      </p:sp>
      <p:sp>
        <p:nvSpPr>
          <p:cNvPr id="9" name="TextBox 8"/>
          <p:cNvSpPr txBox="1"/>
          <p:nvPr/>
        </p:nvSpPr>
        <p:spPr>
          <a:xfrm>
            <a:off x="2641962" y="3071930"/>
            <a:ext cx="7487947" cy="707886"/>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altLang="zh-CN" sz="4000" b="1" dirty="0">
                <a:solidFill>
                  <a:srgbClr val="0070C0"/>
                </a:solidFill>
                <a:latin typeface="Arial" panose="020B0604020202020204" pitchFamily="34" charset="0"/>
                <a:cs typeface="Arial" panose="020B0604020202020204" pitchFamily="34" charset="0"/>
              </a:rPr>
              <a:t>In 2016, a malware per 4.6 sec</a:t>
            </a:r>
            <a:endParaRPr lang="en-US" sz="4000" b="1" dirty="0">
              <a:solidFill>
                <a:srgbClr val="0070C0"/>
              </a:solidFill>
              <a:latin typeface="Arial" panose="020B0604020202020204" pitchFamily="34" charset="0"/>
              <a:cs typeface="Arial" panose="020B0604020202020204" pitchFamily="34" charset="0"/>
            </a:endParaRPr>
          </a:p>
        </p:txBody>
      </p:sp>
      <p:sp>
        <p:nvSpPr>
          <p:cNvPr id="10" name="TextBox 9"/>
          <p:cNvSpPr txBox="1"/>
          <p:nvPr/>
        </p:nvSpPr>
        <p:spPr>
          <a:xfrm>
            <a:off x="2228386" y="3810043"/>
            <a:ext cx="8315097" cy="707886"/>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altLang="zh-CN" sz="4000" b="1" dirty="0">
                <a:solidFill>
                  <a:srgbClr val="0070C0"/>
                </a:solidFill>
                <a:latin typeface="Arial" panose="020B0604020202020204" pitchFamily="34" charset="0"/>
                <a:cs typeface="Arial" panose="020B0604020202020204" pitchFamily="34" charset="0"/>
              </a:rPr>
              <a:t>In Q1/2017, a malware per 4.2 sec</a:t>
            </a:r>
            <a:endParaRPr lang="en-US" sz="40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763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Exploration</a:t>
            </a:r>
          </a:p>
        </p:txBody>
      </p:sp>
      <p:sp>
        <p:nvSpPr>
          <p:cNvPr id="4" name="Slide Number Placeholder 3"/>
          <p:cNvSpPr>
            <a:spLocks noGrp="1"/>
          </p:cNvSpPr>
          <p:nvPr>
            <p:ph type="sldNum" sz="quarter" idx="12"/>
          </p:nvPr>
        </p:nvSpPr>
        <p:spPr/>
        <p:txBody>
          <a:bodyPr/>
          <a:lstStyle/>
          <a:p>
            <a:fld id="{11579AEC-9D4C-48B8-9873-A18BF11D3B3C}" type="slidenum">
              <a:rPr lang="en-US" smtClean="0"/>
              <a:t>20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0806921"/>
              </p:ext>
            </p:extLst>
          </p:nvPr>
        </p:nvGraphicFramePr>
        <p:xfrm>
          <a:off x="382661" y="2998788"/>
          <a:ext cx="5713339" cy="2641600"/>
        </p:xfrm>
        <a:graphic>
          <a:graphicData uri="http://schemas.openxmlformats.org/drawingml/2006/table">
            <a:tbl>
              <a:tblPr/>
              <a:tblGrid>
                <a:gridCol w="5713339">
                  <a:extLst>
                    <a:ext uri="{9D8B030D-6E8A-4147-A177-3AD203B41FA5}">
                      <a16:colId xmlns:a16="http://schemas.microsoft.com/office/drawing/2014/main" val="20000"/>
                    </a:ext>
                  </a:extLst>
                </a:gridCol>
              </a:tblGrid>
              <a:tr h="2231295">
                <a:tc>
                  <a:txBody>
                    <a:bodyPr/>
                    <a:lstStyle/>
                    <a:p>
                      <a:pPr rtl="0" fontAlgn="t">
                        <a:spcBef>
                          <a:spcPts val="0"/>
                        </a:spcBef>
                        <a:spcAft>
                          <a:spcPts val="0"/>
                        </a:spcAft>
                      </a:pPr>
                      <a:r>
                        <a:rPr lang="en-US" sz="1100" b="1" i="0" u="none" strike="noStrike" dirty="0">
                          <a:solidFill>
                            <a:srgbClr val="006666"/>
                          </a:solidFill>
                          <a:effectLst/>
                          <a:latin typeface="Consolas" panose="020B0609020204030204" pitchFamily="49" charset="0"/>
                        </a:rPr>
                        <a:t>11</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private</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void</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procCMD</a:t>
                      </a:r>
                      <a:r>
                        <a:rPr lang="en-US" sz="1100" b="1" i="0" u="none" strike="noStrike" dirty="0">
                          <a:solidFill>
                            <a:srgbClr val="666600"/>
                          </a:solidFill>
                          <a:effectLst/>
                          <a:latin typeface="Consolas" panose="020B0609020204030204" pitchFamily="49" charset="0"/>
                        </a:rPr>
                        <a:t>(</a:t>
                      </a:r>
                      <a:r>
                        <a:rPr lang="en-US" sz="1100" b="1" i="0" u="none" strike="noStrike" dirty="0" err="1">
                          <a:solidFill>
                            <a:srgbClr val="000088"/>
                          </a:solidFill>
                          <a:effectLst/>
                          <a:latin typeface="Consolas" panose="020B0609020204030204" pitchFamily="49" charset="0"/>
                        </a:rPr>
                        <a:t>int</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cmd</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0066"/>
                          </a:solidFill>
                          <a:effectLst/>
                          <a:latin typeface="Consolas" panose="020B0609020204030204" pitchFamily="49" charset="0"/>
                        </a:rPr>
                        <a:t>String</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msg</a:t>
                      </a:r>
                      <a:r>
                        <a:rPr lang="en-US" sz="1100" b="1" i="0" u="none" strike="noStrike" dirty="0">
                          <a:solidFill>
                            <a:srgbClr val="666600"/>
                          </a:solidFill>
                          <a:effectLst/>
                          <a:latin typeface="Consolas" panose="020B0609020204030204" pitchFamily="49" charset="0"/>
                        </a:rPr>
                        <a: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12</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if</a:t>
                      </a:r>
                      <a:r>
                        <a:rPr lang="en-US" sz="1100" b="1" i="0" u="none" strike="noStrike" dirty="0">
                          <a:solidFill>
                            <a:srgbClr val="666600"/>
                          </a:solidFill>
                          <a:effectLst/>
                          <a:latin typeface="Consolas" panose="020B0609020204030204" pitchFamily="49" charset="0"/>
                        </a:rPr>
                        <a:t>(</a:t>
                      </a:r>
                      <a:r>
                        <a:rPr lang="en-US" sz="1100" b="1" i="0" u="none" strike="noStrike" dirty="0" err="1">
                          <a:solidFill>
                            <a:srgbClr val="000000"/>
                          </a:solidFill>
                          <a:effectLst/>
                          <a:latin typeface="Consolas" panose="020B0609020204030204" pitchFamily="49" charset="0"/>
                        </a:rPr>
                        <a:t>cmd</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6666"/>
                          </a:solidFill>
                          <a:effectLst/>
                          <a:latin typeface="Consolas" panose="020B0609020204030204" pitchFamily="49" charset="0"/>
                        </a:rPr>
                        <a:t>“cm”</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13</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readSMS</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880000"/>
                          </a:solidFill>
                          <a:effectLst/>
                          <a:latin typeface="Consolas" panose="020B0609020204030204" pitchFamily="49" charset="0"/>
                        </a:rPr>
                        <a:t>// Read SMS content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14</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else</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if</a:t>
                      </a:r>
                      <a:r>
                        <a:rPr lang="en-US" sz="1100" b="1" i="0" u="none" strike="noStrike" dirty="0">
                          <a:solidFill>
                            <a:srgbClr val="666600"/>
                          </a:solidFill>
                          <a:effectLst/>
                          <a:latin typeface="Consolas" panose="020B0609020204030204" pitchFamily="49" charset="0"/>
                        </a:rPr>
                        <a:t>(</a:t>
                      </a:r>
                      <a:r>
                        <a:rPr lang="en-US" sz="1100" b="1" i="0" u="none" strike="noStrike" dirty="0" err="1">
                          <a:solidFill>
                            <a:srgbClr val="000000"/>
                          </a:solidFill>
                          <a:effectLst/>
                          <a:latin typeface="Consolas" panose="020B0609020204030204" pitchFamily="49" charset="0"/>
                        </a:rPr>
                        <a:t>cmd</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6666"/>
                          </a:solidFill>
                          <a:effectLst/>
                          <a:latin typeface="Consolas" panose="020B0609020204030204" pitchFamily="49" charset="0"/>
                        </a:rPr>
                        <a:t>“</a:t>
                      </a:r>
                      <a:r>
                        <a:rPr lang="en-US" sz="1100" b="1" i="0" u="none" strike="noStrike" dirty="0" err="1">
                          <a:solidFill>
                            <a:srgbClr val="006666"/>
                          </a:solidFill>
                          <a:effectLst/>
                          <a:latin typeface="Consolas" panose="020B0609020204030204" pitchFamily="49" charset="0"/>
                        </a:rPr>
                        <a:t>cq</a:t>
                      </a:r>
                      <a:r>
                        <a:rPr lang="en-US" sz="1100" b="1" i="0" u="none" strike="noStrike" dirty="0">
                          <a:solidFill>
                            <a:srgbClr val="006666"/>
                          </a:solidFill>
                          <a:effectLst/>
                          <a:latin typeface="Consolas" panose="020B0609020204030204" pitchFamily="49" charset="0"/>
                        </a:rPr>
                        <a:t>”</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15</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readContact</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880000"/>
                          </a:solidFill>
                          <a:effectLst/>
                          <a:latin typeface="Consolas" panose="020B0609020204030204" pitchFamily="49" charset="0"/>
                        </a:rPr>
                        <a:t>// Read Contact content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16</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else</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if</a:t>
                      </a:r>
                      <a:r>
                        <a:rPr lang="en-US" sz="1100" b="1" i="0" u="none" strike="noStrike" dirty="0">
                          <a:solidFill>
                            <a:srgbClr val="666600"/>
                          </a:solidFill>
                          <a:effectLst/>
                          <a:latin typeface="Consolas" panose="020B0609020204030204" pitchFamily="49" charset="0"/>
                        </a:rPr>
                        <a:t>(</a:t>
                      </a:r>
                      <a:r>
                        <a:rPr lang="en-US" sz="1100" b="1" i="0" u="none" strike="noStrike" dirty="0" err="1">
                          <a:solidFill>
                            <a:srgbClr val="000000"/>
                          </a:solidFill>
                          <a:effectLst/>
                          <a:latin typeface="Consolas" panose="020B0609020204030204" pitchFamily="49" charset="0"/>
                        </a:rPr>
                        <a:t>cmd</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6666"/>
                          </a:solidFill>
                          <a:effectLst/>
                          <a:latin typeface="Consolas" panose="020B0609020204030204" pitchFamily="49" charset="0"/>
                        </a:rPr>
                        <a:t>“</a:t>
                      </a:r>
                      <a:r>
                        <a:rPr lang="en-US" sz="1100" b="1" i="0" u="none" strike="noStrike" dirty="0" err="1">
                          <a:solidFill>
                            <a:srgbClr val="006666"/>
                          </a:solidFill>
                          <a:effectLst/>
                          <a:latin typeface="Consolas" panose="020B0609020204030204" pitchFamily="49" charset="0"/>
                        </a:rPr>
                        <a:t>qf</a:t>
                      </a:r>
                      <a:r>
                        <a:rPr lang="en-US" sz="1100" b="1" i="0" u="none" strike="noStrike" dirty="0">
                          <a:solidFill>
                            <a:srgbClr val="006666"/>
                          </a:solidFill>
                          <a:effectLst/>
                          <a:latin typeface="Consolas" panose="020B0609020204030204" pitchFamily="49" charset="0"/>
                        </a:rPr>
                        <a:t>”</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17</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readIMSI</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880000"/>
                          </a:solidFill>
                          <a:effectLst/>
                          <a:latin typeface="Consolas" panose="020B0609020204030204" pitchFamily="49" charset="0"/>
                        </a:rPr>
                        <a:t>// Read device IMSI information</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18</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else</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if</a:t>
                      </a:r>
                      <a:r>
                        <a:rPr lang="en-US" sz="1100" b="1" i="0" u="none" strike="noStrike" dirty="0">
                          <a:solidFill>
                            <a:srgbClr val="666600"/>
                          </a:solidFill>
                          <a:effectLst/>
                          <a:latin typeface="Consolas" panose="020B0609020204030204" pitchFamily="49" charset="0"/>
                        </a:rPr>
                        <a:t>(</a:t>
                      </a:r>
                      <a:r>
                        <a:rPr lang="en-US" sz="1100" b="1" i="0" u="none" strike="noStrike" dirty="0" err="1">
                          <a:solidFill>
                            <a:srgbClr val="000000"/>
                          </a:solidFill>
                          <a:effectLst/>
                          <a:latin typeface="Consolas" panose="020B0609020204030204" pitchFamily="49" charset="0"/>
                        </a:rPr>
                        <a:t>cmd</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6666"/>
                          </a:solidFill>
                          <a:effectLst/>
                          <a:latin typeface="Consolas" panose="020B0609020204030204" pitchFamily="49" charset="0"/>
                        </a:rPr>
                        <a:t>“</a:t>
                      </a:r>
                      <a:r>
                        <a:rPr lang="en-US" sz="1100" b="1" i="0" u="none" strike="noStrike" dirty="0" err="1">
                          <a:solidFill>
                            <a:srgbClr val="006666"/>
                          </a:solidFill>
                          <a:effectLst/>
                          <a:latin typeface="Consolas" panose="020B0609020204030204" pitchFamily="49" charset="0"/>
                        </a:rPr>
                        <a:t>df</a:t>
                      </a:r>
                      <a:r>
                        <a:rPr lang="en-US" sz="1100" b="1" i="0" u="none" strike="noStrike" dirty="0">
                          <a:solidFill>
                            <a:srgbClr val="006666"/>
                          </a:solidFill>
                          <a:effectLst/>
                          <a:latin typeface="Consolas" panose="020B0609020204030204" pitchFamily="49" charset="0"/>
                        </a:rPr>
                        <a:t>”</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19</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rebootDevice</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880000"/>
                          </a:solidFill>
                          <a:effectLst/>
                          <a:latin typeface="Consolas" panose="020B0609020204030204" pitchFamily="49" charset="0"/>
                        </a:rPr>
                        <a:t>// Reboot the device</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20</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else</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if</a:t>
                      </a:r>
                      <a:r>
                        <a:rPr lang="en-US" sz="1100" b="1" i="0" u="none" strike="noStrike" dirty="0">
                          <a:solidFill>
                            <a:srgbClr val="666600"/>
                          </a:solidFill>
                          <a:effectLst/>
                          <a:latin typeface="Consolas" panose="020B0609020204030204" pitchFamily="49" charset="0"/>
                        </a:rPr>
                        <a:t>(</a:t>
                      </a:r>
                      <a:r>
                        <a:rPr lang="en-US" sz="1100" b="1" i="0" u="none" strike="noStrike" dirty="0" err="1">
                          <a:solidFill>
                            <a:srgbClr val="000000"/>
                          </a:solidFill>
                          <a:effectLst/>
                          <a:latin typeface="Consolas" panose="020B0609020204030204" pitchFamily="49" charset="0"/>
                        </a:rPr>
                        <a:t>cmd</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6666"/>
                          </a:solidFill>
                          <a:effectLst/>
                          <a:latin typeface="Consolas" panose="020B0609020204030204" pitchFamily="49" charset="0"/>
                        </a:rPr>
                        <a:t>“</a:t>
                      </a:r>
                      <a:r>
                        <a:rPr lang="en-US" sz="1100" b="1" i="0" u="none" strike="noStrike" dirty="0" err="1">
                          <a:solidFill>
                            <a:srgbClr val="006666"/>
                          </a:solidFill>
                          <a:effectLst/>
                          <a:latin typeface="Consolas" panose="020B0609020204030204" pitchFamily="49" charset="0"/>
                        </a:rPr>
                        <a:t>dy</a:t>
                      </a:r>
                      <a:r>
                        <a:rPr lang="en-US" sz="1100" b="1" i="0" u="none" strike="noStrike" dirty="0">
                          <a:solidFill>
                            <a:srgbClr val="006666"/>
                          </a:solidFill>
                          <a:effectLst/>
                          <a:latin typeface="Consolas" panose="020B0609020204030204" pitchFamily="49" charset="0"/>
                        </a:rPr>
                        <a:t>”</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21</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parseMSG</a:t>
                      </a:r>
                      <a:r>
                        <a:rPr lang="en-US" sz="1100" b="1" i="0" u="none" strike="noStrike" dirty="0">
                          <a:solidFill>
                            <a:srgbClr val="666600"/>
                          </a:solidFill>
                          <a:effectLst/>
                          <a:latin typeface="Consolas" panose="020B0609020204030204" pitchFamily="49" charset="0"/>
                        </a:rPr>
                        <a:t>(</a:t>
                      </a:r>
                      <a:r>
                        <a:rPr lang="en-US" sz="1100" b="1" i="0" u="none" strike="noStrike" dirty="0" err="1">
                          <a:solidFill>
                            <a:srgbClr val="000000"/>
                          </a:solidFill>
                          <a:effectLst/>
                          <a:latin typeface="Consolas" panose="020B0609020204030204" pitchFamily="49" charset="0"/>
                        </a:rPr>
                        <a:t>msg</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880000"/>
                          </a:solidFill>
                          <a:effectLst/>
                          <a:latin typeface="Consolas" panose="020B0609020204030204" pitchFamily="49" charset="0"/>
                        </a:rPr>
                        <a:t>// Parse </a:t>
                      </a:r>
                      <a:r>
                        <a:rPr lang="en-US" sz="1100" b="1" i="0" u="none" strike="noStrike" dirty="0" err="1">
                          <a:solidFill>
                            <a:srgbClr val="880000"/>
                          </a:solidFill>
                          <a:effectLst/>
                          <a:latin typeface="Consolas" panose="020B0609020204030204" pitchFamily="49" charset="0"/>
                        </a:rPr>
                        <a:t>msg</a:t>
                      </a:r>
                      <a:r>
                        <a:rPr lang="en-US" sz="1100" b="1" i="0" u="none" strike="noStrike" dirty="0">
                          <a:solidFill>
                            <a:srgbClr val="880000"/>
                          </a:solidFill>
                          <a:effectLst/>
                          <a:latin typeface="Consolas" panose="020B0609020204030204" pitchFamily="49" charset="0"/>
                        </a:rPr>
                        <a:t> in native code</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22</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else</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880000"/>
                          </a:solidFill>
                          <a:effectLst/>
                          <a:latin typeface="Consolas" panose="020B0609020204030204" pitchFamily="49" charset="0"/>
                        </a:rPr>
                        <a:t>// The command is </a:t>
                      </a:r>
                      <a:r>
                        <a:rPr lang="en-US" sz="1100" b="1" i="0" u="none" strike="noStrike" dirty="0" err="1">
                          <a:solidFill>
                            <a:srgbClr val="880000"/>
                          </a:solidFill>
                          <a:effectLst/>
                          <a:latin typeface="Consolas" panose="020B0609020204030204" pitchFamily="49" charset="0"/>
                        </a:rPr>
                        <a:t>unrconginized</a:t>
                      </a:r>
                      <a:r>
                        <a:rPr lang="en-US" sz="1100" b="1" i="0" u="none" strike="noStrike" dirty="0">
                          <a:solidFill>
                            <a:srgbClr val="880000"/>
                          </a:solidFill>
                          <a:effectLst/>
                          <a:latin typeface="Consolas" panose="020B0609020204030204" pitchFamily="49" charset="0"/>
                        </a:rPr>
                        <a: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23</a:t>
                      </a:r>
                      <a:r>
                        <a:rPr lang="en-US" sz="1100" b="1" i="0" u="none" strike="noStrike" dirty="0">
                          <a:solidFill>
                            <a:srgbClr val="000000"/>
                          </a:solidFill>
                          <a:effectLst/>
                          <a:latin typeface="Consolas" panose="020B0609020204030204" pitchFamily="49" charset="0"/>
                        </a:rPr>
                        <a:t>     reply</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8800"/>
                          </a:solidFill>
                          <a:effectLst/>
                          <a:latin typeface="Consolas" panose="020B0609020204030204" pitchFamily="49" charset="0"/>
                        </a:rPr>
                        <a:t>"Unknown command!"</a:t>
                      </a:r>
                      <a:r>
                        <a:rPr lang="en-US" sz="1100" b="1" i="0" u="none" strike="noStrike" dirty="0">
                          <a:solidFill>
                            <a:srgbClr val="666600"/>
                          </a:solidFill>
                          <a:effectLst/>
                          <a:latin typeface="Consolas" panose="020B0609020204030204" pitchFamily="49" charset="0"/>
                        </a:rPr>
                        <a: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24</a:t>
                      </a:r>
                      <a:r>
                        <a:rPr lang="en-US" sz="1100" b="1" i="0" u="none" strike="noStrike" dirty="0">
                          <a:solidFill>
                            <a:srgbClr val="000000"/>
                          </a:solidFill>
                          <a:effectLst/>
                          <a:latin typeface="Consolas" panose="020B0609020204030204" pitchFamily="49" charset="0"/>
                        </a:rPr>
                        <a:t>   }</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25</a:t>
                      </a:r>
                      <a:r>
                        <a:rPr lang="en-US" sz="1100" b="1" i="0" u="none" strike="noStrike" dirty="0">
                          <a:solidFill>
                            <a:srgbClr val="000000"/>
                          </a:solidFill>
                          <a:effectLst/>
                          <a:latin typeface="Consolas" panose="020B0609020204030204" pitchFamily="49" charset="0"/>
                        </a:rPr>
                        <a:t> }</a:t>
                      </a:r>
                      <a:endParaRPr lang="en-US" sz="11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6" name="TextBox 5"/>
          <p:cNvSpPr txBox="1"/>
          <p:nvPr/>
        </p:nvSpPr>
        <p:spPr>
          <a:xfrm>
            <a:off x="382661" y="1929239"/>
            <a:ext cx="6428939" cy="830997"/>
          </a:xfrm>
          <a:prstGeom prst="rect">
            <a:avLst/>
          </a:prstGeom>
          <a:noFill/>
        </p:spPr>
        <p:txBody>
          <a:bodyPr wrap="none" rtlCol="0">
            <a:spAutoFit/>
          </a:bodyPr>
          <a:lstStyle/>
          <a:p>
            <a:r>
              <a:rPr lang="en-US" sz="2800" b="1" dirty="0"/>
              <a:t>In-memory optimization</a:t>
            </a:r>
            <a:r>
              <a:rPr lang="zh-CN" altLang="en-US" sz="2800" b="1" dirty="0"/>
              <a:t>： </a:t>
            </a:r>
            <a:endParaRPr lang="en-US" altLang="zh-CN" sz="2800" b="1" dirty="0"/>
          </a:p>
          <a:p>
            <a:r>
              <a:rPr lang="en-US" sz="2000" dirty="0"/>
              <a:t>  Run specified code regions iteratively with different inputs </a:t>
            </a:r>
          </a:p>
        </p:txBody>
      </p:sp>
      <p:grpSp>
        <p:nvGrpSpPr>
          <p:cNvPr id="35" name="Group 34"/>
          <p:cNvGrpSpPr/>
          <p:nvPr/>
        </p:nvGrpSpPr>
        <p:grpSpPr>
          <a:xfrm>
            <a:off x="838200" y="3200400"/>
            <a:ext cx="4107180" cy="2235200"/>
            <a:chOff x="1143000" y="1917700"/>
            <a:chExt cx="4107180" cy="2235200"/>
          </a:xfrm>
        </p:grpSpPr>
        <p:grpSp>
          <p:nvGrpSpPr>
            <p:cNvPr id="21" name="Group 20"/>
            <p:cNvGrpSpPr/>
            <p:nvPr/>
          </p:nvGrpSpPr>
          <p:grpSpPr>
            <a:xfrm>
              <a:off x="1143000" y="1917700"/>
              <a:ext cx="3721100" cy="2235200"/>
              <a:chOff x="1143000" y="1917700"/>
              <a:chExt cx="3721100" cy="2235200"/>
            </a:xfrm>
          </p:grpSpPr>
          <p:cxnSp>
            <p:nvCxnSpPr>
              <p:cNvPr id="12" name="Straight Connector 11"/>
              <p:cNvCxnSpPr/>
              <p:nvPr/>
            </p:nvCxnSpPr>
            <p:spPr>
              <a:xfrm>
                <a:off x="1143000" y="4152900"/>
                <a:ext cx="372110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864100" y="1917700"/>
                <a:ext cx="0" cy="2235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276486" y="1917700"/>
                <a:ext cx="587614"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4788515" y="2570131"/>
              <a:ext cx="461665" cy="1075487"/>
            </a:xfrm>
            <a:prstGeom prst="rect">
              <a:avLst/>
            </a:prstGeom>
            <a:noFill/>
          </p:spPr>
          <p:txBody>
            <a:bodyPr vert="eaVert" wrap="none" rtlCol="0">
              <a:spAutoFit/>
            </a:bodyPr>
            <a:lstStyle/>
            <a:p>
              <a:r>
                <a:rPr lang="en-US" dirty="0" err="1">
                  <a:solidFill>
                    <a:srgbClr val="0070C0"/>
                  </a:solidFill>
                </a:rPr>
                <a:t>cmd</a:t>
              </a:r>
              <a:r>
                <a:rPr lang="en-US" dirty="0">
                  <a:solidFill>
                    <a:srgbClr val="0070C0"/>
                  </a:solidFill>
                </a:rPr>
                <a:t>=“cm”</a:t>
              </a:r>
            </a:p>
          </p:txBody>
        </p:sp>
      </p:grpSp>
      <p:grpSp>
        <p:nvGrpSpPr>
          <p:cNvPr id="36" name="Group 35"/>
          <p:cNvGrpSpPr/>
          <p:nvPr/>
        </p:nvGrpSpPr>
        <p:grpSpPr>
          <a:xfrm>
            <a:off x="838200" y="3200400"/>
            <a:ext cx="4615179" cy="2235200"/>
            <a:chOff x="1143000" y="1917700"/>
            <a:chExt cx="4615179" cy="2235200"/>
          </a:xfrm>
        </p:grpSpPr>
        <p:cxnSp>
          <p:nvCxnSpPr>
            <p:cNvPr id="28" name="Straight Connector 27"/>
            <p:cNvCxnSpPr/>
            <p:nvPr/>
          </p:nvCxnSpPr>
          <p:spPr>
            <a:xfrm flipV="1">
              <a:off x="5372100" y="1917700"/>
              <a:ext cx="0" cy="2235200"/>
            </a:xfrm>
            <a:prstGeom prst="line">
              <a:avLst/>
            </a:prstGeom>
            <a:ln w="28575">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296514" y="2570100"/>
              <a:ext cx="461665" cy="1012970"/>
            </a:xfrm>
            <a:prstGeom prst="rect">
              <a:avLst/>
            </a:prstGeom>
            <a:noFill/>
          </p:spPr>
          <p:txBody>
            <a:bodyPr vert="eaVert" wrap="none" rtlCol="0">
              <a:spAutoFit/>
            </a:bodyPr>
            <a:lstStyle/>
            <a:p>
              <a:r>
                <a:rPr lang="en-US" dirty="0" err="1">
                  <a:solidFill>
                    <a:srgbClr val="7030A0"/>
                  </a:solidFill>
                </a:rPr>
                <a:t>cmd</a:t>
              </a:r>
              <a:r>
                <a:rPr lang="en-US" dirty="0">
                  <a:solidFill>
                    <a:srgbClr val="7030A0"/>
                  </a:solidFill>
                </a:rPr>
                <a:t>=“</a:t>
              </a:r>
              <a:r>
                <a:rPr lang="en-US" dirty="0" err="1">
                  <a:solidFill>
                    <a:srgbClr val="7030A0"/>
                  </a:solidFill>
                </a:rPr>
                <a:t>cq</a:t>
              </a:r>
              <a:r>
                <a:rPr lang="en-US" dirty="0">
                  <a:solidFill>
                    <a:srgbClr val="7030A0"/>
                  </a:solidFill>
                </a:rPr>
                <a:t>”</a:t>
              </a:r>
            </a:p>
          </p:txBody>
        </p:sp>
        <p:cxnSp>
          <p:nvCxnSpPr>
            <p:cNvPr id="24" name="Straight Connector 23"/>
            <p:cNvCxnSpPr/>
            <p:nvPr/>
          </p:nvCxnSpPr>
          <p:spPr>
            <a:xfrm>
              <a:off x="1143000" y="4152900"/>
              <a:ext cx="4229100" cy="0"/>
            </a:xfrm>
            <a:prstGeom prst="line">
              <a:avLst/>
            </a:prstGeom>
            <a:ln w="28575">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4276485" y="1917700"/>
              <a:ext cx="1095617" cy="0"/>
            </a:xfrm>
            <a:prstGeom prst="line">
              <a:avLst/>
            </a:prstGeom>
            <a:ln w="28575">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rot="16200000">
            <a:off x="5427411" y="3877494"/>
            <a:ext cx="461665" cy="419346"/>
          </a:xfrm>
          <a:prstGeom prst="rect">
            <a:avLst/>
          </a:prstGeom>
          <a:noFill/>
        </p:spPr>
        <p:txBody>
          <a:bodyPr vert="eaVert" wrap="none" rtlCol="0">
            <a:spAutoFit/>
          </a:bodyPr>
          <a:lstStyle/>
          <a:p>
            <a:r>
              <a:rPr lang="en-US" b="1" dirty="0"/>
              <a:t>……</a:t>
            </a:r>
          </a:p>
        </p:txBody>
      </p:sp>
      <p:sp>
        <p:nvSpPr>
          <p:cNvPr id="38" name="Rectangle 37"/>
          <p:cNvSpPr/>
          <p:nvPr/>
        </p:nvSpPr>
        <p:spPr>
          <a:xfrm>
            <a:off x="7047374" y="1929238"/>
            <a:ext cx="4699000" cy="830997"/>
          </a:xfrm>
          <a:prstGeom prst="rect">
            <a:avLst/>
          </a:prstGeom>
        </p:spPr>
        <p:txBody>
          <a:bodyPr wrap="square">
            <a:spAutoFit/>
          </a:bodyPr>
          <a:lstStyle/>
          <a:p>
            <a:pPr>
              <a:spcBef>
                <a:spcPts val="1800"/>
              </a:spcBef>
            </a:pPr>
            <a:r>
              <a:rPr lang="en-US" sz="2800" b="1" dirty="0"/>
              <a:t>Direct Execution </a:t>
            </a:r>
          </a:p>
          <a:p>
            <a:pPr marL="0" lvl="1"/>
            <a:r>
              <a:rPr lang="en-US" sz="2000" b="1" dirty="0"/>
              <a:t> </a:t>
            </a:r>
            <a:r>
              <a:rPr lang="en-US" sz="2000" dirty="0"/>
              <a:t>Force an app execute a path without input</a:t>
            </a:r>
          </a:p>
        </p:txBody>
      </p:sp>
      <p:graphicFrame>
        <p:nvGraphicFramePr>
          <p:cNvPr id="39" name="Table 38"/>
          <p:cNvGraphicFramePr>
            <a:graphicFrameLocks noGrp="1"/>
          </p:cNvGraphicFramePr>
          <p:nvPr>
            <p:extLst>
              <p:ext uri="{D42A27DB-BD31-4B8C-83A1-F6EECF244321}">
                <p14:modId xmlns:p14="http://schemas.microsoft.com/office/powerpoint/2010/main" val="688724223"/>
              </p:ext>
            </p:extLst>
          </p:nvPr>
        </p:nvGraphicFramePr>
        <p:xfrm>
          <a:off x="7109749" y="3492500"/>
          <a:ext cx="4574251" cy="1727200"/>
        </p:xfrm>
        <a:graphic>
          <a:graphicData uri="http://schemas.openxmlformats.org/drawingml/2006/table">
            <a:tbl>
              <a:tblPr/>
              <a:tblGrid>
                <a:gridCol w="4574251">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1050" b="1" i="0" u="none" strike="noStrike" dirty="0">
                          <a:solidFill>
                            <a:srgbClr val="006666"/>
                          </a:solidFill>
                          <a:effectLst/>
                          <a:latin typeface="Consolas" panose="020B0609020204030204" pitchFamily="49" charset="0"/>
                        </a:rPr>
                        <a:t>26</a:t>
                      </a:r>
                      <a:r>
                        <a:rPr lang="en-US" sz="1050" b="1" i="0" u="none" strike="noStrike" dirty="0">
                          <a:solidFill>
                            <a:srgbClr val="000000"/>
                          </a:solidFill>
                          <a:effectLst/>
                          <a:latin typeface="Consolas" panose="020B0609020204030204" pitchFamily="49" charset="0"/>
                        </a:rPr>
                        <a:t> </a:t>
                      </a:r>
                      <a:r>
                        <a:rPr lang="en-US" sz="1050" b="1" i="0" u="none" strike="noStrike" dirty="0">
                          <a:solidFill>
                            <a:srgbClr val="000088"/>
                          </a:solidFill>
                          <a:effectLst/>
                          <a:latin typeface="Consolas" panose="020B0609020204030204" pitchFamily="49" charset="0"/>
                        </a:rPr>
                        <a:t>public</a:t>
                      </a:r>
                      <a:r>
                        <a:rPr lang="en-US" sz="1050" b="1" i="0" u="none" strike="noStrike" dirty="0">
                          <a:solidFill>
                            <a:srgbClr val="000000"/>
                          </a:solidFill>
                          <a:effectLst/>
                          <a:latin typeface="Consolas" panose="020B0609020204030204" pitchFamily="49" charset="0"/>
                        </a:rPr>
                        <a:t> </a:t>
                      </a:r>
                      <a:r>
                        <a:rPr lang="en-US" sz="1050" b="1" i="0" u="none" strike="noStrike" dirty="0" err="1">
                          <a:solidFill>
                            <a:srgbClr val="000088"/>
                          </a:solidFill>
                          <a:effectLst/>
                          <a:latin typeface="Consolas" panose="020B0609020204030204" pitchFamily="49" charset="0"/>
                        </a:rPr>
                        <a:t>boolean</a:t>
                      </a:r>
                      <a:r>
                        <a:rPr lang="en-US" sz="1050" b="1" i="0" u="none" strike="noStrike" dirty="0">
                          <a:solidFill>
                            <a:srgbClr val="000000"/>
                          </a:solidFill>
                          <a:effectLst/>
                          <a:latin typeface="Consolas" panose="020B0609020204030204" pitchFamily="49" charset="0"/>
                        </a:rPr>
                        <a:t> equals</a:t>
                      </a:r>
                      <a:r>
                        <a:rPr lang="en-US" sz="1050" b="1" i="0" u="none" strike="noStrike" dirty="0">
                          <a:solidFill>
                            <a:srgbClr val="666600"/>
                          </a:solidFill>
                          <a:effectLst/>
                          <a:latin typeface="Consolas" panose="020B0609020204030204" pitchFamily="49" charset="0"/>
                        </a:rPr>
                        <a:t>(</a:t>
                      </a:r>
                      <a:r>
                        <a:rPr lang="en-US" sz="1050" b="1" i="0" u="none" strike="noStrike" dirty="0">
                          <a:solidFill>
                            <a:srgbClr val="660066"/>
                          </a:solidFill>
                          <a:effectLst/>
                          <a:latin typeface="Consolas" panose="020B0609020204030204" pitchFamily="49" charset="0"/>
                        </a:rPr>
                        <a:t>String</a:t>
                      </a:r>
                      <a:r>
                        <a:rPr lang="en-US" sz="1050" b="1" i="0" u="none" strike="noStrike" dirty="0">
                          <a:solidFill>
                            <a:srgbClr val="000000"/>
                          </a:solidFill>
                          <a:effectLst/>
                          <a:latin typeface="Consolas" panose="020B0609020204030204" pitchFamily="49" charset="0"/>
                        </a:rPr>
                        <a:t> s1</a:t>
                      </a:r>
                      <a:r>
                        <a:rPr lang="en-US" sz="1050" b="1" i="0" u="none" strike="noStrike" dirty="0">
                          <a:solidFill>
                            <a:srgbClr val="666600"/>
                          </a:solidFill>
                          <a:effectLst/>
                          <a:latin typeface="Consolas" panose="020B0609020204030204" pitchFamily="49" charset="0"/>
                        </a:rPr>
                        <a:t>,</a:t>
                      </a:r>
                      <a:r>
                        <a:rPr lang="en-US" sz="1050" b="1" i="0" u="none" strike="noStrike" dirty="0">
                          <a:solidFill>
                            <a:srgbClr val="000000"/>
                          </a:solidFill>
                          <a:effectLst/>
                          <a:latin typeface="Consolas" panose="020B0609020204030204" pitchFamily="49" charset="0"/>
                        </a:rPr>
                        <a:t> </a:t>
                      </a:r>
                      <a:r>
                        <a:rPr lang="en-US" sz="1050" b="1" i="0" u="none" strike="noStrike" dirty="0">
                          <a:solidFill>
                            <a:srgbClr val="660066"/>
                          </a:solidFill>
                          <a:effectLst/>
                          <a:latin typeface="Consolas" panose="020B0609020204030204" pitchFamily="49" charset="0"/>
                        </a:rPr>
                        <a:t>String</a:t>
                      </a:r>
                      <a:r>
                        <a:rPr lang="en-US" sz="1050" b="1" i="0" u="none" strike="noStrike" dirty="0">
                          <a:solidFill>
                            <a:srgbClr val="000000"/>
                          </a:solidFill>
                          <a:effectLst/>
                          <a:latin typeface="Consolas" panose="020B0609020204030204" pitchFamily="49" charset="0"/>
                        </a:rPr>
                        <a:t> s2</a:t>
                      </a:r>
                      <a:r>
                        <a:rPr lang="en-US" sz="1050" b="1" i="0" u="none" strike="noStrike" dirty="0">
                          <a:solidFill>
                            <a:srgbClr val="666600"/>
                          </a:solidFill>
                          <a:effectLst/>
                          <a:latin typeface="Consolas" panose="020B0609020204030204" pitchFamily="49" charset="0"/>
                        </a:rPr>
                        <a:t>)</a:t>
                      </a:r>
                      <a:r>
                        <a:rPr lang="en-US" sz="1050" b="1" i="0" u="none" strike="noStrike" dirty="0">
                          <a:solidFill>
                            <a:srgbClr val="000000"/>
                          </a:solidFill>
                          <a:effectLst/>
                          <a:latin typeface="Consolas" panose="020B0609020204030204" pitchFamily="49" charset="0"/>
                        </a:rPr>
                        <a:t> {</a:t>
                      </a:r>
                      <a:endParaRPr lang="en-US" sz="1050" dirty="0">
                        <a:effectLst/>
                      </a:endParaRPr>
                    </a:p>
                    <a:p>
                      <a:pPr rtl="0" fontAlgn="t">
                        <a:spcBef>
                          <a:spcPts val="0"/>
                        </a:spcBef>
                        <a:spcAft>
                          <a:spcPts val="0"/>
                        </a:spcAft>
                      </a:pPr>
                      <a:r>
                        <a:rPr lang="en-US" sz="1050" b="1" i="0" u="none" strike="noStrike" dirty="0">
                          <a:solidFill>
                            <a:srgbClr val="006666"/>
                          </a:solidFill>
                          <a:effectLst/>
                          <a:latin typeface="Consolas" panose="020B0609020204030204" pitchFamily="49" charset="0"/>
                        </a:rPr>
                        <a:t>27</a:t>
                      </a:r>
                      <a:r>
                        <a:rPr lang="en-US" sz="1050" b="1" i="0" u="none" strike="noStrike" dirty="0">
                          <a:solidFill>
                            <a:srgbClr val="000000"/>
                          </a:solidFill>
                          <a:effectLst/>
                          <a:latin typeface="Consolas" panose="020B0609020204030204" pitchFamily="49" charset="0"/>
                        </a:rPr>
                        <a:t>   </a:t>
                      </a:r>
                      <a:r>
                        <a:rPr lang="en-US" sz="1050" b="1" i="0" u="none" strike="noStrike" dirty="0">
                          <a:solidFill>
                            <a:srgbClr val="000088"/>
                          </a:solidFill>
                          <a:effectLst/>
                          <a:latin typeface="Consolas" panose="020B0609020204030204" pitchFamily="49" charset="0"/>
                        </a:rPr>
                        <a:t>if</a:t>
                      </a:r>
                      <a:r>
                        <a:rPr lang="en-US" sz="1050" b="1" i="0" u="none" strike="noStrike" dirty="0">
                          <a:solidFill>
                            <a:srgbClr val="666600"/>
                          </a:solidFill>
                          <a:effectLst/>
                          <a:latin typeface="Consolas" panose="020B0609020204030204" pitchFamily="49" charset="0"/>
                        </a:rPr>
                        <a:t>(</a:t>
                      </a:r>
                      <a:r>
                        <a:rPr lang="en-US" sz="1050" b="1" i="0" u="none" strike="noStrike" dirty="0">
                          <a:solidFill>
                            <a:srgbClr val="000000"/>
                          </a:solidFill>
                          <a:effectLst/>
                          <a:latin typeface="Consolas" panose="020B0609020204030204" pitchFamily="49" charset="0"/>
                        </a:rPr>
                        <a:t>s1</a:t>
                      </a:r>
                      <a:r>
                        <a:rPr lang="en-US" sz="1050" b="1" i="0" u="none" strike="noStrike" dirty="0">
                          <a:solidFill>
                            <a:srgbClr val="666600"/>
                          </a:solidFill>
                          <a:effectLst/>
                          <a:latin typeface="Consolas" panose="020B0609020204030204" pitchFamily="49" charset="0"/>
                        </a:rPr>
                        <a:t>.</a:t>
                      </a:r>
                      <a:r>
                        <a:rPr lang="en-US" sz="1050" b="1" i="0" u="none" strike="noStrike" dirty="0">
                          <a:solidFill>
                            <a:srgbClr val="000000"/>
                          </a:solidFill>
                          <a:effectLst/>
                          <a:latin typeface="Consolas" panose="020B0609020204030204" pitchFamily="49" charset="0"/>
                        </a:rPr>
                        <a:t>count </a:t>
                      </a:r>
                      <a:r>
                        <a:rPr lang="en-US" sz="1050" b="1" i="0" u="none" strike="noStrike" dirty="0">
                          <a:solidFill>
                            <a:srgbClr val="666600"/>
                          </a:solidFill>
                          <a:effectLst/>
                          <a:latin typeface="Consolas" panose="020B0609020204030204" pitchFamily="49" charset="0"/>
                        </a:rPr>
                        <a:t>!=</a:t>
                      </a:r>
                      <a:r>
                        <a:rPr lang="en-US" sz="1050" b="1" i="0" u="none" strike="noStrike" dirty="0">
                          <a:solidFill>
                            <a:srgbClr val="000000"/>
                          </a:solidFill>
                          <a:effectLst/>
                          <a:latin typeface="Consolas" panose="020B0609020204030204" pitchFamily="49" charset="0"/>
                        </a:rPr>
                        <a:t> s2</a:t>
                      </a:r>
                      <a:r>
                        <a:rPr lang="en-US" sz="1050" b="1" i="0" u="none" strike="noStrike" dirty="0">
                          <a:solidFill>
                            <a:srgbClr val="666600"/>
                          </a:solidFill>
                          <a:effectLst/>
                          <a:latin typeface="Consolas" panose="020B0609020204030204" pitchFamily="49" charset="0"/>
                        </a:rPr>
                        <a:t>.</a:t>
                      </a:r>
                      <a:r>
                        <a:rPr lang="en-US" sz="1050" b="1" i="0" u="none" strike="noStrike" dirty="0">
                          <a:solidFill>
                            <a:srgbClr val="000000"/>
                          </a:solidFill>
                          <a:effectLst/>
                          <a:latin typeface="Consolas" panose="020B0609020204030204" pitchFamily="49" charset="0"/>
                        </a:rPr>
                        <a:t>count)</a:t>
                      </a:r>
                      <a:endParaRPr lang="en-US" sz="1050" dirty="0">
                        <a:effectLst/>
                      </a:endParaRPr>
                    </a:p>
                    <a:p>
                      <a:pPr rtl="0" fontAlgn="t">
                        <a:spcBef>
                          <a:spcPts val="0"/>
                        </a:spcBef>
                        <a:spcAft>
                          <a:spcPts val="0"/>
                        </a:spcAft>
                      </a:pPr>
                      <a:r>
                        <a:rPr lang="en-US" sz="1050" b="1" i="0" u="none" strike="noStrike" dirty="0">
                          <a:solidFill>
                            <a:srgbClr val="006666"/>
                          </a:solidFill>
                          <a:effectLst/>
                          <a:latin typeface="Consolas" panose="020B0609020204030204" pitchFamily="49" charset="0"/>
                        </a:rPr>
                        <a:t>28</a:t>
                      </a:r>
                      <a:r>
                        <a:rPr lang="en-US" sz="1050" b="1" i="0" u="none" strike="noStrike" dirty="0">
                          <a:solidFill>
                            <a:srgbClr val="000000"/>
                          </a:solidFill>
                          <a:effectLst/>
                          <a:latin typeface="Consolas" panose="020B0609020204030204" pitchFamily="49" charset="0"/>
                        </a:rPr>
                        <a:t>     </a:t>
                      </a:r>
                      <a:r>
                        <a:rPr lang="en-US" sz="1050" b="1" i="0" u="none" strike="noStrike" dirty="0">
                          <a:solidFill>
                            <a:srgbClr val="000088"/>
                          </a:solidFill>
                          <a:effectLst/>
                          <a:latin typeface="Consolas" panose="020B0609020204030204" pitchFamily="49" charset="0"/>
                        </a:rPr>
                        <a:t>return</a:t>
                      </a:r>
                      <a:r>
                        <a:rPr lang="en-US" sz="1050" b="1" i="0" u="none" strike="noStrike" dirty="0">
                          <a:solidFill>
                            <a:srgbClr val="000000"/>
                          </a:solidFill>
                          <a:effectLst/>
                          <a:latin typeface="Consolas" panose="020B0609020204030204" pitchFamily="49" charset="0"/>
                        </a:rPr>
                        <a:t> </a:t>
                      </a:r>
                      <a:r>
                        <a:rPr lang="en-US" sz="1050" b="1" i="0" u="none" strike="noStrike" dirty="0">
                          <a:solidFill>
                            <a:srgbClr val="000088"/>
                          </a:solidFill>
                          <a:effectLst/>
                          <a:latin typeface="Consolas" panose="020B0609020204030204" pitchFamily="49" charset="0"/>
                        </a:rPr>
                        <a:t>false;</a:t>
                      </a:r>
                      <a:endParaRPr lang="en-US" sz="1050" dirty="0">
                        <a:effectLst/>
                      </a:endParaRPr>
                    </a:p>
                    <a:p>
                      <a:pPr rtl="0" fontAlgn="t">
                        <a:spcBef>
                          <a:spcPts val="0"/>
                        </a:spcBef>
                        <a:spcAft>
                          <a:spcPts val="0"/>
                        </a:spcAft>
                      </a:pPr>
                      <a:r>
                        <a:rPr lang="en-US" sz="1050" b="1" i="0" u="none" strike="noStrike" dirty="0">
                          <a:solidFill>
                            <a:srgbClr val="006666"/>
                          </a:solidFill>
                          <a:effectLst/>
                          <a:latin typeface="Consolas" panose="020B0609020204030204" pitchFamily="49" charset="0"/>
                        </a:rPr>
                        <a:t>29</a:t>
                      </a:r>
                      <a:r>
                        <a:rPr lang="en-US" sz="1050" b="1" i="0" u="none" strike="noStrike" dirty="0">
                          <a:solidFill>
                            <a:srgbClr val="000000"/>
                          </a:solidFill>
                          <a:effectLst/>
                          <a:latin typeface="Consolas" panose="020B0609020204030204" pitchFamily="49" charset="0"/>
                        </a:rPr>
                        <a:t>   </a:t>
                      </a:r>
                      <a:r>
                        <a:rPr lang="en-US" sz="1050" b="1" i="0" u="none" strike="noStrike" dirty="0">
                          <a:solidFill>
                            <a:srgbClr val="000088"/>
                          </a:solidFill>
                          <a:effectLst/>
                          <a:latin typeface="Consolas" panose="020B0609020204030204" pitchFamily="49" charset="0"/>
                        </a:rPr>
                        <a:t>if</a:t>
                      </a:r>
                      <a:r>
                        <a:rPr lang="en-US" sz="1050" b="1" i="0" u="none" strike="noStrike" dirty="0">
                          <a:solidFill>
                            <a:srgbClr val="666600"/>
                          </a:solidFill>
                          <a:effectLst/>
                          <a:latin typeface="Consolas" panose="020B0609020204030204" pitchFamily="49" charset="0"/>
                        </a:rPr>
                        <a:t>(</a:t>
                      </a:r>
                      <a:r>
                        <a:rPr lang="en-US" sz="1050" b="1" i="0" u="none" strike="noStrike" dirty="0">
                          <a:solidFill>
                            <a:srgbClr val="000000"/>
                          </a:solidFill>
                          <a:effectLst/>
                          <a:latin typeface="Consolas" panose="020B0609020204030204" pitchFamily="49" charset="0"/>
                        </a:rPr>
                        <a:t>s1</a:t>
                      </a:r>
                      <a:r>
                        <a:rPr lang="en-US" sz="1050" b="1" i="0" u="none" strike="noStrike" dirty="0">
                          <a:solidFill>
                            <a:srgbClr val="666600"/>
                          </a:solidFill>
                          <a:effectLst/>
                          <a:latin typeface="Consolas" panose="020B0609020204030204" pitchFamily="49" charset="0"/>
                        </a:rPr>
                        <a:t>.</a:t>
                      </a:r>
                      <a:r>
                        <a:rPr lang="en-US" sz="1050" b="1" i="0" u="none" strike="noStrike" dirty="0">
                          <a:solidFill>
                            <a:srgbClr val="000000"/>
                          </a:solidFill>
                          <a:effectLst/>
                          <a:latin typeface="Consolas" panose="020B0609020204030204" pitchFamily="49" charset="0"/>
                        </a:rPr>
                        <a:t>hashCode</a:t>
                      </a:r>
                      <a:r>
                        <a:rPr lang="en-US" sz="1050" b="1" i="0" u="none" strike="noStrike" dirty="0">
                          <a:solidFill>
                            <a:srgbClr val="666600"/>
                          </a:solidFill>
                          <a:effectLst/>
                          <a:latin typeface="Consolas" panose="020B0609020204030204" pitchFamily="49" charset="0"/>
                        </a:rPr>
                        <a:t>()</a:t>
                      </a:r>
                      <a:r>
                        <a:rPr lang="en-US" sz="1050" b="1" i="0" u="none" strike="noStrike" dirty="0">
                          <a:solidFill>
                            <a:srgbClr val="000000"/>
                          </a:solidFill>
                          <a:effectLst/>
                          <a:latin typeface="Consolas" panose="020B0609020204030204" pitchFamily="49" charset="0"/>
                        </a:rPr>
                        <a:t> </a:t>
                      </a:r>
                      <a:r>
                        <a:rPr lang="en-US" sz="1050" b="1" i="0" u="none" strike="noStrike" dirty="0">
                          <a:solidFill>
                            <a:srgbClr val="666600"/>
                          </a:solidFill>
                          <a:effectLst/>
                          <a:latin typeface="Consolas" panose="020B0609020204030204" pitchFamily="49" charset="0"/>
                        </a:rPr>
                        <a:t>!=</a:t>
                      </a:r>
                      <a:r>
                        <a:rPr lang="en-US" sz="1050" b="1" i="0" u="none" strike="noStrike" dirty="0">
                          <a:solidFill>
                            <a:srgbClr val="000000"/>
                          </a:solidFill>
                          <a:effectLst/>
                          <a:latin typeface="Consolas" panose="020B0609020204030204" pitchFamily="49" charset="0"/>
                        </a:rPr>
                        <a:t> s2</a:t>
                      </a:r>
                      <a:r>
                        <a:rPr lang="en-US" sz="1050" b="1" i="0" u="none" strike="noStrike" dirty="0">
                          <a:solidFill>
                            <a:srgbClr val="666600"/>
                          </a:solidFill>
                          <a:effectLst/>
                          <a:latin typeface="Consolas" panose="020B0609020204030204" pitchFamily="49" charset="0"/>
                        </a:rPr>
                        <a:t>.</a:t>
                      </a:r>
                      <a:r>
                        <a:rPr lang="en-US" sz="1050" b="1" i="0" u="none" strike="noStrike" dirty="0">
                          <a:solidFill>
                            <a:srgbClr val="000000"/>
                          </a:solidFill>
                          <a:effectLst/>
                          <a:latin typeface="Consolas" panose="020B0609020204030204" pitchFamily="49" charset="0"/>
                        </a:rPr>
                        <a:t>hashCode</a:t>
                      </a:r>
                      <a:r>
                        <a:rPr lang="en-US" sz="1050" b="1" i="0" u="none" strike="noStrike" dirty="0">
                          <a:solidFill>
                            <a:srgbClr val="666600"/>
                          </a:solidFill>
                          <a:effectLst/>
                          <a:latin typeface="Consolas" panose="020B0609020204030204" pitchFamily="49" charset="0"/>
                        </a:rPr>
                        <a:t>())</a:t>
                      </a:r>
                      <a:endParaRPr lang="en-US" sz="1050" dirty="0">
                        <a:effectLst/>
                      </a:endParaRPr>
                    </a:p>
                    <a:p>
                      <a:pPr rtl="0" fontAlgn="t">
                        <a:spcBef>
                          <a:spcPts val="0"/>
                        </a:spcBef>
                        <a:spcAft>
                          <a:spcPts val="0"/>
                        </a:spcAft>
                      </a:pPr>
                      <a:r>
                        <a:rPr lang="en-US" sz="1050" b="1" i="0" u="none" strike="noStrike" dirty="0">
                          <a:solidFill>
                            <a:srgbClr val="006666"/>
                          </a:solidFill>
                          <a:effectLst/>
                          <a:latin typeface="Consolas" panose="020B0609020204030204" pitchFamily="49" charset="0"/>
                        </a:rPr>
                        <a:t>30</a:t>
                      </a:r>
                      <a:r>
                        <a:rPr lang="en-US" sz="1050" b="1" i="0" u="none" strike="noStrike" dirty="0">
                          <a:solidFill>
                            <a:srgbClr val="000000"/>
                          </a:solidFill>
                          <a:effectLst/>
                          <a:latin typeface="Consolas" panose="020B0609020204030204" pitchFamily="49" charset="0"/>
                        </a:rPr>
                        <a:t>     </a:t>
                      </a:r>
                      <a:r>
                        <a:rPr lang="en-US" sz="1050" b="1" i="0" u="none" strike="noStrike" dirty="0">
                          <a:solidFill>
                            <a:srgbClr val="000088"/>
                          </a:solidFill>
                          <a:effectLst/>
                          <a:latin typeface="Consolas" panose="020B0609020204030204" pitchFamily="49" charset="0"/>
                        </a:rPr>
                        <a:t>return</a:t>
                      </a:r>
                      <a:r>
                        <a:rPr lang="en-US" sz="1050" b="1" i="0" u="none" strike="noStrike" dirty="0">
                          <a:solidFill>
                            <a:srgbClr val="000000"/>
                          </a:solidFill>
                          <a:effectLst/>
                          <a:latin typeface="Consolas" panose="020B0609020204030204" pitchFamily="49" charset="0"/>
                        </a:rPr>
                        <a:t> </a:t>
                      </a:r>
                      <a:r>
                        <a:rPr lang="en-US" sz="1050" b="1" i="0" u="none" strike="noStrike" dirty="0">
                          <a:solidFill>
                            <a:srgbClr val="000088"/>
                          </a:solidFill>
                          <a:effectLst/>
                          <a:latin typeface="Consolas" panose="020B0609020204030204" pitchFamily="49" charset="0"/>
                        </a:rPr>
                        <a:t>false;</a:t>
                      </a:r>
                      <a:endParaRPr lang="en-US" sz="1050" dirty="0">
                        <a:effectLst/>
                      </a:endParaRPr>
                    </a:p>
                    <a:p>
                      <a:pPr rtl="0" fontAlgn="t">
                        <a:spcBef>
                          <a:spcPts val="0"/>
                        </a:spcBef>
                        <a:spcAft>
                          <a:spcPts val="0"/>
                        </a:spcAft>
                      </a:pPr>
                      <a:r>
                        <a:rPr lang="en-US" sz="1050" b="1" i="0" u="none" strike="noStrike" dirty="0">
                          <a:solidFill>
                            <a:srgbClr val="006666"/>
                          </a:solidFill>
                          <a:effectLst/>
                          <a:latin typeface="Consolas" panose="020B0609020204030204" pitchFamily="49" charset="0"/>
                        </a:rPr>
                        <a:t>31</a:t>
                      </a:r>
                      <a:r>
                        <a:rPr lang="en-US" sz="1050" b="1" i="0" u="none" strike="noStrike" dirty="0">
                          <a:solidFill>
                            <a:srgbClr val="000000"/>
                          </a:solidFill>
                          <a:effectLst/>
                          <a:latin typeface="Consolas" panose="020B0609020204030204" pitchFamily="49" charset="0"/>
                        </a:rPr>
                        <a:t>   </a:t>
                      </a:r>
                      <a:r>
                        <a:rPr lang="en-US" sz="1050" b="1" i="0" u="none" strike="noStrike" dirty="0">
                          <a:solidFill>
                            <a:srgbClr val="000088"/>
                          </a:solidFill>
                          <a:effectLst/>
                          <a:latin typeface="Consolas" panose="020B0609020204030204" pitchFamily="49" charset="0"/>
                        </a:rPr>
                        <a:t>for</a:t>
                      </a:r>
                      <a:r>
                        <a:rPr lang="en-US" sz="1050" b="1" i="0" u="none" strike="noStrike" dirty="0">
                          <a:solidFill>
                            <a:srgbClr val="666600"/>
                          </a:solidFill>
                          <a:effectLst/>
                          <a:latin typeface="Consolas" panose="020B0609020204030204" pitchFamily="49" charset="0"/>
                        </a:rPr>
                        <a:t>(</a:t>
                      </a:r>
                      <a:r>
                        <a:rPr lang="en-US" sz="1050" b="1" i="0" u="none" strike="noStrike" dirty="0" err="1">
                          <a:solidFill>
                            <a:srgbClr val="000088"/>
                          </a:solidFill>
                          <a:effectLst/>
                          <a:latin typeface="Consolas" panose="020B0609020204030204" pitchFamily="49" charset="0"/>
                        </a:rPr>
                        <a:t>int</a:t>
                      </a:r>
                      <a:r>
                        <a:rPr lang="en-US" sz="1050" b="1" i="0" u="none" strike="noStrike" dirty="0">
                          <a:solidFill>
                            <a:srgbClr val="000000"/>
                          </a:solidFill>
                          <a:effectLst/>
                          <a:latin typeface="Consolas" panose="020B0609020204030204" pitchFamily="49" charset="0"/>
                        </a:rPr>
                        <a:t> </a:t>
                      </a:r>
                      <a:r>
                        <a:rPr lang="en-US" sz="1050" b="1" i="0" u="none" strike="noStrike" dirty="0" err="1">
                          <a:solidFill>
                            <a:srgbClr val="000000"/>
                          </a:solidFill>
                          <a:effectLst/>
                          <a:latin typeface="Consolas" panose="020B0609020204030204" pitchFamily="49" charset="0"/>
                        </a:rPr>
                        <a:t>i</a:t>
                      </a:r>
                      <a:r>
                        <a:rPr lang="en-US" sz="1050" b="1" i="0" u="none" strike="noStrike" dirty="0">
                          <a:solidFill>
                            <a:srgbClr val="000000"/>
                          </a:solidFill>
                          <a:effectLst/>
                          <a:latin typeface="Consolas" panose="020B0609020204030204" pitchFamily="49" charset="0"/>
                        </a:rPr>
                        <a:t> </a:t>
                      </a:r>
                      <a:r>
                        <a:rPr lang="en-US" sz="1050" b="1" i="0" u="none" strike="noStrike" dirty="0">
                          <a:solidFill>
                            <a:srgbClr val="666600"/>
                          </a:solidFill>
                          <a:effectLst/>
                          <a:latin typeface="Consolas" panose="020B0609020204030204" pitchFamily="49" charset="0"/>
                        </a:rPr>
                        <a:t>=</a:t>
                      </a:r>
                      <a:r>
                        <a:rPr lang="en-US" sz="1050" b="1" i="0" u="none" strike="noStrike" dirty="0">
                          <a:solidFill>
                            <a:srgbClr val="000000"/>
                          </a:solidFill>
                          <a:effectLst/>
                          <a:latin typeface="Consolas" panose="020B0609020204030204" pitchFamily="49" charset="0"/>
                        </a:rPr>
                        <a:t> </a:t>
                      </a:r>
                      <a:r>
                        <a:rPr lang="en-US" sz="1050" b="1" i="0" u="none" strike="noStrike" dirty="0">
                          <a:solidFill>
                            <a:srgbClr val="006666"/>
                          </a:solidFill>
                          <a:effectLst/>
                          <a:latin typeface="Consolas" panose="020B0609020204030204" pitchFamily="49" charset="0"/>
                        </a:rPr>
                        <a:t>0</a:t>
                      </a:r>
                      <a:r>
                        <a:rPr lang="en-US" sz="1050" b="1" i="0" u="none" strike="noStrike" dirty="0">
                          <a:solidFill>
                            <a:srgbClr val="666600"/>
                          </a:solidFill>
                          <a:effectLst/>
                          <a:latin typeface="Consolas" panose="020B0609020204030204" pitchFamily="49" charset="0"/>
                        </a:rPr>
                        <a:t>;</a:t>
                      </a:r>
                      <a:r>
                        <a:rPr lang="en-US" sz="1050" b="1" i="0" u="none" strike="noStrike" dirty="0">
                          <a:solidFill>
                            <a:srgbClr val="000000"/>
                          </a:solidFill>
                          <a:effectLst/>
                          <a:latin typeface="Consolas" panose="020B0609020204030204" pitchFamily="49" charset="0"/>
                        </a:rPr>
                        <a:t> </a:t>
                      </a:r>
                      <a:r>
                        <a:rPr lang="en-US" sz="1050" b="1" i="0" u="none" strike="noStrike" dirty="0" err="1">
                          <a:solidFill>
                            <a:srgbClr val="000000"/>
                          </a:solidFill>
                          <a:effectLst/>
                          <a:latin typeface="Consolas" panose="020B0609020204030204" pitchFamily="49" charset="0"/>
                        </a:rPr>
                        <a:t>i</a:t>
                      </a:r>
                      <a:r>
                        <a:rPr lang="en-US" sz="1050" b="1" i="0" u="none" strike="noStrike" dirty="0">
                          <a:solidFill>
                            <a:srgbClr val="000000"/>
                          </a:solidFill>
                          <a:effectLst/>
                          <a:latin typeface="Consolas" panose="020B0609020204030204" pitchFamily="49" charset="0"/>
                        </a:rPr>
                        <a:t> </a:t>
                      </a:r>
                      <a:r>
                        <a:rPr lang="en-US" sz="1050" b="1" i="0" u="none" strike="noStrike" dirty="0">
                          <a:solidFill>
                            <a:srgbClr val="666600"/>
                          </a:solidFill>
                          <a:effectLst/>
                          <a:latin typeface="Consolas" panose="020B0609020204030204" pitchFamily="49" charset="0"/>
                        </a:rPr>
                        <a:t>&lt;</a:t>
                      </a:r>
                      <a:r>
                        <a:rPr lang="en-US" sz="1050" b="1" i="0" u="none" strike="noStrike" dirty="0">
                          <a:solidFill>
                            <a:srgbClr val="000000"/>
                          </a:solidFill>
                          <a:effectLst/>
                          <a:latin typeface="Consolas" panose="020B0609020204030204" pitchFamily="49" charset="0"/>
                        </a:rPr>
                        <a:t> count</a:t>
                      </a:r>
                      <a:r>
                        <a:rPr lang="en-US" sz="1050" b="1" i="0" u="none" strike="noStrike" dirty="0">
                          <a:solidFill>
                            <a:srgbClr val="666600"/>
                          </a:solidFill>
                          <a:effectLst/>
                          <a:latin typeface="Consolas" panose="020B0609020204030204" pitchFamily="49" charset="0"/>
                        </a:rPr>
                        <a:t>;</a:t>
                      </a:r>
                      <a:r>
                        <a:rPr lang="en-US" sz="1050" b="1" i="0" u="none" strike="noStrike" dirty="0">
                          <a:solidFill>
                            <a:srgbClr val="000000"/>
                          </a:solidFill>
                          <a:effectLst/>
                          <a:latin typeface="Consolas" panose="020B0609020204030204" pitchFamily="49" charset="0"/>
                        </a:rPr>
                        <a:t> </a:t>
                      </a:r>
                      <a:r>
                        <a:rPr lang="en-US" sz="1050" b="1" i="0" u="none" strike="noStrike" dirty="0">
                          <a:solidFill>
                            <a:srgbClr val="666600"/>
                          </a:solidFill>
                          <a:effectLst/>
                          <a:latin typeface="Consolas" panose="020B0609020204030204" pitchFamily="49" charset="0"/>
                        </a:rPr>
                        <a:t>++</a:t>
                      </a:r>
                      <a:r>
                        <a:rPr lang="en-US" sz="1050" b="1" i="0" u="none" strike="noStrike" dirty="0" err="1">
                          <a:solidFill>
                            <a:srgbClr val="000000"/>
                          </a:solidFill>
                          <a:effectLst/>
                          <a:latin typeface="Consolas" panose="020B0609020204030204" pitchFamily="49" charset="0"/>
                        </a:rPr>
                        <a:t>i</a:t>
                      </a:r>
                      <a:r>
                        <a:rPr lang="en-US" sz="1050" b="1" i="0" u="none" strike="noStrike" dirty="0">
                          <a:solidFill>
                            <a:srgbClr val="000000"/>
                          </a:solidFill>
                          <a:effectLst/>
                          <a:latin typeface="Consolas" panose="020B0609020204030204" pitchFamily="49" charset="0"/>
                        </a:rPr>
                        <a:t>)</a:t>
                      </a:r>
                      <a:endParaRPr lang="en-US" sz="1050" dirty="0">
                        <a:effectLst/>
                      </a:endParaRPr>
                    </a:p>
                    <a:p>
                      <a:pPr rtl="0" fontAlgn="t">
                        <a:spcBef>
                          <a:spcPts val="0"/>
                        </a:spcBef>
                        <a:spcAft>
                          <a:spcPts val="0"/>
                        </a:spcAft>
                      </a:pPr>
                      <a:r>
                        <a:rPr lang="en-US" sz="1050" b="1" i="0" u="none" strike="noStrike" dirty="0">
                          <a:solidFill>
                            <a:srgbClr val="006666"/>
                          </a:solidFill>
                          <a:effectLst/>
                          <a:latin typeface="Consolas" panose="020B0609020204030204" pitchFamily="49" charset="0"/>
                        </a:rPr>
                        <a:t>32</a:t>
                      </a:r>
                      <a:r>
                        <a:rPr lang="en-US" sz="1050" b="1" i="0" u="none" strike="noStrike" dirty="0">
                          <a:solidFill>
                            <a:srgbClr val="000000"/>
                          </a:solidFill>
                          <a:effectLst/>
                          <a:latin typeface="Consolas" panose="020B0609020204030204" pitchFamily="49" charset="0"/>
                        </a:rPr>
                        <a:t>     </a:t>
                      </a:r>
                      <a:r>
                        <a:rPr lang="en-US" sz="1050" b="1" i="0" u="none" strike="noStrike" dirty="0">
                          <a:solidFill>
                            <a:srgbClr val="000088"/>
                          </a:solidFill>
                          <a:effectLst/>
                          <a:latin typeface="Consolas" panose="020B0609020204030204" pitchFamily="49" charset="0"/>
                        </a:rPr>
                        <a:t>if</a:t>
                      </a:r>
                      <a:r>
                        <a:rPr lang="en-US" sz="1050" b="1" i="0" u="none" strike="noStrike" dirty="0">
                          <a:solidFill>
                            <a:srgbClr val="000000"/>
                          </a:solidFill>
                          <a:effectLst/>
                          <a:latin typeface="Consolas" panose="020B0609020204030204" pitchFamily="49" charset="0"/>
                        </a:rPr>
                        <a:t> </a:t>
                      </a:r>
                      <a:r>
                        <a:rPr lang="en-US" sz="1050" b="1" i="0" u="none" strike="noStrike" dirty="0">
                          <a:solidFill>
                            <a:srgbClr val="666600"/>
                          </a:solidFill>
                          <a:effectLst/>
                          <a:latin typeface="Consolas" panose="020B0609020204030204" pitchFamily="49" charset="0"/>
                        </a:rPr>
                        <a:t>(</a:t>
                      </a:r>
                      <a:r>
                        <a:rPr lang="en-US" sz="1050" b="1" i="0" u="none" strike="noStrike" dirty="0">
                          <a:solidFill>
                            <a:srgbClr val="000000"/>
                          </a:solidFill>
                          <a:effectLst/>
                          <a:latin typeface="Consolas" panose="020B0609020204030204" pitchFamily="49" charset="0"/>
                        </a:rPr>
                        <a:t>s1</a:t>
                      </a:r>
                      <a:r>
                        <a:rPr lang="en-US" sz="1050" b="1" i="0" u="none" strike="noStrike" dirty="0">
                          <a:solidFill>
                            <a:srgbClr val="666600"/>
                          </a:solidFill>
                          <a:effectLst/>
                          <a:latin typeface="Consolas" panose="020B0609020204030204" pitchFamily="49" charset="0"/>
                        </a:rPr>
                        <a:t>.</a:t>
                      </a:r>
                      <a:r>
                        <a:rPr lang="en-US" sz="1050" b="1" i="0" u="none" strike="noStrike" dirty="0">
                          <a:solidFill>
                            <a:srgbClr val="000000"/>
                          </a:solidFill>
                          <a:effectLst/>
                          <a:latin typeface="Consolas" panose="020B0609020204030204" pitchFamily="49" charset="0"/>
                        </a:rPr>
                        <a:t>charAt</a:t>
                      </a:r>
                      <a:r>
                        <a:rPr lang="en-US" sz="1050" b="1" i="0" u="none" strike="noStrike" dirty="0">
                          <a:solidFill>
                            <a:srgbClr val="666600"/>
                          </a:solidFill>
                          <a:effectLst/>
                          <a:latin typeface="Consolas" panose="020B0609020204030204" pitchFamily="49" charset="0"/>
                        </a:rPr>
                        <a:t>(</a:t>
                      </a:r>
                      <a:r>
                        <a:rPr lang="en-US" sz="1050" b="1" i="0" u="none" strike="noStrike" dirty="0" err="1">
                          <a:solidFill>
                            <a:srgbClr val="000000"/>
                          </a:solidFill>
                          <a:effectLst/>
                          <a:latin typeface="Consolas" panose="020B0609020204030204" pitchFamily="49" charset="0"/>
                        </a:rPr>
                        <a:t>i</a:t>
                      </a:r>
                      <a:r>
                        <a:rPr lang="en-US" sz="1050" b="1" i="0" u="none" strike="noStrike" dirty="0">
                          <a:solidFill>
                            <a:srgbClr val="666600"/>
                          </a:solidFill>
                          <a:effectLst/>
                          <a:latin typeface="Consolas" panose="020B0609020204030204" pitchFamily="49" charset="0"/>
                        </a:rPr>
                        <a:t>)</a:t>
                      </a:r>
                      <a:r>
                        <a:rPr lang="en-US" sz="1050" b="1" i="0" u="none" strike="noStrike" dirty="0">
                          <a:solidFill>
                            <a:srgbClr val="000000"/>
                          </a:solidFill>
                          <a:effectLst/>
                          <a:latin typeface="Consolas" panose="020B0609020204030204" pitchFamily="49" charset="0"/>
                        </a:rPr>
                        <a:t> </a:t>
                      </a:r>
                      <a:r>
                        <a:rPr lang="en-US" sz="1050" b="1" i="0" u="none" strike="noStrike" dirty="0">
                          <a:solidFill>
                            <a:srgbClr val="666600"/>
                          </a:solidFill>
                          <a:effectLst/>
                          <a:latin typeface="Consolas" panose="020B0609020204030204" pitchFamily="49" charset="0"/>
                        </a:rPr>
                        <a:t>!=</a:t>
                      </a:r>
                      <a:r>
                        <a:rPr lang="en-US" sz="1050" b="1" i="0" u="none" strike="noStrike" dirty="0">
                          <a:solidFill>
                            <a:srgbClr val="000000"/>
                          </a:solidFill>
                          <a:effectLst/>
                          <a:latin typeface="Consolas" panose="020B0609020204030204" pitchFamily="49" charset="0"/>
                        </a:rPr>
                        <a:t> s2</a:t>
                      </a:r>
                      <a:r>
                        <a:rPr lang="en-US" sz="1050" b="1" i="0" u="none" strike="noStrike" dirty="0">
                          <a:solidFill>
                            <a:srgbClr val="666600"/>
                          </a:solidFill>
                          <a:effectLst/>
                          <a:latin typeface="Consolas" panose="020B0609020204030204" pitchFamily="49" charset="0"/>
                        </a:rPr>
                        <a:t>.</a:t>
                      </a:r>
                      <a:r>
                        <a:rPr lang="en-US" sz="1050" b="1" i="0" u="none" strike="noStrike" dirty="0">
                          <a:solidFill>
                            <a:srgbClr val="000000"/>
                          </a:solidFill>
                          <a:effectLst/>
                          <a:latin typeface="Consolas" panose="020B0609020204030204" pitchFamily="49" charset="0"/>
                        </a:rPr>
                        <a:t>charAt</a:t>
                      </a:r>
                      <a:r>
                        <a:rPr lang="en-US" sz="1050" b="1" i="0" u="none" strike="noStrike" dirty="0">
                          <a:solidFill>
                            <a:srgbClr val="666600"/>
                          </a:solidFill>
                          <a:effectLst/>
                          <a:latin typeface="Consolas" panose="020B0609020204030204" pitchFamily="49" charset="0"/>
                        </a:rPr>
                        <a:t>(</a:t>
                      </a:r>
                      <a:r>
                        <a:rPr lang="en-US" sz="1050" b="1" i="0" u="none" strike="noStrike" dirty="0" err="1">
                          <a:solidFill>
                            <a:srgbClr val="000000"/>
                          </a:solidFill>
                          <a:effectLst/>
                          <a:latin typeface="Consolas" panose="020B0609020204030204" pitchFamily="49" charset="0"/>
                        </a:rPr>
                        <a:t>i</a:t>
                      </a:r>
                      <a:r>
                        <a:rPr lang="en-US" sz="1050" b="1" i="0" u="none" strike="noStrike" dirty="0">
                          <a:solidFill>
                            <a:srgbClr val="666600"/>
                          </a:solidFill>
                          <a:effectLst/>
                          <a:latin typeface="Consolas" panose="020B0609020204030204" pitchFamily="49" charset="0"/>
                        </a:rPr>
                        <a:t>))</a:t>
                      </a:r>
                      <a:endParaRPr lang="en-US" sz="1050" dirty="0">
                        <a:effectLst/>
                      </a:endParaRPr>
                    </a:p>
                    <a:p>
                      <a:pPr rtl="0" fontAlgn="t">
                        <a:spcBef>
                          <a:spcPts val="0"/>
                        </a:spcBef>
                        <a:spcAft>
                          <a:spcPts val="0"/>
                        </a:spcAft>
                      </a:pPr>
                      <a:r>
                        <a:rPr lang="en-US" sz="1050" b="1" i="0" u="none" strike="noStrike" dirty="0">
                          <a:solidFill>
                            <a:srgbClr val="006666"/>
                          </a:solidFill>
                          <a:effectLst/>
                          <a:latin typeface="Consolas" panose="020B0609020204030204" pitchFamily="49" charset="0"/>
                        </a:rPr>
                        <a:t>33</a:t>
                      </a:r>
                      <a:r>
                        <a:rPr lang="en-US" sz="1050" b="1" i="0" u="none" strike="noStrike" dirty="0">
                          <a:solidFill>
                            <a:srgbClr val="000000"/>
                          </a:solidFill>
                          <a:effectLst/>
                          <a:latin typeface="Consolas" panose="020B0609020204030204" pitchFamily="49" charset="0"/>
                        </a:rPr>
                        <a:t>       </a:t>
                      </a:r>
                      <a:r>
                        <a:rPr lang="en-US" sz="1050" b="1" i="0" u="none" strike="noStrike" dirty="0">
                          <a:solidFill>
                            <a:srgbClr val="000088"/>
                          </a:solidFill>
                          <a:effectLst/>
                          <a:latin typeface="Consolas" panose="020B0609020204030204" pitchFamily="49" charset="0"/>
                        </a:rPr>
                        <a:t>return</a:t>
                      </a:r>
                      <a:r>
                        <a:rPr lang="en-US" sz="1050" b="1" i="0" u="none" strike="noStrike" dirty="0">
                          <a:solidFill>
                            <a:srgbClr val="000000"/>
                          </a:solidFill>
                          <a:effectLst/>
                          <a:latin typeface="Consolas" panose="020B0609020204030204" pitchFamily="49" charset="0"/>
                        </a:rPr>
                        <a:t> </a:t>
                      </a:r>
                      <a:r>
                        <a:rPr lang="en-US" sz="1050" b="1" i="0" u="none" strike="noStrike" dirty="0">
                          <a:solidFill>
                            <a:srgbClr val="000088"/>
                          </a:solidFill>
                          <a:effectLst/>
                          <a:latin typeface="Consolas" panose="020B0609020204030204" pitchFamily="49" charset="0"/>
                        </a:rPr>
                        <a:t>false;</a:t>
                      </a:r>
                      <a:endParaRPr lang="en-US" sz="1050" dirty="0">
                        <a:effectLst/>
                      </a:endParaRPr>
                    </a:p>
                    <a:p>
                      <a:pPr rtl="0" fontAlgn="t">
                        <a:spcBef>
                          <a:spcPts val="0"/>
                        </a:spcBef>
                        <a:spcAft>
                          <a:spcPts val="0"/>
                        </a:spcAft>
                      </a:pPr>
                      <a:r>
                        <a:rPr lang="en-US" sz="1050" b="1" i="0" u="none" strike="noStrike" dirty="0">
                          <a:solidFill>
                            <a:srgbClr val="006666"/>
                          </a:solidFill>
                          <a:effectLst/>
                          <a:latin typeface="Consolas" panose="020B0609020204030204" pitchFamily="49" charset="0"/>
                        </a:rPr>
                        <a:t>34</a:t>
                      </a:r>
                      <a:r>
                        <a:rPr lang="en-US" sz="1050" b="1" i="0" u="none" strike="noStrike" dirty="0">
                          <a:solidFill>
                            <a:srgbClr val="000000"/>
                          </a:solidFill>
                          <a:effectLst/>
                          <a:latin typeface="Consolas" panose="020B0609020204030204" pitchFamily="49" charset="0"/>
                        </a:rPr>
                        <a:t>   </a:t>
                      </a:r>
                      <a:r>
                        <a:rPr lang="en-US" sz="1050" b="1" i="0" u="none" strike="noStrike" dirty="0">
                          <a:solidFill>
                            <a:srgbClr val="000088"/>
                          </a:solidFill>
                          <a:effectLst/>
                          <a:latin typeface="Consolas" panose="020B0609020204030204" pitchFamily="49" charset="0"/>
                        </a:rPr>
                        <a:t>return</a:t>
                      </a:r>
                      <a:r>
                        <a:rPr lang="en-US" sz="1050" b="1" i="0" u="none" strike="noStrike" dirty="0">
                          <a:solidFill>
                            <a:srgbClr val="000000"/>
                          </a:solidFill>
                          <a:effectLst/>
                          <a:latin typeface="Consolas" panose="020B0609020204030204" pitchFamily="49" charset="0"/>
                        </a:rPr>
                        <a:t> </a:t>
                      </a:r>
                      <a:r>
                        <a:rPr lang="en-US" sz="1050" b="1" i="0" u="none" strike="noStrike" dirty="0">
                          <a:solidFill>
                            <a:srgbClr val="000088"/>
                          </a:solidFill>
                          <a:effectLst/>
                          <a:latin typeface="Consolas" panose="020B0609020204030204" pitchFamily="49" charset="0"/>
                        </a:rPr>
                        <a:t>true;</a:t>
                      </a:r>
                      <a:endParaRPr lang="en-US" sz="1050" dirty="0">
                        <a:effectLst/>
                      </a:endParaRPr>
                    </a:p>
                    <a:p>
                      <a:pPr rtl="0" fontAlgn="t">
                        <a:spcBef>
                          <a:spcPts val="0"/>
                        </a:spcBef>
                        <a:spcAft>
                          <a:spcPts val="0"/>
                        </a:spcAft>
                      </a:pPr>
                      <a:r>
                        <a:rPr lang="en-US" sz="1050" b="1" i="0" u="none" strike="noStrike" dirty="0">
                          <a:solidFill>
                            <a:srgbClr val="006666"/>
                          </a:solidFill>
                          <a:effectLst/>
                          <a:latin typeface="Consolas" panose="020B0609020204030204" pitchFamily="49" charset="0"/>
                        </a:rPr>
                        <a:t>35</a:t>
                      </a:r>
                      <a:r>
                        <a:rPr lang="en-US" sz="1050" b="1" i="0" u="none" strike="noStrike" dirty="0">
                          <a:solidFill>
                            <a:srgbClr val="000000"/>
                          </a:solidFill>
                          <a:effectLst/>
                          <a:latin typeface="Consolas" panose="020B0609020204030204" pitchFamily="49" charset="0"/>
                        </a:rPr>
                        <a:t> }</a:t>
                      </a:r>
                      <a:endParaRPr lang="en-US" sz="105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41" name="Rectangle 40"/>
          <p:cNvSpPr/>
          <p:nvPr/>
        </p:nvSpPr>
        <p:spPr>
          <a:xfrm>
            <a:off x="7480300" y="4019761"/>
            <a:ext cx="2616200" cy="33633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9817100" y="4217163"/>
            <a:ext cx="1625766"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latin typeface="Ubuntu" panose="020B0504030602030204" pitchFamily="34" charset="0"/>
              </a:rPr>
              <a:t>IR: </a:t>
            </a:r>
            <a:r>
              <a:rPr lang="en-US" i="1" dirty="0">
                <a:latin typeface="Ubuntu" panose="020B0504030602030204" pitchFamily="34" charset="0"/>
              </a:rPr>
              <a:t>if(</a:t>
            </a:r>
            <a:r>
              <a:rPr lang="en-US" b="1" i="1" dirty="0">
                <a:solidFill>
                  <a:srgbClr val="C00000"/>
                </a:solidFill>
                <a:latin typeface="Ubuntu" panose="020B0504030602030204" pitchFamily="34" charset="0"/>
              </a:rPr>
              <a:t>t</a:t>
            </a:r>
            <a:r>
              <a:rPr lang="en-US" i="1" dirty="0">
                <a:latin typeface="Ubuntu" panose="020B0504030602030204" pitchFamily="34" charset="0"/>
              </a:rPr>
              <a:t>) Return</a:t>
            </a:r>
          </a:p>
          <a:p>
            <a:r>
              <a:rPr lang="en-US" dirty="0">
                <a:latin typeface="Ubuntu" panose="020B0504030602030204" pitchFamily="34" charset="0"/>
              </a:rPr>
              <a:t>Set </a:t>
            </a:r>
            <a:r>
              <a:rPr lang="en-US" dirty="0">
                <a:solidFill>
                  <a:srgbClr val="C00000"/>
                </a:solidFill>
                <a:latin typeface="Ubuntu" panose="020B0504030602030204" pitchFamily="34" charset="0"/>
              </a:rPr>
              <a:t>t = False</a:t>
            </a:r>
          </a:p>
        </p:txBody>
      </p:sp>
    </p:spTree>
    <p:extLst>
      <p:ext uri="{BB962C8B-B14F-4D97-AF65-F5344CB8AC3E}">
        <p14:creationId xmlns:p14="http://schemas.microsoft.com/office/powerpoint/2010/main" val="290456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down)">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down)">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1" grpId="0" animBg="1"/>
      <p:bldP spid="4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spcBef>
                <a:spcPts val="2400"/>
              </a:spcBef>
              <a:buFont typeface="Wingdings" panose="05000000000000000000" pitchFamily="2" charset="2"/>
              <a:buChar char="q"/>
            </a:pPr>
            <a:r>
              <a:rPr lang="en-US" sz="3200" b="1" dirty="0">
                <a:solidFill>
                  <a:schemeClr val="bg1">
                    <a:lumMod val="50000"/>
                  </a:schemeClr>
                </a:solidFill>
              </a:rPr>
              <a:t> Motivating Example</a:t>
            </a:r>
          </a:p>
          <a:p>
            <a:pPr>
              <a:spcBef>
                <a:spcPts val="2400"/>
              </a:spcBef>
              <a:buFont typeface="Wingdings" panose="05000000000000000000" pitchFamily="2" charset="2"/>
              <a:buChar char="q"/>
            </a:pPr>
            <a:r>
              <a:rPr lang="en-US" sz="3200" b="1" dirty="0">
                <a:solidFill>
                  <a:schemeClr val="bg1">
                    <a:lumMod val="50000"/>
                  </a:schemeClr>
                </a:solidFill>
              </a:rPr>
              <a:t> The New Android Runtime (ART)</a:t>
            </a:r>
          </a:p>
          <a:p>
            <a:pPr>
              <a:spcBef>
                <a:spcPts val="2400"/>
              </a:spcBef>
              <a:buFont typeface="Wingdings" panose="05000000000000000000" pitchFamily="2" charset="2"/>
              <a:buChar char="q"/>
            </a:pPr>
            <a:r>
              <a:rPr lang="en-US" sz="3200" b="1" dirty="0">
                <a:solidFill>
                  <a:schemeClr val="bg1">
                    <a:lumMod val="50000"/>
                  </a:schemeClr>
                </a:solidFill>
              </a:rPr>
              <a:t> </a:t>
            </a:r>
            <a:r>
              <a:rPr lang="en-US" sz="3200" b="1" dirty="0" err="1">
                <a:solidFill>
                  <a:schemeClr val="bg1">
                    <a:lumMod val="50000"/>
                  </a:schemeClr>
                </a:solidFill>
              </a:rPr>
              <a:t>Malton</a:t>
            </a:r>
            <a:endParaRPr lang="en-US" sz="3200" b="1" dirty="0">
              <a:solidFill>
                <a:schemeClr val="bg1">
                  <a:lumMod val="50000"/>
                </a:schemeClr>
              </a:solidFill>
            </a:endParaRPr>
          </a:p>
          <a:p>
            <a:pPr>
              <a:spcBef>
                <a:spcPts val="2400"/>
              </a:spcBef>
              <a:buFont typeface="Wingdings" panose="05000000000000000000" pitchFamily="2" charset="2"/>
              <a:buChar char="q"/>
            </a:pPr>
            <a:r>
              <a:rPr lang="en-US" sz="3200" b="1" dirty="0">
                <a:solidFill>
                  <a:schemeClr val="bg1">
                    <a:lumMod val="50000"/>
                  </a:schemeClr>
                </a:solidFill>
              </a:rPr>
              <a:t> </a:t>
            </a:r>
            <a:r>
              <a:rPr lang="en-US" sz="3200" b="1" dirty="0"/>
              <a:t>Evaluation</a:t>
            </a:r>
          </a:p>
          <a:p>
            <a:pPr>
              <a:spcBef>
                <a:spcPts val="2400"/>
              </a:spcBef>
              <a:buFont typeface="Wingdings" panose="05000000000000000000" pitchFamily="2" charset="2"/>
              <a:buChar char="q"/>
            </a:pPr>
            <a:r>
              <a:rPr lang="en-US" sz="3200" b="1" dirty="0">
                <a:solidFill>
                  <a:schemeClr val="bg1">
                    <a:lumMod val="50000"/>
                  </a:schemeClr>
                </a:solidFill>
              </a:rPr>
              <a:t> Conclusion</a:t>
            </a:r>
          </a:p>
        </p:txBody>
      </p:sp>
      <p:sp>
        <p:nvSpPr>
          <p:cNvPr id="4" name="Slide Number Placeholder 3"/>
          <p:cNvSpPr>
            <a:spLocks noGrp="1"/>
          </p:cNvSpPr>
          <p:nvPr>
            <p:ph type="sldNum" sz="quarter" idx="12"/>
          </p:nvPr>
        </p:nvSpPr>
        <p:spPr/>
        <p:txBody>
          <a:bodyPr/>
          <a:lstStyle/>
          <a:p>
            <a:fld id="{11579AEC-9D4C-48B8-9873-A18BF11D3B3C}" type="slidenum">
              <a:rPr lang="en-US" smtClean="0">
                <a:solidFill>
                  <a:prstClr val="black">
                    <a:tint val="75000"/>
                  </a:prstClr>
                </a:solidFill>
              </a:rPr>
              <a:pPr/>
              <a:t>21</a:t>
            </a:fld>
            <a:endParaRPr lang="en-US" dirty="0">
              <a:solidFill>
                <a:prstClr val="black">
                  <a:tint val="75000"/>
                </a:prstClr>
              </a:solidFill>
            </a:endParaRPr>
          </a:p>
        </p:txBody>
      </p:sp>
      <p:pic>
        <p:nvPicPr>
          <p:cNvPr id="5" name="Picture 4"/>
          <p:cNvPicPr>
            <a:picLocks noChangeAspect="1"/>
          </p:cNvPicPr>
          <p:nvPr/>
        </p:nvPicPr>
        <p:blipFill>
          <a:blip r:embed="rId3"/>
          <a:stretch>
            <a:fillRect/>
          </a:stretch>
        </p:blipFill>
        <p:spPr>
          <a:xfrm>
            <a:off x="7978768" y="3754491"/>
            <a:ext cx="3763288" cy="2601859"/>
          </a:xfrm>
          <a:prstGeom prst="rect">
            <a:avLst/>
          </a:prstGeom>
        </p:spPr>
      </p:pic>
    </p:spTree>
    <p:extLst>
      <p:ext uri="{BB962C8B-B14F-4D97-AF65-F5344CB8AC3E}">
        <p14:creationId xmlns:p14="http://schemas.microsoft.com/office/powerpoint/2010/main" val="2827857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Discovering Sensitive Operations</a:t>
            </a:r>
          </a:p>
        </p:txBody>
      </p:sp>
      <p:sp>
        <p:nvSpPr>
          <p:cNvPr id="4" name="Slide Number Placeholder 3"/>
          <p:cNvSpPr>
            <a:spLocks noGrp="1"/>
          </p:cNvSpPr>
          <p:nvPr>
            <p:ph type="sldNum" sz="quarter" idx="12"/>
          </p:nvPr>
        </p:nvSpPr>
        <p:spPr/>
        <p:txBody>
          <a:bodyPr/>
          <a:lstStyle/>
          <a:p>
            <a:fld id="{11579AEC-9D4C-48B8-9873-A18BF11D3B3C}" type="slidenum">
              <a:rPr lang="en-US" smtClean="0"/>
              <a:t>22</a:t>
            </a:fld>
            <a:endParaRPr lang="en-US"/>
          </a:p>
        </p:txBody>
      </p:sp>
      <p:sp>
        <p:nvSpPr>
          <p:cNvPr id="7" name="TextBox 6"/>
          <p:cNvSpPr txBox="1"/>
          <p:nvPr/>
        </p:nvSpPr>
        <p:spPr>
          <a:xfrm>
            <a:off x="838200" y="5616971"/>
            <a:ext cx="10982739" cy="1077218"/>
          </a:xfrm>
          <a:prstGeom prst="rect">
            <a:avLst/>
          </a:prstGeom>
          <a:noFill/>
        </p:spPr>
        <p:txBody>
          <a:bodyPr wrap="square" rtlCol="0">
            <a:spAutoFit/>
          </a:bodyPr>
          <a:lstStyle/>
          <a:p>
            <a:r>
              <a:rPr lang="en-US" sz="3200" b="1" dirty="0"/>
              <a:t>Result: </a:t>
            </a:r>
            <a:r>
              <a:rPr lang="en-US" sz="3200" dirty="0" err="1"/>
              <a:t>Malton</a:t>
            </a:r>
            <a:r>
              <a:rPr lang="en-US" sz="3200" dirty="0"/>
              <a:t> can capture more sensitive behaviors thanks to its on-device and cross-layer inspection. </a:t>
            </a:r>
          </a:p>
        </p:txBody>
      </p:sp>
      <p:graphicFrame>
        <p:nvGraphicFramePr>
          <p:cNvPr id="9" name="Content Placeholder 4"/>
          <p:cNvGraphicFramePr>
            <a:graphicFrameLocks noGrp="1"/>
          </p:cNvGraphicFramePr>
          <p:nvPr>
            <p:ph idx="1"/>
            <p:extLst>
              <p:ext uri="{D42A27DB-BD31-4B8C-83A1-F6EECF244321}">
                <p14:modId xmlns:p14="http://schemas.microsoft.com/office/powerpoint/2010/main" val="1244526537"/>
              </p:ext>
            </p:extLst>
          </p:nvPr>
        </p:nvGraphicFramePr>
        <p:xfrm>
          <a:off x="838200" y="1502171"/>
          <a:ext cx="10515600" cy="35661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370840">
                <a:tc>
                  <a:txBody>
                    <a:bodyPr/>
                    <a:lstStyle/>
                    <a:p>
                      <a:pPr algn="ctr"/>
                      <a:r>
                        <a:rPr lang="en-US" sz="2000" dirty="0"/>
                        <a:t>Behavior</a:t>
                      </a:r>
                    </a:p>
                  </a:txBody>
                  <a:tcPr/>
                </a:tc>
                <a:tc>
                  <a:txBody>
                    <a:bodyPr/>
                    <a:lstStyle/>
                    <a:p>
                      <a:pPr algn="ctr"/>
                      <a:r>
                        <a:rPr lang="en-US" sz="2000" dirty="0" err="1"/>
                        <a:t>CopperDroid</a:t>
                      </a:r>
                      <a:endParaRPr lang="en-US" sz="2000" dirty="0"/>
                    </a:p>
                  </a:txBody>
                  <a:tcPr/>
                </a:tc>
                <a:tc>
                  <a:txBody>
                    <a:bodyPr/>
                    <a:lstStyle/>
                    <a:p>
                      <a:pPr algn="ctr"/>
                      <a:r>
                        <a:rPr lang="en-US" sz="2000" dirty="0" err="1"/>
                        <a:t>DroidBox</a:t>
                      </a:r>
                      <a:endParaRPr lang="en-US" sz="2000" dirty="0"/>
                    </a:p>
                  </a:txBody>
                  <a:tcPr/>
                </a:tc>
                <a:tc>
                  <a:txBody>
                    <a:bodyPr/>
                    <a:lstStyle/>
                    <a:p>
                      <a:pPr algn="ctr"/>
                      <a:r>
                        <a:rPr lang="en-US" sz="2000" dirty="0" err="1"/>
                        <a:t>Malton</a:t>
                      </a:r>
                      <a:endParaRPr lang="en-US" sz="2000" dirty="0"/>
                    </a:p>
                  </a:txBody>
                  <a:tcPr/>
                </a:tc>
                <a:extLst>
                  <a:ext uri="{0D108BD9-81ED-4DB2-BD59-A6C34878D82A}">
                    <a16:rowId xmlns:a16="http://schemas.microsoft.com/office/drawing/2014/main" val="10000"/>
                  </a:ext>
                </a:extLst>
              </a:tr>
              <a:tr h="370840">
                <a:tc>
                  <a:txBody>
                    <a:bodyPr/>
                    <a:lstStyle/>
                    <a:p>
                      <a:pPr algn="ctr"/>
                      <a:r>
                        <a:rPr lang="en-US" sz="2000" dirty="0"/>
                        <a:t>Personal</a:t>
                      </a:r>
                      <a:r>
                        <a:rPr lang="en-US" sz="2000" baseline="0" dirty="0"/>
                        <a:t> Info</a:t>
                      </a:r>
                      <a:endParaRPr lang="en-US" sz="2000" dirty="0"/>
                    </a:p>
                  </a:txBody>
                  <a:tcPr/>
                </a:tc>
                <a:tc>
                  <a:txBody>
                    <a:bodyPr/>
                    <a:lstStyle/>
                    <a:p>
                      <a:pPr algn="ctr"/>
                      <a:r>
                        <a:rPr lang="en-US" sz="2000" b="0" i="0" u="none" strike="noStrike" kern="1200" baseline="0" dirty="0">
                          <a:solidFill>
                            <a:schemeClr val="dk1"/>
                          </a:solidFill>
                          <a:latin typeface="+mn-lt"/>
                          <a:ea typeface="+mn-ea"/>
                          <a:cs typeface="+mn-cs"/>
                        </a:rPr>
                        <a:t>435 (85.0%)</a:t>
                      </a:r>
                      <a:endParaRPr lang="en-US" sz="2000" dirty="0"/>
                    </a:p>
                  </a:txBody>
                  <a:tcPr/>
                </a:tc>
                <a:tc>
                  <a:txBody>
                    <a:bodyPr/>
                    <a:lstStyle/>
                    <a:p>
                      <a:pPr algn="ctr"/>
                      <a:r>
                        <a:rPr lang="en-US" sz="2000" b="0" i="0" u="none" strike="noStrike" kern="1200" baseline="0" dirty="0">
                          <a:solidFill>
                            <a:schemeClr val="dk1"/>
                          </a:solidFill>
                          <a:latin typeface="+mn-lt"/>
                          <a:ea typeface="+mn-ea"/>
                          <a:cs typeface="+mn-cs"/>
                        </a:rPr>
                        <a:t>135 (26.4%) </a:t>
                      </a:r>
                      <a:endParaRPr lang="en-US" sz="2000" dirty="0"/>
                    </a:p>
                  </a:txBody>
                  <a:tcPr/>
                </a:tc>
                <a:tc>
                  <a:txBody>
                    <a:bodyPr/>
                    <a:lstStyle/>
                    <a:p>
                      <a:pPr algn="ctr"/>
                      <a:r>
                        <a:rPr lang="en-US" sz="2000" b="0" i="0" u="none" strike="noStrike" kern="1200" baseline="0" dirty="0">
                          <a:solidFill>
                            <a:schemeClr val="dk1"/>
                          </a:solidFill>
                          <a:latin typeface="+mn-lt"/>
                          <a:ea typeface="+mn-ea"/>
                          <a:cs typeface="+mn-cs"/>
                        </a:rPr>
                        <a:t>511 (99.8%)</a:t>
                      </a:r>
                      <a:endParaRPr lang="en-US" sz="2000" dirty="0"/>
                    </a:p>
                  </a:txBody>
                  <a:tcPr/>
                </a:tc>
                <a:extLst>
                  <a:ext uri="{0D108BD9-81ED-4DB2-BD59-A6C34878D82A}">
                    <a16:rowId xmlns:a16="http://schemas.microsoft.com/office/drawing/2014/main" val="10001"/>
                  </a:ext>
                </a:extLst>
              </a:tr>
              <a:tr h="370840">
                <a:tc>
                  <a:txBody>
                    <a:bodyPr/>
                    <a:lstStyle/>
                    <a:p>
                      <a:pPr algn="ctr"/>
                      <a:r>
                        <a:rPr lang="en-US" sz="2000" dirty="0"/>
                        <a:t>Network access</a:t>
                      </a:r>
                    </a:p>
                  </a:txBody>
                  <a:tcPr/>
                </a:tc>
                <a:tc>
                  <a:txBody>
                    <a:bodyPr/>
                    <a:lstStyle/>
                    <a:p>
                      <a:pPr algn="ctr"/>
                      <a:r>
                        <a:rPr lang="en-US" sz="2000" b="0" i="0" u="none" strike="noStrike" kern="1200" baseline="0" dirty="0">
                          <a:solidFill>
                            <a:schemeClr val="dk1"/>
                          </a:solidFill>
                          <a:latin typeface="+mn-lt"/>
                          <a:ea typeface="+mn-ea"/>
                          <a:cs typeface="+mn-cs"/>
                        </a:rPr>
                        <a:t>351 (68.5%)</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dk1"/>
                          </a:solidFill>
                          <a:latin typeface="+mn-lt"/>
                          <a:ea typeface="+mn-ea"/>
                          <a:cs typeface="+mn-cs"/>
                        </a:rPr>
                        <a:t>211 (41.2%)</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dk1"/>
                          </a:solidFill>
                          <a:latin typeface="+mn-lt"/>
                          <a:ea typeface="+mn-ea"/>
                          <a:cs typeface="+mn-cs"/>
                        </a:rPr>
                        <a:t>445 (86.9%)</a:t>
                      </a:r>
                      <a:endParaRPr lang="en-US" sz="2000" dirty="0"/>
                    </a:p>
                  </a:txBody>
                  <a:tcPr/>
                </a:tc>
                <a:extLst>
                  <a:ext uri="{0D108BD9-81ED-4DB2-BD59-A6C34878D82A}">
                    <a16:rowId xmlns:a16="http://schemas.microsoft.com/office/drawing/2014/main" val="10002"/>
                  </a:ext>
                </a:extLst>
              </a:tr>
              <a:tr h="370840">
                <a:tc>
                  <a:txBody>
                    <a:bodyPr/>
                    <a:lstStyle/>
                    <a:p>
                      <a:pPr algn="ctr"/>
                      <a:r>
                        <a:rPr lang="en-US" sz="2000" dirty="0"/>
                        <a:t>File access</a:t>
                      </a:r>
                    </a:p>
                  </a:txBody>
                  <a:tcPr/>
                </a:tc>
                <a:tc>
                  <a:txBody>
                    <a:bodyPr/>
                    <a:lstStyle/>
                    <a:p>
                      <a:pPr algn="ctr"/>
                      <a:r>
                        <a:rPr lang="en-US" sz="2000" b="0" i="0" u="none" strike="noStrike" kern="1200" baseline="0" dirty="0">
                          <a:solidFill>
                            <a:schemeClr val="dk1"/>
                          </a:solidFill>
                          <a:latin typeface="+mn-lt"/>
                          <a:ea typeface="+mn-ea"/>
                          <a:cs typeface="+mn-cs"/>
                        </a:rPr>
                        <a:t>438 (85.5%)</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dk1"/>
                          </a:solidFill>
                          <a:latin typeface="+mn-lt"/>
                          <a:ea typeface="+mn-ea"/>
                          <a:cs typeface="+mn-cs"/>
                        </a:rPr>
                        <a:t>509 (99.4%)</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dk1"/>
                          </a:solidFill>
                          <a:latin typeface="+mn-lt"/>
                          <a:ea typeface="+mn-ea"/>
                          <a:cs typeface="+mn-cs"/>
                        </a:rPr>
                        <a:t>512 (100%)</a:t>
                      </a:r>
                      <a:endParaRPr lang="en-US" sz="2000" dirty="0"/>
                    </a:p>
                  </a:txBody>
                  <a:tcPr/>
                </a:tc>
                <a:extLst>
                  <a:ext uri="{0D108BD9-81ED-4DB2-BD59-A6C34878D82A}">
                    <a16:rowId xmlns:a16="http://schemas.microsoft.com/office/drawing/2014/main" val="10003"/>
                  </a:ext>
                </a:extLst>
              </a:tr>
              <a:tr h="370840">
                <a:tc>
                  <a:txBody>
                    <a:bodyPr/>
                    <a:lstStyle/>
                    <a:p>
                      <a:pPr algn="ctr"/>
                      <a:r>
                        <a:rPr lang="en-US" sz="2000" dirty="0"/>
                        <a:t>Phone call</a:t>
                      </a:r>
                    </a:p>
                  </a:txBody>
                  <a:tcPr/>
                </a:tc>
                <a:tc>
                  <a:txBody>
                    <a:bodyPr/>
                    <a:lstStyle/>
                    <a:p>
                      <a:pPr algn="ctr"/>
                      <a:r>
                        <a:rPr lang="en-US" sz="2000" b="0" i="0" u="none" strike="noStrike" kern="1200" baseline="0" dirty="0">
                          <a:solidFill>
                            <a:schemeClr val="dk1"/>
                          </a:solidFill>
                          <a:latin typeface="+mn-lt"/>
                          <a:ea typeface="+mn-ea"/>
                          <a:cs typeface="+mn-cs"/>
                        </a:rPr>
                        <a:t>52 (10.1%)</a:t>
                      </a:r>
                      <a:endParaRPr lang="en-US" sz="2000" dirty="0"/>
                    </a:p>
                  </a:txBody>
                  <a:tcPr/>
                </a:tc>
                <a:tc>
                  <a:txBody>
                    <a:bodyPr/>
                    <a:lstStyle/>
                    <a:p>
                      <a:pPr algn="ctr"/>
                      <a:r>
                        <a:rPr lang="en-US" sz="2000" b="0" i="0" u="none" strike="noStrike" kern="1200" baseline="0" dirty="0">
                          <a:solidFill>
                            <a:schemeClr val="dk1"/>
                          </a:solidFill>
                          <a:latin typeface="+mn-lt"/>
                          <a:ea typeface="+mn-ea"/>
                          <a:cs typeface="+mn-cs"/>
                        </a:rPr>
                        <a:t>1 (0.2%)</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dk1"/>
                          </a:solidFill>
                          <a:latin typeface="+mn-lt"/>
                          <a:ea typeface="+mn-ea"/>
                          <a:cs typeface="+mn-cs"/>
                        </a:rPr>
                        <a:t>59 (11.5%)</a:t>
                      </a:r>
                      <a:endParaRPr lang="en-US" sz="2000" dirty="0"/>
                    </a:p>
                  </a:txBody>
                  <a:tcPr/>
                </a:tc>
                <a:extLst>
                  <a:ext uri="{0D108BD9-81ED-4DB2-BD59-A6C34878D82A}">
                    <a16:rowId xmlns:a16="http://schemas.microsoft.com/office/drawing/2014/main" val="10004"/>
                  </a:ext>
                </a:extLst>
              </a:tr>
              <a:tr h="370840">
                <a:tc>
                  <a:txBody>
                    <a:bodyPr/>
                    <a:lstStyle/>
                    <a:p>
                      <a:pPr algn="ctr"/>
                      <a:r>
                        <a:rPr lang="en-US" sz="2000" dirty="0"/>
                        <a:t>Send SMS</a:t>
                      </a:r>
                    </a:p>
                  </a:txBody>
                  <a:tcPr/>
                </a:tc>
                <a:tc>
                  <a:txBody>
                    <a:bodyPr/>
                    <a:lstStyle/>
                    <a:p>
                      <a:pPr algn="ctr"/>
                      <a:r>
                        <a:rPr lang="en-US" sz="2000" b="0" i="0" u="none" strike="noStrike" kern="1200" baseline="0" dirty="0">
                          <a:solidFill>
                            <a:schemeClr val="dk1"/>
                          </a:solidFill>
                          <a:latin typeface="+mn-lt"/>
                          <a:ea typeface="+mn-ea"/>
                          <a:cs typeface="+mn-cs"/>
                        </a:rPr>
                        <a:t>26 (5.1%)</a:t>
                      </a:r>
                      <a:endParaRPr lang="en-US" sz="2000" dirty="0"/>
                    </a:p>
                  </a:txBody>
                  <a:tcPr/>
                </a:tc>
                <a:tc>
                  <a:txBody>
                    <a:bodyPr/>
                    <a:lstStyle/>
                    <a:p>
                      <a:pPr algn="ctr"/>
                      <a:r>
                        <a:rPr lang="en-US" sz="2000" b="0" i="0" u="none" strike="noStrike" kern="1200" baseline="0" dirty="0">
                          <a:solidFill>
                            <a:schemeClr val="dk1"/>
                          </a:solidFill>
                          <a:latin typeface="+mn-lt"/>
                          <a:ea typeface="+mn-ea"/>
                          <a:cs typeface="+mn-cs"/>
                        </a:rPr>
                        <a:t>15 (2.9%)</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dk1"/>
                          </a:solidFill>
                          <a:latin typeface="+mn-lt"/>
                          <a:ea typeface="+mn-ea"/>
                          <a:cs typeface="+mn-cs"/>
                        </a:rPr>
                        <a:t>28 (5.5%)</a:t>
                      </a:r>
                      <a:endParaRPr lang="en-US" sz="2000" dirty="0"/>
                    </a:p>
                  </a:txBody>
                  <a:tcPr/>
                </a:tc>
                <a:extLst>
                  <a:ext uri="{0D108BD9-81ED-4DB2-BD59-A6C34878D82A}">
                    <a16:rowId xmlns:a16="http://schemas.microsoft.com/office/drawing/2014/main" val="10005"/>
                  </a:ext>
                </a:extLst>
              </a:tr>
              <a:tr h="370840">
                <a:tc>
                  <a:txBody>
                    <a:bodyPr/>
                    <a:lstStyle/>
                    <a:p>
                      <a:pPr algn="ctr"/>
                      <a:r>
                        <a:rPr lang="en-US" sz="2000" dirty="0"/>
                        <a:t>Java code loading</a:t>
                      </a:r>
                    </a:p>
                  </a:txBody>
                  <a:tcPr/>
                </a:tc>
                <a:tc>
                  <a:txBody>
                    <a:bodyPr/>
                    <a:lstStyle/>
                    <a:p>
                      <a:pPr algn="ctr"/>
                      <a:r>
                        <a:rPr lang="pl-PL" sz="2000" b="0" i="0" u="none" strike="noStrike" kern="1200" baseline="0" dirty="0">
                          <a:solidFill>
                            <a:schemeClr val="dk1"/>
                          </a:solidFill>
                          <a:latin typeface="+mn-lt"/>
                          <a:ea typeface="+mn-ea"/>
                          <a:cs typeface="+mn-cs"/>
                        </a:rPr>
                        <a:t>NA</a:t>
                      </a:r>
                      <a:endParaRPr lang="en-US" sz="2000" dirty="0"/>
                    </a:p>
                  </a:txBody>
                  <a:tcPr/>
                </a:tc>
                <a:tc>
                  <a:txBody>
                    <a:bodyPr/>
                    <a:lstStyle/>
                    <a:p>
                      <a:pPr algn="ctr"/>
                      <a:r>
                        <a:rPr lang="pl-PL" sz="2000" b="0" i="0" u="none" strike="noStrike" kern="1200" baseline="0" dirty="0">
                          <a:solidFill>
                            <a:schemeClr val="dk1"/>
                          </a:solidFill>
                          <a:latin typeface="+mn-lt"/>
                          <a:ea typeface="+mn-ea"/>
                          <a:cs typeface="+mn-cs"/>
                        </a:rPr>
                        <a:t>509 (99.4%)</a:t>
                      </a:r>
                      <a:endParaRPr lang="en-US" sz="2000" dirty="0"/>
                    </a:p>
                  </a:txBody>
                  <a:tcPr/>
                </a:tc>
                <a:tc>
                  <a:txBody>
                    <a:bodyPr/>
                    <a:lstStyle/>
                    <a:p>
                      <a:pPr algn="ctr"/>
                      <a:r>
                        <a:rPr lang="pl-PL" sz="2000" b="0" i="0" u="none" strike="noStrike" kern="1200" baseline="0" dirty="0">
                          <a:solidFill>
                            <a:schemeClr val="dk1"/>
                          </a:solidFill>
                          <a:latin typeface="+mn-lt"/>
                          <a:ea typeface="+mn-ea"/>
                          <a:cs typeface="+mn-cs"/>
                        </a:rPr>
                        <a:t>512 (100%)</a:t>
                      </a:r>
                      <a:endParaRPr lang="en-US" sz="2000" dirty="0"/>
                    </a:p>
                  </a:txBody>
                  <a:tcPr/>
                </a:tc>
                <a:extLst>
                  <a:ext uri="{0D108BD9-81ED-4DB2-BD59-A6C34878D82A}">
                    <a16:rowId xmlns:a16="http://schemas.microsoft.com/office/drawing/2014/main" val="10006"/>
                  </a:ext>
                </a:extLst>
              </a:tr>
              <a:tr h="370840">
                <a:tc>
                  <a:txBody>
                    <a:bodyPr/>
                    <a:lstStyle/>
                    <a:p>
                      <a:pPr algn="ctr"/>
                      <a:r>
                        <a:rPr lang="en-US" sz="2000" dirty="0"/>
                        <a:t>Anti-debugging</a:t>
                      </a:r>
                    </a:p>
                  </a:txBody>
                  <a:tcPr/>
                </a:tc>
                <a:tc>
                  <a:txBody>
                    <a:bodyPr/>
                    <a:lstStyle/>
                    <a:p>
                      <a:pPr algn="ctr"/>
                      <a:r>
                        <a:rPr lang="pl-PL" sz="2000" b="0" i="0" u="none" strike="noStrike" kern="1200" baseline="0" dirty="0">
                          <a:solidFill>
                            <a:schemeClr val="dk1"/>
                          </a:solidFill>
                          <a:latin typeface="+mn-lt"/>
                          <a:ea typeface="+mn-ea"/>
                          <a:cs typeface="+mn-cs"/>
                        </a:rPr>
                        <a:t>4 (0.8%)</a:t>
                      </a:r>
                      <a:endParaRPr lang="en-US" sz="2000" dirty="0"/>
                    </a:p>
                  </a:txBody>
                  <a:tcPr/>
                </a:tc>
                <a:tc>
                  <a:txBody>
                    <a:bodyPr/>
                    <a:lstStyle/>
                    <a:p>
                      <a:pPr algn="ctr"/>
                      <a:r>
                        <a:rPr lang="pl-PL" sz="2000" b="0" i="0" u="none" strike="noStrike" kern="1200" baseline="0" dirty="0">
                          <a:solidFill>
                            <a:schemeClr val="dk1"/>
                          </a:solidFill>
                          <a:latin typeface="+mn-lt"/>
                          <a:ea typeface="+mn-ea"/>
                          <a:cs typeface="+mn-cs"/>
                        </a:rPr>
                        <a:t>NA</a:t>
                      </a:r>
                      <a:endParaRPr lang="en-US" sz="2000" dirty="0"/>
                    </a:p>
                  </a:txBody>
                  <a:tcPr/>
                </a:tc>
                <a:tc>
                  <a:txBody>
                    <a:bodyPr/>
                    <a:lstStyle/>
                    <a:p>
                      <a:pPr algn="ctr"/>
                      <a:r>
                        <a:rPr lang="pl-PL" sz="2000" b="0" i="0" u="none" strike="noStrike" kern="1200" baseline="0" dirty="0">
                          <a:solidFill>
                            <a:schemeClr val="dk1"/>
                          </a:solidFill>
                          <a:latin typeface="+mn-lt"/>
                          <a:ea typeface="+mn-ea"/>
                          <a:cs typeface="+mn-cs"/>
                        </a:rPr>
                        <a:t>4 (0.8%)</a:t>
                      </a:r>
                      <a:endParaRPr lang="en-US" sz="2000" dirty="0"/>
                    </a:p>
                  </a:txBody>
                  <a:tcPr/>
                </a:tc>
                <a:extLst>
                  <a:ext uri="{0D108BD9-81ED-4DB2-BD59-A6C34878D82A}">
                    <a16:rowId xmlns:a16="http://schemas.microsoft.com/office/drawing/2014/main" val="10007"/>
                  </a:ext>
                </a:extLst>
              </a:tr>
              <a:tr h="370840">
                <a:tc>
                  <a:txBody>
                    <a:bodyPr/>
                    <a:lstStyle/>
                    <a:p>
                      <a:pPr algn="ctr"/>
                      <a:r>
                        <a:rPr lang="en-US" sz="2000" dirty="0"/>
                        <a:t>Native code loading</a:t>
                      </a:r>
                    </a:p>
                  </a:txBody>
                  <a:tcPr/>
                </a:tc>
                <a:tc>
                  <a:txBody>
                    <a:bodyPr/>
                    <a:lstStyle/>
                    <a:p>
                      <a:pPr algn="ctr"/>
                      <a:r>
                        <a:rPr lang="en-US" sz="2000" b="0" i="0" u="none" strike="noStrike" kern="1200" baseline="0" dirty="0">
                          <a:solidFill>
                            <a:schemeClr val="dk1"/>
                          </a:solidFill>
                          <a:latin typeface="+mn-lt"/>
                          <a:ea typeface="+mn-ea"/>
                          <a:cs typeface="+mn-cs"/>
                        </a:rPr>
                        <a:t>NA</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dk1"/>
                          </a:solidFill>
                          <a:latin typeface="+mn-lt"/>
                          <a:ea typeface="+mn-ea"/>
                          <a:cs typeface="+mn-cs"/>
                        </a:rPr>
                        <a:t>NA</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dk1"/>
                          </a:solidFill>
                          <a:latin typeface="+mn-lt"/>
                          <a:ea typeface="+mn-ea"/>
                          <a:cs typeface="+mn-cs"/>
                        </a:rPr>
                        <a:t>160 (31.2%)</a:t>
                      </a:r>
                      <a:endParaRPr lang="en-US" sz="2000" dirty="0"/>
                    </a:p>
                  </a:txBody>
                  <a:tcPr/>
                </a:tc>
                <a:extLst>
                  <a:ext uri="{0D108BD9-81ED-4DB2-BD59-A6C34878D82A}">
                    <a16:rowId xmlns:a16="http://schemas.microsoft.com/office/drawing/2014/main" val="10008"/>
                  </a:ext>
                </a:extLst>
              </a:tr>
            </a:tbl>
          </a:graphicData>
        </a:graphic>
      </p:graphicFrame>
      <p:sp>
        <p:nvSpPr>
          <p:cNvPr id="3" name="Rectangle 2"/>
          <p:cNvSpPr/>
          <p:nvPr/>
        </p:nvSpPr>
        <p:spPr>
          <a:xfrm>
            <a:off x="838200" y="3062514"/>
            <a:ext cx="10515600" cy="4385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27313" y="5068331"/>
            <a:ext cx="8792985"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a:t>512 samples  and results of </a:t>
            </a:r>
            <a:r>
              <a:rPr lang="en-US" sz="2000" dirty="0" err="1"/>
              <a:t>CopperDroid</a:t>
            </a:r>
            <a:r>
              <a:rPr lang="en-US" sz="2000" dirty="0"/>
              <a:t> are downloaded from its web servers. </a:t>
            </a:r>
          </a:p>
        </p:txBody>
      </p:sp>
    </p:spTree>
    <p:extLst>
      <p:ext uri="{BB962C8B-B14F-4D97-AF65-F5344CB8AC3E}">
        <p14:creationId xmlns:p14="http://schemas.microsoft.com/office/powerpoint/2010/main" val="248367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t>
            </a:r>
            <a:r>
              <a:rPr lang="en-US" altLang="zh-CN" dirty="0"/>
              <a:t>Exploration</a:t>
            </a:r>
            <a:endParaRPr lang="en-US" dirty="0"/>
          </a:p>
        </p:txBody>
      </p:sp>
      <p:sp>
        <p:nvSpPr>
          <p:cNvPr id="4" name="Slide Number Placeholder 3"/>
          <p:cNvSpPr>
            <a:spLocks noGrp="1"/>
          </p:cNvSpPr>
          <p:nvPr>
            <p:ph type="sldNum" sz="quarter" idx="12"/>
          </p:nvPr>
        </p:nvSpPr>
        <p:spPr/>
        <p:txBody>
          <a:bodyPr/>
          <a:lstStyle/>
          <a:p>
            <a:fld id="{11579AEC-9D4C-48B8-9873-A18BF11D3B3C}" type="slidenum">
              <a:rPr lang="en-US" smtClean="0"/>
              <a:t>23</a:t>
            </a:fld>
            <a:endParaRPr lang="en-US" dirty="0"/>
          </a:p>
        </p:txBody>
      </p:sp>
      <p:sp>
        <p:nvSpPr>
          <p:cNvPr id="6" name="TextBox 5"/>
          <p:cNvSpPr txBox="1"/>
          <p:nvPr/>
        </p:nvSpPr>
        <p:spPr>
          <a:xfrm>
            <a:off x="407658" y="5699105"/>
            <a:ext cx="11459234" cy="954107"/>
          </a:xfrm>
          <a:prstGeom prst="rect">
            <a:avLst/>
          </a:prstGeom>
          <a:noFill/>
        </p:spPr>
        <p:txBody>
          <a:bodyPr wrap="square" rtlCol="0">
            <a:spAutoFit/>
          </a:bodyPr>
          <a:lstStyle/>
          <a:p>
            <a:r>
              <a:rPr lang="en-US" sz="2800" b="1" dirty="0"/>
              <a:t>Result: </a:t>
            </a:r>
            <a:r>
              <a:rPr lang="en-US" sz="2800" dirty="0" err="1"/>
              <a:t>Malton</a:t>
            </a:r>
            <a:r>
              <a:rPr lang="en-US" sz="2800" dirty="0"/>
              <a:t> can explore paths effectively and efficiently because of the in-memory optimized </a:t>
            </a:r>
            <a:r>
              <a:rPr lang="en-US" sz="2800" dirty="0" err="1"/>
              <a:t>concolic</a:t>
            </a:r>
            <a:r>
              <a:rPr lang="en-US" sz="2800" dirty="0"/>
              <a:t> execution.</a:t>
            </a:r>
          </a:p>
        </p:txBody>
      </p:sp>
      <p:graphicFrame>
        <p:nvGraphicFramePr>
          <p:cNvPr id="7" name="Content Placeholder 4"/>
          <p:cNvGraphicFramePr>
            <a:graphicFrameLocks noGrp="1"/>
          </p:cNvGraphicFramePr>
          <p:nvPr>
            <p:ph idx="1"/>
            <p:extLst>
              <p:ext uri="{D42A27DB-BD31-4B8C-83A1-F6EECF244321}">
                <p14:modId xmlns:p14="http://schemas.microsoft.com/office/powerpoint/2010/main" val="4178136632"/>
              </p:ext>
            </p:extLst>
          </p:nvPr>
        </p:nvGraphicFramePr>
        <p:xfrm>
          <a:off x="403224" y="1598910"/>
          <a:ext cx="11385551" cy="4100195"/>
        </p:xfrm>
        <a:graphic>
          <a:graphicData uri="http://schemas.openxmlformats.org/drawingml/2006/table">
            <a:tbl>
              <a:tblPr firstRow="1" bandRow="1">
                <a:tableStyleId>{5C22544A-7EE6-4342-B048-85BDC9FD1C3A}</a:tableStyleId>
              </a:tblPr>
              <a:tblGrid>
                <a:gridCol w="2186356">
                  <a:extLst>
                    <a:ext uri="{9D8B030D-6E8A-4147-A177-3AD203B41FA5}">
                      <a16:colId xmlns:a16="http://schemas.microsoft.com/office/drawing/2014/main" val="20000"/>
                    </a:ext>
                  </a:extLst>
                </a:gridCol>
                <a:gridCol w="6792545">
                  <a:extLst>
                    <a:ext uri="{9D8B030D-6E8A-4147-A177-3AD203B41FA5}">
                      <a16:colId xmlns:a16="http://schemas.microsoft.com/office/drawing/2014/main" val="20001"/>
                    </a:ext>
                  </a:extLst>
                </a:gridCol>
                <a:gridCol w="2406650">
                  <a:extLst>
                    <a:ext uri="{9D8B030D-6E8A-4147-A177-3AD203B41FA5}">
                      <a16:colId xmlns:a16="http://schemas.microsoft.com/office/drawing/2014/main" val="20002"/>
                    </a:ext>
                  </a:extLst>
                </a:gridCol>
              </a:tblGrid>
              <a:tr h="370840">
                <a:tc>
                  <a:txBody>
                    <a:bodyPr/>
                    <a:lstStyle/>
                    <a:p>
                      <a:pPr algn="ctr"/>
                      <a:r>
                        <a:rPr lang="en-US" altLang="zh-CN" dirty="0"/>
                        <a:t>Command</a:t>
                      </a:r>
                      <a:endParaRPr lang="en-US" dirty="0"/>
                    </a:p>
                  </a:txBody>
                  <a:tcPr/>
                </a:tc>
                <a:tc>
                  <a:txBody>
                    <a:bodyPr/>
                    <a:lstStyle/>
                    <a:p>
                      <a:pPr algn="ctr"/>
                      <a:r>
                        <a:rPr lang="en-US" dirty="0"/>
                        <a:t>Detected behavior</a:t>
                      </a:r>
                    </a:p>
                  </a:txBody>
                  <a:tcPr/>
                </a:tc>
                <a:tc>
                  <a:txBody>
                    <a:bodyPr/>
                    <a:lstStyle/>
                    <a:p>
                      <a:pPr algn="ctr"/>
                      <a:r>
                        <a:rPr lang="en-US" dirty="0"/>
                        <a:t>No. of executed blocks</a:t>
                      </a:r>
                    </a:p>
                  </a:txBody>
                  <a:tcPr/>
                </a:tc>
                <a:extLst>
                  <a:ext uri="{0D108BD9-81ED-4DB2-BD59-A6C34878D82A}">
                    <a16:rowId xmlns:a16="http://schemas.microsoft.com/office/drawing/2014/main" val="10000"/>
                  </a:ext>
                </a:extLst>
              </a:tr>
              <a:tr h="370840">
                <a:tc>
                  <a:txBody>
                    <a:bodyPr/>
                    <a:lstStyle/>
                    <a:p>
                      <a:pPr marL="0" algn="ctr">
                        <a:lnSpc>
                          <a:spcPts val="1800"/>
                        </a:lnSpc>
                      </a:pPr>
                      <a:r>
                        <a:rPr lang="en-US" dirty="0"/>
                        <a:t>“</a:t>
                      </a:r>
                      <a:r>
                        <a:rPr lang="en-US" altLang="zh-CN" dirty="0" err="1"/>
                        <a:t>cq</a:t>
                      </a:r>
                      <a:r>
                        <a:rPr lang="en-US" dirty="0"/>
                        <a:t>”</a:t>
                      </a:r>
                    </a:p>
                  </a:txBody>
                  <a:tcPr anchor="ctr"/>
                </a:tc>
                <a:tc>
                  <a:txBody>
                    <a:bodyPr/>
                    <a:lstStyle/>
                    <a:p>
                      <a:pPr marL="0">
                        <a:lnSpc>
                          <a:spcPts val="1800"/>
                        </a:lnSpc>
                      </a:pPr>
                      <a:r>
                        <a:rPr lang="en-US" sz="1800" b="0" i="0" u="none" strike="noStrike" kern="1200" baseline="0" dirty="0">
                          <a:solidFill>
                            <a:schemeClr val="dk1"/>
                          </a:solidFill>
                          <a:latin typeface="+mn-lt"/>
                          <a:ea typeface="+mn-ea"/>
                          <a:cs typeface="+mn-cs"/>
                        </a:rPr>
                        <a:t>Read information SMS contents, contacts, device model and system version, then send to 292019159c@fcvh77f.com with password “aAaccvv11” through SMTP protocol.</a:t>
                      </a:r>
                      <a:endParaRPr lang="en-US" dirty="0"/>
                    </a:p>
                  </a:txBody>
                  <a:tcPr anchor="ctr"/>
                </a:tc>
                <a:tc>
                  <a:txBody>
                    <a:bodyPr/>
                    <a:lstStyle/>
                    <a:p>
                      <a:pPr marL="0" algn="ctr">
                        <a:lnSpc>
                          <a:spcPts val="1800"/>
                        </a:lnSpc>
                      </a:pPr>
                      <a:r>
                        <a:rPr lang="en-US" sz="1800" b="0" i="0" u="none" strike="noStrike" kern="1200" baseline="0" dirty="0">
                          <a:solidFill>
                            <a:schemeClr val="dk1"/>
                          </a:solidFill>
                          <a:latin typeface="+mn-lt"/>
                          <a:ea typeface="+mn-ea"/>
                          <a:cs typeface="+mn-cs"/>
                        </a:rPr>
                        <a:t>32k/20443k</a:t>
                      </a:r>
                      <a:endParaRPr lang="en-US" dirty="0"/>
                    </a:p>
                  </a:txBody>
                  <a:tcPr anchor="ctr"/>
                </a:tc>
                <a:extLst>
                  <a:ext uri="{0D108BD9-81ED-4DB2-BD59-A6C34878D82A}">
                    <a16:rowId xmlns:a16="http://schemas.microsoft.com/office/drawing/2014/main" val="10001"/>
                  </a:ext>
                </a:extLst>
              </a:tr>
              <a:tr h="370840">
                <a:tc>
                  <a:txBody>
                    <a:bodyPr/>
                    <a:lstStyle/>
                    <a:p>
                      <a:pPr marL="0" algn="ctr">
                        <a:lnSpc>
                          <a:spcPts val="1800"/>
                        </a:lnSpc>
                      </a:pPr>
                      <a:r>
                        <a:rPr lang="en-US" dirty="0"/>
                        <a:t>“</a:t>
                      </a:r>
                      <a:r>
                        <a:rPr lang="en-US" dirty="0" err="1"/>
                        <a:t>qf</a:t>
                      </a:r>
                      <a:r>
                        <a:rPr lang="en-US" dirty="0"/>
                        <a:t>”</a:t>
                      </a:r>
                    </a:p>
                  </a:txBody>
                  <a:tcPr anchor="ctr"/>
                </a:tc>
                <a:tc>
                  <a:txBody>
                    <a:bodyPr/>
                    <a:lstStyle/>
                    <a:p>
                      <a:pPr marL="0">
                        <a:lnSpc>
                          <a:spcPts val="1800"/>
                        </a:lnSpc>
                      </a:pPr>
                      <a:r>
                        <a:rPr lang="en-US" sz="1800" b="0" i="0" u="none" strike="noStrike" kern="1200" baseline="0" dirty="0">
                          <a:solidFill>
                            <a:schemeClr val="dk1"/>
                          </a:solidFill>
                          <a:latin typeface="+mn-lt"/>
                          <a:ea typeface="+mn-ea"/>
                          <a:cs typeface="+mn-cs"/>
                        </a:rPr>
                        <a:t>Send SMS to all contacts with no SMS content.</a:t>
                      </a:r>
                      <a:endParaRPr lang="en-US" dirty="0"/>
                    </a:p>
                  </a:txBody>
                  <a:tcPr anchor="ctr"/>
                </a:tc>
                <a:tc>
                  <a:txBody>
                    <a:bodyPr/>
                    <a:lstStyle/>
                    <a:p>
                      <a:pPr marL="0" algn="ctr">
                        <a:lnSpc>
                          <a:spcPts val="1800"/>
                        </a:lnSpc>
                      </a:pPr>
                      <a:r>
                        <a:rPr lang="en-US" sz="1800" b="0" i="0" u="none" strike="noStrike" kern="1200" baseline="0" dirty="0">
                          <a:solidFill>
                            <a:schemeClr val="dk1"/>
                          </a:solidFill>
                          <a:latin typeface="+mn-lt"/>
                          <a:ea typeface="+mn-ea"/>
                          <a:cs typeface="+mn-cs"/>
                        </a:rPr>
                        <a:t>7k/20537k</a:t>
                      </a:r>
                      <a:endParaRPr lang="en-US" dirty="0"/>
                    </a:p>
                  </a:txBody>
                  <a:tcPr anchor="ctr"/>
                </a:tc>
                <a:extLst>
                  <a:ext uri="{0D108BD9-81ED-4DB2-BD59-A6C34878D82A}">
                    <a16:rowId xmlns:a16="http://schemas.microsoft.com/office/drawing/2014/main" val="10002"/>
                  </a:ext>
                </a:extLst>
              </a:tr>
              <a:tr h="370840">
                <a:tc>
                  <a:txBody>
                    <a:bodyPr/>
                    <a:lstStyle/>
                    <a:p>
                      <a:pPr marL="0" algn="ctr">
                        <a:lnSpc>
                          <a:spcPts val="1800"/>
                        </a:lnSpc>
                      </a:pPr>
                      <a:r>
                        <a:rPr lang="en-US" dirty="0"/>
                        <a:t>“</a:t>
                      </a:r>
                      <a:r>
                        <a:rPr lang="en-US" dirty="0" err="1"/>
                        <a:t>df</a:t>
                      </a:r>
                      <a:r>
                        <a:rPr lang="en-US" dirty="0"/>
                        <a:t>”</a:t>
                      </a:r>
                    </a:p>
                  </a:txBody>
                  <a:tcPr anchor="ctr"/>
                </a:tc>
                <a:tc>
                  <a:txBody>
                    <a:bodyPr/>
                    <a:lstStyle/>
                    <a:p>
                      <a:pPr marL="0">
                        <a:lnSpc>
                          <a:spcPts val="1800"/>
                        </a:lnSpc>
                      </a:pPr>
                      <a:r>
                        <a:rPr lang="en-US" sz="1800" b="0" i="0" u="none" strike="noStrike" kern="1200" baseline="0" dirty="0">
                          <a:solidFill>
                            <a:schemeClr val="dk1"/>
                          </a:solidFill>
                          <a:latin typeface="+mn-lt"/>
                          <a:ea typeface="+mn-ea"/>
                          <a:cs typeface="+mn-cs"/>
                        </a:rPr>
                        <a:t>Send SMS to specified number, and both the number and content are specified by the command SMS.</a:t>
                      </a:r>
                      <a:endParaRPr lang="en-US" dirty="0"/>
                    </a:p>
                  </a:txBody>
                  <a:tcPr anchor="ctr"/>
                </a:tc>
                <a:tc>
                  <a:txBody>
                    <a:bodyPr/>
                    <a:lstStyle/>
                    <a:p>
                      <a:pPr marL="0" algn="ctr">
                        <a:lnSpc>
                          <a:spcPts val="1800"/>
                        </a:lnSpc>
                      </a:pPr>
                      <a:r>
                        <a:rPr lang="en-US" sz="1800" b="0" i="0" u="none" strike="noStrike" kern="1200" baseline="0" dirty="0">
                          <a:solidFill>
                            <a:schemeClr val="dk1"/>
                          </a:solidFill>
                          <a:latin typeface="+mn-lt"/>
                          <a:ea typeface="+mn-ea"/>
                          <a:cs typeface="+mn-cs"/>
                        </a:rPr>
                        <a:t>5k/22970k</a:t>
                      </a:r>
                      <a:endParaRPr lang="en-US" dirty="0"/>
                    </a:p>
                  </a:txBody>
                  <a:tcPr anchor="ctr"/>
                </a:tc>
                <a:extLst>
                  <a:ext uri="{0D108BD9-81ED-4DB2-BD59-A6C34878D82A}">
                    <a16:rowId xmlns:a16="http://schemas.microsoft.com/office/drawing/2014/main" val="10003"/>
                  </a:ext>
                </a:extLst>
              </a:tr>
              <a:tr h="370840">
                <a:tc>
                  <a:txBody>
                    <a:bodyPr/>
                    <a:lstStyle/>
                    <a:p>
                      <a:pPr marL="0" algn="ctr">
                        <a:lnSpc>
                          <a:spcPts val="1800"/>
                        </a:lnSpc>
                      </a:pPr>
                      <a:r>
                        <a:rPr lang="en-US" dirty="0"/>
                        <a:t>“</a:t>
                      </a:r>
                      <a:r>
                        <a:rPr lang="en-US" dirty="0" err="1"/>
                        <a:t>zy</a:t>
                      </a:r>
                      <a:r>
                        <a:rPr lang="en-US" dirty="0"/>
                        <a:t>”</a:t>
                      </a:r>
                    </a:p>
                  </a:txBody>
                  <a:tcPr anchor="ctr"/>
                </a:tc>
                <a:tc>
                  <a:txBody>
                    <a:bodyPr/>
                    <a:lstStyle/>
                    <a:p>
                      <a:pPr marL="0">
                        <a:lnSpc>
                          <a:spcPts val="1800"/>
                        </a:lnSpc>
                      </a:pPr>
                      <a:r>
                        <a:rPr lang="en-US" sz="1800" b="0" i="0" u="none" strike="noStrike" kern="1200" baseline="0" dirty="0">
                          <a:solidFill>
                            <a:schemeClr val="dk1"/>
                          </a:solidFill>
                          <a:latin typeface="+mn-lt"/>
                          <a:ea typeface="+mn-ea"/>
                          <a:cs typeface="+mn-cs"/>
                        </a:rPr>
                        <a:t>Set unconditional call forwarding through making call to “**21* targetNum%23”.</a:t>
                      </a:r>
                      <a:endParaRPr lang="en-US" dirty="0"/>
                    </a:p>
                  </a:txBody>
                  <a:tcPr anchor="ctr"/>
                </a:tc>
                <a:tc>
                  <a:txBody>
                    <a:bodyPr/>
                    <a:lstStyle/>
                    <a:p>
                      <a:pPr marL="0" algn="ctr">
                        <a:lnSpc>
                          <a:spcPts val="1800"/>
                        </a:lnSpc>
                      </a:pPr>
                      <a:r>
                        <a:rPr lang="en-US" sz="1800" b="0" i="0" u="none" strike="noStrike" kern="1200" baseline="0" dirty="0">
                          <a:solidFill>
                            <a:schemeClr val="dk1"/>
                          </a:solidFill>
                          <a:latin typeface="+mn-lt"/>
                          <a:ea typeface="+mn-ea"/>
                          <a:cs typeface="+mn-cs"/>
                        </a:rPr>
                        <a:t>8k/22848k</a:t>
                      </a:r>
                      <a:endParaRPr lang="en-US" dirty="0"/>
                    </a:p>
                  </a:txBody>
                  <a:tcPr anchor="ctr"/>
                </a:tc>
                <a:extLst>
                  <a:ext uri="{0D108BD9-81ED-4DB2-BD59-A6C34878D82A}">
                    <a16:rowId xmlns:a16="http://schemas.microsoft.com/office/drawing/2014/main" val="10004"/>
                  </a:ext>
                </a:extLst>
              </a:tr>
              <a:tr h="370840">
                <a:tc>
                  <a:txBody>
                    <a:bodyPr/>
                    <a:lstStyle/>
                    <a:p>
                      <a:pPr marL="0" algn="ctr">
                        <a:lnSpc>
                          <a:spcPts val="1800"/>
                        </a:lnSpc>
                      </a:pPr>
                      <a:r>
                        <a:rPr lang="en-US" dirty="0"/>
                        <a:t>“by”</a:t>
                      </a:r>
                    </a:p>
                  </a:txBody>
                  <a:tcPr anchor="ctr"/>
                </a:tc>
                <a:tc>
                  <a:txBody>
                    <a:bodyPr/>
                    <a:lstStyle/>
                    <a:p>
                      <a:pPr marL="0">
                        <a:lnSpc>
                          <a:spcPts val="1800"/>
                        </a:lnSpc>
                      </a:pPr>
                      <a:r>
                        <a:rPr lang="en-US" sz="1800" b="0" i="0" u="none" strike="noStrike" kern="1200" baseline="0" dirty="0">
                          <a:solidFill>
                            <a:schemeClr val="dk1"/>
                          </a:solidFill>
                          <a:latin typeface="+mn-lt"/>
                          <a:ea typeface="+mn-ea"/>
                          <a:cs typeface="+mn-cs"/>
                        </a:rPr>
                        <a:t>Set call forwarding when the phone is busy through making call to “%23%23targetNum%23”.</a:t>
                      </a:r>
                      <a:endParaRPr lang="en-US" dirty="0"/>
                    </a:p>
                  </a:txBody>
                  <a:tcPr anchor="ctr"/>
                </a:tc>
                <a:tc>
                  <a:txBody>
                    <a:bodyPr/>
                    <a:lstStyle/>
                    <a:p>
                      <a:pPr marL="0" algn="ctr">
                        <a:lnSpc>
                          <a:spcPts val="1800"/>
                        </a:lnSpc>
                      </a:pPr>
                      <a:r>
                        <a:rPr lang="en-US" sz="1800" b="0" i="0" u="none" strike="noStrike" kern="1200" baseline="0" dirty="0">
                          <a:solidFill>
                            <a:schemeClr val="dk1"/>
                          </a:solidFill>
                          <a:latin typeface="+mn-lt"/>
                          <a:ea typeface="+mn-ea"/>
                          <a:cs typeface="+mn-cs"/>
                        </a:rPr>
                        <a:t>15k/20639k</a:t>
                      </a:r>
                      <a:endParaRPr lang="en-US" dirty="0"/>
                    </a:p>
                  </a:txBody>
                  <a:tcPr anchor="ctr"/>
                </a:tc>
                <a:extLst>
                  <a:ext uri="{0D108BD9-81ED-4DB2-BD59-A6C34878D82A}">
                    <a16:rowId xmlns:a16="http://schemas.microsoft.com/office/drawing/2014/main" val="10005"/>
                  </a:ext>
                </a:extLst>
              </a:tr>
              <a:tr h="370840">
                <a:tc>
                  <a:txBody>
                    <a:bodyPr/>
                    <a:lstStyle/>
                    <a:p>
                      <a:pPr marL="0" algn="ctr">
                        <a:lnSpc>
                          <a:spcPts val="1800"/>
                        </a:lnSpc>
                      </a:pPr>
                      <a:r>
                        <a:rPr lang="en-US" dirty="0"/>
                        <a:t>“</a:t>
                      </a:r>
                      <a:r>
                        <a:rPr lang="en-US" dirty="0" err="1"/>
                        <a:t>ld</a:t>
                      </a:r>
                      <a:r>
                        <a:rPr lang="en-US" dirty="0"/>
                        <a:t>”,</a:t>
                      </a:r>
                      <a:r>
                        <a:rPr lang="en-US" baseline="0" dirty="0"/>
                        <a:t> “</a:t>
                      </a:r>
                      <a:r>
                        <a:rPr lang="en-US" baseline="0" dirty="0" err="1"/>
                        <a:t>fd</a:t>
                      </a:r>
                      <a:r>
                        <a:rPr lang="en-US" baseline="0" dirty="0"/>
                        <a:t>”, “dh”, “</a:t>
                      </a:r>
                      <a:r>
                        <a:rPr lang="en-US" baseline="0" dirty="0" err="1"/>
                        <a:t>cz</a:t>
                      </a:r>
                      <a:r>
                        <a:rPr lang="en-US" baseline="0" dirty="0"/>
                        <a:t>”, “</a:t>
                      </a:r>
                      <a:r>
                        <a:rPr lang="en-US" baseline="0" dirty="0" err="1"/>
                        <a:t>fx</a:t>
                      </a:r>
                      <a:r>
                        <a:rPr lang="en-US" baseline="0" dirty="0"/>
                        <a:t>”, “</a:t>
                      </a:r>
                      <a:r>
                        <a:rPr lang="en-US" baseline="0" dirty="0" err="1"/>
                        <a:t>sx</a:t>
                      </a:r>
                      <a:r>
                        <a:rPr lang="en-US" baseline="0" dirty="0"/>
                        <a:t>”, “dc”, “</a:t>
                      </a:r>
                      <a:r>
                        <a:rPr lang="en-US" baseline="0" dirty="0" err="1"/>
                        <a:t>bc</a:t>
                      </a:r>
                      <a:r>
                        <a:rPr lang="en-US" baseline="0" dirty="0"/>
                        <a:t>”</a:t>
                      </a:r>
                      <a:endParaRPr lang="en-US" dirty="0"/>
                    </a:p>
                  </a:txBody>
                  <a:tcPr anchor="ctr"/>
                </a:tc>
                <a:tc>
                  <a:txBody>
                    <a:bodyPr/>
                    <a:lstStyle/>
                    <a:p>
                      <a:pPr marL="0">
                        <a:lnSpc>
                          <a:spcPts val="1800"/>
                        </a:lnSpc>
                      </a:pPr>
                      <a:r>
                        <a:rPr lang="en-US" sz="1800" b="0" i="0" u="none" strike="noStrike" kern="1200" baseline="0" dirty="0">
                          <a:solidFill>
                            <a:schemeClr val="dk1"/>
                          </a:solidFill>
                          <a:latin typeface="+mn-lt"/>
                          <a:ea typeface="+mn-ea"/>
                          <a:cs typeface="+mn-cs"/>
                        </a:rPr>
                        <a:t>Modify the its configuration file zzxx.xml.</a:t>
                      </a:r>
                      <a:endParaRPr lang="en-US" dirty="0"/>
                    </a:p>
                  </a:txBody>
                  <a:tcPr anchor="ctr"/>
                </a:tc>
                <a:tc>
                  <a:txBody>
                    <a:bodyPr/>
                    <a:lstStyle/>
                    <a:p>
                      <a:pPr marL="0" algn="ctr">
                        <a:lnSpc>
                          <a:spcPts val="1800"/>
                        </a:lnSpc>
                      </a:pPr>
                      <a:r>
                        <a:rPr lang="en-US" sz="1800" b="0" i="0" u="none" strike="noStrike" kern="1200" baseline="0" dirty="0">
                          <a:solidFill>
                            <a:schemeClr val="dk1"/>
                          </a:solidFill>
                          <a:latin typeface="+mn-lt"/>
                          <a:ea typeface="+mn-ea"/>
                          <a:cs typeface="+mn-cs"/>
                        </a:rPr>
                        <a:t>5k-18k/20403k-20452k</a:t>
                      </a:r>
                      <a:endParaRPr lang="en-US" dirty="0"/>
                    </a:p>
                  </a:txBody>
                  <a:tcPr anchor="ctr"/>
                </a:tc>
                <a:extLst>
                  <a:ext uri="{0D108BD9-81ED-4DB2-BD59-A6C34878D82A}">
                    <a16:rowId xmlns:a16="http://schemas.microsoft.com/office/drawing/2014/main" val="10006"/>
                  </a:ext>
                </a:extLst>
              </a:tr>
              <a:tr h="370840">
                <a:tc>
                  <a:txBody>
                    <a:bodyPr/>
                    <a:lstStyle/>
                    <a:p>
                      <a:pPr marL="0" algn="ctr">
                        <a:lnSpc>
                          <a:spcPts val="1800"/>
                        </a:lnSpc>
                      </a:pPr>
                      <a:r>
                        <a:rPr lang="en-US" dirty="0"/>
                        <a:t>Others</a:t>
                      </a:r>
                    </a:p>
                  </a:txBody>
                  <a:tcPr anchor="ctr"/>
                </a:tc>
                <a:tc>
                  <a:txBody>
                    <a:bodyPr/>
                    <a:lstStyle/>
                    <a:p>
                      <a:pPr marL="0">
                        <a:lnSpc>
                          <a:spcPts val="1800"/>
                        </a:lnSpc>
                      </a:pPr>
                      <a:r>
                        <a:rPr lang="en-US" sz="1800" b="0" i="0" u="none" strike="noStrike" kern="1200" baseline="0" dirty="0">
                          <a:solidFill>
                            <a:schemeClr val="dk1"/>
                          </a:solidFill>
                          <a:latin typeface="+mn-lt"/>
                          <a:ea typeface="+mn-ea"/>
                          <a:cs typeface="+mn-cs"/>
                        </a:rPr>
                        <a:t>Tell the controller the command format is error by replying an SMS.</a:t>
                      </a:r>
                      <a:endParaRPr lang="en-US" dirty="0"/>
                    </a:p>
                  </a:txBody>
                  <a:tcPr anchor="ctr"/>
                </a:tc>
                <a:tc>
                  <a:txBody>
                    <a:bodyPr/>
                    <a:lstStyle/>
                    <a:p>
                      <a:pPr marL="0" algn="ctr">
                        <a:lnSpc>
                          <a:spcPts val="1800"/>
                        </a:lnSpc>
                      </a:pPr>
                      <a:r>
                        <a:rPr lang="en-US" sz="1800" b="0" i="0" u="none" strike="noStrike" kern="1200" baseline="0" dirty="0">
                          <a:solidFill>
                            <a:schemeClr val="dk1"/>
                          </a:solidFill>
                          <a:latin typeface="+mn-lt"/>
                          <a:ea typeface="+mn-ea"/>
                          <a:cs typeface="+mn-cs"/>
                        </a:rPr>
                        <a:t>15k/20443k</a:t>
                      </a:r>
                      <a:endParaRPr lang="en-US" dirty="0"/>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403224" y="3115296"/>
            <a:ext cx="11385551" cy="5296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965903" y="3794840"/>
            <a:ext cx="6052457"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3200" dirty="0"/>
              <a:t>With in-memory optimization: 5k</a:t>
            </a:r>
          </a:p>
        </p:txBody>
      </p:sp>
      <p:sp>
        <p:nvSpPr>
          <p:cNvPr id="8" name="TextBox 7"/>
          <p:cNvSpPr txBox="1"/>
          <p:nvPr/>
        </p:nvSpPr>
        <p:spPr>
          <a:xfrm>
            <a:off x="2143349" y="4586297"/>
            <a:ext cx="7440841"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3200" dirty="0"/>
              <a:t>Without in-memory optimization: 22,970k</a:t>
            </a:r>
          </a:p>
        </p:txBody>
      </p:sp>
    </p:spTree>
    <p:extLst>
      <p:ext uri="{BB962C8B-B14F-4D97-AF65-F5344CB8AC3E}">
        <p14:creationId xmlns:p14="http://schemas.microsoft.com/office/powerpoint/2010/main" val="113073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5"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spcBef>
                <a:spcPts val="2400"/>
              </a:spcBef>
              <a:buFont typeface="Wingdings" panose="05000000000000000000" pitchFamily="2" charset="2"/>
              <a:buChar char="q"/>
            </a:pPr>
            <a:r>
              <a:rPr lang="en-US" sz="3200" b="1" dirty="0">
                <a:solidFill>
                  <a:schemeClr val="bg1">
                    <a:lumMod val="50000"/>
                  </a:schemeClr>
                </a:solidFill>
              </a:rPr>
              <a:t> Motivating Example</a:t>
            </a:r>
          </a:p>
          <a:p>
            <a:pPr>
              <a:spcBef>
                <a:spcPts val="2400"/>
              </a:spcBef>
              <a:buFont typeface="Wingdings" panose="05000000000000000000" pitchFamily="2" charset="2"/>
              <a:buChar char="q"/>
            </a:pPr>
            <a:r>
              <a:rPr lang="en-US" sz="3200" b="1" dirty="0">
                <a:solidFill>
                  <a:schemeClr val="bg1">
                    <a:lumMod val="50000"/>
                  </a:schemeClr>
                </a:solidFill>
              </a:rPr>
              <a:t> The New Android Runtime</a:t>
            </a:r>
          </a:p>
          <a:p>
            <a:pPr>
              <a:spcBef>
                <a:spcPts val="2400"/>
              </a:spcBef>
              <a:buFont typeface="Wingdings" panose="05000000000000000000" pitchFamily="2" charset="2"/>
              <a:buChar char="q"/>
            </a:pPr>
            <a:r>
              <a:rPr lang="en-US" sz="3200" b="1" dirty="0">
                <a:solidFill>
                  <a:schemeClr val="bg1">
                    <a:lumMod val="50000"/>
                  </a:schemeClr>
                </a:solidFill>
              </a:rPr>
              <a:t> </a:t>
            </a:r>
            <a:r>
              <a:rPr lang="en-US" sz="3200" b="1" dirty="0" err="1">
                <a:solidFill>
                  <a:schemeClr val="bg1">
                    <a:lumMod val="50000"/>
                  </a:schemeClr>
                </a:solidFill>
              </a:rPr>
              <a:t>Malton</a:t>
            </a:r>
            <a:endParaRPr lang="en-US" sz="3200" b="1" dirty="0">
              <a:solidFill>
                <a:schemeClr val="bg1">
                  <a:lumMod val="50000"/>
                </a:schemeClr>
              </a:solidFill>
            </a:endParaRPr>
          </a:p>
          <a:p>
            <a:pPr>
              <a:spcBef>
                <a:spcPts val="2400"/>
              </a:spcBef>
              <a:buFont typeface="Wingdings" panose="05000000000000000000" pitchFamily="2" charset="2"/>
              <a:buChar char="q"/>
            </a:pPr>
            <a:r>
              <a:rPr lang="en-US" sz="3200" b="1" dirty="0">
                <a:solidFill>
                  <a:schemeClr val="bg1">
                    <a:lumMod val="50000"/>
                  </a:schemeClr>
                </a:solidFill>
              </a:rPr>
              <a:t> Evaluation</a:t>
            </a:r>
          </a:p>
          <a:p>
            <a:pPr>
              <a:spcBef>
                <a:spcPts val="2400"/>
              </a:spcBef>
              <a:buFont typeface="Wingdings" panose="05000000000000000000" pitchFamily="2" charset="2"/>
              <a:buChar char="q"/>
            </a:pPr>
            <a:r>
              <a:rPr lang="en-US" sz="3200" b="1" dirty="0">
                <a:solidFill>
                  <a:schemeClr val="bg1">
                    <a:lumMod val="50000"/>
                  </a:schemeClr>
                </a:solidFill>
              </a:rPr>
              <a:t> </a:t>
            </a:r>
            <a:r>
              <a:rPr lang="en-US" sz="3200" b="1" dirty="0"/>
              <a:t>Conclusion</a:t>
            </a:r>
          </a:p>
        </p:txBody>
      </p:sp>
      <p:sp>
        <p:nvSpPr>
          <p:cNvPr id="4" name="Slide Number Placeholder 3"/>
          <p:cNvSpPr>
            <a:spLocks noGrp="1"/>
          </p:cNvSpPr>
          <p:nvPr>
            <p:ph type="sldNum" sz="quarter" idx="12"/>
          </p:nvPr>
        </p:nvSpPr>
        <p:spPr/>
        <p:txBody>
          <a:bodyPr/>
          <a:lstStyle/>
          <a:p>
            <a:fld id="{11579AEC-9D4C-48B8-9873-A18BF11D3B3C}" type="slidenum">
              <a:rPr lang="en-US" smtClean="0">
                <a:solidFill>
                  <a:prstClr val="black">
                    <a:tint val="75000"/>
                  </a:prstClr>
                </a:solidFill>
              </a:rPr>
              <a:pPr/>
              <a:t>24</a:t>
            </a:fld>
            <a:endParaRPr lang="en-US" dirty="0">
              <a:solidFill>
                <a:prstClr val="black">
                  <a:tint val="75000"/>
                </a:prstClr>
              </a:solidFill>
            </a:endParaRPr>
          </a:p>
        </p:txBody>
      </p:sp>
      <p:pic>
        <p:nvPicPr>
          <p:cNvPr id="5" name="Picture 4"/>
          <p:cNvPicPr>
            <a:picLocks noChangeAspect="1"/>
          </p:cNvPicPr>
          <p:nvPr/>
        </p:nvPicPr>
        <p:blipFill>
          <a:blip r:embed="rId3"/>
          <a:stretch>
            <a:fillRect/>
          </a:stretch>
        </p:blipFill>
        <p:spPr>
          <a:xfrm>
            <a:off x="7978768" y="3754491"/>
            <a:ext cx="3763288" cy="2601859"/>
          </a:xfrm>
          <a:prstGeom prst="rect">
            <a:avLst/>
          </a:prstGeom>
        </p:spPr>
      </p:pic>
    </p:spTree>
    <p:extLst>
      <p:ext uri="{BB962C8B-B14F-4D97-AF65-F5344CB8AC3E}">
        <p14:creationId xmlns:p14="http://schemas.microsoft.com/office/powerpoint/2010/main" val="636488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1579AEC-9D4C-48B8-9873-A18BF11D3B3C}" type="slidenum">
              <a:rPr lang="en-US" smtClean="0"/>
              <a:t>25</a:t>
            </a:fld>
            <a:endParaRPr lang="en-US"/>
          </a:p>
        </p:txBody>
      </p:sp>
      <p:grpSp>
        <p:nvGrpSpPr>
          <p:cNvPr id="39" name="Group 38"/>
          <p:cNvGrpSpPr/>
          <p:nvPr/>
        </p:nvGrpSpPr>
        <p:grpSpPr>
          <a:xfrm>
            <a:off x="1356084" y="882418"/>
            <a:ext cx="9086333" cy="1478694"/>
            <a:chOff x="1071871" y="1364272"/>
            <a:chExt cx="9086333" cy="1478694"/>
          </a:xfrm>
        </p:grpSpPr>
        <p:sp>
          <p:nvSpPr>
            <p:cNvPr id="12" name="矩形 33"/>
            <p:cNvSpPr>
              <a:spLocks/>
            </p:cNvSpPr>
            <p:nvPr/>
          </p:nvSpPr>
          <p:spPr bwMode="auto">
            <a:xfrm>
              <a:off x="2192289" y="1501528"/>
              <a:ext cx="7965914" cy="118830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Clr>
                  <a:srgbClr val="FF0000"/>
                </a:buClr>
                <a:buSzPct val="70000"/>
              </a:pPr>
              <a:endParaRPr lang="en-US" altLang="zh-CN" sz="2000" dirty="0">
                <a:solidFill>
                  <a:schemeClr val="bg1"/>
                </a:solidFill>
                <a:ea typeface="微软雅黑" panose="020B0503020204020204" pitchFamily="34" charset="-122"/>
                <a:cs typeface="Arial" panose="020B0604020202020204" pitchFamily="34" charset="0"/>
              </a:endParaRPr>
            </a:p>
          </p:txBody>
        </p:sp>
        <p:sp>
          <p:nvSpPr>
            <p:cNvPr id="11" name="椭圆 39"/>
            <p:cNvSpPr>
              <a:spLocks noChangeAspect="1"/>
            </p:cNvSpPr>
            <p:nvPr/>
          </p:nvSpPr>
          <p:spPr bwMode="auto">
            <a:xfrm>
              <a:off x="1071871" y="1364272"/>
              <a:ext cx="1545514" cy="1478694"/>
            </a:xfrm>
            <a:prstGeom prst="ellipse">
              <a:avLst/>
            </a:prstGeom>
            <a:ln w="152400">
              <a:solidFill>
                <a:schemeClr val="bg1"/>
              </a:solidFill>
              <a:headEnd/>
              <a:tailEnd/>
            </a:ln>
          </p:spPr>
          <p:style>
            <a:lnRef idx="3">
              <a:schemeClr val="lt1"/>
            </a:lnRef>
            <a:fillRef idx="1">
              <a:schemeClr val="accent6"/>
            </a:fillRef>
            <a:effectRef idx="1">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Clr>
                  <a:srgbClr val="FF0000"/>
                </a:buClr>
                <a:buSzPct val="70000"/>
              </a:pPr>
              <a:r>
                <a:rPr lang="en-US" altLang="zh-CN" sz="4000" dirty="0">
                  <a:solidFill>
                    <a:schemeClr val="bg1"/>
                  </a:solidFill>
                  <a:latin typeface="Lucida Console" panose="020B0609040504020204" pitchFamily="49" charset="0"/>
                  <a:ea typeface="微软雅黑" panose="020B0503020204020204" pitchFamily="34" charset="-122"/>
                  <a:cs typeface="Arial" panose="020B0604020202020204" pitchFamily="34" charset="0"/>
                </a:rPr>
                <a:t>1</a:t>
              </a:r>
              <a:endParaRPr lang="zh-CN" altLang="en-US" sz="4000" dirty="0">
                <a:solidFill>
                  <a:schemeClr val="bg1"/>
                </a:solidFill>
                <a:latin typeface="Lucida Console" panose="020B0609040504020204" pitchFamily="49" charset="0"/>
                <a:ea typeface="微软雅黑" panose="020B0503020204020204" pitchFamily="34" charset="-122"/>
                <a:cs typeface="Arial" panose="020B0604020202020204" pitchFamily="34" charset="0"/>
              </a:endParaRPr>
            </a:p>
          </p:txBody>
        </p:sp>
        <p:sp>
          <p:nvSpPr>
            <p:cNvPr id="34" name="Rectangle 33"/>
            <p:cNvSpPr/>
            <p:nvPr/>
          </p:nvSpPr>
          <p:spPr>
            <a:xfrm>
              <a:off x="2817617" y="1719494"/>
              <a:ext cx="7340587" cy="830997"/>
            </a:xfrm>
            <a:prstGeom prst="rect">
              <a:avLst/>
            </a:prstGeom>
          </p:spPr>
          <p:txBody>
            <a:bodyPr wrap="square">
              <a:spAutoFit/>
            </a:bodyPr>
            <a:lstStyle/>
            <a:p>
              <a:pPr>
                <a:spcBef>
                  <a:spcPts val="2400"/>
                </a:spcBef>
              </a:pPr>
              <a:r>
                <a:rPr lang="en-US" altLang="zh-CN" sz="2400" dirty="0">
                  <a:solidFill>
                    <a:schemeClr val="bg1"/>
                  </a:solidFill>
                  <a:latin typeface="Arial" panose="020B0604020202020204" pitchFamily="34" charset="0"/>
                  <a:cs typeface="Arial" panose="020B0604020202020204" pitchFamily="34" charset="0"/>
                </a:rPr>
                <a:t>P</a:t>
              </a:r>
              <a:r>
                <a:rPr lang="en-US" sz="2400" dirty="0">
                  <a:solidFill>
                    <a:schemeClr val="bg1"/>
                  </a:solidFill>
                  <a:latin typeface="Arial" panose="020B0604020202020204" pitchFamily="34" charset="0"/>
                  <a:cs typeface="Arial" panose="020B0604020202020204" pitchFamily="34" charset="0"/>
                </a:rPr>
                <a:t>ropose and develop </a:t>
              </a:r>
              <a:r>
                <a:rPr lang="en-US" sz="2400" dirty="0" err="1">
                  <a:solidFill>
                    <a:schemeClr val="bg1"/>
                  </a:solidFill>
                  <a:latin typeface="Arial" panose="020B0604020202020204" pitchFamily="34" charset="0"/>
                  <a:cs typeface="Arial" panose="020B0604020202020204" pitchFamily="34" charset="0"/>
                </a:rPr>
                <a:t>Malton</a:t>
              </a:r>
              <a:r>
                <a:rPr lang="en-US" sz="2400" dirty="0">
                  <a:solidFill>
                    <a:schemeClr val="bg1"/>
                  </a:solidFill>
                  <a:latin typeface="Arial" panose="020B0604020202020204" pitchFamily="34" charset="0"/>
                  <a:cs typeface="Arial" panose="020B0604020202020204" pitchFamily="34" charset="0"/>
                </a:rPr>
                <a:t>, a novel on-device non-invasive analysis tool for ART.</a:t>
              </a:r>
            </a:p>
          </p:txBody>
        </p:sp>
      </p:grpSp>
      <p:grpSp>
        <p:nvGrpSpPr>
          <p:cNvPr id="38" name="Group 37"/>
          <p:cNvGrpSpPr/>
          <p:nvPr/>
        </p:nvGrpSpPr>
        <p:grpSpPr>
          <a:xfrm>
            <a:off x="1356084" y="2772481"/>
            <a:ext cx="9077893" cy="1478694"/>
            <a:chOff x="1080312" y="3130196"/>
            <a:chExt cx="9077893" cy="1478694"/>
          </a:xfrm>
        </p:grpSpPr>
        <p:sp>
          <p:nvSpPr>
            <p:cNvPr id="20" name="矩形 32"/>
            <p:cNvSpPr>
              <a:spLocks/>
            </p:cNvSpPr>
            <p:nvPr/>
          </p:nvSpPr>
          <p:spPr bwMode="auto">
            <a:xfrm>
              <a:off x="2071268" y="3247767"/>
              <a:ext cx="8086937" cy="1243552"/>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ctr">
                <a:buClr>
                  <a:srgbClr val="FF0000"/>
                </a:buClr>
                <a:buSzPct val="70000"/>
              </a:pPr>
              <a:endParaRPr lang="zh-CN" altLang="en-US" sz="2000">
                <a:solidFill>
                  <a:schemeClr val="tx2"/>
                </a:solidFill>
                <a:ea typeface="微软雅黑" panose="020B0503020204020204" pitchFamily="34" charset="-122"/>
                <a:cs typeface="Arial" panose="020B0604020202020204" pitchFamily="34" charset="0"/>
              </a:endParaRPr>
            </a:p>
          </p:txBody>
        </p:sp>
        <p:sp>
          <p:nvSpPr>
            <p:cNvPr id="31" name="椭圆 39"/>
            <p:cNvSpPr>
              <a:spLocks noChangeAspect="1"/>
            </p:cNvSpPr>
            <p:nvPr/>
          </p:nvSpPr>
          <p:spPr bwMode="auto">
            <a:xfrm>
              <a:off x="1080312" y="3130196"/>
              <a:ext cx="1545514" cy="1478694"/>
            </a:xfrm>
            <a:prstGeom prst="ellipse">
              <a:avLst/>
            </a:prstGeom>
            <a:ln w="152400">
              <a:headEnd/>
              <a:tailEnd/>
            </a:ln>
          </p:spPr>
          <p:style>
            <a:lnRef idx="3">
              <a:schemeClr val="lt1"/>
            </a:lnRef>
            <a:fillRef idx="1">
              <a:schemeClr val="accent5"/>
            </a:fillRef>
            <a:effectRef idx="1">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Clr>
                  <a:srgbClr val="FF0000"/>
                </a:buClr>
                <a:buSzPct val="70000"/>
              </a:pPr>
              <a:r>
                <a:rPr lang="en-US" altLang="zh-CN" sz="4000" dirty="0">
                  <a:solidFill>
                    <a:schemeClr val="bg1"/>
                  </a:solidFill>
                  <a:latin typeface="Lucida Console" panose="020B0609040504020204" pitchFamily="49" charset="0"/>
                  <a:ea typeface="微软雅黑" panose="020B0503020204020204" pitchFamily="34" charset="-122"/>
                  <a:cs typeface="Arial" panose="020B0604020202020204" pitchFamily="34" charset="0"/>
                </a:rPr>
                <a:t>2</a:t>
              </a:r>
              <a:endParaRPr lang="zh-CN" altLang="en-US" sz="4000" dirty="0">
                <a:solidFill>
                  <a:schemeClr val="bg1"/>
                </a:solidFill>
                <a:latin typeface="Lucida Console" panose="020B0609040504020204" pitchFamily="49" charset="0"/>
                <a:ea typeface="微软雅黑" panose="020B0503020204020204" pitchFamily="34" charset="-122"/>
                <a:cs typeface="Arial" panose="020B0604020202020204" pitchFamily="34" charset="0"/>
              </a:endParaRPr>
            </a:p>
          </p:txBody>
        </p:sp>
        <p:sp>
          <p:nvSpPr>
            <p:cNvPr id="35" name="Rectangle 34"/>
            <p:cNvSpPr/>
            <p:nvPr/>
          </p:nvSpPr>
          <p:spPr>
            <a:xfrm>
              <a:off x="2817616" y="3300653"/>
              <a:ext cx="7340587" cy="1200329"/>
            </a:xfrm>
            <a:prstGeom prst="rect">
              <a:avLst/>
            </a:prstGeom>
          </p:spPr>
          <p:txBody>
            <a:bodyPr wrap="square">
              <a:spAutoFit/>
            </a:bodyPr>
            <a:lstStyle/>
            <a:p>
              <a:pPr>
                <a:spcBef>
                  <a:spcPts val="2400"/>
                </a:spcBef>
              </a:pPr>
              <a:r>
                <a:rPr lang="en-US" altLang="zh-CN" sz="2400" dirty="0" err="1">
                  <a:solidFill>
                    <a:schemeClr val="bg1"/>
                  </a:solidFill>
                  <a:latin typeface="Arial" panose="020B0604020202020204" pitchFamily="34" charset="0"/>
                  <a:cs typeface="Arial" panose="020B0604020202020204" pitchFamily="34" charset="0"/>
                </a:rPr>
                <a:t>Malton</a:t>
              </a:r>
              <a:r>
                <a:rPr lang="en-US" sz="2400" dirty="0">
                  <a:solidFill>
                    <a:schemeClr val="bg1"/>
                  </a:solidFill>
                  <a:latin typeface="Arial" panose="020B0604020202020204" pitchFamily="34" charset="0"/>
                  <a:cs typeface="Arial" panose="020B0604020202020204" pitchFamily="34" charset="0"/>
                </a:rPr>
                <a:t> can provide a comprehensive view of the Android malware behaviors through multi-layer tracking and path exploration.</a:t>
              </a:r>
            </a:p>
          </p:txBody>
        </p:sp>
      </p:grpSp>
      <p:grpSp>
        <p:nvGrpSpPr>
          <p:cNvPr id="37" name="Group 36"/>
          <p:cNvGrpSpPr/>
          <p:nvPr/>
        </p:nvGrpSpPr>
        <p:grpSpPr>
          <a:xfrm>
            <a:off x="1360303" y="4662544"/>
            <a:ext cx="9077894" cy="1478694"/>
            <a:chOff x="1080312" y="4872094"/>
            <a:chExt cx="9077894" cy="1478694"/>
          </a:xfrm>
        </p:grpSpPr>
        <p:sp>
          <p:nvSpPr>
            <p:cNvPr id="29" name="矩形 31"/>
            <p:cNvSpPr>
              <a:spLocks/>
            </p:cNvSpPr>
            <p:nvPr/>
          </p:nvSpPr>
          <p:spPr bwMode="auto">
            <a:xfrm>
              <a:off x="2071270" y="4968032"/>
              <a:ext cx="8086936" cy="1240853"/>
            </a:xfrm>
            <a:prstGeom prst="rect">
              <a:avLst/>
            </a:prstGeom>
            <a:solidFill>
              <a:srgbClr val="ED7D31"/>
            </a:solidFill>
            <a:ln>
              <a:headEnd/>
              <a:tailEnd/>
            </a:ln>
          </p:spPr>
          <p:style>
            <a:lnRef idx="3">
              <a:schemeClr val="lt1"/>
            </a:lnRef>
            <a:fillRef idx="1">
              <a:schemeClr val="accent3"/>
            </a:fillRef>
            <a:effectRef idx="1">
              <a:schemeClr val="accent3"/>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ctr">
                <a:buClr>
                  <a:srgbClr val="FF0000"/>
                </a:buClr>
                <a:buSzPct val="70000"/>
              </a:pPr>
              <a:endParaRPr lang="zh-CN" altLang="en-US" sz="2000">
                <a:solidFill>
                  <a:schemeClr val="tx2"/>
                </a:solidFill>
                <a:ea typeface="微软雅黑" panose="020B0503020204020204" pitchFamily="34" charset="-122"/>
                <a:cs typeface="Arial" panose="020B0604020202020204" pitchFamily="34" charset="0"/>
              </a:endParaRPr>
            </a:p>
          </p:txBody>
        </p:sp>
        <p:sp>
          <p:nvSpPr>
            <p:cNvPr id="32" name="椭圆 39"/>
            <p:cNvSpPr>
              <a:spLocks noChangeAspect="1"/>
            </p:cNvSpPr>
            <p:nvPr/>
          </p:nvSpPr>
          <p:spPr bwMode="auto">
            <a:xfrm>
              <a:off x="1080312" y="4872094"/>
              <a:ext cx="1545514" cy="1478694"/>
            </a:xfrm>
            <a:prstGeom prst="ellipse">
              <a:avLst/>
            </a:prstGeom>
            <a:solidFill>
              <a:srgbClr val="ED7D31"/>
            </a:solidFill>
            <a:ln w="152400">
              <a:headEnd/>
              <a:tailEnd/>
            </a:ln>
          </p:spPr>
          <p:style>
            <a:lnRef idx="3">
              <a:schemeClr val="lt1"/>
            </a:lnRef>
            <a:fillRef idx="1">
              <a:schemeClr val="accent3"/>
            </a:fillRef>
            <a:effectRef idx="1">
              <a:schemeClr val="accent3"/>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Clr>
                  <a:srgbClr val="FF0000"/>
                </a:buClr>
                <a:buSzPct val="70000"/>
              </a:pPr>
              <a:r>
                <a:rPr lang="en-US" altLang="zh-CN" sz="4000" dirty="0">
                  <a:solidFill>
                    <a:schemeClr val="bg1"/>
                  </a:solidFill>
                  <a:latin typeface="Lucida Console" panose="020B0609040504020204" pitchFamily="49" charset="0"/>
                  <a:ea typeface="微软雅黑" panose="020B0503020204020204" pitchFamily="34" charset="-122"/>
                  <a:cs typeface="Arial" panose="020B0604020202020204" pitchFamily="34" charset="0"/>
                </a:rPr>
                <a:t>3</a:t>
              </a:r>
              <a:endParaRPr lang="zh-CN" altLang="en-US" sz="4000" dirty="0">
                <a:solidFill>
                  <a:schemeClr val="bg1"/>
                </a:solidFill>
                <a:latin typeface="Lucida Console" panose="020B0609040504020204" pitchFamily="49" charset="0"/>
                <a:ea typeface="微软雅黑" panose="020B0503020204020204" pitchFamily="34" charset="-122"/>
                <a:cs typeface="Arial" panose="020B0604020202020204" pitchFamily="34" charset="0"/>
              </a:endParaRPr>
            </a:p>
          </p:txBody>
        </p:sp>
        <p:sp>
          <p:nvSpPr>
            <p:cNvPr id="36" name="Rectangle 35"/>
            <p:cNvSpPr/>
            <p:nvPr/>
          </p:nvSpPr>
          <p:spPr>
            <a:xfrm>
              <a:off x="2813397" y="4996197"/>
              <a:ext cx="7340587" cy="1200329"/>
            </a:xfrm>
            <a:prstGeom prst="rect">
              <a:avLst/>
            </a:prstGeom>
          </p:spPr>
          <p:txBody>
            <a:bodyPr wrap="square">
              <a:spAutoFit/>
            </a:bodyPr>
            <a:lstStyle/>
            <a:p>
              <a:pPr>
                <a:spcBef>
                  <a:spcPts val="2400"/>
                </a:spcBef>
              </a:pPr>
              <a:r>
                <a:rPr lang="en-US" sz="2400" dirty="0">
                  <a:solidFill>
                    <a:schemeClr val="bg1"/>
                  </a:solidFill>
                  <a:latin typeface="Arial" panose="020B0604020202020204" pitchFamily="34" charset="0"/>
                  <a:cs typeface="Arial" panose="020B0604020202020204" pitchFamily="34" charset="0"/>
                </a:rPr>
                <a:t>In future, we will automate the </a:t>
              </a:r>
              <a:r>
                <a:rPr lang="en-US" sz="2400">
                  <a:solidFill>
                    <a:schemeClr val="bg1"/>
                  </a:solidFill>
                  <a:latin typeface="Arial" panose="020B0604020202020204" pitchFamily="34" charset="0"/>
                  <a:cs typeface="Arial" panose="020B0604020202020204" pitchFamily="34" charset="0"/>
                </a:rPr>
                <a:t>in-memory optimization </a:t>
              </a:r>
              <a:r>
                <a:rPr lang="en-US" sz="2400" dirty="0">
                  <a:solidFill>
                    <a:schemeClr val="bg1"/>
                  </a:solidFill>
                  <a:latin typeface="Arial" panose="020B0604020202020204" pitchFamily="34" charset="0"/>
                  <a:cs typeface="Arial" panose="020B0604020202020204" pitchFamily="34" charset="0"/>
                </a:rPr>
                <a:t>and the recovery from crashes during direct execution. </a:t>
              </a:r>
            </a:p>
          </p:txBody>
        </p:sp>
      </p:grpSp>
    </p:spTree>
    <p:extLst>
      <p:ext uri="{BB962C8B-B14F-4D97-AF65-F5344CB8AC3E}">
        <p14:creationId xmlns:p14="http://schemas.microsoft.com/office/powerpoint/2010/main" val="278256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606891" y="2199616"/>
            <a:ext cx="4914900" cy="2847975"/>
          </a:xfrm>
          <a:prstGeom prst="rect">
            <a:avLst/>
          </a:prstGeom>
        </p:spPr>
      </p:pic>
      <p:sp>
        <p:nvSpPr>
          <p:cNvPr id="2" name="灯片编号占位符 1"/>
          <p:cNvSpPr>
            <a:spLocks noGrp="1"/>
          </p:cNvSpPr>
          <p:nvPr>
            <p:ph type="sldNum" sz="quarter" idx="12"/>
          </p:nvPr>
        </p:nvSpPr>
        <p:spPr/>
        <p:txBody>
          <a:bodyPr/>
          <a:lstStyle/>
          <a:p>
            <a:fld id="{11579AEC-9D4C-48B8-9873-A18BF11D3B3C}" type="slidenum">
              <a:rPr lang="en-US" smtClean="0"/>
              <a:t>26</a:t>
            </a:fld>
            <a:endParaRPr lang="en-US"/>
          </a:p>
        </p:txBody>
      </p:sp>
    </p:spTree>
    <p:extLst>
      <p:ext uri="{BB962C8B-B14F-4D97-AF65-F5344CB8AC3E}">
        <p14:creationId xmlns:p14="http://schemas.microsoft.com/office/powerpoint/2010/main" val="1814071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Inspecting Sophisticated Malware</a:t>
            </a:r>
          </a:p>
        </p:txBody>
      </p:sp>
      <p:sp>
        <p:nvSpPr>
          <p:cNvPr id="4" name="Slide Number Placeholder 3"/>
          <p:cNvSpPr>
            <a:spLocks noGrp="1"/>
          </p:cNvSpPr>
          <p:nvPr>
            <p:ph type="sldNum" sz="quarter" idx="12"/>
          </p:nvPr>
        </p:nvSpPr>
        <p:spPr/>
        <p:txBody>
          <a:bodyPr/>
          <a:lstStyle/>
          <a:p>
            <a:fld id="{11579AEC-9D4C-48B8-9873-A18BF11D3B3C}" type="slidenum">
              <a:rPr lang="en-US" smtClean="0"/>
              <a:t>27</a:t>
            </a:fld>
            <a:endParaRPr lang="en-US"/>
          </a:p>
        </p:txBody>
      </p:sp>
      <p:sp>
        <p:nvSpPr>
          <p:cNvPr id="6" name="TextBox 5"/>
          <p:cNvSpPr txBox="1"/>
          <p:nvPr/>
        </p:nvSpPr>
        <p:spPr>
          <a:xfrm>
            <a:off x="838200" y="5542753"/>
            <a:ext cx="10820400" cy="954107"/>
          </a:xfrm>
          <a:prstGeom prst="rect">
            <a:avLst/>
          </a:prstGeom>
          <a:noFill/>
        </p:spPr>
        <p:txBody>
          <a:bodyPr wrap="square" rtlCol="0">
            <a:spAutoFit/>
          </a:bodyPr>
          <a:lstStyle/>
          <a:p>
            <a:r>
              <a:rPr lang="en-US" sz="2800" b="1" dirty="0"/>
              <a:t>Result: </a:t>
            </a:r>
            <a:r>
              <a:rPr lang="en-US" sz="2800" dirty="0" err="1"/>
              <a:t>Malton</a:t>
            </a:r>
            <a:r>
              <a:rPr lang="en-US" sz="2800" dirty="0"/>
              <a:t> can help the analyst capture the comprehensive information leakage flow and the stealthy behaviors through reflection.</a:t>
            </a:r>
          </a:p>
        </p:txBody>
      </p:sp>
      <p:pic>
        <p:nvPicPr>
          <p:cNvPr id="7" name="Picture 6"/>
          <p:cNvPicPr>
            <a:picLocks noChangeAspect="1"/>
          </p:cNvPicPr>
          <p:nvPr/>
        </p:nvPicPr>
        <p:blipFill>
          <a:blip r:embed="rId2"/>
          <a:stretch>
            <a:fillRect/>
          </a:stretch>
        </p:blipFill>
        <p:spPr>
          <a:xfrm>
            <a:off x="280987" y="1647825"/>
            <a:ext cx="11630025" cy="3562350"/>
          </a:xfrm>
          <a:prstGeom prst="rect">
            <a:avLst/>
          </a:prstGeom>
        </p:spPr>
      </p:pic>
    </p:spTree>
    <p:extLst>
      <p:ext uri="{BB962C8B-B14F-4D97-AF65-F5344CB8AC3E}">
        <p14:creationId xmlns:p14="http://schemas.microsoft.com/office/powerpoint/2010/main" val="237337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Layer: Path Exploration</a:t>
            </a:r>
          </a:p>
        </p:txBody>
      </p:sp>
      <p:sp>
        <p:nvSpPr>
          <p:cNvPr id="3" name="Content Placeholder 2"/>
          <p:cNvSpPr>
            <a:spLocks noGrp="1"/>
          </p:cNvSpPr>
          <p:nvPr>
            <p:ph idx="1"/>
          </p:nvPr>
        </p:nvSpPr>
        <p:spPr/>
        <p:txBody>
          <a:bodyPr>
            <a:normAutofit fontScale="85000" lnSpcReduction="20000"/>
          </a:bodyPr>
          <a:lstStyle/>
          <a:p>
            <a:pPr>
              <a:spcBef>
                <a:spcPts val="1800"/>
              </a:spcBef>
            </a:pPr>
            <a:r>
              <a:rPr lang="en-US" sz="2800" dirty="0"/>
              <a:t> Purpose: </a:t>
            </a:r>
            <a:r>
              <a:rPr lang="en-US" altLang="zh-CN" sz="2800" dirty="0"/>
              <a:t>I</a:t>
            </a:r>
            <a:r>
              <a:rPr lang="en-US" sz="2800" dirty="0"/>
              <a:t>ncrease code coverage</a:t>
            </a:r>
          </a:p>
          <a:p>
            <a:pPr marL="0" indent="0">
              <a:spcBef>
                <a:spcPts val="1800"/>
              </a:spcBef>
              <a:buNone/>
            </a:pPr>
            <a:r>
              <a:rPr lang="en-US" sz="2800" dirty="0"/>
              <a:t> </a:t>
            </a:r>
          </a:p>
          <a:p>
            <a:pPr>
              <a:spcBef>
                <a:spcPts val="1800"/>
              </a:spcBef>
            </a:pPr>
            <a:r>
              <a:rPr lang="en-US" sz="2800" dirty="0"/>
              <a:t>Concolic Execution: Offloading Mechanism</a:t>
            </a:r>
          </a:p>
          <a:p>
            <a:pPr lvl="1"/>
            <a:r>
              <a:rPr lang="en-US" b="0" dirty="0"/>
              <a:t>Run apps on Android devices with symbolic execution</a:t>
            </a:r>
          </a:p>
          <a:p>
            <a:pPr lvl="1"/>
            <a:r>
              <a:rPr lang="en-US" b="0" dirty="0"/>
              <a:t>Solve constraints on </a:t>
            </a:r>
            <a:r>
              <a:rPr lang="en-US" altLang="zh-CN" b="0" dirty="0"/>
              <a:t>PC through Z3</a:t>
            </a:r>
          </a:p>
          <a:p>
            <a:endParaRPr lang="en-US" b="0" dirty="0"/>
          </a:p>
          <a:p>
            <a:r>
              <a:rPr lang="en-US" dirty="0"/>
              <a:t> Concolic Execution: In-memory Optimization</a:t>
            </a:r>
          </a:p>
          <a:p>
            <a:pPr lvl="1"/>
            <a:r>
              <a:rPr lang="en-US" b="0" dirty="0"/>
              <a:t>Run specified code regions iteratively with different inputs</a:t>
            </a:r>
            <a:r>
              <a:rPr lang="en-US" dirty="0"/>
              <a:t> </a:t>
            </a:r>
          </a:p>
          <a:p>
            <a:pPr lvl="1"/>
            <a:endParaRPr lang="en-US" dirty="0"/>
          </a:p>
          <a:p>
            <a:pPr>
              <a:spcBef>
                <a:spcPts val="1800"/>
              </a:spcBef>
            </a:pPr>
            <a:r>
              <a:rPr lang="en-US" sz="2800" dirty="0"/>
              <a:t> Direct Execution </a:t>
            </a:r>
          </a:p>
          <a:p>
            <a:pPr lvl="1"/>
            <a:r>
              <a:rPr lang="en-US" dirty="0"/>
              <a:t> </a:t>
            </a:r>
            <a:r>
              <a:rPr lang="en-US" b="0" dirty="0"/>
              <a:t>Force an app execute a special path when no input is resolved</a:t>
            </a:r>
          </a:p>
        </p:txBody>
      </p:sp>
      <p:sp>
        <p:nvSpPr>
          <p:cNvPr id="4" name="Slide Number Placeholder 3"/>
          <p:cNvSpPr>
            <a:spLocks noGrp="1"/>
          </p:cNvSpPr>
          <p:nvPr>
            <p:ph type="sldNum" sz="quarter" idx="12"/>
          </p:nvPr>
        </p:nvSpPr>
        <p:spPr/>
        <p:txBody>
          <a:bodyPr/>
          <a:lstStyle/>
          <a:p>
            <a:fld id="{11579AEC-9D4C-48B8-9873-A18BF11D3B3C}" type="slidenum">
              <a:rPr lang="en-US" smtClean="0"/>
              <a:t>28</a:t>
            </a:fld>
            <a:endParaRPr lang="en-US"/>
          </a:p>
        </p:txBody>
      </p:sp>
    </p:spTree>
    <p:extLst>
      <p:ext uri="{BB962C8B-B14F-4D97-AF65-F5344CB8AC3E}">
        <p14:creationId xmlns:p14="http://schemas.microsoft.com/office/powerpoint/2010/main" val="3908162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 22"/>
          <p:cNvGrpSpPr/>
          <p:nvPr/>
        </p:nvGrpSpPr>
        <p:grpSpPr>
          <a:xfrm>
            <a:off x="1969755" y="2644052"/>
            <a:ext cx="4120916" cy="2684848"/>
            <a:chOff x="1969755" y="2644052"/>
            <a:chExt cx="4120916" cy="2684848"/>
          </a:xfrm>
        </p:grpSpPr>
        <p:sp>
          <p:nvSpPr>
            <p:cNvPr id="5" name="Rounded Rectangle 4"/>
            <p:cNvSpPr/>
            <p:nvPr/>
          </p:nvSpPr>
          <p:spPr>
            <a:xfrm>
              <a:off x="3001096" y="2644052"/>
              <a:ext cx="3089575" cy="268484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err="1">
                  <a:solidFill>
                    <a:schemeClr val="tx1"/>
                  </a:solidFill>
                </a:rPr>
                <a:t>StringObject</a:t>
              </a:r>
              <a:endParaRPr lang="en-US" sz="2400" b="1" dirty="0">
                <a:solidFill>
                  <a:schemeClr val="tx1"/>
                </a:solidFill>
              </a:endParaRPr>
            </a:p>
            <a:p>
              <a:r>
                <a:rPr lang="en-US" sz="2000" i="1" dirty="0">
                  <a:solidFill>
                    <a:schemeClr val="tx1"/>
                  </a:solidFill>
                </a:rPr>
                <a:t>   object_.</a:t>
              </a:r>
              <a:r>
                <a:rPr lang="en-US" sz="2000" i="1" dirty="0" err="1">
                  <a:solidFill>
                    <a:schemeClr val="tx1"/>
                  </a:solidFill>
                </a:rPr>
                <a:t>klass</a:t>
              </a:r>
              <a:r>
                <a:rPr lang="en-US" sz="2000" i="1" dirty="0">
                  <a:solidFill>
                    <a:schemeClr val="tx1"/>
                  </a:solidFill>
                </a:rPr>
                <a:t>_</a:t>
              </a:r>
            </a:p>
            <a:p>
              <a:r>
                <a:rPr lang="en-US" sz="2000" i="1" dirty="0">
                  <a:solidFill>
                    <a:schemeClr val="tx1"/>
                  </a:solidFill>
                </a:rPr>
                <a:t>   </a:t>
              </a:r>
              <a:r>
                <a:rPr lang="en-US" sz="2000" i="1" dirty="0" err="1">
                  <a:solidFill>
                    <a:schemeClr val="tx1"/>
                  </a:solidFill>
                </a:rPr>
                <a:t>object_.monitor</a:t>
              </a:r>
              <a:r>
                <a:rPr lang="en-US" sz="2000" i="1" dirty="0">
                  <a:solidFill>
                    <a:schemeClr val="tx1"/>
                  </a:solidFill>
                </a:rPr>
                <a:t>_</a:t>
              </a:r>
            </a:p>
            <a:p>
              <a:r>
                <a:rPr lang="en-US" sz="2000" i="1" dirty="0">
                  <a:solidFill>
                    <a:schemeClr val="tx1"/>
                  </a:solidFill>
                </a:rPr>
                <a:t>   count_</a:t>
              </a:r>
            </a:p>
            <a:p>
              <a:r>
                <a:rPr lang="en-US" sz="2000" i="1" dirty="0">
                  <a:solidFill>
                    <a:schemeClr val="tx1"/>
                  </a:solidFill>
                </a:rPr>
                <a:t>   </a:t>
              </a:r>
              <a:r>
                <a:rPr lang="en-US" sz="2000" i="1" dirty="0" err="1">
                  <a:solidFill>
                    <a:schemeClr val="tx1"/>
                  </a:solidFill>
                </a:rPr>
                <a:t>hash_code</a:t>
              </a:r>
              <a:r>
                <a:rPr lang="en-US" sz="2000" i="1" dirty="0">
                  <a:solidFill>
                    <a:schemeClr val="tx1"/>
                  </a:solidFill>
                </a:rPr>
                <a:t>_</a:t>
              </a:r>
            </a:p>
            <a:p>
              <a:r>
                <a:rPr lang="en-US" sz="2000" i="1" dirty="0">
                  <a:solidFill>
                    <a:schemeClr val="tx1"/>
                  </a:solidFill>
                </a:rPr>
                <a:t>   value: </a:t>
              </a:r>
            </a:p>
            <a:p>
              <a:r>
                <a:rPr lang="en-US" sz="2000" i="1" dirty="0">
                  <a:solidFill>
                    <a:schemeClr val="tx1"/>
                  </a:solidFill>
                </a:rPr>
                <a:t>      “</a:t>
              </a:r>
              <a:r>
                <a:rPr lang="en-US" sz="2000" b="1" i="1" dirty="0">
                  <a:solidFill>
                    <a:schemeClr val="tx1"/>
                  </a:solidFill>
                </a:rPr>
                <a:t>6534900622308366</a:t>
              </a:r>
              <a:r>
                <a:rPr lang="en-US" sz="2000" i="1" dirty="0">
                  <a:solidFill>
                    <a:schemeClr val="tx1"/>
                  </a:solidFill>
                </a:rPr>
                <a:t>”</a:t>
              </a:r>
            </a:p>
          </p:txBody>
        </p:sp>
        <p:cxnSp>
          <p:nvCxnSpPr>
            <p:cNvPr id="16" name="Straight Arrow Connector 15"/>
            <p:cNvCxnSpPr/>
            <p:nvPr/>
          </p:nvCxnSpPr>
          <p:spPr>
            <a:xfrm>
              <a:off x="1969755" y="3046730"/>
              <a:ext cx="9040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of Parsing String Result</a:t>
            </a:r>
          </a:p>
        </p:txBody>
      </p:sp>
      <p:sp>
        <p:nvSpPr>
          <p:cNvPr id="4" name="Slide Number Placeholder 3"/>
          <p:cNvSpPr>
            <a:spLocks noGrp="1"/>
          </p:cNvSpPr>
          <p:nvPr>
            <p:ph type="sldNum" sz="quarter" idx="12"/>
          </p:nvPr>
        </p:nvSpPr>
        <p:spPr/>
        <p:txBody>
          <a:bodyPr/>
          <a:lstStyle/>
          <a:p>
            <a:fld id="{11579AEC-9D4C-48B8-9873-A18BF11D3B3C}" type="slidenum">
              <a:rPr lang="en-US" smtClean="0"/>
              <a:t>29</a:t>
            </a:fld>
            <a:endParaRPr lang="en-US"/>
          </a:p>
        </p:txBody>
      </p:sp>
      <p:pic>
        <p:nvPicPr>
          <p:cNvPr id="6" name="Picture 5"/>
          <p:cNvPicPr>
            <a:picLocks noChangeAspect="1"/>
          </p:cNvPicPr>
          <p:nvPr/>
        </p:nvPicPr>
        <p:blipFill>
          <a:blip r:embed="rId2"/>
          <a:stretch>
            <a:fillRect/>
          </a:stretch>
        </p:blipFill>
        <p:spPr>
          <a:xfrm>
            <a:off x="341588" y="2759255"/>
            <a:ext cx="1628167" cy="574951"/>
          </a:xfrm>
          <a:prstGeom prst="rect">
            <a:avLst/>
          </a:prstGeom>
        </p:spPr>
      </p:pic>
      <p:sp>
        <p:nvSpPr>
          <p:cNvPr id="10" name="TextBox 9"/>
          <p:cNvSpPr txBox="1"/>
          <p:nvPr/>
        </p:nvSpPr>
        <p:spPr>
          <a:xfrm>
            <a:off x="1093453" y="1841789"/>
            <a:ext cx="10376367" cy="523220"/>
          </a:xfrm>
          <a:prstGeom prst="rect">
            <a:avLst/>
          </a:prstGeom>
          <a:noFill/>
        </p:spPr>
        <p:txBody>
          <a:bodyPr wrap="none" rtlCol="0">
            <a:spAutoFit/>
          </a:bodyPr>
          <a:lstStyle/>
          <a:p>
            <a:r>
              <a:rPr lang="en-US" sz="2800" b="1" dirty="0"/>
              <a:t>The example to parse the result of </a:t>
            </a:r>
            <a:r>
              <a:rPr lang="en-US" sz="2800" b="1" i="1" dirty="0" err="1"/>
              <a:t>TelephonyManager.getDeviceId</a:t>
            </a:r>
            <a:r>
              <a:rPr lang="en-US" sz="2800" b="1" i="1" dirty="0"/>
              <a:t>()</a:t>
            </a:r>
            <a:r>
              <a:rPr lang="en-US" sz="2800" b="1" dirty="0"/>
              <a:t> </a:t>
            </a:r>
          </a:p>
        </p:txBody>
      </p:sp>
      <p:grpSp>
        <p:nvGrpSpPr>
          <p:cNvPr id="24" name="Group 23"/>
          <p:cNvGrpSpPr/>
          <p:nvPr/>
        </p:nvGrpSpPr>
        <p:grpSpPr>
          <a:xfrm>
            <a:off x="5373411" y="2644052"/>
            <a:ext cx="6101119" cy="2684848"/>
            <a:chOff x="5373411" y="2644052"/>
            <a:chExt cx="6101119" cy="2684848"/>
          </a:xfrm>
        </p:grpSpPr>
        <p:sp>
          <p:nvSpPr>
            <p:cNvPr id="14" name="Rounded Rectangle 13"/>
            <p:cNvSpPr/>
            <p:nvPr/>
          </p:nvSpPr>
          <p:spPr>
            <a:xfrm>
              <a:off x="8158063" y="2644052"/>
              <a:ext cx="3316467" cy="268484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b="1" dirty="0" err="1">
                  <a:solidFill>
                    <a:schemeClr val="tx1"/>
                  </a:solidFill>
                </a:rPr>
                <a:t>Class</a:t>
              </a:r>
              <a:r>
                <a:rPr lang="en-US" sz="2400" b="1" dirty="0" err="1">
                  <a:solidFill>
                    <a:schemeClr val="tx1"/>
                  </a:solidFill>
                </a:rPr>
                <a:t>Object</a:t>
              </a:r>
              <a:endParaRPr lang="en-US" sz="2400" b="1" dirty="0">
                <a:solidFill>
                  <a:schemeClr val="tx1"/>
                </a:solidFill>
              </a:endParaRPr>
            </a:p>
            <a:p>
              <a:r>
                <a:rPr lang="en-US" sz="2000" i="1" dirty="0">
                  <a:solidFill>
                    <a:schemeClr val="tx1"/>
                  </a:solidFill>
                </a:rPr>
                <a:t>   object_.</a:t>
              </a:r>
              <a:r>
                <a:rPr lang="en-US" sz="2000" i="1" dirty="0" err="1">
                  <a:solidFill>
                    <a:schemeClr val="tx1"/>
                  </a:solidFill>
                </a:rPr>
                <a:t>klass</a:t>
              </a:r>
              <a:r>
                <a:rPr lang="en-US" sz="2000" i="1" dirty="0">
                  <a:solidFill>
                    <a:schemeClr val="tx1"/>
                  </a:solidFill>
                </a:rPr>
                <a:t>_</a:t>
              </a:r>
            </a:p>
            <a:p>
              <a:r>
                <a:rPr lang="en-US" sz="2000" i="1" dirty="0">
                  <a:solidFill>
                    <a:schemeClr val="tx1"/>
                  </a:solidFill>
                </a:rPr>
                <a:t>   </a:t>
              </a:r>
              <a:r>
                <a:rPr lang="en-US" sz="2000" i="1" dirty="0" err="1">
                  <a:solidFill>
                    <a:schemeClr val="tx1"/>
                  </a:solidFill>
                </a:rPr>
                <a:t>object_.monitor</a:t>
              </a:r>
              <a:r>
                <a:rPr lang="en-US" sz="2000" i="1" dirty="0">
                  <a:solidFill>
                    <a:schemeClr val="tx1"/>
                  </a:solidFill>
                </a:rPr>
                <a:t>_</a:t>
              </a:r>
            </a:p>
            <a:p>
              <a:r>
                <a:rPr lang="en-US" sz="2000" i="1" dirty="0">
                  <a:solidFill>
                    <a:schemeClr val="tx1"/>
                  </a:solidFill>
                </a:rPr>
                <a:t>   ……</a:t>
              </a:r>
            </a:p>
            <a:p>
              <a:r>
                <a:rPr lang="en-US" sz="2000" i="1" dirty="0">
                  <a:solidFill>
                    <a:schemeClr val="tx1"/>
                  </a:solidFill>
                </a:rPr>
                <a:t>   name_(“</a:t>
              </a:r>
              <a:r>
                <a:rPr lang="en-US" sz="2000" b="1" i="1" dirty="0" err="1">
                  <a:solidFill>
                    <a:schemeClr val="tx1"/>
                  </a:solidFill>
                </a:rPr>
                <a:t>java.lang.String</a:t>
              </a:r>
              <a:r>
                <a:rPr lang="en-US" sz="2000" i="1" dirty="0">
                  <a:solidFill>
                    <a:schemeClr val="tx1"/>
                  </a:solidFill>
                </a:rPr>
                <a:t>”) </a:t>
              </a:r>
            </a:p>
            <a:p>
              <a:r>
                <a:rPr lang="en-US" sz="2000" i="1" dirty="0">
                  <a:solidFill>
                    <a:schemeClr val="tx1"/>
                  </a:solidFill>
                </a:rPr>
                <a:t>   .…..</a:t>
              </a:r>
            </a:p>
          </p:txBody>
        </p:sp>
        <p:cxnSp>
          <p:nvCxnSpPr>
            <p:cNvPr id="20" name="Elbow Connector 19"/>
            <p:cNvCxnSpPr/>
            <p:nvPr/>
          </p:nvCxnSpPr>
          <p:spPr>
            <a:xfrm flipV="1">
              <a:off x="5373411" y="3046730"/>
              <a:ext cx="2779942" cy="287476"/>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191200" y="5427126"/>
            <a:ext cx="2873607" cy="1200329"/>
          </a:xfrm>
          <a:prstGeom prst="rect">
            <a:avLst/>
          </a:prstGeom>
          <a:noFill/>
        </p:spPr>
        <p:txBody>
          <a:bodyPr wrap="none" rtlCol="0">
            <a:spAutoFit/>
          </a:bodyPr>
          <a:lstStyle/>
          <a:p>
            <a:r>
              <a:rPr lang="en-US" sz="2400" b="1" dirty="0"/>
              <a:t>Instance of Java class</a:t>
            </a:r>
          </a:p>
          <a:p>
            <a:r>
              <a:rPr lang="en-US" sz="2400" b="1" dirty="0"/>
              <a:t>“</a:t>
            </a:r>
            <a:r>
              <a:rPr lang="en-US" sz="2400" b="1" dirty="0" err="1"/>
              <a:t>java.lang.String</a:t>
            </a:r>
            <a:r>
              <a:rPr lang="en-US" sz="2400" b="1" dirty="0"/>
              <a:t>” </a:t>
            </a:r>
          </a:p>
          <a:p>
            <a:r>
              <a:rPr lang="en-US" sz="2400" b="1" dirty="0"/>
              <a:t>(</a:t>
            </a:r>
            <a:r>
              <a:rPr lang="en-US" sz="2400" b="1" dirty="0" err="1"/>
              <a:t>StringObject</a:t>
            </a:r>
            <a:r>
              <a:rPr lang="en-US" sz="2400" b="1" dirty="0"/>
              <a:t>)</a:t>
            </a:r>
          </a:p>
        </p:txBody>
      </p:sp>
      <p:sp>
        <p:nvSpPr>
          <p:cNvPr id="22" name="TextBox 21"/>
          <p:cNvSpPr txBox="1"/>
          <p:nvPr/>
        </p:nvSpPr>
        <p:spPr>
          <a:xfrm>
            <a:off x="8216812" y="5328900"/>
            <a:ext cx="3530775" cy="1200329"/>
          </a:xfrm>
          <a:prstGeom prst="rect">
            <a:avLst/>
          </a:prstGeom>
          <a:noFill/>
        </p:spPr>
        <p:txBody>
          <a:bodyPr wrap="none" rtlCol="0">
            <a:spAutoFit/>
          </a:bodyPr>
          <a:lstStyle/>
          <a:p>
            <a:r>
              <a:rPr lang="en-US" sz="2400" b="1" dirty="0"/>
              <a:t>Instance of </a:t>
            </a:r>
            <a:r>
              <a:rPr lang="en-US" sz="2400" b="1" i="1" dirty="0" err="1"/>
              <a:t>ClassObject</a:t>
            </a:r>
            <a:r>
              <a:rPr lang="en-US" sz="2400" b="1" dirty="0"/>
              <a:t> </a:t>
            </a:r>
          </a:p>
          <a:p>
            <a:r>
              <a:rPr lang="en-US" sz="2400" b="1" dirty="0"/>
              <a:t>containing the object type</a:t>
            </a:r>
          </a:p>
          <a:p>
            <a:r>
              <a:rPr lang="en-US" sz="2400" b="1" dirty="0"/>
              <a:t>information</a:t>
            </a:r>
          </a:p>
        </p:txBody>
      </p:sp>
      <p:sp>
        <p:nvSpPr>
          <p:cNvPr id="12" name="Rectangle 11"/>
          <p:cNvSpPr/>
          <p:nvPr/>
        </p:nvSpPr>
        <p:spPr>
          <a:xfrm>
            <a:off x="9186004" y="4448175"/>
            <a:ext cx="1908716" cy="2634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953422" y="4711655"/>
            <a:ext cx="4895835" cy="1217409"/>
            <a:chOff x="953422" y="4711655"/>
            <a:chExt cx="4895835" cy="1217409"/>
          </a:xfrm>
        </p:grpSpPr>
        <p:sp>
          <p:nvSpPr>
            <p:cNvPr id="9" name="TextBox 8"/>
            <p:cNvSpPr txBox="1"/>
            <p:nvPr/>
          </p:nvSpPr>
          <p:spPr>
            <a:xfrm>
              <a:off x="953422" y="5098067"/>
              <a:ext cx="2256002" cy="830997"/>
            </a:xfrm>
            <a:prstGeom prst="rect">
              <a:avLst/>
            </a:prstGeom>
            <a:noFill/>
          </p:spPr>
          <p:txBody>
            <a:bodyPr wrap="none" rtlCol="0">
              <a:spAutoFit/>
            </a:bodyPr>
            <a:lstStyle/>
            <a:p>
              <a:r>
                <a:rPr lang="en-US" altLang="zh-CN" sz="2400" b="1" dirty="0">
                  <a:solidFill>
                    <a:srgbClr val="FF0000"/>
                  </a:solidFill>
                </a:rPr>
                <a:t>The real data of </a:t>
              </a:r>
            </a:p>
            <a:p>
              <a:r>
                <a:rPr lang="en-US" altLang="zh-CN" sz="2400" b="1" dirty="0">
                  <a:solidFill>
                    <a:srgbClr val="FF0000"/>
                  </a:solidFill>
                </a:rPr>
                <a:t>Object instance</a:t>
              </a:r>
              <a:endParaRPr lang="en-US" sz="2400" b="1" dirty="0">
                <a:solidFill>
                  <a:srgbClr val="FF0000"/>
                </a:solidFill>
              </a:endParaRPr>
            </a:p>
          </p:txBody>
        </p:sp>
        <p:sp>
          <p:nvSpPr>
            <p:cNvPr id="11" name="Rectangle 10"/>
            <p:cNvSpPr/>
            <p:nvPr/>
          </p:nvSpPr>
          <p:spPr>
            <a:xfrm>
              <a:off x="3523103" y="4711655"/>
              <a:ext cx="2326154" cy="2957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p:cNvSpPr/>
            <p:nvPr/>
          </p:nvSpPr>
          <p:spPr>
            <a:xfrm rot="16857004">
              <a:off x="2860029" y="4215383"/>
              <a:ext cx="1053002" cy="2325262"/>
            </a:xfrm>
            <a:prstGeom prst="arc">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17152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1579AEC-9D4C-48B8-9873-A18BF11D3B3C}" type="slidenum">
              <a:rPr lang="en-US" smtClean="0"/>
              <a:t>3</a:t>
            </a:fld>
            <a:endParaRPr lang="en-US"/>
          </a:p>
        </p:txBody>
      </p:sp>
      <p:grpSp>
        <p:nvGrpSpPr>
          <p:cNvPr id="142" name="Group 141"/>
          <p:cNvGrpSpPr/>
          <p:nvPr/>
        </p:nvGrpSpPr>
        <p:grpSpPr>
          <a:xfrm>
            <a:off x="1026856" y="1667184"/>
            <a:ext cx="10265887" cy="902730"/>
            <a:chOff x="881083" y="1169914"/>
            <a:chExt cx="11788686" cy="1036637"/>
          </a:xfrm>
        </p:grpSpPr>
        <p:sp>
          <p:nvSpPr>
            <p:cNvPr id="100" name="Rectangle 99"/>
            <p:cNvSpPr/>
            <p:nvPr/>
          </p:nvSpPr>
          <p:spPr>
            <a:xfrm>
              <a:off x="2826680" y="1237779"/>
              <a:ext cx="9843089" cy="870740"/>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altLang="zh-CN" sz="2400" b="1" dirty="0">
                  <a:solidFill>
                    <a:schemeClr val="tx1"/>
                  </a:solidFill>
                </a:rPr>
                <a:t>Focus on a specific layer</a:t>
              </a:r>
              <a:endParaRPr lang="en-US" sz="2400" b="1" dirty="0">
                <a:solidFill>
                  <a:schemeClr val="tx1"/>
                </a:solidFill>
              </a:endParaRPr>
            </a:p>
          </p:txBody>
        </p:sp>
        <p:grpSp>
          <p:nvGrpSpPr>
            <p:cNvPr id="138" name="Group 137"/>
            <p:cNvGrpSpPr/>
            <p:nvPr/>
          </p:nvGrpSpPr>
          <p:grpSpPr>
            <a:xfrm>
              <a:off x="881083" y="1169914"/>
              <a:ext cx="10438637" cy="1036637"/>
              <a:chOff x="881083" y="1169914"/>
              <a:chExt cx="10438637" cy="1036637"/>
            </a:xfrm>
          </p:grpSpPr>
          <p:grpSp>
            <p:nvGrpSpPr>
              <p:cNvPr id="53" name="Group 3"/>
              <p:cNvGrpSpPr>
                <a:grpSpLocks/>
              </p:cNvGrpSpPr>
              <p:nvPr/>
            </p:nvGrpSpPr>
            <p:grpSpPr bwMode="auto">
              <a:xfrm>
                <a:off x="881083" y="1169914"/>
                <a:ext cx="1036637" cy="1036637"/>
                <a:chOff x="0" y="0"/>
                <a:chExt cx="1036800" cy="1036800"/>
              </a:xfrm>
            </p:grpSpPr>
            <p:sp>
              <p:nvSpPr>
                <p:cNvPr id="54" name="空心弧 43"/>
                <p:cNvSpPr>
                  <a:spLocks noChangeAspect="1"/>
                </p:cNvSpPr>
                <p:nvPr/>
              </p:nvSpPr>
              <p:spPr bwMode="auto">
                <a:xfrm>
                  <a:off x="0" y="0"/>
                  <a:ext cx="1036800" cy="1036800"/>
                </a:xfrm>
                <a:custGeom>
                  <a:avLst/>
                  <a:gdLst>
                    <a:gd name="T0" fmla="*/ 1036799 w 1036800"/>
                    <a:gd name="T1" fmla="*/ 519147 h 1036800"/>
                    <a:gd name="T2" fmla="*/ 1036799 w 1036800"/>
                    <a:gd name="T3" fmla="*/ 519147 h 1036800"/>
                    <a:gd name="T4" fmla="*/ 518400 w 1036800"/>
                    <a:gd name="T5" fmla="*/ 1036800 h 1036800"/>
                    <a:gd name="T6" fmla="*/ 0 w 1036800"/>
                    <a:gd name="T7" fmla="*/ 518400 h 1036800"/>
                    <a:gd name="T8" fmla="*/ 518206 w 1036800"/>
                    <a:gd name="T9" fmla="*/ 0 h 1036800"/>
                    <a:gd name="T10" fmla="*/ 518304 w 1036800"/>
                    <a:gd name="T11" fmla="*/ 261066 h 1036800"/>
                    <a:gd name="T12" fmla="*/ 518304 w 1036800"/>
                    <a:gd name="T13" fmla="*/ 261066 h 1036800"/>
                    <a:gd name="T14" fmla="*/ 261066 w 1036800"/>
                    <a:gd name="T15" fmla="*/ 518399 h 1036800"/>
                    <a:gd name="T16" fmla="*/ 518400 w 1036800"/>
                    <a:gd name="T17" fmla="*/ 775734 h 1036800"/>
                    <a:gd name="T18" fmla="*/ 775733 w 1036800"/>
                    <a:gd name="T19" fmla="*/ 518770 h 1036800"/>
                    <a:gd name="T20" fmla="*/ 0 w 1036800"/>
                    <a:gd name="T21" fmla="*/ 0 h 1036800"/>
                    <a:gd name="T22" fmla="*/ 1036799 w 1036800"/>
                    <a:gd name="T23" fmla="*/ 1036800 h 1036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1036800" h="1036800">
                      <a:moveTo>
                        <a:pt x="1036799" y="519147"/>
                      </a:moveTo>
                      <a:lnTo>
                        <a:pt x="1036799" y="519147"/>
                      </a:lnTo>
                      <a:cubicBezTo>
                        <a:pt x="1036387" y="805159"/>
                        <a:pt x="804412" y="1036799"/>
                        <a:pt x="518400" y="1036800"/>
                      </a:cubicBezTo>
                      <a:cubicBezTo>
                        <a:pt x="232095" y="1036800"/>
                        <a:pt x="0" y="804704"/>
                        <a:pt x="0" y="518400"/>
                      </a:cubicBezTo>
                      <a:cubicBezTo>
                        <a:pt x="-1" y="232171"/>
                        <a:pt x="231977" y="107"/>
                        <a:pt x="518206" y="0"/>
                      </a:cubicBezTo>
                      <a:lnTo>
                        <a:pt x="518304" y="261066"/>
                      </a:lnTo>
                      <a:cubicBezTo>
                        <a:pt x="376219" y="261119"/>
                        <a:pt x="261066" y="376315"/>
                        <a:pt x="261066" y="518399"/>
                      </a:cubicBezTo>
                      <a:cubicBezTo>
                        <a:pt x="261066" y="660521"/>
                        <a:pt x="376278" y="775734"/>
                        <a:pt x="518400" y="775734"/>
                      </a:cubicBezTo>
                      <a:cubicBezTo>
                        <a:pt x="660376" y="775734"/>
                        <a:pt x="775529" y="660747"/>
                        <a:pt x="775733" y="518770"/>
                      </a:cubicBezTo>
                      <a:close/>
                    </a:path>
                  </a:pathLst>
                </a:custGeom>
                <a:solidFill>
                  <a:srgbClr val="7F7F7F">
                    <a:alpha val="79999"/>
                  </a:srgbClr>
                </a:solidFill>
                <a:ln w="25400" cmpd="sng">
                  <a:solidFill>
                    <a:srgbClr val="7F7F7F"/>
                  </a:solidFill>
                  <a:round/>
                  <a:headEnd/>
                  <a:tailEnd/>
                </a:ln>
              </p:spPr>
              <p:txBody>
                <a:bodyPr wrap="none" anchor="ctr"/>
                <a:lstStyle/>
                <a:p>
                  <a:endParaRPr lang="en-US"/>
                </a:p>
              </p:txBody>
            </p:sp>
            <p:sp>
              <p:nvSpPr>
                <p:cNvPr id="55" name="空心弧 44"/>
                <p:cNvSpPr>
                  <a:spLocks noChangeAspect="1"/>
                </p:cNvSpPr>
                <p:nvPr/>
              </p:nvSpPr>
              <p:spPr bwMode="auto">
                <a:xfrm>
                  <a:off x="0" y="0"/>
                  <a:ext cx="1036800" cy="1036800"/>
                </a:xfrm>
                <a:custGeom>
                  <a:avLst/>
                  <a:gdLst>
                    <a:gd name="T0" fmla="*/ 519636 w 1036800"/>
                    <a:gd name="T1" fmla="*/ 1 h 1036800"/>
                    <a:gd name="T2" fmla="*/ 519635 w 1036800"/>
                    <a:gd name="T3" fmla="*/ 1 h 1036800"/>
                    <a:gd name="T4" fmla="*/ 1036800 w 1036800"/>
                    <a:gd name="T5" fmla="*/ 518400 h 1036800"/>
                    <a:gd name="T6" fmla="*/ 1036799 w 1036800"/>
                    <a:gd name="T7" fmla="*/ 518400 h 1036800"/>
                    <a:gd name="T8" fmla="*/ 777600 w 1036800"/>
                    <a:gd name="T9" fmla="*/ 518400 h 1036800"/>
                    <a:gd name="T10" fmla="*/ 777600 w 1036800"/>
                    <a:gd name="T11" fmla="*/ 518400 h 1036800"/>
                    <a:gd name="T12" fmla="*/ 519017 w 1036800"/>
                    <a:gd name="T13" fmla="*/ 259200 h 1036800"/>
                    <a:gd name="T14" fmla="*/ 519018 w 1036800"/>
                    <a:gd name="T15" fmla="*/ 1 h 1036800"/>
                    <a:gd name="T16" fmla="*/ 1036800 w 1036800"/>
                    <a:gd name="T17" fmla="*/ 518400 h 1036800"/>
                  </a:gdLst>
                  <a:ahLst/>
                  <a:cxnLst>
                    <a:cxn ang="0">
                      <a:pos x="T0" y="T1"/>
                    </a:cxn>
                    <a:cxn ang="0">
                      <a:pos x="T2" y="T3"/>
                    </a:cxn>
                    <a:cxn ang="0">
                      <a:pos x="T4" y="T5"/>
                    </a:cxn>
                    <a:cxn ang="0">
                      <a:pos x="T6" y="T7"/>
                    </a:cxn>
                    <a:cxn ang="0">
                      <a:pos x="T8" y="T9"/>
                    </a:cxn>
                    <a:cxn ang="0">
                      <a:pos x="T10" y="T11"/>
                    </a:cxn>
                    <a:cxn ang="0">
                      <a:pos x="T12" y="T13"/>
                    </a:cxn>
                  </a:cxnLst>
                  <a:rect l="T14" t="T15" r="T16" b="T17"/>
                  <a:pathLst>
                    <a:path w="1036800" h="1036800">
                      <a:moveTo>
                        <a:pt x="519636" y="1"/>
                      </a:moveTo>
                      <a:lnTo>
                        <a:pt x="519635" y="1"/>
                      </a:lnTo>
                      <a:cubicBezTo>
                        <a:pt x="805457" y="682"/>
                        <a:pt x="1036800" y="232578"/>
                        <a:pt x="1036800" y="518400"/>
                      </a:cubicBezTo>
                      <a:cubicBezTo>
                        <a:pt x="1036800" y="518400"/>
                        <a:pt x="1036799" y="518400"/>
                        <a:pt x="1036799" y="518400"/>
                      </a:cubicBezTo>
                      <a:lnTo>
                        <a:pt x="777600" y="518400"/>
                      </a:lnTo>
                      <a:cubicBezTo>
                        <a:pt x="777600" y="375488"/>
                        <a:pt x="661927" y="259540"/>
                        <a:pt x="519017" y="259200"/>
                      </a:cubicBezTo>
                      <a:close/>
                    </a:path>
                  </a:pathLst>
                </a:custGeom>
                <a:solidFill>
                  <a:srgbClr val="007E00">
                    <a:alpha val="79999"/>
                  </a:srgbClr>
                </a:solidFill>
                <a:ln w="25400" cmpd="sng">
                  <a:solidFill>
                    <a:srgbClr val="3A7400"/>
                  </a:solidFill>
                  <a:round/>
                  <a:headEnd/>
                  <a:tailEnd/>
                </a:ln>
              </p:spPr>
              <p:txBody>
                <a:bodyPr wrap="none" anchor="ctr"/>
                <a:lstStyle/>
                <a:p>
                  <a:endParaRPr lang="en-US"/>
                </a:p>
              </p:txBody>
            </p:sp>
            <p:sp>
              <p:nvSpPr>
                <p:cNvPr id="56" name="Rectangle 13"/>
                <p:cNvSpPr>
                  <a:spLocks noChangeArrowheads="1"/>
                </p:cNvSpPr>
                <p:nvPr/>
              </p:nvSpPr>
              <p:spPr bwMode="auto">
                <a:xfrm>
                  <a:off x="206112" y="304541"/>
                  <a:ext cx="643038" cy="459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000" dirty="0">
                      <a:solidFill>
                        <a:srgbClr val="404040"/>
                      </a:solidFill>
                      <a:latin typeface="微软雅黑" panose="020B0503020204020204" pitchFamily="34" charset="-122"/>
                      <a:ea typeface="微软雅黑" panose="020B0503020204020204" pitchFamily="34" charset="-122"/>
                    </a:rPr>
                    <a:t>1</a:t>
                  </a:r>
                  <a:endParaRPr lang="zh-CN" altLang="en-US" sz="2000" dirty="0">
                    <a:solidFill>
                      <a:srgbClr val="404040"/>
                    </a:solidFill>
                    <a:latin typeface="微软雅黑" panose="020B0503020204020204" pitchFamily="34" charset="-122"/>
                    <a:ea typeface="微软雅黑" panose="020B0503020204020204" pitchFamily="34" charset="-122"/>
                  </a:endParaRPr>
                </a:p>
              </p:txBody>
            </p:sp>
          </p:grpSp>
          <p:grpSp>
            <p:nvGrpSpPr>
              <p:cNvPr id="68" name="Group 18"/>
              <p:cNvGrpSpPr>
                <a:grpSpLocks/>
              </p:cNvGrpSpPr>
              <p:nvPr/>
            </p:nvGrpSpPr>
            <p:grpSpPr bwMode="auto">
              <a:xfrm rot="16200000">
                <a:off x="2120790" y="1500113"/>
                <a:ext cx="519113" cy="346075"/>
                <a:chOff x="0" y="0"/>
                <a:chExt cx="576000" cy="385071"/>
              </a:xfrm>
            </p:grpSpPr>
            <p:sp>
              <p:nvSpPr>
                <p:cNvPr id="69" name="燕尾形 55"/>
                <p:cNvSpPr>
                  <a:spLocks noChangeArrowheads="1"/>
                </p:cNvSpPr>
                <p:nvPr/>
              </p:nvSpPr>
              <p:spPr bwMode="auto">
                <a:xfrm rot="5400000">
                  <a:off x="180251" y="-180251"/>
                  <a:ext cx="215498" cy="576000"/>
                </a:xfrm>
                <a:prstGeom prst="chevron">
                  <a:avLst>
                    <a:gd name="adj" fmla="val 63227"/>
                  </a:avLst>
                </a:prstGeom>
                <a:noFill/>
                <a:ln w="12700" cmpd="sng">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Calibri" panose="020F0502020204030204" pitchFamily="34" charset="0"/>
                  </a:endParaRPr>
                </a:p>
              </p:txBody>
            </p:sp>
            <p:sp>
              <p:nvSpPr>
                <p:cNvPr id="70" name="燕尾形 56"/>
                <p:cNvSpPr>
                  <a:spLocks noChangeArrowheads="1"/>
                </p:cNvSpPr>
                <p:nvPr/>
              </p:nvSpPr>
              <p:spPr bwMode="auto">
                <a:xfrm rot="5400000">
                  <a:off x="180251" y="-10678"/>
                  <a:ext cx="215498" cy="576000"/>
                </a:xfrm>
                <a:prstGeom prst="chevron">
                  <a:avLst>
                    <a:gd name="adj" fmla="val 63227"/>
                  </a:avLst>
                </a:prstGeom>
                <a:noFill/>
                <a:ln w="12700" cmpd="sng">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Calibri" panose="020F0502020204030204" pitchFamily="34" charset="0"/>
                  </a:endParaRPr>
                </a:p>
              </p:txBody>
            </p:sp>
          </p:grpSp>
          <p:grpSp>
            <p:nvGrpSpPr>
              <p:cNvPr id="118" name="Group 117"/>
              <p:cNvGrpSpPr/>
              <p:nvPr/>
            </p:nvGrpSpPr>
            <p:grpSpPr>
              <a:xfrm>
                <a:off x="2826679" y="1704137"/>
                <a:ext cx="8493041" cy="369332"/>
                <a:chOff x="2608965" y="1428365"/>
                <a:chExt cx="8493041" cy="369332"/>
              </a:xfrm>
            </p:grpSpPr>
            <p:cxnSp>
              <p:nvCxnSpPr>
                <p:cNvPr id="115" name="Straight Connector 114"/>
                <p:cNvCxnSpPr/>
                <p:nvPr/>
              </p:nvCxnSpPr>
              <p:spPr>
                <a:xfrm>
                  <a:off x="2608966" y="1430192"/>
                  <a:ext cx="3666616"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608965" y="1428365"/>
                  <a:ext cx="8493041" cy="369332"/>
                </a:xfrm>
                <a:prstGeom prst="rect">
                  <a:avLst/>
                </a:prstGeom>
                <a:noFill/>
              </p:spPr>
              <p:txBody>
                <a:bodyPr wrap="square" rtlCol="0">
                  <a:spAutoFit/>
                </a:bodyPr>
                <a:lstStyle/>
                <a:p>
                  <a:r>
                    <a:rPr lang="en-US" dirty="0"/>
                    <a:t>e.g., </a:t>
                  </a:r>
                  <a:r>
                    <a:rPr lang="en-US" dirty="0" err="1"/>
                    <a:t>DroidBox</a:t>
                  </a:r>
                  <a:r>
                    <a:rPr lang="en-US" dirty="0"/>
                    <a:t> (Android framework layer), </a:t>
                  </a:r>
                  <a:r>
                    <a:rPr lang="en-US" dirty="0" err="1"/>
                    <a:t>DroidTrace</a:t>
                  </a:r>
                  <a:r>
                    <a:rPr lang="en-US" dirty="0"/>
                    <a:t> (System layer)</a:t>
                  </a:r>
                </a:p>
              </p:txBody>
            </p:sp>
          </p:grpSp>
        </p:grpSp>
      </p:grpSp>
      <p:grpSp>
        <p:nvGrpSpPr>
          <p:cNvPr id="143" name="Group 142"/>
          <p:cNvGrpSpPr/>
          <p:nvPr/>
        </p:nvGrpSpPr>
        <p:grpSpPr>
          <a:xfrm>
            <a:off x="1026856" y="2770461"/>
            <a:ext cx="10265886" cy="902730"/>
            <a:chOff x="881083" y="2555272"/>
            <a:chExt cx="11788685" cy="1036637"/>
          </a:xfrm>
        </p:grpSpPr>
        <p:sp>
          <p:nvSpPr>
            <p:cNvPr id="104" name="Rectangle 103"/>
            <p:cNvSpPr/>
            <p:nvPr/>
          </p:nvSpPr>
          <p:spPr>
            <a:xfrm>
              <a:off x="2826680" y="2632399"/>
              <a:ext cx="9843088" cy="870740"/>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sz="2400" b="1" dirty="0">
                  <a:solidFill>
                    <a:schemeClr val="tx1"/>
                  </a:solidFill>
                </a:rPr>
                <a:t>Run in the emulator</a:t>
              </a:r>
            </a:p>
          </p:txBody>
        </p:sp>
        <p:grpSp>
          <p:nvGrpSpPr>
            <p:cNvPr id="139" name="Group 138"/>
            <p:cNvGrpSpPr/>
            <p:nvPr/>
          </p:nvGrpSpPr>
          <p:grpSpPr>
            <a:xfrm>
              <a:off x="881083" y="2555272"/>
              <a:ext cx="10438635" cy="1036637"/>
              <a:chOff x="881083" y="2555272"/>
              <a:chExt cx="10438635" cy="1036637"/>
            </a:xfrm>
          </p:grpSpPr>
          <p:grpSp>
            <p:nvGrpSpPr>
              <p:cNvPr id="57" name="Group 7"/>
              <p:cNvGrpSpPr>
                <a:grpSpLocks/>
              </p:cNvGrpSpPr>
              <p:nvPr/>
            </p:nvGrpSpPr>
            <p:grpSpPr bwMode="auto">
              <a:xfrm>
                <a:off x="881083" y="2555272"/>
                <a:ext cx="1036637" cy="1036637"/>
                <a:chOff x="0" y="0"/>
                <a:chExt cx="1036800" cy="1036800"/>
              </a:xfrm>
            </p:grpSpPr>
            <p:sp>
              <p:nvSpPr>
                <p:cNvPr id="58" name="空心弧 45"/>
                <p:cNvSpPr>
                  <a:spLocks noChangeAspect="1"/>
                </p:cNvSpPr>
                <p:nvPr/>
              </p:nvSpPr>
              <p:spPr bwMode="auto">
                <a:xfrm>
                  <a:off x="0" y="0"/>
                  <a:ext cx="1036800" cy="1036800"/>
                </a:xfrm>
                <a:custGeom>
                  <a:avLst/>
                  <a:gdLst>
                    <a:gd name="T0" fmla="*/ 517906 w 1036800"/>
                    <a:gd name="T1" fmla="*/ 1036800 h 1036800"/>
                    <a:gd name="T2" fmla="*/ 517906 w 1036800"/>
                    <a:gd name="T3" fmla="*/ 1036799 h 1036800"/>
                    <a:gd name="T4" fmla="*/ 0 w 1036800"/>
                    <a:gd name="T5" fmla="*/ 518400 h 1036800"/>
                    <a:gd name="T6" fmla="*/ 518206 w 1036800"/>
                    <a:gd name="T7" fmla="*/ 0 h 1036800"/>
                    <a:gd name="T8" fmla="*/ 518304 w 1036800"/>
                    <a:gd name="T9" fmla="*/ 261066 h 1036800"/>
                    <a:gd name="T10" fmla="*/ 518304 w 1036800"/>
                    <a:gd name="T11" fmla="*/ 261066 h 1036800"/>
                    <a:gd name="T12" fmla="*/ 261066 w 1036800"/>
                    <a:gd name="T13" fmla="*/ 518399 h 1036800"/>
                    <a:gd name="T14" fmla="*/ 518155 w 1036800"/>
                    <a:gd name="T15" fmla="*/ 775733 h 1036800"/>
                    <a:gd name="T16" fmla="*/ 0 w 1036800"/>
                    <a:gd name="T17" fmla="*/ 0 h 1036800"/>
                    <a:gd name="T18" fmla="*/ 518304 w 1036800"/>
                    <a:gd name="T19" fmla="*/ 1036800 h 10368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1036800" h="1036800">
                      <a:moveTo>
                        <a:pt x="517906" y="1036800"/>
                      </a:moveTo>
                      <a:lnTo>
                        <a:pt x="517906" y="1036799"/>
                      </a:lnTo>
                      <a:cubicBezTo>
                        <a:pt x="231794" y="1036527"/>
                        <a:pt x="0" y="804511"/>
                        <a:pt x="0" y="518400"/>
                      </a:cubicBezTo>
                      <a:cubicBezTo>
                        <a:pt x="-1" y="232171"/>
                        <a:pt x="231977" y="107"/>
                        <a:pt x="518206" y="0"/>
                      </a:cubicBezTo>
                      <a:lnTo>
                        <a:pt x="518304" y="261066"/>
                      </a:lnTo>
                      <a:cubicBezTo>
                        <a:pt x="376219" y="261119"/>
                        <a:pt x="261066" y="376315"/>
                        <a:pt x="261066" y="518399"/>
                      </a:cubicBezTo>
                      <a:cubicBezTo>
                        <a:pt x="261065" y="660425"/>
                        <a:pt x="376129" y="775598"/>
                        <a:pt x="518155" y="775733"/>
                      </a:cubicBezTo>
                      <a:close/>
                    </a:path>
                  </a:pathLst>
                </a:custGeom>
                <a:solidFill>
                  <a:srgbClr val="7F7F7F">
                    <a:alpha val="79999"/>
                  </a:srgbClr>
                </a:solidFill>
                <a:ln w="25400" cmpd="sng">
                  <a:solidFill>
                    <a:srgbClr val="7F7F7F"/>
                  </a:solidFill>
                  <a:round/>
                  <a:headEnd/>
                  <a:tailEnd/>
                </a:ln>
              </p:spPr>
              <p:txBody>
                <a:bodyPr wrap="none" anchor="ctr"/>
                <a:lstStyle/>
                <a:p>
                  <a:endParaRPr lang="en-US"/>
                </a:p>
              </p:txBody>
            </p:sp>
            <p:sp>
              <p:nvSpPr>
                <p:cNvPr id="59" name="空心弧 46"/>
                <p:cNvSpPr>
                  <a:spLocks noChangeAspect="1"/>
                </p:cNvSpPr>
                <p:nvPr/>
              </p:nvSpPr>
              <p:spPr bwMode="auto">
                <a:xfrm>
                  <a:off x="0" y="0"/>
                  <a:ext cx="1036800" cy="1036800"/>
                </a:xfrm>
                <a:custGeom>
                  <a:avLst/>
                  <a:gdLst>
                    <a:gd name="T0" fmla="*/ 519636 w 1036800"/>
                    <a:gd name="T1" fmla="*/ 1 h 1036800"/>
                    <a:gd name="T2" fmla="*/ 519635 w 1036800"/>
                    <a:gd name="T3" fmla="*/ 1 h 1036800"/>
                    <a:gd name="T4" fmla="*/ 1036800 w 1036800"/>
                    <a:gd name="T5" fmla="*/ 518400 h 1036800"/>
                    <a:gd name="T6" fmla="*/ 520185 w 1036800"/>
                    <a:gd name="T7" fmla="*/ 1036796 h 1036800"/>
                    <a:gd name="T8" fmla="*/ 519282 w 1036800"/>
                    <a:gd name="T9" fmla="*/ 774436 h 1036800"/>
                    <a:gd name="T10" fmla="*/ 519282 w 1036800"/>
                    <a:gd name="T11" fmla="*/ 774436 h 1036800"/>
                    <a:gd name="T12" fmla="*/ 774438 w 1036800"/>
                    <a:gd name="T13" fmla="*/ 518400 h 1036800"/>
                    <a:gd name="T14" fmla="*/ 519009 w 1036800"/>
                    <a:gd name="T15" fmla="*/ 262362 h 1036800"/>
                    <a:gd name="T16" fmla="*/ 519010 w 1036800"/>
                    <a:gd name="T17" fmla="*/ 1 h 1036800"/>
                    <a:gd name="T18" fmla="*/ 1036800 w 1036800"/>
                    <a:gd name="T19" fmla="*/ 1036797 h 10368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1036800" h="1036800">
                      <a:moveTo>
                        <a:pt x="519636" y="1"/>
                      </a:moveTo>
                      <a:lnTo>
                        <a:pt x="519635" y="1"/>
                      </a:lnTo>
                      <a:cubicBezTo>
                        <a:pt x="805457" y="682"/>
                        <a:pt x="1036800" y="232578"/>
                        <a:pt x="1036800" y="518400"/>
                      </a:cubicBezTo>
                      <a:cubicBezTo>
                        <a:pt x="1036800" y="804007"/>
                        <a:pt x="805790" y="1035813"/>
                        <a:pt x="520185" y="1036796"/>
                      </a:cubicBezTo>
                      <a:lnTo>
                        <a:pt x="519282" y="774436"/>
                      </a:lnTo>
                      <a:cubicBezTo>
                        <a:pt x="660342" y="773950"/>
                        <a:pt x="774438" y="659461"/>
                        <a:pt x="774438" y="518400"/>
                      </a:cubicBezTo>
                      <a:cubicBezTo>
                        <a:pt x="774438" y="377232"/>
                        <a:pt x="660177" y="262699"/>
                        <a:pt x="519009" y="262362"/>
                      </a:cubicBezTo>
                      <a:close/>
                    </a:path>
                  </a:pathLst>
                </a:custGeom>
                <a:solidFill>
                  <a:srgbClr val="007E00">
                    <a:alpha val="79999"/>
                  </a:srgbClr>
                </a:solidFill>
                <a:ln w="25400" cmpd="sng">
                  <a:solidFill>
                    <a:srgbClr val="3A7400"/>
                  </a:solidFill>
                  <a:round/>
                  <a:headEnd/>
                  <a:tailEnd/>
                </a:ln>
              </p:spPr>
              <p:txBody>
                <a:bodyPr wrap="none" anchor="ctr"/>
                <a:lstStyle/>
                <a:p>
                  <a:endParaRPr lang="en-US"/>
                </a:p>
              </p:txBody>
            </p:sp>
            <p:sp>
              <p:nvSpPr>
                <p:cNvPr id="60" name="Rectangle 13"/>
                <p:cNvSpPr>
                  <a:spLocks noChangeArrowheads="1"/>
                </p:cNvSpPr>
                <p:nvPr/>
              </p:nvSpPr>
              <p:spPr bwMode="auto">
                <a:xfrm>
                  <a:off x="198371" y="280597"/>
                  <a:ext cx="643038" cy="459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000" dirty="0">
                      <a:solidFill>
                        <a:srgbClr val="404040"/>
                      </a:solidFill>
                      <a:latin typeface="微软雅黑" panose="020B0503020204020204" pitchFamily="34" charset="-122"/>
                      <a:ea typeface="微软雅黑" panose="020B0503020204020204" pitchFamily="34" charset="-122"/>
                    </a:rPr>
                    <a:t>2</a:t>
                  </a:r>
                  <a:endParaRPr lang="zh-CN" altLang="en-US" sz="2000" dirty="0">
                    <a:solidFill>
                      <a:srgbClr val="404040"/>
                    </a:solidFill>
                    <a:latin typeface="微软雅黑" panose="020B0503020204020204" pitchFamily="34" charset="-122"/>
                    <a:ea typeface="微软雅黑" panose="020B0503020204020204" pitchFamily="34" charset="-122"/>
                  </a:endParaRPr>
                </a:p>
              </p:txBody>
            </p:sp>
          </p:grpSp>
          <p:grpSp>
            <p:nvGrpSpPr>
              <p:cNvPr id="101" name="Group 18"/>
              <p:cNvGrpSpPr>
                <a:grpSpLocks/>
              </p:cNvGrpSpPr>
              <p:nvPr/>
            </p:nvGrpSpPr>
            <p:grpSpPr bwMode="auto">
              <a:xfrm rot="16200000">
                <a:off x="2120790" y="2885207"/>
                <a:ext cx="519113" cy="346075"/>
                <a:chOff x="0" y="0"/>
                <a:chExt cx="576000" cy="385071"/>
              </a:xfrm>
            </p:grpSpPr>
            <p:sp>
              <p:nvSpPr>
                <p:cNvPr id="102" name="燕尾形 55"/>
                <p:cNvSpPr>
                  <a:spLocks noChangeArrowheads="1"/>
                </p:cNvSpPr>
                <p:nvPr/>
              </p:nvSpPr>
              <p:spPr bwMode="auto">
                <a:xfrm rot="5400000">
                  <a:off x="180251" y="-180251"/>
                  <a:ext cx="215498" cy="576000"/>
                </a:xfrm>
                <a:prstGeom prst="chevron">
                  <a:avLst>
                    <a:gd name="adj" fmla="val 63227"/>
                  </a:avLst>
                </a:prstGeom>
                <a:noFill/>
                <a:ln w="12700" cmpd="sng">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Calibri" panose="020F0502020204030204" pitchFamily="34" charset="0"/>
                  </a:endParaRPr>
                </a:p>
              </p:txBody>
            </p:sp>
            <p:sp>
              <p:nvSpPr>
                <p:cNvPr id="103" name="燕尾形 56"/>
                <p:cNvSpPr>
                  <a:spLocks noChangeArrowheads="1"/>
                </p:cNvSpPr>
                <p:nvPr/>
              </p:nvSpPr>
              <p:spPr bwMode="auto">
                <a:xfrm rot="5400000">
                  <a:off x="180251" y="-10678"/>
                  <a:ext cx="215498" cy="576000"/>
                </a:xfrm>
                <a:prstGeom prst="chevron">
                  <a:avLst>
                    <a:gd name="adj" fmla="val 63227"/>
                  </a:avLst>
                </a:prstGeom>
                <a:noFill/>
                <a:ln w="12700" cmpd="sng">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Calibri" panose="020F0502020204030204" pitchFamily="34" charset="0"/>
                  </a:endParaRPr>
                </a:p>
              </p:txBody>
            </p:sp>
          </p:grpSp>
          <p:grpSp>
            <p:nvGrpSpPr>
              <p:cNvPr id="119" name="Group 118"/>
              <p:cNvGrpSpPr/>
              <p:nvPr/>
            </p:nvGrpSpPr>
            <p:grpSpPr>
              <a:xfrm>
                <a:off x="2826677" y="3092086"/>
                <a:ext cx="8493041" cy="444659"/>
                <a:chOff x="2608964" y="1441130"/>
                <a:chExt cx="8493041" cy="444659"/>
              </a:xfrm>
            </p:grpSpPr>
            <p:cxnSp>
              <p:nvCxnSpPr>
                <p:cNvPr id="120" name="Straight Connector 119"/>
                <p:cNvCxnSpPr/>
                <p:nvPr/>
              </p:nvCxnSpPr>
              <p:spPr>
                <a:xfrm>
                  <a:off x="2608966" y="1441130"/>
                  <a:ext cx="3666616"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2608964" y="1461671"/>
                  <a:ext cx="8493041" cy="424118"/>
                </a:xfrm>
                <a:prstGeom prst="rect">
                  <a:avLst/>
                </a:prstGeom>
                <a:noFill/>
              </p:spPr>
              <p:txBody>
                <a:bodyPr wrap="square" rtlCol="0">
                  <a:spAutoFit/>
                </a:bodyPr>
                <a:lstStyle/>
                <a:p>
                  <a:r>
                    <a:rPr lang="en-US" dirty="0"/>
                    <a:t>e.g., </a:t>
                  </a:r>
                  <a:r>
                    <a:rPr lang="en-US" dirty="0" err="1"/>
                    <a:t>DroidScope</a:t>
                  </a:r>
                  <a:r>
                    <a:rPr lang="en-US" dirty="0"/>
                    <a:t>, </a:t>
                  </a:r>
                  <a:r>
                    <a:rPr lang="en-US" dirty="0" err="1"/>
                    <a:t>Copperdroid</a:t>
                  </a:r>
                  <a:r>
                    <a:rPr lang="en-US" dirty="0"/>
                    <a:t> (QEMU)</a:t>
                  </a:r>
                </a:p>
              </p:txBody>
            </p:sp>
          </p:grpSp>
        </p:grpSp>
      </p:grpSp>
      <p:grpSp>
        <p:nvGrpSpPr>
          <p:cNvPr id="144" name="Group 143"/>
          <p:cNvGrpSpPr/>
          <p:nvPr/>
        </p:nvGrpSpPr>
        <p:grpSpPr>
          <a:xfrm>
            <a:off x="1026854" y="3873738"/>
            <a:ext cx="10265889" cy="902730"/>
            <a:chOff x="881082" y="3940630"/>
            <a:chExt cx="11788689" cy="1036637"/>
          </a:xfrm>
        </p:grpSpPr>
        <p:sp>
          <p:nvSpPr>
            <p:cNvPr id="108" name="Rectangle 107"/>
            <p:cNvSpPr/>
            <p:nvPr/>
          </p:nvSpPr>
          <p:spPr>
            <a:xfrm>
              <a:off x="2826681" y="4027018"/>
              <a:ext cx="9843090" cy="870740"/>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sz="2400" b="1" dirty="0">
                  <a:solidFill>
                    <a:schemeClr val="tx1"/>
                  </a:solidFill>
                </a:rPr>
                <a:t>Modify the DVM or the compiler of ART</a:t>
              </a:r>
            </a:p>
          </p:txBody>
        </p:sp>
        <p:grpSp>
          <p:nvGrpSpPr>
            <p:cNvPr id="140" name="Group 139"/>
            <p:cNvGrpSpPr/>
            <p:nvPr/>
          </p:nvGrpSpPr>
          <p:grpSpPr>
            <a:xfrm>
              <a:off x="881082" y="3940630"/>
              <a:ext cx="10525333" cy="1036637"/>
              <a:chOff x="881082" y="3940630"/>
              <a:chExt cx="10525333" cy="1036637"/>
            </a:xfrm>
          </p:grpSpPr>
          <p:grpSp>
            <p:nvGrpSpPr>
              <p:cNvPr id="61" name="Group 11"/>
              <p:cNvGrpSpPr>
                <a:grpSpLocks/>
              </p:cNvGrpSpPr>
              <p:nvPr/>
            </p:nvGrpSpPr>
            <p:grpSpPr bwMode="auto">
              <a:xfrm>
                <a:off x="881082" y="3940630"/>
                <a:ext cx="1036638" cy="1036637"/>
                <a:chOff x="0" y="0"/>
                <a:chExt cx="1036800" cy="1036800"/>
              </a:xfrm>
            </p:grpSpPr>
            <p:sp>
              <p:nvSpPr>
                <p:cNvPr id="62" name="空心弧 47"/>
                <p:cNvSpPr>
                  <a:spLocks noChangeAspect="1"/>
                </p:cNvSpPr>
                <p:nvPr/>
              </p:nvSpPr>
              <p:spPr bwMode="auto">
                <a:xfrm>
                  <a:off x="0" y="0"/>
                  <a:ext cx="1036800" cy="1036800"/>
                </a:xfrm>
                <a:custGeom>
                  <a:avLst/>
                  <a:gdLst>
                    <a:gd name="T0" fmla="*/ 1 w 1036800"/>
                    <a:gd name="T1" fmla="*/ 519500 h 1036800"/>
                    <a:gd name="T2" fmla="*/ 1 w 1036800"/>
                    <a:gd name="T3" fmla="*/ 519499 h 1036800"/>
                    <a:gd name="T4" fmla="*/ 0 w 1036800"/>
                    <a:gd name="T5" fmla="*/ 518400 h 1036800"/>
                    <a:gd name="T6" fmla="*/ 518206 w 1036800"/>
                    <a:gd name="T7" fmla="*/ 0 h 1036800"/>
                    <a:gd name="T8" fmla="*/ 518304 w 1036800"/>
                    <a:gd name="T9" fmla="*/ 261066 h 1036800"/>
                    <a:gd name="T10" fmla="*/ 518304 w 1036800"/>
                    <a:gd name="T11" fmla="*/ 261066 h 1036800"/>
                    <a:gd name="T12" fmla="*/ 261066 w 1036800"/>
                    <a:gd name="T13" fmla="*/ 518399 h 1036800"/>
                    <a:gd name="T14" fmla="*/ 261066 w 1036800"/>
                    <a:gd name="T15" fmla="*/ 518946 h 1036800"/>
                    <a:gd name="T16" fmla="*/ 0 w 1036800"/>
                    <a:gd name="T17" fmla="*/ 0 h 1036800"/>
                    <a:gd name="T18" fmla="*/ 518304 w 1036800"/>
                    <a:gd name="T19" fmla="*/ 519500 h 10368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1036800" h="1036800">
                      <a:moveTo>
                        <a:pt x="1" y="519500"/>
                      </a:moveTo>
                      <a:lnTo>
                        <a:pt x="1" y="519499"/>
                      </a:lnTo>
                      <a:cubicBezTo>
                        <a:pt x="0" y="519133"/>
                        <a:pt x="0" y="518766"/>
                        <a:pt x="0" y="518400"/>
                      </a:cubicBezTo>
                      <a:cubicBezTo>
                        <a:pt x="-1" y="232171"/>
                        <a:pt x="231977" y="107"/>
                        <a:pt x="518206" y="0"/>
                      </a:cubicBezTo>
                      <a:lnTo>
                        <a:pt x="518304" y="261066"/>
                      </a:lnTo>
                      <a:cubicBezTo>
                        <a:pt x="376219" y="261119"/>
                        <a:pt x="261066" y="376315"/>
                        <a:pt x="261066" y="518399"/>
                      </a:cubicBezTo>
                      <a:cubicBezTo>
                        <a:pt x="261065" y="518582"/>
                        <a:pt x="261066" y="518764"/>
                        <a:pt x="261066" y="518946"/>
                      </a:cubicBezTo>
                      <a:close/>
                    </a:path>
                  </a:pathLst>
                </a:custGeom>
                <a:solidFill>
                  <a:srgbClr val="7F7F7F">
                    <a:alpha val="79999"/>
                  </a:srgbClr>
                </a:solidFill>
                <a:ln w="25400" cmpd="sng">
                  <a:solidFill>
                    <a:srgbClr val="7F7F7F"/>
                  </a:solidFill>
                  <a:round/>
                  <a:headEnd/>
                  <a:tailEnd/>
                </a:ln>
              </p:spPr>
              <p:txBody>
                <a:bodyPr wrap="none" anchor="ctr"/>
                <a:lstStyle/>
                <a:p>
                  <a:endParaRPr lang="en-US"/>
                </a:p>
              </p:txBody>
            </p:sp>
            <p:sp>
              <p:nvSpPr>
                <p:cNvPr id="63" name="空心弧 48"/>
                <p:cNvSpPr>
                  <a:spLocks noChangeAspect="1"/>
                </p:cNvSpPr>
                <p:nvPr/>
              </p:nvSpPr>
              <p:spPr bwMode="auto">
                <a:xfrm>
                  <a:off x="0" y="0"/>
                  <a:ext cx="1036800" cy="1036800"/>
                </a:xfrm>
                <a:custGeom>
                  <a:avLst/>
                  <a:gdLst>
                    <a:gd name="T0" fmla="*/ 519636 w 1036800"/>
                    <a:gd name="T1" fmla="*/ 1 h 1036800"/>
                    <a:gd name="T2" fmla="*/ 519635 w 1036800"/>
                    <a:gd name="T3" fmla="*/ 1 h 1036800"/>
                    <a:gd name="T4" fmla="*/ 1036800 w 1036800"/>
                    <a:gd name="T5" fmla="*/ 518400 h 1036800"/>
                    <a:gd name="T6" fmla="*/ 518400 w 1036800"/>
                    <a:gd name="T7" fmla="*/ 1036800 h 1036800"/>
                    <a:gd name="T8" fmla="*/ 0 w 1036800"/>
                    <a:gd name="T9" fmla="*/ 518400 h 1036800"/>
                    <a:gd name="T10" fmla="*/ 0 w 1036800"/>
                    <a:gd name="T11" fmla="*/ 518398 h 1036800"/>
                    <a:gd name="T12" fmla="*/ 260963 w 1036800"/>
                    <a:gd name="T13" fmla="*/ 518400 h 1036800"/>
                    <a:gd name="T14" fmla="*/ 260963 w 1036800"/>
                    <a:gd name="T15" fmla="*/ 518399 h 1036800"/>
                    <a:gd name="T16" fmla="*/ 518400 w 1036800"/>
                    <a:gd name="T17" fmla="*/ 775837 h 1036800"/>
                    <a:gd name="T18" fmla="*/ 775837 w 1036800"/>
                    <a:gd name="T19" fmla="*/ 518400 h 1036800"/>
                    <a:gd name="T20" fmla="*/ 519013 w 1036800"/>
                    <a:gd name="T21" fmla="*/ 260963 h 1036800"/>
                    <a:gd name="T22" fmla="*/ 0 w 1036800"/>
                    <a:gd name="T23" fmla="*/ 1 h 1036800"/>
                    <a:gd name="T24" fmla="*/ 1036800 w 1036800"/>
                    <a:gd name="T25" fmla="*/ 1036800 h 1036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1036800" h="1036800">
                      <a:moveTo>
                        <a:pt x="519636" y="1"/>
                      </a:moveTo>
                      <a:lnTo>
                        <a:pt x="519635" y="1"/>
                      </a:lnTo>
                      <a:cubicBezTo>
                        <a:pt x="805457" y="682"/>
                        <a:pt x="1036800" y="232578"/>
                        <a:pt x="1036800" y="518400"/>
                      </a:cubicBezTo>
                      <a:cubicBezTo>
                        <a:pt x="1036800" y="804704"/>
                        <a:pt x="804704" y="1036800"/>
                        <a:pt x="518400" y="1036800"/>
                      </a:cubicBezTo>
                      <a:cubicBezTo>
                        <a:pt x="232095" y="1036800"/>
                        <a:pt x="0" y="804704"/>
                        <a:pt x="0" y="518400"/>
                      </a:cubicBezTo>
                      <a:cubicBezTo>
                        <a:pt x="-1" y="518399"/>
                        <a:pt x="0" y="518398"/>
                        <a:pt x="0" y="518398"/>
                      </a:cubicBezTo>
                      <a:lnTo>
                        <a:pt x="260963" y="518400"/>
                      </a:lnTo>
                      <a:lnTo>
                        <a:pt x="260963" y="518399"/>
                      </a:lnTo>
                      <a:cubicBezTo>
                        <a:pt x="260963" y="660578"/>
                        <a:pt x="376221" y="775837"/>
                        <a:pt x="518400" y="775837"/>
                      </a:cubicBezTo>
                      <a:cubicBezTo>
                        <a:pt x="660578" y="775837"/>
                        <a:pt x="775837" y="660578"/>
                        <a:pt x="775837" y="518400"/>
                      </a:cubicBezTo>
                      <a:cubicBezTo>
                        <a:pt x="775837" y="376460"/>
                        <a:pt x="660951" y="261301"/>
                        <a:pt x="519013" y="260963"/>
                      </a:cubicBezTo>
                      <a:close/>
                    </a:path>
                  </a:pathLst>
                </a:custGeom>
                <a:solidFill>
                  <a:srgbClr val="007E00">
                    <a:alpha val="79999"/>
                  </a:srgbClr>
                </a:solidFill>
                <a:ln w="25400" cmpd="sng">
                  <a:solidFill>
                    <a:srgbClr val="3A7400"/>
                  </a:solidFill>
                  <a:round/>
                  <a:headEnd/>
                  <a:tailEnd/>
                </a:ln>
              </p:spPr>
              <p:txBody>
                <a:bodyPr wrap="none" anchor="ctr"/>
                <a:lstStyle/>
                <a:p>
                  <a:endParaRPr lang="en-US"/>
                </a:p>
              </p:txBody>
            </p:sp>
            <p:sp>
              <p:nvSpPr>
                <p:cNvPr id="64" name="Rectangle 13"/>
                <p:cNvSpPr>
                  <a:spLocks noChangeArrowheads="1"/>
                </p:cNvSpPr>
                <p:nvPr/>
              </p:nvSpPr>
              <p:spPr bwMode="auto">
                <a:xfrm>
                  <a:off x="208910" y="288634"/>
                  <a:ext cx="643039" cy="459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000" dirty="0">
                      <a:solidFill>
                        <a:srgbClr val="404040"/>
                      </a:solidFill>
                      <a:latin typeface="微软雅黑" panose="020B0503020204020204" pitchFamily="34" charset="-122"/>
                      <a:ea typeface="微软雅黑" panose="020B0503020204020204" pitchFamily="34" charset="-122"/>
                    </a:rPr>
                    <a:t>3</a:t>
                  </a:r>
                  <a:endParaRPr lang="zh-CN" altLang="en-US" sz="2000" dirty="0">
                    <a:solidFill>
                      <a:srgbClr val="404040"/>
                    </a:solidFill>
                    <a:latin typeface="微软雅黑" panose="020B0503020204020204" pitchFamily="34" charset="-122"/>
                    <a:ea typeface="微软雅黑" panose="020B0503020204020204" pitchFamily="34" charset="-122"/>
                  </a:endParaRPr>
                </a:p>
              </p:txBody>
            </p:sp>
          </p:grpSp>
          <p:grpSp>
            <p:nvGrpSpPr>
              <p:cNvPr id="105" name="Group 18"/>
              <p:cNvGrpSpPr>
                <a:grpSpLocks/>
              </p:cNvGrpSpPr>
              <p:nvPr/>
            </p:nvGrpSpPr>
            <p:grpSpPr bwMode="auto">
              <a:xfrm rot="16200000">
                <a:off x="2120790" y="4327070"/>
                <a:ext cx="519113" cy="346075"/>
                <a:chOff x="0" y="0"/>
                <a:chExt cx="576000" cy="385071"/>
              </a:xfrm>
            </p:grpSpPr>
            <p:sp>
              <p:nvSpPr>
                <p:cNvPr id="106" name="燕尾形 55"/>
                <p:cNvSpPr>
                  <a:spLocks noChangeArrowheads="1"/>
                </p:cNvSpPr>
                <p:nvPr/>
              </p:nvSpPr>
              <p:spPr bwMode="auto">
                <a:xfrm rot="5400000">
                  <a:off x="180251" y="-180251"/>
                  <a:ext cx="215498" cy="576000"/>
                </a:xfrm>
                <a:prstGeom prst="chevron">
                  <a:avLst>
                    <a:gd name="adj" fmla="val 63227"/>
                  </a:avLst>
                </a:prstGeom>
                <a:noFill/>
                <a:ln w="12700" cmpd="sng">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Calibri" panose="020F0502020204030204" pitchFamily="34" charset="0"/>
                  </a:endParaRPr>
                </a:p>
              </p:txBody>
            </p:sp>
            <p:sp>
              <p:nvSpPr>
                <p:cNvPr id="107" name="燕尾形 56"/>
                <p:cNvSpPr>
                  <a:spLocks noChangeArrowheads="1"/>
                </p:cNvSpPr>
                <p:nvPr/>
              </p:nvSpPr>
              <p:spPr bwMode="auto">
                <a:xfrm rot="5400000">
                  <a:off x="180251" y="-10678"/>
                  <a:ext cx="215498" cy="576000"/>
                </a:xfrm>
                <a:prstGeom prst="chevron">
                  <a:avLst>
                    <a:gd name="adj" fmla="val 63227"/>
                  </a:avLst>
                </a:prstGeom>
                <a:noFill/>
                <a:ln w="12700" cmpd="sng">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Calibri" panose="020F0502020204030204" pitchFamily="34" charset="0"/>
                  </a:endParaRPr>
                </a:p>
              </p:txBody>
            </p:sp>
          </p:grpSp>
          <p:grpSp>
            <p:nvGrpSpPr>
              <p:cNvPr id="122" name="Group 121"/>
              <p:cNvGrpSpPr/>
              <p:nvPr/>
            </p:nvGrpSpPr>
            <p:grpSpPr>
              <a:xfrm>
                <a:off x="2826678" y="4493122"/>
                <a:ext cx="8579737" cy="396045"/>
                <a:chOff x="2608966" y="1488685"/>
                <a:chExt cx="8493041" cy="396045"/>
              </a:xfrm>
            </p:grpSpPr>
            <p:cxnSp>
              <p:nvCxnSpPr>
                <p:cNvPr id="123" name="Straight Connector 122"/>
                <p:cNvCxnSpPr/>
                <p:nvPr/>
              </p:nvCxnSpPr>
              <p:spPr>
                <a:xfrm>
                  <a:off x="2608966" y="1488685"/>
                  <a:ext cx="5930243"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2608966" y="1515398"/>
                  <a:ext cx="8493041" cy="369332"/>
                </a:xfrm>
                <a:prstGeom prst="rect">
                  <a:avLst/>
                </a:prstGeom>
                <a:noFill/>
              </p:spPr>
              <p:txBody>
                <a:bodyPr wrap="square" rtlCol="0">
                  <a:spAutoFit/>
                </a:bodyPr>
                <a:lstStyle/>
                <a:p>
                  <a:r>
                    <a:rPr lang="en-US" dirty="0"/>
                    <a:t>e.g., </a:t>
                  </a:r>
                  <a:r>
                    <a:rPr lang="en-US" dirty="0" err="1"/>
                    <a:t>TaindDroid</a:t>
                  </a:r>
                  <a:r>
                    <a:rPr lang="en-US" dirty="0"/>
                    <a:t> (DVM), </a:t>
                  </a:r>
                  <a:r>
                    <a:rPr lang="en-US" dirty="0" err="1"/>
                    <a:t>TaintART</a:t>
                  </a:r>
                  <a:r>
                    <a:rPr lang="en-US" dirty="0"/>
                    <a:t>, </a:t>
                  </a:r>
                  <a:r>
                    <a:rPr lang="en-US" dirty="0" err="1"/>
                    <a:t>ARTist</a:t>
                  </a:r>
                  <a:r>
                    <a:rPr lang="en-US" dirty="0"/>
                    <a:t> (dex2oat of ART)</a:t>
                  </a:r>
                </a:p>
              </p:txBody>
            </p:sp>
          </p:grpSp>
        </p:grpSp>
      </p:grpSp>
      <p:grpSp>
        <p:nvGrpSpPr>
          <p:cNvPr id="145" name="Group 144"/>
          <p:cNvGrpSpPr/>
          <p:nvPr/>
        </p:nvGrpSpPr>
        <p:grpSpPr>
          <a:xfrm>
            <a:off x="1026855" y="4977016"/>
            <a:ext cx="10265888" cy="902730"/>
            <a:chOff x="881082" y="5325989"/>
            <a:chExt cx="11788687" cy="1036637"/>
          </a:xfrm>
        </p:grpSpPr>
        <p:sp>
          <p:nvSpPr>
            <p:cNvPr id="66" name="同心圆 49"/>
            <p:cNvSpPr>
              <a:spLocks noChangeAspect="1"/>
            </p:cNvSpPr>
            <p:nvPr/>
          </p:nvSpPr>
          <p:spPr bwMode="auto">
            <a:xfrm>
              <a:off x="881082" y="5325989"/>
              <a:ext cx="1036638" cy="1036637"/>
            </a:xfrm>
            <a:custGeom>
              <a:avLst/>
              <a:gdLst>
                <a:gd name="T0" fmla="*/ 0 w 1036800"/>
                <a:gd name="T1" fmla="*/ 518400 h 1036800"/>
                <a:gd name="T2" fmla="*/ 0 w 1036800"/>
                <a:gd name="T3" fmla="*/ 518399 h 1036800"/>
                <a:gd name="T4" fmla="*/ 518400 w 1036800"/>
                <a:gd name="T5" fmla="*/ 1 h 1036800"/>
                <a:gd name="T6" fmla="*/ 518401 w 1036800"/>
                <a:gd name="T7" fmla="*/ 1 h 1036800"/>
                <a:gd name="T8" fmla="*/ 518401 w 1036800"/>
                <a:gd name="T9" fmla="*/ 1 h 1036800"/>
                <a:gd name="T10" fmla="*/ 1036800 w 1036800"/>
                <a:gd name="T11" fmla="*/ 518401 h 1036800"/>
                <a:gd name="T12" fmla="*/ 1036799 w 1036800"/>
                <a:gd name="T13" fmla="*/ 518401 h 1036800"/>
                <a:gd name="T14" fmla="*/ 1036800 w 1036800"/>
                <a:gd name="T15" fmla="*/ 518402 h 1036800"/>
                <a:gd name="T16" fmla="*/ 518400 w 1036800"/>
                <a:gd name="T17" fmla="*/ 1036802 h 1036800"/>
                <a:gd name="T18" fmla="*/ 518400 w 1036800"/>
                <a:gd name="T19" fmla="*/ 1036802 h 1036800"/>
                <a:gd name="T20" fmla="*/ 0 w 1036800"/>
                <a:gd name="T21" fmla="*/ 518402 h 1036800"/>
                <a:gd name="T22" fmla="*/ 0 w 1036800"/>
                <a:gd name="T23" fmla="*/ 518401 h 1036800"/>
                <a:gd name="T24" fmla="*/ 259200 w 1036800"/>
                <a:gd name="T25" fmla="*/ 518400 h 1036800"/>
                <a:gd name="T26" fmla="*/ 259200 w 1036800"/>
                <a:gd name="T27" fmla="*/ 518399 h 1036800"/>
                <a:gd name="T28" fmla="*/ 518399 w 1036800"/>
                <a:gd name="T29" fmla="*/ 777600 h 1036800"/>
                <a:gd name="T30" fmla="*/ 518400 w 1036800"/>
                <a:gd name="T31" fmla="*/ 777600 h 1036800"/>
                <a:gd name="T32" fmla="*/ 777600 w 1036800"/>
                <a:gd name="T33" fmla="*/ 518400 h 1036800"/>
                <a:gd name="T34" fmla="*/ 777600 w 1036800"/>
                <a:gd name="T35" fmla="*/ 518400 h 1036800"/>
                <a:gd name="T36" fmla="*/ 518400 w 1036800"/>
                <a:gd name="T37" fmla="*/ 259200 h 1036800"/>
                <a:gd name="T38" fmla="*/ 518400 w 1036800"/>
                <a:gd name="T39" fmla="*/ 259200 h 1036800"/>
                <a:gd name="T40" fmla="*/ 259200 w 1036800"/>
                <a:gd name="T41" fmla="*/ 518399 h 1036800"/>
                <a:gd name="T42" fmla="*/ 151836 w 1036800"/>
                <a:gd name="T43" fmla="*/ 151836 h 1036800"/>
                <a:gd name="T44" fmla="*/ 884964 w 1036800"/>
                <a:gd name="T45" fmla="*/ 884964 h 1036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1036800" h="1036800">
                  <a:moveTo>
                    <a:pt x="0" y="518400"/>
                  </a:moveTo>
                  <a:lnTo>
                    <a:pt x="0" y="518399"/>
                  </a:lnTo>
                  <a:cubicBezTo>
                    <a:pt x="0" y="232095"/>
                    <a:pt x="232095" y="0"/>
                    <a:pt x="518400" y="1"/>
                  </a:cubicBezTo>
                  <a:cubicBezTo>
                    <a:pt x="518400" y="1"/>
                    <a:pt x="518400" y="1"/>
                    <a:pt x="518401" y="1"/>
                  </a:cubicBezTo>
                  <a:cubicBezTo>
                    <a:pt x="804705" y="1"/>
                    <a:pt x="1036800" y="232096"/>
                    <a:pt x="1036800" y="518401"/>
                  </a:cubicBezTo>
                  <a:cubicBezTo>
                    <a:pt x="1036800" y="518401"/>
                    <a:pt x="1036799" y="518401"/>
                    <a:pt x="1036799" y="518401"/>
                  </a:cubicBezTo>
                  <a:lnTo>
                    <a:pt x="1036800" y="518402"/>
                  </a:lnTo>
                  <a:cubicBezTo>
                    <a:pt x="1036800" y="804706"/>
                    <a:pt x="804704" y="1036801"/>
                    <a:pt x="518400" y="1036802"/>
                  </a:cubicBezTo>
                  <a:cubicBezTo>
                    <a:pt x="232095" y="1036802"/>
                    <a:pt x="0" y="804706"/>
                    <a:pt x="0" y="518402"/>
                  </a:cubicBezTo>
                  <a:cubicBezTo>
                    <a:pt x="-1" y="518401"/>
                    <a:pt x="0" y="518401"/>
                    <a:pt x="0" y="518401"/>
                  </a:cubicBezTo>
                  <a:close/>
                  <a:moveTo>
                    <a:pt x="259200" y="518400"/>
                  </a:moveTo>
                  <a:lnTo>
                    <a:pt x="259200" y="518399"/>
                  </a:lnTo>
                  <a:cubicBezTo>
                    <a:pt x="259199" y="661552"/>
                    <a:pt x="375247" y="777599"/>
                    <a:pt x="518399" y="777600"/>
                  </a:cubicBezTo>
                  <a:lnTo>
                    <a:pt x="518400" y="777600"/>
                  </a:lnTo>
                  <a:cubicBezTo>
                    <a:pt x="661552" y="777599"/>
                    <a:pt x="777600" y="661552"/>
                    <a:pt x="777600" y="518400"/>
                  </a:cubicBezTo>
                  <a:cubicBezTo>
                    <a:pt x="777600" y="375247"/>
                    <a:pt x="661552" y="259200"/>
                    <a:pt x="518400" y="259200"/>
                  </a:cubicBezTo>
                  <a:cubicBezTo>
                    <a:pt x="375247" y="259199"/>
                    <a:pt x="259200" y="375247"/>
                    <a:pt x="259200" y="518399"/>
                  </a:cubicBezTo>
                  <a:close/>
                </a:path>
              </a:pathLst>
            </a:custGeom>
            <a:solidFill>
              <a:srgbClr val="007E00">
                <a:alpha val="79999"/>
              </a:srgbClr>
            </a:solidFill>
            <a:ln w="25400" cmpd="sng">
              <a:solidFill>
                <a:srgbClr val="3A7400"/>
              </a:solidFill>
              <a:round/>
              <a:headEnd/>
              <a:tailEnd/>
            </a:ln>
          </p:spPr>
          <p:txBody>
            <a:bodyPr wrap="none" anchor="ctr"/>
            <a:lstStyle/>
            <a:p>
              <a:endParaRPr lang="en-US"/>
            </a:p>
          </p:txBody>
        </p:sp>
        <p:sp>
          <p:nvSpPr>
            <p:cNvPr id="67" name="Rectangle 13"/>
            <p:cNvSpPr>
              <a:spLocks noChangeArrowheads="1"/>
            </p:cNvSpPr>
            <p:nvPr/>
          </p:nvSpPr>
          <p:spPr bwMode="auto">
            <a:xfrm>
              <a:off x="1076640" y="5614577"/>
              <a:ext cx="642938" cy="45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000" dirty="0">
                  <a:solidFill>
                    <a:srgbClr val="404040"/>
                  </a:solidFill>
                  <a:latin typeface="微软雅黑" panose="020B0503020204020204" pitchFamily="34" charset="-122"/>
                  <a:ea typeface="微软雅黑" panose="020B0503020204020204" pitchFamily="34" charset="-122"/>
                </a:rPr>
                <a:t>4</a:t>
              </a:r>
              <a:endParaRPr lang="zh-CN" altLang="en-US" sz="2000" dirty="0">
                <a:solidFill>
                  <a:srgbClr val="404040"/>
                </a:solidFill>
                <a:latin typeface="微软雅黑" panose="020B0503020204020204" pitchFamily="34" charset="-122"/>
                <a:ea typeface="微软雅黑" panose="020B0503020204020204" pitchFamily="34" charset="-122"/>
              </a:endParaRPr>
            </a:p>
          </p:txBody>
        </p:sp>
        <p:sp>
          <p:nvSpPr>
            <p:cNvPr id="110" name="燕尾形 55"/>
            <p:cNvSpPr>
              <a:spLocks noChangeArrowheads="1"/>
            </p:cNvSpPr>
            <p:nvPr/>
          </p:nvSpPr>
          <p:spPr bwMode="auto">
            <a:xfrm>
              <a:off x="2207309" y="5625645"/>
              <a:ext cx="193675" cy="519113"/>
            </a:xfrm>
            <a:prstGeom prst="chevron">
              <a:avLst>
                <a:gd name="adj" fmla="val 63227"/>
              </a:avLst>
            </a:prstGeom>
            <a:noFill/>
            <a:ln w="12700" cmpd="sng">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Calibri" panose="020F0502020204030204" pitchFamily="34" charset="0"/>
              </a:endParaRPr>
            </a:p>
          </p:txBody>
        </p:sp>
        <p:sp>
          <p:nvSpPr>
            <p:cNvPr id="111" name="燕尾形 56"/>
            <p:cNvSpPr>
              <a:spLocks noChangeArrowheads="1"/>
            </p:cNvSpPr>
            <p:nvPr/>
          </p:nvSpPr>
          <p:spPr bwMode="auto">
            <a:xfrm>
              <a:off x="2359709" y="5625645"/>
              <a:ext cx="193675" cy="519113"/>
            </a:xfrm>
            <a:prstGeom prst="chevron">
              <a:avLst>
                <a:gd name="adj" fmla="val 63227"/>
              </a:avLst>
            </a:prstGeom>
            <a:noFill/>
            <a:ln w="12700" cmpd="sng">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Calibri" panose="020F0502020204030204" pitchFamily="34" charset="0"/>
              </a:endParaRPr>
            </a:p>
          </p:txBody>
        </p:sp>
        <p:sp>
          <p:nvSpPr>
            <p:cNvPr id="112" name="Rectangle 111"/>
            <p:cNvSpPr/>
            <p:nvPr/>
          </p:nvSpPr>
          <p:spPr>
            <a:xfrm>
              <a:off x="2826680" y="5421637"/>
              <a:ext cx="9843089" cy="870740"/>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sz="2400" b="1" dirty="0">
                  <a:solidFill>
                    <a:schemeClr val="tx1"/>
                  </a:solidFill>
                </a:rPr>
                <a:t>Modify the target apps</a:t>
              </a:r>
            </a:p>
          </p:txBody>
        </p:sp>
        <p:cxnSp>
          <p:nvCxnSpPr>
            <p:cNvPr id="129" name="Straight Connector 128"/>
            <p:cNvCxnSpPr/>
            <p:nvPr/>
          </p:nvCxnSpPr>
          <p:spPr>
            <a:xfrm>
              <a:off x="2826679" y="5911791"/>
              <a:ext cx="9506122"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2826676" y="5937908"/>
              <a:ext cx="8493041" cy="424117"/>
            </a:xfrm>
            <a:prstGeom prst="rect">
              <a:avLst/>
            </a:prstGeom>
            <a:noFill/>
          </p:spPr>
          <p:txBody>
            <a:bodyPr wrap="square" rtlCol="0">
              <a:spAutoFit/>
            </a:bodyPr>
            <a:lstStyle/>
            <a:p>
              <a:r>
                <a:rPr lang="en-US" dirty="0"/>
                <a:t>e.g., </a:t>
              </a:r>
              <a:r>
                <a:rPr lang="en-US" dirty="0" err="1"/>
                <a:t>Aurasium</a:t>
              </a:r>
              <a:endParaRPr lang="en-US" dirty="0"/>
            </a:p>
          </p:txBody>
        </p:sp>
      </p:grpSp>
      <p:sp>
        <p:nvSpPr>
          <p:cNvPr id="137" name="Title 1"/>
          <p:cNvSpPr>
            <a:spLocks noGrp="1"/>
          </p:cNvSpPr>
          <p:nvPr>
            <p:ph type="title"/>
          </p:nvPr>
        </p:nvSpPr>
        <p:spPr>
          <a:xfrm>
            <a:off x="838200" y="-85241"/>
            <a:ext cx="10515600" cy="1325563"/>
          </a:xfrm>
        </p:spPr>
        <p:txBody>
          <a:bodyPr>
            <a:normAutofit/>
          </a:bodyPr>
          <a:lstStyle/>
          <a:p>
            <a:pPr algn="ctr"/>
            <a:r>
              <a:rPr lang="en-US" altLang="zh-CN" sz="3800" dirty="0"/>
              <a:t>Existing Android Malware Analysis Tools</a:t>
            </a:r>
            <a:endParaRPr lang="en-US" sz="3800" dirty="0"/>
          </a:p>
        </p:txBody>
      </p:sp>
    </p:spTree>
    <p:extLst>
      <p:ext uri="{BB962C8B-B14F-4D97-AF65-F5344CB8AC3E}">
        <p14:creationId xmlns:p14="http://schemas.microsoft.com/office/powerpoint/2010/main" val="111945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5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
                                        </p:tgtEl>
                                        <p:attrNameLst>
                                          <p:attrName>style.visibility</p:attrName>
                                        </p:attrNameLst>
                                      </p:cBhvr>
                                      <p:to>
                                        <p:strVal val="visible"/>
                                      </p:to>
                                    </p:set>
                                    <p:animEffect transition="in" filter="fade">
                                      <p:cBhvr>
                                        <p:cTn id="12" dur="500"/>
                                        <p:tgtEl>
                                          <p:spTgt spid="1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4"/>
                                        </p:tgtEl>
                                        <p:attrNameLst>
                                          <p:attrName>style.visibility</p:attrName>
                                        </p:attrNameLst>
                                      </p:cBhvr>
                                      <p:to>
                                        <p:strVal val="visible"/>
                                      </p:to>
                                    </p:set>
                                    <p:animEffect transition="in" filter="fade">
                                      <p:cBhvr>
                                        <p:cTn id="17" dur="500"/>
                                        <p:tgtEl>
                                          <p:spTgt spid="1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5"/>
                                        </p:tgtEl>
                                        <p:attrNameLst>
                                          <p:attrName>style.visibility</p:attrName>
                                        </p:attrNameLst>
                                      </p:cBhvr>
                                      <p:to>
                                        <p:strVal val="visible"/>
                                      </p:to>
                                    </p:set>
                                    <p:animEffect transition="in" filter="fade">
                                      <p:cBhvr>
                                        <p:cTn id="22"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Layer: Taint Propagation</a:t>
            </a:r>
          </a:p>
        </p:txBody>
      </p:sp>
      <p:sp>
        <p:nvSpPr>
          <p:cNvPr id="4" name="Slide Number Placeholder 3"/>
          <p:cNvSpPr>
            <a:spLocks noGrp="1"/>
          </p:cNvSpPr>
          <p:nvPr>
            <p:ph type="sldNum" sz="quarter" idx="12"/>
          </p:nvPr>
        </p:nvSpPr>
        <p:spPr/>
        <p:txBody>
          <a:bodyPr/>
          <a:lstStyle/>
          <a:p>
            <a:fld id="{11579AEC-9D4C-48B8-9873-A18BF11D3B3C}" type="slidenum">
              <a:rPr lang="en-US" smtClean="0"/>
              <a:t>30</a:t>
            </a:fld>
            <a:endParaRPr lang="en-US"/>
          </a:p>
        </p:txBody>
      </p:sp>
      <p:pic>
        <p:nvPicPr>
          <p:cNvPr id="5" name="Picture 4"/>
          <p:cNvPicPr>
            <a:picLocks noChangeAspect="1"/>
          </p:cNvPicPr>
          <p:nvPr/>
        </p:nvPicPr>
        <p:blipFill>
          <a:blip r:embed="rId2"/>
          <a:stretch>
            <a:fillRect/>
          </a:stretch>
        </p:blipFill>
        <p:spPr>
          <a:xfrm>
            <a:off x="1504950" y="2362396"/>
            <a:ext cx="8764465" cy="3648643"/>
          </a:xfrm>
          <a:prstGeom prst="rect">
            <a:avLst/>
          </a:prstGeom>
        </p:spPr>
      </p:pic>
      <p:sp>
        <p:nvSpPr>
          <p:cNvPr id="6" name="TextBox 5"/>
          <p:cNvSpPr txBox="1"/>
          <p:nvPr/>
        </p:nvSpPr>
        <p:spPr>
          <a:xfrm>
            <a:off x="1757986" y="1716065"/>
            <a:ext cx="8711552" cy="646331"/>
          </a:xfrm>
          <a:prstGeom prst="rect">
            <a:avLst/>
          </a:prstGeom>
          <a:noFill/>
        </p:spPr>
        <p:txBody>
          <a:bodyPr wrap="none" rtlCol="0">
            <a:spAutoFit/>
          </a:bodyPr>
          <a:lstStyle/>
          <a:p>
            <a:r>
              <a:rPr lang="en-US" sz="3600" b="1" dirty="0"/>
              <a:t>The taint propagation related IR statements</a:t>
            </a:r>
          </a:p>
        </p:txBody>
      </p:sp>
      <p:sp>
        <p:nvSpPr>
          <p:cNvPr id="7" name="Rectangle 6"/>
          <p:cNvSpPr/>
          <p:nvPr/>
        </p:nvSpPr>
        <p:spPr>
          <a:xfrm>
            <a:off x="1745286" y="2815772"/>
            <a:ext cx="8249614" cy="330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965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Layer: Taint Propagation</a:t>
            </a:r>
          </a:p>
        </p:txBody>
      </p:sp>
      <p:sp>
        <p:nvSpPr>
          <p:cNvPr id="4" name="Slide Number Placeholder 3"/>
          <p:cNvSpPr>
            <a:spLocks noGrp="1"/>
          </p:cNvSpPr>
          <p:nvPr>
            <p:ph type="sldNum" sz="quarter" idx="12"/>
          </p:nvPr>
        </p:nvSpPr>
        <p:spPr/>
        <p:txBody>
          <a:bodyPr/>
          <a:lstStyle/>
          <a:p>
            <a:fld id="{11579AEC-9D4C-48B8-9873-A18BF11D3B3C}" type="slidenum">
              <a:rPr lang="en-US" smtClean="0"/>
              <a:t>31</a:t>
            </a:fld>
            <a:endParaRPr lang="en-US"/>
          </a:p>
        </p:txBody>
      </p:sp>
      <p:pic>
        <p:nvPicPr>
          <p:cNvPr id="5" name="Picture 4"/>
          <p:cNvPicPr>
            <a:picLocks noChangeAspect="1"/>
          </p:cNvPicPr>
          <p:nvPr/>
        </p:nvPicPr>
        <p:blipFill>
          <a:blip r:embed="rId2"/>
          <a:stretch>
            <a:fillRect/>
          </a:stretch>
        </p:blipFill>
        <p:spPr>
          <a:xfrm>
            <a:off x="1509712" y="2362396"/>
            <a:ext cx="9329738" cy="4083689"/>
          </a:xfrm>
          <a:prstGeom prst="rect">
            <a:avLst/>
          </a:prstGeom>
        </p:spPr>
      </p:pic>
      <p:sp>
        <p:nvSpPr>
          <p:cNvPr id="6" name="TextBox 5"/>
          <p:cNvSpPr txBox="1"/>
          <p:nvPr/>
        </p:nvSpPr>
        <p:spPr>
          <a:xfrm>
            <a:off x="1761655" y="1711303"/>
            <a:ext cx="8640827" cy="646331"/>
          </a:xfrm>
          <a:prstGeom prst="rect">
            <a:avLst/>
          </a:prstGeom>
          <a:noFill/>
        </p:spPr>
        <p:txBody>
          <a:bodyPr wrap="none" rtlCol="0">
            <a:spAutoFit/>
          </a:bodyPr>
          <a:lstStyle/>
          <a:p>
            <a:r>
              <a:rPr lang="en-US" sz="3600" b="1" dirty="0"/>
              <a:t>The taint propagation related IR expressions</a:t>
            </a:r>
          </a:p>
        </p:txBody>
      </p:sp>
      <p:sp>
        <p:nvSpPr>
          <p:cNvPr id="7" name="Rectangle 6"/>
          <p:cNvSpPr/>
          <p:nvPr/>
        </p:nvSpPr>
        <p:spPr>
          <a:xfrm>
            <a:off x="1748955" y="5719763"/>
            <a:ext cx="6086945" cy="3238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075143" y="5458153"/>
            <a:ext cx="3595023" cy="523220"/>
          </a:xfrm>
          <a:prstGeom prst="rect">
            <a:avLst/>
          </a:prstGeom>
          <a:solidFill>
            <a:schemeClr val="bg1"/>
          </a:solidFill>
        </p:spPr>
        <p:txBody>
          <a:bodyPr wrap="none" rtlCol="0">
            <a:spAutoFit/>
          </a:bodyPr>
          <a:lstStyle/>
          <a:p>
            <a:r>
              <a:rPr lang="en-US" sz="2800" b="1" dirty="0">
                <a:solidFill>
                  <a:srgbClr val="FF0000"/>
                </a:solidFill>
              </a:rPr>
              <a:t>t1 = Load(0xa22c3345)</a:t>
            </a:r>
          </a:p>
        </p:txBody>
      </p:sp>
    </p:spTree>
    <p:extLst>
      <p:ext uri="{BB962C8B-B14F-4D97-AF65-F5344CB8AC3E}">
        <p14:creationId xmlns:p14="http://schemas.microsoft.com/office/powerpoint/2010/main" val="253695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2302428" y="5155349"/>
            <a:ext cx="9483171" cy="795142"/>
          </a:xfrm>
          <a:prstGeom prst="rect">
            <a:avLst/>
          </a:prstGeom>
          <a:solidFill>
            <a:srgbClr val="89C63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Arial Rounded MT Bold" panose="020F0704030504030204" pitchFamily="34" charset="0"/>
              </a:rPr>
              <a:t>    </a:t>
            </a:r>
            <a:r>
              <a:rPr lang="en-US" sz="3200" b="1" i="1" dirty="0">
                <a:latin typeface="Arial Rounded MT Bold" panose="020F0704030504030204" pitchFamily="34" charset="0"/>
              </a:rPr>
              <a:t>On-device</a:t>
            </a:r>
            <a:r>
              <a:rPr lang="en-US" sz="3200" dirty="0">
                <a:latin typeface="Arial Rounded MT Bold" panose="020F0704030504030204" pitchFamily="34" charset="0"/>
              </a:rPr>
              <a:t> and </a:t>
            </a:r>
            <a:r>
              <a:rPr lang="en-US" sz="3200" b="1" i="1" dirty="0">
                <a:latin typeface="Arial Rounded MT Bold" panose="020F0704030504030204" pitchFamily="34" charset="0"/>
              </a:rPr>
              <a:t>Non-invasive</a:t>
            </a:r>
            <a:r>
              <a:rPr lang="en-US" sz="3200" dirty="0">
                <a:latin typeface="Arial Rounded MT Bold" panose="020F0704030504030204" pitchFamily="34" charset="0"/>
              </a:rPr>
              <a:t> Analysis </a:t>
            </a:r>
            <a:r>
              <a:rPr lang="en-US" altLang="zh-CN" sz="3200" dirty="0">
                <a:latin typeface="Arial Rounded MT Bold" panose="020F0704030504030204" pitchFamily="34" charset="0"/>
              </a:rPr>
              <a:t>for ART</a:t>
            </a:r>
            <a:endParaRPr lang="en-US" sz="3200" dirty="0">
              <a:latin typeface="Arial Rounded MT Bold" panose="020F0704030504030204" pitchFamily="34" charset="0"/>
            </a:endParaRPr>
          </a:p>
        </p:txBody>
      </p:sp>
      <p:sp>
        <p:nvSpPr>
          <p:cNvPr id="4" name="Slide Number Placeholder 3"/>
          <p:cNvSpPr>
            <a:spLocks noGrp="1"/>
          </p:cNvSpPr>
          <p:nvPr>
            <p:ph type="sldNum" sz="quarter" idx="12"/>
          </p:nvPr>
        </p:nvSpPr>
        <p:spPr/>
        <p:txBody>
          <a:bodyPr/>
          <a:lstStyle/>
          <a:p>
            <a:fld id="{11579AEC-9D4C-48B8-9873-A18BF11D3B3C}" type="slidenum">
              <a:rPr lang="en-US" smtClean="0">
                <a:latin typeface="Arial" panose="020B0604020202020204" pitchFamily="34" charset="0"/>
                <a:cs typeface="Arial" panose="020B0604020202020204" pitchFamily="34" charset="0"/>
              </a:rPr>
              <a:t>4</a:t>
            </a:fld>
            <a:endParaRPr lang="en-US">
              <a:latin typeface="Arial" panose="020B0604020202020204" pitchFamily="34" charset="0"/>
              <a:cs typeface="Arial" panose="020B0604020202020204" pitchFamily="34" charset="0"/>
            </a:endParaRPr>
          </a:p>
        </p:txBody>
      </p:sp>
      <p:grpSp>
        <p:nvGrpSpPr>
          <p:cNvPr id="5" name="Group 2"/>
          <p:cNvGrpSpPr>
            <a:grpSpLocks/>
          </p:cNvGrpSpPr>
          <p:nvPr/>
        </p:nvGrpSpPr>
        <p:grpSpPr bwMode="auto">
          <a:xfrm>
            <a:off x="2765425" y="910731"/>
            <a:ext cx="3471430" cy="3418867"/>
            <a:chOff x="0" y="0"/>
            <a:chExt cx="2754000" cy="2754000"/>
          </a:xfrm>
        </p:grpSpPr>
        <p:grpSp>
          <p:nvGrpSpPr>
            <p:cNvPr id="6" name="Group 3"/>
            <p:cNvGrpSpPr>
              <a:grpSpLocks noChangeAspect="1"/>
            </p:cNvGrpSpPr>
            <p:nvPr/>
          </p:nvGrpSpPr>
          <p:grpSpPr bwMode="auto">
            <a:xfrm>
              <a:off x="0" y="0"/>
              <a:ext cx="2754000" cy="2754000"/>
              <a:chOff x="0" y="0"/>
              <a:chExt cx="3060000" cy="3060000"/>
            </a:xfrm>
          </p:grpSpPr>
          <p:sp>
            <p:nvSpPr>
              <p:cNvPr id="8" name="椭圆 29"/>
              <p:cNvSpPr>
                <a:spLocks noChangeAspect="1"/>
              </p:cNvSpPr>
              <p:nvPr/>
            </p:nvSpPr>
            <p:spPr bwMode="auto">
              <a:xfrm>
                <a:off x="0" y="0"/>
                <a:ext cx="3060000" cy="3060000"/>
              </a:xfrm>
              <a:prstGeom prst="ellipse">
                <a:avLst/>
              </a:prstGeom>
              <a:noFill/>
              <a:ln w="114300" cmpd="sng">
                <a:solidFill>
                  <a:srgbClr val="595959"/>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cs typeface="Arial" panose="020B0604020202020204" pitchFamily="34" charset="0"/>
                </a:endParaRPr>
              </a:p>
            </p:txBody>
          </p:sp>
          <p:sp>
            <p:nvSpPr>
              <p:cNvPr id="9" name="椭圆 30"/>
              <p:cNvSpPr>
                <a:spLocks noChangeAspect="1"/>
              </p:cNvSpPr>
              <p:nvPr/>
            </p:nvSpPr>
            <p:spPr bwMode="auto">
              <a:xfrm>
                <a:off x="194663" y="255829"/>
                <a:ext cx="2590858" cy="2590860"/>
              </a:xfrm>
              <a:prstGeom prst="ellipse">
                <a:avLst/>
              </a:prstGeom>
              <a:solidFill>
                <a:schemeClr val="bg1">
                  <a:alpha val="25000"/>
                </a:schemeClr>
              </a:solidFill>
              <a:ln w="114300" cmpd="sng">
                <a:solidFill>
                  <a:srgbClr val="595959">
                    <a:alpha val="25000"/>
                  </a:srgbClr>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cs typeface="Arial" panose="020B0604020202020204" pitchFamily="34" charset="0"/>
                </a:endParaRPr>
              </a:p>
            </p:txBody>
          </p:sp>
        </p:grpSp>
        <p:sp>
          <p:nvSpPr>
            <p:cNvPr id="7" name="Rectangle 13"/>
            <p:cNvSpPr>
              <a:spLocks noChangeArrowheads="1"/>
            </p:cNvSpPr>
            <p:nvPr/>
          </p:nvSpPr>
          <p:spPr bwMode="auto">
            <a:xfrm>
              <a:off x="299809" y="769875"/>
              <a:ext cx="2027039" cy="1267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pPr>
              <a:r>
                <a:rPr lang="en-US" altLang="zh-CN" sz="3000" b="1" dirty="0">
                  <a:solidFill>
                    <a:schemeClr val="accent3">
                      <a:lumMod val="50000"/>
                    </a:schemeClr>
                  </a:solidFill>
                  <a:latin typeface="Arial Rounded MT Bold" panose="020F0704030504030204" pitchFamily="34" charset="0"/>
                  <a:ea typeface="微软雅黑" panose="020B0503020204020204" pitchFamily="34" charset="-122"/>
                  <a:cs typeface="Arial" panose="020B0604020202020204" pitchFamily="34" charset="0"/>
                </a:rPr>
                <a:t>Mechanisms for evading detection</a:t>
              </a:r>
              <a:endParaRPr lang="en-US" altLang="en-US" sz="3000" b="1" dirty="0">
                <a:solidFill>
                  <a:schemeClr val="accent3">
                    <a:lumMod val="50000"/>
                  </a:schemeClr>
                </a:solidFill>
                <a:latin typeface="Arial Rounded MT Bold" panose="020F0704030504030204" pitchFamily="34" charset="0"/>
                <a:ea typeface="微软雅黑" panose="020B0503020204020204" pitchFamily="34" charset="-122"/>
                <a:cs typeface="Arial" panose="020B0604020202020204" pitchFamily="34" charset="0"/>
              </a:endParaRPr>
            </a:p>
          </p:txBody>
        </p:sp>
      </p:grpSp>
      <p:grpSp>
        <p:nvGrpSpPr>
          <p:cNvPr id="44" name="Group 43"/>
          <p:cNvGrpSpPr/>
          <p:nvPr/>
        </p:nvGrpSpPr>
        <p:grpSpPr>
          <a:xfrm>
            <a:off x="4923106" y="635000"/>
            <a:ext cx="6564045" cy="1105796"/>
            <a:chOff x="3584221" y="635000"/>
            <a:chExt cx="7185156" cy="1182545"/>
          </a:xfrm>
        </p:grpSpPr>
        <p:grpSp>
          <p:nvGrpSpPr>
            <p:cNvPr id="10" name="Group 8"/>
            <p:cNvGrpSpPr>
              <a:grpSpLocks/>
            </p:cNvGrpSpPr>
            <p:nvPr/>
          </p:nvGrpSpPr>
          <p:grpSpPr bwMode="auto">
            <a:xfrm>
              <a:off x="4546599" y="757295"/>
              <a:ext cx="6222778" cy="829936"/>
              <a:chOff x="0" y="0"/>
              <a:chExt cx="4372005" cy="388800"/>
            </a:xfrm>
          </p:grpSpPr>
          <p:sp>
            <p:nvSpPr>
              <p:cNvPr id="11" name="矩形 33"/>
              <p:cNvSpPr>
                <a:spLocks/>
              </p:cNvSpPr>
              <p:nvPr/>
            </p:nvSpPr>
            <p:spPr bwMode="auto">
              <a:xfrm>
                <a:off x="0" y="0"/>
                <a:ext cx="4372005" cy="388800"/>
              </a:xfrm>
              <a:prstGeom prst="rect">
                <a:avLst/>
              </a:prstGeom>
              <a:solidFill>
                <a:srgbClr val="007E00">
                  <a:alpha val="79999"/>
                </a:srgbClr>
              </a:solidFill>
              <a:ln w="12700" cmpd="sng">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Clr>
                    <a:srgbClr val="FF0000"/>
                  </a:buClr>
                  <a:buSzPct val="70000"/>
                </a:pPr>
                <a:endParaRPr lang="zh-CN" altLang="en-US" sz="2000">
                  <a:solidFill>
                    <a:schemeClr val="tx2"/>
                  </a:solidFill>
                  <a:ea typeface="微软雅黑" panose="020B0503020204020204" pitchFamily="34" charset="-122"/>
                  <a:cs typeface="Arial" panose="020B0604020202020204" pitchFamily="34" charset="0"/>
                </a:endParaRPr>
              </a:p>
            </p:txBody>
          </p:sp>
          <p:sp>
            <p:nvSpPr>
              <p:cNvPr id="12" name="TextBox 146"/>
              <p:cNvSpPr txBox="1">
                <a:spLocks noChangeArrowheads="1"/>
              </p:cNvSpPr>
              <p:nvPr/>
            </p:nvSpPr>
            <p:spPr bwMode="auto">
              <a:xfrm>
                <a:off x="192882" y="79701"/>
                <a:ext cx="4080972" cy="2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solidFill>
                      <a:schemeClr val="bg1"/>
                    </a:solidFill>
                    <a:latin typeface="Arial Rounded MT Bold" panose="020F0704030504030204" pitchFamily="34" charset="0"/>
                    <a:ea typeface="微软雅黑" panose="020B0503020204020204" pitchFamily="34" charset="-122"/>
                    <a:cs typeface="Arial" panose="020B0604020202020204" pitchFamily="34" charset="0"/>
                  </a:rPr>
                  <a:t>Detect Android emulator</a:t>
                </a:r>
                <a:endParaRPr lang="en-US" altLang="en-US" sz="2800" dirty="0">
                  <a:solidFill>
                    <a:schemeClr val="bg1"/>
                  </a:solidFill>
                  <a:latin typeface="Arial Rounded MT Bold" panose="020F0704030504030204" pitchFamily="34" charset="0"/>
                  <a:ea typeface="微软雅黑" panose="020B0503020204020204" pitchFamily="34" charset="-122"/>
                  <a:cs typeface="Arial" panose="020B0604020202020204" pitchFamily="34" charset="0"/>
                </a:endParaRPr>
              </a:p>
            </p:txBody>
          </p:sp>
        </p:grpSp>
        <p:grpSp>
          <p:nvGrpSpPr>
            <p:cNvPr id="22" name="Group 20"/>
            <p:cNvGrpSpPr>
              <a:grpSpLocks/>
            </p:cNvGrpSpPr>
            <p:nvPr/>
          </p:nvGrpSpPr>
          <p:grpSpPr bwMode="auto">
            <a:xfrm>
              <a:off x="3584221" y="635000"/>
              <a:ext cx="1239567" cy="1182545"/>
              <a:chOff x="0" y="0"/>
              <a:chExt cx="747186" cy="740914"/>
            </a:xfrm>
          </p:grpSpPr>
          <p:grpSp>
            <p:nvGrpSpPr>
              <p:cNvPr id="23" name="Group 21"/>
              <p:cNvGrpSpPr>
                <a:grpSpLocks noChangeAspect="1"/>
              </p:cNvGrpSpPr>
              <p:nvPr/>
            </p:nvGrpSpPr>
            <p:grpSpPr bwMode="auto">
              <a:xfrm>
                <a:off x="3137" y="0"/>
                <a:ext cx="740914" cy="740914"/>
                <a:chOff x="1" y="0"/>
                <a:chExt cx="823236" cy="823237"/>
              </a:xfrm>
            </p:grpSpPr>
            <p:sp>
              <p:nvSpPr>
                <p:cNvPr id="25" name="椭圆 38"/>
                <p:cNvSpPr>
                  <a:spLocks noChangeAspect="1" noChangeArrowheads="1"/>
                </p:cNvSpPr>
                <p:nvPr/>
              </p:nvSpPr>
              <p:spPr bwMode="auto">
                <a:xfrm>
                  <a:off x="1" y="0"/>
                  <a:ext cx="823236" cy="82323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ctr">
                    <a:buClr>
                      <a:srgbClr val="FF0000"/>
                    </a:buClr>
                    <a:buSzPct val="70000"/>
                  </a:pPr>
                  <a:endParaRPr lang="zh-CN" altLang="en-US" sz="2000">
                    <a:solidFill>
                      <a:schemeClr val="tx2"/>
                    </a:solidFill>
                    <a:ea typeface="微软雅黑" panose="020B0503020204020204" pitchFamily="34" charset="-122"/>
                    <a:cs typeface="Arial" panose="020B0604020202020204" pitchFamily="34" charset="0"/>
                  </a:endParaRPr>
                </a:p>
              </p:txBody>
            </p:sp>
            <p:sp>
              <p:nvSpPr>
                <p:cNvPr id="26" name="椭圆 39"/>
                <p:cNvSpPr>
                  <a:spLocks noChangeAspect="1"/>
                </p:cNvSpPr>
                <p:nvPr/>
              </p:nvSpPr>
              <p:spPr bwMode="auto">
                <a:xfrm>
                  <a:off x="51620" y="51621"/>
                  <a:ext cx="720000" cy="720000"/>
                </a:xfrm>
                <a:prstGeom prst="ellipse">
                  <a:avLst/>
                </a:prstGeom>
                <a:solidFill>
                  <a:srgbClr val="007E00">
                    <a:alpha val="79999"/>
                  </a:srgbClr>
                </a:solidFill>
                <a:ln w="12700" cmpd="sng">
                  <a:solidFill>
                    <a:schemeClr val="bg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Clr>
                      <a:srgbClr val="FF0000"/>
                    </a:buClr>
                    <a:buSzPct val="70000"/>
                  </a:pPr>
                  <a:endParaRPr lang="zh-CN" altLang="en-US" sz="2000">
                    <a:solidFill>
                      <a:schemeClr val="tx2"/>
                    </a:solidFill>
                    <a:ea typeface="微软雅黑" panose="020B0503020204020204" pitchFamily="34" charset="-122"/>
                    <a:cs typeface="Arial" panose="020B0604020202020204" pitchFamily="34" charset="0"/>
                  </a:endParaRPr>
                </a:p>
              </p:txBody>
            </p:sp>
          </p:grpSp>
          <p:sp>
            <p:nvSpPr>
              <p:cNvPr id="24" name="Rectangle 13"/>
              <p:cNvSpPr>
                <a:spLocks noChangeArrowheads="1"/>
              </p:cNvSpPr>
              <p:nvPr/>
            </p:nvSpPr>
            <p:spPr bwMode="auto">
              <a:xfrm>
                <a:off x="0" y="174550"/>
                <a:ext cx="747186" cy="39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3200" b="1" dirty="0">
                    <a:solidFill>
                      <a:schemeClr val="bg1"/>
                    </a:solidFill>
                    <a:latin typeface="Lucida Console" panose="020B0609040504020204" pitchFamily="49" charset="0"/>
                    <a:ea typeface="微软雅黑" panose="020B0503020204020204" pitchFamily="34" charset="-122"/>
                    <a:cs typeface="Arial" panose="020B0604020202020204" pitchFamily="34" charset="0"/>
                  </a:rPr>
                  <a:t>1</a:t>
                </a:r>
                <a:endParaRPr lang="zh-CN" altLang="en-US" sz="3200" b="1" dirty="0">
                  <a:solidFill>
                    <a:schemeClr val="bg1"/>
                  </a:solidFill>
                  <a:latin typeface="Lucida Console" panose="020B0609040504020204" pitchFamily="49" charset="0"/>
                  <a:ea typeface="微软雅黑" panose="020B0503020204020204" pitchFamily="34" charset="-122"/>
                  <a:cs typeface="Arial" panose="020B0604020202020204" pitchFamily="34" charset="0"/>
                </a:endParaRPr>
              </a:p>
            </p:txBody>
          </p:sp>
        </p:grpSp>
      </p:grpSp>
      <p:grpSp>
        <p:nvGrpSpPr>
          <p:cNvPr id="45" name="Group 44"/>
          <p:cNvGrpSpPr/>
          <p:nvPr/>
        </p:nvGrpSpPr>
        <p:grpSpPr>
          <a:xfrm>
            <a:off x="5558957" y="2004507"/>
            <a:ext cx="5928194" cy="1106964"/>
            <a:chOff x="4280239" y="2099560"/>
            <a:chExt cx="6489138" cy="1183794"/>
          </a:xfrm>
        </p:grpSpPr>
        <p:grpSp>
          <p:nvGrpSpPr>
            <p:cNvPr id="14" name="Group 12"/>
            <p:cNvGrpSpPr>
              <a:grpSpLocks/>
            </p:cNvGrpSpPr>
            <p:nvPr/>
          </p:nvGrpSpPr>
          <p:grpSpPr bwMode="auto">
            <a:xfrm>
              <a:off x="5320142" y="2260615"/>
              <a:ext cx="5449235" cy="802928"/>
              <a:chOff x="0" y="25837"/>
              <a:chExt cx="3729063" cy="388930"/>
            </a:xfrm>
            <a:solidFill>
              <a:schemeClr val="accent5">
                <a:lumMod val="75000"/>
              </a:schemeClr>
            </a:solidFill>
          </p:grpSpPr>
          <p:sp>
            <p:nvSpPr>
              <p:cNvPr id="15" name="矩形 32"/>
              <p:cNvSpPr>
                <a:spLocks/>
              </p:cNvSpPr>
              <p:nvPr/>
            </p:nvSpPr>
            <p:spPr bwMode="auto">
              <a:xfrm>
                <a:off x="0" y="25837"/>
                <a:ext cx="3729063" cy="388930"/>
              </a:xfrm>
              <a:prstGeom prst="rect">
                <a:avLst/>
              </a:prstGeom>
              <a:grpFill/>
              <a:ln w="12700" cmpd="sng">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ctr">
                  <a:buClr>
                    <a:srgbClr val="FF0000"/>
                  </a:buClr>
                  <a:buSzPct val="70000"/>
                </a:pPr>
                <a:endParaRPr lang="zh-CN" altLang="en-US" sz="2000">
                  <a:solidFill>
                    <a:schemeClr val="tx2"/>
                  </a:solidFill>
                  <a:ea typeface="微软雅黑" panose="020B0503020204020204" pitchFamily="34" charset="-122"/>
                  <a:cs typeface="Arial" panose="020B0604020202020204" pitchFamily="34" charset="0"/>
                </a:endParaRPr>
              </a:p>
            </p:txBody>
          </p:sp>
          <p:sp>
            <p:nvSpPr>
              <p:cNvPr id="16" name="TextBox 146"/>
              <p:cNvSpPr txBox="1">
                <a:spLocks noChangeArrowheads="1"/>
              </p:cNvSpPr>
              <p:nvPr/>
            </p:nvSpPr>
            <p:spPr bwMode="auto">
              <a:xfrm>
                <a:off x="255719" y="92812"/>
                <a:ext cx="3473344" cy="2710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solidFill>
                      <a:schemeClr val="bg1"/>
                    </a:solidFill>
                    <a:latin typeface="Arial Rounded MT Bold" panose="020F0704030504030204" pitchFamily="34" charset="0"/>
                    <a:ea typeface="微软雅黑" panose="020B0503020204020204" pitchFamily="34" charset="-122"/>
                    <a:cs typeface="Arial" panose="020B0604020202020204" pitchFamily="34" charset="0"/>
                  </a:rPr>
                  <a:t>Anti Debugging</a:t>
                </a:r>
                <a:endParaRPr lang="en-US" altLang="en-US" sz="2800" dirty="0">
                  <a:solidFill>
                    <a:schemeClr val="bg1"/>
                  </a:solidFill>
                  <a:latin typeface="Arial Rounded MT Bold" panose="020F0704030504030204" pitchFamily="34" charset="0"/>
                  <a:ea typeface="微软雅黑" panose="020B0503020204020204" pitchFamily="34" charset="-122"/>
                  <a:cs typeface="Arial" panose="020B0604020202020204" pitchFamily="34" charset="0"/>
                </a:endParaRPr>
              </a:p>
            </p:txBody>
          </p:sp>
        </p:grpSp>
        <p:grpSp>
          <p:nvGrpSpPr>
            <p:cNvPr id="43" name="Group 42"/>
            <p:cNvGrpSpPr/>
            <p:nvPr/>
          </p:nvGrpSpPr>
          <p:grpSpPr>
            <a:xfrm>
              <a:off x="4280239" y="2099560"/>
              <a:ext cx="1231562" cy="1183794"/>
              <a:chOff x="4481901" y="2763300"/>
              <a:chExt cx="1021625" cy="982000"/>
            </a:xfrm>
          </p:grpSpPr>
          <p:sp>
            <p:nvSpPr>
              <p:cNvPr id="30" name="椭圆 35"/>
              <p:cNvSpPr>
                <a:spLocks noChangeAspect="1" noChangeArrowheads="1"/>
              </p:cNvSpPr>
              <p:nvPr/>
            </p:nvSpPr>
            <p:spPr bwMode="auto">
              <a:xfrm>
                <a:off x="4481901" y="2763300"/>
                <a:ext cx="1021625" cy="98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ctr">
                  <a:buClr>
                    <a:srgbClr val="FF0000"/>
                  </a:buClr>
                  <a:buSzPct val="70000"/>
                </a:pPr>
                <a:endParaRPr lang="zh-CN" altLang="en-US" sz="2000">
                  <a:solidFill>
                    <a:schemeClr val="tx2"/>
                  </a:solidFill>
                  <a:ea typeface="微软雅黑" panose="020B0503020204020204" pitchFamily="34" charset="-122"/>
                  <a:cs typeface="Arial" panose="020B0604020202020204" pitchFamily="34" charset="0"/>
                </a:endParaRPr>
              </a:p>
            </p:txBody>
          </p:sp>
          <p:sp>
            <p:nvSpPr>
              <p:cNvPr id="31" name="椭圆 36"/>
              <p:cNvSpPr>
                <a:spLocks noChangeAspect="1"/>
              </p:cNvSpPr>
              <p:nvPr/>
            </p:nvSpPr>
            <p:spPr bwMode="auto">
              <a:xfrm>
                <a:off x="4544828" y="2824412"/>
                <a:ext cx="895769" cy="859777"/>
              </a:xfrm>
              <a:prstGeom prst="ellipse">
                <a:avLst/>
              </a:prstGeom>
              <a:solidFill>
                <a:schemeClr val="accent5">
                  <a:lumMod val="75000"/>
                  <a:alpha val="79999"/>
                </a:schemeClr>
              </a:solidFill>
              <a:ln w="12700" cmpd="sng">
                <a:solidFill>
                  <a:schemeClr val="accent5">
                    <a:lumMod val="75000"/>
                  </a:schemeClr>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ctr">
                  <a:buClr>
                    <a:srgbClr val="FF0000"/>
                  </a:buClr>
                  <a:buSzPct val="70000"/>
                </a:pPr>
                <a:endParaRPr lang="zh-CN" altLang="en-US" sz="2000">
                  <a:solidFill>
                    <a:schemeClr val="tx2"/>
                  </a:solidFill>
                  <a:ea typeface="微软雅黑" panose="020B0503020204020204" pitchFamily="34" charset="-122"/>
                  <a:cs typeface="Arial" panose="020B0604020202020204" pitchFamily="34" charset="0"/>
                </a:endParaRPr>
              </a:p>
            </p:txBody>
          </p:sp>
          <p:sp>
            <p:nvSpPr>
              <p:cNvPr id="29" name="Rectangle 13"/>
              <p:cNvSpPr>
                <a:spLocks noChangeArrowheads="1"/>
              </p:cNvSpPr>
              <p:nvPr/>
            </p:nvSpPr>
            <p:spPr bwMode="auto">
              <a:xfrm>
                <a:off x="4625340" y="2994919"/>
                <a:ext cx="767077" cy="518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3200" b="1" dirty="0">
                    <a:solidFill>
                      <a:schemeClr val="bg1"/>
                    </a:solidFill>
                    <a:latin typeface="Lucida Console" panose="020B0609040504020204" pitchFamily="49" charset="0"/>
                    <a:ea typeface="微软雅黑" panose="020B0503020204020204" pitchFamily="34" charset="-122"/>
                    <a:cs typeface="Arial" panose="020B0604020202020204" pitchFamily="34" charset="0"/>
                  </a:rPr>
                  <a:t>2</a:t>
                </a:r>
                <a:endParaRPr lang="zh-CN" altLang="en-US" sz="3200" b="1" dirty="0">
                  <a:solidFill>
                    <a:schemeClr val="bg1"/>
                  </a:solidFill>
                  <a:latin typeface="Lucida Console" panose="020B0609040504020204" pitchFamily="49" charset="0"/>
                  <a:ea typeface="微软雅黑" panose="020B0503020204020204" pitchFamily="34" charset="-122"/>
                  <a:cs typeface="Arial" panose="020B0604020202020204" pitchFamily="34" charset="0"/>
                </a:endParaRPr>
              </a:p>
            </p:txBody>
          </p:sp>
        </p:grpSp>
      </p:grpSp>
      <p:grpSp>
        <p:nvGrpSpPr>
          <p:cNvPr id="46" name="Group 45"/>
          <p:cNvGrpSpPr/>
          <p:nvPr/>
        </p:nvGrpSpPr>
        <p:grpSpPr>
          <a:xfrm>
            <a:off x="4923106" y="3397001"/>
            <a:ext cx="6564045" cy="1098799"/>
            <a:chOff x="3584222" y="3588701"/>
            <a:chExt cx="7185155" cy="1175063"/>
          </a:xfrm>
        </p:grpSpPr>
        <p:grpSp>
          <p:nvGrpSpPr>
            <p:cNvPr id="18" name="Group 16"/>
            <p:cNvGrpSpPr>
              <a:grpSpLocks/>
            </p:cNvGrpSpPr>
            <p:nvPr/>
          </p:nvGrpSpPr>
          <p:grpSpPr bwMode="auto">
            <a:xfrm>
              <a:off x="4598009" y="3795804"/>
              <a:ext cx="6171368" cy="812597"/>
              <a:chOff x="0" y="0"/>
              <a:chExt cx="4372005" cy="388388"/>
            </a:xfrm>
          </p:grpSpPr>
          <p:sp>
            <p:nvSpPr>
              <p:cNvPr id="19" name="矩形 31"/>
              <p:cNvSpPr>
                <a:spLocks/>
              </p:cNvSpPr>
              <p:nvPr/>
            </p:nvSpPr>
            <p:spPr bwMode="auto">
              <a:xfrm>
                <a:off x="0" y="0"/>
                <a:ext cx="4372005" cy="388388"/>
              </a:xfrm>
              <a:prstGeom prst="rect">
                <a:avLst/>
              </a:prstGeom>
              <a:solidFill>
                <a:srgbClr val="ED7D31">
                  <a:alpha val="79999"/>
                </a:srgbClr>
              </a:solidFill>
              <a:ln w="12700" cmpd="sng">
                <a:solidFill>
                  <a:srgbClr val="ED7D3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ctr">
                  <a:buClr>
                    <a:srgbClr val="FF0000"/>
                  </a:buClr>
                  <a:buSzPct val="70000"/>
                </a:pPr>
                <a:endParaRPr lang="zh-CN" altLang="en-US" sz="2000">
                  <a:solidFill>
                    <a:schemeClr val="tx2"/>
                  </a:solidFill>
                  <a:ea typeface="微软雅黑" panose="020B0503020204020204" pitchFamily="34" charset="-122"/>
                  <a:cs typeface="Arial" panose="020B0604020202020204" pitchFamily="34" charset="0"/>
                </a:endParaRPr>
              </a:p>
            </p:txBody>
          </p:sp>
          <p:sp>
            <p:nvSpPr>
              <p:cNvPr id="20" name="TextBox 146"/>
              <p:cNvSpPr txBox="1">
                <a:spLocks noChangeArrowheads="1"/>
              </p:cNvSpPr>
              <p:nvPr/>
            </p:nvSpPr>
            <p:spPr bwMode="auto">
              <a:xfrm>
                <a:off x="192882" y="55900"/>
                <a:ext cx="3949148" cy="267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en-US" sz="2800" dirty="0">
                    <a:solidFill>
                      <a:schemeClr val="bg1"/>
                    </a:solidFill>
                    <a:latin typeface="Arial Rounded MT Bold" panose="020F0704030504030204" pitchFamily="34" charset="0"/>
                    <a:ea typeface="微软雅黑" panose="020B0503020204020204" pitchFamily="34" charset="-122"/>
                    <a:cs typeface="Arial" panose="020B0604020202020204" pitchFamily="34" charset="0"/>
                  </a:rPr>
                  <a:t>Obfuscation and packing</a:t>
                </a:r>
              </a:p>
            </p:txBody>
          </p:sp>
        </p:grpSp>
        <p:grpSp>
          <p:nvGrpSpPr>
            <p:cNvPr id="32" name="Group 30"/>
            <p:cNvGrpSpPr>
              <a:grpSpLocks/>
            </p:cNvGrpSpPr>
            <p:nvPr/>
          </p:nvGrpSpPr>
          <p:grpSpPr bwMode="auto">
            <a:xfrm>
              <a:off x="3584222" y="3588701"/>
              <a:ext cx="1234366" cy="1175063"/>
              <a:chOff x="0" y="0"/>
              <a:chExt cx="747186" cy="740120"/>
            </a:xfrm>
          </p:grpSpPr>
          <p:grpSp>
            <p:nvGrpSpPr>
              <p:cNvPr id="33" name="Group 31"/>
              <p:cNvGrpSpPr>
                <a:grpSpLocks noChangeAspect="1"/>
              </p:cNvGrpSpPr>
              <p:nvPr/>
            </p:nvGrpSpPr>
            <p:grpSpPr bwMode="auto">
              <a:xfrm>
                <a:off x="3533" y="0"/>
                <a:ext cx="740120" cy="740120"/>
                <a:chOff x="0" y="0"/>
                <a:chExt cx="822355" cy="822355"/>
              </a:xfrm>
            </p:grpSpPr>
            <p:sp>
              <p:nvSpPr>
                <p:cNvPr id="35" name="椭圆 41"/>
                <p:cNvSpPr>
                  <a:spLocks noChangeAspect="1" noChangeArrowheads="1"/>
                </p:cNvSpPr>
                <p:nvPr/>
              </p:nvSpPr>
              <p:spPr bwMode="auto">
                <a:xfrm>
                  <a:off x="0" y="0"/>
                  <a:ext cx="822355" cy="8223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ctr">
                    <a:buClr>
                      <a:srgbClr val="FF0000"/>
                    </a:buClr>
                    <a:buSzPct val="70000"/>
                  </a:pPr>
                  <a:endParaRPr lang="zh-CN" altLang="en-US" sz="2000">
                    <a:solidFill>
                      <a:schemeClr val="tx2"/>
                    </a:solidFill>
                    <a:ea typeface="微软雅黑" panose="020B0503020204020204" pitchFamily="34" charset="-122"/>
                    <a:cs typeface="Arial" panose="020B0604020202020204" pitchFamily="34" charset="0"/>
                  </a:endParaRPr>
                </a:p>
              </p:txBody>
            </p:sp>
            <p:sp>
              <p:nvSpPr>
                <p:cNvPr id="36" name="椭圆 42"/>
                <p:cNvSpPr>
                  <a:spLocks noChangeAspect="1"/>
                </p:cNvSpPr>
                <p:nvPr/>
              </p:nvSpPr>
              <p:spPr bwMode="auto">
                <a:xfrm>
                  <a:off x="50718" y="51177"/>
                  <a:ext cx="720921" cy="720002"/>
                </a:xfrm>
                <a:prstGeom prst="ellipse">
                  <a:avLst/>
                </a:prstGeom>
                <a:solidFill>
                  <a:srgbClr val="ED7D31">
                    <a:alpha val="79999"/>
                  </a:srgbClr>
                </a:solidFill>
                <a:ln w="12700" cmpd="sng">
                  <a:solidFill>
                    <a:srgbClr val="ED7D3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ctr">
                    <a:buClr>
                      <a:srgbClr val="FF0000"/>
                    </a:buClr>
                    <a:buSzPct val="70000"/>
                  </a:pPr>
                  <a:endParaRPr lang="zh-CN" altLang="en-US" sz="2000">
                    <a:solidFill>
                      <a:schemeClr val="tx2"/>
                    </a:solidFill>
                    <a:ea typeface="微软雅黑" panose="020B0503020204020204" pitchFamily="34" charset="-122"/>
                    <a:cs typeface="Arial" panose="020B0604020202020204" pitchFamily="34" charset="0"/>
                  </a:endParaRPr>
                </a:p>
              </p:txBody>
            </p:sp>
          </p:grpSp>
          <p:sp>
            <p:nvSpPr>
              <p:cNvPr id="34" name="Rectangle 13"/>
              <p:cNvSpPr>
                <a:spLocks noChangeArrowheads="1"/>
              </p:cNvSpPr>
              <p:nvPr/>
            </p:nvSpPr>
            <p:spPr bwMode="auto">
              <a:xfrm>
                <a:off x="0" y="173117"/>
                <a:ext cx="747186" cy="39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3200" b="1" dirty="0">
                    <a:solidFill>
                      <a:schemeClr val="bg1"/>
                    </a:solidFill>
                    <a:latin typeface="Lucida Console" panose="020B0609040504020204" pitchFamily="49" charset="0"/>
                    <a:ea typeface="微软雅黑" panose="020B0503020204020204" pitchFamily="34" charset="-122"/>
                    <a:cs typeface="Arial" panose="020B0604020202020204" pitchFamily="34" charset="0"/>
                  </a:rPr>
                  <a:t>3</a:t>
                </a:r>
                <a:endParaRPr lang="zh-CN" altLang="en-US" sz="3200" b="1" dirty="0">
                  <a:solidFill>
                    <a:schemeClr val="bg1"/>
                  </a:solidFill>
                  <a:latin typeface="Lucida Console" panose="020B0609040504020204" pitchFamily="49" charset="0"/>
                  <a:ea typeface="微软雅黑" panose="020B0503020204020204" pitchFamily="34" charset="-122"/>
                  <a:cs typeface="Arial" panose="020B0604020202020204" pitchFamily="34" charset="0"/>
                </a:endParaRPr>
              </a:p>
            </p:txBody>
          </p:sp>
        </p:grpSp>
      </p:grpSp>
      <p:sp>
        <p:nvSpPr>
          <p:cNvPr id="50" name="Oval 49"/>
          <p:cNvSpPr/>
          <p:nvPr/>
        </p:nvSpPr>
        <p:spPr>
          <a:xfrm>
            <a:off x="272145" y="4942362"/>
            <a:ext cx="2306125" cy="1223488"/>
          </a:xfrm>
          <a:prstGeom prst="ellipse">
            <a:avLst/>
          </a:prstGeom>
          <a:solidFill>
            <a:srgbClr val="89C638"/>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a:latin typeface="Arial Rounded MT Bold" panose="020F0704030504030204" pitchFamily="34" charset="0"/>
              </a:rPr>
              <a:t>Malton</a:t>
            </a:r>
            <a:endParaRPr lang="en-US" sz="3200" b="1" dirty="0">
              <a:latin typeface="Arial Rounded MT Bold" panose="020F0704030504030204" pitchFamily="34" charset="0"/>
            </a:endParaRPr>
          </a:p>
        </p:txBody>
      </p:sp>
      <p:grpSp>
        <p:nvGrpSpPr>
          <p:cNvPr id="55" name="Group 54"/>
          <p:cNvGrpSpPr/>
          <p:nvPr/>
        </p:nvGrpSpPr>
        <p:grpSpPr>
          <a:xfrm>
            <a:off x="493139" y="974639"/>
            <a:ext cx="1894385" cy="2734875"/>
            <a:chOff x="493139" y="765089"/>
            <a:chExt cx="1894385" cy="2734875"/>
          </a:xfrm>
        </p:grpSpPr>
        <p:pic>
          <p:nvPicPr>
            <p:cNvPr id="48" name="Picture 47"/>
            <p:cNvPicPr>
              <a:picLocks noChangeAspect="1"/>
            </p:cNvPicPr>
            <p:nvPr/>
          </p:nvPicPr>
          <p:blipFill>
            <a:blip r:embed="rId3"/>
            <a:stretch>
              <a:fillRect/>
            </a:stretch>
          </p:blipFill>
          <p:spPr>
            <a:xfrm>
              <a:off x="493139" y="765089"/>
              <a:ext cx="1836562" cy="2107784"/>
            </a:xfrm>
            <a:prstGeom prst="rect">
              <a:avLst/>
            </a:prstGeom>
          </p:spPr>
        </p:pic>
        <p:sp>
          <p:nvSpPr>
            <p:cNvPr id="54" name="TextBox 53"/>
            <p:cNvSpPr txBox="1"/>
            <p:nvPr/>
          </p:nvSpPr>
          <p:spPr>
            <a:xfrm>
              <a:off x="527848" y="2915189"/>
              <a:ext cx="1859676" cy="584775"/>
            </a:xfrm>
            <a:prstGeom prst="rect">
              <a:avLst/>
            </a:prstGeom>
            <a:noFill/>
          </p:spPr>
          <p:txBody>
            <a:bodyPr wrap="none" rtlCol="0">
              <a:spAutoFit/>
            </a:bodyPr>
            <a:lstStyle/>
            <a:p>
              <a:r>
                <a:rPr lang="en-US" sz="3200" dirty="0">
                  <a:latin typeface="Arial Rounded MT Bold" panose="020F0704030504030204" pitchFamily="34" charset="0"/>
                </a:rPr>
                <a:t>Malware</a:t>
              </a:r>
            </a:p>
          </p:txBody>
        </p:sp>
      </p:grpSp>
    </p:spTree>
    <p:extLst>
      <p:ext uri="{BB962C8B-B14F-4D97-AF65-F5344CB8AC3E}">
        <p14:creationId xmlns:p14="http://schemas.microsoft.com/office/powerpoint/2010/main" val="200600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left)">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left)">
                                      <p:cBhvr>
                                        <p:cTn id="3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spcBef>
                <a:spcPts val="2400"/>
              </a:spcBef>
              <a:buFont typeface="Wingdings" panose="05000000000000000000" pitchFamily="2" charset="2"/>
              <a:buChar char="q"/>
            </a:pPr>
            <a:r>
              <a:rPr lang="en-US" sz="3200" b="1" dirty="0"/>
              <a:t> Motivating Example</a:t>
            </a:r>
          </a:p>
          <a:p>
            <a:pPr>
              <a:spcBef>
                <a:spcPts val="2400"/>
              </a:spcBef>
            </a:pPr>
            <a:r>
              <a:rPr lang="en-US" sz="3200" b="1" dirty="0"/>
              <a:t> The New Android </a:t>
            </a:r>
            <a:r>
              <a:rPr lang="en-US" sz="3200" dirty="0"/>
              <a:t>Runtime (ART)</a:t>
            </a:r>
            <a:endParaRPr lang="en-US" sz="3200" b="1" dirty="0"/>
          </a:p>
          <a:p>
            <a:pPr>
              <a:spcBef>
                <a:spcPts val="2400"/>
              </a:spcBef>
              <a:buFont typeface="Wingdings" panose="05000000000000000000" pitchFamily="2" charset="2"/>
              <a:buChar char="q"/>
            </a:pPr>
            <a:r>
              <a:rPr lang="en-US" sz="3200" b="1" dirty="0"/>
              <a:t> </a:t>
            </a:r>
            <a:r>
              <a:rPr lang="en-US" sz="3200" b="1" dirty="0" err="1"/>
              <a:t>Malton</a:t>
            </a:r>
            <a:endParaRPr lang="en-US" sz="3200" b="1" dirty="0"/>
          </a:p>
          <a:p>
            <a:pPr>
              <a:spcBef>
                <a:spcPts val="2400"/>
              </a:spcBef>
              <a:buFont typeface="Wingdings" panose="05000000000000000000" pitchFamily="2" charset="2"/>
              <a:buChar char="q"/>
            </a:pPr>
            <a:r>
              <a:rPr lang="en-US" sz="3200" b="1" dirty="0"/>
              <a:t> Evaluation</a:t>
            </a:r>
          </a:p>
          <a:p>
            <a:pPr>
              <a:spcBef>
                <a:spcPts val="2400"/>
              </a:spcBef>
              <a:buFont typeface="Wingdings" panose="05000000000000000000" pitchFamily="2" charset="2"/>
              <a:buChar char="q"/>
            </a:pPr>
            <a:r>
              <a:rPr lang="en-US" sz="3200" b="1" dirty="0"/>
              <a:t> Conclusion</a:t>
            </a:r>
          </a:p>
        </p:txBody>
      </p:sp>
      <p:sp>
        <p:nvSpPr>
          <p:cNvPr id="4" name="Slide Number Placeholder 3"/>
          <p:cNvSpPr>
            <a:spLocks noGrp="1"/>
          </p:cNvSpPr>
          <p:nvPr>
            <p:ph type="sldNum" sz="quarter" idx="12"/>
          </p:nvPr>
        </p:nvSpPr>
        <p:spPr/>
        <p:txBody>
          <a:bodyPr/>
          <a:lstStyle/>
          <a:p>
            <a:fld id="{11579AEC-9D4C-48B8-9873-A18BF11D3B3C}" type="slidenum">
              <a:rPr lang="en-US" smtClean="0"/>
              <a:t>5</a:t>
            </a:fld>
            <a:endParaRPr lang="en-US" dirty="0"/>
          </a:p>
        </p:txBody>
      </p:sp>
      <p:pic>
        <p:nvPicPr>
          <p:cNvPr id="5" name="Picture 4"/>
          <p:cNvPicPr>
            <a:picLocks noChangeAspect="1"/>
          </p:cNvPicPr>
          <p:nvPr/>
        </p:nvPicPr>
        <p:blipFill>
          <a:blip r:embed="rId3"/>
          <a:stretch>
            <a:fillRect/>
          </a:stretch>
        </p:blipFill>
        <p:spPr>
          <a:xfrm>
            <a:off x="7978768" y="3754491"/>
            <a:ext cx="3763288" cy="2601859"/>
          </a:xfrm>
          <a:prstGeom prst="rect">
            <a:avLst/>
          </a:prstGeom>
        </p:spPr>
      </p:pic>
    </p:spTree>
    <p:extLst>
      <p:ext uri="{BB962C8B-B14F-4D97-AF65-F5344CB8AC3E}">
        <p14:creationId xmlns:p14="http://schemas.microsoft.com/office/powerpoint/2010/main" val="3919067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606341826"/>
              </p:ext>
            </p:extLst>
          </p:nvPr>
        </p:nvGraphicFramePr>
        <p:xfrm>
          <a:off x="615286" y="673267"/>
          <a:ext cx="4807614" cy="1803400"/>
        </p:xfrm>
        <a:graphic>
          <a:graphicData uri="http://schemas.openxmlformats.org/drawingml/2006/table">
            <a:tbl>
              <a:tblPr/>
              <a:tblGrid>
                <a:gridCol w="4807614">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1100" b="1" i="0" u="none" strike="noStrike" dirty="0">
                          <a:solidFill>
                            <a:srgbClr val="006666"/>
                          </a:solidFill>
                          <a:effectLst/>
                          <a:latin typeface="Consolas" panose="020B0609020204030204" pitchFamily="49" charset="0"/>
                        </a:rPr>
                        <a:t>36</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public</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void</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onReceiver</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660066"/>
                          </a:solidFill>
                          <a:effectLst/>
                          <a:latin typeface="Consolas" panose="020B0609020204030204" pitchFamily="49" charset="0"/>
                        </a:rPr>
                        <a:t>Context</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context</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0066"/>
                          </a:solidFill>
                          <a:effectLst/>
                          <a:latin typeface="Consolas" panose="020B0609020204030204" pitchFamily="49" charset="0"/>
                        </a:rPr>
                        <a:t>Intent</a:t>
                      </a:r>
                      <a:r>
                        <a:rPr lang="en-US" sz="1100" b="1" i="0" u="none" strike="noStrike" dirty="0">
                          <a:solidFill>
                            <a:srgbClr val="000000"/>
                          </a:solidFill>
                          <a:effectLst/>
                          <a:latin typeface="Consolas" panose="020B0609020204030204" pitchFamily="49" charset="0"/>
                        </a:rPr>
                        <a:t> intent</a:t>
                      </a:r>
                      <a:r>
                        <a:rPr lang="en-US" sz="1100" b="1" i="0" u="none" strike="noStrike" dirty="0">
                          <a:solidFill>
                            <a:srgbClr val="666600"/>
                          </a:solidFill>
                          <a:effectLst/>
                          <a:latin typeface="Consolas" panose="020B0609020204030204" pitchFamily="49" charset="0"/>
                        </a:rPr>
                        <a: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37</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0066"/>
                          </a:solidFill>
                          <a:effectLst/>
                          <a:latin typeface="Consolas" panose="020B0609020204030204" pitchFamily="49" charset="0"/>
                        </a:rPr>
                        <a:t>String</a:t>
                      </a:r>
                      <a:r>
                        <a:rPr lang="en-US" sz="1100" b="1" i="0" u="none" strike="noStrike" dirty="0">
                          <a:solidFill>
                            <a:srgbClr val="000000"/>
                          </a:solidFill>
                          <a:effectLst/>
                          <a:latin typeface="Consolas" panose="020B0609020204030204" pitchFamily="49" charset="0"/>
                        </a:rPr>
                        <a:t> body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smsMessage</a:t>
                      </a:r>
                      <a:r>
                        <a:rPr lang="en-US" sz="1100" b="1" i="0" u="none" strike="noStrike" dirty="0" err="1">
                          <a:solidFill>
                            <a:srgbClr val="666600"/>
                          </a:solidFill>
                          <a:effectLst/>
                          <a:latin typeface="Consolas" panose="020B0609020204030204" pitchFamily="49" charset="0"/>
                        </a:rPr>
                        <a:t>.</a:t>
                      </a:r>
                      <a:r>
                        <a:rPr lang="en-US" sz="1100" b="1" i="0" u="none" strike="noStrike" dirty="0" err="1">
                          <a:solidFill>
                            <a:srgbClr val="000000"/>
                          </a:solidFill>
                          <a:effectLst/>
                          <a:latin typeface="Consolas" panose="020B0609020204030204" pitchFamily="49" charset="0"/>
                        </a:rPr>
                        <a:t>getMessageBody</a:t>
                      </a:r>
                      <a:r>
                        <a:rPr lang="en-US" sz="1100" b="1" i="0" u="none" strike="noStrike" dirty="0">
                          <a:solidFill>
                            <a:srgbClr val="666600"/>
                          </a:solidFill>
                          <a:effectLst/>
                          <a:latin typeface="Consolas" panose="020B0609020204030204" pitchFamily="49" charset="0"/>
                        </a:rPr>
                        <a: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38</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880000"/>
                          </a:solidFill>
                          <a:effectLst/>
                          <a:latin typeface="Consolas" panose="020B0609020204030204" pitchFamily="49" charset="0"/>
                        </a:rPr>
                        <a:t>// Get the telephone of the sender</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39</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0066"/>
                          </a:solidFill>
                          <a:effectLst/>
                          <a:latin typeface="Consolas" panose="020B0609020204030204" pitchFamily="49" charset="0"/>
                        </a:rPr>
                        <a:t>String</a:t>
                      </a:r>
                      <a:r>
                        <a:rPr lang="en-US" sz="1100" b="1" i="0" u="none" strike="noStrike" dirty="0">
                          <a:solidFill>
                            <a:srgbClr val="000000"/>
                          </a:solidFill>
                          <a:effectLst/>
                          <a:latin typeface="Consolas" panose="020B0609020204030204" pitchFamily="49" charset="0"/>
                        </a:rPr>
                        <a:t> sender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smsMessage</a:t>
                      </a:r>
                      <a:r>
                        <a:rPr lang="en-US" sz="1100" b="1" i="0" u="none" strike="noStrike" dirty="0" err="1">
                          <a:solidFill>
                            <a:srgbClr val="666600"/>
                          </a:solidFill>
                          <a:effectLst/>
                          <a:latin typeface="Consolas" panose="020B0609020204030204" pitchFamily="49" charset="0"/>
                        </a:rPr>
                        <a:t>.</a:t>
                      </a:r>
                      <a:r>
                        <a:rPr lang="en-US" sz="1100" b="1" i="0" u="none" strike="noStrike" dirty="0" err="1">
                          <a:solidFill>
                            <a:srgbClr val="000000"/>
                          </a:solidFill>
                          <a:effectLst/>
                          <a:latin typeface="Consolas" panose="020B0609020204030204" pitchFamily="49" charset="0"/>
                        </a:rPr>
                        <a:t>getOriginatingAddress</a:t>
                      </a:r>
                      <a:r>
                        <a:rPr lang="en-US" sz="1100" b="1" i="0" u="none" strike="noStrike" dirty="0">
                          <a:solidFill>
                            <a:srgbClr val="666600"/>
                          </a:solidFill>
                          <a:effectLst/>
                          <a:latin typeface="Consolas" panose="020B0609020204030204" pitchFamily="49" charset="0"/>
                        </a:rPr>
                        <a: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40</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880000"/>
                          </a:solidFill>
                          <a:effectLst/>
                          <a:latin typeface="Consolas" panose="020B0609020204030204" pitchFamily="49" charset="0"/>
                        </a:rPr>
                        <a:t>// Check if the SMS is sent form the controller</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41</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if</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equals</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sender</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8800"/>
                          </a:solidFill>
                          <a:effectLst/>
                          <a:latin typeface="Consolas" panose="020B0609020204030204" pitchFamily="49" charset="0"/>
                        </a:rPr>
                        <a:t>"6223**60"</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42</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procCMD</a:t>
                      </a:r>
                      <a:r>
                        <a:rPr lang="en-US" sz="1100" b="1" i="0" u="none" strike="noStrike" dirty="0">
                          <a:solidFill>
                            <a:srgbClr val="666600"/>
                          </a:solidFill>
                          <a:effectLst/>
                          <a:latin typeface="Consolas" panose="020B0609020204030204" pitchFamily="49" charset="0"/>
                        </a:rPr>
                        <a:t>(</a:t>
                      </a:r>
                      <a:r>
                        <a:rPr lang="en-US" sz="1100" b="1" i="0" u="none" strike="noStrike" dirty="0" err="1">
                          <a:solidFill>
                            <a:srgbClr val="660066"/>
                          </a:solidFill>
                          <a:effectLst/>
                          <a:latin typeface="Consolas" panose="020B0609020204030204" pitchFamily="49" charset="0"/>
                        </a:rPr>
                        <a:t>Interger</a:t>
                      </a:r>
                      <a:r>
                        <a:rPr lang="en-US" sz="1100" b="1" i="0" u="none" strike="noStrike" dirty="0" err="1">
                          <a:solidFill>
                            <a:srgbClr val="666600"/>
                          </a:solidFill>
                          <a:effectLst/>
                          <a:latin typeface="Consolas" panose="020B0609020204030204" pitchFamily="49" charset="0"/>
                        </a:rPr>
                        <a:t>.</a:t>
                      </a:r>
                      <a:r>
                        <a:rPr lang="en-US" sz="1100" b="1" i="0" u="none" strike="noStrike" dirty="0" err="1">
                          <a:solidFill>
                            <a:srgbClr val="000000"/>
                          </a:solidFill>
                          <a:effectLst/>
                          <a:latin typeface="Consolas" panose="020B0609020204030204" pitchFamily="49" charset="0"/>
                        </a:rPr>
                        <a:t>parseInt</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body</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body</a:t>
                      </a:r>
                      <a:r>
                        <a:rPr lang="en-US" sz="1100" b="1" i="0" u="none" strike="noStrike" dirty="0">
                          <a:solidFill>
                            <a:srgbClr val="666600"/>
                          </a:solidFill>
                          <a:effectLst/>
                          <a:latin typeface="Consolas" panose="020B0609020204030204" pitchFamily="49" charset="0"/>
                        </a:rPr>
                        <a: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43</a:t>
                      </a:r>
                      <a:r>
                        <a:rPr lang="en-US" sz="1100" b="1" i="0" u="none" strike="noStrike" dirty="0">
                          <a:solidFill>
                            <a:srgbClr val="000000"/>
                          </a:solidFill>
                          <a:effectLst/>
                          <a:latin typeface="Consolas" panose="020B0609020204030204" pitchFamily="49" charset="0"/>
                        </a:rPr>
                        <a:t>   }</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44</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45</a:t>
                      </a:r>
                      <a:r>
                        <a:rPr lang="en-US" sz="1100" b="1" i="0" u="none" strike="noStrike" dirty="0">
                          <a:solidFill>
                            <a:srgbClr val="000000"/>
                          </a:solidFill>
                          <a:effectLst/>
                          <a:latin typeface="Consolas" panose="020B0609020204030204" pitchFamily="49" charset="0"/>
                        </a:rPr>
                        <a:t> }</a:t>
                      </a:r>
                      <a:endParaRPr lang="en-US" sz="11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11579AEC-9D4C-48B8-9873-A18BF11D3B3C}" type="slidenum">
              <a:rPr lang="en-US" smtClean="0"/>
              <a:t>6</a:t>
            </a:fld>
            <a:endParaRPr lang="en-US"/>
          </a:p>
        </p:txBody>
      </p:sp>
      <p:sp>
        <p:nvSpPr>
          <p:cNvPr id="9" name="Rectangle 2"/>
          <p:cNvSpPr>
            <a:spLocks noChangeArrowheads="1"/>
          </p:cNvSpPr>
          <p:nvPr/>
        </p:nvSpPr>
        <p:spPr bwMode="auto">
          <a:xfrm>
            <a:off x="3938588" y="3176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896408046"/>
              </p:ext>
            </p:extLst>
          </p:nvPr>
        </p:nvGraphicFramePr>
        <p:xfrm>
          <a:off x="6013331" y="673267"/>
          <a:ext cx="5086469" cy="1803400"/>
        </p:xfrm>
        <a:graphic>
          <a:graphicData uri="http://schemas.openxmlformats.org/drawingml/2006/table">
            <a:tbl>
              <a:tblPr/>
              <a:tblGrid>
                <a:gridCol w="5086469">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1100" b="1" i="0" u="none" strike="noStrike" dirty="0">
                          <a:solidFill>
                            <a:srgbClr val="006666"/>
                          </a:solidFill>
                          <a:effectLst/>
                          <a:latin typeface="Consolas" panose="020B0609020204030204" pitchFamily="49" charset="0"/>
                        </a:rPr>
                        <a:t>26</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public</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88"/>
                          </a:solidFill>
                          <a:effectLst/>
                          <a:latin typeface="Consolas" panose="020B0609020204030204" pitchFamily="49" charset="0"/>
                        </a:rPr>
                        <a:t>boolean</a:t>
                      </a:r>
                      <a:r>
                        <a:rPr lang="en-US" sz="1100" b="1" i="0" u="none" strike="noStrike" dirty="0">
                          <a:solidFill>
                            <a:srgbClr val="000000"/>
                          </a:solidFill>
                          <a:effectLst/>
                          <a:latin typeface="Consolas" panose="020B0609020204030204" pitchFamily="49" charset="0"/>
                        </a:rPr>
                        <a:t> equals</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660066"/>
                          </a:solidFill>
                          <a:effectLst/>
                          <a:latin typeface="Consolas" panose="020B0609020204030204" pitchFamily="49" charset="0"/>
                        </a:rPr>
                        <a:t>String</a:t>
                      </a:r>
                      <a:r>
                        <a:rPr lang="en-US" sz="1100" b="1" i="0" u="none" strike="noStrike" dirty="0">
                          <a:solidFill>
                            <a:srgbClr val="000000"/>
                          </a:solidFill>
                          <a:effectLst/>
                          <a:latin typeface="Consolas" panose="020B0609020204030204" pitchFamily="49" charset="0"/>
                        </a:rPr>
                        <a:t> s1</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0066"/>
                          </a:solidFill>
                          <a:effectLst/>
                          <a:latin typeface="Consolas" panose="020B0609020204030204" pitchFamily="49" charset="0"/>
                        </a:rPr>
                        <a:t>String</a:t>
                      </a:r>
                      <a:r>
                        <a:rPr lang="en-US" sz="1100" b="1" i="0" u="none" strike="noStrike" dirty="0">
                          <a:solidFill>
                            <a:srgbClr val="000000"/>
                          </a:solidFill>
                          <a:effectLst/>
                          <a:latin typeface="Consolas" panose="020B0609020204030204" pitchFamily="49" charset="0"/>
                        </a:rPr>
                        <a:t> s2</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27</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if</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s1</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count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s2</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count)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28</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return</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false;</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29</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if</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s1</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hashCode</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s2</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hashCode</a:t>
                      </a:r>
                      <a:r>
                        <a:rPr lang="en-US" sz="1100" b="1" i="0" u="none" strike="noStrike" dirty="0">
                          <a:solidFill>
                            <a:srgbClr val="666600"/>
                          </a:solidFill>
                          <a:effectLst/>
                          <a:latin typeface="Consolas" panose="020B0609020204030204" pitchFamily="49" charset="0"/>
                        </a:rPr>
                        <a: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30</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return</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false;</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31</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for</a:t>
                      </a:r>
                      <a:r>
                        <a:rPr lang="en-US" sz="1100" b="1" i="0" u="none" strike="noStrike" dirty="0">
                          <a:solidFill>
                            <a:srgbClr val="666600"/>
                          </a:solidFill>
                          <a:effectLst/>
                          <a:latin typeface="Consolas" panose="020B0609020204030204" pitchFamily="49" charset="0"/>
                        </a:rPr>
                        <a:t>(</a:t>
                      </a:r>
                      <a:r>
                        <a:rPr lang="en-US" sz="1100" b="1" i="0" u="none" strike="noStrike" dirty="0" err="1">
                          <a:solidFill>
                            <a:srgbClr val="000088"/>
                          </a:solidFill>
                          <a:effectLst/>
                          <a:latin typeface="Consolas" panose="020B0609020204030204" pitchFamily="49" charset="0"/>
                        </a:rPr>
                        <a:t>int</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i</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6666"/>
                          </a:solidFill>
                          <a:effectLst/>
                          <a:latin typeface="Consolas" panose="020B0609020204030204" pitchFamily="49" charset="0"/>
                        </a:rPr>
                        <a:t>0</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i</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&lt;</a:t>
                      </a:r>
                      <a:r>
                        <a:rPr lang="en-US" sz="1100" b="1" i="0" u="none" strike="noStrike" dirty="0">
                          <a:solidFill>
                            <a:srgbClr val="000000"/>
                          </a:solidFill>
                          <a:effectLst/>
                          <a:latin typeface="Consolas" panose="020B0609020204030204" pitchFamily="49" charset="0"/>
                        </a:rPr>
                        <a:t> count</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err="1">
                          <a:solidFill>
                            <a:srgbClr val="000000"/>
                          </a:solidFill>
                          <a:effectLst/>
                          <a:latin typeface="Consolas" panose="020B0609020204030204" pitchFamily="49" charset="0"/>
                        </a:rPr>
                        <a:t>i</a:t>
                      </a:r>
                      <a:r>
                        <a:rPr lang="en-US" sz="1100" b="1" i="0" u="none" strike="noStrike" dirty="0">
                          <a:solidFill>
                            <a:srgbClr val="000000"/>
                          </a:solidFill>
                          <a:effectLst/>
                          <a:latin typeface="Consolas" panose="020B0609020204030204" pitchFamily="49" charset="0"/>
                        </a:rPr>
                        <a: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32</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if</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s1</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charAt</a:t>
                      </a:r>
                      <a:r>
                        <a:rPr lang="en-US" sz="1100" b="1" i="0" u="none" strike="noStrike" dirty="0">
                          <a:solidFill>
                            <a:srgbClr val="666600"/>
                          </a:solidFill>
                          <a:effectLst/>
                          <a:latin typeface="Consolas" panose="020B0609020204030204" pitchFamily="49" charset="0"/>
                        </a:rPr>
                        <a:t>(</a:t>
                      </a:r>
                      <a:r>
                        <a:rPr lang="en-US" sz="1100" b="1" i="0" u="none" strike="noStrike" dirty="0" err="1">
                          <a:solidFill>
                            <a:srgbClr val="000000"/>
                          </a:solidFill>
                          <a:effectLst/>
                          <a:latin typeface="Consolas" panose="020B0609020204030204" pitchFamily="49" charset="0"/>
                        </a:rPr>
                        <a:t>i</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s2</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charAt</a:t>
                      </a:r>
                      <a:r>
                        <a:rPr lang="en-US" sz="1100" b="1" i="0" u="none" strike="noStrike" dirty="0">
                          <a:solidFill>
                            <a:srgbClr val="666600"/>
                          </a:solidFill>
                          <a:effectLst/>
                          <a:latin typeface="Consolas" panose="020B0609020204030204" pitchFamily="49" charset="0"/>
                        </a:rPr>
                        <a:t>(</a:t>
                      </a:r>
                      <a:r>
                        <a:rPr lang="en-US" sz="1100" b="1" i="0" u="none" strike="noStrike" dirty="0" err="1">
                          <a:solidFill>
                            <a:srgbClr val="000000"/>
                          </a:solidFill>
                          <a:effectLst/>
                          <a:latin typeface="Consolas" panose="020B0609020204030204" pitchFamily="49" charset="0"/>
                        </a:rPr>
                        <a:t>i</a:t>
                      </a:r>
                      <a:r>
                        <a:rPr lang="en-US" sz="1100" b="1" i="0" u="none" strike="noStrike" dirty="0">
                          <a:solidFill>
                            <a:srgbClr val="666600"/>
                          </a:solidFill>
                          <a:effectLst/>
                          <a:latin typeface="Consolas" panose="020B0609020204030204" pitchFamily="49" charset="0"/>
                        </a:rPr>
                        <a: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33</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return</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false;</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34</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return</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true;</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35</a:t>
                      </a:r>
                      <a:r>
                        <a:rPr lang="en-US" sz="1100" b="1" i="0" u="none" strike="noStrike" dirty="0">
                          <a:solidFill>
                            <a:srgbClr val="000000"/>
                          </a:solidFill>
                          <a:effectLst/>
                          <a:latin typeface="Consolas" panose="020B0609020204030204" pitchFamily="49" charset="0"/>
                        </a:rPr>
                        <a:t> }</a:t>
                      </a:r>
                      <a:endParaRPr lang="en-US" sz="11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11" name="Rectangle 3"/>
          <p:cNvSpPr>
            <a:spLocks noChangeArrowheads="1"/>
          </p:cNvSpPr>
          <p:nvPr/>
        </p:nvSpPr>
        <p:spPr bwMode="auto">
          <a:xfrm>
            <a:off x="5194182" y="185373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163926027"/>
              </p:ext>
            </p:extLst>
          </p:nvPr>
        </p:nvGraphicFramePr>
        <p:xfrm>
          <a:off x="581948" y="3307428"/>
          <a:ext cx="4840952" cy="2641600"/>
        </p:xfrm>
        <a:graphic>
          <a:graphicData uri="http://schemas.openxmlformats.org/drawingml/2006/table">
            <a:tbl>
              <a:tblPr/>
              <a:tblGrid>
                <a:gridCol w="484095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1100" b="1" i="0" u="none" strike="noStrike" dirty="0">
                          <a:solidFill>
                            <a:srgbClr val="006666"/>
                          </a:solidFill>
                          <a:effectLst/>
                          <a:latin typeface="Consolas" panose="020B0609020204030204" pitchFamily="49" charset="0"/>
                        </a:rPr>
                        <a:t>11</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private</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void</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procCMD</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88"/>
                          </a:solidFill>
                          <a:effectLst/>
                          <a:latin typeface="Consolas" panose="020B0609020204030204" pitchFamily="49" charset="0"/>
                        </a:rPr>
                        <a:t>String</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cmd</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0066"/>
                          </a:solidFill>
                          <a:effectLst/>
                          <a:latin typeface="Consolas" panose="020B0609020204030204" pitchFamily="49" charset="0"/>
                        </a:rPr>
                        <a:t>String</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msg</a:t>
                      </a:r>
                      <a:r>
                        <a:rPr lang="en-US" sz="1100" b="1" i="0" u="none" strike="noStrike" dirty="0">
                          <a:solidFill>
                            <a:srgbClr val="666600"/>
                          </a:solidFill>
                          <a:effectLst/>
                          <a:latin typeface="Consolas" panose="020B0609020204030204" pitchFamily="49" charset="0"/>
                        </a:rPr>
                        <a: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12</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if</a:t>
                      </a:r>
                      <a:r>
                        <a:rPr lang="en-US" sz="1100" b="1" i="0" u="none" strike="noStrike" dirty="0">
                          <a:solidFill>
                            <a:srgbClr val="666600"/>
                          </a:solidFill>
                          <a:effectLst/>
                          <a:latin typeface="Consolas" panose="020B0609020204030204" pitchFamily="49" charset="0"/>
                        </a:rPr>
                        <a:t>(</a:t>
                      </a:r>
                      <a:r>
                        <a:rPr lang="en-US" sz="1100" b="1" i="0" u="none" strike="noStrike" dirty="0" err="1">
                          <a:solidFill>
                            <a:srgbClr val="000000"/>
                          </a:solidFill>
                          <a:effectLst/>
                          <a:latin typeface="Consolas" panose="020B0609020204030204" pitchFamily="49" charset="0"/>
                        </a:rPr>
                        <a:t>cmd</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6666"/>
                          </a:solidFill>
                          <a:effectLst/>
                          <a:latin typeface="Consolas" panose="020B0609020204030204" pitchFamily="49" charset="0"/>
                        </a:rPr>
                        <a:t>“cm”</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13</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readSMS</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880000"/>
                          </a:solidFill>
                          <a:effectLst/>
                          <a:latin typeface="Consolas" panose="020B0609020204030204" pitchFamily="49" charset="0"/>
                        </a:rPr>
                        <a:t>// Read SMS content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14</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else</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if</a:t>
                      </a:r>
                      <a:r>
                        <a:rPr lang="en-US" sz="1100" b="1" i="0" u="none" strike="noStrike" dirty="0">
                          <a:solidFill>
                            <a:srgbClr val="666600"/>
                          </a:solidFill>
                          <a:effectLst/>
                          <a:latin typeface="Consolas" panose="020B0609020204030204" pitchFamily="49" charset="0"/>
                        </a:rPr>
                        <a:t>(</a:t>
                      </a:r>
                      <a:r>
                        <a:rPr lang="en-US" sz="1100" b="1" i="0" u="none" strike="noStrike" dirty="0" err="1">
                          <a:solidFill>
                            <a:srgbClr val="000000"/>
                          </a:solidFill>
                          <a:effectLst/>
                          <a:latin typeface="Consolas" panose="020B0609020204030204" pitchFamily="49" charset="0"/>
                        </a:rPr>
                        <a:t>cmd</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6666"/>
                          </a:solidFill>
                          <a:effectLst/>
                          <a:latin typeface="Consolas" panose="020B0609020204030204" pitchFamily="49" charset="0"/>
                        </a:rPr>
                        <a:t>“</a:t>
                      </a:r>
                      <a:r>
                        <a:rPr lang="en-US" sz="1100" b="1" i="0" u="none" strike="noStrike" dirty="0" err="1">
                          <a:solidFill>
                            <a:srgbClr val="006666"/>
                          </a:solidFill>
                          <a:effectLst/>
                          <a:latin typeface="Consolas" panose="020B0609020204030204" pitchFamily="49" charset="0"/>
                        </a:rPr>
                        <a:t>cq</a:t>
                      </a:r>
                      <a:r>
                        <a:rPr lang="en-US" sz="1100" b="1" i="0" u="none" strike="noStrike" dirty="0">
                          <a:solidFill>
                            <a:srgbClr val="006666"/>
                          </a:solidFill>
                          <a:effectLst/>
                          <a:latin typeface="Consolas" panose="020B0609020204030204" pitchFamily="49" charset="0"/>
                        </a:rPr>
                        <a:t>”</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15</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readContact</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880000"/>
                          </a:solidFill>
                          <a:effectLst/>
                          <a:latin typeface="Consolas" panose="020B0609020204030204" pitchFamily="49" charset="0"/>
                        </a:rPr>
                        <a:t>// Read Contact content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16</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else</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if</a:t>
                      </a:r>
                      <a:r>
                        <a:rPr lang="en-US" sz="1100" b="1" i="0" u="none" strike="noStrike" dirty="0">
                          <a:solidFill>
                            <a:srgbClr val="666600"/>
                          </a:solidFill>
                          <a:effectLst/>
                          <a:latin typeface="Consolas" panose="020B0609020204030204" pitchFamily="49" charset="0"/>
                        </a:rPr>
                        <a:t>(</a:t>
                      </a:r>
                      <a:r>
                        <a:rPr lang="en-US" sz="1100" b="1" i="0" u="none" strike="noStrike" dirty="0" err="1">
                          <a:solidFill>
                            <a:srgbClr val="000000"/>
                          </a:solidFill>
                          <a:effectLst/>
                          <a:latin typeface="Consolas" panose="020B0609020204030204" pitchFamily="49" charset="0"/>
                        </a:rPr>
                        <a:t>cmd</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6666"/>
                          </a:solidFill>
                          <a:effectLst/>
                          <a:latin typeface="Consolas" panose="020B0609020204030204" pitchFamily="49" charset="0"/>
                        </a:rPr>
                        <a:t>“</a:t>
                      </a:r>
                      <a:r>
                        <a:rPr lang="en-US" sz="1100" b="1" i="0" u="none" strike="noStrike" dirty="0" err="1">
                          <a:solidFill>
                            <a:srgbClr val="006666"/>
                          </a:solidFill>
                          <a:effectLst/>
                          <a:latin typeface="Consolas" panose="020B0609020204030204" pitchFamily="49" charset="0"/>
                        </a:rPr>
                        <a:t>qf</a:t>
                      </a:r>
                      <a:r>
                        <a:rPr lang="en-US" sz="1100" b="1" i="0" u="none" strike="noStrike" dirty="0">
                          <a:solidFill>
                            <a:srgbClr val="006666"/>
                          </a:solidFill>
                          <a:effectLst/>
                          <a:latin typeface="Consolas" panose="020B0609020204030204" pitchFamily="49" charset="0"/>
                        </a:rPr>
                        <a:t>”</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17</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readIMSI</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880000"/>
                          </a:solidFill>
                          <a:effectLst/>
                          <a:latin typeface="Consolas" panose="020B0609020204030204" pitchFamily="49" charset="0"/>
                        </a:rPr>
                        <a:t>// Read device IMSI information</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18</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else</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if</a:t>
                      </a:r>
                      <a:r>
                        <a:rPr lang="en-US" sz="1100" b="1" i="0" u="none" strike="noStrike" dirty="0">
                          <a:solidFill>
                            <a:srgbClr val="666600"/>
                          </a:solidFill>
                          <a:effectLst/>
                          <a:latin typeface="Consolas" panose="020B0609020204030204" pitchFamily="49" charset="0"/>
                        </a:rPr>
                        <a:t>(</a:t>
                      </a:r>
                      <a:r>
                        <a:rPr lang="en-US" sz="1100" b="1" i="0" u="none" strike="noStrike" dirty="0" err="1">
                          <a:solidFill>
                            <a:srgbClr val="000000"/>
                          </a:solidFill>
                          <a:effectLst/>
                          <a:latin typeface="Consolas" panose="020B0609020204030204" pitchFamily="49" charset="0"/>
                        </a:rPr>
                        <a:t>cmd</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6666"/>
                          </a:solidFill>
                          <a:effectLst/>
                          <a:latin typeface="Consolas" panose="020B0609020204030204" pitchFamily="49" charset="0"/>
                        </a:rPr>
                        <a:t>“</a:t>
                      </a:r>
                      <a:r>
                        <a:rPr lang="en-US" sz="1100" b="1" i="0" u="none" strike="noStrike" dirty="0" err="1">
                          <a:solidFill>
                            <a:srgbClr val="006666"/>
                          </a:solidFill>
                          <a:effectLst/>
                          <a:latin typeface="Consolas" panose="020B0609020204030204" pitchFamily="49" charset="0"/>
                        </a:rPr>
                        <a:t>df</a:t>
                      </a:r>
                      <a:r>
                        <a:rPr lang="en-US" sz="1100" b="1" i="0" u="none" strike="noStrike" dirty="0">
                          <a:solidFill>
                            <a:srgbClr val="006666"/>
                          </a:solidFill>
                          <a:effectLst/>
                          <a:latin typeface="Consolas" panose="020B0609020204030204" pitchFamily="49" charset="0"/>
                        </a:rPr>
                        <a:t>”</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19</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rebootDevice</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880000"/>
                          </a:solidFill>
                          <a:effectLst/>
                          <a:latin typeface="Consolas" panose="020B0609020204030204" pitchFamily="49" charset="0"/>
                        </a:rPr>
                        <a:t>// Reboot the device</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20</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else</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if</a:t>
                      </a:r>
                      <a:r>
                        <a:rPr lang="en-US" sz="1100" b="1" i="0" u="none" strike="noStrike" dirty="0">
                          <a:solidFill>
                            <a:srgbClr val="666600"/>
                          </a:solidFill>
                          <a:effectLst/>
                          <a:latin typeface="Consolas" panose="020B0609020204030204" pitchFamily="49" charset="0"/>
                        </a:rPr>
                        <a:t>(</a:t>
                      </a:r>
                      <a:r>
                        <a:rPr lang="en-US" sz="1100" b="1" i="0" u="none" strike="noStrike" dirty="0" err="1">
                          <a:solidFill>
                            <a:srgbClr val="000000"/>
                          </a:solidFill>
                          <a:effectLst/>
                          <a:latin typeface="Consolas" panose="020B0609020204030204" pitchFamily="49" charset="0"/>
                        </a:rPr>
                        <a:t>cmd</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6666"/>
                          </a:solidFill>
                          <a:effectLst/>
                          <a:latin typeface="Consolas" panose="020B0609020204030204" pitchFamily="49" charset="0"/>
                        </a:rPr>
                        <a:t>“</a:t>
                      </a:r>
                      <a:r>
                        <a:rPr lang="en-US" sz="1100" b="1" i="0" u="none" strike="noStrike" dirty="0" err="1">
                          <a:solidFill>
                            <a:srgbClr val="006666"/>
                          </a:solidFill>
                          <a:effectLst/>
                          <a:latin typeface="Consolas" panose="020B0609020204030204" pitchFamily="49" charset="0"/>
                        </a:rPr>
                        <a:t>dy</a:t>
                      </a:r>
                      <a:r>
                        <a:rPr lang="en-US" sz="1100" b="1" i="0" u="none" strike="noStrike" dirty="0">
                          <a:solidFill>
                            <a:srgbClr val="006666"/>
                          </a:solidFill>
                          <a:effectLst/>
                          <a:latin typeface="Consolas" panose="020B0609020204030204" pitchFamily="49" charset="0"/>
                        </a:rPr>
                        <a:t>”</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21</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parseMSG</a:t>
                      </a:r>
                      <a:r>
                        <a:rPr lang="en-US" sz="1100" b="1" i="0" u="none" strike="noStrike" dirty="0">
                          <a:solidFill>
                            <a:srgbClr val="666600"/>
                          </a:solidFill>
                          <a:effectLst/>
                          <a:latin typeface="Consolas" panose="020B0609020204030204" pitchFamily="49" charset="0"/>
                        </a:rPr>
                        <a:t>(</a:t>
                      </a:r>
                      <a:r>
                        <a:rPr lang="en-US" sz="1100" b="1" i="0" u="none" strike="noStrike" dirty="0" err="1">
                          <a:solidFill>
                            <a:srgbClr val="000000"/>
                          </a:solidFill>
                          <a:effectLst/>
                          <a:latin typeface="Consolas" panose="020B0609020204030204" pitchFamily="49" charset="0"/>
                        </a:rPr>
                        <a:t>msg</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880000"/>
                          </a:solidFill>
                          <a:effectLst/>
                          <a:latin typeface="Consolas" panose="020B0609020204030204" pitchFamily="49" charset="0"/>
                        </a:rPr>
                        <a:t>// Parse </a:t>
                      </a:r>
                      <a:r>
                        <a:rPr lang="en-US" sz="1100" b="1" i="0" u="none" strike="noStrike" dirty="0" err="1">
                          <a:solidFill>
                            <a:srgbClr val="880000"/>
                          </a:solidFill>
                          <a:effectLst/>
                          <a:latin typeface="Consolas" panose="020B0609020204030204" pitchFamily="49" charset="0"/>
                        </a:rPr>
                        <a:t>msg</a:t>
                      </a:r>
                      <a:r>
                        <a:rPr lang="en-US" sz="1100" b="1" i="0" u="none" strike="noStrike" dirty="0">
                          <a:solidFill>
                            <a:srgbClr val="880000"/>
                          </a:solidFill>
                          <a:effectLst/>
                          <a:latin typeface="Consolas" panose="020B0609020204030204" pitchFamily="49" charset="0"/>
                        </a:rPr>
                        <a:t> in native code</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22</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else</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880000"/>
                          </a:solidFill>
                          <a:effectLst/>
                          <a:latin typeface="Consolas" panose="020B0609020204030204" pitchFamily="49" charset="0"/>
                        </a:rPr>
                        <a:t>// The command is </a:t>
                      </a:r>
                      <a:r>
                        <a:rPr lang="en-US" sz="1100" b="1" i="0" u="none" strike="noStrike" dirty="0" err="1">
                          <a:solidFill>
                            <a:srgbClr val="880000"/>
                          </a:solidFill>
                          <a:effectLst/>
                          <a:latin typeface="Consolas" panose="020B0609020204030204" pitchFamily="49" charset="0"/>
                        </a:rPr>
                        <a:t>unrconginized</a:t>
                      </a:r>
                      <a:r>
                        <a:rPr lang="en-US" sz="1100" b="1" i="0" u="none" strike="noStrike" dirty="0">
                          <a:solidFill>
                            <a:srgbClr val="880000"/>
                          </a:solidFill>
                          <a:effectLst/>
                          <a:latin typeface="Consolas" panose="020B0609020204030204" pitchFamily="49" charset="0"/>
                        </a:rPr>
                        <a: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23</a:t>
                      </a:r>
                      <a:r>
                        <a:rPr lang="en-US" sz="1100" b="1" i="0" u="none" strike="noStrike" dirty="0">
                          <a:solidFill>
                            <a:srgbClr val="000000"/>
                          </a:solidFill>
                          <a:effectLst/>
                          <a:latin typeface="Consolas" panose="020B0609020204030204" pitchFamily="49" charset="0"/>
                        </a:rPr>
                        <a:t>     reply</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8800"/>
                          </a:solidFill>
                          <a:effectLst/>
                          <a:latin typeface="Consolas" panose="020B0609020204030204" pitchFamily="49" charset="0"/>
                        </a:rPr>
                        <a:t>"Unknown command!"</a:t>
                      </a:r>
                      <a:r>
                        <a:rPr lang="en-US" sz="1100" b="1" i="0" u="none" strike="noStrike" dirty="0">
                          <a:solidFill>
                            <a:srgbClr val="666600"/>
                          </a:solidFill>
                          <a:effectLst/>
                          <a:latin typeface="Consolas" panose="020B0609020204030204" pitchFamily="49" charset="0"/>
                        </a:rPr>
                        <a: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24</a:t>
                      </a:r>
                      <a:r>
                        <a:rPr lang="en-US" sz="1100" b="1" i="0" u="none" strike="noStrike" dirty="0">
                          <a:solidFill>
                            <a:srgbClr val="000000"/>
                          </a:solidFill>
                          <a:effectLst/>
                          <a:latin typeface="Consolas" panose="020B0609020204030204" pitchFamily="49" charset="0"/>
                        </a:rPr>
                        <a:t>   }</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25</a:t>
                      </a:r>
                      <a:r>
                        <a:rPr lang="en-US" sz="1100" b="1" i="0" u="none" strike="noStrike" dirty="0">
                          <a:solidFill>
                            <a:srgbClr val="000000"/>
                          </a:solidFill>
                          <a:effectLst/>
                          <a:latin typeface="Consolas" panose="020B0609020204030204" pitchFamily="49" charset="0"/>
                        </a:rPr>
                        <a:t> }</a:t>
                      </a:r>
                      <a:endParaRPr lang="en-US" sz="11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13" name="Rectangle 4"/>
          <p:cNvSpPr>
            <a:spLocks noChangeArrowheads="1"/>
          </p:cNvSpPr>
          <p:nvPr/>
        </p:nvSpPr>
        <p:spPr bwMode="auto">
          <a:xfrm>
            <a:off x="386687" y="39441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353642933"/>
              </p:ext>
            </p:extLst>
          </p:nvPr>
        </p:nvGraphicFramePr>
        <p:xfrm>
          <a:off x="6013331" y="3307428"/>
          <a:ext cx="5086469" cy="1971040"/>
        </p:xfrm>
        <a:graphic>
          <a:graphicData uri="http://schemas.openxmlformats.org/drawingml/2006/table">
            <a:tbl>
              <a:tblPr/>
              <a:tblGrid>
                <a:gridCol w="5086469">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1100" b="1" i="0" u="none" strike="noStrike" dirty="0">
                          <a:solidFill>
                            <a:srgbClr val="006666"/>
                          </a:solidFill>
                          <a:effectLst/>
                          <a:latin typeface="Consolas" panose="020B0609020204030204" pitchFamily="49" charset="0"/>
                        </a:rPr>
                        <a:t>1</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public</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static</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native</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void</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readContact</a:t>
                      </a:r>
                      <a:r>
                        <a:rPr lang="en-US" sz="1100" b="1" i="0" u="none" strike="noStrike" dirty="0">
                          <a:solidFill>
                            <a:srgbClr val="666600"/>
                          </a:solidFill>
                          <a:effectLst/>
                          <a:latin typeface="Consolas" panose="020B0609020204030204" pitchFamily="49" charset="0"/>
                        </a:rPr>
                        <a: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2</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public</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static</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native</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void</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parseMSG</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660066"/>
                          </a:solidFill>
                          <a:effectLst/>
                          <a:latin typeface="Consolas" panose="020B0609020204030204" pitchFamily="49" charset="0"/>
                        </a:rPr>
                        <a:t>String</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msg</a:t>
                      </a:r>
                      <a:r>
                        <a:rPr lang="en-US" sz="1100" b="1" i="0" u="none" strike="noStrike" dirty="0">
                          <a:solidFill>
                            <a:srgbClr val="666600"/>
                          </a:solidFill>
                          <a:effectLst/>
                          <a:latin typeface="Consolas" panose="020B0609020204030204" pitchFamily="49" charset="0"/>
                        </a:rPr>
                        <a: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3</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private</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000088"/>
                          </a:solidFill>
                          <a:effectLst/>
                          <a:latin typeface="Consolas" panose="020B0609020204030204" pitchFamily="49" charset="0"/>
                        </a:rPr>
                        <a:t>void</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readIMSI</a:t>
                      </a:r>
                      <a:r>
                        <a:rPr lang="en-US" sz="1100" b="1" i="0" u="none" strike="noStrike" dirty="0">
                          <a:solidFill>
                            <a:srgbClr val="666600"/>
                          </a:solidFill>
                          <a:effectLst/>
                          <a:latin typeface="Consolas" panose="020B0609020204030204" pitchFamily="49" charset="0"/>
                        </a:rPr>
                        <a: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4</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660066"/>
                          </a:solidFill>
                          <a:effectLst/>
                          <a:latin typeface="Consolas" panose="020B0609020204030204" pitchFamily="49" charset="0"/>
                        </a:rPr>
                        <a:t>TelephonyManager</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telephonyManager</a:t>
                      </a:r>
                      <a:r>
                        <a:rPr lang="en-US" sz="1100" b="1" i="0" u="none" strike="noStrike" dirty="0">
                          <a:solidFill>
                            <a:srgbClr val="000000"/>
                          </a:solidFill>
                          <a:effectLst/>
                          <a:latin typeface="Consolas" panose="020B0609020204030204" pitchFamily="49" charset="0"/>
                        </a:rPr>
                        <a:t> =</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5</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err="1">
                          <a:solidFill>
                            <a:srgbClr val="660066"/>
                          </a:solidFill>
                          <a:effectLst/>
                          <a:latin typeface="Consolas" panose="020B0609020204030204" pitchFamily="49" charset="0"/>
                        </a:rPr>
                        <a:t>TelephonyManager</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getSystemService</a:t>
                      </a:r>
                      <a:r>
                        <a:rPr lang="en-US" sz="1100" b="1" i="0" u="none" strike="noStrike" dirty="0">
                          <a:solidFill>
                            <a:srgbClr val="000000"/>
                          </a:solidFill>
                          <a:effectLst/>
                          <a:latin typeface="Consolas" panose="020B0609020204030204" pitchFamily="49" charset="0"/>
                        </a:rPr>
                        <a: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6</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660066"/>
                          </a:solidFill>
                          <a:effectLst/>
                          <a:latin typeface="Consolas" panose="020B0609020204030204" pitchFamily="49" charset="0"/>
                        </a:rPr>
                        <a:t>Context</a:t>
                      </a:r>
                      <a:r>
                        <a:rPr lang="en-US" sz="1100" b="1" i="0" u="none" strike="noStrike" dirty="0" err="1">
                          <a:solidFill>
                            <a:srgbClr val="666600"/>
                          </a:solidFill>
                          <a:effectLst/>
                          <a:latin typeface="Consolas" panose="020B0609020204030204" pitchFamily="49" charset="0"/>
                        </a:rPr>
                        <a:t>.</a:t>
                      </a:r>
                      <a:r>
                        <a:rPr lang="en-US" sz="1100" b="1" i="0" u="none" strike="noStrike" dirty="0" err="1">
                          <a:solidFill>
                            <a:srgbClr val="000000"/>
                          </a:solidFill>
                          <a:effectLst/>
                          <a:latin typeface="Consolas" panose="020B0609020204030204" pitchFamily="49" charset="0"/>
                        </a:rPr>
                        <a:t>TELEPHONY_SERVICE</a:t>
                      </a:r>
                      <a:r>
                        <a:rPr lang="en-US" sz="1100" b="1" i="0" u="none" strike="noStrike" dirty="0">
                          <a:solidFill>
                            <a:srgbClr val="666600"/>
                          </a:solidFill>
                          <a:effectLst/>
                          <a:latin typeface="Consolas" panose="020B0609020204030204" pitchFamily="49" charset="0"/>
                        </a:rPr>
                        <a: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7</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0066"/>
                          </a:solidFill>
                          <a:effectLst/>
                          <a:latin typeface="Consolas" panose="020B0609020204030204" pitchFamily="49" charset="0"/>
                        </a:rPr>
                        <a:t>String</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imsi</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666600"/>
                          </a:solidFill>
                          <a:effectLst/>
                          <a:latin typeface="Consolas" panose="020B0609020204030204" pitchFamily="49" charset="0"/>
                        </a:rPr>
                        <a:t>=</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telephonyManager</a:t>
                      </a:r>
                      <a:r>
                        <a:rPr lang="en-US" sz="1100" b="1" i="0" u="none" strike="noStrike" dirty="0" err="1">
                          <a:solidFill>
                            <a:srgbClr val="666600"/>
                          </a:solidFill>
                          <a:effectLst/>
                          <a:latin typeface="Consolas" panose="020B0609020204030204" pitchFamily="49" charset="0"/>
                        </a:rPr>
                        <a:t>.</a:t>
                      </a:r>
                      <a:r>
                        <a:rPr lang="en-US" sz="1100" b="1" i="0" u="none" strike="noStrike" dirty="0" err="1">
                          <a:solidFill>
                            <a:srgbClr val="000000"/>
                          </a:solidFill>
                          <a:effectLst/>
                          <a:latin typeface="Consolas" panose="020B0609020204030204" pitchFamily="49" charset="0"/>
                        </a:rPr>
                        <a:t>getSubscriberId</a:t>
                      </a:r>
                      <a:r>
                        <a:rPr lang="en-US" sz="1100" b="1" i="0" u="none" strike="noStrike" dirty="0">
                          <a:solidFill>
                            <a:srgbClr val="666600"/>
                          </a:solidFill>
                          <a:effectLst/>
                          <a:latin typeface="Consolas" panose="020B0609020204030204" pitchFamily="49" charset="0"/>
                        </a:rPr>
                        <a: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8</a:t>
                      </a:r>
                      <a:r>
                        <a:rPr lang="en-US" sz="1100" b="1" i="0" u="none" strike="noStrike" dirty="0">
                          <a:solidFill>
                            <a:srgbClr val="000000"/>
                          </a:solidFill>
                          <a:effectLst/>
                          <a:latin typeface="Consolas" panose="020B0609020204030204" pitchFamily="49" charset="0"/>
                        </a:rPr>
                        <a:t>   </a:t>
                      </a:r>
                      <a:r>
                        <a:rPr lang="en-US" sz="1100" b="1" i="0" u="none" strike="noStrike" dirty="0">
                          <a:solidFill>
                            <a:srgbClr val="880000"/>
                          </a:solidFill>
                          <a:effectLst/>
                          <a:latin typeface="Consolas" panose="020B0609020204030204" pitchFamily="49" charset="0"/>
                        </a:rPr>
                        <a:t>// Send back data through SMTP protocol</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9</a:t>
                      </a:r>
                      <a:r>
                        <a:rPr lang="en-US" sz="1100" b="1" i="0" u="none" strike="noStrike" dirty="0">
                          <a:solidFill>
                            <a:srgbClr val="000000"/>
                          </a:solidFill>
                          <a:effectLst/>
                          <a:latin typeface="Consolas" panose="020B0609020204030204" pitchFamily="49" charset="0"/>
                        </a:rPr>
                        <a:t>   </a:t>
                      </a:r>
                      <a:r>
                        <a:rPr lang="en-US" sz="1100" b="1" i="0" u="none" strike="noStrike" dirty="0" err="1">
                          <a:solidFill>
                            <a:srgbClr val="000000"/>
                          </a:solidFill>
                          <a:effectLst/>
                          <a:latin typeface="Consolas" panose="020B0609020204030204" pitchFamily="49" charset="0"/>
                        </a:rPr>
                        <a:t>smtpReply</a:t>
                      </a:r>
                      <a:r>
                        <a:rPr lang="en-US" sz="1100" b="1" i="0" u="none" strike="noStrike" dirty="0">
                          <a:solidFill>
                            <a:srgbClr val="666600"/>
                          </a:solidFill>
                          <a:effectLst/>
                          <a:latin typeface="Consolas" panose="020B0609020204030204" pitchFamily="49" charset="0"/>
                        </a:rPr>
                        <a:t>(</a:t>
                      </a:r>
                      <a:r>
                        <a:rPr lang="en-US" sz="1100" b="1" i="0" u="none" strike="noStrike" dirty="0" err="1">
                          <a:solidFill>
                            <a:srgbClr val="000000"/>
                          </a:solidFill>
                          <a:effectLst/>
                          <a:latin typeface="Consolas" panose="020B0609020204030204" pitchFamily="49" charset="0"/>
                        </a:rPr>
                        <a:t>imis</a:t>
                      </a:r>
                      <a:r>
                        <a:rPr lang="en-US" sz="1100" b="1" i="0" u="none" strike="noStrike" dirty="0">
                          <a:solidFill>
                            <a:srgbClr val="666600"/>
                          </a:solidFill>
                          <a:effectLst/>
                          <a:latin typeface="Consolas" panose="020B0609020204030204" pitchFamily="49" charset="0"/>
                        </a:rPr>
                        <a:t>);</a:t>
                      </a:r>
                      <a:endParaRPr lang="en-US" sz="1100" dirty="0">
                        <a:effectLst/>
                      </a:endParaRPr>
                    </a:p>
                    <a:p>
                      <a:pPr rtl="0" fontAlgn="t">
                        <a:spcBef>
                          <a:spcPts val="0"/>
                        </a:spcBef>
                        <a:spcAft>
                          <a:spcPts val="0"/>
                        </a:spcAft>
                      </a:pPr>
                      <a:r>
                        <a:rPr lang="en-US" sz="1100" b="1" i="0" u="none" strike="noStrike" dirty="0">
                          <a:solidFill>
                            <a:srgbClr val="006666"/>
                          </a:solidFill>
                          <a:effectLst/>
                          <a:latin typeface="Consolas" panose="020B0609020204030204" pitchFamily="49" charset="0"/>
                        </a:rPr>
                        <a:t>10</a:t>
                      </a:r>
                      <a:r>
                        <a:rPr lang="en-US" sz="1100" b="1" i="0" u="none" strike="noStrike" dirty="0">
                          <a:solidFill>
                            <a:srgbClr val="000000"/>
                          </a:solidFill>
                          <a:effectLst/>
                          <a:latin typeface="Consolas" panose="020B0609020204030204" pitchFamily="49" charset="0"/>
                        </a:rPr>
                        <a:t> }</a:t>
                      </a:r>
                    </a:p>
                    <a:p>
                      <a:pPr rtl="0" fontAlgn="t">
                        <a:spcBef>
                          <a:spcPts val="0"/>
                        </a:spcBef>
                        <a:spcAft>
                          <a:spcPts val="0"/>
                        </a:spcAft>
                      </a:pPr>
                      <a:endParaRPr lang="en-US" sz="11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15" name="Rectangle 5"/>
          <p:cNvSpPr>
            <a:spLocks noChangeArrowheads="1"/>
          </p:cNvSpPr>
          <p:nvPr/>
        </p:nvSpPr>
        <p:spPr bwMode="auto">
          <a:xfrm>
            <a:off x="5194182" y="393733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7" name="Straight Arrow Connector 16"/>
          <p:cNvCxnSpPr/>
          <p:nvPr/>
        </p:nvCxnSpPr>
        <p:spPr>
          <a:xfrm>
            <a:off x="3002424" y="2470314"/>
            <a:ext cx="0" cy="83076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422900" y="1498767"/>
            <a:ext cx="590431"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422900" y="4032583"/>
            <a:ext cx="590431"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548331" y="1998833"/>
            <a:ext cx="2874569" cy="461665"/>
          </a:xfrm>
          <a:prstGeom prst="rect">
            <a:avLst/>
          </a:prstGeom>
          <a:noFill/>
        </p:spPr>
        <p:txBody>
          <a:bodyPr wrap="none" rtlCol="0">
            <a:spAutoFit/>
          </a:bodyPr>
          <a:lstStyle/>
          <a:p>
            <a:r>
              <a:rPr lang="en-US" sz="2400" b="1" dirty="0">
                <a:solidFill>
                  <a:srgbClr val="C00000"/>
                </a:solidFill>
              </a:rPr>
              <a:t>Handle received SMS</a:t>
            </a:r>
          </a:p>
        </p:txBody>
      </p:sp>
      <p:sp>
        <p:nvSpPr>
          <p:cNvPr id="24" name="TextBox 23"/>
          <p:cNvSpPr txBox="1"/>
          <p:nvPr/>
        </p:nvSpPr>
        <p:spPr>
          <a:xfrm>
            <a:off x="7785623" y="2021813"/>
            <a:ext cx="3314177" cy="461665"/>
          </a:xfrm>
          <a:prstGeom prst="rect">
            <a:avLst/>
          </a:prstGeom>
          <a:noFill/>
        </p:spPr>
        <p:txBody>
          <a:bodyPr wrap="none" rtlCol="0">
            <a:spAutoFit/>
          </a:bodyPr>
          <a:lstStyle/>
          <a:p>
            <a:r>
              <a:rPr lang="en-US" sz="2400" b="1" dirty="0">
                <a:solidFill>
                  <a:srgbClr val="C00000"/>
                </a:solidFill>
              </a:rPr>
              <a:t>Check the source of SMS</a:t>
            </a:r>
          </a:p>
        </p:txBody>
      </p:sp>
      <p:sp>
        <p:nvSpPr>
          <p:cNvPr id="25" name="TextBox 24"/>
          <p:cNvSpPr txBox="1"/>
          <p:nvPr/>
        </p:nvSpPr>
        <p:spPr>
          <a:xfrm>
            <a:off x="2138090" y="5487363"/>
            <a:ext cx="3284810" cy="461665"/>
          </a:xfrm>
          <a:prstGeom prst="rect">
            <a:avLst/>
          </a:prstGeom>
          <a:noFill/>
        </p:spPr>
        <p:txBody>
          <a:bodyPr wrap="none" rtlCol="0">
            <a:spAutoFit/>
          </a:bodyPr>
          <a:lstStyle/>
          <a:p>
            <a:r>
              <a:rPr lang="en-US" sz="2400" b="1" dirty="0">
                <a:solidFill>
                  <a:srgbClr val="C00000"/>
                </a:solidFill>
              </a:rPr>
              <a:t>Parse commands in SMS</a:t>
            </a:r>
          </a:p>
        </p:txBody>
      </p:sp>
      <p:sp>
        <p:nvSpPr>
          <p:cNvPr id="26" name="TextBox 25"/>
          <p:cNvSpPr txBox="1"/>
          <p:nvPr/>
        </p:nvSpPr>
        <p:spPr>
          <a:xfrm>
            <a:off x="6250139" y="4815795"/>
            <a:ext cx="4849661" cy="461665"/>
          </a:xfrm>
          <a:prstGeom prst="rect">
            <a:avLst/>
          </a:prstGeom>
          <a:noFill/>
        </p:spPr>
        <p:txBody>
          <a:bodyPr wrap="none" rtlCol="0">
            <a:spAutoFit/>
          </a:bodyPr>
          <a:lstStyle/>
          <a:p>
            <a:r>
              <a:rPr lang="en-US" sz="2400" b="1" dirty="0">
                <a:solidFill>
                  <a:srgbClr val="C00000"/>
                </a:solidFill>
              </a:rPr>
              <a:t>Take actions according to commands</a:t>
            </a:r>
          </a:p>
        </p:txBody>
      </p:sp>
      <p:sp>
        <p:nvSpPr>
          <p:cNvPr id="28" name="Title 1"/>
          <p:cNvSpPr>
            <a:spLocks noGrp="1"/>
          </p:cNvSpPr>
          <p:nvPr>
            <p:ph type="title"/>
          </p:nvPr>
        </p:nvSpPr>
        <p:spPr>
          <a:xfrm>
            <a:off x="5939022" y="5744588"/>
            <a:ext cx="4998277" cy="700790"/>
          </a:xfrm>
        </p:spPr>
        <p:txBody>
          <a:bodyPr>
            <a:normAutofit fontScale="90000"/>
          </a:bodyPr>
          <a:lstStyle/>
          <a:p>
            <a:pPr algn="ctr"/>
            <a:r>
              <a:rPr lang="en-US" altLang="zh-CN" dirty="0">
                <a:solidFill>
                  <a:schemeClr val="accent5">
                    <a:lumMod val="75000"/>
                  </a:schemeClr>
                </a:solidFill>
              </a:rPr>
              <a:t>Motivating Example</a:t>
            </a:r>
            <a:endParaRPr lang="en-US" dirty="0">
              <a:solidFill>
                <a:schemeClr val="accent5">
                  <a:lumMod val="75000"/>
                </a:schemeClr>
              </a:solidFill>
            </a:endParaRPr>
          </a:p>
        </p:txBody>
      </p:sp>
    </p:spTree>
    <p:extLst>
      <p:ext uri="{BB962C8B-B14F-4D97-AF65-F5344CB8AC3E}">
        <p14:creationId xmlns:p14="http://schemas.microsoft.com/office/powerpoint/2010/main" val="402549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par>
                                <p:cTn id="27" presetID="22" presetClass="entr" presetSubtype="1"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up)">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8"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blog.vasco.com/wp-content/uploads/2017/07/android-malware-100564633-lar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44" y="3231168"/>
            <a:ext cx="3502676" cy="242167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11579AEC-9D4C-48B8-9873-A18BF11D3B3C}" type="slidenum">
              <a:rPr lang="en-US" smtClean="0"/>
              <a:t>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78471580"/>
              </p:ext>
            </p:extLst>
          </p:nvPr>
        </p:nvGraphicFramePr>
        <p:xfrm>
          <a:off x="1087511" y="4034130"/>
          <a:ext cx="4904451" cy="1651000"/>
        </p:xfrm>
        <a:graphic>
          <a:graphicData uri="http://schemas.openxmlformats.org/drawingml/2006/table">
            <a:tbl>
              <a:tblPr/>
              <a:tblGrid>
                <a:gridCol w="4904451">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1000" b="1" i="0" u="none" strike="noStrike" dirty="0">
                          <a:solidFill>
                            <a:srgbClr val="006666"/>
                          </a:solidFill>
                          <a:effectLst/>
                          <a:latin typeface="Consolas" panose="020B0609020204030204" pitchFamily="49" charset="0"/>
                        </a:rPr>
                        <a:t>26</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public</a:t>
                      </a:r>
                      <a:r>
                        <a:rPr lang="en-US" sz="1000" b="1" i="0" u="none" strike="noStrike" dirty="0">
                          <a:solidFill>
                            <a:srgbClr val="000000"/>
                          </a:solidFill>
                          <a:effectLst/>
                          <a:latin typeface="Consolas" panose="020B0609020204030204" pitchFamily="49" charset="0"/>
                        </a:rPr>
                        <a:t> </a:t>
                      </a:r>
                      <a:r>
                        <a:rPr lang="en-US" sz="1000" b="1" i="0" u="none" strike="noStrike" dirty="0" err="1">
                          <a:solidFill>
                            <a:srgbClr val="000088"/>
                          </a:solidFill>
                          <a:effectLst/>
                          <a:latin typeface="Consolas" panose="020B0609020204030204" pitchFamily="49" charset="0"/>
                        </a:rPr>
                        <a:t>boolean</a:t>
                      </a:r>
                      <a:r>
                        <a:rPr lang="en-US" sz="1000" b="1" i="0" u="none" strike="noStrike" dirty="0">
                          <a:solidFill>
                            <a:srgbClr val="000000"/>
                          </a:solidFill>
                          <a:effectLst/>
                          <a:latin typeface="Consolas" panose="020B0609020204030204" pitchFamily="49" charset="0"/>
                        </a:rPr>
                        <a:t> equals</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660066"/>
                          </a:solidFill>
                          <a:effectLst/>
                          <a:latin typeface="Consolas" panose="020B0609020204030204" pitchFamily="49" charset="0"/>
                        </a:rPr>
                        <a:t>String</a:t>
                      </a:r>
                      <a:r>
                        <a:rPr lang="en-US" sz="1000" b="1" i="0" u="none" strike="noStrike" dirty="0">
                          <a:solidFill>
                            <a:srgbClr val="000000"/>
                          </a:solidFill>
                          <a:effectLst/>
                          <a:latin typeface="Consolas" panose="020B0609020204030204" pitchFamily="49" charset="0"/>
                        </a:rPr>
                        <a:t> s1</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660066"/>
                          </a:solidFill>
                          <a:effectLst/>
                          <a:latin typeface="Consolas" panose="020B0609020204030204" pitchFamily="49" charset="0"/>
                        </a:rPr>
                        <a:t>String</a:t>
                      </a:r>
                      <a:r>
                        <a:rPr lang="en-US" sz="1000" b="1" i="0" u="none" strike="noStrike" dirty="0">
                          <a:solidFill>
                            <a:srgbClr val="000000"/>
                          </a:solidFill>
                          <a:effectLst/>
                          <a:latin typeface="Consolas" panose="020B0609020204030204" pitchFamily="49" charset="0"/>
                        </a:rPr>
                        <a:t> s2</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27</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if</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s1</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count </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s2</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count)</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28</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return</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false;</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29</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if</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s1</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hashCode</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s2</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hashCode</a:t>
                      </a:r>
                      <a:r>
                        <a:rPr lang="en-US" sz="1000" b="1" i="0" u="none" strike="noStrike" dirty="0">
                          <a:solidFill>
                            <a:srgbClr val="666600"/>
                          </a:solidFill>
                          <a:effectLst/>
                          <a:latin typeface="Consolas" panose="020B0609020204030204" pitchFamily="49" charset="0"/>
                        </a:rPr>
                        <a:t>())</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30</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return</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false;</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31</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for</a:t>
                      </a:r>
                      <a:r>
                        <a:rPr lang="en-US" sz="1000" b="1" i="0" u="none" strike="noStrike" dirty="0">
                          <a:solidFill>
                            <a:srgbClr val="666600"/>
                          </a:solidFill>
                          <a:effectLst/>
                          <a:latin typeface="Consolas" panose="020B0609020204030204" pitchFamily="49" charset="0"/>
                        </a:rPr>
                        <a:t>(</a:t>
                      </a:r>
                      <a:r>
                        <a:rPr lang="en-US" sz="1000" b="1" i="0" u="none" strike="noStrike" dirty="0" err="1">
                          <a:solidFill>
                            <a:srgbClr val="000088"/>
                          </a:solidFill>
                          <a:effectLst/>
                          <a:latin typeface="Consolas" panose="020B0609020204030204" pitchFamily="49" charset="0"/>
                        </a:rPr>
                        <a:t>int</a:t>
                      </a:r>
                      <a:r>
                        <a:rPr lang="en-US" sz="1000" b="1" i="0" u="none" strike="noStrike" dirty="0">
                          <a:solidFill>
                            <a:srgbClr val="000000"/>
                          </a:solidFill>
                          <a:effectLst/>
                          <a:latin typeface="Consolas" panose="020B0609020204030204" pitchFamily="49" charset="0"/>
                        </a:rPr>
                        <a:t> </a:t>
                      </a:r>
                      <a:r>
                        <a:rPr lang="en-US" sz="1000" b="1" i="0" u="none" strike="noStrike" dirty="0" err="1">
                          <a:solidFill>
                            <a:srgbClr val="000000"/>
                          </a:solidFill>
                          <a:effectLst/>
                          <a:latin typeface="Consolas" panose="020B0609020204030204" pitchFamily="49" charset="0"/>
                        </a:rPr>
                        <a:t>i</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6666"/>
                          </a:solidFill>
                          <a:effectLst/>
                          <a:latin typeface="Consolas" panose="020B0609020204030204" pitchFamily="49" charset="0"/>
                        </a:rPr>
                        <a:t>0</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err="1">
                          <a:solidFill>
                            <a:srgbClr val="000000"/>
                          </a:solidFill>
                          <a:effectLst/>
                          <a:latin typeface="Consolas" panose="020B0609020204030204" pitchFamily="49" charset="0"/>
                        </a:rPr>
                        <a:t>i</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666600"/>
                          </a:solidFill>
                          <a:effectLst/>
                          <a:latin typeface="Consolas" panose="020B0609020204030204" pitchFamily="49" charset="0"/>
                        </a:rPr>
                        <a:t>&lt;</a:t>
                      </a:r>
                      <a:r>
                        <a:rPr lang="en-US" sz="1000" b="1" i="0" u="none" strike="noStrike" dirty="0">
                          <a:solidFill>
                            <a:srgbClr val="000000"/>
                          </a:solidFill>
                          <a:effectLst/>
                          <a:latin typeface="Consolas" panose="020B0609020204030204" pitchFamily="49" charset="0"/>
                        </a:rPr>
                        <a:t> count</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666600"/>
                          </a:solidFill>
                          <a:effectLst/>
                          <a:latin typeface="Consolas" panose="020B0609020204030204" pitchFamily="49" charset="0"/>
                        </a:rPr>
                        <a:t>++</a:t>
                      </a:r>
                      <a:r>
                        <a:rPr lang="en-US" sz="1000" b="1" i="0" u="none" strike="noStrike" dirty="0" err="1">
                          <a:solidFill>
                            <a:srgbClr val="000000"/>
                          </a:solidFill>
                          <a:effectLst/>
                          <a:latin typeface="Consolas" panose="020B0609020204030204" pitchFamily="49" charset="0"/>
                        </a:rPr>
                        <a:t>i</a:t>
                      </a:r>
                      <a:r>
                        <a:rPr lang="en-US" sz="1000" b="1" i="0" u="none" strike="noStrike" dirty="0">
                          <a:solidFill>
                            <a:srgbClr val="000000"/>
                          </a:solidFill>
                          <a:effectLst/>
                          <a:latin typeface="Consolas" panose="020B0609020204030204" pitchFamily="49" charset="0"/>
                        </a:rPr>
                        <a:t>)</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32</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if</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s1</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charAt</a:t>
                      </a:r>
                      <a:r>
                        <a:rPr lang="en-US" sz="1000" b="1" i="0" u="none" strike="noStrike" dirty="0">
                          <a:solidFill>
                            <a:srgbClr val="666600"/>
                          </a:solidFill>
                          <a:effectLst/>
                          <a:latin typeface="Consolas" panose="020B0609020204030204" pitchFamily="49" charset="0"/>
                        </a:rPr>
                        <a:t>(</a:t>
                      </a:r>
                      <a:r>
                        <a:rPr lang="en-US" sz="1000" b="1" i="0" u="none" strike="noStrike" dirty="0" err="1">
                          <a:solidFill>
                            <a:srgbClr val="000000"/>
                          </a:solidFill>
                          <a:effectLst/>
                          <a:latin typeface="Consolas" panose="020B0609020204030204" pitchFamily="49" charset="0"/>
                        </a:rPr>
                        <a:t>i</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s2</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charAt</a:t>
                      </a:r>
                      <a:r>
                        <a:rPr lang="en-US" sz="1000" b="1" i="0" u="none" strike="noStrike" dirty="0">
                          <a:solidFill>
                            <a:srgbClr val="666600"/>
                          </a:solidFill>
                          <a:effectLst/>
                          <a:latin typeface="Consolas" panose="020B0609020204030204" pitchFamily="49" charset="0"/>
                        </a:rPr>
                        <a:t>(</a:t>
                      </a:r>
                      <a:r>
                        <a:rPr lang="en-US" sz="1000" b="1" i="0" u="none" strike="noStrike" dirty="0" err="1">
                          <a:solidFill>
                            <a:srgbClr val="000000"/>
                          </a:solidFill>
                          <a:effectLst/>
                          <a:latin typeface="Consolas" panose="020B0609020204030204" pitchFamily="49" charset="0"/>
                        </a:rPr>
                        <a:t>i</a:t>
                      </a:r>
                      <a:r>
                        <a:rPr lang="en-US" sz="1000" b="1" i="0" u="none" strike="noStrike" dirty="0">
                          <a:solidFill>
                            <a:srgbClr val="666600"/>
                          </a:solidFill>
                          <a:effectLst/>
                          <a:latin typeface="Consolas" panose="020B0609020204030204" pitchFamily="49" charset="0"/>
                        </a:rPr>
                        <a:t>))</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33</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return</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false;</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34</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return</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true;</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35</a:t>
                      </a:r>
                      <a:r>
                        <a:rPr lang="en-US" sz="1000" b="1" i="0" u="none" strike="noStrike" dirty="0">
                          <a:solidFill>
                            <a:srgbClr val="000000"/>
                          </a:solidFill>
                          <a:effectLst/>
                          <a:latin typeface="Consolas" panose="020B0609020204030204" pitchFamily="49" charset="0"/>
                        </a:rPr>
                        <a:t> }</a:t>
                      </a:r>
                      <a:endParaRPr lang="en-US" sz="1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6" name="TextBox 5"/>
          <p:cNvSpPr txBox="1"/>
          <p:nvPr/>
        </p:nvSpPr>
        <p:spPr>
          <a:xfrm>
            <a:off x="2277735" y="5223465"/>
            <a:ext cx="3314177" cy="461665"/>
          </a:xfrm>
          <a:prstGeom prst="rect">
            <a:avLst/>
          </a:prstGeom>
          <a:noFill/>
        </p:spPr>
        <p:txBody>
          <a:bodyPr wrap="none" rtlCol="0">
            <a:spAutoFit/>
          </a:bodyPr>
          <a:lstStyle/>
          <a:p>
            <a:r>
              <a:rPr lang="en-US" sz="2400" b="1" dirty="0">
                <a:solidFill>
                  <a:srgbClr val="C00000"/>
                </a:solidFill>
              </a:rPr>
              <a:t>Check the source of SMS</a:t>
            </a:r>
          </a:p>
        </p:txBody>
      </p:sp>
      <p:graphicFrame>
        <p:nvGraphicFramePr>
          <p:cNvPr id="8" name="Table 7"/>
          <p:cNvGraphicFramePr>
            <a:graphicFrameLocks noGrp="1"/>
          </p:cNvGraphicFramePr>
          <p:nvPr>
            <p:extLst>
              <p:ext uri="{D42A27DB-BD31-4B8C-83A1-F6EECF244321}">
                <p14:modId xmlns:p14="http://schemas.microsoft.com/office/powerpoint/2010/main" val="3984988871"/>
              </p:ext>
            </p:extLst>
          </p:nvPr>
        </p:nvGraphicFramePr>
        <p:xfrm>
          <a:off x="687461" y="378400"/>
          <a:ext cx="4904451" cy="2413000"/>
        </p:xfrm>
        <a:graphic>
          <a:graphicData uri="http://schemas.openxmlformats.org/drawingml/2006/table">
            <a:tbl>
              <a:tblPr/>
              <a:tblGrid>
                <a:gridCol w="4904451">
                  <a:extLst>
                    <a:ext uri="{9D8B030D-6E8A-4147-A177-3AD203B41FA5}">
                      <a16:colId xmlns:a16="http://schemas.microsoft.com/office/drawing/2014/main" val="20000"/>
                    </a:ext>
                  </a:extLst>
                </a:gridCol>
              </a:tblGrid>
              <a:tr h="2231295">
                <a:tc>
                  <a:txBody>
                    <a:bodyPr/>
                    <a:lstStyle/>
                    <a:p>
                      <a:pPr rtl="0" fontAlgn="t">
                        <a:spcBef>
                          <a:spcPts val="0"/>
                        </a:spcBef>
                        <a:spcAft>
                          <a:spcPts val="0"/>
                        </a:spcAft>
                      </a:pPr>
                      <a:r>
                        <a:rPr lang="en-US" sz="1000" b="1" i="0" u="none" strike="noStrike" dirty="0">
                          <a:solidFill>
                            <a:srgbClr val="006666"/>
                          </a:solidFill>
                          <a:effectLst/>
                          <a:latin typeface="Consolas" panose="020B0609020204030204" pitchFamily="49" charset="0"/>
                        </a:rPr>
                        <a:t>11</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private</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void</a:t>
                      </a:r>
                      <a:r>
                        <a:rPr lang="en-US" sz="1000" b="1" i="0" u="none" strike="noStrike" dirty="0">
                          <a:solidFill>
                            <a:srgbClr val="000000"/>
                          </a:solidFill>
                          <a:effectLst/>
                          <a:latin typeface="Consolas" panose="020B0609020204030204" pitchFamily="49" charset="0"/>
                        </a:rPr>
                        <a:t> </a:t>
                      </a:r>
                      <a:r>
                        <a:rPr lang="en-US" sz="1000" b="1" i="0" u="none" strike="noStrike" dirty="0" err="1">
                          <a:solidFill>
                            <a:srgbClr val="000000"/>
                          </a:solidFill>
                          <a:effectLst/>
                          <a:latin typeface="Consolas" panose="020B0609020204030204" pitchFamily="49" charset="0"/>
                        </a:rPr>
                        <a:t>procCMD</a:t>
                      </a:r>
                      <a:r>
                        <a:rPr lang="en-US" sz="1000" b="1" i="0" u="none" strike="noStrike" dirty="0">
                          <a:solidFill>
                            <a:srgbClr val="666600"/>
                          </a:solidFill>
                          <a:effectLst/>
                          <a:latin typeface="Consolas" panose="020B0609020204030204" pitchFamily="49" charset="0"/>
                        </a:rPr>
                        <a:t>(</a:t>
                      </a:r>
                      <a:r>
                        <a:rPr lang="en-US" sz="1000" b="1" i="0" u="none" strike="noStrike" dirty="0" err="1">
                          <a:solidFill>
                            <a:srgbClr val="000088"/>
                          </a:solidFill>
                          <a:effectLst/>
                          <a:latin typeface="Consolas" panose="020B0609020204030204" pitchFamily="49" charset="0"/>
                        </a:rPr>
                        <a:t>int</a:t>
                      </a:r>
                      <a:r>
                        <a:rPr lang="en-US" sz="1000" b="1" i="0" u="none" strike="noStrike" dirty="0">
                          <a:solidFill>
                            <a:srgbClr val="000000"/>
                          </a:solidFill>
                          <a:effectLst/>
                          <a:latin typeface="Consolas" panose="020B0609020204030204" pitchFamily="49" charset="0"/>
                        </a:rPr>
                        <a:t> </a:t>
                      </a:r>
                      <a:r>
                        <a:rPr lang="en-US" sz="1000" b="1" i="0" u="none" strike="noStrike" dirty="0" err="1">
                          <a:solidFill>
                            <a:srgbClr val="000000"/>
                          </a:solidFill>
                          <a:effectLst/>
                          <a:latin typeface="Consolas" panose="020B0609020204030204" pitchFamily="49" charset="0"/>
                        </a:rPr>
                        <a:t>cmd</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660066"/>
                          </a:solidFill>
                          <a:effectLst/>
                          <a:latin typeface="Consolas" panose="020B0609020204030204" pitchFamily="49" charset="0"/>
                        </a:rPr>
                        <a:t>String</a:t>
                      </a:r>
                      <a:r>
                        <a:rPr lang="en-US" sz="1000" b="1" i="0" u="none" strike="noStrike" dirty="0">
                          <a:solidFill>
                            <a:srgbClr val="000000"/>
                          </a:solidFill>
                          <a:effectLst/>
                          <a:latin typeface="Consolas" panose="020B0609020204030204" pitchFamily="49" charset="0"/>
                        </a:rPr>
                        <a:t> </a:t>
                      </a:r>
                      <a:r>
                        <a:rPr lang="en-US" sz="1000" b="1" i="0" u="none" strike="noStrike" dirty="0" err="1">
                          <a:solidFill>
                            <a:srgbClr val="000000"/>
                          </a:solidFill>
                          <a:effectLst/>
                          <a:latin typeface="Consolas" panose="020B0609020204030204" pitchFamily="49" charset="0"/>
                        </a:rPr>
                        <a:t>msg</a:t>
                      </a:r>
                      <a:r>
                        <a:rPr lang="en-US" sz="1000" b="1" i="0" u="none" strike="noStrike" dirty="0">
                          <a:solidFill>
                            <a:srgbClr val="666600"/>
                          </a:solidFill>
                          <a:effectLst/>
                          <a:latin typeface="Consolas" panose="020B0609020204030204" pitchFamily="49" charset="0"/>
                        </a:rPr>
                        <a:t>){</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12</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if</a:t>
                      </a:r>
                      <a:r>
                        <a:rPr lang="en-US" sz="1000" b="1" i="0" u="none" strike="noStrike" dirty="0">
                          <a:solidFill>
                            <a:srgbClr val="666600"/>
                          </a:solidFill>
                          <a:effectLst/>
                          <a:latin typeface="Consolas" panose="020B0609020204030204" pitchFamily="49" charset="0"/>
                        </a:rPr>
                        <a:t>(</a:t>
                      </a:r>
                      <a:r>
                        <a:rPr lang="en-US" sz="1000" b="1" i="0" u="none" strike="noStrike" dirty="0" err="1">
                          <a:solidFill>
                            <a:srgbClr val="000000"/>
                          </a:solidFill>
                          <a:effectLst/>
                          <a:latin typeface="Consolas" panose="020B0609020204030204" pitchFamily="49" charset="0"/>
                        </a:rPr>
                        <a:t>cmd</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6666"/>
                          </a:solidFill>
                          <a:effectLst/>
                          <a:latin typeface="Consolas" panose="020B0609020204030204" pitchFamily="49" charset="0"/>
                        </a:rPr>
                        <a:t>“cm”</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13</a:t>
                      </a:r>
                      <a:r>
                        <a:rPr lang="en-US" sz="1000" b="1" i="0" u="none" strike="noStrike" dirty="0">
                          <a:solidFill>
                            <a:srgbClr val="000000"/>
                          </a:solidFill>
                          <a:effectLst/>
                          <a:latin typeface="Consolas" panose="020B0609020204030204" pitchFamily="49" charset="0"/>
                        </a:rPr>
                        <a:t>     </a:t>
                      </a:r>
                      <a:r>
                        <a:rPr lang="en-US" sz="1000" b="1" i="0" u="none" strike="noStrike" dirty="0" err="1">
                          <a:solidFill>
                            <a:srgbClr val="000000"/>
                          </a:solidFill>
                          <a:effectLst/>
                          <a:latin typeface="Consolas" panose="020B0609020204030204" pitchFamily="49" charset="0"/>
                        </a:rPr>
                        <a:t>readSMS</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880000"/>
                          </a:solidFill>
                          <a:effectLst/>
                          <a:latin typeface="Consolas" panose="020B0609020204030204" pitchFamily="49" charset="0"/>
                        </a:rPr>
                        <a:t>// Read SMS content</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14</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else</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if</a:t>
                      </a:r>
                      <a:r>
                        <a:rPr lang="en-US" sz="1000" b="1" i="0" u="none" strike="noStrike" dirty="0">
                          <a:solidFill>
                            <a:srgbClr val="666600"/>
                          </a:solidFill>
                          <a:effectLst/>
                          <a:latin typeface="Consolas" panose="020B0609020204030204" pitchFamily="49" charset="0"/>
                        </a:rPr>
                        <a:t>(</a:t>
                      </a:r>
                      <a:r>
                        <a:rPr lang="en-US" sz="1000" b="1" i="0" u="none" strike="noStrike" dirty="0" err="1">
                          <a:solidFill>
                            <a:srgbClr val="000000"/>
                          </a:solidFill>
                          <a:effectLst/>
                          <a:latin typeface="Consolas" panose="020B0609020204030204" pitchFamily="49" charset="0"/>
                        </a:rPr>
                        <a:t>cmd</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6666"/>
                          </a:solidFill>
                          <a:effectLst/>
                          <a:latin typeface="Consolas" panose="020B0609020204030204" pitchFamily="49" charset="0"/>
                        </a:rPr>
                        <a:t>“</a:t>
                      </a:r>
                      <a:r>
                        <a:rPr lang="en-US" sz="1000" b="1" i="0" u="none" strike="noStrike" dirty="0" err="1">
                          <a:solidFill>
                            <a:srgbClr val="006666"/>
                          </a:solidFill>
                          <a:effectLst/>
                          <a:latin typeface="Consolas" panose="020B0609020204030204" pitchFamily="49" charset="0"/>
                        </a:rPr>
                        <a:t>cq</a:t>
                      </a:r>
                      <a:r>
                        <a:rPr lang="en-US" sz="1000" b="1" i="0" u="none" strike="noStrike" dirty="0">
                          <a:solidFill>
                            <a:srgbClr val="006666"/>
                          </a:solidFill>
                          <a:effectLst/>
                          <a:latin typeface="Consolas" panose="020B0609020204030204" pitchFamily="49" charset="0"/>
                        </a:rPr>
                        <a:t>”</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15</a:t>
                      </a:r>
                      <a:r>
                        <a:rPr lang="en-US" sz="1000" b="1" i="0" u="none" strike="noStrike" dirty="0">
                          <a:solidFill>
                            <a:srgbClr val="000000"/>
                          </a:solidFill>
                          <a:effectLst/>
                          <a:latin typeface="Consolas" panose="020B0609020204030204" pitchFamily="49" charset="0"/>
                        </a:rPr>
                        <a:t>     </a:t>
                      </a:r>
                      <a:r>
                        <a:rPr lang="en-US" sz="1000" b="1" i="0" u="none" strike="noStrike" dirty="0" err="1">
                          <a:solidFill>
                            <a:srgbClr val="000000"/>
                          </a:solidFill>
                          <a:effectLst/>
                          <a:latin typeface="Consolas" panose="020B0609020204030204" pitchFamily="49" charset="0"/>
                        </a:rPr>
                        <a:t>readContact</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880000"/>
                          </a:solidFill>
                          <a:effectLst/>
                          <a:latin typeface="Consolas" panose="020B0609020204030204" pitchFamily="49" charset="0"/>
                        </a:rPr>
                        <a:t>// Read Contact content</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16</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else</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if</a:t>
                      </a:r>
                      <a:r>
                        <a:rPr lang="en-US" sz="1000" b="1" i="0" u="none" strike="noStrike" dirty="0">
                          <a:solidFill>
                            <a:srgbClr val="666600"/>
                          </a:solidFill>
                          <a:effectLst/>
                          <a:latin typeface="Consolas" panose="020B0609020204030204" pitchFamily="49" charset="0"/>
                        </a:rPr>
                        <a:t>(</a:t>
                      </a:r>
                      <a:r>
                        <a:rPr lang="en-US" sz="1000" b="1" i="0" u="none" strike="noStrike" dirty="0" err="1">
                          <a:solidFill>
                            <a:srgbClr val="000000"/>
                          </a:solidFill>
                          <a:effectLst/>
                          <a:latin typeface="Consolas" panose="020B0609020204030204" pitchFamily="49" charset="0"/>
                        </a:rPr>
                        <a:t>cmd</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6666"/>
                          </a:solidFill>
                          <a:effectLst/>
                          <a:latin typeface="Consolas" panose="020B0609020204030204" pitchFamily="49" charset="0"/>
                        </a:rPr>
                        <a:t>“</a:t>
                      </a:r>
                      <a:r>
                        <a:rPr lang="en-US" sz="1000" b="1" i="0" u="none" strike="noStrike" dirty="0" err="1">
                          <a:solidFill>
                            <a:srgbClr val="006666"/>
                          </a:solidFill>
                          <a:effectLst/>
                          <a:latin typeface="Consolas" panose="020B0609020204030204" pitchFamily="49" charset="0"/>
                        </a:rPr>
                        <a:t>qf</a:t>
                      </a:r>
                      <a:r>
                        <a:rPr lang="en-US" sz="1000" b="1" i="0" u="none" strike="noStrike" dirty="0">
                          <a:solidFill>
                            <a:srgbClr val="006666"/>
                          </a:solidFill>
                          <a:effectLst/>
                          <a:latin typeface="Consolas" panose="020B0609020204030204" pitchFamily="49" charset="0"/>
                        </a:rPr>
                        <a:t>”</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17</a:t>
                      </a:r>
                      <a:r>
                        <a:rPr lang="en-US" sz="1000" b="1" i="0" u="none" strike="noStrike" dirty="0">
                          <a:solidFill>
                            <a:srgbClr val="000000"/>
                          </a:solidFill>
                          <a:effectLst/>
                          <a:latin typeface="Consolas" panose="020B0609020204030204" pitchFamily="49" charset="0"/>
                        </a:rPr>
                        <a:t>     </a:t>
                      </a:r>
                      <a:r>
                        <a:rPr lang="en-US" sz="1000" b="1" i="0" u="none" strike="noStrike" dirty="0" err="1">
                          <a:solidFill>
                            <a:srgbClr val="000000"/>
                          </a:solidFill>
                          <a:effectLst/>
                          <a:latin typeface="Consolas" panose="020B0609020204030204" pitchFamily="49" charset="0"/>
                        </a:rPr>
                        <a:t>readIMSI</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880000"/>
                          </a:solidFill>
                          <a:effectLst/>
                          <a:latin typeface="Consolas" panose="020B0609020204030204" pitchFamily="49" charset="0"/>
                        </a:rPr>
                        <a:t>// Read device IMSI information</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18</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else</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if</a:t>
                      </a:r>
                      <a:r>
                        <a:rPr lang="en-US" sz="1000" b="1" i="0" u="none" strike="noStrike" dirty="0">
                          <a:solidFill>
                            <a:srgbClr val="666600"/>
                          </a:solidFill>
                          <a:effectLst/>
                          <a:latin typeface="Consolas" panose="020B0609020204030204" pitchFamily="49" charset="0"/>
                        </a:rPr>
                        <a:t>(</a:t>
                      </a:r>
                      <a:r>
                        <a:rPr lang="en-US" sz="1000" b="1" i="0" u="none" strike="noStrike" dirty="0" err="1">
                          <a:solidFill>
                            <a:srgbClr val="000000"/>
                          </a:solidFill>
                          <a:effectLst/>
                          <a:latin typeface="Consolas" panose="020B0609020204030204" pitchFamily="49" charset="0"/>
                        </a:rPr>
                        <a:t>cmd</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6666"/>
                          </a:solidFill>
                          <a:effectLst/>
                          <a:latin typeface="Consolas" panose="020B0609020204030204" pitchFamily="49" charset="0"/>
                        </a:rPr>
                        <a:t>“</a:t>
                      </a:r>
                      <a:r>
                        <a:rPr lang="en-US" sz="1000" b="1" i="0" u="none" strike="noStrike" dirty="0" err="1">
                          <a:solidFill>
                            <a:srgbClr val="006666"/>
                          </a:solidFill>
                          <a:effectLst/>
                          <a:latin typeface="Consolas" panose="020B0609020204030204" pitchFamily="49" charset="0"/>
                        </a:rPr>
                        <a:t>df</a:t>
                      </a:r>
                      <a:r>
                        <a:rPr lang="en-US" sz="1000" b="1" i="0" u="none" strike="noStrike" dirty="0">
                          <a:solidFill>
                            <a:srgbClr val="006666"/>
                          </a:solidFill>
                          <a:effectLst/>
                          <a:latin typeface="Consolas" panose="020B0609020204030204" pitchFamily="49" charset="0"/>
                        </a:rPr>
                        <a:t>”</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19</a:t>
                      </a:r>
                      <a:r>
                        <a:rPr lang="en-US" sz="1000" b="1" i="0" u="none" strike="noStrike" dirty="0">
                          <a:solidFill>
                            <a:srgbClr val="000000"/>
                          </a:solidFill>
                          <a:effectLst/>
                          <a:latin typeface="Consolas" panose="020B0609020204030204" pitchFamily="49" charset="0"/>
                        </a:rPr>
                        <a:t>     </a:t>
                      </a:r>
                      <a:r>
                        <a:rPr lang="en-US" sz="1000" b="1" i="0" u="none" strike="noStrike" dirty="0" err="1">
                          <a:solidFill>
                            <a:srgbClr val="000000"/>
                          </a:solidFill>
                          <a:effectLst/>
                          <a:latin typeface="Consolas" panose="020B0609020204030204" pitchFamily="49" charset="0"/>
                        </a:rPr>
                        <a:t>rebootDevice</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880000"/>
                          </a:solidFill>
                          <a:effectLst/>
                          <a:latin typeface="Consolas" panose="020B0609020204030204" pitchFamily="49" charset="0"/>
                        </a:rPr>
                        <a:t>// Reboot the device</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20</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else</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if</a:t>
                      </a:r>
                      <a:r>
                        <a:rPr lang="en-US" sz="1000" b="1" i="0" u="none" strike="noStrike" dirty="0">
                          <a:solidFill>
                            <a:srgbClr val="666600"/>
                          </a:solidFill>
                          <a:effectLst/>
                          <a:latin typeface="Consolas" panose="020B0609020204030204" pitchFamily="49" charset="0"/>
                        </a:rPr>
                        <a:t>(</a:t>
                      </a:r>
                      <a:r>
                        <a:rPr lang="en-US" sz="1000" b="1" i="0" u="none" strike="noStrike" dirty="0" err="1">
                          <a:solidFill>
                            <a:srgbClr val="000000"/>
                          </a:solidFill>
                          <a:effectLst/>
                          <a:latin typeface="Consolas" panose="020B0609020204030204" pitchFamily="49" charset="0"/>
                        </a:rPr>
                        <a:t>cmd</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6666"/>
                          </a:solidFill>
                          <a:effectLst/>
                          <a:latin typeface="Consolas" panose="020B0609020204030204" pitchFamily="49" charset="0"/>
                        </a:rPr>
                        <a:t>“</a:t>
                      </a:r>
                      <a:r>
                        <a:rPr lang="en-US" sz="1000" b="1" i="0" u="none" strike="noStrike" dirty="0" err="1">
                          <a:solidFill>
                            <a:srgbClr val="006666"/>
                          </a:solidFill>
                          <a:effectLst/>
                          <a:latin typeface="Consolas" panose="020B0609020204030204" pitchFamily="49" charset="0"/>
                        </a:rPr>
                        <a:t>dy</a:t>
                      </a:r>
                      <a:r>
                        <a:rPr lang="en-US" sz="1000" b="1" i="0" u="none" strike="noStrike" dirty="0">
                          <a:solidFill>
                            <a:srgbClr val="006666"/>
                          </a:solidFill>
                          <a:effectLst/>
                          <a:latin typeface="Consolas" panose="020B0609020204030204" pitchFamily="49" charset="0"/>
                        </a:rPr>
                        <a:t>”</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21</a:t>
                      </a:r>
                      <a:r>
                        <a:rPr lang="en-US" sz="1000" b="1" i="0" u="none" strike="noStrike" dirty="0">
                          <a:solidFill>
                            <a:srgbClr val="000000"/>
                          </a:solidFill>
                          <a:effectLst/>
                          <a:latin typeface="Consolas" panose="020B0609020204030204" pitchFamily="49" charset="0"/>
                        </a:rPr>
                        <a:t>     </a:t>
                      </a:r>
                      <a:r>
                        <a:rPr lang="en-US" sz="1000" b="1" i="0" u="none" strike="noStrike" dirty="0" err="1">
                          <a:solidFill>
                            <a:srgbClr val="000000"/>
                          </a:solidFill>
                          <a:effectLst/>
                          <a:latin typeface="Consolas" panose="020B0609020204030204" pitchFamily="49" charset="0"/>
                        </a:rPr>
                        <a:t>parseMSG</a:t>
                      </a:r>
                      <a:r>
                        <a:rPr lang="en-US" sz="1000" b="1" i="0" u="none" strike="noStrike" dirty="0">
                          <a:solidFill>
                            <a:srgbClr val="666600"/>
                          </a:solidFill>
                          <a:effectLst/>
                          <a:latin typeface="Consolas" panose="020B0609020204030204" pitchFamily="49" charset="0"/>
                        </a:rPr>
                        <a:t>(</a:t>
                      </a:r>
                      <a:r>
                        <a:rPr lang="en-US" sz="1000" b="1" i="0" u="none" strike="noStrike" dirty="0" err="1">
                          <a:solidFill>
                            <a:srgbClr val="000000"/>
                          </a:solidFill>
                          <a:effectLst/>
                          <a:latin typeface="Consolas" panose="020B0609020204030204" pitchFamily="49" charset="0"/>
                        </a:rPr>
                        <a:t>msg</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880000"/>
                          </a:solidFill>
                          <a:effectLst/>
                          <a:latin typeface="Consolas" panose="020B0609020204030204" pitchFamily="49" charset="0"/>
                        </a:rPr>
                        <a:t>// Parse </a:t>
                      </a:r>
                      <a:r>
                        <a:rPr lang="en-US" sz="1000" b="1" i="0" u="none" strike="noStrike" dirty="0" err="1">
                          <a:solidFill>
                            <a:srgbClr val="880000"/>
                          </a:solidFill>
                          <a:effectLst/>
                          <a:latin typeface="Consolas" panose="020B0609020204030204" pitchFamily="49" charset="0"/>
                        </a:rPr>
                        <a:t>msg</a:t>
                      </a:r>
                      <a:r>
                        <a:rPr lang="en-US" sz="1000" b="1" i="0" u="none" strike="noStrike" dirty="0">
                          <a:solidFill>
                            <a:srgbClr val="880000"/>
                          </a:solidFill>
                          <a:effectLst/>
                          <a:latin typeface="Consolas" panose="020B0609020204030204" pitchFamily="49" charset="0"/>
                        </a:rPr>
                        <a:t> in native code</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22</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else</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880000"/>
                          </a:solidFill>
                          <a:effectLst/>
                          <a:latin typeface="Consolas" panose="020B0609020204030204" pitchFamily="49" charset="0"/>
                        </a:rPr>
                        <a:t>// The command is </a:t>
                      </a:r>
                      <a:r>
                        <a:rPr lang="en-US" sz="1000" b="1" i="0" u="none" strike="noStrike" dirty="0" err="1">
                          <a:solidFill>
                            <a:srgbClr val="880000"/>
                          </a:solidFill>
                          <a:effectLst/>
                          <a:latin typeface="Consolas" panose="020B0609020204030204" pitchFamily="49" charset="0"/>
                        </a:rPr>
                        <a:t>unrconginized</a:t>
                      </a:r>
                      <a:r>
                        <a:rPr lang="en-US" sz="1000" b="1" i="0" u="none" strike="noStrike" dirty="0">
                          <a:solidFill>
                            <a:srgbClr val="880000"/>
                          </a:solidFill>
                          <a:effectLst/>
                          <a:latin typeface="Consolas" panose="020B0609020204030204" pitchFamily="49" charset="0"/>
                        </a:rPr>
                        <a:t>.</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23</a:t>
                      </a:r>
                      <a:r>
                        <a:rPr lang="en-US" sz="1000" b="1" i="0" u="none" strike="noStrike" dirty="0">
                          <a:solidFill>
                            <a:srgbClr val="000000"/>
                          </a:solidFill>
                          <a:effectLst/>
                          <a:latin typeface="Consolas" panose="020B0609020204030204" pitchFamily="49" charset="0"/>
                        </a:rPr>
                        <a:t>     reply</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8800"/>
                          </a:solidFill>
                          <a:effectLst/>
                          <a:latin typeface="Consolas" panose="020B0609020204030204" pitchFamily="49" charset="0"/>
                        </a:rPr>
                        <a:t>"Unknown command!"</a:t>
                      </a:r>
                      <a:r>
                        <a:rPr lang="en-US" sz="1000" b="1" i="0" u="none" strike="noStrike" dirty="0">
                          <a:solidFill>
                            <a:srgbClr val="666600"/>
                          </a:solidFill>
                          <a:effectLst/>
                          <a:latin typeface="Consolas" panose="020B0609020204030204" pitchFamily="49" charset="0"/>
                        </a:rPr>
                        <a:t>);</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24</a:t>
                      </a:r>
                      <a:r>
                        <a:rPr lang="en-US" sz="1000" b="1" i="0" u="none" strike="noStrike" dirty="0">
                          <a:solidFill>
                            <a:srgbClr val="000000"/>
                          </a:solidFill>
                          <a:effectLst/>
                          <a:latin typeface="Consolas" panose="020B0609020204030204" pitchFamily="49" charset="0"/>
                        </a:rPr>
                        <a:t>   }</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25</a:t>
                      </a:r>
                      <a:r>
                        <a:rPr lang="en-US" sz="1000" b="1" i="0" u="none" strike="noStrike" dirty="0">
                          <a:solidFill>
                            <a:srgbClr val="000000"/>
                          </a:solidFill>
                          <a:effectLst/>
                          <a:latin typeface="Consolas" panose="020B0609020204030204" pitchFamily="49" charset="0"/>
                        </a:rPr>
                        <a:t> }</a:t>
                      </a:r>
                      <a:endParaRPr lang="en-US" sz="1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9" name="TextBox 8"/>
          <p:cNvSpPr txBox="1"/>
          <p:nvPr/>
        </p:nvSpPr>
        <p:spPr>
          <a:xfrm>
            <a:off x="2383302" y="2326659"/>
            <a:ext cx="3284810" cy="461665"/>
          </a:xfrm>
          <a:prstGeom prst="rect">
            <a:avLst/>
          </a:prstGeom>
          <a:noFill/>
        </p:spPr>
        <p:txBody>
          <a:bodyPr wrap="none" rtlCol="0">
            <a:spAutoFit/>
          </a:bodyPr>
          <a:lstStyle/>
          <a:p>
            <a:r>
              <a:rPr lang="en-US" sz="2400" b="1" dirty="0">
                <a:solidFill>
                  <a:srgbClr val="C00000"/>
                </a:solidFill>
              </a:rPr>
              <a:t>Parse commands in SMS</a:t>
            </a:r>
          </a:p>
        </p:txBody>
      </p:sp>
      <p:graphicFrame>
        <p:nvGraphicFramePr>
          <p:cNvPr id="11" name="Table 10"/>
          <p:cNvGraphicFramePr>
            <a:graphicFrameLocks noGrp="1"/>
          </p:cNvGraphicFramePr>
          <p:nvPr>
            <p:extLst>
              <p:ext uri="{D42A27DB-BD31-4B8C-83A1-F6EECF244321}">
                <p14:modId xmlns:p14="http://schemas.microsoft.com/office/powerpoint/2010/main" val="1089426491"/>
              </p:ext>
            </p:extLst>
          </p:nvPr>
        </p:nvGraphicFramePr>
        <p:xfrm>
          <a:off x="6510580" y="378400"/>
          <a:ext cx="4904451" cy="1803400"/>
        </p:xfrm>
        <a:graphic>
          <a:graphicData uri="http://schemas.openxmlformats.org/drawingml/2006/table">
            <a:tbl>
              <a:tblPr/>
              <a:tblGrid>
                <a:gridCol w="4904451">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1000" b="1" i="0" u="none" strike="noStrike" dirty="0">
                          <a:solidFill>
                            <a:srgbClr val="006666"/>
                          </a:solidFill>
                          <a:effectLst/>
                          <a:latin typeface="Consolas" panose="020B0609020204030204" pitchFamily="49" charset="0"/>
                        </a:rPr>
                        <a:t>1</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public</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static</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native</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void</a:t>
                      </a:r>
                      <a:r>
                        <a:rPr lang="en-US" sz="1000" b="1" i="0" u="none" strike="noStrike" dirty="0">
                          <a:solidFill>
                            <a:srgbClr val="000000"/>
                          </a:solidFill>
                          <a:effectLst/>
                          <a:latin typeface="Consolas" panose="020B0609020204030204" pitchFamily="49" charset="0"/>
                        </a:rPr>
                        <a:t> </a:t>
                      </a:r>
                      <a:r>
                        <a:rPr lang="en-US" sz="1000" b="1" i="0" u="none" strike="noStrike" dirty="0" err="1">
                          <a:solidFill>
                            <a:srgbClr val="000000"/>
                          </a:solidFill>
                          <a:effectLst/>
                          <a:latin typeface="Consolas" panose="020B0609020204030204" pitchFamily="49" charset="0"/>
                        </a:rPr>
                        <a:t>readContact</a:t>
                      </a:r>
                      <a:r>
                        <a:rPr lang="en-US" sz="1000" b="1" i="0" u="none" strike="noStrike" dirty="0">
                          <a:solidFill>
                            <a:srgbClr val="666600"/>
                          </a:solidFill>
                          <a:effectLst/>
                          <a:latin typeface="Consolas" panose="020B0609020204030204" pitchFamily="49" charset="0"/>
                        </a:rPr>
                        <a:t>();</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2</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public</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static</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native</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void</a:t>
                      </a:r>
                      <a:r>
                        <a:rPr lang="en-US" sz="1000" b="1" i="0" u="none" strike="noStrike" dirty="0">
                          <a:solidFill>
                            <a:srgbClr val="000000"/>
                          </a:solidFill>
                          <a:effectLst/>
                          <a:latin typeface="Consolas" panose="020B0609020204030204" pitchFamily="49" charset="0"/>
                        </a:rPr>
                        <a:t> </a:t>
                      </a:r>
                      <a:r>
                        <a:rPr lang="en-US" sz="1000" b="1" i="0" u="none" strike="noStrike" dirty="0" err="1">
                          <a:solidFill>
                            <a:srgbClr val="000000"/>
                          </a:solidFill>
                          <a:effectLst/>
                          <a:latin typeface="Consolas" panose="020B0609020204030204" pitchFamily="49" charset="0"/>
                        </a:rPr>
                        <a:t>parseMSG</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660066"/>
                          </a:solidFill>
                          <a:effectLst/>
                          <a:latin typeface="Consolas" panose="020B0609020204030204" pitchFamily="49" charset="0"/>
                        </a:rPr>
                        <a:t>String</a:t>
                      </a:r>
                      <a:r>
                        <a:rPr lang="en-US" sz="1000" b="1" i="0" u="none" strike="noStrike" dirty="0">
                          <a:solidFill>
                            <a:srgbClr val="000000"/>
                          </a:solidFill>
                          <a:effectLst/>
                          <a:latin typeface="Consolas" panose="020B0609020204030204" pitchFamily="49" charset="0"/>
                        </a:rPr>
                        <a:t> </a:t>
                      </a:r>
                      <a:r>
                        <a:rPr lang="en-US" sz="1000" b="1" i="0" u="none" strike="noStrike" dirty="0" err="1">
                          <a:solidFill>
                            <a:srgbClr val="000000"/>
                          </a:solidFill>
                          <a:effectLst/>
                          <a:latin typeface="Consolas" panose="020B0609020204030204" pitchFamily="49" charset="0"/>
                        </a:rPr>
                        <a:t>msg</a:t>
                      </a:r>
                      <a:r>
                        <a:rPr lang="en-US" sz="1000" b="1" i="0" u="none" strike="noStrike" dirty="0">
                          <a:solidFill>
                            <a:srgbClr val="666600"/>
                          </a:solidFill>
                          <a:effectLst/>
                          <a:latin typeface="Consolas" panose="020B0609020204030204" pitchFamily="49" charset="0"/>
                        </a:rPr>
                        <a:t>);</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3</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private</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000088"/>
                          </a:solidFill>
                          <a:effectLst/>
                          <a:latin typeface="Consolas" panose="020B0609020204030204" pitchFamily="49" charset="0"/>
                        </a:rPr>
                        <a:t>void</a:t>
                      </a:r>
                      <a:r>
                        <a:rPr lang="en-US" sz="1000" b="1" i="0" u="none" strike="noStrike" dirty="0">
                          <a:solidFill>
                            <a:srgbClr val="000000"/>
                          </a:solidFill>
                          <a:effectLst/>
                          <a:latin typeface="Consolas" panose="020B0609020204030204" pitchFamily="49" charset="0"/>
                        </a:rPr>
                        <a:t> </a:t>
                      </a:r>
                      <a:r>
                        <a:rPr lang="en-US" sz="1000" b="1" i="0" u="none" strike="noStrike" dirty="0" err="1">
                          <a:solidFill>
                            <a:srgbClr val="000000"/>
                          </a:solidFill>
                          <a:effectLst/>
                          <a:latin typeface="Consolas" panose="020B0609020204030204" pitchFamily="49" charset="0"/>
                        </a:rPr>
                        <a:t>readIMSI</a:t>
                      </a:r>
                      <a:r>
                        <a:rPr lang="en-US" sz="1000" b="1" i="0" u="none" strike="noStrike" dirty="0">
                          <a:solidFill>
                            <a:srgbClr val="666600"/>
                          </a:solidFill>
                          <a:effectLst/>
                          <a:latin typeface="Consolas" panose="020B0609020204030204" pitchFamily="49" charset="0"/>
                        </a:rPr>
                        <a:t>(){</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4</a:t>
                      </a:r>
                      <a:r>
                        <a:rPr lang="en-US" sz="1000" b="1" i="0" u="none" strike="noStrike" dirty="0">
                          <a:solidFill>
                            <a:srgbClr val="000000"/>
                          </a:solidFill>
                          <a:effectLst/>
                          <a:latin typeface="Consolas" panose="020B0609020204030204" pitchFamily="49" charset="0"/>
                        </a:rPr>
                        <a:t>   </a:t>
                      </a:r>
                      <a:r>
                        <a:rPr lang="en-US" sz="1000" b="1" i="0" u="none" strike="noStrike" dirty="0" err="1">
                          <a:solidFill>
                            <a:srgbClr val="660066"/>
                          </a:solidFill>
                          <a:effectLst/>
                          <a:latin typeface="Consolas" panose="020B0609020204030204" pitchFamily="49" charset="0"/>
                        </a:rPr>
                        <a:t>TelephonyManager</a:t>
                      </a:r>
                      <a:r>
                        <a:rPr lang="en-US" sz="1000" b="1" i="0" u="none" strike="noStrike" dirty="0">
                          <a:solidFill>
                            <a:srgbClr val="000000"/>
                          </a:solidFill>
                          <a:effectLst/>
                          <a:latin typeface="Consolas" panose="020B0609020204030204" pitchFamily="49" charset="0"/>
                        </a:rPr>
                        <a:t> </a:t>
                      </a:r>
                      <a:r>
                        <a:rPr lang="en-US" sz="1000" b="1" i="0" u="none" strike="noStrike" dirty="0" err="1">
                          <a:solidFill>
                            <a:srgbClr val="000000"/>
                          </a:solidFill>
                          <a:effectLst/>
                          <a:latin typeface="Consolas" panose="020B0609020204030204" pitchFamily="49" charset="0"/>
                        </a:rPr>
                        <a:t>telephonyManager</a:t>
                      </a:r>
                      <a:r>
                        <a:rPr lang="en-US" sz="1000" b="1" i="0" u="none" strike="noStrike" dirty="0">
                          <a:solidFill>
                            <a:srgbClr val="000000"/>
                          </a:solidFill>
                          <a:effectLst/>
                          <a:latin typeface="Consolas" panose="020B0609020204030204" pitchFamily="49" charset="0"/>
                        </a:rPr>
                        <a:t> =</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5</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666600"/>
                          </a:solidFill>
                          <a:effectLst/>
                          <a:latin typeface="Consolas" panose="020B0609020204030204" pitchFamily="49" charset="0"/>
                        </a:rPr>
                        <a:t>(</a:t>
                      </a:r>
                      <a:r>
                        <a:rPr lang="en-US" sz="1000" b="1" i="0" u="none" strike="noStrike" dirty="0" err="1">
                          <a:solidFill>
                            <a:srgbClr val="660066"/>
                          </a:solidFill>
                          <a:effectLst/>
                          <a:latin typeface="Consolas" panose="020B0609020204030204" pitchFamily="49" charset="0"/>
                        </a:rPr>
                        <a:t>TelephonyManager</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err="1">
                          <a:solidFill>
                            <a:srgbClr val="000000"/>
                          </a:solidFill>
                          <a:effectLst/>
                          <a:latin typeface="Consolas" panose="020B0609020204030204" pitchFamily="49" charset="0"/>
                        </a:rPr>
                        <a:t>getSystemService</a:t>
                      </a:r>
                      <a:r>
                        <a:rPr lang="en-US" sz="1000" b="1" i="0" u="none" strike="noStrike" dirty="0">
                          <a:solidFill>
                            <a:srgbClr val="000000"/>
                          </a:solidFill>
                          <a:effectLst/>
                          <a:latin typeface="Consolas" panose="020B0609020204030204" pitchFamily="49" charset="0"/>
                        </a:rPr>
                        <a:t>(</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6</a:t>
                      </a:r>
                      <a:r>
                        <a:rPr lang="en-US" sz="1000" b="1" i="0" u="none" strike="noStrike" dirty="0">
                          <a:solidFill>
                            <a:srgbClr val="000000"/>
                          </a:solidFill>
                          <a:effectLst/>
                          <a:latin typeface="Consolas" panose="020B0609020204030204" pitchFamily="49" charset="0"/>
                        </a:rPr>
                        <a:t>                    </a:t>
                      </a:r>
                      <a:r>
                        <a:rPr lang="en-US" sz="1000" b="1" i="0" u="none" strike="noStrike" dirty="0" err="1">
                          <a:solidFill>
                            <a:srgbClr val="660066"/>
                          </a:solidFill>
                          <a:effectLst/>
                          <a:latin typeface="Consolas" panose="020B0609020204030204" pitchFamily="49" charset="0"/>
                        </a:rPr>
                        <a:t>Context</a:t>
                      </a:r>
                      <a:r>
                        <a:rPr lang="en-US" sz="1000" b="1" i="0" u="none" strike="noStrike" dirty="0" err="1">
                          <a:solidFill>
                            <a:srgbClr val="666600"/>
                          </a:solidFill>
                          <a:effectLst/>
                          <a:latin typeface="Consolas" panose="020B0609020204030204" pitchFamily="49" charset="0"/>
                        </a:rPr>
                        <a:t>.</a:t>
                      </a:r>
                      <a:r>
                        <a:rPr lang="en-US" sz="1000" b="1" i="0" u="none" strike="noStrike" dirty="0" err="1">
                          <a:solidFill>
                            <a:srgbClr val="000000"/>
                          </a:solidFill>
                          <a:effectLst/>
                          <a:latin typeface="Consolas" panose="020B0609020204030204" pitchFamily="49" charset="0"/>
                        </a:rPr>
                        <a:t>TELEPHONY_SERVICE</a:t>
                      </a:r>
                      <a:r>
                        <a:rPr lang="en-US" sz="1000" b="1" i="0" u="none" strike="noStrike" dirty="0">
                          <a:solidFill>
                            <a:srgbClr val="666600"/>
                          </a:solidFill>
                          <a:effectLst/>
                          <a:latin typeface="Consolas" panose="020B0609020204030204" pitchFamily="49" charset="0"/>
                        </a:rPr>
                        <a:t>);</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7</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660066"/>
                          </a:solidFill>
                          <a:effectLst/>
                          <a:latin typeface="Consolas" panose="020B0609020204030204" pitchFamily="49" charset="0"/>
                        </a:rPr>
                        <a:t>String</a:t>
                      </a:r>
                      <a:r>
                        <a:rPr lang="en-US" sz="1000" b="1" i="0" u="none" strike="noStrike" dirty="0">
                          <a:solidFill>
                            <a:srgbClr val="000000"/>
                          </a:solidFill>
                          <a:effectLst/>
                          <a:latin typeface="Consolas" panose="020B0609020204030204" pitchFamily="49" charset="0"/>
                        </a:rPr>
                        <a:t> </a:t>
                      </a:r>
                      <a:r>
                        <a:rPr lang="en-US" sz="1000" b="1" i="0" u="none" strike="noStrike" dirty="0" err="1">
                          <a:solidFill>
                            <a:srgbClr val="000000"/>
                          </a:solidFill>
                          <a:effectLst/>
                          <a:latin typeface="Consolas" panose="020B0609020204030204" pitchFamily="49" charset="0"/>
                        </a:rPr>
                        <a:t>imsi</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666600"/>
                          </a:solidFill>
                          <a:effectLst/>
                          <a:latin typeface="Consolas" panose="020B0609020204030204" pitchFamily="49" charset="0"/>
                        </a:rPr>
                        <a:t>=</a:t>
                      </a:r>
                      <a:r>
                        <a:rPr lang="en-US" sz="1000" b="1" i="0" u="none" strike="noStrike" dirty="0">
                          <a:solidFill>
                            <a:srgbClr val="000000"/>
                          </a:solidFill>
                          <a:effectLst/>
                          <a:latin typeface="Consolas" panose="020B0609020204030204" pitchFamily="49" charset="0"/>
                        </a:rPr>
                        <a:t> </a:t>
                      </a:r>
                      <a:r>
                        <a:rPr lang="en-US" sz="1000" b="1" i="0" u="none" strike="noStrike" dirty="0" err="1">
                          <a:solidFill>
                            <a:srgbClr val="000000"/>
                          </a:solidFill>
                          <a:effectLst/>
                          <a:latin typeface="Consolas" panose="020B0609020204030204" pitchFamily="49" charset="0"/>
                        </a:rPr>
                        <a:t>telephonyManager</a:t>
                      </a:r>
                      <a:r>
                        <a:rPr lang="en-US" sz="1000" b="1" i="0" u="none" strike="noStrike" dirty="0" err="1">
                          <a:solidFill>
                            <a:srgbClr val="666600"/>
                          </a:solidFill>
                          <a:effectLst/>
                          <a:latin typeface="Consolas" panose="020B0609020204030204" pitchFamily="49" charset="0"/>
                        </a:rPr>
                        <a:t>.</a:t>
                      </a:r>
                      <a:r>
                        <a:rPr lang="en-US" sz="1000" b="1" i="0" u="none" strike="noStrike" dirty="0" err="1">
                          <a:solidFill>
                            <a:srgbClr val="000000"/>
                          </a:solidFill>
                          <a:effectLst/>
                          <a:latin typeface="Consolas" panose="020B0609020204030204" pitchFamily="49" charset="0"/>
                        </a:rPr>
                        <a:t>getSubscriberId</a:t>
                      </a:r>
                      <a:r>
                        <a:rPr lang="en-US" sz="1000" b="1" i="0" u="none" strike="noStrike" dirty="0">
                          <a:solidFill>
                            <a:srgbClr val="666600"/>
                          </a:solidFill>
                          <a:effectLst/>
                          <a:latin typeface="Consolas" panose="020B0609020204030204" pitchFamily="49" charset="0"/>
                        </a:rPr>
                        <a:t>();</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8</a:t>
                      </a:r>
                      <a:r>
                        <a:rPr lang="en-US" sz="1000" b="1" i="0" u="none" strike="noStrike" dirty="0">
                          <a:solidFill>
                            <a:srgbClr val="000000"/>
                          </a:solidFill>
                          <a:effectLst/>
                          <a:latin typeface="Consolas" panose="020B0609020204030204" pitchFamily="49" charset="0"/>
                        </a:rPr>
                        <a:t>   </a:t>
                      </a:r>
                      <a:r>
                        <a:rPr lang="en-US" sz="1000" b="1" i="0" u="none" strike="noStrike" dirty="0">
                          <a:solidFill>
                            <a:srgbClr val="880000"/>
                          </a:solidFill>
                          <a:effectLst/>
                          <a:latin typeface="Consolas" panose="020B0609020204030204" pitchFamily="49" charset="0"/>
                        </a:rPr>
                        <a:t>// Send back data through SMTP protocol</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9</a:t>
                      </a:r>
                      <a:r>
                        <a:rPr lang="en-US" sz="1000" b="1" i="0" u="none" strike="noStrike" dirty="0">
                          <a:solidFill>
                            <a:srgbClr val="000000"/>
                          </a:solidFill>
                          <a:effectLst/>
                          <a:latin typeface="Consolas" panose="020B0609020204030204" pitchFamily="49" charset="0"/>
                        </a:rPr>
                        <a:t>   </a:t>
                      </a:r>
                      <a:r>
                        <a:rPr lang="en-US" sz="1000" b="1" i="0" u="none" strike="noStrike" dirty="0" err="1">
                          <a:solidFill>
                            <a:srgbClr val="000000"/>
                          </a:solidFill>
                          <a:effectLst/>
                          <a:latin typeface="Consolas" panose="020B0609020204030204" pitchFamily="49" charset="0"/>
                        </a:rPr>
                        <a:t>smtpReply</a:t>
                      </a:r>
                      <a:r>
                        <a:rPr lang="en-US" sz="1000" b="1" i="0" u="none" strike="noStrike" dirty="0">
                          <a:solidFill>
                            <a:srgbClr val="666600"/>
                          </a:solidFill>
                          <a:effectLst/>
                          <a:latin typeface="Consolas" panose="020B0609020204030204" pitchFamily="49" charset="0"/>
                        </a:rPr>
                        <a:t>(</a:t>
                      </a:r>
                      <a:r>
                        <a:rPr lang="en-US" sz="1000" b="1" i="0" u="none" strike="noStrike" dirty="0" err="1">
                          <a:solidFill>
                            <a:srgbClr val="000000"/>
                          </a:solidFill>
                          <a:effectLst/>
                          <a:latin typeface="Consolas" panose="020B0609020204030204" pitchFamily="49" charset="0"/>
                        </a:rPr>
                        <a:t>imis</a:t>
                      </a:r>
                      <a:r>
                        <a:rPr lang="en-US" sz="1000" b="1" i="0" u="none" strike="noStrike" dirty="0">
                          <a:solidFill>
                            <a:srgbClr val="666600"/>
                          </a:solidFill>
                          <a:effectLst/>
                          <a:latin typeface="Consolas" panose="020B0609020204030204" pitchFamily="49" charset="0"/>
                        </a:rPr>
                        <a:t>);</a:t>
                      </a:r>
                      <a:endParaRPr lang="en-US" sz="1000" dirty="0">
                        <a:effectLst/>
                      </a:endParaRPr>
                    </a:p>
                    <a:p>
                      <a:pPr rtl="0" fontAlgn="t">
                        <a:spcBef>
                          <a:spcPts val="0"/>
                        </a:spcBef>
                        <a:spcAft>
                          <a:spcPts val="0"/>
                        </a:spcAft>
                      </a:pPr>
                      <a:r>
                        <a:rPr lang="en-US" sz="1000" b="1" i="0" u="none" strike="noStrike" dirty="0">
                          <a:solidFill>
                            <a:srgbClr val="006666"/>
                          </a:solidFill>
                          <a:effectLst/>
                          <a:latin typeface="Consolas" panose="020B0609020204030204" pitchFamily="49" charset="0"/>
                        </a:rPr>
                        <a:t>10</a:t>
                      </a:r>
                      <a:r>
                        <a:rPr lang="en-US" sz="1000" b="1" i="0" u="none" strike="noStrike" dirty="0">
                          <a:solidFill>
                            <a:srgbClr val="000000"/>
                          </a:solidFill>
                          <a:effectLst/>
                          <a:latin typeface="Consolas" panose="020B0609020204030204" pitchFamily="49" charset="0"/>
                        </a:rPr>
                        <a:t> }</a:t>
                      </a:r>
                    </a:p>
                    <a:p>
                      <a:pPr rtl="0" fontAlgn="t">
                        <a:spcBef>
                          <a:spcPts val="0"/>
                        </a:spcBef>
                        <a:spcAft>
                          <a:spcPts val="0"/>
                        </a:spcAft>
                      </a:pPr>
                      <a:endParaRPr lang="en-US" sz="1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12" name="TextBox 11"/>
          <p:cNvSpPr txBox="1"/>
          <p:nvPr/>
        </p:nvSpPr>
        <p:spPr>
          <a:xfrm>
            <a:off x="6606359" y="1720135"/>
            <a:ext cx="4849661" cy="461665"/>
          </a:xfrm>
          <a:prstGeom prst="rect">
            <a:avLst/>
          </a:prstGeom>
          <a:noFill/>
        </p:spPr>
        <p:txBody>
          <a:bodyPr wrap="none" rtlCol="0">
            <a:spAutoFit/>
          </a:bodyPr>
          <a:lstStyle/>
          <a:p>
            <a:r>
              <a:rPr lang="en-US" sz="2400" b="1" dirty="0">
                <a:solidFill>
                  <a:srgbClr val="C00000"/>
                </a:solidFill>
              </a:rPr>
              <a:t>Take actions according to commands</a:t>
            </a:r>
          </a:p>
        </p:txBody>
      </p:sp>
      <p:sp>
        <p:nvSpPr>
          <p:cNvPr id="16" name="TextBox 15"/>
          <p:cNvSpPr txBox="1"/>
          <p:nvPr/>
        </p:nvSpPr>
        <p:spPr>
          <a:xfrm>
            <a:off x="391759" y="5644257"/>
            <a:ext cx="7222908" cy="1077218"/>
          </a:xfrm>
          <a:prstGeom prst="rect">
            <a:avLst/>
          </a:prstGeom>
          <a:noFill/>
        </p:spPr>
        <p:txBody>
          <a:bodyPr wrap="square" rtlCol="0">
            <a:spAutoFit/>
          </a:bodyPr>
          <a:lstStyle/>
          <a:p>
            <a:pPr algn="ctr"/>
            <a:r>
              <a:rPr lang="en-US" sz="3200" b="1" dirty="0">
                <a:solidFill>
                  <a:srgbClr val="ED7D31"/>
                </a:solidFill>
              </a:rPr>
              <a:t>Force app to execute a certain path if </a:t>
            </a:r>
          </a:p>
          <a:p>
            <a:pPr algn="ctr"/>
            <a:r>
              <a:rPr lang="en-US" sz="3200" b="1" dirty="0">
                <a:solidFill>
                  <a:srgbClr val="ED7D31"/>
                </a:solidFill>
              </a:rPr>
              <a:t>the desired input cannot be generated.</a:t>
            </a:r>
          </a:p>
        </p:txBody>
      </p:sp>
      <p:sp>
        <p:nvSpPr>
          <p:cNvPr id="17" name="TextBox 16"/>
          <p:cNvSpPr txBox="1"/>
          <p:nvPr/>
        </p:nvSpPr>
        <p:spPr>
          <a:xfrm>
            <a:off x="126332" y="2720400"/>
            <a:ext cx="6934655" cy="1077218"/>
          </a:xfrm>
          <a:prstGeom prst="rect">
            <a:avLst/>
          </a:prstGeom>
          <a:noFill/>
        </p:spPr>
        <p:txBody>
          <a:bodyPr wrap="none" rtlCol="0">
            <a:spAutoFit/>
          </a:bodyPr>
          <a:lstStyle/>
          <a:p>
            <a:r>
              <a:rPr lang="en-US" sz="3200" b="1" dirty="0">
                <a:solidFill>
                  <a:srgbClr val="ED7D31"/>
                </a:solidFill>
              </a:rPr>
              <a:t>Expose all malicious payloads triggered </a:t>
            </a:r>
          </a:p>
          <a:p>
            <a:pPr algn="ctr"/>
            <a:r>
              <a:rPr lang="en-US" sz="3200" b="1" dirty="0">
                <a:solidFill>
                  <a:srgbClr val="ED7D31"/>
                </a:solidFill>
              </a:rPr>
              <a:t>by various commands efficiently</a:t>
            </a:r>
          </a:p>
        </p:txBody>
      </p:sp>
      <p:sp>
        <p:nvSpPr>
          <p:cNvPr id="18" name="TextBox 17"/>
          <p:cNvSpPr txBox="1"/>
          <p:nvPr/>
        </p:nvSpPr>
        <p:spPr>
          <a:xfrm>
            <a:off x="6997608" y="2111996"/>
            <a:ext cx="4176528" cy="1077218"/>
          </a:xfrm>
          <a:prstGeom prst="rect">
            <a:avLst/>
          </a:prstGeom>
          <a:noFill/>
        </p:spPr>
        <p:txBody>
          <a:bodyPr wrap="none" rtlCol="0">
            <a:spAutoFit/>
          </a:bodyPr>
          <a:lstStyle/>
          <a:p>
            <a:pPr algn="ctr"/>
            <a:r>
              <a:rPr lang="en-US" sz="3200" b="1" dirty="0">
                <a:solidFill>
                  <a:srgbClr val="ED7D31"/>
                </a:solidFill>
              </a:rPr>
              <a:t>Identify the cross-layer </a:t>
            </a:r>
          </a:p>
          <a:p>
            <a:pPr algn="ctr"/>
            <a:r>
              <a:rPr lang="en-US" sz="3200" b="1" dirty="0">
                <a:solidFill>
                  <a:srgbClr val="ED7D31"/>
                </a:solidFill>
              </a:rPr>
              <a:t>information flow</a:t>
            </a:r>
          </a:p>
        </p:txBody>
      </p:sp>
      <p:sp>
        <p:nvSpPr>
          <p:cNvPr id="22" name="Title 1"/>
          <p:cNvSpPr>
            <a:spLocks noGrp="1"/>
          </p:cNvSpPr>
          <p:nvPr>
            <p:ph type="title"/>
          </p:nvPr>
        </p:nvSpPr>
        <p:spPr>
          <a:xfrm>
            <a:off x="7206927" y="5284188"/>
            <a:ext cx="4998277" cy="700790"/>
          </a:xfrm>
        </p:spPr>
        <p:txBody>
          <a:bodyPr>
            <a:normAutofit/>
          </a:bodyPr>
          <a:lstStyle/>
          <a:p>
            <a:pPr algn="ctr"/>
            <a:r>
              <a:rPr lang="en-US" altLang="zh-CN" dirty="0">
                <a:solidFill>
                  <a:schemeClr val="accent5">
                    <a:lumMod val="75000"/>
                  </a:schemeClr>
                </a:solidFill>
              </a:rPr>
              <a:t>Challenges</a:t>
            </a:r>
            <a:endParaRPr lang="en-US" dirty="0">
              <a:solidFill>
                <a:schemeClr val="accent5">
                  <a:lumMod val="75000"/>
                </a:schemeClr>
              </a:solidFill>
            </a:endParaRPr>
          </a:p>
        </p:txBody>
      </p:sp>
    </p:spTree>
    <p:extLst>
      <p:ext uri="{BB962C8B-B14F-4D97-AF65-F5344CB8AC3E}">
        <p14:creationId xmlns:p14="http://schemas.microsoft.com/office/powerpoint/2010/main" val="102698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spcBef>
                <a:spcPts val="2400"/>
              </a:spcBef>
              <a:buFont typeface="Wingdings" panose="05000000000000000000" pitchFamily="2" charset="2"/>
              <a:buChar char="q"/>
            </a:pPr>
            <a:r>
              <a:rPr lang="en-US" sz="3200" b="1" dirty="0">
                <a:solidFill>
                  <a:schemeClr val="bg1">
                    <a:lumMod val="50000"/>
                  </a:schemeClr>
                </a:solidFill>
              </a:rPr>
              <a:t> Motivating Example</a:t>
            </a:r>
          </a:p>
          <a:p>
            <a:pPr>
              <a:spcBef>
                <a:spcPts val="2400"/>
              </a:spcBef>
              <a:buFont typeface="Wingdings" panose="05000000000000000000" pitchFamily="2" charset="2"/>
              <a:buChar char="q"/>
            </a:pPr>
            <a:r>
              <a:rPr lang="en-US" sz="3200" b="1" dirty="0"/>
              <a:t> The New Android Runtime (ART)</a:t>
            </a:r>
          </a:p>
          <a:p>
            <a:pPr>
              <a:spcBef>
                <a:spcPts val="2400"/>
              </a:spcBef>
              <a:buFont typeface="Wingdings" panose="05000000000000000000" pitchFamily="2" charset="2"/>
              <a:buChar char="q"/>
            </a:pPr>
            <a:r>
              <a:rPr lang="en-US" sz="3200" b="1" dirty="0">
                <a:solidFill>
                  <a:schemeClr val="bg1">
                    <a:lumMod val="50000"/>
                  </a:schemeClr>
                </a:solidFill>
              </a:rPr>
              <a:t> </a:t>
            </a:r>
            <a:r>
              <a:rPr lang="en-US" sz="3200" b="1" dirty="0" err="1">
                <a:solidFill>
                  <a:schemeClr val="bg1">
                    <a:lumMod val="50000"/>
                  </a:schemeClr>
                </a:solidFill>
              </a:rPr>
              <a:t>Malton</a:t>
            </a:r>
            <a:endParaRPr lang="en-US" sz="3200" b="1" dirty="0">
              <a:solidFill>
                <a:schemeClr val="bg1">
                  <a:lumMod val="50000"/>
                </a:schemeClr>
              </a:solidFill>
            </a:endParaRPr>
          </a:p>
          <a:p>
            <a:pPr>
              <a:spcBef>
                <a:spcPts val="2400"/>
              </a:spcBef>
              <a:buFont typeface="Wingdings" panose="05000000000000000000" pitchFamily="2" charset="2"/>
              <a:buChar char="q"/>
            </a:pPr>
            <a:r>
              <a:rPr lang="en-US" sz="3200" b="1" dirty="0">
                <a:solidFill>
                  <a:schemeClr val="bg1">
                    <a:lumMod val="50000"/>
                  </a:schemeClr>
                </a:solidFill>
              </a:rPr>
              <a:t> Evaluation</a:t>
            </a:r>
          </a:p>
          <a:p>
            <a:pPr>
              <a:spcBef>
                <a:spcPts val="2400"/>
              </a:spcBef>
              <a:buFont typeface="Wingdings" panose="05000000000000000000" pitchFamily="2" charset="2"/>
              <a:buChar char="q"/>
            </a:pPr>
            <a:r>
              <a:rPr lang="en-US" sz="3200" b="1" dirty="0">
                <a:solidFill>
                  <a:schemeClr val="bg1">
                    <a:lumMod val="50000"/>
                  </a:schemeClr>
                </a:solidFill>
              </a:rPr>
              <a:t> Conclusion</a:t>
            </a:r>
          </a:p>
        </p:txBody>
      </p:sp>
      <p:sp>
        <p:nvSpPr>
          <p:cNvPr id="4" name="Slide Number Placeholder 3"/>
          <p:cNvSpPr>
            <a:spLocks noGrp="1"/>
          </p:cNvSpPr>
          <p:nvPr>
            <p:ph type="sldNum" sz="quarter" idx="12"/>
          </p:nvPr>
        </p:nvSpPr>
        <p:spPr/>
        <p:txBody>
          <a:bodyPr/>
          <a:lstStyle/>
          <a:p>
            <a:fld id="{11579AEC-9D4C-48B8-9873-A18BF11D3B3C}" type="slidenum">
              <a:rPr lang="en-US" smtClean="0">
                <a:solidFill>
                  <a:prstClr val="black">
                    <a:tint val="75000"/>
                  </a:prstClr>
                </a:solidFill>
              </a:rPr>
              <a:pPr/>
              <a:t>8</a:t>
            </a:fld>
            <a:endParaRPr lang="en-US" dirty="0">
              <a:solidFill>
                <a:prstClr val="black">
                  <a:tint val="75000"/>
                </a:prstClr>
              </a:solidFill>
            </a:endParaRPr>
          </a:p>
        </p:txBody>
      </p:sp>
      <p:pic>
        <p:nvPicPr>
          <p:cNvPr id="5" name="Picture 4"/>
          <p:cNvPicPr>
            <a:picLocks noChangeAspect="1"/>
          </p:cNvPicPr>
          <p:nvPr/>
        </p:nvPicPr>
        <p:blipFill>
          <a:blip r:embed="rId3"/>
          <a:stretch>
            <a:fillRect/>
          </a:stretch>
        </p:blipFill>
        <p:spPr>
          <a:xfrm>
            <a:off x="7978768" y="3754491"/>
            <a:ext cx="3763288" cy="2601859"/>
          </a:xfrm>
          <a:prstGeom prst="rect">
            <a:avLst/>
          </a:prstGeom>
        </p:spPr>
      </p:pic>
    </p:spTree>
    <p:extLst>
      <p:ext uri="{BB962C8B-B14F-4D97-AF65-F5344CB8AC3E}">
        <p14:creationId xmlns:p14="http://schemas.microsoft.com/office/powerpoint/2010/main" val="3727492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5835650"/>
            <a:ext cx="2743200" cy="365125"/>
          </a:xfrm>
        </p:spPr>
        <p:txBody>
          <a:bodyPr/>
          <a:lstStyle/>
          <a:p>
            <a:fld id="{11579AEC-9D4C-48B8-9873-A18BF11D3B3C}" type="slidenum">
              <a:rPr lang="en-US" smtClean="0"/>
              <a:t>9</a:t>
            </a:fld>
            <a:endParaRPr lang="en-US"/>
          </a:p>
        </p:txBody>
      </p:sp>
      <p:cxnSp>
        <p:nvCxnSpPr>
          <p:cNvPr id="6" name="Straight Connector 5"/>
          <p:cNvCxnSpPr/>
          <p:nvPr/>
        </p:nvCxnSpPr>
        <p:spPr>
          <a:xfrm>
            <a:off x="838241" y="3210924"/>
            <a:ext cx="10836924" cy="39109"/>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1368194" y="449679"/>
            <a:ext cx="4888509" cy="5048104"/>
            <a:chOff x="136809" y="962878"/>
            <a:chExt cx="4888509" cy="5048104"/>
          </a:xfrm>
        </p:grpSpPr>
        <p:sp>
          <p:nvSpPr>
            <p:cNvPr id="7" name="Rectangle 6"/>
            <p:cNvSpPr/>
            <p:nvPr/>
          </p:nvSpPr>
          <p:spPr>
            <a:xfrm>
              <a:off x="2620983" y="4007266"/>
              <a:ext cx="2404335" cy="1203363"/>
            </a:xfrm>
            <a:prstGeom prst="rect">
              <a:avLst/>
            </a:prstGeom>
          </p:spPr>
          <p:style>
            <a:lnRef idx="0">
              <a:schemeClr val="accent1"/>
            </a:lnRef>
            <a:fillRef idx="3">
              <a:schemeClr val="accent1"/>
            </a:fillRef>
            <a:effectRef idx="3">
              <a:schemeClr val="accent1"/>
            </a:effectRef>
            <a:fontRef idx="minor">
              <a:schemeClr val="lt1"/>
            </a:fontRef>
          </p:style>
          <p:txBody>
            <a:bodyPr rtlCol="0" anchor="t"/>
            <a:lstStyle/>
            <a:p>
              <a:pPr algn="ctr"/>
              <a:r>
                <a:rPr lang="en-US" sz="2400" b="1" dirty="0">
                  <a:solidFill>
                    <a:srgbClr val="FF0000"/>
                  </a:solidFill>
                  <a:latin typeface="Arial Rounded MT Bold" panose="020F0704030504030204" pitchFamily="34" charset="0"/>
                </a:rPr>
                <a:t>libdvm.so</a:t>
              </a:r>
            </a:p>
            <a:p>
              <a:pPr algn="ctr"/>
              <a:r>
                <a:rPr lang="en-US" sz="2400" dirty="0" err="1"/>
                <a:t>Dalvik</a:t>
              </a:r>
              <a:r>
                <a:rPr lang="en-US" sz="2400" dirty="0"/>
                <a:t> bytecode</a:t>
              </a:r>
            </a:p>
          </p:txBody>
        </p:sp>
        <p:sp>
          <p:nvSpPr>
            <p:cNvPr id="9" name="Oval 8"/>
            <p:cNvSpPr/>
            <p:nvPr/>
          </p:nvSpPr>
          <p:spPr>
            <a:xfrm>
              <a:off x="2972508" y="1048582"/>
              <a:ext cx="1701285" cy="5206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latin typeface="Arial Rounded MT Bold" panose="020F0704030504030204" pitchFamily="34" charset="0"/>
                </a:rPr>
                <a:t>DEX</a:t>
              </a:r>
            </a:p>
          </p:txBody>
        </p:sp>
        <p:sp>
          <p:nvSpPr>
            <p:cNvPr id="10" name="Rectangle 9"/>
            <p:cNvSpPr/>
            <p:nvPr/>
          </p:nvSpPr>
          <p:spPr>
            <a:xfrm>
              <a:off x="2921523" y="1985743"/>
              <a:ext cx="1803254" cy="613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err="1">
                  <a:latin typeface="Arial Rounded MT Bold" panose="020F0704030504030204" pitchFamily="34" charset="0"/>
                </a:rPr>
                <a:t>dexopt</a:t>
              </a:r>
              <a:endParaRPr lang="en-US" sz="2000" i="1" dirty="0">
                <a:latin typeface="Arial Rounded MT Bold" panose="020F0704030504030204" pitchFamily="34" charset="0"/>
              </a:endParaRPr>
            </a:p>
          </p:txBody>
        </p:sp>
        <p:sp>
          <p:nvSpPr>
            <p:cNvPr id="11" name="Oval 10"/>
            <p:cNvSpPr/>
            <p:nvPr/>
          </p:nvSpPr>
          <p:spPr>
            <a:xfrm>
              <a:off x="2972508" y="3015925"/>
              <a:ext cx="1701285" cy="57481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latin typeface="Arial Rounded MT Bold" panose="020F0704030504030204" pitchFamily="34" charset="0"/>
                </a:rPr>
                <a:t>ODEX</a:t>
              </a:r>
            </a:p>
          </p:txBody>
        </p:sp>
        <p:sp>
          <p:nvSpPr>
            <p:cNvPr id="15" name="TextBox 14"/>
            <p:cNvSpPr txBox="1"/>
            <p:nvPr/>
          </p:nvSpPr>
          <p:spPr>
            <a:xfrm>
              <a:off x="1231941" y="962878"/>
              <a:ext cx="1687965" cy="743087"/>
            </a:xfrm>
            <a:prstGeom prst="rect">
              <a:avLst/>
            </a:prstGeom>
            <a:noFill/>
          </p:spPr>
          <p:txBody>
            <a:bodyPr wrap="none" rtlCol="0">
              <a:spAutoFit/>
            </a:bodyPr>
            <a:lstStyle/>
            <a:p>
              <a:r>
                <a:rPr lang="en-US" altLang="zh-CN" sz="2000" dirty="0" err="1">
                  <a:solidFill>
                    <a:srgbClr val="002060"/>
                  </a:solidFill>
                  <a:latin typeface="Arial Rounded MT Bold" panose="020F0704030504030204" pitchFamily="34" charset="0"/>
                </a:rPr>
                <a:t>Dalvik</a:t>
              </a:r>
              <a:r>
                <a:rPr lang="en-US" sz="2000" dirty="0">
                  <a:solidFill>
                    <a:srgbClr val="002060"/>
                  </a:solidFill>
                  <a:latin typeface="Arial Rounded MT Bold" panose="020F0704030504030204" pitchFamily="34" charset="0"/>
                </a:rPr>
                <a:t> </a:t>
              </a:r>
            </a:p>
            <a:p>
              <a:r>
                <a:rPr lang="en-US" sz="2000" dirty="0">
                  <a:solidFill>
                    <a:srgbClr val="002060"/>
                  </a:solidFill>
                  <a:latin typeface="Arial Rounded MT Bold" panose="020F0704030504030204" pitchFamily="34" charset="0"/>
                </a:rPr>
                <a:t>bytecode</a:t>
              </a:r>
            </a:p>
          </p:txBody>
        </p:sp>
        <p:sp>
          <p:nvSpPr>
            <p:cNvPr id="16" name="TextBox 15"/>
            <p:cNvSpPr txBox="1"/>
            <p:nvPr/>
          </p:nvSpPr>
          <p:spPr>
            <a:xfrm>
              <a:off x="1231941" y="2046277"/>
              <a:ext cx="2104383" cy="420006"/>
            </a:xfrm>
            <a:prstGeom prst="rect">
              <a:avLst/>
            </a:prstGeom>
            <a:noFill/>
          </p:spPr>
          <p:txBody>
            <a:bodyPr wrap="none" rtlCol="0">
              <a:spAutoFit/>
            </a:bodyPr>
            <a:lstStyle/>
            <a:p>
              <a:r>
                <a:rPr lang="en-US" sz="2000" dirty="0">
                  <a:solidFill>
                    <a:schemeClr val="accent4">
                      <a:lumMod val="75000"/>
                    </a:schemeClr>
                  </a:solidFill>
                  <a:latin typeface="Arial Rounded MT Bold" panose="020F0704030504030204" pitchFamily="34" charset="0"/>
                </a:rPr>
                <a:t>Just in Time</a:t>
              </a:r>
            </a:p>
          </p:txBody>
        </p:sp>
        <p:sp>
          <p:nvSpPr>
            <p:cNvPr id="18" name="TextBox 17"/>
            <p:cNvSpPr txBox="1"/>
            <p:nvPr/>
          </p:nvSpPr>
          <p:spPr>
            <a:xfrm>
              <a:off x="1231941" y="2807209"/>
              <a:ext cx="1897181" cy="743087"/>
            </a:xfrm>
            <a:prstGeom prst="rect">
              <a:avLst/>
            </a:prstGeom>
            <a:noFill/>
          </p:spPr>
          <p:txBody>
            <a:bodyPr wrap="none" rtlCol="0">
              <a:spAutoFit/>
            </a:bodyPr>
            <a:lstStyle/>
            <a:p>
              <a:r>
                <a:rPr lang="en-US" altLang="zh-CN" sz="2000" dirty="0">
                  <a:solidFill>
                    <a:srgbClr val="002060"/>
                  </a:solidFill>
                  <a:latin typeface="Arial Rounded MT Bold" panose="020F0704030504030204" pitchFamily="34" charset="0"/>
                </a:rPr>
                <a:t>Optimized</a:t>
              </a:r>
              <a:r>
                <a:rPr lang="en-US" sz="2000" dirty="0">
                  <a:solidFill>
                    <a:srgbClr val="002060"/>
                  </a:solidFill>
                  <a:latin typeface="Arial Rounded MT Bold" panose="020F0704030504030204" pitchFamily="34" charset="0"/>
                </a:rPr>
                <a:t> </a:t>
              </a:r>
            </a:p>
            <a:p>
              <a:r>
                <a:rPr lang="en-US" sz="2000" dirty="0">
                  <a:solidFill>
                    <a:srgbClr val="002060"/>
                  </a:solidFill>
                  <a:latin typeface="Arial Rounded MT Bold" panose="020F0704030504030204" pitchFamily="34" charset="0"/>
                </a:rPr>
                <a:t>bytecode</a:t>
              </a:r>
            </a:p>
          </p:txBody>
        </p:sp>
        <p:sp>
          <p:nvSpPr>
            <p:cNvPr id="20" name="TextBox 19"/>
            <p:cNvSpPr txBox="1"/>
            <p:nvPr/>
          </p:nvSpPr>
          <p:spPr>
            <a:xfrm>
              <a:off x="136809" y="4385115"/>
              <a:ext cx="2043722" cy="484622"/>
            </a:xfrm>
            <a:prstGeom prst="rect">
              <a:avLst/>
            </a:prstGeom>
            <a:noFill/>
          </p:spPr>
          <p:txBody>
            <a:bodyPr wrap="square" rtlCol="0">
              <a:spAutoFit/>
            </a:bodyPr>
            <a:lstStyle/>
            <a:p>
              <a:r>
                <a:rPr lang="en-US" sz="2400" dirty="0">
                  <a:solidFill>
                    <a:schemeClr val="accent4">
                      <a:lumMod val="75000"/>
                    </a:schemeClr>
                  </a:solidFill>
                  <a:latin typeface="Arial Rounded MT Bold" panose="020F0704030504030204" pitchFamily="34" charset="0"/>
                </a:rPr>
                <a:t>Runtime</a:t>
              </a:r>
            </a:p>
          </p:txBody>
        </p:sp>
        <p:sp>
          <p:nvSpPr>
            <p:cNvPr id="24" name="TextBox 23"/>
            <p:cNvSpPr txBox="1"/>
            <p:nvPr/>
          </p:nvSpPr>
          <p:spPr>
            <a:xfrm>
              <a:off x="1613296" y="5426207"/>
              <a:ext cx="925253" cy="584775"/>
            </a:xfrm>
            <a:prstGeom prst="rect">
              <a:avLst/>
            </a:prstGeom>
            <a:noFill/>
          </p:spPr>
          <p:txBody>
            <a:bodyPr wrap="none" rtlCol="0">
              <a:spAutoFit/>
            </a:bodyPr>
            <a:lstStyle/>
            <a:p>
              <a:r>
                <a:rPr lang="en-US" sz="3200" b="1" dirty="0">
                  <a:latin typeface="Lucida Console" panose="020B0609040504020204" pitchFamily="49" charset="0"/>
                </a:rPr>
                <a:t>DVM</a:t>
              </a:r>
            </a:p>
          </p:txBody>
        </p:sp>
        <p:cxnSp>
          <p:nvCxnSpPr>
            <p:cNvPr id="27" name="Straight Arrow Connector 26"/>
            <p:cNvCxnSpPr>
              <a:stCxn id="9" idx="4"/>
              <a:endCxn id="10" idx="0"/>
            </p:cNvCxnSpPr>
            <p:nvPr/>
          </p:nvCxnSpPr>
          <p:spPr>
            <a:xfrm flipH="1">
              <a:off x="3823150" y="1569215"/>
              <a:ext cx="1" cy="416528"/>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2"/>
              <a:endCxn id="11" idx="0"/>
            </p:cNvCxnSpPr>
            <p:nvPr/>
          </p:nvCxnSpPr>
          <p:spPr>
            <a:xfrm>
              <a:off x="3823150" y="2599397"/>
              <a:ext cx="1" cy="416528"/>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4"/>
              <a:endCxn id="7" idx="0"/>
            </p:cNvCxnSpPr>
            <p:nvPr/>
          </p:nvCxnSpPr>
          <p:spPr>
            <a:xfrm>
              <a:off x="3823151" y="3590737"/>
              <a:ext cx="0" cy="416529"/>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6839065" y="515527"/>
            <a:ext cx="4521991" cy="4982255"/>
            <a:chOff x="6839065" y="1036227"/>
            <a:chExt cx="4521991" cy="4982255"/>
          </a:xfrm>
        </p:grpSpPr>
        <p:sp>
          <p:nvSpPr>
            <p:cNvPr id="8" name="Rectangle 7"/>
            <p:cNvSpPr/>
            <p:nvPr/>
          </p:nvSpPr>
          <p:spPr>
            <a:xfrm>
              <a:off x="6839065" y="4047022"/>
              <a:ext cx="2404335" cy="1203363"/>
            </a:xfrm>
            <a:prstGeom prst="rect">
              <a:avLst/>
            </a:prstGeom>
          </p:spPr>
          <p:style>
            <a:lnRef idx="0">
              <a:schemeClr val="accent1"/>
            </a:lnRef>
            <a:fillRef idx="3">
              <a:schemeClr val="accent1"/>
            </a:fillRef>
            <a:effectRef idx="3">
              <a:schemeClr val="accent1"/>
            </a:effectRef>
            <a:fontRef idx="minor">
              <a:schemeClr val="lt1"/>
            </a:fontRef>
          </p:style>
          <p:txBody>
            <a:bodyPr rtlCol="0" anchor="t"/>
            <a:lstStyle/>
            <a:p>
              <a:pPr algn="ctr"/>
              <a:r>
                <a:rPr lang="en-US" sz="2400" b="1" dirty="0">
                  <a:solidFill>
                    <a:srgbClr val="FF0000"/>
                  </a:solidFill>
                  <a:latin typeface="Arial Rounded MT Bold" panose="020F0704030504030204" pitchFamily="34" charset="0"/>
                </a:rPr>
                <a:t>libart.so</a:t>
              </a:r>
            </a:p>
            <a:p>
              <a:pPr algn="ctr"/>
              <a:r>
                <a:rPr lang="en-US" sz="2400" dirty="0"/>
                <a:t>Either bytecode or native code</a:t>
              </a:r>
            </a:p>
          </p:txBody>
        </p:sp>
        <p:sp>
          <p:nvSpPr>
            <p:cNvPr id="12" name="Oval 11"/>
            <p:cNvSpPr/>
            <p:nvPr/>
          </p:nvSpPr>
          <p:spPr>
            <a:xfrm>
              <a:off x="7190590" y="1036227"/>
              <a:ext cx="1701285" cy="5206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latin typeface="Arial Rounded MT Bold" panose="020F0704030504030204" pitchFamily="34" charset="0"/>
                </a:rPr>
                <a:t>DEX</a:t>
              </a:r>
            </a:p>
          </p:txBody>
        </p:sp>
        <p:sp>
          <p:nvSpPr>
            <p:cNvPr id="13" name="Rectangle 12"/>
            <p:cNvSpPr/>
            <p:nvPr/>
          </p:nvSpPr>
          <p:spPr>
            <a:xfrm>
              <a:off x="7139605" y="1977507"/>
              <a:ext cx="1803254" cy="613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latin typeface="Arial Rounded MT Bold" panose="020F0704030504030204" pitchFamily="34" charset="0"/>
                </a:rPr>
                <a:t>dex</a:t>
              </a:r>
              <a:r>
                <a:rPr lang="en-US" altLang="zh-CN" sz="2000" i="1" dirty="0">
                  <a:latin typeface="Arial Rounded MT Bold" panose="020F0704030504030204" pitchFamily="34" charset="0"/>
                </a:rPr>
                <a:t>2oat</a:t>
              </a:r>
              <a:endParaRPr lang="en-US" sz="2000" i="1" dirty="0">
                <a:latin typeface="Arial Rounded MT Bold" panose="020F0704030504030204" pitchFamily="34" charset="0"/>
              </a:endParaRPr>
            </a:p>
          </p:txBody>
        </p:sp>
        <p:sp>
          <p:nvSpPr>
            <p:cNvPr id="14" name="Oval 13"/>
            <p:cNvSpPr/>
            <p:nvPr/>
          </p:nvSpPr>
          <p:spPr>
            <a:xfrm>
              <a:off x="7190590" y="3011808"/>
              <a:ext cx="1701285" cy="57481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latin typeface="Arial Rounded MT Bold" panose="020F0704030504030204" pitchFamily="34" charset="0"/>
                </a:rPr>
                <a:t>OAT</a:t>
              </a:r>
            </a:p>
          </p:txBody>
        </p:sp>
        <p:sp>
          <p:nvSpPr>
            <p:cNvPr id="17" name="TextBox 16"/>
            <p:cNvSpPr txBox="1"/>
            <p:nvPr/>
          </p:nvSpPr>
          <p:spPr>
            <a:xfrm>
              <a:off x="9005212" y="2870445"/>
              <a:ext cx="2355844" cy="743087"/>
            </a:xfrm>
            <a:prstGeom prst="rect">
              <a:avLst/>
            </a:prstGeom>
            <a:noFill/>
          </p:spPr>
          <p:txBody>
            <a:bodyPr wrap="none" rtlCol="0">
              <a:spAutoFit/>
            </a:bodyPr>
            <a:lstStyle/>
            <a:p>
              <a:r>
                <a:rPr lang="en-US" sz="2000" dirty="0">
                  <a:solidFill>
                    <a:srgbClr val="002060"/>
                  </a:solidFill>
                  <a:latin typeface="Arial Rounded MT Bold" panose="020F0704030504030204" pitchFamily="34" charset="0"/>
                </a:rPr>
                <a:t>Native code</a:t>
              </a:r>
            </a:p>
            <a:p>
              <a:r>
                <a:rPr lang="en-US" sz="2000" dirty="0">
                  <a:solidFill>
                    <a:srgbClr val="002060"/>
                  </a:solidFill>
                  <a:latin typeface="Arial Rounded MT Bold" panose="020F0704030504030204" pitchFamily="34" charset="0"/>
                </a:rPr>
                <a:t>and bytecode</a:t>
              </a:r>
            </a:p>
          </p:txBody>
        </p:sp>
        <p:sp>
          <p:nvSpPr>
            <p:cNvPr id="19" name="TextBox 18"/>
            <p:cNvSpPr txBox="1"/>
            <p:nvPr/>
          </p:nvSpPr>
          <p:spPr>
            <a:xfrm>
              <a:off x="9005212" y="1069705"/>
              <a:ext cx="1687965" cy="743087"/>
            </a:xfrm>
            <a:prstGeom prst="rect">
              <a:avLst/>
            </a:prstGeom>
            <a:noFill/>
          </p:spPr>
          <p:txBody>
            <a:bodyPr wrap="none" rtlCol="0">
              <a:spAutoFit/>
            </a:bodyPr>
            <a:lstStyle/>
            <a:p>
              <a:r>
                <a:rPr lang="en-US" altLang="zh-CN" sz="2000" dirty="0" err="1">
                  <a:solidFill>
                    <a:srgbClr val="002060"/>
                  </a:solidFill>
                  <a:latin typeface="Arial Rounded MT Bold" panose="020F0704030504030204" pitchFamily="34" charset="0"/>
                </a:rPr>
                <a:t>Dalvik</a:t>
              </a:r>
              <a:r>
                <a:rPr lang="en-US" sz="2000" dirty="0">
                  <a:solidFill>
                    <a:srgbClr val="002060"/>
                  </a:solidFill>
                  <a:latin typeface="Arial Rounded MT Bold" panose="020F0704030504030204" pitchFamily="34" charset="0"/>
                </a:rPr>
                <a:t> </a:t>
              </a:r>
            </a:p>
            <a:p>
              <a:r>
                <a:rPr lang="en-US" sz="2000" dirty="0">
                  <a:solidFill>
                    <a:srgbClr val="002060"/>
                  </a:solidFill>
                  <a:latin typeface="Arial Rounded MT Bold" panose="020F0704030504030204" pitchFamily="34" charset="0"/>
                </a:rPr>
                <a:t>bytecode</a:t>
              </a:r>
            </a:p>
          </p:txBody>
        </p:sp>
        <p:sp>
          <p:nvSpPr>
            <p:cNvPr id="22" name="TextBox 21"/>
            <p:cNvSpPr txBox="1"/>
            <p:nvPr/>
          </p:nvSpPr>
          <p:spPr>
            <a:xfrm>
              <a:off x="9005212" y="2071143"/>
              <a:ext cx="1992469" cy="400110"/>
            </a:xfrm>
            <a:prstGeom prst="rect">
              <a:avLst/>
            </a:prstGeom>
            <a:noFill/>
          </p:spPr>
          <p:txBody>
            <a:bodyPr wrap="none" rtlCol="0">
              <a:spAutoFit/>
            </a:bodyPr>
            <a:lstStyle/>
            <a:p>
              <a:r>
                <a:rPr lang="en-US" sz="2000" dirty="0">
                  <a:solidFill>
                    <a:schemeClr val="accent4">
                      <a:lumMod val="75000"/>
                    </a:schemeClr>
                  </a:solidFill>
                  <a:latin typeface="Arial Rounded MT Bold" panose="020F0704030504030204" pitchFamily="34" charset="0"/>
                </a:rPr>
                <a:t>Ahead of Time</a:t>
              </a:r>
            </a:p>
          </p:txBody>
        </p:sp>
        <p:sp>
          <p:nvSpPr>
            <p:cNvPr id="25" name="TextBox 24"/>
            <p:cNvSpPr txBox="1"/>
            <p:nvPr/>
          </p:nvSpPr>
          <p:spPr>
            <a:xfrm>
              <a:off x="9257881" y="5433707"/>
              <a:ext cx="925253" cy="584775"/>
            </a:xfrm>
            <a:prstGeom prst="rect">
              <a:avLst/>
            </a:prstGeom>
            <a:noFill/>
          </p:spPr>
          <p:txBody>
            <a:bodyPr wrap="none" rtlCol="0">
              <a:spAutoFit/>
            </a:bodyPr>
            <a:lstStyle/>
            <a:p>
              <a:r>
                <a:rPr lang="en-US" altLang="zh-CN" sz="3200" b="1" dirty="0">
                  <a:latin typeface="Lucida Console" panose="020B0609040504020204" pitchFamily="49" charset="0"/>
                </a:rPr>
                <a:t>ART</a:t>
              </a:r>
              <a:endParaRPr lang="en-US" sz="3200" b="1" dirty="0">
                <a:latin typeface="Lucida Console" panose="020B0609040504020204" pitchFamily="49" charset="0"/>
              </a:endParaRPr>
            </a:p>
          </p:txBody>
        </p:sp>
        <p:cxnSp>
          <p:nvCxnSpPr>
            <p:cNvPr id="40" name="Straight Arrow Connector 39"/>
            <p:cNvCxnSpPr>
              <a:stCxn id="12" idx="4"/>
              <a:endCxn id="13" idx="0"/>
            </p:cNvCxnSpPr>
            <p:nvPr/>
          </p:nvCxnSpPr>
          <p:spPr>
            <a:xfrm flipH="1">
              <a:off x="8041232" y="1556860"/>
              <a:ext cx="1" cy="420647"/>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2"/>
              <a:endCxn id="14" idx="0"/>
            </p:cNvCxnSpPr>
            <p:nvPr/>
          </p:nvCxnSpPr>
          <p:spPr>
            <a:xfrm>
              <a:off x="8041232" y="2591161"/>
              <a:ext cx="1" cy="420647"/>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4" idx="4"/>
              <a:endCxn id="8" idx="0"/>
            </p:cNvCxnSpPr>
            <p:nvPr/>
          </p:nvCxnSpPr>
          <p:spPr>
            <a:xfrm>
              <a:off x="8041233" y="3586620"/>
              <a:ext cx="0" cy="460402"/>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itle 1"/>
          <p:cNvSpPr>
            <a:spLocks noGrp="1"/>
          </p:cNvSpPr>
          <p:nvPr>
            <p:ph type="title"/>
          </p:nvPr>
        </p:nvSpPr>
        <p:spPr>
          <a:xfrm>
            <a:off x="869123" y="5286155"/>
            <a:ext cx="10515600" cy="1325563"/>
          </a:xfrm>
        </p:spPr>
        <p:txBody>
          <a:bodyPr/>
          <a:lstStyle/>
          <a:p>
            <a:pPr algn="ctr"/>
            <a:r>
              <a:rPr lang="en-US" altLang="zh-CN" dirty="0">
                <a:solidFill>
                  <a:schemeClr val="accent4">
                    <a:lumMod val="50000"/>
                  </a:schemeClr>
                </a:solidFill>
              </a:rPr>
              <a:t>Android Runtime</a:t>
            </a:r>
            <a:endParaRPr lang="en-US" dirty="0">
              <a:solidFill>
                <a:schemeClr val="accent4">
                  <a:lumMod val="50000"/>
                </a:schemeClr>
              </a:solidFill>
            </a:endParaRPr>
          </a:p>
        </p:txBody>
      </p:sp>
    </p:spTree>
    <p:extLst>
      <p:ext uri="{BB962C8B-B14F-4D97-AF65-F5344CB8AC3E}">
        <p14:creationId xmlns:p14="http://schemas.microsoft.com/office/powerpoint/2010/main" val="110525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up)">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up)">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12315</TotalTime>
  <Words>2613</Words>
  <Application>Microsoft Office PowerPoint</Application>
  <PresentationFormat>宽屏</PresentationFormat>
  <Paragraphs>598</Paragraphs>
  <Slides>31</Slides>
  <Notes>26</Notes>
  <HiddenSlides>5</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Ubuntu</vt:lpstr>
      <vt:lpstr>宋体</vt:lpstr>
      <vt:lpstr>微软雅黑</vt:lpstr>
      <vt:lpstr>Arial</vt:lpstr>
      <vt:lpstr>Arial Rounded MT Bold</vt:lpstr>
      <vt:lpstr>Calibri</vt:lpstr>
      <vt:lpstr>Calibri Light</vt:lpstr>
      <vt:lpstr>Cambria Math</vt:lpstr>
      <vt:lpstr>Consolas</vt:lpstr>
      <vt:lpstr>Lucida Console</vt:lpstr>
      <vt:lpstr>Wingdings</vt:lpstr>
      <vt:lpstr>Office Theme</vt:lpstr>
      <vt:lpstr>Malton: Towards On-Device Non-Invasive Mobile Malware Analysis for ART</vt:lpstr>
      <vt:lpstr>PowerPoint 演示文稿</vt:lpstr>
      <vt:lpstr>Existing Android Malware Analysis Tools</vt:lpstr>
      <vt:lpstr>PowerPoint 演示文稿</vt:lpstr>
      <vt:lpstr>Agenda</vt:lpstr>
      <vt:lpstr>Motivating Example</vt:lpstr>
      <vt:lpstr>Challenges</vt:lpstr>
      <vt:lpstr>Agenda</vt:lpstr>
      <vt:lpstr>Android Runtime</vt:lpstr>
      <vt:lpstr>The OAT File</vt:lpstr>
      <vt:lpstr>Agenda</vt:lpstr>
      <vt:lpstr>PowerPoint 演示文稿</vt:lpstr>
      <vt:lpstr>The Design of Malton</vt:lpstr>
      <vt:lpstr>Android Framework Layer</vt:lpstr>
      <vt:lpstr>Android Runtime Layer</vt:lpstr>
      <vt:lpstr>System Layer</vt:lpstr>
      <vt:lpstr>Instruction Layer</vt:lpstr>
      <vt:lpstr>Taint Propagation</vt:lpstr>
      <vt:lpstr>Path Exploration</vt:lpstr>
      <vt:lpstr>Path Exploration</vt:lpstr>
      <vt:lpstr>Agenda</vt:lpstr>
      <vt:lpstr>Discovering Sensitive Operations</vt:lpstr>
      <vt:lpstr>Path Exploration</vt:lpstr>
      <vt:lpstr>Agenda</vt:lpstr>
      <vt:lpstr>PowerPoint 演示文稿</vt:lpstr>
      <vt:lpstr>PowerPoint 演示文稿</vt:lpstr>
      <vt:lpstr>Inspecting Sophisticated Malware</vt:lpstr>
      <vt:lpstr>Instruction Layer: Path Exploration</vt:lpstr>
      <vt:lpstr>Example of Parsing String Result</vt:lpstr>
      <vt:lpstr>Instruction Layer: Taint Propagation</vt:lpstr>
      <vt:lpstr>Instruction Layer: Taint Propagation</vt:lpstr>
    </vt:vector>
  </TitlesOfParts>
  <Company>PolyU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dc:creator>
  <cp:lastModifiedBy>ct</cp:lastModifiedBy>
  <cp:revision>827</cp:revision>
  <dcterms:created xsi:type="dcterms:W3CDTF">2017-04-13T15:05:00Z</dcterms:created>
  <dcterms:modified xsi:type="dcterms:W3CDTF">2018-04-26T14:33:50Z</dcterms:modified>
</cp:coreProperties>
</file>