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8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2036" autoAdjust="0"/>
  </p:normalViewPr>
  <p:slideViewPr>
    <p:cSldViewPr snapToGrid="0">
      <p:cViewPr>
        <p:scale>
          <a:sx n="95" d="100"/>
          <a:sy n="95" d="100"/>
        </p:scale>
        <p:origin x="1256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BCE10-4706-4502-A4AE-64889870045C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D63F7-B1BF-4214-A161-EB1490BBA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3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lp:IPA_for_English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mputer_security" TargetMode="External"/><Relationship Id="rId5" Type="http://schemas.openxmlformats.org/officeDocument/2006/relationships/hyperlink" Target="https://en.wikipedia.org/wiki/Cryptographer" TargetMode="External"/><Relationship Id="rId4" Type="http://schemas.openxmlformats.org/officeDocument/2006/relationships/hyperlink" Target="https://en.wikipedia.org/wiki/Bruce_Schneier#cite_note-fb-1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Slides</a:t>
            </a:r>
            <a:r>
              <a:rPr lang="en-US" altLang="zh-CN" baseline="0" dirty="0"/>
              <a:t> from </a:t>
            </a:r>
            <a:r>
              <a:rPr lang="en-US" altLang="zh-CN" dirty="0"/>
              <a:t>Erik Poll</a:t>
            </a:r>
            <a:r>
              <a:rPr lang="zh-CN" altLang="en-US" dirty="0"/>
              <a:t>，</a:t>
            </a:r>
            <a:r>
              <a:rPr lang="en-US" altLang="zh-CN" dirty="0" err="1"/>
              <a:t>Radboud</a:t>
            </a:r>
            <a:r>
              <a:rPr lang="en-US" altLang="zh-CN" baseline="0" dirty="0"/>
              <a:t> University Nijmegen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D63F7-B1BF-4214-A161-EB1490BBAB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2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D63F7-B1BF-4214-A161-EB1490BBAB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6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Bruce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Schneier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lp:IPA for English"/>
              </a:rPr>
              <a:t>/ˈ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lp:IPA for English"/>
              </a:rPr>
              <a:t>ʃnaɪər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lp:IPA for English"/>
              </a:rPr>
              <a:t>/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born January 15, 1963</a:t>
            </a:r>
            <a:r>
              <a:rPr lang="en-US" altLang="zh-CN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[1]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an American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ryptographer"/>
              </a:rPr>
              <a:t>cryptographer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Computer security"/>
              </a:rPr>
              <a:t>computer security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privacy specialist, and writer.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D63F7-B1BF-4214-A161-EB1490BBAB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2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</a:t>
            </a:r>
            <a:r>
              <a:rPr lang="en-US" altLang="zh-CN" baseline="0" dirty="0"/>
              <a:t> kinds of software contains more and more </a:t>
            </a:r>
            <a:r>
              <a:rPr lang="en-US" altLang="zh-CN" dirty="0"/>
              <a:t>functionalities,</a:t>
            </a:r>
            <a:r>
              <a:rPr lang="en-US" altLang="zh-CN" baseline="0" dirty="0"/>
              <a:t> however, becomes more and more vulnerable.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D63F7-B1BF-4214-A161-EB1490BBAB7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8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en-US" altLang="zh-CN" baseline="0" dirty="0"/>
              <a:t> is more safer than C/C++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D63F7-B1BF-4214-A161-EB1490BBAB7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3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Software weakness</a:t>
            </a:r>
            <a:r>
              <a:rPr lang="en-US" altLang="zh-CN" baseline="0" dirty="0"/>
              <a:t> sits in all layers of software stack.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D63F7-B1BF-4214-A161-EB1490BBAB7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5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will</a:t>
            </a:r>
            <a:r>
              <a:rPr lang="en-US" altLang="zh-CN" baseline="0" dirty="0"/>
              <a:t> show that we cannot find an answer to the question, and the question itself may be meaningless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D63F7-B1BF-4214-A161-EB1490BBAB7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482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CIA</a:t>
            </a:r>
            <a:r>
              <a:rPr lang="en-US" altLang="zh-CN" baseline="0" dirty="0"/>
              <a:t> + non-reputation for accountability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D63F7-B1BF-4214-A161-EB1490BBAB7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20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From design, development,</a:t>
            </a:r>
            <a:r>
              <a:rPr lang="en-US" altLang="zh-CN" baseline="0" dirty="0"/>
              <a:t> testing to deploying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D63F7-B1BF-4214-A161-EB1490BBAB7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9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C2F8-A890-45A8-98A5-B572377325D8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37F8EF-895D-4567-8933-2FB736215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C2F8-A890-45A8-98A5-B572377325D8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37F8EF-895D-4567-8933-2FB736215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83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C2F8-A890-45A8-98A5-B572377325D8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37F8EF-895D-4567-8933-2FB7362159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44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C2F8-A890-45A8-98A5-B572377325D8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37F8EF-895D-4567-8933-2FB736215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88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C2F8-A890-45A8-98A5-B572377325D8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37F8EF-895D-4567-8933-2FB7362159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04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C2F8-A890-45A8-98A5-B572377325D8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37F8EF-895D-4567-8933-2FB736215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88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C2F8-A890-45A8-98A5-B572377325D8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8EF-895D-4567-8933-2FB736215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01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C2F8-A890-45A8-98A5-B572377325D8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8EF-895D-4567-8933-2FB736215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09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C2F8-A890-45A8-98A5-B572377325D8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8EF-895D-4567-8933-2FB736215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1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C2F8-A890-45A8-98A5-B572377325D8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37F8EF-895D-4567-8933-2FB736215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6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C2F8-A890-45A8-98A5-B572377325D8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37F8EF-895D-4567-8933-2FB736215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3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C2F8-A890-45A8-98A5-B572377325D8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37F8EF-895D-4567-8933-2FB736215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0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C2F8-A890-45A8-98A5-B572377325D8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8EF-895D-4567-8933-2FB736215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64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C2F8-A890-45A8-98A5-B572377325D8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8EF-895D-4567-8933-2FB736215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5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C2F8-A890-45A8-98A5-B572377325D8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8EF-895D-4567-8933-2FB736215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54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C2F8-A890-45A8-98A5-B572377325D8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37F8EF-895D-4567-8933-2FB736215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9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AC2F8-A890-45A8-98A5-B572377325D8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37F8EF-895D-4567-8933-2FB736215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9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20844" y="1365738"/>
            <a:ext cx="8915399" cy="2262781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7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4575" y="3024410"/>
            <a:ext cx="8911687" cy="128089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The problem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02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Slammer Worm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41136"/>
            <a:ext cx="10401300" cy="5162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7300" y="6057900"/>
            <a:ext cx="3905250" cy="545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9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Slammer Worm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431611"/>
            <a:ext cx="10401300" cy="5181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84300" y="6057900"/>
            <a:ext cx="4044950" cy="545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2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8675" y="2738660"/>
            <a:ext cx="8911687" cy="1280890"/>
          </a:xfrm>
        </p:spPr>
        <p:txBody>
          <a:bodyPr/>
          <a:lstStyle/>
          <a:p>
            <a:r>
              <a:rPr lang="en-US" altLang="zh-CN" dirty="0"/>
              <a:t>Superficial analysis of the problem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99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Observation 1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9105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All these problems are due to </a:t>
            </a:r>
            <a:r>
              <a:rPr lang="en-US" altLang="zh-CN" sz="2000" i="1" dirty="0">
                <a:solidFill>
                  <a:srgbClr val="0070C0"/>
                </a:solidFill>
              </a:rPr>
              <a:t>(bad) software 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Namely 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the Linux/Windows/Mac/… Operating System (OS)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web browser or web application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graphics software, for </a:t>
            </a:r>
            <a:r>
              <a:rPr lang="en-US" altLang="zh-CN" sz="1800" dirty="0" err="1">
                <a:solidFill>
                  <a:schemeClr val="tx1"/>
                </a:solidFill>
              </a:rPr>
              <a:t>Quicktime</a:t>
            </a:r>
            <a:r>
              <a:rPr lang="en-US" altLang="zh-CN" sz="1800" dirty="0">
                <a:solidFill>
                  <a:schemeClr val="tx1"/>
                </a:solidFill>
              </a:rPr>
              <a:t>, Adobe Flash, PDF ..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the router software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the videoconferencing system software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…</a:t>
            </a: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Such software bugs are why constant patching of system is needed to keep them secure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17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Observation 2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All these problems are due to bad software that 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can be executed/addressed </a:t>
            </a:r>
            <a:r>
              <a:rPr lang="en-US" altLang="zh-CN" sz="1800" dirty="0">
                <a:solidFill>
                  <a:srgbClr val="0070C0"/>
                </a:solidFill>
              </a:rPr>
              <a:t>over the network </a:t>
            </a:r>
            <a:r>
              <a:rPr lang="en-US" altLang="zh-CN" sz="1800" dirty="0">
                <a:solidFill>
                  <a:schemeClr val="tx1"/>
                </a:solidFill>
              </a:rPr>
              <a:t>(e.g., Slammer worm)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executes on </a:t>
            </a:r>
            <a:r>
              <a:rPr lang="en-US" altLang="zh-CN" sz="1800" dirty="0">
                <a:solidFill>
                  <a:srgbClr val="0070C0"/>
                </a:solidFill>
              </a:rPr>
              <a:t>(untrusted) input </a:t>
            </a:r>
            <a:r>
              <a:rPr lang="en-US" altLang="zh-CN" sz="1800" dirty="0">
                <a:solidFill>
                  <a:schemeClr val="tx1"/>
                </a:solidFill>
              </a:rPr>
              <a:t>obtained over the network (e.g., pdf viewers, routers)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or –in the worst case –both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With ever more network connectivity, ever more software can be attacked. 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  <a:p>
            <a:pPr lvl="1"/>
            <a:endParaRPr lang="en-US" altLang="zh-CN" dirty="0"/>
          </a:p>
          <a:p>
            <a:endParaRPr lang="zh-CN" altLang="en-US" dirty="0"/>
          </a:p>
          <a:p>
            <a:pPr lvl="1"/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17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Changing target of attacks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Traditionally, focus on </a:t>
            </a:r>
            <a:r>
              <a:rPr lang="en-US" altLang="zh-CN" sz="2000" dirty="0">
                <a:solidFill>
                  <a:srgbClr val="0070C0"/>
                </a:solidFill>
              </a:rPr>
              <a:t>operating system </a:t>
            </a:r>
            <a:r>
              <a:rPr lang="en-US" altLang="zh-CN" sz="2000" dirty="0">
                <a:solidFill>
                  <a:schemeClr val="tx1"/>
                </a:solidFill>
              </a:rPr>
              <a:t>and </a:t>
            </a:r>
            <a:r>
              <a:rPr lang="en-US" altLang="zh-CN" sz="2000" dirty="0">
                <a:solidFill>
                  <a:srgbClr val="0070C0"/>
                </a:solidFill>
              </a:rPr>
              <a:t>network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“Solutions”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regular patching of OS, firewalls, virus scanners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Increasingly, focus on 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web applications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web browser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mobile devices (smartphones, tablets)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embedded software (software in cars, factories, critical infrastructure)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and </a:t>
            </a:r>
            <a:r>
              <a:rPr lang="en-US" altLang="zh-CN" sz="2000" i="1" dirty="0">
                <a:solidFill>
                  <a:schemeClr val="tx1"/>
                </a:solidFill>
              </a:rPr>
              <a:t>targeted </a:t>
            </a:r>
            <a:r>
              <a:rPr lang="en-US" altLang="zh-CN" sz="2000" dirty="0">
                <a:solidFill>
                  <a:schemeClr val="tx1"/>
                </a:solidFill>
              </a:rPr>
              <a:t>attacks on specific organization or person (APT)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8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Changing nature of attackers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72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Traditionally, hackers are </a:t>
            </a:r>
            <a:r>
              <a:rPr lang="en-US" altLang="zh-CN" sz="2000" dirty="0">
                <a:solidFill>
                  <a:srgbClr val="0070C0"/>
                </a:solidFill>
              </a:rPr>
              <a:t>amateurs motivated by fun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publishing attacks for the prestige</a:t>
            </a:r>
          </a:p>
          <a:p>
            <a:pPr lvl="1" algn="just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Increasingly, hackers are </a:t>
            </a:r>
            <a:r>
              <a:rPr lang="en-US" altLang="zh-CN" sz="2000" dirty="0">
                <a:solidFill>
                  <a:srgbClr val="0070C0"/>
                </a:solidFill>
              </a:rPr>
              <a:t>professional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attackers go </a:t>
            </a:r>
            <a:r>
              <a:rPr lang="en-US" altLang="zh-CN" sz="1800" dirty="0">
                <a:solidFill>
                  <a:srgbClr val="00B050"/>
                </a:solidFill>
              </a:rPr>
              <a:t>underground </a:t>
            </a:r>
          </a:p>
          <a:p>
            <a:pPr lvl="2" algn="just"/>
            <a:r>
              <a:rPr lang="en-US" altLang="zh-CN" sz="1600" dirty="0">
                <a:solidFill>
                  <a:schemeClr val="tx1"/>
                </a:solidFill>
              </a:rPr>
              <a:t>zero-day exploits are worth money</a:t>
            </a:r>
          </a:p>
          <a:p>
            <a:pPr lvl="2" algn="just"/>
            <a:endParaRPr lang="en-US" altLang="zh-CN" sz="1600" dirty="0">
              <a:solidFill>
                <a:schemeClr val="tx1"/>
              </a:solidFill>
            </a:endParaRP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attackers include </a:t>
            </a:r>
          </a:p>
          <a:p>
            <a:pPr lvl="2" algn="just"/>
            <a:r>
              <a:rPr lang="en-US" altLang="zh-CN" sz="1600" dirty="0">
                <a:solidFill>
                  <a:srgbClr val="00B050"/>
                </a:solidFill>
              </a:rPr>
              <a:t>organized crime</a:t>
            </a:r>
            <a:r>
              <a:rPr lang="en-US" altLang="zh-CN" sz="1600" dirty="0">
                <a:solidFill>
                  <a:schemeClr val="tx1"/>
                </a:solidFill>
              </a:rPr>
              <a:t>: with lots of money and (hired) expertise</a:t>
            </a:r>
          </a:p>
          <a:p>
            <a:pPr lvl="2" algn="just"/>
            <a:r>
              <a:rPr lang="en-US" altLang="zh-CN" sz="1600" dirty="0">
                <a:solidFill>
                  <a:srgbClr val="00B050"/>
                </a:solidFill>
              </a:rPr>
              <a:t>government agencies</a:t>
            </a:r>
            <a:r>
              <a:rPr lang="en-US" altLang="zh-CN" sz="1600" dirty="0">
                <a:solidFill>
                  <a:schemeClr val="tx1"/>
                </a:solidFill>
              </a:rPr>
              <a:t>: with even more money &amp; in-house expertise</a:t>
            </a:r>
            <a:endParaRPr lang="zh-CN" altLang="en-US" sz="1600" dirty="0">
              <a:solidFill>
                <a:schemeClr val="tx1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217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Changing nature of attackers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60186"/>
            <a:ext cx="78771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(in)security: crucial facts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5295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>
                <a:solidFill>
                  <a:srgbClr val="0070C0"/>
                </a:solidFill>
              </a:rPr>
              <a:t>No silver bullets!</a:t>
            </a:r>
          </a:p>
          <a:p>
            <a:pPr algn="just"/>
            <a:r>
              <a:rPr lang="en-US" altLang="zh-CN" sz="2000" dirty="0">
                <a:solidFill>
                  <a:srgbClr val="00B050"/>
                </a:solidFill>
              </a:rPr>
              <a:t>Crypto</a:t>
            </a:r>
            <a:r>
              <a:rPr lang="en-US" altLang="zh-CN" sz="2000" dirty="0">
                <a:solidFill>
                  <a:schemeClr val="tx1"/>
                </a:solidFill>
              </a:rPr>
              <a:t> or </a:t>
            </a:r>
            <a:r>
              <a:rPr lang="en-US" altLang="zh-CN" sz="2000" dirty="0">
                <a:solidFill>
                  <a:srgbClr val="00B050"/>
                </a:solidFill>
              </a:rPr>
              <a:t>special security features </a:t>
            </a:r>
            <a:r>
              <a:rPr lang="en-US" altLang="zh-CN" sz="2000" dirty="0">
                <a:solidFill>
                  <a:schemeClr val="tx1"/>
                </a:solidFill>
              </a:rPr>
              <a:t>do not magically solve all problems</a:t>
            </a:r>
          </a:p>
          <a:p>
            <a:pPr lvl="1" algn="just"/>
            <a:r>
              <a:rPr lang="en-US" altLang="zh-CN" sz="1800" b="1" dirty="0">
                <a:solidFill>
                  <a:schemeClr val="tx1"/>
                </a:solidFill>
              </a:rPr>
              <a:t>software security ≠ security software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“if you think your problem can be solve by cryptography, you do not understand cryptography and you do not understand your problem” [Bruce </a:t>
            </a:r>
            <a:r>
              <a:rPr lang="en-US" altLang="zh-CN" sz="1800" dirty="0" err="1">
                <a:solidFill>
                  <a:schemeClr val="tx1"/>
                </a:solidFill>
              </a:rPr>
              <a:t>Schneier</a:t>
            </a:r>
            <a:r>
              <a:rPr lang="en-US" altLang="zh-CN" sz="1800" dirty="0">
                <a:solidFill>
                  <a:schemeClr val="tx1"/>
                </a:solidFill>
              </a:rPr>
              <a:t>]</a:t>
            </a:r>
          </a:p>
          <a:p>
            <a:pPr algn="just"/>
            <a:r>
              <a:rPr lang="en-US" altLang="zh-CN" sz="2000" dirty="0">
                <a:solidFill>
                  <a:srgbClr val="0070C0"/>
                </a:solidFill>
              </a:rPr>
              <a:t>Security is emergent property of entire system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just like </a:t>
            </a:r>
            <a:r>
              <a:rPr lang="en-US" altLang="zh-CN" sz="1800" dirty="0">
                <a:solidFill>
                  <a:srgbClr val="00B050"/>
                </a:solidFill>
              </a:rPr>
              <a:t>quality</a:t>
            </a:r>
          </a:p>
          <a:p>
            <a:pPr algn="just"/>
            <a:r>
              <a:rPr lang="en-US" altLang="zh-CN" sz="2000" dirty="0">
                <a:solidFill>
                  <a:srgbClr val="0070C0"/>
                </a:solidFill>
              </a:rPr>
              <a:t>(Non-functional) security aspects should be integral part of the design, right from the start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94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What is “software security”?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The problem of software insecurity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The causes of the problem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Security concepts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The solution to the problem?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75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4875" y="2929160"/>
            <a:ext cx="8911687" cy="128089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The causes of the problem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890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 audience poll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675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How many of you learned to program in C or C++?</a:t>
            </a: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~ as a first programming language?</a:t>
            </a: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How many of these courses 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warned you about buffer overflows?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explained how to avoid them?</a:t>
            </a:r>
          </a:p>
          <a:p>
            <a:pPr algn="just"/>
            <a:endParaRPr lang="zh-CN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Major causes of problems are</a:t>
            </a:r>
          </a:p>
          <a:p>
            <a:pPr lvl="1" algn="just"/>
            <a:r>
              <a:rPr lang="en-US" altLang="zh-CN" sz="1800" dirty="0">
                <a:solidFill>
                  <a:srgbClr val="0070C0"/>
                </a:solidFill>
              </a:rPr>
              <a:t>lack of awareness</a:t>
            </a:r>
          </a:p>
          <a:p>
            <a:pPr lvl="1" algn="just"/>
            <a:r>
              <a:rPr lang="en-US" altLang="zh-CN" sz="1800" dirty="0">
                <a:solidFill>
                  <a:srgbClr val="0070C0"/>
                </a:solidFill>
              </a:rPr>
              <a:t>lack of knowledge</a:t>
            </a:r>
          </a:p>
          <a:p>
            <a:pPr lvl="1" algn="just"/>
            <a:r>
              <a:rPr lang="en-US" altLang="zh-CN" sz="1800" dirty="0">
                <a:solidFill>
                  <a:srgbClr val="0070C0"/>
                </a:solidFill>
              </a:rPr>
              <a:t>irresponsible teaching of dangerous programming languages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752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 audience poll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How many of you have built a web-application?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in which programming languages?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What is the </a:t>
            </a:r>
            <a:r>
              <a:rPr lang="en-US" altLang="zh-CN" sz="2000" i="1" dirty="0">
                <a:solidFill>
                  <a:schemeClr val="tx1"/>
                </a:solidFill>
              </a:rPr>
              <a:t>secure </a:t>
            </a:r>
            <a:r>
              <a:rPr lang="en-US" altLang="zh-CN" sz="2000" dirty="0">
                <a:solidFill>
                  <a:schemeClr val="tx1"/>
                </a:solidFill>
              </a:rPr>
              <a:t>way of doing a SQL query in this language? (to avoid SQL injection flaws)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Major causes of problems are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70C0"/>
                </a:solidFill>
              </a:rPr>
              <a:t>lack of awareness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70C0"/>
                </a:solidFill>
              </a:rPr>
              <a:t>lack of knowledge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22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is always a secondary concern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000" dirty="0"/>
              <a:t>Security is always a </a:t>
            </a:r>
            <a:r>
              <a:rPr lang="en-US" altLang="zh-CN" sz="2000" dirty="0">
                <a:solidFill>
                  <a:srgbClr val="0070C0"/>
                </a:solidFill>
              </a:rPr>
              <a:t>secondary concern</a:t>
            </a:r>
          </a:p>
          <a:p>
            <a:pPr lvl="1" algn="just"/>
            <a:r>
              <a:rPr lang="en-US" altLang="zh-CN" sz="1800" dirty="0">
                <a:solidFill>
                  <a:srgbClr val="00B050"/>
                </a:solidFill>
              </a:rPr>
              <a:t>primary goal </a:t>
            </a:r>
            <a:r>
              <a:rPr lang="en-US" altLang="zh-CN" sz="1800" dirty="0"/>
              <a:t>of software is to </a:t>
            </a:r>
            <a:r>
              <a:rPr lang="en-US" altLang="zh-CN" sz="1800" i="1" dirty="0">
                <a:solidFill>
                  <a:srgbClr val="00B050"/>
                </a:solidFill>
              </a:rPr>
              <a:t>provide</a:t>
            </a:r>
            <a:r>
              <a:rPr lang="en-US" altLang="zh-CN" sz="1800" i="1" dirty="0"/>
              <a:t> </a:t>
            </a:r>
            <a:r>
              <a:rPr lang="en-US" altLang="zh-CN" sz="1800" dirty="0"/>
              <a:t>some </a:t>
            </a:r>
            <a:r>
              <a:rPr lang="en-US" altLang="zh-CN" sz="1800" dirty="0">
                <a:solidFill>
                  <a:srgbClr val="00B050"/>
                </a:solidFill>
              </a:rPr>
              <a:t>functionality</a:t>
            </a:r>
            <a:r>
              <a:rPr lang="en-US" altLang="zh-CN" sz="1800" dirty="0"/>
              <a:t> or </a:t>
            </a:r>
            <a:r>
              <a:rPr lang="en-US" altLang="zh-CN" sz="1800" dirty="0">
                <a:solidFill>
                  <a:srgbClr val="00B050"/>
                </a:solidFill>
              </a:rPr>
              <a:t>services</a:t>
            </a:r>
            <a:r>
              <a:rPr lang="en-US" altLang="zh-CN" sz="1800" dirty="0"/>
              <a:t>; </a:t>
            </a:r>
            <a:r>
              <a:rPr lang="en-US" altLang="zh-CN" sz="1800" i="1" dirty="0">
                <a:solidFill>
                  <a:srgbClr val="0070C0"/>
                </a:solidFill>
              </a:rPr>
              <a:t>managing</a:t>
            </a:r>
            <a:r>
              <a:rPr lang="en-US" altLang="zh-CN" sz="1800" i="1" dirty="0"/>
              <a:t> </a:t>
            </a:r>
            <a:r>
              <a:rPr lang="en-US" altLang="zh-CN" sz="1800" dirty="0"/>
              <a:t>associated </a:t>
            </a:r>
            <a:r>
              <a:rPr lang="en-US" altLang="zh-CN" sz="1800" dirty="0">
                <a:solidFill>
                  <a:srgbClr val="0070C0"/>
                </a:solidFill>
              </a:rPr>
              <a:t>risks</a:t>
            </a:r>
            <a:r>
              <a:rPr lang="en-US" altLang="zh-CN" sz="1800" dirty="0"/>
              <a:t> is a derived/secondary concern</a:t>
            </a:r>
          </a:p>
          <a:p>
            <a:pPr algn="just"/>
            <a:endParaRPr lang="en-US" altLang="zh-CN" dirty="0"/>
          </a:p>
          <a:p>
            <a:r>
              <a:rPr lang="en-US" altLang="zh-CN" sz="2000" dirty="0"/>
              <a:t>There is often a trade-off/conflict between </a:t>
            </a:r>
          </a:p>
          <a:p>
            <a:pPr lvl="1"/>
            <a:r>
              <a:rPr lang="en-US" altLang="zh-CN" sz="1800" dirty="0"/>
              <a:t>security</a:t>
            </a:r>
          </a:p>
          <a:p>
            <a:pPr lvl="1"/>
            <a:r>
              <a:rPr lang="en-US" altLang="zh-CN" sz="1800" dirty="0"/>
              <a:t>functionality &amp; convenience</a:t>
            </a:r>
          </a:p>
          <a:p>
            <a:r>
              <a:rPr lang="en-US" altLang="zh-CN" sz="2000" dirty="0"/>
              <a:t>where security typically looses out</a:t>
            </a:r>
          </a:p>
          <a:p>
            <a:pPr lvl="1"/>
            <a:r>
              <a:rPr lang="en-US" altLang="zh-CN" sz="1800" dirty="0"/>
              <a:t>more examples of this later...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just"/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061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Functionality vs security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000" dirty="0">
                <a:solidFill>
                  <a:srgbClr val="0070C0"/>
                </a:solidFill>
              </a:rPr>
              <a:t>Functionality</a:t>
            </a:r>
            <a:r>
              <a:rPr lang="en-US" altLang="zh-CN" sz="2000" dirty="0">
                <a:solidFill>
                  <a:schemeClr val="tx1"/>
                </a:solidFill>
              </a:rPr>
              <a:t> is about what software </a:t>
            </a:r>
            <a:r>
              <a:rPr lang="en-US" altLang="zh-CN" sz="2000" i="1" dirty="0">
                <a:solidFill>
                  <a:srgbClr val="0070C0"/>
                </a:solidFill>
              </a:rPr>
              <a:t>should do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>
                <a:solidFill>
                  <a:srgbClr val="00B050"/>
                </a:solidFill>
              </a:rPr>
              <a:t>security</a:t>
            </a:r>
            <a:r>
              <a:rPr lang="en-US" altLang="zh-CN" sz="2000" dirty="0">
                <a:solidFill>
                  <a:schemeClr val="tx1"/>
                </a:solidFill>
              </a:rPr>
              <a:t> is (also) about what it </a:t>
            </a:r>
            <a:r>
              <a:rPr lang="en-US" altLang="zh-CN" sz="2000" i="1" dirty="0">
                <a:solidFill>
                  <a:srgbClr val="00B050"/>
                </a:solidFill>
              </a:rPr>
              <a:t>should not do</a:t>
            </a:r>
          </a:p>
          <a:p>
            <a:pPr algn="just"/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i="1" dirty="0">
                <a:solidFill>
                  <a:schemeClr val="tx1"/>
                </a:solidFill>
              </a:rPr>
              <a:t>Unless you think like an attacker, you will be unaware of any potential threats 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540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Functionality vs security: Lost battles?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000" dirty="0">
                <a:solidFill>
                  <a:srgbClr val="0070C0"/>
                </a:solidFill>
              </a:rPr>
              <a:t>operating systems (OSs)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with huge OS, with huge attack surface</a:t>
            </a:r>
          </a:p>
          <a:p>
            <a:pPr algn="just"/>
            <a:r>
              <a:rPr lang="en-US" altLang="zh-CN" sz="2000" dirty="0">
                <a:solidFill>
                  <a:srgbClr val="0070C0"/>
                </a:solidFill>
              </a:rPr>
              <a:t>programming languages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with easy to use, efficient, but very insecure and error-prone mechanisms</a:t>
            </a:r>
          </a:p>
          <a:p>
            <a:pPr algn="just"/>
            <a:r>
              <a:rPr lang="en-US" altLang="zh-CN" sz="2000" dirty="0">
                <a:solidFill>
                  <a:srgbClr val="0070C0"/>
                </a:solidFill>
              </a:rPr>
              <a:t>Web browsers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with plug-ins for various formats, </a:t>
            </a:r>
            <a:r>
              <a:rPr lang="en-US" altLang="zh-CN" sz="1800" dirty="0" err="1">
                <a:solidFill>
                  <a:schemeClr val="tx1"/>
                </a:solidFill>
              </a:rPr>
              <a:t>javascript</a:t>
            </a:r>
            <a:r>
              <a:rPr lang="en-US" altLang="zh-CN" sz="1800" dirty="0">
                <a:solidFill>
                  <a:schemeClr val="tx1"/>
                </a:solidFill>
              </a:rPr>
              <a:t>, ActiveX, Flash, </a:t>
            </a:r>
          </a:p>
          <a:p>
            <a:pPr algn="just"/>
            <a:r>
              <a:rPr lang="en-US" altLang="zh-CN" sz="2000" dirty="0">
                <a:solidFill>
                  <a:srgbClr val="0070C0"/>
                </a:solidFill>
              </a:rPr>
              <a:t>email clients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which automatically cope with all sorts of formats &amp; attachments..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940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Functionality vs security : PHP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200" dirty="0">
                <a:solidFill>
                  <a:srgbClr val="0070C0"/>
                </a:solidFill>
              </a:rPr>
              <a:t>"After writing PHP forum software for years, I've come to the conclusion that it is basically impossible for normal programmers to write secure PHP code. </a:t>
            </a:r>
            <a:r>
              <a:rPr lang="en-US" altLang="zh-CN" sz="2200" dirty="0"/>
              <a:t>It takes far too much effort. .... PHP's raison </a:t>
            </a:r>
            <a:r>
              <a:rPr lang="en-US" altLang="zh-CN" sz="2200" dirty="0" err="1"/>
              <a:t>d'etre</a:t>
            </a:r>
            <a:r>
              <a:rPr lang="en-US" altLang="zh-CN" sz="2200" dirty="0"/>
              <a:t> is that it is simple to pick up and make it do something useful. There needs to be a major push ... to make it safe for the likely level of programmers -newbies. </a:t>
            </a:r>
            <a:r>
              <a:rPr lang="en-US" altLang="zh-CN" sz="2200" dirty="0">
                <a:solidFill>
                  <a:srgbClr val="0070C0"/>
                </a:solidFill>
              </a:rPr>
              <a:t>Newbies have zero chance of writing secure software unless their language is safe. ... </a:t>
            </a:r>
            <a:r>
              <a:rPr lang="en-US" altLang="zh-CN" sz="2200" dirty="0"/>
              <a:t>"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6875" y="4958834"/>
            <a:ext cx="4358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  <a:latin typeface="Arial" panose="020B0604020202020204" pitchFamily="34" charset="0"/>
              </a:rPr>
              <a:t>[Source http://www.greebo.cnet/?p=320] </a:t>
            </a:r>
          </a:p>
        </p:txBody>
      </p:sp>
    </p:spTree>
    <p:extLst>
      <p:ext uri="{BB962C8B-B14F-4D97-AF65-F5344CB8AC3E}">
        <p14:creationId xmlns:p14="http://schemas.microsoft.com/office/powerpoint/2010/main" val="79356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Weakness in depth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1423987"/>
            <a:ext cx="9024938" cy="50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39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Weakness in depth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434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/>
              <a:t>Software </a:t>
            </a:r>
          </a:p>
          <a:p>
            <a:pPr lvl="1" algn="just"/>
            <a:r>
              <a:rPr lang="en-US" altLang="zh-CN" sz="1800" dirty="0"/>
              <a:t>runs on a </a:t>
            </a:r>
            <a:r>
              <a:rPr lang="en-US" altLang="zh-CN" sz="1800" dirty="0">
                <a:solidFill>
                  <a:srgbClr val="00B050"/>
                </a:solidFill>
              </a:rPr>
              <a:t>huge, complicated infrastructure</a:t>
            </a:r>
          </a:p>
          <a:p>
            <a:pPr lvl="2" algn="just"/>
            <a:r>
              <a:rPr lang="en-US" altLang="zh-CN" sz="1600" dirty="0"/>
              <a:t>HW, OS, platforms, web browser, lots of libraries &amp; APIs, ...</a:t>
            </a:r>
          </a:p>
          <a:p>
            <a:pPr lvl="1" algn="just"/>
            <a:r>
              <a:rPr lang="en-US" altLang="zh-CN" sz="1800" dirty="0"/>
              <a:t>is built using </a:t>
            </a:r>
            <a:r>
              <a:rPr lang="en-US" altLang="zh-CN" sz="1800" dirty="0">
                <a:solidFill>
                  <a:srgbClr val="00B050"/>
                </a:solidFill>
              </a:rPr>
              <a:t>complicated languages</a:t>
            </a:r>
          </a:p>
          <a:p>
            <a:pPr lvl="2" algn="just"/>
            <a:r>
              <a:rPr lang="en-US" altLang="zh-CN" sz="1600" i="1" dirty="0">
                <a:solidFill>
                  <a:srgbClr val="00B050"/>
                </a:solidFill>
              </a:rPr>
              <a:t>Programming </a:t>
            </a:r>
            <a:r>
              <a:rPr lang="en-US" altLang="zh-CN" sz="1600" dirty="0">
                <a:solidFill>
                  <a:srgbClr val="00B050"/>
                </a:solidFill>
              </a:rPr>
              <a:t>languages </a:t>
            </a:r>
            <a:r>
              <a:rPr lang="en-US" altLang="zh-CN" sz="1600" dirty="0"/>
              <a:t>(incl. machine code)  and </a:t>
            </a:r>
            <a:r>
              <a:rPr lang="en-US" altLang="zh-CN" sz="1600" i="1" dirty="0">
                <a:solidFill>
                  <a:srgbClr val="00B050"/>
                </a:solidFill>
              </a:rPr>
              <a:t>input </a:t>
            </a:r>
            <a:r>
              <a:rPr lang="en-US" altLang="zh-CN" sz="1600" dirty="0">
                <a:solidFill>
                  <a:srgbClr val="00B050"/>
                </a:solidFill>
              </a:rPr>
              <a:t>languages </a:t>
            </a:r>
            <a:r>
              <a:rPr lang="en-US" altLang="zh-CN" sz="1600" dirty="0"/>
              <a:t>(SQL, HTML, XML, mp4, …)</a:t>
            </a:r>
          </a:p>
          <a:p>
            <a:pPr lvl="1" algn="just"/>
            <a:r>
              <a:rPr lang="en-US" altLang="zh-CN" sz="1800" dirty="0"/>
              <a:t>using various </a:t>
            </a:r>
            <a:r>
              <a:rPr lang="en-US" altLang="zh-CN" sz="1800" dirty="0">
                <a:solidFill>
                  <a:srgbClr val="00B050"/>
                </a:solidFill>
              </a:rPr>
              <a:t>tools</a:t>
            </a:r>
          </a:p>
          <a:p>
            <a:pPr lvl="2" algn="just"/>
            <a:r>
              <a:rPr lang="en-US" altLang="zh-CN" sz="1600" dirty="0"/>
              <a:t>compilers, IDEs, preprocessors, dynamic code downloads</a:t>
            </a:r>
          </a:p>
          <a:p>
            <a:pPr lvl="2" algn="just"/>
            <a:endParaRPr lang="en-US" altLang="zh-CN" sz="1600" dirty="0"/>
          </a:p>
          <a:p>
            <a:pPr algn="just"/>
            <a:r>
              <a:rPr lang="en-US" altLang="zh-CN" sz="2000" dirty="0"/>
              <a:t>These may have </a:t>
            </a:r>
            <a:r>
              <a:rPr lang="en-US" altLang="zh-CN" sz="2000" dirty="0">
                <a:solidFill>
                  <a:srgbClr val="0070C0"/>
                </a:solidFill>
              </a:rPr>
              <a:t>security holes</a:t>
            </a:r>
            <a:r>
              <a:rPr lang="en-US" altLang="zh-CN" sz="2000" dirty="0"/>
              <a:t>, or may </a:t>
            </a:r>
            <a:r>
              <a:rPr lang="en-US" altLang="zh-CN" sz="2000" dirty="0">
                <a:solidFill>
                  <a:srgbClr val="0070C0"/>
                </a:solidFill>
              </a:rPr>
              <a:t>make the introduction of security holes very easy &amp; likely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464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52600"/>
            <a:ext cx="8915400" cy="5105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Problems are due to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70C0"/>
                </a:solidFill>
              </a:rPr>
              <a:t>lack of awareness</a:t>
            </a:r>
          </a:p>
          <a:p>
            <a:pPr lvl="2"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of </a:t>
            </a:r>
            <a:r>
              <a:rPr lang="en-US" altLang="zh-CN" sz="1600" dirty="0">
                <a:solidFill>
                  <a:srgbClr val="00B050"/>
                </a:solidFill>
              </a:rPr>
              <a:t>threats</a:t>
            </a:r>
            <a:r>
              <a:rPr lang="en-US" altLang="zh-CN" sz="1600" dirty="0">
                <a:solidFill>
                  <a:schemeClr val="tx1"/>
                </a:solidFill>
              </a:rPr>
              <a:t>, but also of </a:t>
            </a:r>
            <a:r>
              <a:rPr lang="en-US" altLang="zh-CN" sz="1600" dirty="0">
                <a:solidFill>
                  <a:srgbClr val="00B050"/>
                </a:solidFill>
              </a:rPr>
              <a:t>what should be protected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70C0"/>
                </a:solidFill>
              </a:rPr>
              <a:t>lack of knowledge</a:t>
            </a:r>
          </a:p>
          <a:p>
            <a:pPr lvl="2"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of potential </a:t>
            </a:r>
            <a:r>
              <a:rPr lang="en-US" altLang="zh-CN" sz="1600" dirty="0">
                <a:solidFill>
                  <a:srgbClr val="00B050"/>
                </a:solidFill>
              </a:rPr>
              <a:t>security problems</a:t>
            </a:r>
            <a:r>
              <a:rPr lang="en-US" altLang="zh-CN" sz="1600" dirty="0">
                <a:solidFill>
                  <a:schemeClr val="tx1"/>
                </a:solidFill>
              </a:rPr>
              <a:t>, but also of </a:t>
            </a:r>
            <a:r>
              <a:rPr lang="en-US" altLang="zh-CN" sz="1600" dirty="0">
                <a:solidFill>
                  <a:srgbClr val="00B050"/>
                </a:solidFill>
              </a:rPr>
              <a:t>solutions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compounded by </a:t>
            </a:r>
            <a:r>
              <a:rPr lang="en-US" altLang="zh-CN" sz="1800" dirty="0">
                <a:solidFill>
                  <a:srgbClr val="0070C0"/>
                </a:solidFill>
              </a:rPr>
              <a:t>complexity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software written in complicated languages, using large APIs , and running on huge infrastructure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people choosing </a:t>
            </a:r>
            <a:r>
              <a:rPr lang="en-US" altLang="zh-CN" sz="1800" dirty="0">
                <a:solidFill>
                  <a:srgbClr val="0070C0"/>
                </a:solidFill>
              </a:rPr>
              <a:t>functionality over security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77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8975" y="3024410"/>
            <a:ext cx="8911687" cy="128089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Motivation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92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</a:rPr>
              <a:t>“is this system secure?”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“this system is secure”</a:t>
            </a:r>
          </a:p>
          <a:p>
            <a:endParaRPr lang="zh-CN" altLang="en-US" dirty="0"/>
          </a:p>
          <a:p>
            <a:r>
              <a:rPr lang="en-US" altLang="zh-CN" sz="2000" dirty="0">
                <a:solidFill>
                  <a:schemeClr val="tx1"/>
                </a:solidFill>
              </a:rPr>
              <a:t>Why are the question and the claim above meaningless?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893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and Security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</a:rPr>
              <a:t>Security is about </a:t>
            </a:r>
            <a:r>
              <a:rPr lang="en-US" altLang="zh-CN" sz="2000" dirty="0">
                <a:solidFill>
                  <a:srgbClr val="0070C0"/>
                </a:solidFill>
              </a:rPr>
              <a:t>regulating access to assets</a:t>
            </a:r>
          </a:p>
          <a:p>
            <a:pPr lvl="1"/>
            <a:r>
              <a:rPr lang="en-US" altLang="zh-CN" sz="1800" dirty="0" err="1">
                <a:solidFill>
                  <a:schemeClr val="tx1"/>
                </a:solidFill>
              </a:rPr>
              <a:t>eg</a:t>
            </a:r>
            <a:r>
              <a:rPr lang="en-US" altLang="zh-CN" sz="1800" dirty="0">
                <a:solidFill>
                  <a:schemeClr val="tx1"/>
                </a:solidFill>
              </a:rPr>
              <a:t>. information or functionality</a:t>
            </a: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Software provides </a:t>
            </a:r>
            <a:r>
              <a:rPr lang="en-US" altLang="zh-CN" sz="2000" dirty="0">
                <a:solidFill>
                  <a:srgbClr val="0070C0"/>
                </a:solidFill>
              </a:rPr>
              <a:t>functionality</a:t>
            </a:r>
          </a:p>
          <a:p>
            <a:pPr lvl="1"/>
            <a:r>
              <a:rPr lang="en-US" altLang="zh-CN" sz="1800" dirty="0" err="1">
                <a:solidFill>
                  <a:schemeClr val="tx1"/>
                </a:solidFill>
              </a:rPr>
              <a:t>eg</a:t>
            </a:r>
            <a:r>
              <a:rPr lang="en-US" altLang="zh-CN" sz="1800" dirty="0">
                <a:solidFill>
                  <a:schemeClr val="tx1"/>
                </a:solidFill>
              </a:rPr>
              <a:t> on-line exam results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This functionality comes with certain </a:t>
            </a:r>
            <a:r>
              <a:rPr lang="en-US" altLang="zh-CN" sz="2000" dirty="0">
                <a:solidFill>
                  <a:srgbClr val="0070C0"/>
                </a:solidFill>
              </a:rPr>
              <a:t>risks</a:t>
            </a:r>
          </a:p>
          <a:p>
            <a:pPr lvl="1"/>
            <a:r>
              <a:rPr lang="en-US" altLang="zh-CN" sz="1800" dirty="0" err="1">
                <a:solidFill>
                  <a:schemeClr val="tx1"/>
                </a:solidFill>
              </a:rPr>
              <a:t>eg</a:t>
            </a:r>
            <a:r>
              <a:rPr lang="en-US" altLang="zh-CN" sz="1800" dirty="0">
                <a:solidFill>
                  <a:schemeClr val="tx1"/>
                </a:solidFill>
              </a:rPr>
              <a:t> what are risks of on-line exam results?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(Software) security is about </a:t>
            </a:r>
            <a:r>
              <a:rPr lang="en-US" altLang="zh-CN" dirty="0">
                <a:solidFill>
                  <a:srgbClr val="0070C0"/>
                </a:solidFill>
              </a:rPr>
              <a:t>managing these risks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652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concepts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1399862"/>
            <a:ext cx="9410701" cy="52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19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Starting point for ensuring security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Any discussion of security should start with an inventory of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70C0"/>
                </a:solidFill>
              </a:rPr>
              <a:t>stakeholders</a:t>
            </a:r>
            <a:r>
              <a:rPr lang="en-US" altLang="zh-CN" sz="1800" dirty="0"/>
              <a:t>, 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their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70C0"/>
                </a:solidFill>
              </a:rPr>
              <a:t>assets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chemeClr val="tx1"/>
                </a:solidFill>
              </a:rPr>
              <a:t>and 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70C0"/>
                </a:solidFill>
              </a:rPr>
              <a:t>threats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 these assets</a:t>
            </a: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by possible attackers</a:t>
            </a:r>
          </a:p>
          <a:p>
            <a:pPr lvl="1" algn="just"/>
            <a:r>
              <a:rPr lang="en-US" altLang="zh-CN" sz="1800" dirty="0">
                <a:solidFill>
                  <a:srgbClr val="0070C0"/>
                </a:solidFill>
              </a:rPr>
              <a:t>attacker model</a:t>
            </a:r>
            <a:r>
              <a:rPr lang="en-US" altLang="zh-CN" sz="1800" dirty="0">
                <a:solidFill>
                  <a:schemeClr val="tx1"/>
                </a:solidFill>
              </a:rPr>
              <a:t>, which may include employees, clients, script kiddies, criminals, NSA, or </a:t>
            </a:r>
            <a:r>
              <a:rPr lang="en-US" altLang="zh-CN" sz="1800">
                <a:solidFill>
                  <a:schemeClr val="tx1"/>
                </a:solidFill>
              </a:rPr>
              <a:t>other APTs </a:t>
            </a:r>
            <a:r>
              <a:rPr lang="en-US" altLang="zh-CN" sz="1800" dirty="0">
                <a:solidFill>
                  <a:schemeClr val="tx1"/>
                </a:solidFill>
              </a:rPr>
              <a:t>(Advance Persistent Threats)</a:t>
            </a:r>
          </a:p>
          <a:p>
            <a:pPr algn="just"/>
            <a:r>
              <a:rPr lang="en-US" altLang="zh-CN" sz="2000" dirty="0">
                <a:solidFill>
                  <a:srgbClr val="FF0000"/>
                </a:solidFill>
              </a:rPr>
              <a:t>Any discussion of security without understanding these issues is </a:t>
            </a:r>
            <a:r>
              <a:rPr lang="en-US" altLang="zh-CN" sz="2000" i="1" dirty="0">
                <a:solidFill>
                  <a:srgbClr val="FF0000"/>
                </a:solidFill>
              </a:rPr>
              <a:t>meaningless 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828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concepts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577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Security is about imposing </a:t>
            </a:r>
            <a:r>
              <a:rPr lang="en-US" altLang="zh-CN" sz="2000" i="1" dirty="0">
                <a:solidFill>
                  <a:srgbClr val="0070C0"/>
                </a:solidFill>
              </a:rPr>
              <a:t>countermeasures</a:t>
            </a:r>
            <a:r>
              <a:rPr lang="en-US" altLang="zh-CN" sz="2000" i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to reduce </a:t>
            </a:r>
            <a:r>
              <a:rPr lang="en-US" altLang="zh-CN" sz="2000" i="1" dirty="0">
                <a:solidFill>
                  <a:srgbClr val="0070C0"/>
                </a:solidFill>
              </a:rPr>
              <a:t>risks</a:t>
            </a:r>
            <a:r>
              <a:rPr lang="en-US" altLang="zh-CN" sz="2000" i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to </a:t>
            </a:r>
            <a:r>
              <a:rPr lang="en-US" altLang="zh-CN" sz="2000" i="1" dirty="0">
                <a:solidFill>
                  <a:srgbClr val="0070C0"/>
                </a:solidFill>
              </a:rPr>
              <a:t>assets</a:t>
            </a:r>
            <a:r>
              <a:rPr lang="en-US" altLang="zh-CN" sz="2000" i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to acceptable levels</a:t>
            </a: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A </a:t>
            </a:r>
            <a:r>
              <a:rPr lang="en-US" altLang="zh-CN" sz="2000" i="1" dirty="0">
                <a:solidFill>
                  <a:srgbClr val="0070C0"/>
                </a:solidFill>
              </a:rPr>
              <a:t>security policy </a:t>
            </a:r>
            <a:r>
              <a:rPr lang="en-US" altLang="zh-CN" sz="2000" dirty="0">
                <a:solidFill>
                  <a:schemeClr val="tx1"/>
                </a:solidFill>
              </a:rPr>
              <a:t>is a specification of what </a:t>
            </a:r>
            <a:r>
              <a:rPr lang="en-US" altLang="zh-CN" sz="2000" i="1" dirty="0">
                <a:solidFill>
                  <a:srgbClr val="0070C0"/>
                </a:solidFill>
              </a:rPr>
              <a:t>security requirements/goals </a:t>
            </a:r>
            <a:r>
              <a:rPr lang="en-US" altLang="zh-CN" sz="2000" dirty="0">
                <a:solidFill>
                  <a:schemeClr val="tx1"/>
                </a:solidFill>
              </a:rPr>
              <a:t>the countermeasures are intended to achieve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secure against what and from whom ?</a:t>
            </a:r>
          </a:p>
          <a:p>
            <a:pPr algn="just"/>
            <a:r>
              <a:rPr lang="en-US" altLang="zh-CN" sz="2000" i="1" dirty="0">
                <a:solidFill>
                  <a:srgbClr val="0070C0"/>
                </a:solidFill>
              </a:rPr>
              <a:t>Security mechanisms </a:t>
            </a:r>
            <a:r>
              <a:rPr lang="en-US" altLang="zh-CN" sz="2000" dirty="0">
                <a:solidFill>
                  <a:schemeClr val="tx1"/>
                </a:solidFill>
              </a:rPr>
              <a:t>to enforce the policy</a:t>
            </a:r>
          </a:p>
          <a:p>
            <a:pPr algn="just"/>
            <a:endParaRPr lang="zh-CN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Bottlenecks: 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expressing what we (don't) want in a policy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enforcing this, dynamically or statically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553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Objectives: CIA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33850"/>
          </a:xfrm>
        </p:spPr>
        <p:txBody>
          <a:bodyPr/>
          <a:lstStyle/>
          <a:p>
            <a:pPr algn="just"/>
            <a:r>
              <a:rPr lang="en-US" altLang="zh-CN" sz="2000" dirty="0">
                <a:solidFill>
                  <a:srgbClr val="0070C0"/>
                </a:solidFill>
              </a:rPr>
              <a:t>Confidentiality </a:t>
            </a:r>
          </a:p>
          <a:p>
            <a:pPr lvl="1" algn="just"/>
            <a:r>
              <a:rPr lang="en-US" altLang="zh-CN" sz="1800" dirty="0" err="1">
                <a:solidFill>
                  <a:schemeClr val="tx1"/>
                </a:solidFill>
              </a:rPr>
              <a:t>unauthorised</a:t>
            </a:r>
            <a:r>
              <a:rPr lang="en-US" altLang="zh-CN" sz="1800" dirty="0">
                <a:solidFill>
                  <a:schemeClr val="tx1"/>
                </a:solidFill>
              </a:rPr>
              <a:t> users cannot </a:t>
            </a:r>
            <a:r>
              <a:rPr lang="en-US" altLang="zh-CN" sz="1800" i="1" dirty="0">
                <a:solidFill>
                  <a:srgbClr val="00B050"/>
                </a:solidFill>
              </a:rPr>
              <a:t>read </a:t>
            </a:r>
            <a:r>
              <a:rPr lang="en-US" altLang="zh-CN" sz="1800" dirty="0">
                <a:solidFill>
                  <a:schemeClr val="tx1"/>
                </a:solidFill>
              </a:rPr>
              <a:t>information</a:t>
            </a:r>
          </a:p>
          <a:p>
            <a:pPr algn="just"/>
            <a:r>
              <a:rPr lang="en-US" altLang="zh-CN" sz="2000" dirty="0">
                <a:solidFill>
                  <a:srgbClr val="0070C0"/>
                </a:solidFill>
              </a:rPr>
              <a:t>Integrity</a:t>
            </a:r>
          </a:p>
          <a:p>
            <a:pPr lvl="1" algn="just"/>
            <a:r>
              <a:rPr lang="en-US" altLang="zh-CN" sz="1800" dirty="0" err="1">
                <a:solidFill>
                  <a:schemeClr val="tx1"/>
                </a:solidFill>
              </a:rPr>
              <a:t>unauthorised</a:t>
            </a:r>
            <a:r>
              <a:rPr lang="en-US" altLang="zh-CN" sz="1800" dirty="0">
                <a:solidFill>
                  <a:schemeClr val="tx1"/>
                </a:solidFill>
              </a:rPr>
              <a:t> users cannot </a:t>
            </a:r>
            <a:r>
              <a:rPr lang="en-US" altLang="zh-CN" sz="1800" i="1" dirty="0">
                <a:solidFill>
                  <a:srgbClr val="00B050"/>
                </a:solidFill>
              </a:rPr>
              <a:t>alter</a:t>
            </a:r>
            <a:r>
              <a:rPr lang="en-US" altLang="zh-CN" sz="1800" i="1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information</a:t>
            </a:r>
          </a:p>
          <a:p>
            <a:pPr algn="just"/>
            <a:r>
              <a:rPr lang="en-US" altLang="zh-CN" sz="2000" dirty="0">
                <a:solidFill>
                  <a:srgbClr val="0070C0"/>
                </a:solidFill>
              </a:rPr>
              <a:t>Availability</a:t>
            </a:r>
          </a:p>
          <a:p>
            <a:pPr lvl="1" algn="just"/>
            <a:r>
              <a:rPr lang="en-US" altLang="zh-CN" sz="1800" dirty="0" err="1">
                <a:solidFill>
                  <a:schemeClr val="tx1"/>
                </a:solidFill>
              </a:rPr>
              <a:t>authorised</a:t>
            </a:r>
            <a:r>
              <a:rPr lang="en-US" altLang="zh-CN" sz="1800" dirty="0">
                <a:solidFill>
                  <a:schemeClr val="tx1"/>
                </a:solidFill>
              </a:rPr>
              <a:t> users </a:t>
            </a:r>
            <a:r>
              <a:rPr lang="en-US" altLang="zh-CN" sz="1800" i="1" dirty="0">
                <a:solidFill>
                  <a:srgbClr val="00B050"/>
                </a:solidFill>
              </a:rPr>
              <a:t>can</a:t>
            </a:r>
            <a:r>
              <a:rPr lang="en-US" altLang="zh-CN" sz="1800" i="1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access information</a:t>
            </a:r>
          </a:p>
          <a:p>
            <a:pPr algn="just"/>
            <a:endParaRPr lang="zh-CN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rgbClr val="0070C0"/>
                </a:solidFill>
              </a:rPr>
              <a:t>Non-repudiation</a:t>
            </a:r>
            <a:r>
              <a:rPr lang="en-US" altLang="zh-CN" sz="2000" dirty="0">
                <a:solidFill>
                  <a:schemeClr val="tx1"/>
                </a:solidFill>
              </a:rPr>
              <a:t> for </a:t>
            </a:r>
            <a:r>
              <a:rPr lang="en-US" altLang="zh-CN" sz="2000" dirty="0">
                <a:solidFill>
                  <a:srgbClr val="0070C0"/>
                </a:solidFill>
              </a:rPr>
              <a:t>accountability</a:t>
            </a:r>
          </a:p>
          <a:p>
            <a:pPr lvl="1" algn="just"/>
            <a:r>
              <a:rPr lang="en-US" altLang="zh-CN" sz="1800" dirty="0" err="1">
                <a:solidFill>
                  <a:schemeClr val="tx1"/>
                </a:solidFill>
              </a:rPr>
              <a:t>authorised</a:t>
            </a:r>
            <a:r>
              <a:rPr lang="en-US" altLang="zh-CN" sz="1800" dirty="0">
                <a:solidFill>
                  <a:schemeClr val="tx1"/>
                </a:solidFill>
              </a:rPr>
              <a:t> users </a:t>
            </a:r>
            <a:r>
              <a:rPr lang="en-US" altLang="zh-CN" sz="1800" i="1" dirty="0">
                <a:solidFill>
                  <a:srgbClr val="00B050"/>
                </a:solidFill>
              </a:rPr>
              <a:t>cannot deny</a:t>
            </a:r>
            <a:r>
              <a:rPr lang="en-US" altLang="zh-CN" sz="1800" i="1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actions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510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objectives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0070C0"/>
                </a:solidFill>
              </a:rPr>
              <a:t>Integrity</a:t>
            </a:r>
            <a:r>
              <a:rPr lang="en-US" altLang="zh-CN" sz="2000" dirty="0">
                <a:solidFill>
                  <a:schemeClr val="tx1"/>
                </a:solidFill>
              </a:rPr>
              <a:t> nearly always more important than </a:t>
            </a:r>
            <a:r>
              <a:rPr lang="en-US" altLang="zh-CN" sz="2000" dirty="0">
                <a:solidFill>
                  <a:srgbClr val="00B050"/>
                </a:solidFill>
              </a:rPr>
              <a:t>confidentiality</a:t>
            </a:r>
          </a:p>
          <a:p>
            <a:r>
              <a:rPr lang="en-US" altLang="zh-CN" sz="2000" dirty="0" err="1">
                <a:solidFill>
                  <a:schemeClr val="tx1"/>
                </a:solidFill>
              </a:rPr>
              <a:t>Eg</a:t>
            </a:r>
            <a:r>
              <a:rPr lang="en-US" altLang="zh-CN" sz="2000" dirty="0">
                <a:solidFill>
                  <a:schemeClr val="tx1"/>
                </a:solidFill>
              </a:rPr>
              <a:t> think of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your bank account information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your medical records 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all the software you use, incl. the entire OS</a:t>
            </a: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Availability</a:t>
            </a:r>
            <a:r>
              <a:rPr lang="en-US" altLang="zh-CN" sz="2000" dirty="0">
                <a:solidFill>
                  <a:schemeClr val="tx1"/>
                </a:solidFill>
              </a:rPr>
              <a:t> may be </a:t>
            </a:r>
            <a:r>
              <a:rPr lang="en-US" altLang="zh-CN" sz="2000" b="1" dirty="0">
                <a:solidFill>
                  <a:srgbClr val="00B050"/>
                </a:solidFill>
              </a:rPr>
              <a:t>un</a:t>
            </a:r>
            <a:r>
              <a:rPr lang="en-US" altLang="zh-CN" sz="2000" dirty="0">
                <a:solidFill>
                  <a:srgbClr val="00B050"/>
                </a:solidFill>
              </a:rPr>
              <a:t>desirable</a:t>
            </a:r>
            <a:r>
              <a:rPr lang="en-US" altLang="zh-CN" sz="2000" dirty="0">
                <a:solidFill>
                  <a:schemeClr val="tx1"/>
                </a:solidFill>
              </a:rPr>
              <a:t> for privacy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you want certain data to be or become </a:t>
            </a:r>
            <a:r>
              <a:rPr lang="en-US" altLang="zh-CN" sz="1800" dirty="0">
                <a:solidFill>
                  <a:srgbClr val="0070C0"/>
                </a:solidFill>
              </a:rPr>
              <a:t>unavailable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253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goals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4345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The well-known trio</a:t>
            </a:r>
          </a:p>
          <a:p>
            <a:pPr lvl="1"/>
            <a:r>
              <a:rPr lang="en-US" altLang="zh-CN" sz="1800" dirty="0">
                <a:solidFill>
                  <a:srgbClr val="0070C0"/>
                </a:solidFill>
              </a:rPr>
              <a:t>confidentiality, integrity, authentication (CIA)</a:t>
            </a: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but there are more “concrete” goals</a:t>
            </a:r>
          </a:p>
          <a:p>
            <a:pPr lvl="1"/>
            <a:r>
              <a:rPr lang="en-US" altLang="zh-CN" sz="1800" dirty="0">
                <a:solidFill>
                  <a:srgbClr val="00B050"/>
                </a:solidFill>
              </a:rPr>
              <a:t>traceability and auditing (forensics)</a:t>
            </a:r>
          </a:p>
          <a:p>
            <a:pPr lvl="1"/>
            <a:r>
              <a:rPr lang="en-US" altLang="zh-CN" sz="1800" dirty="0">
                <a:solidFill>
                  <a:srgbClr val="00B050"/>
                </a:solidFill>
              </a:rPr>
              <a:t>monitoring (real-time auditing)</a:t>
            </a:r>
          </a:p>
          <a:p>
            <a:pPr lvl="1"/>
            <a:r>
              <a:rPr lang="en-US" altLang="zh-CN" sz="1800" dirty="0">
                <a:solidFill>
                  <a:srgbClr val="00B050"/>
                </a:solidFill>
              </a:rPr>
              <a:t>multi-level security</a:t>
            </a:r>
          </a:p>
          <a:p>
            <a:pPr lvl="1"/>
            <a:r>
              <a:rPr lang="en-US" altLang="zh-CN" sz="1800" dirty="0">
                <a:solidFill>
                  <a:srgbClr val="00B050"/>
                </a:solidFill>
              </a:rPr>
              <a:t>privacy &amp; anonymity</a:t>
            </a:r>
          </a:p>
          <a:p>
            <a:pPr lvl="1"/>
            <a:r>
              <a:rPr lang="en-US" altLang="zh-CN" sz="1800" dirty="0">
                <a:solidFill>
                  <a:srgbClr val="00B050"/>
                </a:solidFill>
              </a:rPr>
              <a:t>…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and meta-property</a:t>
            </a:r>
          </a:p>
          <a:p>
            <a:pPr lvl="1"/>
            <a:r>
              <a:rPr lang="en-US" altLang="zh-CN" sz="1800" dirty="0">
                <a:solidFill>
                  <a:srgbClr val="0070C0"/>
                </a:solidFill>
              </a:rPr>
              <a:t>assurance</a:t>
            </a:r>
            <a:r>
              <a:rPr lang="en-US" altLang="zh-CN" sz="1800" dirty="0">
                <a:solidFill>
                  <a:schemeClr val="tx1"/>
                </a:solidFill>
              </a:rPr>
              <a:t> – that the goals are met 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021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to </a:t>
            </a:r>
            <a:r>
              <a:rPr lang="en-US" altLang="zh-CN" dirty="0" err="1"/>
              <a:t>realise</a:t>
            </a:r>
            <a:r>
              <a:rPr lang="en-US" altLang="zh-CN" dirty="0"/>
              <a:t> security objectives? AAAA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43400"/>
          </a:xfrm>
        </p:spPr>
        <p:txBody>
          <a:bodyPr/>
          <a:lstStyle/>
          <a:p>
            <a:r>
              <a:rPr lang="en-US" altLang="zh-CN" sz="2000" dirty="0">
                <a:solidFill>
                  <a:srgbClr val="0070C0"/>
                </a:solidFill>
              </a:rPr>
              <a:t>Authentication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who are you?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Access control/</a:t>
            </a:r>
            <a:r>
              <a:rPr lang="en-US" altLang="zh-CN" sz="2000" dirty="0" err="1">
                <a:solidFill>
                  <a:srgbClr val="0070C0"/>
                </a:solidFill>
              </a:rPr>
              <a:t>Authorisation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control who is allowed to do what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this requires a specification of who is allowed to do what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Auditing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check if anything went wrong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Action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if so, take action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06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err="1"/>
              <a:t>realise</a:t>
            </a:r>
            <a:r>
              <a:rPr lang="en-US" altLang="zh-CN" dirty="0"/>
              <a:t> security objectives?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Other names for the last three A's</a:t>
            </a:r>
          </a:p>
          <a:p>
            <a:pPr lvl="1" algn="just"/>
            <a:r>
              <a:rPr lang="en-US" altLang="zh-CN" sz="1800" dirty="0">
                <a:solidFill>
                  <a:srgbClr val="0070C0"/>
                </a:solidFill>
              </a:rPr>
              <a:t>Prevention</a:t>
            </a:r>
          </a:p>
          <a:p>
            <a:pPr lvl="2" algn="just"/>
            <a:r>
              <a:rPr lang="en-US" altLang="zh-CN" sz="1600" dirty="0">
                <a:solidFill>
                  <a:schemeClr val="tx1"/>
                </a:solidFill>
              </a:rPr>
              <a:t>measures to stop breaches of security goals</a:t>
            </a:r>
          </a:p>
          <a:p>
            <a:pPr lvl="1" algn="just"/>
            <a:r>
              <a:rPr lang="en-US" altLang="zh-CN" sz="1800" dirty="0">
                <a:solidFill>
                  <a:srgbClr val="0070C0"/>
                </a:solidFill>
              </a:rPr>
              <a:t>Detection</a:t>
            </a:r>
          </a:p>
          <a:p>
            <a:pPr lvl="2" algn="just"/>
            <a:r>
              <a:rPr lang="en-US" altLang="zh-CN" sz="1600" dirty="0">
                <a:solidFill>
                  <a:schemeClr val="tx1"/>
                </a:solidFill>
              </a:rPr>
              <a:t>measures to detect breaches of security goals</a:t>
            </a:r>
          </a:p>
          <a:p>
            <a:pPr lvl="1" algn="just"/>
            <a:r>
              <a:rPr lang="en-US" altLang="zh-CN" sz="1800" dirty="0">
                <a:solidFill>
                  <a:srgbClr val="0070C0"/>
                </a:solidFill>
              </a:rPr>
              <a:t>Reaction</a:t>
            </a:r>
          </a:p>
          <a:p>
            <a:pPr lvl="2" algn="just"/>
            <a:r>
              <a:rPr lang="en-US" altLang="zh-CN" sz="1600" dirty="0">
                <a:solidFill>
                  <a:schemeClr val="tx1"/>
                </a:solidFill>
              </a:rPr>
              <a:t>measures to recover assets, repair damage, and persecute (and deter) offenders</a:t>
            </a:r>
          </a:p>
          <a:p>
            <a:pPr lvl="1" algn="just"/>
            <a:r>
              <a:rPr lang="en-US" altLang="zh-CN" sz="1800" b="1" i="1" dirty="0">
                <a:solidFill>
                  <a:srgbClr val="00B050"/>
                </a:solidFill>
              </a:rPr>
              <a:t>don't ever </a:t>
            </a:r>
            <a:r>
              <a:rPr lang="en-US" altLang="zh-CN" sz="1800" b="1" dirty="0">
                <a:solidFill>
                  <a:srgbClr val="00B050"/>
                </a:solidFill>
              </a:rPr>
              <a:t>be tempted into thinking that good prevention makes detection &amp; reaction superfluous.</a:t>
            </a:r>
          </a:p>
          <a:p>
            <a:pPr lvl="2" algn="just"/>
            <a:r>
              <a:rPr lang="en-US" altLang="zh-CN" sz="1600" dirty="0" err="1">
                <a:solidFill>
                  <a:schemeClr val="tx1"/>
                </a:solidFill>
              </a:rPr>
              <a:t>Eg</a:t>
            </a:r>
            <a:r>
              <a:rPr lang="en-US" altLang="zh-CN" sz="1600" dirty="0">
                <a:solidFill>
                  <a:schemeClr val="tx1"/>
                </a:solidFill>
              </a:rPr>
              <a:t>. breaking into any house with windows is trivial; despite this absence of prevention, detection &amp; reaction still deter burglars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50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What do </a:t>
            </a:r>
            <a:r>
              <a:rPr lang="en-US" altLang="zh-CN" sz="2000" i="1" dirty="0">
                <a:solidFill>
                  <a:srgbClr val="0070C0"/>
                </a:solidFill>
              </a:rPr>
              <a:t>web-sites, web-browsers, operating systems, </a:t>
            </a:r>
            <a:r>
              <a:rPr lang="en-US" altLang="zh-CN" sz="2000" i="1" dirty="0" err="1">
                <a:solidFill>
                  <a:srgbClr val="0070C0"/>
                </a:solidFill>
              </a:rPr>
              <a:t>wifi</a:t>
            </a:r>
            <a:r>
              <a:rPr lang="en-US" altLang="zh-CN" sz="2000" i="1" dirty="0">
                <a:solidFill>
                  <a:srgbClr val="0070C0"/>
                </a:solidFill>
              </a:rPr>
              <a:t> access points, network routers, mobile phones, PDAs, smartcards, firewalls, intrusion detection systems, and video-conferencing equipment </a:t>
            </a:r>
            <a:r>
              <a:rPr lang="en-US" altLang="zh-CN" sz="2000" dirty="0">
                <a:solidFill>
                  <a:schemeClr val="tx1"/>
                </a:solidFill>
              </a:rPr>
              <a:t>have in common?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89212" y="3810000"/>
            <a:ext cx="8915400" cy="55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SOFTWARE!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589212" y="4831094"/>
            <a:ext cx="8915400" cy="67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Why can all these things be hacked, if we are not very careful?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8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Threats vs security requirements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4820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information disclosure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confidentiality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tampering with information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integrity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denial-of-service (</a:t>
            </a:r>
            <a:r>
              <a:rPr lang="en-US" altLang="zh-CN" sz="2000" dirty="0" err="1">
                <a:solidFill>
                  <a:srgbClr val="0070C0"/>
                </a:solidFill>
              </a:rPr>
              <a:t>DoS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availability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spoofing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authentication</a:t>
            </a:r>
          </a:p>
          <a:p>
            <a:r>
              <a:rPr lang="en-US" altLang="zh-CN" sz="2000" dirty="0" err="1">
                <a:solidFill>
                  <a:srgbClr val="0070C0"/>
                </a:solidFill>
              </a:rPr>
              <a:t>unauthorised</a:t>
            </a:r>
            <a:r>
              <a:rPr lang="en-US" altLang="zh-CN" sz="2000" dirty="0">
                <a:solidFill>
                  <a:srgbClr val="0070C0"/>
                </a:solidFill>
              </a:rPr>
              <a:t> access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access control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081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Countermeasures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</a:rPr>
              <a:t>Countermeasures can be non-IT related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physical security of building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screening of personnel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legal framework to deter criminals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police to catch criminals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...</a:t>
            </a:r>
          </a:p>
          <a:p>
            <a:pPr lvl="1"/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but we won’t consider these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761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5" y="2852960"/>
            <a:ext cx="8911687" cy="128089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Software security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14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warning: confusing terminology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Common use of terminology can be very confused &amp; confusing: </a:t>
            </a:r>
            <a:r>
              <a:rPr lang="en-US" altLang="zh-CN" sz="2000" dirty="0">
                <a:solidFill>
                  <a:srgbClr val="0070C0"/>
                </a:solidFill>
              </a:rPr>
              <a:t>(security) weakness, flaw, vulnerability, bug, error, coding defect...</a:t>
            </a:r>
          </a:p>
          <a:p>
            <a:pPr algn="just"/>
            <a:endParaRPr lang="en-US" altLang="zh-CN" sz="2000" dirty="0">
              <a:solidFill>
                <a:srgbClr val="0070C0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We can make a distinction between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a security </a:t>
            </a:r>
            <a:r>
              <a:rPr lang="en-US" altLang="zh-CN" sz="1800" dirty="0">
                <a:solidFill>
                  <a:srgbClr val="0070C0"/>
                </a:solidFill>
              </a:rPr>
              <a:t>weakness/flaw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rgbClr val="00B050"/>
                </a:solidFill>
              </a:rPr>
              <a:t>something that is wrong or could be better 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a security </a:t>
            </a:r>
            <a:r>
              <a:rPr lang="en-US" altLang="zh-CN" sz="1800" dirty="0">
                <a:solidFill>
                  <a:srgbClr val="0070C0"/>
                </a:solidFill>
              </a:rPr>
              <a:t>vulnerability</a:t>
            </a:r>
            <a:r>
              <a:rPr lang="en-US" altLang="zh-CN" sz="1800" dirty="0">
                <a:solidFill>
                  <a:schemeClr val="tx1"/>
                </a:solidFill>
              </a:rPr>
              <a:t>: </a:t>
            </a:r>
            <a:r>
              <a:rPr lang="en-US" altLang="zh-CN" sz="1800" dirty="0">
                <a:solidFill>
                  <a:srgbClr val="00B050"/>
                </a:solidFill>
              </a:rPr>
              <a:t>a weakness/flaw that can actually be exploited by an attacker</a:t>
            </a:r>
            <a:r>
              <a:rPr lang="en-US" altLang="zh-CN" sz="1800" dirty="0">
                <a:solidFill>
                  <a:schemeClr val="tx1"/>
                </a:solidFill>
              </a:rPr>
              <a:t>, which requires the flaw to be</a:t>
            </a:r>
          </a:p>
          <a:p>
            <a:pPr lvl="2" algn="just"/>
            <a:r>
              <a:rPr lang="en-US" altLang="zh-CN" sz="1600" dirty="0">
                <a:solidFill>
                  <a:srgbClr val="00B050"/>
                </a:solidFill>
              </a:rPr>
              <a:t>accessible</a:t>
            </a:r>
            <a:r>
              <a:rPr lang="en-US" altLang="zh-CN" sz="1600" dirty="0">
                <a:solidFill>
                  <a:schemeClr val="tx1"/>
                </a:solidFill>
              </a:rPr>
              <a:t>: attacker has to be able to get at it</a:t>
            </a:r>
          </a:p>
          <a:p>
            <a:pPr lvl="2" algn="just"/>
            <a:r>
              <a:rPr lang="en-US" altLang="zh-CN" sz="1600" dirty="0">
                <a:solidFill>
                  <a:srgbClr val="00B050"/>
                </a:solidFill>
              </a:rPr>
              <a:t>exploitable</a:t>
            </a:r>
            <a:r>
              <a:rPr lang="en-US" altLang="zh-CN" sz="1600" dirty="0">
                <a:solidFill>
                  <a:schemeClr val="tx1"/>
                </a:solidFill>
              </a:rPr>
              <a:t>: attacker has to be able to do some damage with it</a:t>
            </a:r>
          </a:p>
          <a:p>
            <a:pPr algn="just"/>
            <a:endParaRPr lang="en-US" altLang="zh-CN" sz="2000" dirty="0">
              <a:solidFill>
                <a:schemeClr val="tx1"/>
              </a:solidFill>
            </a:endParaRPr>
          </a:p>
          <a:p>
            <a:pPr lvl="1" algn="just"/>
            <a:r>
              <a:rPr lang="en-US" altLang="zh-CN" sz="1800" i="1" dirty="0">
                <a:solidFill>
                  <a:schemeClr val="tx1"/>
                </a:solidFill>
              </a:rPr>
              <a:t>E.g. by unplugging your network connection, some (many?) vulnerabilities become flaws. 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2000" dirty="0"/>
          </a:p>
          <a:p>
            <a:endParaRPr lang="zh-CN" altLang="en-US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pPr algn="just"/>
            <a:endParaRPr lang="en-US" altLang="zh-CN" sz="2000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467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vulnerabilities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2095500"/>
            <a:ext cx="8915400" cy="47625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Software vulnerabilities can be introduced at two “levels”</a:t>
            </a:r>
          </a:p>
          <a:p>
            <a:pPr lvl="1" algn="just"/>
            <a:r>
              <a:rPr lang="en-US" altLang="zh-CN" sz="1800" dirty="0">
                <a:solidFill>
                  <a:srgbClr val="0070C0"/>
                </a:solidFill>
              </a:rPr>
              <a:t>design flaws</a:t>
            </a:r>
            <a:r>
              <a:rPr lang="en-US" altLang="zh-CN" sz="1800" dirty="0">
                <a:solidFill>
                  <a:schemeClr val="tx1"/>
                </a:solidFill>
              </a:rPr>
              <a:t>: vulnerability in the design</a:t>
            </a:r>
          </a:p>
          <a:p>
            <a:pPr lvl="1" algn="just"/>
            <a:r>
              <a:rPr lang="en-US" altLang="zh-CN" sz="1800" dirty="0">
                <a:solidFill>
                  <a:srgbClr val="0070C0"/>
                </a:solidFill>
              </a:rPr>
              <a:t>bugs</a:t>
            </a:r>
            <a:r>
              <a:rPr lang="en-US" altLang="zh-CN" sz="1800" dirty="0">
                <a:solidFill>
                  <a:schemeClr val="tx1"/>
                </a:solidFill>
              </a:rPr>
              <a:t> aka </a:t>
            </a:r>
            <a:r>
              <a:rPr lang="en-US" altLang="zh-CN" sz="1800" dirty="0">
                <a:solidFill>
                  <a:srgbClr val="0070C0"/>
                </a:solidFill>
              </a:rPr>
              <a:t>implementation flaws </a:t>
            </a:r>
            <a:r>
              <a:rPr lang="en-US" altLang="zh-CN" sz="1800" dirty="0">
                <a:solidFill>
                  <a:schemeClr val="tx1"/>
                </a:solidFill>
              </a:rPr>
              <a:t>or </a:t>
            </a:r>
            <a:r>
              <a:rPr lang="en-US" altLang="zh-CN" sz="1800" dirty="0">
                <a:solidFill>
                  <a:srgbClr val="0070C0"/>
                </a:solidFill>
              </a:rPr>
              <a:t>code-level defects</a:t>
            </a:r>
            <a:r>
              <a:rPr lang="en-US" altLang="zh-CN" sz="1800" dirty="0">
                <a:solidFill>
                  <a:schemeClr val="tx1"/>
                </a:solidFill>
              </a:rPr>
              <a:t>: vulnerability in the software introduced when implementing a system</a:t>
            </a:r>
          </a:p>
          <a:p>
            <a:pPr algn="just"/>
            <a:r>
              <a:rPr lang="en-US" altLang="zh-CN" sz="2000" i="1" dirty="0">
                <a:solidFill>
                  <a:schemeClr val="tx1"/>
                </a:solidFill>
              </a:rPr>
              <a:t>Rough consensus: bugs and design flaws are equally common</a:t>
            </a:r>
          </a:p>
          <a:p>
            <a:pPr algn="just"/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Vulnerabilities also arise on other levels (out of scope for now)</a:t>
            </a:r>
          </a:p>
          <a:p>
            <a:pPr lvl="1" algn="just"/>
            <a:r>
              <a:rPr lang="en-US" altLang="zh-CN" sz="1800" dirty="0">
                <a:solidFill>
                  <a:srgbClr val="0070C0"/>
                </a:solidFill>
              </a:rPr>
              <a:t>configuration flaw </a:t>
            </a:r>
            <a:r>
              <a:rPr lang="en-US" altLang="zh-CN" sz="1800" dirty="0">
                <a:solidFill>
                  <a:schemeClr val="tx1"/>
                </a:solidFill>
              </a:rPr>
              <a:t>when installing software on a machine</a:t>
            </a:r>
          </a:p>
          <a:p>
            <a:pPr lvl="1" algn="just"/>
            <a:r>
              <a:rPr lang="en-US" altLang="zh-CN" sz="1800" dirty="0">
                <a:solidFill>
                  <a:srgbClr val="0070C0"/>
                </a:solidFill>
              </a:rPr>
              <a:t>The user</a:t>
            </a:r>
            <a:endParaRPr lang="zh-CN" altLang="en-US" sz="1800" dirty="0">
              <a:solidFill>
                <a:srgbClr val="0070C0"/>
              </a:solidFill>
            </a:endParaRPr>
          </a:p>
          <a:p>
            <a:pPr lvl="1" algn="just"/>
            <a:r>
              <a:rPr lang="en-US" altLang="zh-CN" sz="1800" dirty="0">
                <a:solidFill>
                  <a:srgbClr val="0070C0"/>
                </a:solidFill>
              </a:rPr>
              <a:t>unforeseen consequence of the </a:t>
            </a:r>
            <a:r>
              <a:rPr lang="en-US" altLang="zh-CN" sz="1800" i="1" dirty="0">
                <a:solidFill>
                  <a:srgbClr val="0070C0"/>
                </a:solidFill>
              </a:rPr>
              <a:t>intended </a:t>
            </a:r>
            <a:r>
              <a:rPr lang="en-US" altLang="zh-CN" sz="1800" dirty="0">
                <a:solidFill>
                  <a:srgbClr val="0070C0"/>
                </a:solidFill>
              </a:rPr>
              <a:t>functionality </a:t>
            </a:r>
            <a:r>
              <a:rPr lang="en-US" altLang="zh-CN" sz="1800" dirty="0">
                <a:solidFill>
                  <a:schemeClr val="tx1"/>
                </a:solidFill>
              </a:rPr>
              <a:t>(e.g. spam)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50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Typical software security vulnerabilities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381124"/>
            <a:ext cx="9766183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38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bugs aka implementation flaws aka code-level defects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006600"/>
            <a:ext cx="8915400" cy="47244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There are roughly two kinds of implementation flaws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bugs that can be understood looking at the program itself (and understanding what it is meant to do!)</a:t>
            </a:r>
          </a:p>
          <a:p>
            <a:pPr lvl="2" algn="just"/>
            <a:r>
              <a:rPr lang="en-US" altLang="zh-CN" sz="1600" dirty="0">
                <a:solidFill>
                  <a:schemeClr val="tx1"/>
                </a:solidFill>
              </a:rPr>
              <a:t>E.g. , simple typos, confusing two program variables, off-by-one error in array access, ...</a:t>
            </a:r>
          </a:p>
          <a:p>
            <a:pPr lvl="2" algn="just"/>
            <a:r>
              <a:rPr lang="en-US" altLang="zh-CN" sz="1600" dirty="0">
                <a:solidFill>
                  <a:schemeClr val="tx1"/>
                </a:solidFill>
              </a:rPr>
              <a:t>sometimes called </a:t>
            </a:r>
            <a:r>
              <a:rPr lang="en-US" altLang="zh-CN" sz="1600" dirty="0">
                <a:solidFill>
                  <a:srgbClr val="0070C0"/>
                </a:solidFill>
              </a:rPr>
              <a:t>logic errors</a:t>
            </a:r>
            <a:r>
              <a:rPr lang="en-US" altLang="zh-CN" sz="1600" dirty="0">
                <a:solidFill>
                  <a:schemeClr val="tx1"/>
                </a:solidFill>
              </a:rPr>
              <a:t>, as opposed to </a:t>
            </a:r>
            <a:r>
              <a:rPr lang="en-US" altLang="zh-CN" sz="1600" dirty="0">
                <a:solidFill>
                  <a:srgbClr val="00B050"/>
                </a:solidFill>
              </a:rPr>
              <a:t>syntax errors</a:t>
            </a:r>
            <a:r>
              <a:rPr lang="en-US" altLang="zh-CN" sz="1600" dirty="0">
                <a:solidFill>
                  <a:schemeClr val="tx1"/>
                </a:solidFill>
              </a:rPr>
              <a:t>,  or an </a:t>
            </a:r>
            <a:r>
              <a:rPr lang="en-US" altLang="zh-CN" sz="1600" dirty="0">
                <a:solidFill>
                  <a:srgbClr val="0070C0"/>
                </a:solidFill>
              </a:rPr>
              <a:t>errors in the program logic</a:t>
            </a:r>
          </a:p>
          <a:p>
            <a:pPr lvl="2" algn="just"/>
            <a:endParaRPr lang="en-US" altLang="zh-CN" sz="1600" dirty="0">
              <a:solidFill>
                <a:srgbClr val="0070C0"/>
              </a:solidFill>
            </a:endParaRPr>
          </a:p>
          <a:p>
            <a:pPr algn="just"/>
            <a:r>
              <a:rPr lang="en-US" altLang="zh-CN" sz="2000" dirty="0">
                <a:solidFill>
                  <a:srgbClr val="0070C0"/>
                </a:solidFill>
              </a:rPr>
              <a:t>lower-level</a:t>
            </a:r>
            <a:r>
              <a:rPr lang="en-US" altLang="zh-CN" sz="2000" dirty="0">
                <a:solidFill>
                  <a:schemeClr val="tx1"/>
                </a:solidFill>
              </a:rPr>
              <a:t> problems that can only be spotted if you understand the </a:t>
            </a:r>
            <a:r>
              <a:rPr lang="en-US" altLang="zh-CN" sz="2000" dirty="0">
                <a:solidFill>
                  <a:srgbClr val="0070C0"/>
                </a:solidFill>
              </a:rPr>
              <a:t>underlying platform </a:t>
            </a:r>
            <a:r>
              <a:rPr lang="en-US" altLang="zh-CN" sz="2000" dirty="0">
                <a:solidFill>
                  <a:schemeClr val="tx1"/>
                </a:solidFill>
              </a:rPr>
              <a:t>or </a:t>
            </a:r>
            <a:r>
              <a:rPr lang="en-US" altLang="zh-CN" sz="2000" dirty="0">
                <a:solidFill>
                  <a:srgbClr val="0070C0"/>
                </a:solidFill>
              </a:rPr>
              <a:t>other languages/systems the program interacts with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</a:rPr>
              <a:t>e.g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algn="just"/>
            <a:r>
              <a:rPr lang="en-US" altLang="zh-CN" sz="1800" dirty="0">
                <a:solidFill>
                  <a:srgbClr val="FF0000"/>
                </a:solidFill>
              </a:rPr>
              <a:t>buffer overflow, integer overflow</a:t>
            </a:r>
            <a:r>
              <a:rPr lang="en-US" altLang="zh-CN" sz="1800" dirty="0">
                <a:solidFill>
                  <a:schemeClr val="tx1"/>
                </a:solidFill>
              </a:rPr>
              <a:t>,...in binaries compiled from C(++)</a:t>
            </a:r>
          </a:p>
          <a:p>
            <a:pPr lvl="1" algn="just"/>
            <a:r>
              <a:rPr lang="en-US" altLang="zh-CN" sz="1800" dirty="0">
                <a:solidFill>
                  <a:srgbClr val="FF0000"/>
                </a:solidFill>
              </a:rPr>
              <a:t>SQL injection, XSS, CSRF</a:t>
            </a:r>
            <a:r>
              <a:rPr lang="en-US" altLang="zh-CN" sz="1800" dirty="0">
                <a:solidFill>
                  <a:schemeClr val="tx1"/>
                </a:solidFill>
              </a:rPr>
              <a:t>,.... in web-applications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555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dismal state of software security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00B050"/>
                </a:solidFill>
              </a:rPr>
              <a:t>The bad news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people keep making the same (types of) mistakes</a:t>
            </a:r>
          </a:p>
          <a:p>
            <a:r>
              <a:rPr lang="en-US" altLang="zh-CN" sz="2000" dirty="0">
                <a:solidFill>
                  <a:srgbClr val="00B050"/>
                </a:solidFill>
              </a:rPr>
              <a:t>The good news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people keep making the same (types of) mistakes </a:t>
            </a:r>
          </a:p>
          <a:p>
            <a:pPr lvl="1"/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…… so we can do something about it!</a:t>
            </a: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“Every upside has its downside” [Johan </a:t>
            </a:r>
            <a:r>
              <a:rPr lang="en-US" altLang="zh-CN" sz="2000" dirty="0" err="1">
                <a:solidFill>
                  <a:schemeClr val="tx1"/>
                </a:solidFill>
              </a:rPr>
              <a:t>Cruijff</a:t>
            </a:r>
            <a:r>
              <a:rPr lang="en-US" altLang="zh-CN" sz="2000" dirty="0">
                <a:solidFill>
                  <a:schemeClr val="tx1"/>
                </a:solidFill>
              </a:rPr>
              <a:t>]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758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9575" y="2681510"/>
            <a:ext cx="8911687" cy="17571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We need a wider view of security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throughout 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the software development life cycle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353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Tackling software Insecurity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Knowledge about standard mistakes is crucial in preventing them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these depends on the </a:t>
            </a:r>
            <a:r>
              <a:rPr lang="en-US" altLang="zh-CN" sz="1800" dirty="0">
                <a:solidFill>
                  <a:srgbClr val="00B050"/>
                </a:solidFill>
              </a:rPr>
              <a:t>programming language</a:t>
            </a:r>
            <a:r>
              <a:rPr lang="en-US" altLang="zh-CN" sz="1800" dirty="0">
                <a:solidFill>
                  <a:schemeClr val="tx1"/>
                </a:solidFill>
              </a:rPr>
              <a:t>, the “</a:t>
            </a:r>
            <a:r>
              <a:rPr lang="en-US" altLang="zh-CN" sz="1800" dirty="0">
                <a:solidFill>
                  <a:srgbClr val="00B050"/>
                </a:solidFill>
              </a:rPr>
              <a:t>platform</a:t>
            </a:r>
            <a:r>
              <a:rPr lang="en-US" altLang="zh-CN" sz="1800" dirty="0">
                <a:solidFill>
                  <a:schemeClr val="tx1"/>
                </a:solidFill>
              </a:rPr>
              <a:t>”(OS, database systems, web-application framework,…), and the </a:t>
            </a:r>
            <a:r>
              <a:rPr lang="en-US" altLang="zh-CN" sz="1800" dirty="0">
                <a:solidFill>
                  <a:srgbClr val="00B050"/>
                </a:solidFill>
              </a:rPr>
              <a:t>type of application</a:t>
            </a:r>
          </a:p>
          <a:p>
            <a:pPr lvl="1" algn="just"/>
            <a:r>
              <a:rPr lang="en-US" altLang="zh-CN" sz="1800" dirty="0">
                <a:solidFill>
                  <a:srgbClr val="00B050"/>
                </a:solidFill>
              </a:rPr>
              <a:t>lots of info available on this now</a:t>
            </a:r>
          </a:p>
          <a:p>
            <a:pPr algn="just"/>
            <a:endParaRPr lang="zh-CN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But this is not enough: security to be taken into account </a:t>
            </a:r>
            <a:r>
              <a:rPr lang="en-US" altLang="zh-CN" sz="2000" dirty="0">
                <a:solidFill>
                  <a:srgbClr val="00B050"/>
                </a:solidFill>
              </a:rPr>
              <a:t>from the start, throughout software development life cycle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several ideas &amp; methodologies to do this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65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a course on software security?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Software plays a major role in providing security, and is a major source of security problems.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Software is </a:t>
            </a:r>
            <a:r>
              <a:rPr lang="en-US" altLang="zh-CN" sz="1800" i="1" dirty="0">
                <a:solidFill>
                  <a:srgbClr val="FF0000"/>
                </a:solidFill>
              </a:rPr>
              <a:t>the </a:t>
            </a:r>
            <a:r>
              <a:rPr lang="en-US" altLang="zh-CN" sz="1800" dirty="0">
                <a:solidFill>
                  <a:srgbClr val="FF0000"/>
                </a:solidFill>
              </a:rPr>
              <a:t>weakest </a:t>
            </a:r>
            <a:r>
              <a:rPr lang="en-US" altLang="zh-CN" sz="1800" dirty="0">
                <a:solidFill>
                  <a:schemeClr val="tx1"/>
                </a:solidFill>
              </a:rPr>
              <a:t>link in the security chain, with the possible exception of “the human factor”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Software security does not get much attention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in other security courses, or 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in programming courses, 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or indeed, in much of the security literature!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475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Security in Software Development Life Cycle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</a:rPr>
              <a:t>McGraw’s Touchpoints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2703198"/>
            <a:ext cx="11608420" cy="37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513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Spot the (security) flaws in </a:t>
            </a:r>
            <a:r>
              <a:rPr lang="en-US" altLang="zh-CN" dirty="0" err="1"/>
              <a:t>electronic_purse.c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030" y="1803400"/>
            <a:ext cx="772960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465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kinds of implementation flaws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4400" y="1905000"/>
            <a:ext cx="6780212" cy="4953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possible </a:t>
            </a:r>
            <a:r>
              <a:rPr lang="en-US" altLang="zh-CN" sz="2000" dirty="0">
                <a:solidFill>
                  <a:srgbClr val="0070C0"/>
                </a:solidFill>
              </a:rPr>
              <a:t>lack of input validation </a:t>
            </a:r>
            <a:r>
              <a:rPr lang="en-US" altLang="zh-CN" sz="2000" dirty="0">
                <a:solidFill>
                  <a:schemeClr val="tx1"/>
                </a:solidFill>
              </a:rPr>
              <a:t>of (untrusted) user input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could be a design flaw rather than an implementation flaw?</a:t>
            </a:r>
          </a:p>
          <a:p>
            <a:pPr lvl="1" algn="just"/>
            <a:r>
              <a:rPr lang="en-US" altLang="zh-CN" sz="2000" dirty="0">
                <a:solidFill>
                  <a:schemeClr val="tx1"/>
                </a:solidFill>
              </a:rPr>
              <a:t>more “fundamental” than the flaws below</a:t>
            </a:r>
          </a:p>
          <a:p>
            <a:pPr algn="just"/>
            <a:r>
              <a:rPr lang="en-US" altLang="zh-CN" sz="2000" dirty="0">
                <a:solidFill>
                  <a:srgbClr val="0070C0"/>
                </a:solidFill>
              </a:rPr>
              <a:t>simple mistake in the program logic</a:t>
            </a: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potential problem </a:t>
            </a:r>
            <a:r>
              <a:rPr lang="en-US" altLang="zh-CN" sz="2000" dirty="0">
                <a:solidFill>
                  <a:srgbClr val="0070C0"/>
                </a:solidFill>
              </a:rPr>
              <a:t>depending on how the underlying platform work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</a:rPr>
              <a:t>eg</a:t>
            </a:r>
            <a:r>
              <a:rPr lang="en-US" altLang="zh-CN" sz="2000" dirty="0">
                <a:solidFill>
                  <a:schemeClr val="tx1"/>
                </a:solidFill>
              </a:rPr>
              <a:t>. in case of an integer overflow;</a:t>
            </a:r>
          </a:p>
          <a:p>
            <a:pPr lvl="1" algn="just"/>
            <a:r>
              <a:rPr lang="en-US" altLang="zh-CN" sz="1800" dirty="0">
                <a:solidFill>
                  <a:schemeClr val="tx1"/>
                </a:solidFill>
              </a:rPr>
              <a:t>“Lower level” than the flaws above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25" y="2057400"/>
            <a:ext cx="3810000" cy="95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25" y="3422650"/>
            <a:ext cx="3824288" cy="838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25" y="4486274"/>
            <a:ext cx="3810000" cy="105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7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Fairy tales: a problem...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Many discussions of security begin with Alice and Bob</a:t>
            </a:r>
          </a:p>
          <a:p>
            <a:pPr algn="just"/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How can Alice communicate securely with Bob, </a:t>
            </a: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when Eve can modify or eavesdrop on the communication?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2717486"/>
            <a:ext cx="60483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3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形标注 3"/>
          <p:cNvSpPr/>
          <p:nvPr/>
        </p:nvSpPr>
        <p:spPr>
          <a:xfrm>
            <a:off x="3341687" y="1066800"/>
            <a:ext cx="5810250" cy="4267200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This is an interesting problem,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b="1" dirty="0">
                <a:solidFill>
                  <a:schemeClr val="tx1"/>
                </a:solidFill>
              </a:rPr>
              <a:t>but it is not the biggest problem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0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Reality &amp; the </a:t>
            </a:r>
            <a:r>
              <a:rPr lang="en-US" altLang="zh-CN" i="1" dirty="0"/>
              <a:t>bigger </a:t>
            </a:r>
            <a:r>
              <a:rPr lang="en-US" altLang="zh-CN" dirty="0"/>
              <a:t>problem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57350"/>
            <a:ext cx="8915400" cy="520065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Alice’s computer is communicating with </a:t>
            </a:r>
            <a:r>
              <a:rPr lang="en-US" altLang="zh-CN" sz="2000" i="1" dirty="0">
                <a:solidFill>
                  <a:schemeClr val="tx1"/>
                </a:solidFill>
              </a:rPr>
              <a:t>some other computer</a:t>
            </a:r>
            <a:r>
              <a:rPr lang="en-US" altLang="zh-CN" sz="2000" dirty="0">
                <a:solidFill>
                  <a:schemeClr val="tx1"/>
                </a:solidFill>
              </a:rPr>
              <a:t> on the internet</a:t>
            </a:r>
          </a:p>
          <a:p>
            <a:pPr algn="just"/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How can we prevent Alice’s computer from being </a:t>
            </a:r>
            <a:r>
              <a:rPr lang="en-US" altLang="zh-CN" sz="2000" i="1" dirty="0">
                <a:solidFill>
                  <a:schemeClr val="tx1"/>
                </a:solidFill>
              </a:rPr>
              <a:t>hacked</a:t>
            </a:r>
            <a:r>
              <a:rPr lang="en-US" altLang="zh-CN" sz="2000" dirty="0">
                <a:solidFill>
                  <a:schemeClr val="tx1"/>
                </a:solidFill>
              </a:rPr>
              <a:t>,  when it communicates with some other computer?</a:t>
            </a: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solving the first problem - securing the communication -does </a:t>
            </a:r>
            <a:r>
              <a:rPr lang="en-US" altLang="zh-CN" sz="2000" i="1" dirty="0">
                <a:solidFill>
                  <a:schemeClr val="tx1"/>
                </a:solidFill>
              </a:rPr>
              <a:t>not </a:t>
            </a:r>
            <a:r>
              <a:rPr lang="en-US" altLang="zh-CN" sz="2000" dirty="0">
                <a:solidFill>
                  <a:schemeClr val="tx1"/>
                </a:solidFill>
              </a:rPr>
              <a:t>help here!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12" y="3131823"/>
            <a:ext cx="4152900" cy="1781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712" y="2674623"/>
            <a:ext cx="2230438" cy="26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5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We focus on software security, but don’t forget that security is about, in no particular order,</a:t>
            </a:r>
          </a:p>
          <a:p>
            <a:pPr lvl="1" algn="just"/>
            <a:r>
              <a:rPr lang="en-US" altLang="zh-CN" sz="1800" i="1" dirty="0">
                <a:solidFill>
                  <a:schemeClr val="tx1"/>
                </a:solidFill>
              </a:rPr>
              <a:t>people</a:t>
            </a:r>
            <a:r>
              <a:rPr lang="en-US" altLang="zh-CN" sz="1800" dirty="0">
                <a:solidFill>
                  <a:schemeClr val="tx1"/>
                </a:solidFill>
              </a:rPr>
              <a:t>(users, employees, sys-admins, programmers,...), access control, passwords, biometrics, cryptology, protocols, policies &amp; their enforcement, monitoring, auditing,  legislation, persecution, liability, risk management, incompetence, confusion, lethargy, stupidity, mistakes, complexity, </a:t>
            </a:r>
            <a:r>
              <a:rPr lang="en-US" altLang="zh-CN" sz="1800" i="1" dirty="0">
                <a:solidFill>
                  <a:schemeClr val="tx1"/>
                </a:solidFill>
              </a:rPr>
              <a:t>software</a:t>
            </a:r>
            <a:r>
              <a:rPr lang="en-US" altLang="zh-CN" sz="1800" dirty="0">
                <a:solidFill>
                  <a:schemeClr val="tx1"/>
                </a:solidFill>
              </a:rPr>
              <a:t>, bugs, verification, hackers, viruses, hardware, operating systems, networks, databases,  </a:t>
            </a:r>
            <a:r>
              <a:rPr lang="fr-FR" altLang="zh-CN" sz="1800" dirty="0">
                <a:solidFill>
                  <a:schemeClr val="tx1"/>
                </a:solidFill>
              </a:rPr>
              <a:t>public relations, public perception, conventions, standards, </a:t>
            </a:r>
            <a:r>
              <a:rPr lang="en-US" altLang="zh-CN" sz="1800" dirty="0">
                <a:solidFill>
                  <a:schemeClr val="tx1"/>
                </a:solidFill>
              </a:rPr>
              <a:t>physical protection, data protection,...</a:t>
            </a:r>
          </a:p>
          <a:p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42317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296</TotalTime>
  <Words>2419</Words>
  <Application>Microsoft Macintosh PowerPoint</Application>
  <PresentationFormat>宽屏</PresentationFormat>
  <Paragraphs>467</Paragraphs>
  <Slides>52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7" baseType="lpstr">
      <vt:lpstr>Arial</vt:lpstr>
      <vt:lpstr>Calibri</vt:lpstr>
      <vt:lpstr>Century Gothic</vt:lpstr>
      <vt:lpstr>Wingdings 3</vt:lpstr>
      <vt:lpstr>丝状</vt:lpstr>
      <vt:lpstr>Introduction</vt:lpstr>
      <vt:lpstr>Today</vt:lpstr>
      <vt:lpstr>Motivation</vt:lpstr>
      <vt:lpstr>Quiz</vt:lpstr>
      <vt:lpstr>Why a course on software security?</vt:lpstr>
      <vt:lpstr>Fairy tales: a problem... </vt:lpstr>
      <vt:lpstr>PowerPoint 演示文稿</vt:lpstr>
      <vt:lpstr>Reality &amp; the bigger problem </vt:lpstr>
      <vt:lpstr>PowerPoint 演示文稿</vt:lpstr>
      <vt:lpstr>The problem </vt:lpstr>
      <vt:lpstr>Slammer Worm</vt:lpstr>
      <vt:lpstr>Slammer Worm</vt:lpstr>
      <vt:lpstr>Superficial analysis of the problem </vt:lpstr>
      <vt:lpstr>Observation 1 </vt:lpstr>
      <vt:lpstr>Observation 2 </vt:lpstr>
      <vt:lpstr>Changing target of attacks  </vt:lpstr>
      <vt:lpstr>Changing nature of attackers </vt:lpstr>
      <vt:lpstr>Changing nature of attackers  </vt:lpstr>
      <vt:lpstr>Software (in)security: crucial facts </vt:lpstr>
      <vt:lpstr>The causes of the problem </vt:lpstr>
      <vt:lpstr>Quick audience poll </vt:lpstr>
      <vt:lpstr>Quick audience poll </vt:lpstr>
      <vt:lpstr>Security is always a secondary concern </vt:lpstr>
      <vt:lpstr>Functionality vs security </vt:lpstr>
      <vt:lpstr>Functionality vs security: Lost battles? </vt:lpstr>
      <vt:lpstr>Functionality vs security : PHP </vt:lpstr>
      <vt:lpstr>Weakness in depth </vt:lpstr>
      <vt:lpstr>Weakness in depth </vt:lpstr>
      <vt:lpstr>Recap </vt:lpstr>
      <vt:lpstr>PowerPoint 演示文稿</vt:lpstr>
      <vt:lpstr>Software and Security </vt:lpstr>
      <vt:lpstr>Security concepts  </vt:lpstr>
      <vt:lpstr>Starting point for ensuring security </vt:lpstr>
      <vt:lpstr>Security concepts </vt:lpstr>
      <vt:lpstr>Security Objectives: CIA </vt:lpstr>
      <vt:lpstr>Security objectives </vt:lpstr>
      <vt:lpstr>Security goals </vt:lpstr>
      <vt:lpstr>How to realise security objectives? AAAA </vt:lpstr>
      <vt:lpstr>How to realise security objectives? </vt:lpstr>
      <vt:lpstr>Threats vs security requirements </vt:lpstr>
      <vt:lpstr>Countermeasures </vt:lpstr>
      <vt:lpstr>Software security </vt:lpstr>
      <vt:lpstr>warning: confusing terminology </vt:lpstr>
      <vt:lpstr>software vulnerabilities </vt:lpstr>
      <vt:lpstr>Typical software security vulnerabilities  </vt:lpstr>
      <vt:lpstr>bugs aka implementation flaws aka code-level defects  </vt:lpstr>
      <vt:lpstr>The dismal state of software security </vt:lpstr>
      <vt:lpstr>We need a wider view of security throughout  the software development life cycle </vt:lpstr>
      <vt:lpstr>Tackling software Insecurity </vt:lpstr>
      <vt:lpstr>Security in Software Development Life Cycle  </vt:lpstr>
      <vt:lpstr>Spot the (security) flaws in electronic_purse.c </vt:lpstr>
      <vt:lpstr>Different kinds of implementation flaws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</dc:title>
  <dc:creator>chenting</dc:creator>
  <cp:lastModifiedBy>Microsoft Office User</cp:lastModifiedBy>
  <cp:revision>34</cp:revision>
  <dcterms:created xsi:type="dcterms:W3CDTF">2016-02-01T03:44:50Z</dcterms:created>
  <dcterms:modified xsi:type="dcterms:W3CDTF">2023-03-12T14:20:21Z</dcterms:modified>
</cp:coreProperties>
</file>