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263" r:id="rId3"/>
    <p:sldId id="256" r:id="rId4"/>
    <p:sldId id="264" r:id="rId5"/>
    <p:sldId id="272" r:id="rId6"/>
    <p:sldId id="261" r:id="rId7"/>
    <p:sldId id="266" r:id="rId8"/>
    <p:sldId id="267" r:id="rId9"/>
    <p:sldId id="268" r:id="rId10"/>
    <p:sldId id="278" r:id="rId11"/>
    <p:sldId id="280" r:id="rId12"/>
    <p:sldId id="258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32" autoAdjust="0"/>
  </p:normalViewPr>
  <p:slideViewPr>
    <p:cSldViewPr>
      <p:cViewPr varScale="1">
        <p:scale>
          <a:sx n="74" d="100"/>
          <a:sy n="74" d="100"/>
        </p:scale>
        <p:origin x="18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B0AF0D1-1D99-4B89-8632-D203DC5B134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E64E8FB-9AAB-40C3-ACF9-7B1AE253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7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NX wasted effort</a:t>
            </a:r>
            <a:r>
              <a:rPr lang="en-US" dirty="0" smtClean="0"/>
              <a:t>?</a:t>
            </a:r>
          </a:p>
          <a:p>
            <a:r>
              <a:rPr lang="en-US" dirty="0" smtClean="0"/>
              <a:t>Return to </a:t>
            </a:r>
            <a:r>
              <a:rPr lang="en-US" dirty="0" err="1" smtClean="0"/>
              <a:t>libc</a:t>
            </a:r>
            <a:r>
              <a:rPr lang="en-US" dirty="0" smtClean="0"/>
              <a:t> is the simplest</a:t>
            </a:r>
            <a:r>
              <a:rPr lang="en-US" baseline="0" dirty="0" smtClean="0"/>
              <a:t> ROP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851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Chunk has</a:t>
            </a:r>
            <a:r>
              <a:rPr lang="en-US" altLang="zh-CN" baseline="0" dirty="0" smtClean="0"/>
              <a:t> another, more common name, gadget.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E8FB-9AAB-40C3-ACF9-7B1AE253BA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New researches</a:t>
            </a:r>
            <a:r>
              <a:rPr lang="en-US" altLang="zh-CN" baseline="0" dirty="0" smtClean="0"/>
              <a:t> show that gadgets can end with </a:t>
            </a:r>
            <a:r>
              <a:rPr lang="en-US" altLang="zh-CN" baseline="0" dirty="0" err="1" smtClean="0"/>
              <a:t>jmp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E8FB-9AAB-40C3-ACF9-7B1AE253B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3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Every</a:t>
            </a:r>
            <a:r>
              <a:rPr lang="en-US" altLang="zh-CN" baseline="0" dirty="0" smtClean="0"/>
              <a:t> sequence: </a:t>
            </a:r>
            <a:r>
              <a:rPr lang="en-US" altLang="zh-CN" baseline="0" dirty="0" err="1" smtClean="0"/>
              <a:t>insns</a:t>
            </a:r>
            <a:r>
              <a:rPr lang="en-US" altLang="zh-CN" baseline="0" dirty="0" smtClean="0"/>
              <a:t>…ret is a gadget</a:t>
            </a:r>
          </a:p>
          <a:p>
            <a:r>
              <a:rPr lang="en-US" altLang="zh-CN" baseline="0" dirty="0" smtClean="0"/>
              <a:t>The question is how to use gadgets to fulfill program logic that can be implemented by normal programming language?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E8FB-9AAB-40C3-ACF9-7B1AE253BA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9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E8FB-9AAB-40C3-ACF9-7B1AE253BA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9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 implement a logic unit, we need to combine several gadgets.</a:t>
            </a:r>
          </a:p>
          <a:p>
            <a:r>
              <a:rPr lang="en-US" altLang="zh-CN" dirty="0" smtClean="0"/>
              <a:t>You</a:t>
            </a:r>
            <a:r>
              <a:rPr lang="en-US" altLang="zh-CN" baseline="0" dirty="0" smtClean="0"/>
              <a:t> can find that a simple instruction may need complicated gadgets combination.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E8FB-9AAB-40C3-ACF9-7B1AE253BA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82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ADC adds cl,</a:t>
            </a:r>
            <a:r>
              <a:rPr lang="en-US" altLang="zh-CN" baseline="0" dirty="0" smtClean="0"/>
              <a:t> al and </a:t>
            </a:r>
            <a:r>
              <a:rPr lang="en-US" altLang="zh-CN" baseline="0" dirty="0" err="1" smtClean="0"/>
              <a:t>cf</a:t>
            </a:r>
            <a:endParaRPr lang="en-US" altLang="zh-CN" baseline="0" dirty="0" smtClean="0"/>
          </a:p>
          <a:p>
            <a:r>
              <a:rPr lang="en-US" altLang="zh-CN" baseline="0" dirty="0" smtClean="0"/>
              <a:t>In this example, the result of </a:t>
            </a:r>
            <a:r>
              <a:rPr lang="en-US" altLang="zh-CN" baseline="0" dirty="0" err="1" smtClean="0"/>
              <a:t>adc</a:t>
            </a:r>
            <a:r>
              <a:rPr lang="en-US" altLang="zh-CN" baseline="0" dirty="0" smtClean="0"/>
              <a:t> is 1 or 0 depending on CF</a:t>
            </a:r>
          </a:p>
          <a:p>
            <a:r>
              <a:rPr lang="en-US" altLang="zh-CN" baseline="0" dirty="0" smtClean="0"/>
              <a:t>The gadget with red color is critical because it calculates the target address depending on CF.</a:t>
            </a:r>
          </a:p>
          <a:p>
            <a:r>
              <a:rPr lang="en-US" altLang="zh-CN" baseline="0" dirty="0" smtClean="0"/>
              <a:t>The two ROLs are used to calculate </a:t>
            </a:r>
            <a:r>
              <a:rPr lang="en-US" altLang="zh-CN" baseline="0" dirty="0" err="1" smtClean="0"/>
              <a:t>ESP_delta</a:t>
            </a:r>
            <a:r>
              <a:rPr lang="en-US" altLang="zh-CN" baseline="0" dirty="0" smtClean="0"/>
              <a:t> which is the target when CF is true.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E8FB-9AAB-40C3-ACF9-7B1AE253BA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3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ROP has been proved Turing</a:t>
            </a:r>
            <a:r>
              <a:rPr lang="en-US" altLang="zh-CN" baseline="0" dirty="0" smtClean="0"/>
              <a:t> complete, indicating we can use ROP do what we can do by 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E8FB-9AAB-40C3-ACF9-7B1AE253BA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0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seweb.ucsd.edu/~hovav/dist/blackhat08.pdf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Return oriented programming is a different way to control the flow of EIP in a program</a:t>
            </a:r>
          </a:p>
          <a:p>
            <a:pPr algn="just"/>
            <a:r>
              <a:rPr lang="en-US" dirty="0" smtClean="0"/>
              <a:t>Motivation: </a:t>
            </a:r>
          </a:p>
          <a:p>
            <a:pPr algn="just"/>
            <a:r>
              <a:rPr lang="en-US" dirty="0" smtClean="0"/>
              <a:t>Write or Execute: as a result of overflows, the first prevention technique is to make:</a:t>
            </a:r>
          </a:p>
          <a:p>
            <a:pPr lvl="1" algn="just"/>
            <a:r>
              <a:rPr lang="en-US" dirty="0" smtClean="0"/>
              <a:t>Executable memory segments read-only</a:t>
            </a:r>
          </a:p>
          <a:p>
            <a:pPr lvl="1" algn="just"/>
            <a:r>
              <a:rPr lang="en-US" dirty="0" smtClean="0"/>
              <a:t>Writeable memory segments Non-Executable.</a:t>
            </a:r>
          </a:p>
          <a:p>
            <a:pPr algn="just"/>
            <a:r>
              <a:rPr lang="en-US" b="1" dirty="0" smtClean="0"/>
              <a:t>Most slides in this presentation were taken as is from:</a:t>
            </a:r>
          </a:p>
          <a:p>
            <a:pPr algn="just"/>
            <a:r>
              <a:rPr lang="en-US" b="1" dirty="0" smtClean="0"/>
              <a:t>Return-oriented </a:t>
            </a:r>
            <a:r>
              <a:rPr lang="en-US" b="1" dirty="0"/>
              <a:t>Programming: </a:t>
            </a:r>
            <a:r>
              <a:rPr lang="en-US" b="1" dirty="0" smtClean="0"/>
              <a:t> Exploitation </a:t>
            </a:r>
            <a:r>
              <a:rPr lang="en-US" b="1" dirty="0"/>
              <a:t>without Code Injection </a:t>
            </a:r>
          </a:p>
          <a:p>
            <a:pPr algn="just"/>
            <a:r>
              <a:rPr lang="en-US" b="1" dirty="0" smtClean="0"/>
              <a:t>By Erik </a:t>
            </a:r>
            <a:r>
              <a:rPr lang="en-US" b="1" dirty="0"/>
              <a:t>Buchanan, Ryan Roemer, Stefan Savage, </a:t>
            </a:r>
            <a:r>
              <a:rPr lang="en-US" b="1" dirty="0" err="1"/>
              <a:t>Hovav</a:t>
            </a:r>
            <a:r>
              <a:rPr lang="en-US" b="1" dirty="0"/>
              <a:t> </a:t>
            </a:r>
            <a:r>
              <a:rPr lang="en-US" b="1" dirty="0" err="1"/>
              <a:t>Shacham</a:t>
            </a:r>
            <a:r>
              <a:rPr lang="en-US" b="1" dirty="0"/>
              <a:t> </a:t>
            </a:r>
            <a:r>
              <a:rPr lang="en-US" b="1" dirty="0" smtClean="0"/>
              <a:t>from the University </a:t>
            </a:r>
            <a:r>
              <a:rPr lang="en-US" b="1" dirty="0"/>
              <a:t>of California, San </a:t>
            </a:r>
            <a:r>
              <a:rPr lang="en-US" b="1" dirty="0" smtClean="0"/>
              <a:t>Diego</a:t>
            </a:r>
          </a:p>
          <a:p>
            <a:pPr algn="just"/>
            <a:r>
              <a:rPr lang="en-US" dirty="0">
                <a:hlinkClick r:id="rId2"/>
              </a:rPr>
              <a:t>http://cseweb.ucsd.edu/~hovav/dist/blackhat08.pdf </a:t>
            </a:r>
            <a:endParaRPr lang="en-US" dirty="0"/>
          </a:p>
        </p:txBody>
      </p:sp>
      <p:sp>
        <p:nvSpPr>
          <p:cNvPr id="5" name="PB"/>
          <p:cNvSpPr/>
          <p:nvPr/>
        </p:nvSpPr>
        <p:spPr>
          <a:xfrm>
            <a:off x="0" y="6781800"/>
            <a:ext cx="870857" cy="76200"/>
          </a:xfrm>
          <a:prstGeom prst="rect">
            <a:avLst/>
          </a:prstGeom>
          <a:solidFill>
            <a:srgbClr val="00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smtClean="0"/>
              <a:t>Jump #0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Negative causes the carry flag to be turn on.</a:t>
            </a:r>
          </a:p>
          <a:p>
            <a:r>
              <a:rPr lang="en-US" dirty="0" smtClean="0"/>
              <a:t>Carry flag can be used in conjunction with ADC.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620000" cy="220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B"/>
          <p:cNvSpPr/>
          <p:nvPr/>
        </p:nvSpPr>
        <p:spPr>
          <a:xfrm>
            <a:off x="0" y="6781800"/>
            <a:ext cx="5660572" cy="76200"/>
          </a:xfrm>
          <a:prstGeom prst="rect">
            <a:avLst/>
          </a:prstGeom>
          <a:solidFill>
            <a:srgbClr val="00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 TO: XOR EAX,EAX ; RET</a:t>
            </a:r>
          </a:p>
          <a:p>
            <a:r>
              <a:rPr lang="en-US" dirty="0" smtClean="0"/>
              <a:t>ADDR TO: POP ECX ; RET</a:t>
            </a:r>
          </a:p>
          <a:p>
            <a:r>
              <a:rPr lang="en-US" dirty="0" smtClean="0"/>
              <a:t>DWORD 0</a:t>
            </a:r>
          </a:p>
          <a:p>
            <a:r>
              <a:rPr lang="en-US" dirty="0" smtClean="0"/>
              <a:t>ADDR </a:t>
            </a:r>
            <a:r>
              <a:rPr lang="en-US" dirty="0"/>
              <a:t>TO: ADC </a:t>
            </a:r>
            <a:r>
              <a:rPr lang="en-US" dirty="0" smtClean="0"/>
              <a:t>CL, AL ; RET</a:t>
            </a:r>
          </a:p>
          <a:p>
            <a:r>
              <a:rPr lang="en-US" dirty="0"/>
              <a:t>ADDR TO: ROL ECX, 1; RET</a:t>
            </a:r>
          </a:p>
          <a:p>
            <a:r>
              <a:rPr lang="en-US" dirty="0"/>
              <a:t>ADDR TO: ROL ECX, 1; RET</a:t>
            </a:r>
          </a:p>
          <a:p>
            <a:r>
              <a:rPr lang="en-US" dirty="0" smtClean="0"/>
              <a:t>ADDR TO: XCHG EAX, ECX ; RET</a:t>
            </a:r>
            <a:endParaRPr lang="en-US" dirty="0"/>
          </a:p>
          <a:p>
            <a:r>
              <a:rPr lang="en-US" dirty="0"/>
              <a:t>ADDR TO: </a:t>
            </a:r>
            <a:r>
              <a:rPr lang="en-US" dirty="0">
                <a:solidFill>
                  <a:srgbClr val="FF0000"/>
                </a:solidFill>
              </a:rPr>
              <a:t>ADD </a:t>
            </a:r>
            <a:r>
              <a:rPr lang="en-US" dirty="0" smtClean="0">
                <a:solidFill>
                  <a:srgbClr val="FF0000"/>
                </a:solidFill>
              </a:rPr>
              <a:t>ESP, EAX ; RET.</a:t>
            </a:r>
          </a:p>
          <a:p>
            <a:r>
              <a:rPr lang="en-US" dirty="0"/>
              <a:t>ADDR TO: POP </a:t>
            </a:r>
            <a:r>
              <a:rPr lang="en-US" dirty="0" smtClean="0"/>
              <a:t>ESP ; RET  # Go somewhere else.</a:t>
            </a:r>
          </a:p>
          <a:p>
            <a:r>
              <a:rPr lang="en-US" dirty="0" smtClean="0"/>
              <a:t>ADDR TO: EXIT</a:t>
            </a:r>
          </a:p>
        </p:txBody>
      </p:sp>
      <p:sp>
        <p:nvSpPr>
          <p:cNvPr id="5" name="PB"/>
          <p:cNvSpPr/>
          <p:nvPr/>
        </p:nvSpPr>
        <p:spPr>
          <a:xfrm>
            <a:off x="0" y="6781800"/>
            <a:ext cx="6096000" cy="76200"/>
          </a:xfrm>
          <a:prstGeom prst="rect">
            <a:avLst/>
          </a:prstGeom>
          <a:solidFill>
            <a:srgbClr val="00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Gadget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write complex shellcode by returning to  relevant gadgets.</a:t>
            </a:r>
          </a:p>
          <a:p>
            <a:r>
              <a:rPr lang="en-US" dirty="0" smtClean="0"/>
              <a:t>All gadgets end with </a:t>
            </a:r>
            <a:r>
              <a:rPr lang="en-US" b="1" dirty="0" smtClean="0"/>
              <a:t>ret</a:t>
            </a:r>
            <a:r>
              <a:rPr lang="en-US" dirty="0" smtClean="0"/>
              <a:t>. (0xc3)</a:t>
            </a:r>
          </a:p>
          <a:p>
            <a:r>
              <a:rPr lang="en-US" dirty="0" smtClean="0"/>
              <a:t>Gadgets can not contain junk (everything must be interpretable)</a:t>
            </a:r>
          </a:p>
          <a:p>
            <a:r>
              <a:rPr lang="en-US" dirty="0" smtClean="0"/>
              <a:t>“JMP” is analogous to finding code that modifies the ESP.</a:t>
            </a:r>
          </a:p>
          <a:p>
            <a:r>
              <a:rPr lang="en-US" dirty="0" smtClean="0"/>
              <a:t>We don’t have to maintain the original alignment of code (on x86).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MOV EAX, 0x5DC3</a:t>
            </a:r>
            <a:endParaRPr lang="en-US" dirty="0"/>
          </a:p>
          <a:p>
            <a:pPr lvl="1"/>
            <a:r>
              <a:rPr lang="en-US" dirty="0"/>
              <a:t>This is interpreted into: B8 5D </a:t>
            </a:r>
            <a:r>
              <a:rPr lang="en-US" dirty="0" smtClean="0"/>
              <a:t>C3</a:t>
            </a:r>
          </a:p>
          <a:p>
            <a:pPr lvl="1"/>
            <a:r>
              <a:rPr lang="en-US" dirty="0" smtClean="0"/>
              <a:t>However,</a:t>
            </a:r>
            <a:endParaRPr lang="en-US" dirty="0"/>
          </a:p>
          <a:p>
            <a:pPr lvl="1"/>
            <a:r>
              <a:rPr lang="en-US" dirty="0"/>
              <a:t>POP EBP</a:t>
            </a:r>
          </a:p>
          <a:p>
            <a:pPr lvl="1"/>
            <a:r>
              <a:rPr lang="en-US" dirty="0"/>
              <a:t>RETN</a:t>
            </a:r>
          </a:p>
          <a:p>
            <a:pPr lvl="1"/>
            <a:r>
              <a:rPr lang="en-US" dirty="0"/>
              <a:t>This is interpreted into:</a:t>
            </a:r>
          </a:p>
          <a:p>
            <a:pPr lvl="1"/>
            <a:r>
              <a:rPr lang="en-US" dirty="0"/>
              <a:t>5D C3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have we everything flowing correctly and make sure we are aware of where ESP and EIP are pointing to at all times.</a:t>
            </a:r>
          </a:p>
        </p:txBody>
      </p:sp>
      <p:sp>
        <p:nvSpPr>
          <p:cNvPr id="5" name="PB"/>
          <p:cNvSpPr/>
          <p:nvPr/>
        </p:nvSpPr>
        <p:spPr>
          <a:xfrm>
            <a:off x="0" y="6781800"/>
            <a:ext cx="6531428" cy="76200"/>
          </a:xfrm>
          <a:prstGeom prst="rect">
            <a:avLst/>
          </a:prstGeom>
          <a:solidFill>
            <a:srgbClr val="00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7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Need control of memory around %</a:t>
            </a:r>
            <a:r>
              <a:rPr lang="en-US" dirty="0" err="1"/>
              <a:t>esp</a:t>
            </a:r>
            <a:endParaRPr lang="en-US" dirty="0"/>
          </a:p>
          <a:p>
            <a:pPr algn="just"/>
            <a:r>
              <a:rPr lang="en-US" dirty="0"/>
              <a:t>Rewrite stack:</a:t>
            </a:r>
          </a:p>
          <a:p>
            <a:pPr lvl="1" algn="just"/>
            <a:r>
              <a:rPr lang="en-US" dirty="0"/>
              <a:t>Buffer overflow on stack</a:t>
            </a:r>
          </a:p>
          <a:p>
            <a:pPr lvl="1" algn="just"/>
            <a:r>
              <a:rPr lang="en-US" dirty="0"/>
              <a:t>Format string </a:t>
            </a:r>
            <a:r>
              <a:rPr lang="en-US" dirty="0" err="1"/>
              <a:t>vuln</a:t>
            </a:r>
            <a:r>
              <a:rPr lang="en-US" dirty="0"/>
              <a:t> to rewrite stack contents</a:t>
            </a:r>
          </a:p>
          <a:p>
            <a:pPr algn="just"/>
            <a:r>
              <a:rPr lang="en-US" dirty="0"/>
              <a:t>Move stack:</a:t>
            </a:r>
          </a:p>
          <a:p>
            <a:pPr lvl="1" algn="just"/>
            <a:r>
              <a:rPr lang="en-US" dirty="0"/>
              <a:t>Overwrite saved frame pointer on stack; on leave/ret, move %</a:t>
            </a:r>
            <a:r>
              <a:rPr lang="en-US" dirty="0" err="1"/>
              <a:t>esp</a:t>
            </a:r>
            <a:r>
              <a:rPr lang="en-US" dirty="0"/>
              <a:t> to area under attacker control</a:t>
            </a:r>
          </a:p>
          <a:p>
            <a:pPr lvl="1" algn="just"/>
            <a:r>
              <a:rPr lang="en-US" dirty="0"/>
              <a:t>Overflow function pointer to a register spring for %</a:t>
            </a:r>
            <a:r>
              <a:rPr lang="en-US" dirty="0" err="1"/>
              <a:t>esp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set or modify %</a:t>
            </a:r>
            <a:r>
              <a:rPr lang="en-US" dirty="0" err="1"/>
              <a:t>esp</a:t>
            </a:r>
            <a:r>
              <a:rPr lang="en-US" dirty="0"/>
              <a:t> from an attacker-controlled register</a:t>
            </a:r>
          </a:p>
          <a:p>
            <a:pPr lvl="1" algn="just"/>
            <a:r>
              <a:rPr lang="en-US" dirty="0"/>
              <a:t>then return</a:t>
            </a:r>
          </a:p>
          <a:p>
            <a:endParaRPr lang="en-US" dirty="0"/>
          </a:p>
        </p:txBody>
      </p:sp>
      <p:sp>
        <p:nvSpPr>
          <p:cNvPr id="5" name="PB"/>
          <p:cNvSpPr/>
          <p:nvPr/>
        </p:nvSpPr>
        <p:spPr>
          <a:xfrm>
            <a:off x="0" y="6781800"/>
            <a:ext cx="1306286" cy="76200"/>
          </a:xfrm>
          <a:prstGeom prst="rect">
            <a:avLst/>
          </a:prstGeom>
          <a:solidFill>
            <a:srgbClr val="00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 sz="5200" dirty="0" smtClean="0"/>
              <a:t>Schematic:  </a:t>
            </a:r>
            <a:r>
              <a:rPr lang="en-US" sz="5200" dirty="0"/>
              <a:t>return to </a:t>
            </a:r>
            <a:r>
              <a:rPr lang="en-US" sz="5200" dirty="0" err="1"/>
              <a:t>libc</a:t>
            </a:r>
            <a:endParaRPr lang="en-US" sz="5200" dirty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763000" cy="5562600"/>
          </a:xfrm>
        </p:spPr>
        <p:txBody>
          <a:bodyPr>
            <a:normAutofit/>
          </a:bodyPr>
          <a:lstStyle/>
          <a:p>
            <a:r>
              <a:rPr lang="en-US" sz="2800" dirty="0"/>
              <a:t> Control hijacking without executing code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4996" y="6531429"/>
            <a:ext cx="2249004" cy="3265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400" dirty="0" err="1"/>
              <a:t>Avishai</a:t>
            </a:r>
            <a:r>
              <a:rPr lang="en-US" sz="1400" dirty="0"/>
              <a:t> </a:t>
            </a:r>
            <a:r>
              <a:rPr lang="en-US" sz="1400" dirty="0" smtClean="0"/>
              <a:t>Wool,    lecture 1  </a:t>
            </a:r>
            <a:r>
              <a:rPr lang="en-US" sz="1400" dirty="0"/>
              <a:t>- </a:t>
            </a:r>
            <a:fld id="{C0B9BA8E-B31F-4D6A-8493-044395987696}" type="slidenum">
              <a:rPr lang="en-US" sz="1400"/>
              <a:pPr eaLnBrk="1" hangingPunct="1"/>
              <a:t>3</a:t>
            </a:fld>
            <a:endParaRPr lang="en-US" sz="1400" dirty="0"/>
          </a:p>
        </p:txBody>
      </p:sp>
      <p:sp>
        <p:nvSpPr>
          <p:cNvPr id="20484" name="Rectangle 33"/>
          <p:cNvSpPr>
            <a:spLocks noChangeArrowheads="1"/>
          </p:cNvSpPr>
          <p:nvPr/>
        </p:nvSpPr>
        <p:spPr bwMode="auto">
          <a:xfrm>
            <a:off x="1828800" y="25146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7287" tIns="53643" rIns="107287" bIns="53643" anchor="ctr"/>
          <a:lstStyle/>
          <a:p>
            <a:pPr algn="ctr" eaLnBrk="0" hangingPunct="0"/>
            <a:r>
              <a:rPr lang="en-US" sz="2800">
                <a:latin typeface="Times" pitchFamily="18" charset="0"/>
              </a:rPr>
              <a:t>args</a:t>
            </a:r>
          </a:p>
        </p:txBody>
      </p:sp>
      <p:sp>
        <p:nvSpPr>
          <p:cNvPr id="20485" name="Rectangle 34"/>
          <p:cNvSpPr>
            <a:spLocks noChangeArrowheads="1"/>
          </p:cNvSpPr>
          <p:nvPr/>
        </p:nvSpPr>
        <p:spPr bwMode="auto">
          <a:xfrm>
            <a:off x="1828800" y="32766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7287" tIns="53643" rIns="107287" bIns="53643" anchor="ctr"/>
          <a:lstStyle/>
          <a:p>
            <a:pPr algn="ctr" eaLnBrk="0" hangingPunct="0"/>
            <a:r>
              <a:rPr lang="en-US" sz="2800">
                <a:latin typeface="Times" pitchFamily="18" charset="0"/>
              </a:rPr>
              <a:t>ret-addr</a:t>
            </a:r>
          </a:p>
        </p:txBody>
      </p:sp>
      <p:sp>
        <p:nvSpPr>
          <p:cNvPr id="20486" name="Rectangle 35"/>
          <p:cNvSpPr>
            <a:spLocks noChangeArrowheads="1"/>
          </p:cNvSpPr>
          <p:nvPr/>
        </p:nvSpPr>
        <p:spPr bwMode="auto">
          <a:xfrm>
            <a:off x="1828800" y="36576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7287" tIns="53643" rIns="107287" bIns="53643" anchor="ctr"/>
          <a:lstStyle/>
          <a:p>
            <a:pPr algn="ctr" eaLnBrk="0" hangingPunct="0"/>
            <a:r>
              <a:rPr lang="en-US" sz="2800">
                <a:latin typeface="Times" pitchFamily="18" charset="0"/>
              </a:rPr>
              <a:t>sfp</a:t>
            </a:r>
          </a:p>
        </p:txBody>
      </p:sp>
      <p:sp>
        <p:nvSpPr>
          <p:cNvPr id="20487" name="Rectangle 36"/>
          <p:cNvSpPr>
            <a:spLocks noChangeArrowheads="1"/>
          </p:cNvSpPr>
          <p:nvPr/>
        </p:nvSpPr>
        <p:spPr bwMode="auto">
          <a:xfrm>
            <a:off x="1828800" y="4038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7287" tIns="53643" rIns="107287" bIns="53643" anchor="ctr"/>
          <a:lstStyle/>
          <a:p>
            <a:endParaRPr lang="en-US"/>
          </a:p>
        </p:txBody>
      </p:sp>
      <p:sp>
        <p:nvSpPr>
          <p:cNvPr id="20488" name="Rectangle 37"/>
          <p:cNvSpPr>
            <a:spLocks noChangeArrowheads="1"/>
          </p:cNvSpPr>
          <p:nvPr/>
        </p:nvSpPr>
        <p:spPr bwMode="auto">
          <a:xfrm>
            <a:off x="1828800" y="4495800"/>
            <a:ext cx="1295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7287" tIns="53643" rIns="107287" bIns="53643" anchor="ctr"/>
          <a:lstStyle/>
          <a:p>
            <a:pPr algn="ctr" eaLnBrk="0" hangingPunct="0"/>
            <a:r>
              <a:rPr lang="en-US" sz="2800">
                <a:latin typeface="Times" pitchFamily="18" charset="0"/>
              </a:rPr>
              <a:t>local buf</a:t>
            </a:r>
          </a:p>
        </p:txBody>
      </p:sp>
      <p:sp>
        <p:nvSpPr>
          <p:cNvPr id="20489" name="Line 38"/>
          <p:cNvSpPr>
            <a:spLocks noChangeShapeType="1"/>
          </p:cNvSpPr>
          <p:nvPr/>
        </p:nvSpPr>
        <p:spPr bwMode="auto">
          <a:xfrm>
            <a:off x="1828800" y="2286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7287" tIns="53643" rIns="107287" bIns="53643"/>
          <a:lstStyle/>
          <a:p>
            <a:endParaRPr lang="en-US"/>
          </a:p>
        </p:txBody>
      </p:sp>
      <p:sp>
        <p:nvSpPr>
          <p:cNvPr id="20490" name="Line 39"/>
          <p:cNvSpPr>
            <a:spLocks noChangeShapeType="1"/>
          </p:cNvSpPr>
          <p:nvPr/>
        </p:nvSpPr>
        <p:spPr bwMode="auto">
          <a:xfrm>
            <a:off x="3124200" y="2286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7287" tIns="53643" rIns="107287" bIns="53643"/>
          <a:lstStyle/>
          <a:p>
            <a:endParaRPr lang="en-US"/>
          </a:p>
        </p:txBody>
      </p:sp>
      <p:sp>
        <p:nvSpPr>
          <p:cNvPr id="20491" name="Text Box 40"/>
          <p:cNvSpPr txBox="1">
            <a:spLocks noChangeArrowheads="1"/>
          </p:cNvSpPr>
          <p:nvPr/>
        </p:nvSpPr>
        <p:spPr bwMode="auto">
          <a:xfrm>
            <a:off x="2057401" y="1905002"/>
            <a:ext cx="952448" cy="53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287" tIns="53643" rIns="107287" bIns="53643">
            <a:spAutoFit/>
          </a:bodyPr>
          <a:lstStyle/>
          <a:p>
            <a:pPr eaLnBrk="0" hangingPunct="0"/>
            <a:r>
              <a:rPr lang="en-US" sz="2800">
                <a:latin typeface="Times" pitchFamily="18" charset="0"/>
              </a:rPr>
              <a:t>stack</a:t>
            </a:r>
          </a:p>
        </p:txBody>
      </p:sp>
      <p:sp>
        <p:nvSpPr>
          <p:cNvPr id="20492" name="Rectangle 41"/>
          <p:cNvSpPr>
            <a:spLocks noChangeArrowheads="1"/>
          </p:cNvSpPr>
          <p:nvPr/>
        </p:nvSpPr>
        <p:spPr bwMode="auto">
          <a:xfrm>
            <a:off x="5867400" y="25146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7287" tIns="53643" rIns="107287" bIns="53643" anchor="ctr"/>
          <a:lstStyle/>
          <a:p>
            <a:pPr algn="ctr" eaLnBrk="0" hangingPunct="0"/>
            <a:endParaRPr lang="en-US" sz="2800">
              <a:latin typeface="Times" pitchFamily="18" charset="0"/>
            </a:endParaRPr>
          </a:p>
        </p:txBody>
      </p:sp>
      <p:sp>
        <p:nvSpPr>
          <p:cNvPr id="20493" name="Rectangle 42"/>
          <p:cNvSpPr>
            <a:spLocks noChangeArrowheads="1"/>
          </p:cNvSpPr>
          <p:nvPr/>
        </p:nvSpPr>
        <p:spPr bwMode="auto">
          <a:xfrm>
            <a:off x="5867400" y="32766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7287" tIns="53643" rIns="107287" bIns="53643" anchor="ctr"/>
          <a:lstStyle/>
          <a:p>
            <a:pPr algn="ctr" eaLnBrk="0" hangingPunct="0"/>
            <a:r>
              <a:rPr lang="en-US" sz="2800">
                <a:latin typeface="Times" pitchFamily="18" charset="0"/>
              </a:rPr>
              <a:t>exec()</a:t>
            </a:r>
          </a:p>
        </p:txBody>
      </p:sp>
      <p:sp>
        <p:nvSpPr>
          <p:cNvPr id="20494" name="Rectangle 43"/>
          <p:cNvSpPr>
            <a:spLocks noChangeArrowheads="1"/>
          </p:cNvSpPr>
          <p:nvPr/>
        </p:nvSpPr>
        <p:spPr bwMode="auto">
          <a:xfrm>
            <a:off x="5867400" y="36576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7287" tIns="53643" rIns="107287" bIns="53643" anchor="ctr"/>
          <a:lstStyle/>
          <a:p>
            <a:pPr algn="ctr" eaLnBrk="0" hangingPunct="0"/>
            <a:r>
              <a:rPr lang="en-US" sz="2800">
                <a:latin typeface="Times" pitchFamily="18" charset="0"/>
              </a:rPr>
              <a:t>printf()</a:t>
            </a:r>
          </a:p>
        </p:txBody>
      </p:sp>
      <p:sp>
        <p:nvSpPr>
          <p:cNvPr id="20495" name="Rectangle 44"/>
          <p:cNvSpPr>
            <a:spLocks noChangeArrowheads="1"/>
          </p:cNvSpPr>
          <p:nvPr/>
        </p:nvSpPr>
        <p:spPr bwMode="auto">
          <a:xfrm>
            <a:off x="5867400" y="4038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7287" tIns="53643" rIns="107287" bIns="53643" anchor="ctr"/>
          <a:lstStyle/>
          <a:p>
            <a:endParaRPr lang="en-US"/>
          </a:p>
        </p:txBody>
      </p:sp>
      <p:sp>
        <p:nvSpPr>
          <p:cNvPr id="20496" name="Rectangle 45"/>
          <p:cNvSpPr>
            <a:spLocks noChangeArrowheads="1"/>
          </p:cNvSpPr>
          <p:nvPr/>
        </p:nvSpPr>
        <p:spPr bwMode="auto">
          <a:xfrm>
            <a:off x="5867400" y="4495800"/>
            <a:ext cx="1295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7287" tIns="53643" rIns="107287" bIns="53643" anchor="ctr"/>
          <a:lstStyle/>
          <a:p>
            <a:pPr algn="ctr" eaLnBrk="0" hangingPunct="0"/>
            <a:r>
              <a:rPr lang="en-US" sz="2800">
                <a:latin typeface="Times" pitchFamily="18" charset="0"/>
              </a:rPr>
              <a:t>“/bin/sh”</a:t>
            </a:r>
          </a:p>
        </p:txBody>
      </p:sp>
      <p:sp>
        <p:nvSpPr>
          <p:cNvPr id="20497" name="Line 46"/>
          <p:cNvSpPr>
            <a:spLocks noChangeShapeType="1"/>
          </p:cNvSpPr>
          <p:nvPr/>
        </p:nvSpPr>
        <p:spPr bwMode="auto">
          <a:xfrm>
            <a:off x="5867400" y="2286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7287" tIns="53643" rIns="107287" bIns="53643"/>
          <a:lstStyle/>
          <a:p>
            <a:endParaRPr lang="en-US"/>
          </a:p>
        </p:txBody>
      </p:sp>
      <p:sp>
        <p:nvSpPr>
          <p:cNvPr id="20498" name="Line 47"/>
          <p:cNvSpPr>
            <a:spLocks noChangeShapeType="1"/>
          </p:cNvSpPr>
          <p:nvPr/>
        </p:nvSpPr>
        <p:spPr bwMode="auto">
          <a:xfrm>
            <a:off x="7162800" y="2286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7287" tIns="53643" rIns="107287" bIns="53643"/>
          <a:lstStyle/>
          <a:p>
            <a:endParaRPr lang="en-US"/>
          </a:p>
        </p:txBody>
      </p:sp>
      <p:sp>
        <p:nvSpPr>
          <p:cNvPr id="20499" name="Text Box 48"/>
          <p:cNvSpPr txBox="1">
            <a:spLocks noChangeArrowheads="1"/>
          </p:cNvSpPr>
          <p:nvPr/>
        </p:nvSpPr>
        <p:spPr bwMode="auto">
          <a:xfrm>
            <a:off x="5943602" y="1905002"/>
            <a:ext cx="1162441" cy="53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287" tIns="53643" rIns="107287" bIns="53643">
            <a:spAutoFit/>
          </a:bodyPr>
          <a:lstStyle/>
          <a:p>
            <a:pPr eaLnBrk="0" hangingPunct="0"/>
            <a:r>
              <a:rPr lang="en-US" sz="2800">
                <a:latin typeface="Times" pitchFamily="18" charset="0"/>
              </a:rPr>
              <a:t>libc.so</a:t>
            </a:r>
          </a:p>
        </p:txBody>
      </p:sp>
      <p:sp>
        <p:nvSpPr>
          <p:cNvPr id="72753" name="Line 49"/>
          <p:cNvSpPr>
            <a:spLocks noChangeShapeType="1"/>
          </p:cNvSpPr>
          <p:nvPr/>
        </p:nvSpPr>
        <p:spPr bwMode="auto">
          <a:xfrm>
            <a:off x="3124200" y="350520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7287" tIns="53643" rIns="107287" bIns="53643"/>
          <a:lstStyle/>
          <a:p>
            <a:endParaRPr lang="en-US"/>
          </a:p>
        </p:txBody>
      </p:sp>
      <p:sp>
        <p:nvSpPr>
          <p:cNvPr id="72754" name="Line 50"/>
          <p:cNvSpPr>
            <a:spLocks noChangeShapeType="1"/>
          </p:cNvSpPr>
          <p:nvPr/>
        </p:nvSpPr>
        <p:spPr bwMode="auto">
          <a:xfrm>
            <a:off x="3124200" y="3048000"/>
            <a:ext cx="2743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7287" tIns="53643" rIns="107287" bIns="53643"/>
          <a:lstStyle/>
          <a:p>
            <a:endParaRPr lang="en-US"/>
          </a:p>
        </p:txBody>
      </p:sp>
      <p:sp>
        <p:nvSpPr>
          <p:cNvPr id="72755" name="Rectangle 51"/>
          <p:cNvSpPr>
            <a:spLocks noChangeArrowheads="1"/>
          </p:cNvSpPr>
          <p:nvPr/>
        </p:nvSpPr>
        <p:spPr bwMode="auto">
          <a:xfrm>
            <a:off x="1828800" y="2667000"/>
            <a:ext cx="1295400" cy="2667000"/>
          </a:xfrm>
          <a:prstGeom prst="rect">
            <a:avLst/>
          </a:prstGeom>
          <a:solidFill>
            <a:srgbClr val="FF6600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7287" tIns="53643" rIns="107287" bIns="53643" anchor="ctr"/>
          <a:lstStyle/>
          <a:p>
            <a:endParaRPr lang="en-US"/>
          </a:p>
        </p:txBody>
      </p:sp>
      <p:sp>
        <p:nvSpPr>
          <p:cNvPr id="20503" name="Line 52"/>
          <p:cNvSpPr>
            <a:spLocks noChangeShapeType="1"/>
          </p:cNvSpPr>
          <p:nvPr/>
        </p:nvSpPr>
        <p:spPr bwMode="auto">
          <a:xfrm flipH="1">
            <a:off x="18288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7287" tIns="53643" rIns="107287" bIns="53643"/>
          <a:lstStyle/>
          <a:p>
            <a:endParaRPr lang="en-US"/>
          </a:p>
        </p:txBody>
      </p:sp>
      <p:sp>
        <p:nvSpPr>
          <p:cNvPr id="20504" name="Line 53"/>
          <p:cNvSpPr>
            <a:spLocks noChangeShapeType="1"/>
          </p:cNvSpPr>
          <p:nvPr/>
        </p:nvSpPr>
        <p:spPr bwMode="auto">
          <a:xfrm flipH="1">
            <a:off x="18288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7287" tIns="53643" rIns="107287" bIns="53643"/>
          <a:lstStyle/>
          <a:p>
            <a:endParaRPr lang="en-US"/>
          </a:p>
        </p:txBody>
      </p:sp>
      <p:sp>
        <p:nvSpPr>
          <p:cNvPr id="20505" name="Line 54"/>
          <p:cNvSpPr>
            <a:spLocks noChangeShapeType="1"/>
          </p:cNvSpPr>
          <p:nvPr/>
        </p:nvSpPr>
        <p:spPr bwMode="auto">
          <a:xfrm flipH="1">
            <a:off x="1828800" y="4038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7287" tIns="53643" rIns="107287" bIns="53643"/>
          <a:lstStyle/>
          <a:p>
            <a:endParaRPr lang="en-US"/>
          </a:p>
        </p:txBody>
      </p:sp>
      <p:sp>
        <p:nvSpPr>
          <p:cNvPr id="20506" name="Line 55"/>
          <p:cNvSpPr>
            <a:spLocks noChangeShapeType="1"/>
          </p:cNvSpPr>
          <p:nvPr/>
        </p:nvSpPr>
        <p:spPr bwMode="auto">
          <a:xfrm flipH="1">
            <a:off x="1828800" y="4495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7287" tIns="53643" rIns="107287" bIns="53643"/>
          <a:lstStyle/>
          <a:p>
            <a:endParaRPr lang="en-US"/>
          </a:p>
        </p:txBody>
      </p:sp>
      <p:sp>
        <p:nvSpPr>
          <p:cNvPr id="3" name="PB"/>
          <p:cNvSpPr/>
          <p:nvPr/>
        </p:nvSpPr>
        <p:spPr>
          <a:xfrm>
            <a:off x="0" y="6781800"/>
            <a:ext cx="1741714" cy="76200"/>
          </a:xfrm>
          <a:prstGeom prst="rect">
            <a:avLst/>
          </a:prstGeom>
          <a:solidFill>
            <a:srgbClr val="00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53" grpId="0" animBg="1"/>
      <p:bldP spid="72754" grpId="0" animBg="1"/>
      <p:bldP spid="727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Code Chunks (aka Gadgets)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Instead of working with small “</a:t>
            </a:r>
            <a:r>
              <a:rPr lang="en-US" dirty="0" err="1" smtClean="0"/>
              <a:t>opcodes</a:t>
            </a:r>
            <a:r>
              <a:rPr lang="en-US" dirty="0" smtClean="0"/>
              <a:t>” and %</a:t>
            </a:r>
            <a:r>
              <a:rPr lang="en-US" dirty="0" err="1" smtClean="0"/>
              <a:t>eip</a:t>
            </a:r>
            <a:r>
              <a:rPr lang="en-US" dirty="0" smtClean="0"/>
              <a:t>, we now use larger chunks of code and %</a:t>
            </a:r>
            <a:r>
              <a:rPr lang="en-US" dirty="0" err="1" smtClean="0"/>
              <a:t>esp</a:t>
            </a:r>
            <a:endParaRPr lang="en-US" dirty="0" smtClean="0"/>
          </a:p>
          <a:p>
            <a:pPr algn="just"/>
            <a:r>
              <a:rPr lang="en-US" dirty="0" smtClean="0"/>
              <a:t>All the “larger chunks” do multiple register manipulations, and we must consider the effect of all of them.</a:t>
            </a:r>
          </a:p>
          <a:p>
            <a:pPr algn="just"/>
            <a:r>
              <a:rPr lang="en-US" dirty="0" smtClean="0"/>
              <a:t>Not everything we want is possible directly, so we have to be creative and work around the problem.</a:t>
            </a:r>
          </a:p>
          <a:p>
            <a:pPr algn="just"/>
            <a:r>
              <a:rPr lang="en-US" dirty="0" smtClean="0"/>
              <a:t>All chunks end with 0xc3 (RET)</a:t>
            </a:r>
          </a:p>
          <a:p>
            <a:pPr algn="just"/>
            <a:r>
              <a:rPr lang="en-US" dirty="0" smtClean="0"/>
              <a:t>We are effectively using a new ‘</a:t>
            </a:r>
            <a:r>
              <a:rPr lang="en-US" dirty="0" smtClean="0">
                <a:solidFill>
                  <a:srgbClr val="FF0000"/>
                </a:solidFill>
              </a:rPr>
              <a:t>language</a:t>
            </a:r>
            <a:r>
              <a:rPr lang="en-US" dirty="0" smtClean="0"/>
              <a:t>’ to code.</a:t>
            </a:r>
          </a:p>
        </p:txBody>
      </p:sp>
      <p:sp>
        <p:nvSpPr>
          <p:cNvPr id="5" name="PB"/>
          <p:cNvSpPr/>
          <p:nvPr/>
        </p:nvSpPr>
        <p:spPr>
          <a:xfrm>
            <a:off x="0" y="6781800"/>
            <a:ext cx="2612571" cy="76200"/>
          </a:xfrm>
          <a:prstGeom prst="rect">
            <a:avLst/>
          </a:prstGeom>
          <a:solidFill>
            <a:srgbClr val="00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All chunk ends with 0xc3</a:t>
            </a:r>
          </a:p>
          <a:p>
            <a:pPr algn="just"/>
            <a:r>
              <a:rPr lang="en-US" dirty="0" smtClean="0"/>
              <a:t>Chunks should be as minimal as possible, containing minimum amount of data</a:t>
            </a:r>
          </a:p>
          <a:p>
            <a:pPr algn="just"/>
            <a:r>
              <a:rPr lang="en-US" dirty="0" smtClean="0"/>
              <a:t>Chunks are better if they appear in more “stable” and common libraries such as: </a:t>
            </a:r>
            <a:r>
              <a:rPr lang="en-US" dirty="0" err="1" smtClean="0"/>
              <a:t>libc</a:t>
            </a:r>
            <a:r>
              <a:rPr lang="en-US" dirty="0" smtClean="0"/>
              <a:t>. (and can then be reused for different binaries).</a:t>
            </a:r>
          </a:p>
          <a:p>
            <a:pPr algn="just"/>
            <a:r>
              <a:rPr lang="en-US" dirty="0" smtClean="0"/>
              <a:t>Chunks can not contain Junks.</a:t>
            </a:r>
          </a:p>
          <a:p>
            <a:pPr lvl="1" algn="just"/>
            <a:r>
              <a:rPr lang="en-US" dirty="0" smtClean="0"/>
              <a:t>If the CPU can not interpret the junk in the chunk, it will stop the program with illegal instruction exception.</a:t>
            </a:r>
          </a:p>
          <a:p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81800"/>
            <a:ext cx="3048000" cy="76200"/>
          </a:xfrm>
          <a:prstGeom prst="rect">
            <a:avLst/>
          </a:prstGeom>
          <a:solidFill>
            <a:srgbClr val="00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– Machine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Stack </a:t>
            </a:r>
            <a:r>
              <a:rPr lang="en-US" dirty="0"/>
              <a:t>pointer (%</a:t>
            </a:r>
            <a:r>
              <a:rPr lang="en-US" dirty="0" err="1"/>
              <a:t>esp</a:t>
            </a:r>
            <a:r>
              <a:rPr lang="en-US" dirty="0"/>
              <a:t>) determines which instruction</a:t>
            </a:r>
          </a:p>
          <a:p>
            <a:r>
              <a:rPr lang="en-US" dirty="0"/>
              <a:t>sequence to fetch &amp; execute</a:t>
            </a:r>
          </a:p>
          <a:p>
            <a:pPr lvl="1"/>
            <a:r>
              <a:rPr lang="en-US" dirty="0"/>
              <a:t>Processor doesn’t automatically increment %</a:t>
            </a:r>
            <a:r>
              <a:rPr lang="en-US" dirty="0" err="1"/>
              <a:t>esp</a:t>
            </a:r>
            <a:r>
              <a:rPr lang="en-US" dirty="0"/>
              <a:t>; — but</a:t>
            </a:r>
          </a:p>
          <a:p>
            <a:r>
              <a:rPr lang="en-US" dirty="0"/>
              <a:t>the “ret” at end of each instruction sequence does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6986588" cy="257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B"/>
          <p:cNvSpPr/>
          <p:nvPr/>
        </p:nvSpPr>
        <p:spPr>
          <a:xfrm>
            <a:off x="0" y="6781800"/>
            <a:ext cx="3483428" cy="76200"/>
          </a:xfrm>
          <a:prstGeom prst="rect">
            <a:avLst/>
          </a:prstGeom>
          <a:solidFill>
            <a:srgbClr val="00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</a:t>
            </a:r>
            <a:r>
              <a:rPr lang="en-US" dirty="0" err="1" smtClean="0"/>
              <a:t>Immediates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Instructions </a:t>
            </a:r>
            <a:r>
              <a:rPr lang="en-US" dirty="0"/>
              <a:t>can encode constants</a:t>
            </a:r>
          </a:p>
          <a:p>
            <a:r>
              <a:rPr lang="en-US" dirty="0" smtClean="0"/>
              <a:t>Return-oriented </a:t>
            </a:r>
            <a:r>
              <a:rPr lang="en-US" dirty="0"/>
              <a:t>equivalent:</a:t>
            </a:r>
          </a:p>
          <a:p>
            <a:pPr lvl="1"/>
            <a:r>
              <a:rPr lang="en-US" dirty="0" smtClean="0"/>
              <a:t>Store </a:t>
            </a:r>
            <a:r>
              <a:rPr lang="en-US" dirty="0"/>
              <a:t>on the stack;</a:t>
            </a:r>
          </a:p>
          <a:p>
            <a:pPr lvl="1"/>
            <a:r>
              <a:rPr lang="en-US" dirty="0" smtClean="0"/>
              <a:t>Pop </a:t>
            </a:r>
            <a:r>
              <a:rPr lang="en-US" dirty="0"/>
              <a:t>into register to use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68770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B"/>
          <p:cNvSpPr/>
          <p:nvPr/>
        </p:nvSpPr>
        <p:spPr>
          <a:xfrm>
            <a:off x="0" y="6781800"/>
            <a:ext cx="4354286" cy="76200"/>
          </a:xfrm>
          <a:prstGeom prst="rect">
            <a:avLst/>
          </a:prstGeom>
          <a:solidFill>
            <a:srgbClr val="00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Ordinary </a:t>
            </a:r>
            <a:r>
              <a:rPr lang="en-US" dirty="0"/>
              <a:t>programming: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Conditionally) set %</a:t>
            </a:r>
            <a:r>
              <a:rPr lang="en-US" dirty="0" err="1"/>
              <a:t>eip</a:t>
            </a:r>
            <a:r>
              <a:rPr lang="en-US" dirty="0"/>
              <a:t> to new value</a:t>
            </a:r>
          </a:p>
          <a:p>
            <a:r>
              <a:rPr lang="en-US" dirty="0" smtClean="0"/>
              <a:t>Return-oriented </a:t>
            </a:r>
            <a:r>
              <a:rPr lang="en-US" dirty="0"/>
              <a:t>equivalent: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Conditionally) set %</a:t>
            </a:r>
            <a:r>
              <a:rPr lang="en-US" dirty="0" err="1"/>
              <a:t>esp</a:t>
            </a:r>
            <a:r>
              <a:rPr lang="en-US" dirty="0"/>
              <a:t> to new </a:t>
            </a:r>
            <a:r>
              <a:rPr lang="en-US" dirty="0" smtClean="0"/>
              <a:t>value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59531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B"/>
          <p:cNvSpPr/>
          <p:nvPr/>
        </p:nvSpPr>
        <p:spPr>
          <a:xfrm>
            <a:off x="0" y="6781800"/>
            <a:ext cx="4789714" cy="76200"/>
          </a:xfrm>
          <a:prstGeom prst="rect">
            <a:avLst/>
          </a:prstGeom>
          <a:solidFill>
            <a:srgbClr val="00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instruction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Sometimes </a:t>
            </a:r>
            <a:r>
              <a:rPr lang="en-US" dirty="0"/>
              <a:t>more than one instruction sequence needed</a:t>
            </a:r>
          </a:p>
          <a:p>
            <a:pPr lvl="1"/>
            <a:r>
              <a:rPr lang="en-US" dirty="0"/>
              <a:t>to encode logical unit</a:t>
            </a:r>
          </a:p>
          <a:p>
            <a:r>
              <a:rPr lang="en-US" dirty="0" smtClean="0"/>
              <a:t>Example</a:t>
            </a:r>
            <a:r>
              <a:rPr lang="en-US" dirty="0"/>
              <a:t>: load from memory into register: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address of source word into %</a:t>
            </a:r>
            <a:r>
              <a:rPr lang="en-US" dirty="0" err="1"/>
              <a:t>eax</a:t>
            </a:r>
            <a:endParaRPr lang="en-US" dirty="0"/>
          </a:p>
          <a:p>
            <a:pPr lvl="1"/>
            <a:r>
              <a:rPr lang="en-US" dirty="0" smtClean="0"/>
              <a:t>Load </a:t>
            </a:r>
            <a:r>
              <a:rPr lang="en-US" dirty="0"/>
              <a:t>memory at (%</a:t>
            </a:r>
            <a:r>
              <a:rPr lang="en-US" dirty="0" err="1"/>
              <a:t>eax</a:t>
            </a:r>
            <a:r>
              <a:rPr lang="en-US" dirty="0"/>
              <a:t>) into %</a:t>
            </a:r>
            <a:r>
              <a:rPr lang="en-US" dirty="0" err="1"/>
              <a:t>ebx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5214938" cy="185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B"/>
          <p:cNvSpPr/>
          <p:nvPr/>
        </p:nvSpPr>
        <p:spPr>
          <a:xfrm>
            <a:off x="0" y="6781800"/>
            <a:ext cx="5225143" cy="76200"/>
          </a:xfrm>
          <a:prstGeom prst="rect">
            <a:avLst/>
          </a:prstGeom>
          <a:solidFill>
            <a:srgbClr val="00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1455</TotalTime>
  <Words>859</Words>
  <Application>Microsoft Office PowerPoint</Application>
  <PresentationFormat>全屏显示(4:3)</PresentationFormat>
  <Paragraphs>151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宋体</vt:lpstr>
      <vt:lpstr>Arial</vt:lpstr>
      <vt:lpstr>Calibri</vt:lpstr>
      <vt:lpstr>Century Gothic</vt:lpstr>
      <vt:lpstr>Courier New</vt:lpstr>
      <vt:lpstr>Palatino Linotype</vt:lpstr>
      <vt:lpstr>Times</vt:lpstr>
      <vt:lpstr>Times New Roman</vt:lpstr>
      <vt:lpstr>Executive</vt:lpstr>
      <vt:lpstr>Return Oriented Programming</vt:lpstr>
      <vt:lpstr>Getting started</vt:lpstr>
      <vt:lpstr>Schematic:  return to libc</vt:lpstr>
      <vt:lpstr>Returning to Code Chunks (aka Gadgets)</vt:lpstr>
      <vt:lpstr>Chunk guidelines</vt:lpstr>
      <vt:lpstr>ROP – Machine level</vt:lpstr>
      <vt:lpstr>Loading Immediates</vt:lpstr>
      <vt:lpstr>Control flow</vt:lpstr>
      <vt:lpstr>Multiple instruction sequence</vt:lpstr>
      <vt:lpstr>Conditional Jump #0</vt:lpstr>
      <vt:lpstr>Conditional Jump #1</vt:lpstr>
      <vt:lpstr> Gadget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Attack:  return to libc</dc:title>
  <dc:creator>Nir</dc:creator>
  <cp:lastModifiedBy>chenting</cp:lastModifiedBy>
  <cp:revision>91</cp:revision>
  <cp:lastPrinted>2013-04-07T16:34:50Z</cp:lastPrinted>
  <dcterms:created xsi:type="dcterms:W3CDTF">2006-08-16T00:00:00Z</dcterms:created>
  <dcterms:modified xsi:type="dcterms:W3CDTF">2016-02-02T08:23:08Z</dcterms:modified>
</cp:coreProperties>
</file>