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72" r:id="rId2"/>
    <p:sldId id="418" r:id="rId3"/>
    <p:sldId id="421" r:id="rId4"/>
    <p:sldId id="430" r:id="rId5"/>
    <p:sldId id="422" r:id="rId6"/>
    <p:sldId id="423" r:id="rId7"/>
    <p:sldId id="373" r:id="rId8"/>
    <p:sldId id="409" r:id="rId9"/>
    <p:sldId id="410" r:id="rId10"/>
    <p:sldId id="374" r:id="rId11"/>
    <p:sldId id="365" r:id="rId12"/>
    <p:sldId id="366" r:id="rId13"/>
    <p:sldId id="424" r:id="rId14"/>
    <p:sldId id="425" r:id="rId15"/>
    <p:sldId id="426" r:id="rId16"/>
    <p:sldId id="32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00" userDrawn="1">
          <p15:clr>
            <a:srgbClr val="A4A3A4"/>
          </p15:clr>
        </p15:guide>
        <p15:guide id="2" pos="3840" userDrawn="1">
          <p15:clr>
            <a:srgbClr val="A4A3A4"/>
          </p15:clr>
        </p15:guide>
        <p15:guide id="3" orient="horz" pos="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113AFF"/>
    <a:srgbClr val="5C7BFF"/>
    <a:srgbClr val="FFF1CC"/>
    <a:srgbClr val="FF9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8"/>
    <p:restoredTop sz="79353" autoAdjust="0"/>
  </p:normalViewPr>
  <p:slideViewPr>
    <p:cSldViewPr snapToGrid="0" showGuides="1">
      <p:cViewPr varScale="1">
        <p:scale>
          <a:sx n="87" d="100"/>
          <a:sy n="87" d="100"/>
        </p:scale>
        <p:origin x="1896" y="200"/>
      </p:cViewPr>
      <p:guideLst>
        <p:guide orient="horz" pos="2500"/>
        <p:guide pos="3840"/>
        <p:guide orient="horz" pos="777"/>
      </p:guideLst>
    </p:cSldViewPr>
  </p:slideViewPr>
  <p:outlineViewPr>
    <p:cViewPr>
      <p:scale>
        <a:sx n="33" d="100"/>
        <a:sy n="33" d="100"/>
      </p:scale>
      <p:origin x="0" y="-12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AF748-AC5B-4264-865B-A8F6634756FF}" type="datetimeFigureOut">
              <a:rPr lang="zh-CN" altLang="en-US" smtClean="0"/>
              <a:t>2023/4/17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F54DC-5DB8-4757-979F-E9CBDB73DC25}" type="slidenum">
              <a:rPr lang="zh-CN" altLang="en-US" smtClean="0"/>
              <a:t>‹#›</a:t>
            </a:fld>
            <a:endParaRPr lang="zh-CN" altLang="en-US"/>
          </a:p>
        </p:txBody>
      </p:sp>
    </p:spTree>
    <p:extLst>
      <p:ext uri="{BB962C8B-B14F-4D97-AF65-F5344CB8AC3E}">
        <p14:creationId xmlns:p14="http://schemas.microsoft.com/office/powerpoint/2010/main" val="71171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15 minutes</a:t>
            </a:r>
          </a:p>
        </p:txBody>
      </p:sp>
      <p:sp>
        <p:nvSpPr>
          <p:cNvPr id="4" name="灯片编号占位符 3"/>
          <p:cNvSpPr>
            <a:spLocks noGrp="1"/>
          </p:cNvSpPr>
          <p:nvPr>
            <p:ph type="sldNum" sz="quarter" idx="10"/>
          </p:nvPr>
        </p:nvSpPr>
        <p:spPr/>
        <p:txBody>
          <a:bodyPr/>
          <a:lstStyle/>
          <a:p>
            <a:fld id="{63C0CB1E-F9DA-4754-8957-4B152F4DEC81}" type="slidenum">
              <a:rPr lang="en-US" smtClean="0"/>
              <a:t>1</a:t>
            </a:fld>
            <a:endParaRPr lang="en-US"/>
          </a:p>
        </p:txBody>
      </p:sp>
    </p:spTree>
    <p:extLst>
      <p:ext uri="{BB962C8B-B14F-4D97-AF65-F5344CB8AC3E}">
        <p14:creationId xmlns:p14="http://schemas.microsoft.com/office/powerpoint/2010/main" val="2300137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0F54DC-5DB8-4757-979F-E9CBDB73DC25}" type="slidenum">
              <a:rPr lang="zh-CN" altLang="en-US" smtClean="0"/>
              <a:t>10</a:t>
            </a:fld>
            <a:endParaRPr lang="zh-CN" altLang="en-US"/>
          </a:p>
        </p:txBody>
      </p:sp>
    </p:spTree>
    <p:extLst>
      <p:ext uri="{BB962C8B-B14F-4D97-AF65-F5344CB8AC3E}">
        <p14:creationId xmlns:p14="http://schemas.microsoft.com/office/powerpoint/2010/main" val="150912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sym typeface="+mn-ea"/>
            </a:endParaRPr>
          </a:p>
        </p:txBody>
      </p:sp>
    </p:spTree>
    <p:extLst>
      <p:ext uri="{BB962C8B-B14F-4D97-AF65-F5344CB8AC3E}">
        <p14:creationId xmlns:p14="http://schemas.microsoft.com/office/powerpoint/2010/main" val="250509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80409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0F54DC-5DB8-4757-979F-E9CBDB73DC25}" type="slidenum">
              <a:rPr lang="zh-CN" altLang="en-US" smtClean="0"/>
              <a:t>13</a:t>
            </a:fld>
            <a:endParaRPr lang="zh-CN" altLang="en-US"/>
          </a:p>
        </p:txBody>
      </p:sp>
    </p:spTree>
    <p:extLst>
      <p:ext uri="{BB962C8B-B14F-4D97-AF65-F5344CB8AC3E}">
        <p14:creationId xmlns:p14="http://schemas.microsoft.com/office/powerpoint/2010/main" val="2071074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charset="0"/>
                <a:ea typeface="Calibri" charset="0"/>
                <a:cs typeface="Calibri" charset="0"/>
              </a:rPr>
              <a:t>when a DBMS has more statement types, LEGO tends to make more type-affinity increments while making more branch coverage improvements</a:t>
            </a:r>
            <a:endParaRPr kumimoji="1" lang="zh-CN" altLang="en-US" dirty="0">
              <a:latin typeface="Calibri" charset="0"/>
              <a:ea typeface="Calibri" charset="0"/>
              <a:cs typeface="Calibri" charset="0"/>
            </a:endParaRPr>
          </a:p>
          <a:p>
            <a:endParaRPr lang="en-US" altLang="zh-CN" dirty="0"/>
          </a:p>
          <a:p>
            <a:r>
              <a:rPr lang="en-US" altLang="zh-CN" dirty="0"/>
              <a:t>19%</a:t>
            </a:r>
          </a:p>
          <a:p>
            <a:r>
              <a:rPr lang="en-US" altLang="zh-CN" dirty="0"/>
              <a:t>8%</a:t>
            </a:r>
          </a:p>
          <a:p>
            <a:r>
              <a:rPr lang="en-US" altLang="zh-CN" dirty="0"/>
              <a:t>19%</a:t>
            </a:r>
          </a:p>
          <a:p>
            <a:r>
              <a:rPr lang="en-US" altLang="zh-CN" dirty="0"/>
              <a:t>15%</a:t>
            </a:r>
          </a:p>
        </p:txBody>
      </p:sp>
      <p:sp>
        <p:nvSpPr>
          <p:cNvPr id="4" name="灯片编号占位符 3"/>
          <p:cNvSpPr>
            <a:spLocks noGrp="1"/>
          </p:cNvSpPr>
          <p:nvPr>
            <p:ph type="sldNum" sz="quarter" idx="5"/>
          </p:nvPr>
        </p:nvSpPr>
        <p:spPr/>
        <p:txBody>
          <a:bodyPr/>
          <a:lstStyle/>
          <a:p>
            <a:fld id="{1C0F54DC-5DB8-4757-979F-E9CBDB73DC25}" type="slidenum">
              <a:rPr lang="zh-CN" altLang="en-US" smtClean="0"/>
              <a:t>14</a:t>
            </a:fld>
            <a:endParaRPr lang="zh-CN" altLang="en-US"/>
          </a:p>
        </p:txBody>
      </p:sp>
    </p:spTree>
    <p:extLst>
      <p:ext uri="{BB962C8B-B14F-4D97-AF65-F5344CB8AC3E}">
        <p14:creationId xmlns:p14="http://schemas.microsoft.com/office/powerpoint/2010/main" val="169260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paper presents LEGO, a fuzzer that automatically analyzes type-affinities to increase the abundance of SQL Type Sequences. It first analyzes the type-affinities from any two adjacent statement types that appear in test cases generated by proactively sequence-oriented mutation. Then it synthesizes new sequences based on the analyzed affinities. LEGO outperforms three state-of-the-art fuzzers on four popular DBMSs, namely PostgreSQL, MySQL, </a:t>
            </a:r>
            <a:r>
              <a:rPr lang="en-US" altLang="zh-CN" dirty="0" err="1"/>
              <a:t>MariaDB</a:t>
            </a:r>
            <a:r>
              <a:rPr lang="en-US" altLang="zh-CN" dirty="0"/>
              <a:t>, and Comdb2. More importantly, LEGO finds 102 new vulnerabilities. Among them, 22 bugs are confirmed as CVEs due to their severe security influences. Our future work will focus on refining the type-affinity analysis to improve efficiency.</a:t>
            </a:r>
            <a:endParaRPr lang="zh-CN" altLang="en-US" dirty="0"/>
          </a:p>
        </p:txBody>
      </p:sp>
      <p:sp>
        <p:nvSpPr>
          <p:cNvPr id="4" name="灯片编号占位符 3"/>
          <p:cNvSpPr>
            <a:spLocks noGrp="1"/>
          </p:cNvSpPr>
          <p:nvPr>
            <p:ph type="sldNum" sz="quarter" idx="5"/>
          </p:nvPr>
        </p:nvSpPr>
        <p:spPr/>
        <p:txBody>
          <a:bodyPr/>
          <a:lstStyle/>
          <a:p>
            <a:fld id="{1C0F54DC-5DB8-4757-979F-E9CBDB73DC25}" type="slidenum">
              <a:rPr lang="zh-CN" altLang="en-US" smtClean="0"/>
              <a:t>15</a:t>
            </a:fld>
            <a:endParaRPr lang="zh-CN" altLang="en-US"/>
          </a:p>
        </p:txBody>
      </p:sp>
    </p:spTree>
    <p:extLst>
      <p:ext uri="{BB962C8B-B14F-4D97-AF65-F5344CB8AC3E}">
        <p14:creationId xmlns:p14="http://schemas.microsoft.com/office/powerpoint/2010/main" val="116963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B542EA6-3182-45B2-9D84-6101B2013CFE}" type="slidenum">
              <a:rPr lang="en-US" smtClean="0"/>
              <a:t>16</a:t>
            </a:fld>
            <a:endParaRPr lang="en-US"/>
          </a:p>
        </p:txBody>
      </p:sp>
    </p:spTree>
    <p:extLst>
      <p:ext uri="{BB962C8B-B14F-4D97-AF65-F5344CB8AC3E}">
        <p14:creationId xmlns:p14="http://schemas.microsoft.com/office/powerpoint/2010/main" val="153701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DBMS Fuzzing</a:t>
            </a:r>
          </a:p>
          <a:p>
            <a:r>
              <a:rPr lang="en-US" altLang="zh-CN" dirty="0"/>
              <a:t>Fuzzing </a:t>
            </a:r>
            <a:endParaRPr lang="zh-CN" altLang="en-US" dirty="0"/>
          </a:p>
        </p:txBody>
      </p:sp>
      <p:sp>
        <p:nvSpPr>
          <p:cNvPr id="4" name="灯片编号占位符 3"/>
          <p:cNvSpPr>
            <a:spLocks noGrp="1"/>
          </p:cNvSpPr>
          <p:nvPr>
            <p:ph type="sldNum" sz="quarter" idx="5"/>
          </p:nvPr>
        </p:nvSpPr>
        <p:spPr/>
        <p:txBody>
          <a:bodyPr/>
          <a:lstStyle/>
          <a:p>
            <a:fld id="{1C0F54DC-5DB8-4757-979F-E9CBDB73DC25}" type="slidenum">
              <a:rPr lang="zh-CN" altLang="en-US" smtClean="0"/>
              <a:t>2</a:t>
            </a:fld>
            <a:endParaRPr lang="zh-CN" altLang="en-US"/>
          </a:p>
        </p:txBody>
      </p:sp>
    </p:spTree>
    <p:extLst>
      <p:ext uri="{BB962C8B-B14F-4D97-AF65-F5344CB8AC3E}">
        <p14:creationId xmlns:p14="http://schemas.microsoft.com/office/powerpoint/2010/main" val="383679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Generally, SQL statements have hundreds of types. Type is the category divided by the same functionalities, like SELECT and INSERT. SQL Type Sequence is a sequence of the types for each SQL statement in a test case (surrounded by the red box)</a:t>
            </a:r>
          </a:p>
          <a:p>
            <a:endParaRPr lang="en-US" altLang="zh-CN" dirty="0"/>
          </a:p>
          <a:p>
            <a:r>
              <a:rPr lang="en-US" altLang="zh-CN" dirty="0"/>
              <a:t>The abundance of SQL Type Sequences contained by generated test cases is crucial for fuzzing a DBMS. </a:t>
            </a:r>
          </a:p>
          <a:p>
            <a:r>
              <a:rPr lang="en-US" altLang="zh-CN" dirty="0"/>
              <a:t>As the figure shows, a test case (surrounded by the grey box) is an input for a DBMS, and it always consists of a sequence of SQL statements (surrounded by the orange box)</a:t>
            </a:r>
            <a:endParaRPr lang="zh-CN" altLang="en-US" dirty="0"/>
          </a:p>
        </p:txBody>
      </p:sp>
      <p:sp>
        <p:nvSpPr>
          <p:cNvPr id="4" name="灯片编号占位符 3"/>
          <p:cNvSpPr>
            <a:spLocks noGrp="1"/>
          </p:cNvSpPr>
          <p:nvPr>
            <p:ph type="sldNum" sz="quarter" idx="5"/>
          </p:nvPr>
        </p:nvSpPr>
        <p:spPr/>
        <p:txBody>
          <a:bodyPr/>
          <a:lstStyle/>
          <a:p>
            <a:fld id="{1C0F54DC-5DB8-4757-979F-E9CBDB73DC25}" type="slidenum">
              <a:rPr lang="zh-CN" altLang="en-US" smtClean="0"/>
              <a:t>3</a:t>
            </a:fld>
            <a:endParaRPr lang="zh-CN" altLang="en-US"/>
          </a:p>
        </p:txBody>
      </p:sp>
    </p:spTree>
    <p:extLst>
      <p:ext uri="{BB962C8B-B14F-4D97-AF65-F5344CB8AC3E}">
        <p14:creationId xmlns:p14="http://schemas.microsoft.com/office/powerpoint/2010/main" val="99321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the two test cases Q1 and Q2 in Figure 2 have the same combinations of three statements (i.e., 1 CREATE TABLE, 1 SELECT, and 2 INSERT). However, Q1 gets sorted data but Q2 obtains empty results because of the different execution orders. Specifically, Q1 fetches the data after inserting them, while Q2 queries the data before they are prepared</a:t>
            </a:r>
            <a:endParaRPr lang="en-US" altLang="zh-CN"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297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the two test cases Q1 and Q2 in Figure 2 have the same combinations of three statements (i.e., 1 CREATE TABLE, 1 SELECT, and 2 INSERT). However, Q1 gets sorted data but Q2 obtains empty results because of the different execution orders. Specifically, Q1 fetches the data after inserting them, while Q2 queries the data before they are prepared</a:t>
            </a:r>
            <a:endParaRPr lang="en-US" altLang="zh-CN"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694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LEGO explores the SQL type space to proactively analyze the affinities between types. It then exploits these affinities to generate high-quality test cases, which contribute to the abundance of SQL Type Sequence and are suitable for fuzzing.</a:t>
            </a:r>
          </a:p>
          <a:p>
            <a:endParaRPr lang="en-US" altLang="zh-CN" dirty="0"/>
          </a:p>
          <a:p>
            <a:r>
              <a:rPr lang="en-US" altLang="zh-CN" dirty="0"/>
              <a:t>LEGO introduces type</a:t>
            </a:r>
            <a:r>
              <a:rPr lang="zh-CN" altLang="en-US" dirty="0"/>
              <a:t> </a:t>
            </a:r>
            <a:r>
              <a:rPr lang="en-US" altLang="zh-CN" dirty="0"/>
              <a:t>affinity to abstract the problem of synthesizing meaningful SQL Type Sequences.</a:t>
            </a:r>
            <a:r>
              <a:rPr lang="en-US" altLang="zh-CN" baseline="0" dirty="0"/>
              <a:t> </a:t>
            </a:r>
            <a:r>
              <a:rPr lang="en-US" altLang="zh-CN" dirty="0"/>
              <a:t>Specifically, type-affinity is a chronological relation between the types of adjacent SQL statements. LEGO uses type-affinity to determine what type of statements should be concatenated after an existing one, thus enabling the exploration of a wide range of state spaces while ensuring that meaningful sequences are generated.</a:t>
            </a:r>
          </a:p>
          <a:p>
            <a:endParaRPr lang="en-US" altLang="zh-CN" dirty="0"/>
          </a:p>
          <a:p>
            <a:r>
              <a:rPr lang="en-US" altLang="zh-CN" dirty="0"/>
              <a:t>LEGO first explores new type-affinities by performing sequence-oriented mutations on existing test cases. To ensure that affinities are meaningful, LEGO performs affinity analysis only on seeds that cover new branches in the target DBMS.</a:t>
            </a:r>
          </a:p>
          <a:p>
            <a:endParaRPr lang="en-US" altLang="zh-CN" dirty="0"/>
          </a:p>
          <a:p>
            <a:r>
              <a:rPr lang="en-US" altLang="zh-CN" dirty="0"/>
              <a:t>Figure 3 shows the process of LEGO to produce a test case that crashes MySQL server. The bug has been assigned CVE-2021-35643 by Oracle because of the severe consequences: it could be used to break down the MySQL servers directly via the network. To generate the test case, a specified SQL Type Sequence should first be synthesized. For simplicity, we use 1 to 6 to represent the type “DROP TABLE”, “CREATE TABLE”, “INSERT”, “SELECT”, “CREATE TRIGGER”, and “ALTER SYSTEM”, respectively. Note the original test case is rather long and the figure only shows a part of that. LEGO first extracts </a:t>
            </a:r>
            <a:r>
              <a:rPr lang="en-US" altLang="zh-CN" dirty="0" err="1"/>
              <a:t>typeaffinities</a:t>
            </a:r>
            <a:r>
              <a:rPr lang="en-US" altLang="zh-CN" dirty="0"/>
              <a:t> in its SQL Type Sequence. For example, from line 8 to 11, the sub sequence is “ 1 → 2 → 3 → 6 ”, and from line 231 to 234, the sub sequence is “ 4 → 3 → 5 → 4 ”. From the SQL Type Sequence, LEGO finds a new </a:t>
            </a:r>
            <a:r>
              <a:rPr lang="en-US" altLang="zh-CN" dirty="0" err="1"/>
              <a:t>typeaffinity</a:t>
            </a:r>
            <a:r>
              <a:rPr lang="en-US" altLang="zh-CN" dirty="0"/>
              <a:t>, namely “an INSERT statement could be followed by a CREATE TRIGGER statement” (i.e., 3 → 5 in the figure).</a:t>
            </a:r>
          </a:p>
          <a:p>
            <a:endParaRPr lang="en-US" altLang="zh-CN" dirty="0"/>
          </a:p>
          <a:p>
            <a:r>
              <a:rPr lang="en-US" altLang="zh-CN" dirty="0"/>
              <a:t>With the new type-affinity, LEGO synthesizes new sequences containing it and instantiates the sequences into test cases. The synthesized test cases are usually short in sequence</a:t>
            </a:r>
            <a:r>
              <a:rPr lang="zh-CN" altLang="en-US" dirty="0"/>
              <a:t> </a:t>
            </a:r>
            <a:r>
              <a:rPr lang="en-US" altLang="zh-CN" dirty="0"/>
              <a:t>length, simple in SQL structures but abundant in SQL types, and some of them may cover new coverage or directly trigger new crashes. In Figure 3, we also show a synthesized test case that crashes the MySQL server. The sequence of it is “ 2 → 3 → 5 → 4 ”. We can find that the new seed is much shorter while having a different sequence. Seeds like it can be executed at a high speed and help fuzzer to explore new state-space quickly. Based on the specified sequence, LEGO finally triggers the crash.</a:t>
            </a:r>
          </a:p>
        </p:txBody>
      </p:sp>
      <p:sp>
        <p:nvSpPr>
          <p:cNvPr id="4" name="灯片编号占位符 3"/>
          <p:cNvSpPr>
            <a:spLocks noGrp="1"/>
          </p:cNvSpPr>
          <p:nvPr>
            <p:ph type="sldNum" sz="quarter" idx="5"/>
          </p:nvPr>
        </p:nvSpPr>
        <p:spPr/>
        <p:txBody>
          <a:bodyPr/>
          <a:lstStyle/>
          <a:p>
            <a:fld id="{1C0F54DC-5DB8-4757-979F-E9CBDB73DC25}" type="slidenum">
              <a:rPr lang="zh-CN" altLang="en-US" smtClean="0"/>
              <a:t>6</a:t>
            </a:fld>
            <a:endParaRPr lang="zh-CN" altLang="en-US"/>
          </a:p>
        </p:txBody>
      </p:sp>
    </p:spTree>
    <p:extLst>
      <p:ext uri="{BB962C8B-B14F-4D97-AF65-F5344CB8AC3E}">
        <p14:creationId xmlns:p14="http://schemas.microsoft.com/office/powerpoint/2010/main" val="103727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Step 1, LEGO explores the SQL type space to proactively analyze the affinities. It picks an existing seed from the seed pool, performs sequence-oriented mutation to change each statement’s type. If the mutated seed covers new branches in the target DBMS, then the type-affinity caused by type changes will be recorded. 2) In Step 2, LEGO exploits type-affinities to synthesize test cases progressively. When a new affinity is discovered, LEGO permutes all SQL Type Sequences containing the type-affinity. The sequence is then instantiated to executable test cases to feed into the target DBMS. With sequence-enriched seeds progressively synthesized from affinities discovered by proactive exploration, LEGO continuously explores the state space of the target DBMS and finds its bugs.</a:t>
            </a:r>
            <a:endParaRPr lang="en-US" sz="1200" b="0" i="0" kern="1200" baseline="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542EA6-3182-45B2-9D84-6101B2013C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335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LEGO proactively produces new sequences by employing sequence-oriented mutation. Sequences that cover new code regions of mutated seeds will be considered meaningful and the type-affinities in them will be extracted.</a:t>
            </a:r>
          </a:p>
          <a:p>
            <a:endParaRPr lang="en-US" sz="1200" b="0" i="0" kern="1200" baseline="0" dirty="0">
              <a:solidFill>
                <a:schemeClr val="tx1"/>
              </a:solidFill>
              <a:effectLst/>
              <a:latin typeface="+mn-lt"/>
              <a:ea typeface="+mn-ea"/>
              <a:cs typeface="+mn-cs"/>
            </a:endParaRPr>
          </a:p>
          <a:p>
            <a:r>
              <a:rPr lang="en-US" altLang="zh-CN" dirty="0"/>
              <a:t>Type-affinity</a:t>
            </a:r>
            <a:r>
              <a:rPr lang="en-US" altLang="zh-CN" baseline="0" dirty="0"/>
              <a:t> </a:t>
            </a:r>
            <a:r>
              <a:rPr lang="en-US" altLang="zh-CN" dirty="0"/>
              <a:t>is a chronological relation between adjacent statements. Specifically, if one statement follows close to another statement, we consider the types of the two statements to have a chronological relation. We use the partially ordered tuple (type1, type2) to represent this relation as a type-affinity, which means that type1 could be followed by type2.</a:t>
            </a:r>
            <a:endParaRPr lang="en-US" sz="1200" b="0" i="0" kern="1200" baseline="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542EA6-3182-45B2-9D84-6101B2013C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12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instantiation includes three steps. First, AST synthesis. When finding a new seed, LEGO parses each of its statements to extract AST structures and saves them into the global library. In instantiation, for each entry in the SQL Type Sequences, LEGO randomly selects a type-matched structure from the library to build the AST. Second, statement concatenation. LEGO translates the AST of each entry into SQL statements and concatenates them into a candidate SQL test case. Finally, validation. The candidate test case is re-translated to an AST. The dependencies between different data are analyzed, and the AST will be filled with concrete values that satisfy all dependencies. After that, the AST is translated to an executable test case and fed to the target DBMS. Because of the randomness in selecting structures, one SQL Type Sequence will be instantiated multiple times to increase the diversity for combinations of AST structures and type sequences.</a:t>
            </a:r>
          </a:p>
          <a:p>
            <a:endParaRPr lang="en-US" sz="1200" b="0" i="0" kern="1200" baseline="0" dirty="0">
              <a:solidFill>
                <a:schemeClr val="tx1"/>
              </a:solidFill>
              <a:effectLst/>
              <a:latin typeface="+mn-lt"/>
              <a:ea typeface="+mn-ea"/>
              <a:cs typeface="+mn-cs"/>
            </a:endParaRPr>
          </a:p>
          <a:p>
            <a:r>
              <a:rPr lang="en-US" altLang="zh-CN" dirty="0"/>
              <a:t>For example, with the sequence “PRAGMA→ CREATE TABLE→ INSERT”, LEGO first constructs the SQL statement skeleton and instantiates some SQL data with random values, like “PRAGMA foreign keys=on; CREATE TABLE v0(x INT PRIMARY KEY, y INT REFERENCE); INSERT INTO v2(v1) VALUES(100);”. This test case contains semantic errors because TABLE v2 is not exist. Then, LEGO builds the data dependency graph of the SQL statement and fixes it with the correct data. Finally, the instantiated test case is “PRAGMA foreign keys=ON; CREATE TABLE v0(x INT PRIMARY KEY, y INT REFERENCE); INSERT INTO v0(x) VALUES(100);”.</a:t>
            </a:r>
            <a:endParaRPr lang="en-US" sz="1200" b="0" i="0" kern="1200" baseline="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542EA6-3182-45B2-9D84-6101B2013C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82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D8CAF-50E6-4757-96E7-A450D2E3DA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57A0A4-EDEC-44CB-A3A2-BB55009FB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84FADA5-A9A4-4093-8C44-163676711AB4}"/>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F1547A18-FE02-4FD2-A3B4-0A337FEE32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F1B10A-E94B-43CA-A335-0D73854ADE05}"/>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83390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8A518-8769-41CF-9CF6-CE394B9712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FD5145-614B-4E01-80F8-C4905894644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AB95103-1C40-463C-BA8F-D5A09216B8AF}"/>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074099E0-0E3F-4E65-B5CD-AF127E2DB7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4ACC17-6377-4E2D-94DB-9DEDB9ECE317}"/>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49604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F4B97C-80D2-4082-AE6A-FA01E893F4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6CB41B7-3972-4E55-BEBF-86D145AADF6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CAC6DB-47F4-4766-B74F-AE352151794E}"/>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EE2A6E6C-76FE-4559-9FF8-59564C9656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62602E-F4BF-4972-B372-E9347E8C1A5A}"/>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329042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53E95-8CAE-40F5-9717-CD7162A03B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76A9B3-227A-4DD2-B9E2-1F299169CAD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AE36DE-9AFF-4294-A95C-6AE754FEBD6C}"/>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4E5710C6-5D1E-4662-A846-BD28F435CB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A133A8-2346-4C94-9FB5-C77858E41C31}"/>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98305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F6929-48FC-4FF3-85FD-D559E24FCE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EC3A0B-8CA2-4371-813D-2E9B02D91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7B9961E-F459-4024-A2F1-4028D7BDA606}"/>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34732D09-5682-41C3-9DFB-E0BB97662B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8A10D3-4E5C-4ED9-A8BE-A4A4B29EE2BC}"/>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364202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79627-689F-4DDD-8F00-447F07D276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2093B0-C773-4C6E-861F-A041DC4D5F2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6ABBBA2-AA1A-4C58-A9DF-65F634BAC49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6464297-063C-497E-833B-2CA86F05C689}"/>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5F93B244-EB96-495C-9EA1-F2C856C664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4F8D51-7A17-4D31-858D-E6F7EDDC688D}"/>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316374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E6448-08D3-4925-8E83-0AC41F9DCD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C212EB-0A62-4641-ABB7-FCAA03CA3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9420C57-5474-4717-B3E8-09658043A91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85B01B9-7C6A-41E2-866E-422613DF5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FECEE28-5B44-4C6A-A929-455C866A314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771B348-1D2A-428E-967F-A44BB9DB0D0B}"/>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8" name="页脚占位符 7">
            <a:extLst>
              <a:ext uri="{FF2B5EF4-FFF2-40B4-BE49-F238E27FC236}">
                <a16:creationId xmlns:a16="http://schemas.microsoft.com/office/drawing/2014/main" id="{A29600A2-7F45-4F09-B1D8-316D203324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9237AE3-68A6-461A-9AAA-C55234736819}"/>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18681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A86C8-3B5F-4F60-965C-3617332844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220797-0930-4DBD-BEF5-9695F2EA0EDE}"/>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4" name="页脚占位符 3">
            <a:extLst>
              <a:ext uri="{FF2B5EF4-FFF2-40B4-BE49-F238E27FC236}">
                <a16:creationId xmlns:a16="http://schemas.microsoft.com/office/drawing/2014/main" id="{28BE2C03-82DE-4BD6-839E-12A3827A60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037E34-2C5C-4184-AC3B-DE422353BF56}"/>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271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E676DA-284D-48B2-8510-4BA8A1B2DE7F}"/>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3" name="页脚占位符 2">
            <a:extLst>
              <a:ext uri="{FF2B5EF4-FFF2-40B4-BE49-F238E27FC236}">
                <a16:creationId xmlns:a16="http://schemas.microsoft.com/office/drawing/2014/main" id="{C013A69D-E82F-4E43-96D2-918C945940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83A076-FC35-4281-B00F-ADBF02F873CC}"/>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408225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6D78D-9DFA-4F8C-A0A2-9E001731F3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C4463C-E8F3-48F1-BD30-4276D9B71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DF3EED-8E3A-4981-8A13-333E47A70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4D45F70-E94B-40ED-9DE3-1DAB68AFE772}"/>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4F30CBFA-F827-4840-89FA-5AE26F160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EBFD8D-41E9-4558-BE70-9060CC9E034A}"/>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189646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E3F54-FBB6-4C5F-896B-DD5E21948C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DC8FE4-2256-45C0-A9C7-49D356E80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3D6115-A890-4C35-89DB-6359E64E5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78F553-1261-438F-9906-9E956B520408}"/>
              </a:ext>
            </a:extLst>
          </p:cNvPr>
          <p:cNvSpPr>
            <a:spLocks noGrp="1"/>
          </p:cNvSpPr>
          <p:nvPr>
            <p:ph type="dt" sz="half" idx="10"/>
          </p:nvPr>
        </p:nvSpPr>
        <p:spPr/>
        <p:txBody>
          <a:bodyPr/>
          <a:lstStyle/>
          <a:p>
            <a:fld id="{1B134175-31FF-43CC-95E2-650E81EED6FF}"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CB3FFCE0-2B80-4124-98DA-AFECC6D7D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253CD-3F24-4A12-A591-9CA3F8327AFB}"/>
              </a:ext>
            </a:extLst>
          </p:cNvPr>
          <p:cNvSpPr>
            <a:spLocks noGrp="1"/>
          </p:cNvSpPr>
          <p:nvPr>
            <p:ph type="sldNum" sz="quarter" idx="12"/>
          </p:nvPr>
        </p:nvSpPr>
        <p:spPr/>
        <p:txBody>
          <a:body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341846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CE4350-FC66-4F0C-8888-98C68004B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CA39B3-9352-4E51-951D-1F7CA43FB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C4F142-52F0-4671-BA2A-FC3332772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34175-31FF-43CC-95E2-650E81EED6FF}"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62B53B14-7589-4B0E-94A5-37426BACE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3EE3E0-6A19-473C-91F2-7BAFE6DC7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69F9A-2574-4D87-ACBB-B3D01F2F2537}" type="slidenum">
              <a:rPr lang="zh-CN" altLang="en-US" smtClean="0"/>
              <a:t>‹#›</a:t>
            </a:fld>
            <a:endParaRPr lang="zh-CN" altLang="en-US"/>
          </a:p>
        </p:txBody>
      </p:sp>
    </p:spTree>
    <p:extLst>
      <p:ext uri="{BB962C8B-B14F-4D97-AF65-F5344CB8AC3E}">
        <p14:creationId xmlns:p14="http://schemas.microsoft.com/office/powerpoint/2010/main" val="410089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270177"/>
            <a:ext cx="9144000" cy="2190895"/>
          </a:xfrm>
        </p:spPr>
        <p:txBody>
          <a:bodyPr>
            <a:normAutofit lnSpcReduction="10000"/>
          </a:bodyPr>
          <a:lstStyle/>
          <a:p>
            <a:r>
              <a:rPr lang="en-US" altLang="zh-CN" sz="2000" b="1" dirty="0">
                <a:latin typeface="Calibri" charset="0"/>
                <a:ea typeface="Calibri" charset="0"/>
                <a:cs typeface="Calibri" charset="0"/>
              </a:rPr>
              <a:t>Jie Liang</a:t>
            </a:r>
            <a:r>
              <a:rPr lang="en-US" altLang="zh-CN" sz="2000" baseline="30000" dirty="0">
                <a:latin typeface="Calibri" charset="0"/>
                <a:ea typeface="Calibri" charset="0"/>
                <a:cs typeface="Calibri" charset="0"/>
              </a:rPr>
              <a:t>1</a:t>
            </a:r>
            <a:r>
              <a:rPr lang="en-US" altLang="zh-CN" sz="2000" dirty="0">
                <a:latin typeface="Calibri" charset="0"/>
                <a:ea typeface="Calibri" charset="0"/>
                <a:cs typeface="Calibri" charset="0"/>
              </a:rPr>
              <a:t> , </a:t>
            </a:r>
            <a:r>
              <a:rPr lang="en-US" altLang="zh-CN" sz="2000" dirty="0" err="1">
                <a:latin typeface="Calibri" charset="0"/>
                <a:ea typeface="Calibri" charset="0"/>
                <a:cs typeface="Calibri" charset="0"/>
              </a:rPr>
              <a:t>Yaoguang</a:t>
            </a:r>
            <a:r>
              <a:rPr lang="en-US" altLang="zh-CN" sz="2000" dirty="0">
                <a:latin typeface="Calibri" charset="0"/>
                <a:ea typeface="Calibri" charset="0"/>
                <a:cs typeface="Calibri" charset="0"/>
              </a:rPr>
              <a:t> Chen</a:t>
            </a:r>
            <a:r>
              <a:rPr lang="en-US" altLang="zh-CN" sz="2000" baseline="30000" dirty="0">
                <a:latin typeface="Calibri" charset="0"/>
                <a:ea typeface="Calibri" charset="0"/>
                <a:cs typeface="Calibri" charset="0"/>
              </a:rPr>
              <a:t>2</a:t>
            </a:r>
            <a:r>
              <a:rPr lang="en-US" altLang="zh-CN" sz="2000" dirty="0">
                <a:latin typeface="Calibri" charset="0"/>
                <a:ea typeface="Calibri" charset="0"/>
                <a:cs typeface="Calibri" charset="0"/>
              </a:rPr>
              <a:t> , </a:t>
            </a:r>
            <a:r>
              <a:rPr lang="en-US" altLang="zh-CN" sz="2000" dirty="0" err="1">
                <a:latin typeface="Calibri" charset="0"/>
                <a:ea typeface="Calibri" charset="0"/>
                <a:cs typeface="Calibri" charset="0"/>
              </a:rPr>
              <a:t>Zhiyong</a:t>
            </a:r>
            <a:r>
              <a:rPr lang="en-US" altLang="zh-CN" sz="2000" dirty="0">
                <a:latin typeface="Calibri" charset="0"/>
                <a:ea typeface="Calibri" charset="0"/>
                <a:cs typeface="Calibri" charset="0"/>
              </a:rPr>
              <a:t> Wu</a:t>
            </a:r>
            <a:r>
              <a:rPr lang="en-US" altLang="zh-CN" sz="2000" baseline="30000" dirty="0">
                <a:latin typeface="Calibri" charset="0"/>
                <a:ea typeface="Calibri" charset="0"/>
                <a:cs typeface="Calibri" charset="0"/>
              </a:rPr>
              <a:t>1</a:t>
            </a:r>
            <a:r>
              <a:rPr lang="en-US" altLang="zh-CN" sz="2000" dirty="0">
                <a:latin typeface="Calibri" charset="0"/>
                <a:ea typeface="Calibri" charset="0"/>
                <a:cs typeface="Calibri" charset="0"/>
              </a:rPr>
              <a:t>, </a:t>
            </a:r>
            <a:r>
              <a:rPr lang="en-US" altLang="zh-CN" sz="2000" dirty="0" err="1">
                <a:latin typeface="Calibri" charset="0"/>
                <a:ea typeface="Calibri" charset="0"/>
                <a:cs typeface="Calibri" charset="0"/>
              </a:rPr>
              <a:t>Jingzhou</a:t>
            </a:r>
            <a:r>
              <a:rPr lang="en-US" altLang="zh-CN" sz="2000" dirty="0">
                <a:latin typeface="Calibri" charset="0"/>
                <a:ea typeface="Calibri" charset="0"/>
                <a:cs typeface="Calibri" charset="0"/>
              </a:rPr>
              <a:t> Fu</a:t>
            </a:r>
            <a:r>
              <a:rPr lang="en-US" altLang="zh-CN" sz="2000" baseline="30000" dirty="0">
                <a:latin typeface="Calibri" charset="0"/>
                <a:ea typeface="Calibri" charset="0"/>
                <a:cs typeface="Calibri" charset="0"/>
              </a:rPr>
              <a:t>1</a:t>
            </a:r>
            <a:r>
              <a:rPr lang="en-US" altLang="zh-CN" sz="2000" dirty="0">
                <a:latin typeface="Calibri" charset="0"/>
                <a:ea typeface="Calibri" charset="0"/>
                <a:cs typeface="Calibri" charset="0"/>
              </a:rPr>
              <a:t>, </a:t>
            </a:r>
            <a:r>
              <a:rPr lang="en-US" altLang="zh-CN" sz="2000" dirty="0" err="1">
                <a:latin typeface="Calibri" charset="0"/>
                <a:ea typeface="Calibri" charset="0"/>
                <a:cs typeface="Calibri" charset="0"/>
              </a:rPr>
              <a:t>Mingzhe</a:t>
            </a:r>
            <a:r>
              <a:rPr lang="en-US" altLang="zh-CN" sz="2000" dirty="0">
                <a:latin typeface="Calibri" charset="0"/>
                <a:ea typeface="Calibri" charset="0"/>
                <a:cs typeface="Calibri" charset="0"/>
              </a:rPr>
              <a:t> Wang</a:t>
            </a:r>
            <a:r>
              <a:rPr lang="en-US" altLang="zh-CN" sz="2000" baseline="30000" dirty="0">
                <a:latin typeface="Calibri" charset="0"/>
                <a:ea typeface="Calibri" charset="0"/>
                <a:cs typeface="Calibri" charset="0"/>
              </a:rPr>
              <a:t>1,3</a:t>
            </a:r>
            <a:r>
              <a:rPr lang="en-US" altLang="zh-CN" sz="2000" dirty="0">
                <a:latin typeface="Calibri" charset="0"/>
                <a:ea typeface="Calibri" charset="0"/>
                <a:cs typeface="Calibri" charset="0"/>
              </a:rPr>
              <a:t>, Yu Jiang</a:t>
            </a:r>
            <a:r>
              <a:rPr lang="en-US" altLang="zh-CN" sz="2000" baseline="30000" dirty="0">
                <a:latin typeface="Calibri" charset="0"/>
                <a:ea typeface="Calibri" charset="0"/>
                <a:cs typeface="Calibri" charset="0"/>
              </a:rPr>
              <a:t>1</a:t>
            </a:r>
          </a:p>
          <a:p>
            <a:r>
              <a:rPr lang="en-US" altLang="zh-CN" sz="2000" dirty="0" err="1">
                <a:latin typeface="Calibri" charset="0"/>
                <a:ea typeface="Calibri" charset="0"/>
                <a:cs typeface="Calibri" charset="0"/>
              </a:rPr>
              <a:t>Xiangdong</a:t>
            </a:r>
            <a:r>
              <a:rPr lang="en-US" altLang="zh-CN" sz="2000" dirty="0">
                <a:latin typeface="Calibri" charset="0"/>
                <a:ea typeface="Calibri" charset="0"/>
                <a:cs typeface="Calibri" charset="0"/>
              </a:rPr>
              <a:t> Huang</a:t>
            </a:r>
            <a:r>
              <a:rPr lang="en-US" altLang="zh-CN" sz="2000" baseline="30000" dirty="0">
                <a:latin typeface="Calibri" charset="0"/>
                <a:ea typeface="Calibri" charset="0"/>
                <a:cs typeface="Calibri" charset="0"/>
              </a:rPr>
              <a:t>1</a:t>
            </a:r>
            <a:r>
              <a:rPr lang="en-US" altLang="zh-CN" sz="2000" dirty="0">
                <a:latin typeface="Calibri" charset="0"/>
                <a:ea typeface="Calibri" charset="0"/>
                <a:cs typeface="Calibri" charset="0"/>
              </a:rPr>
              <a:t> , Ting Chen</a:t>
            </a:r>
            <a:r>
              <a:rPr lang="en-US" altLang="zh-CN" sz="2000" baseline="30000" dirty="0">
                <a:latin typeface="Calibri" charset="0"/>
                <a:ea typeface="Calibri" charset="0"/>
                <a:cs typeface="Calibri" charset="0"/>
              </a:rPr>
              <a:t>4</a:t>
            </a:r>
            <a:r>
              <a:rPr lang="en-US" altLang="zh-CN" sz="2000" dirty="0">
                <a:latin typeface="Calibri" charset="0"/>
                <a:ea typeface="Calibri" charset="0"/>
                <a:cs typeface="Calibri" charset="0"/>
              </a:rPr>
              <a:t> , </a:t>
            </a:r>
            <a:r>
              <a:rPr lang="en-US" altLang="zh-CN" sz="2000" dirty="0" err="1">
                <a:latin typeface="Calibri" charset="0"/>
                <a:ea typeface="Calibri" charset="0"/>
                <a:cs typeface="Calibri" charset="0"/>
              </a:rPr>
              <a:t>Jiashui</a:t>
            </a:r>
            <a:r>
              <a:rPr lang="en-US" altLang="zh-CN" sz="2000" dirty="0">
                <a:latin typeface="Calibri" charset="0"/>
                <a:ea typeface="Calibri" charset="0"/>
                <a:cs typeface="Calibri" charset="0"/>
              </a:rPr>
              <a:t> Wang</a:t>
            </a:r>
            <a:r>
              <a:rPr lang="en-US" altLang="zh-CN" sz="2000" baseline="30000" dirty="0">
                <a:latin typeface="Calibri" charset="0"/>
                <a:ea typeface="Calibri" charset="0"/>
                <a:cs typeface="Calibri" charset="0"/>
              </a:rPr>
              <a:t>2</a:t>
            </a:r>
            <a:r>
              <a:rPr lang="en-US" altLang="zh-CN" sz="2000" dirty="0">
                <a:latin typeface="Calibri" charset="0"/>
                <a:ea typeface="Calibri" charset="0"/>
                <a:cs typeface="Calibri" charset="0"/>
              </a:rPr>
              <a:t>, </a:t>
            </a:r>
            <a:r>
              <a:rPr lang="en-US" altLang="zh-CN" sz="2000" dirty="0" err="1">
                <a:latin typeface="Calibri" charset="0"/>
                <a:ea typeface="Calibri" charset="0"/>
                <a:cs typeface="Calibri" charset="0"/>
              </a:rPr>
              <a:t>Jiajia</a:t>
            </a:r>
            <a:r>
              <a:rPr lang="en-US" altLang="zh-CN" sz="2000" dirty="0">
                <a:latin typeface="Calibri" charset="0"/>
                <a:ea typeface="Calibri" charset="0"/>
                <a:cs typeface="Calibri" charset="0"/>
              </a:rPr>
              <a:t> Li</a:t>
            </a:r>
            <a:r>
              <a:rPr lang="en-US" altLang="zh-CN" sz="2000" baseline="30000" dirty="0">
                <a:latin typeface="Calibri" charset="0"/>
                <a:ea typeface="Calibri" charset="0"/>
                <a:cs typeface="Calibri" charset="0"/>
              </a:rPr>
              <a:t>1</a:t>
            </a:r>
            <a:endParaRPr lang="en-US" sz="2000" baseline="30000" dirty="0">
              <a:latin typeface="Calibri" charset="0"/>
              <a:ea typeface="Calibri" charset="0"/>
              <a:cs typeface="Calibri" charset="0"/>
              <a:sym typeface="+mn-lt"/>
            </a:endParaRPr>
          </a:p>
          <a:p>
            <a:r>
              <a:rPr lang="en-US" sz="1800" baseline="30000" dirty="0">
                <a:solidFill>
                  <a:schemeClr val="dk2"/>
                </a:solidFill>
                <a:latin typeface="Calibri" panose="020F0502020204030204" pitchFamily="34" charset="0"/>
                <a:cs typeface="Calibri" panose="020F0502020204030204" pitchFamily="34" charset="0"/>
                <a:sym typeface="+mn-lt"/>
              </a:rPr>
              <a:t>1</a:t>
            </a:r>
            <a:r>
              <a:rPr lang="en-US" sz="1800" dirty="0">
                <a:solidFill>
                  <a:schemeClr val="dk2"/>
                </a:solidFill>
                <a:latin typeface="Calibri" panose="020F0502020204030204" pitchFamily="34" charset="0"/>
                <a:cs typeface="Calibri" panose="020F0502020204030204" pitchFamily="34" charset="0"/>
                <a:sym typeface="+mn-lt"/>
              </a:rPr>
              <a:t>School of Software, Tsinghua University, Beijing, China</a:t>
            </a:r>
          </a:p>
          <a:p>
            <a:r>
              <a:rPr lang="en-US" altLang="zh-CN" sz="1800" baseline="30000" dirty="0">
                <a:solidFill>
                  <a:schemeClr val="dk2"/>
                </a:solidFill>
                <a:latin typeface="Calibri" panose="020F0502020204030204" pitchFamily="34" charset="0"/>
                <a:cs typeface="Calibri" panose="020F0502020204030204" pitchFamily="34" charset="0"/>
              </a:rPr>
              <a:t>2</a:t>
            </a:r>
            <a:r>
              <a:rPr lang="en-US" altLang="zh-CN" sz="1800" dirty="0">
                <a:solidFill>
                  <a:schemeClr val="dk2"/>
                </a:solidFill>
                <a:latin typeface="Calibri" panose="020F0502020204030204" pitchFamily="34" charset="0"/>
                <a:cs typeface="Calibri" panose="020F0502020204030204" pitchFamily="34" charset="0"/>
              </a:rPr>
              <a:t>Ant Group, China</a:t>
            </a:r>
          </a:p>
          <a:p>
            <a:r>
              <a:rPr lang="en-US" sz="1800" baseline="30000" dirty="0">
                <a:solidFill>
                  <a:schemeClr val="dk2"/>
                </a:solidFill>
                <a:latin typeface="Calibri" panose="020F0502020204030204" pitchFamily="34" charset="0"/>
                <a:cs typeface="Calibri" panose="020F0502020204030204" pitchFamily="34" charset="0"/>
                <a:sym typeface="+mn-lt"/>
              </a:rPr>
              <a:t>3</a:t>
            </a:r>
            <a:r>
              <a:rPr lang="en-US" sz="1800" dirty="0">
                <a:solidFill>
                  <a:schemeClr val="dk2"/>
                </a:solidFill>
                <a:latin typeface="Calibri" panose="020F0502020204030204" pitchFamily="34" charset="0"/>
                <a:cs typeface="Calibri" panose="020F0502020204030204" pitchFamily="34" charset="0"/>
                <a:sym typeface="+mn-lt"/>
              </a:rPr>
              <a:t>ShuiMuYuLin Ltd, China</a:t>
            </a:r>
          </a:p>
          <a:p>
            <a:r>
              <a:rPr lang="en-US" sz="1800" baseline="30000" dirty="0">
                <a:solidFill>
                  <a:schemeClr val="dk2"/>
                </a:solidFill>
                <a:latin typeface="Calibri" panose="020F0502020204030204" pitchFamily="34" charset="0"/>
                <a:cs typeface="Calibri" panose="020F0502020204030204" pitchFamily="34" charset="0"/>
                <a:sym typeface="+mn-lt"/>
              </a:rPr>
              <a:t>4</a:t>
            </a:r>
            <a:r>
              <a:rPr lang="en-US" sz="1800" dirty="0">
                <a:solidFill>
                  <a:schemeClr val="dk2"/>
                </a:solidFill>
                <a:latin typeface="Calibri" panose="020F0502020204030204" pitchFamily="34" charset="0"/>
                <a:cs typeface="Calibri" panose="020F0502020204030204" pitchFamily="34" charset="0"/>
                <a:sym typeface="+mn-lt"/>
              </a:rPr>
              <a:t>UEST-Center for Cybersecurity, China</a:t>
            </a:r>
          </a:p>
        </p:txBody>
      </p:sp>
      <p:sp>
        <p:nvSpPr>
          <p:cNvPr id="4" name="标题 3"/>
          <p:cNvSpPr>
            <a:spLocks noGrp="1"/>
          </p:cNvSpPr>
          <p:nvPr>
            <p:ph type="ctrTitle"/>
          </p:nvPr>
        </p:nvSpPr>
        <p:spPr>
          <a:xfrm>
            <a:off x="1524000" y="1777630"/>
            <a:ext cx="9144000" cy="1039833"/>
          </a:xfrm>
        </p:spPr>
        <p:txBody>
          <a:bodyPr>
            <a:normAutofit/>
          </a:bodyPr>
          <a:lstStyle/>
          <a:p>
            <a:r>
              <a:rPr lang="en-US" altLang="zh-CN" sz="4400" b="1" dirty="0">
                <a:latin typeface="Calibri" panose="020F0502020204030204" pitchFamily="34" charset="0"/>
                <a:cs typeface="Calibri" panose="020F0502020204030204" pitchFamily="34" charset="0"/>
              </a:rPr>
              <a:t>Sequence Oriented DBMS Fuzzing</a:t>
            </a:r>
            <a:endParaRPr lang="en-US" sz="4400" dirty="0">
              <a:latin typeface="+mn-lt"/>
              <a:ea typeface="+mn-ea"/>
              <a:cs typeface="+mn-ea"/>
              <a:sym typeface="+mn-lt"/>
            </a:endParaRPr>
          </a:p>
        </p:txBody>
      </p:sp>
      <p:sp>
        <p:nvSpPr>
          <p:cNvPr id="78" name="isľíḓê">
            <a:extLst>
              <a:ext uri="{FF2B5EF4-FFF2-40B4-BE49-F238E27FC236}">
                <a16:creationId xmlns:a16="http://schemas.microsoft.com/office/drawing/2014/main" id="{4897747D-45E3-4BB7-ADB9-E4AC7ADD6C3C}"/>
              </a:ext>
            </a:extLst>
          </p:cNvPr>
          <p:cNvSpPr/>
          <p:nvPr/>
        </p:nvSpPr>
        <p:spPr bwMode="auto">
          <a:xfrm>
            <a:off x="9714185" y="1024170"/>
            <a:ext cx="2083340" cy="199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 name="灯片编号占位符 4"/>
          <p:cNvSpPr>
            <a:spLocks noGrp="1"/>
          </p:cNvSpPr>
          <p:nvPr>
            <p:ph type="sldNum" sz="quarter" idx="12"/>
          </p:nvPr>
        </p:nvSpPr>
        <p:spPr/>
        <p:txBody>
          <a:bodyPr/>
          <a:lstStyle/>
          <a:p>
            <a:fld id="{1B9E3C58-B9FB-4796-95A6-C2263C323D59}" type="slidenum">
              <a:rPr lang="en-US" smtClean="0"/>
              <a:t>1</a:t>
            </a:fld>
            <a:endParaRPr lang="en-US"/>
          </a:p>
        </p:txBody>
      </p:sp>
    </p:spTree>
    <p:extLst>
      <p:ext uri="{BB962C8B-B14F-4D97-AF65-F5344CB8AC3E}">
        <p14:creationId xmlns:p14="http://schemas.microsoft.com/office/powerpoint/2010/main" val="401213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D939CC7C-1B27-41A0-92FD-182A4AC03BE3}"/>
              </a:ext>
            </a:extLst>
          </p:cNvPr>
          <p:cNvSpPr>
            <a:spLocks noGrp="1"/>
          </p:cNvSpPr>
          <p:nvPr>
            <p:ph type="title"/>
          </p:nvPr>
        </p:nvSpPr>
        <p:spPr>
          <a:xfrm>
            <a:off x="838200" y="374059"/>
            <a:ext cx="10515600" cy="1325563"/>
          </a:xfrm>
        </p:spPr>
        <p:txBody>
          <a:bodyPr>
            <a:normAutofit/>
          </a:bodyPr>
          <a:lstStyle/>
          <a:p>
            <a:pPr algn="ctr"/>
            <a:r>
              <a:rPr lang="en-US" altLang="zh-CN" sz="3600" b="1" dirty="0">
                <a:latin typeface="Calibri" panose="020F0502020204030204" pitchFamily="34" charset="0"/>
                <a:cs typeface="Calibri" panose="020F0502020204030204" pitchFamily="34" charset="0"/>
              </a:rPr>
              <a:t>Evaluation (1/3): New Vulnerabilities</a:t>
            </a:r>
            <a:endParaRPr lang="en-US" sz="4000" b="1" dirty="0">
              <a:latin typeface="Calibri" panose="020F0502020204030204" pitchFamily="34" charset="0"/>
              <a:cs typeface="Calibri" panose="020F0502020204030204" pitchFamily="34" charset="0"/>
            </a:endParaRPr>
          </a:p>
        </p:txBody>
      </p:sp>
      <p:sp>
        <p:nvSpPr>
          <p:cNvPr id="11" name="灯片编号占位符 2">
            <a:extLst>
              <a:ext uri="{FF2B5EF4-FFF2-40B4-BE49-F238E27FC236}">
                <a16:creationId xmlns:a16="http://schemas.microsoft.com/office/drawing/2014/main" id="{68E3FEA5-A934-4AFA-A77E-ACF400BFD32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pic>
        <p:nvPicPr>
          <p:cNvPr id="3" name="图片 2"/>
          <p:cNvPicPr>
            <a:picLocks noChangeAspect="1"/>
          </p:cNvPicPr>
          <p:nvPr/>
        </p:nvPicPr>
        <p:blipFill>
          <a:blip r:embed="rId3"/>
          <a:stretch>
            <a:fillRect/>
          </a:stretch>
        </p:blipFill>
        <p:spPr>
          <a:xfrm rot="10800000" flipH="1" flipV="1">
            <a:off x="4152412" y="1699622"/>
            <a:ext cx="6971158" cy="4361232"/>
          </a:xfrm>
          <a:prstGeom prst="rect">
            <a:avLst/>
          </a:prstGeom>
        </p:spPr>
      </p:pic>
      <p:sp>
        <p:nvSpPr>
          <p:cNvPr id="5" name="矩形 4"/>
          <p:cNvSpPr/>
          <p:nvPr/>
        </p:nvSpPr>
        <p:spPr>
          <a:xfrm>
            <a:off x="911773" y="1980641"/>
            <a:ext cx="2577663" cy="1692771"/>
          </a:xfrm>
          <a:prstGeom prst="rect">
            <a:avLst/>
          </a:prstGeom>
          <a:ln>
            <a:solidFill>
              <a:schemeClr val="accent2"/>
            </a:solidFill>
          </a:ln>
        </p:spPr>
        <p:txBody>
          <a:bodyPr wrap="square">
            <a:spAutoFit/>
          </a:bodyPr>
          <a:lstStyle/>
          <a:p>
            <a:r>
              <a:rPr lang="en-US" altLang="zh-CN" sz="2400" b="1" dirty="0">
                <a:solidFill>
                  <a:srgbClr val="FF0000"/>
                </a:solidFill>
                <a:latin typeface="Calibri" charset="0"/>
                <a:ea typeface="Calibri" charset="0"/>
                <a:cs typeface="Calibri" charset="0"/>
              </a:rPr>
              <a:t>102</a:t>
            </a:r>
            <a:r>
              <a:rPr lang="zh-CN" altLang="en-US" sz="2400" dirty="0">
                <a:solidFill>
                  <a:srgbClr val="FF0000"/>
                </a:solidFill>
                <a:latin typeface="Calibri" charset="0"/>
                <a:ea typeface="Calibri" charset="0"/>
                <a:cs typeface="Calibri" charset="0"/>
              </a:rPr>
              <a:t> </a:t>
            </a:r>
            <a:r>
              <a:rPr lang="en-US" altLang="zh-CN" sz="2000" dirty="0">
                <a:latin typeface="Calibri" charset="0"/>
                <a:ea typeface="Calibri" charset="0"/>
                <a:cs typeface="Calibri" charset="0"/>
              </a:rPr>
              <a:t>Bugs</a:t>
            </a:r>
          </a:p>
          <a:p>
            <a:pPr marL="342900" indent="-342900">
              <a:buFont typeface="Arial" charset="0"/>
              <a:buChar char="•"/>
            </a:pPr>
            <a:r>
              <a:rPr lang="en-US" altLang="zh-CN" sz="2000" b="1" dirty="0">
                <a:solidFill>
                  <a:srgbClr val="FF0000"/>
                </a:solidFill>
                <a:latin typeface="Calibri" charset="0"/>
                <a:ea typeface="Calibri" charset="0"/>
                <a:cs typeface="Calibri" charset="0"/>
              </a:rPr>
              <a:t>22</a:t>
            </a:r>
            <a:r>
              <a:rPr lang="en-US" altLang="zh-CN" sz="2000" dirty="0">
                <a:latin typeface="Calibri" charset="0"/>
                <a:ea typeface="Calibri" charset="0"/>
                <a:cs typeface="Calibri" charset="0"/>
              </a:rPr>
              <a:t> CVEs</a:t>
            </a:r>
          </a:p>
          <a:p>
            <a:pPr marL="800100" lvl="1" indent="-342900">
              <a:buFont typeface="Arial" charset="0"/>
              <a:buChar char="•"/>
            </a:pPr>
            <a:r>
              <a:rPr lang="en-US" altLang="zh-CN" sz="2000" dirty="0">
                <a:latin typeface="Calibri" charset="0"/>
                <a:ea typeface="Calibri" charset="0"/>
                <a:cs typeface="Calibri" charset="0"/>
              </a:rPr>
              <a:t>High risk: 8</a:t>
            </a:r>
          </a:p>
          <a:p>
            <a:pPr marL="800100" lvl="1" indent="-342900">
              <a:buFont typeface="Arial" charset="0"/>
              <a:buChar char="•"/>
            </a:pPr>
            <a:r>
              <a:rPr lang="en-US" altLang="zh-CN" sz="2000" dirty="0">
                <a:latin typeface="Calibri" charset="0"/>
                <a:ea typeface="Calibri" charset="0"/>
                <a:cs typeface="Calibri" charset="0"/>
              </a:rPr>
              <a:t>Medium risk: 8</a:t>
            </a:r>
          </a:p>
          <a:p>
            <a:pPr marL="800100" lvl="1" indent="-342900">
              <a:buFont typeface="Arial" charset="0"/>
              <a:buChar char="•"/>
            </a:pPr>
            <a:r>
              <a:rPr lang="en-US" altLang="zh-CN" sz="2000" dirty="0">
                <a:latin typeface="Calibri" charset="0"/>
                <a:ea typeface="Calibri" charset="0"/>
                <a:cs typeface="Calibri" charset="0"/>
              </a:rPr>
              <a:t>Reserved: 8</a:t>
            </a:r>
          </a:p>
        </p:txBody>
      </p:sp>
    </p:spTree>
    <p:extLst>
      <p:ext uri="{BB962C8B-B14F-4D97-AF65-F5344CB8AC3E}">
        <p14:creationId xmlns:p14="http://schemas.microsoft.com/office/powerpoint/2010/main" val="419548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685F0FCC-0D05-42FF-B1BC-1B09876EFFF6}"/>
              </a:ext>
            </a:extLst>
          </p:cNvPr>
          <p:cNvSpPr txBox="1">
            <a:spLocks/>
          </p:cNvSpPr>
          <p:nvPr/>
        </p:nvSpPr>
        <p:spPr>
          <a:xfrm>
            <a:off x="838200" y="450918"/>
            <a:ext cx="10515600" cy="8580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Calibri" panose="020F0502020204030204" pitchFamily="34" charset="0"/>
                <a:cs typeface="Calibri" panose="020F0502020204030204" pitchFamily="34" charset="0"/>
              </a:rPr>
              <a:t>Case Study: </a:t>
            </a:r>
            <a:r>
              <a:rPr lang="en-US" altLang="en-US" sz="3600" b="1" dirty="0">
                <a:latin typeface="Calibri" panose="020F0502020204030204" pitchFamily="34" charset="0"/>
                <a:cs typeface="Calibri" panose="020F0502020204030204" pitchFamily="34" charset="0"/>
                <a:sym typeface="+mn-ea"/>
              </a:rPr>
              <a:t>A SEGV in PostgreSQL</a:t>
            </a:r>
            <a:endParaRPr lang="x-none" altLang="en-US" sz="3600" b="1" dirty="0">
              <a:latin typeface="Calibri" panose="020F0502020204030204" pitchFamily="34" charset="0"/>
              <a:cs typeface="Calibri" panose="020F0502020204030204" pitchFamily="34" charset="0"/>
              <a:sym typeface="+mn-ea"/>
            </a:endParaRPr>
          </a:p>
        </p:txBody>
      </p:sp>
      <p:pic>
        <p:nvPicPr>
          <p:cNvPr id="12" name="Picture 11" descr="quarry-Page-5"/>
          <p:cNvPicPr>
            <a:picLocks noChangeAspect="1"/>
          </p:cNvPicPr>
          <p:nvPr/>
        </p:nvPicPr>
        <p:blipFill>
          <a:blip r:embed="rId4"/>
          <a:stretch>
            <a:fillRect/>
          </a:stretch>
        </p:blipFill>
        <p:spPr>
          <a:xfrm>
            <a:off x="486812" y="3309037"/>
            <a:ext cx="6360463" cy="825699"/>
          </a:xfrm>
          <a:prstGeom prst="rect">
            <a:avLst/>
          </a:prstGeom>
        </p:spPr>
      </p:pic>
      <p:pic>
        <p:nvPicPr>
          <p:cNvPr id="2" name="图片 1">
            <a:extLst>
              <a:ext uri="{FF2B5EF4-FFF2-40B4-BE49-F238E27FC236}">
                <a16:creationId xmlns:a16="http://schemas.microsoft.com/office/drawing/2014/main" id="{89D45EC2-B747-4ACF-A7C0-25E3460BD12C}"/>
              </a:ext>
            </a:extLst>
          </p:cNvPr>
          <p:cNvPicPr>
            <a:picLocks noChangeAspect="1"/>
          </p:cNvPicPr>
          <p:nvPr/>
        </p:nvPicPr>
        <p:blipFill>
          <a:blip r:embed="rId5"/>
          <a:stretch>
            <a:fillRect/>
          </a:stretch>
        </p:blipFill>
        <p:spPr>
          <a:xfrm>
            <a:off x="6502599" y="1528441"/>
            <a:ext cx="4216001" cy="4881685"/>
          </a:xfrm>
          <a:prstGeom prst="rect">
            <a:avLst/>
          </a:prstGeom>
        </p:spPr>
      </p:pic>
      <p:sp>
        <p:nvSpPr>
          <p:cNvPr id="11" name="灯片编号占位符 2">
            <a:extLst>
              <a:ext uri="{FF2B5EF4-FFF2-40B4-BE49-F238E27FC236}">
                <a16:creationId xmlns:a16="http://schemas.microsoft.com/office/drawing/2014/main" id="{2FB01591-66CD-41A2-97C0-DB10955C7B0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sp>
        <p:nvSpPr>
          <p:cNvPr id="18" name="矩形 17"/>
          <p:cNvSpPr/>
          <p:nvPr/>
        </p:nvSpPr>
        <p:spPr>
          <a:xfrm>
            <a:off x="381709" y="2611261"/>
            <a:ext cx="2577663" cy="461665"/>
          </a:xfrm>
          <a:prstGeom prst="rect">
            <a:avLst/>
          </a:prstGeom>
        </p:spPr>
        <p:txBody>
          <a:bodyPr wrap="square">
            <a:spAutoFit/>
          </a:bodyPr>
          <a:lstStyle/>
          <a:p>
            <a:r>
              <a:rPr lang="en-US" altLang="zh-CN" sz="2400" dirty="0">
                <a:latin typeface="Calibri" charset="0"/>
                <a:ea typeface="Calibri" charset="0"/>
                <a:cs typeface="Calibri" charset="0"/>
              </a:rPr>
              <a:t>Query</a:t>
            </a:r>
            <a:endParaRPr lang="en-US" altLang="zh-CN" sz="2000" dirty="0">
              <a:latin typeface="Calibri" charset="0"/>
              <a:ea typeface="Calibri" charset="0"/>
              <a:cs typeface="Calibri" charset="0"/>
            </a:endParaRPr>
          </a:p>
        </p:txBody>
      </p:sp>
      <p:sp>
        <p:nvSpPr>
          <p:cNvPr id="20" name="矩形 19"/>
          <p:cNvSpPr/>
          <p:nvPr/>
        </p:nvSpPr>
        <p:spPr>
          <a:xfrm>
            <a:off x="287720" y="3178206"/>
            <a:ext cx="6214879" cy="97852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 name="矩形标注 20"/>
          <p:cNvSpPr/>
          <p:nvPr/>
        </p:nvSpPr>
        <p:spPr>
          <a:xfrm>
            <a:off x="3720661" y="2690649"/>
            <a:ext cx="1481959" cy="382278"/>
          </a:xfrm>
          <a:prstGeom prst="wedgeRectCallout">
            <a:avLst>
              <a:gd name="adj1" fmla="val 31649"/>
              <a:gd name="adj2" fmla="val 164228"/>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solidFill>
                  <a:srgbClr val="C00000"/>
                </a:solidFill>
                <a:latin typeface="Consolas" panose="020B0609020204030204" pitchFamily="49" charset="0"/>
              </a:rPr>
              <a:t>NOTIFY</a:t>
            </a:r>
            <a:endParaRPr lang="zh-CN" altLang="en-US" b="1" dirty="0">
              <a:solidFill>
                <a:srgbClr val="C00000"/>
              </a:solidFill>
              <a:latin typeface="Consolas" panose="020B0609020204030204" pitchFamily="49" charset="0"/>
            </a:endParaRPr>
          </a:p>
        </p:txBody>
      </p:sp>
      <p:sp>
        <p:nvSpPr>
          <p:cNvPr id="22" name="矩形标注 21"/>
          <p:cNvSpPr/>
          <p:nvPr/>
        </p:nvSpPr>
        <p:spPr>
          <a:xfrm>
            <a:off x="486812" y="4468075"/>
            <a:ext cx="1481959" cy="382278"/>
          </a:xfrm>
          <a:prstGeom prst="wedgeRectCallout">
            <a:avLst>
              <a:gd name="adj1" fmla="val -35727"/>
              <a:gd name="adj2" fmla="val -149203"/>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solidFill>
                  <a:srgbClr val="C00000"/>
                </a:solidFill>
                <a:latin typeface="Consolas" panose="020B0609020204030204" pitchFamily="49" charset="0"/>
              </a:rPr>
              <a:t>WITH</a:t>
            </a:r>
            <a:endParaRPr lang="zh-CN" altLang="en-US" b="1" dirty="0">
              <a:solidFill>
                <a:srgbClr val="C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3544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arry-Page-14"/>
          <p:cNvPicPr>
            <a:picLocks noChangeAspect="1"/>
          </p:cNvPicPr>
          <p:nvPr/>
        </p:nvPicPr>
        <p:blipFill>
          <a:blip r:embed="rId4"/>
          <a:stretch>
            <a:fillRect/>
          </a:stretch>
        </p:blipFill>
        <p:spPr>
          <a:xfrm>
            <a:off x="177800" y="1565275"/>
            <a:ext cx="5631180" cy="3507740"/>
          </a:xfrm>
          <a:prstGeom prst="rect">
            <a:avLst/>
          </a:prstGeom>
        </p:spPr>
      </p:pic>
      <p:pic>
        <p:nvPicPr>
          <p:cNvPr id="6" name="Picture 5" descr="quarry-Page-16"/>
          <p:cNvPicPr>
            <a:picLocks noChangeAspect="1"/>
          </p:cNvPicPr>
          <p:nvPr/>
        </p:nvPicPr>
        <p:blipFill>
          <a:blip r:embed="rId5"/>
          <a:stretch>
            <a:fillRect/>
          </a:stretch>
        </p:blipFill>
        <p:spPr>
          <a:xfrm>
            <a:off x="6785610" y="2686050"/>
            <a:ext cx="5199380" cy="1038225"/>
          </a:xfrm>
          <a:prstGeom prst="rect">
            <a:avLst/>
          </a:prstGeom>
          <a:solidFill>
            <a:schemeClr val="bg2">
              <a:alpha val="55000"/>
            </a:schemeClr>
          </a:solidFill>
        </p:spPr>
      </p:pic>
      <p:pic>
        <p:nvPicPr>
          <p:cNvPr id="7" name="Picture 6" descr="quarry-Page-17"/>
          <p:cNvPicPr>
            <a:picLocks noChangeAspect="1"/>
          </p:cNvPicPr>
          <p:nvPr/>
        </p:nvPicPr>
        <p:blipFill>
          <a:blip r:embed="rId6"/>
          <a:stretch>
            <a:fillRect/>
          </a:stretch>
        </p:blipFill>
        <p:spPr>
          <a:xfrm>
            <a:off x="6785610" y="4095115"/>
            <a:ext cx="4892040" cy="823595"/>
          </a:xfrm>
          <a:prstGeom prst="rect">
            <a:avLst/>
          </a:prstGeom>
        </p:spPr>
      </p:pic>
      <p:pic>
        <p:nvPicPr>
          <p:cNvPr id="12" name="Picture 11" descr="quarry-Page-5"/>
          <p:cNvPicPr>
            <a:picLocks noChangeAspect="1"/>
          </p:cNvPicPr>
          <p:nvPr/>
        </p:nvPicPr>
        <p:blipFill>
          <a:blip r:embed="rId7"/>
          <a:stretch>
            <a:fillRect/>
          </a:stretch>
        </p:blipFill>
        <p:spPr>
          <a:xfrm>
            <a:off x="6736715" y="1605915"/>
            <a:ext cx="5121910" cy="664845"/>
          </a:xfrm>
          <a:prstGeom prst="rect">
            <a:avLst/>
          </a:prstGeom>
        </p:spPr>
      </p:pic>
      <p:sp>
        <p:nvSpPr>
          <p:cNvPr id="8" name="Text Box 7"/>
          <p:cNvSpPr txBox="1"/>
          <p:nvPr/>
        </p:nvSpPr>
        <p:spPr>
          <a:xfrm>
            <a:off x="1757680" y="5073015"/>
            <a:ext cx="2402840" cy="368300"/>
          </a:xfrm>
          <a:prstGeom prst="rect">
            <a:avLst/>
          </a:prstGeom>
          <a:noFill/>
        </p:spPr>
        <p:txBody>
          <a:bodyPr wrap="square" rtlCol="0">
            <a:spAutoFit/>
          </a:bodyPr>
          <a:lstStyle/>
          <a:p>
            <a:pPr algn="ctr"/>
            <a:r>
              <a:rPr lang="en-US" altLang="en-US" dirty="0">
                <a:latin typeface="Calibri" charset="0"/>
                <a:ea typeface="Calibri" charset="0"/>
                <a:cs typeface="Calibri" charset="0"/>
              </a:rPr>
              <a:t>Original</a:t>
            </a:r>
            <a:r>
              <a:rPr lang="x-none" altLang="en-US" dirty="0">
                <a:latin typeface="Calibri" charset="0"/>
                <a:ea typeface="Calibri" charset="0"/>
                <a:cs typeface="Calibri" charset="0"/>
              </a:rPr>
              <a:t> Seeds</a:t>
            </a:r>
          </a:p>
        </p:txBody>
      </p:sp>
      <p:sp>
        <p:nvSpPr>
          <p:cNvPr id="13" name="Text Box 12"/>
          <p:cNvSpPr txBox="1"/>
          <p:nvPr/>
        </p:nvSpPr>
        <p:spPr>
          <a:xfrm>
            <a:off x="7694295" y="3724275"/>
            <a:ext cx="3347085" cy="306705"/>
          </a:xfrm>
          <a:prstGeom prst="rect">
            <a:avLst/>
          </a:prstGeom>
          <a:noFill/>
        </p:spPr>
        <p:txBody>
          <a:bodyPr wrap="square" rtlCol="0">
            <a:spAutoFit/>
          </a:bodyPr>
          <a:lstStyle/>
          <a:p>
            <a:r>
              <a:rPr lang="x-none" altLang="en-US" sz="1400" dirty="0">
                <a:latin typeface="Menlo" charset="0"/>
                <a:ea typeface="Menlo" charset="0"/>
                <a:cs typeface="Menlo" charset="0"/>
              </a:rPr>
              <a:t>RULE</a:t>
            </a:r>
            <a:r>
              <a:rPr lang="en-US" altLang="en-US" sz="1400" dirty="0">
                <a:latin typeface="Menlo" charset="0"/>
                <a:ea typeface="Menlo" charset="0"/>
                <a:cs typeface="Menlo" charset="0"/>
              </a:rPr>
              <a:t> NOTIFY</a:t>
            </a:r>
            <a:r>
              <a:rPr lang="x-none" altLang="en-US" sz="1400" dirty="0">
                <a:latin typeface="Menlo" charset="0"/>
                <a:ea typeface="Menlo" charset="0"/>
                <a:cs typeface="Menlo" charset="0"/>
              </a:rPr>
              <a:t>, TRANSACTION…</a:t>
            </a:r>
          </a:p>
        </p:txBody>
      </p:sp>
      <p:sp>
        <p:nvSpPr>
          <p:cNvPr id="14" name="Text Box 13"/>
          <p:cNvSpPr txBox="1"/>
          <p:nvPr/>
        </p:nvSpPr>
        <p:spPr>
          <a:xfrm>
            <a:off x="7743189" y="5104130"/>
            <a:ext cx="2830217" cy="307777"/>
          </a:xfrm>
          <a:prstGeom prst="rect">
            <a:avLst/>
          </a:prstGeom>
          <a:noFill/>
        </p:spPr>
        <p:txBody>
          <a:bodyPr wrap="square" rtlCol="0">
            <a:spAutoFit/>
          </a:bodyPr>
          <a:lstStyle/>
          <a:p>
            <a:r>
              <a:rPr lang="x-none" altLang="en-US" sz="1400" dirty="0">
                <a:latin typeface="Menlo" charset="0"/>
                <a:ea typeface="Menlo" charset="0"/>
                <a:cs typeface="Menlo" charset="0"/>
              </a:rPr>
              <a:t>RULE</a:t>
            </a:r>
            <a:r>
              <a:rPr lang="en-US" altLang="en-US" sz="1400" dirty="0">
                <a:latin typeface="Menlo" charset="0"/>
                <a:ea typeface="Menlo" charset="0"/>
                <a:cs typeface="Menlo" charset="0"/>
              </a:rPr>
              <a:t> NOTIFY, </a:t>
            </a:r>
            <a:r>
              <a:rPr lang="x-none" altLang="en-US" sz="1400" dirty="0">
                <a:latin typeface="Menlo" charset="0"/>
                <a:ea typeface="Menlo" charset="0"/>
                <a:cs typeface="Menlo" charset="0"/>
              </a:rPr>
              <a:t>HAVING …</a:t>
            </a:r>
            <a:endParaRPr lang="en-US" altLang="en-US" sz="1400" dirty="0">
              <a:latin typeface="Menlo" charset="0"/>
              <a:ea typeface="Menlo" charset="0"/>
              <a:cs typeface="Menlo" charset="0"/>
            </a:endParaRPr>
          </a:p>
        </p:txBody>
      </p:sp>
      <p:sp>
        <p:nvSpPr>
          <p:cNvPr id="15" name="Text Box 14"/>
          <p:cNvSpPr txBox="1"/>
          <p:nvPr/>
        </p:nvSpPr>
        <p:spPr>
          <a:xfrm>
            <a:off x="7694295" y="2270760"/>
            <a:ext cx="3347085" cy="306705"/>
          </a:xfrm>
          <a:prstGeom prst="rect">
            <a:avLst/>
          </a:prstGeom>
          <a:noFill/>
        </p:spPr>
        <p:txBody>
          <a:bodyPr wrap="square" rtlCol="0">
            <a:spAutoFit/>
          </a:bodyPr>
          <a:lstStyle/>
          <a:p>
            <a:r>
              <a:rPr lang="en-US" altLang="en-US" sz="1400" dirty="0">
                <a:latin typeface="Menlo" charset="0"/>
                <a:ea typeface="Menlo" charset="0"/>
                <a:cs typeface="Menlo" charset="0"/>
              </a:rPr>
              <a:t>RULE NOTIFY, </a:t>
            </a:r>
            <a:r>
              <a:rPr lang="x-none" altLang="en-US" sz="1400" dirty="0">
                <a:latin typeface="Menlo" charset="0"/>
                <a:ea typeface="Menlo" charset="0"/>
                <a:cs typeface="Menlo" charset="0"/>
              </a:rPr>
              <a:t>WITH, …</a:t>
            </a:r>
          </a:p>
        </p:txBody>
      </p:sp>
      <p:cxnSp>
        <p:nvCxnSpPr>
          <p:cNvPr id="22" name="Straight Arrow Connector 21"/>
          <p:cNvCxnSpPr>
            <a:endCxn id="12" idx="1"/>
          </p:cNvCxnSpPr>
          <p:nvPr/>
        </p:nvCxnSpPr>
        <p:spPr>
          <a:xfrm flipV="1">
            <a:off x="5761990" y="1933575"/>
            <a:ext cx="974725" cy="508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12" idx="1"/>
          </p:cNvCxnSpPr>
          <p:nvPr/>
        </p:nvCxnSpPr>
        <p:spPr>
          <a:xfrm flipV="1">
            <a:off x="5808980" y="1933575"/>
            <a:ext cx="927735" cy="138049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51195" y="1933575"/>
            <a:ext cx="1002665" cy="1290955"/>
          </a:xfrm>
          <a:prstGeom prst="straightConnector1">
            <a:avLst/>
          </a:prstGeom>
          <a:ln w="28575" cmpd="sng">
            <a:solidFill>
              <a:schemeClr val="accent6">
                <a:alpha val="59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6" idx="1"/>
          </p:cNvCxnSpPr>
          <p:nvPr/>
        </p:nvCxnSpPr>
        <p:spPr>
          <a:xfrm flipV="1">
            <a:off x="5782945" y="3200400"/>
            <a:ext cx="1002665" cy="1378585"/>
          </a:xfrm>
          <a:prstGeom prst="straightConnector1">
            <a:avLst/>
          </a:prstGeom>
          <a:ln w="28575" cmpd="sng">
            <a:solidFill>
              <a:schemeClr val="accent6">
                <a:alpha val="59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7" idx="1"/>
          </p:cNvCxnSpPr>
          <p:nvPr/>
        </p:nvCxnSpPr>
        <p:spPr>
          <a:xfrm>
            <a:off x="5756910" y="1944370"/>
            <a:ext cx="1028700" cy="2557780"/>
          </a:xfrm>
          <a:prstGeom prst="straightConnector1">
            <a:avLst/>
          </a:prstGeom>
          <a:ln w="28575" cmpd="sng">
            <a:solidFill>
              <a:srgbClr val="00B0F0">
                <a:alpha val="34000"/>
              </a:srgb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08980" y="4022090"/>
            <a:ext cx="965835" cy="446405"/>
          </a:xfrm>
          <a:prstGeom prst="straightConnector1">
            <a:avLst/>
          </a:prstGeom>
          <a:ln w="28575" cmpd="sng">
            <a:solidFill>
              <a:srgbClr val="00B0F0">
                <a:alpha val="34000"/>
              </a:srgb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标题 1">
            <a:extLst>
              <a:ext uri="{FF2B5EF4-FFF2-40B4-BE49-F238E27FC236}">
                <a16:creationId xmlns:a16="http://schemas.microsoft.com/office/drawing/2014/main" id="{42EBC25B-AE4B-4226-B87A-24066ADE7B24}"/>
              </a:ext>
            </a:extLst>
          </p:cNvPr>
          <p:cNvSpPr txBox="1">
            <a:spLocks/>
          </p:cNvSpPr>
          <p:nvPr/>
        </p:nvSpPr>
        <p:spPr>
          <a:xfrm>
            <a:off x="838200" y="461428"/>
            <a:ext cx="10515600" cy="8580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Calibri" panose="020F0502020204030204" pitchFamily="34" charset="0"/>
                <a:cs typeface="Calibri" panose="020F0502020204030204" pitchFamily="34" charset="0"/>
              </a:rPr>
              <a:t>How L</a:t>
            </a:r>
            <a:r>
              <a:rPr lang="en-US" sz="3200" b="1" dirty="0">
                <a:latin typeface="Calibri" panose="020F0502020204030204" pitchFamily="34" charset="0"/>
                <a:cs typeface="Calibri" panose="020F0502020204030204" pitchFamily="34" charset="0"/>
              </a:rPr>
              <a:t>EGO</a:t>
            </a:r>
            <a:r>
              <a:rPr lang="en-US" sz="3600" b="1" dirty="0">
                <a:latin typeface="Calibri" panose="020F0502020204030204" pitchFamily="34" charset="0"/>
                <a:cs typeface="Calibri" panose="020F0502020204030204" pitchFamily="34" charset="0"/>
              </a:rPr>
              <a:t> Find The Bug</a:t>
            </a:r>
          </a:p>
        </p:txBody>
      </p:sp>
      <p:sp>
        <p:nvSpPr>
          <p:cNvPr id="19" name="矩形 18">
            <a:extLst>
              <a:ext uri="{FF2B5EF4-FFF2-40B4-BE49-F238E27FC236}">
                <a16:creationId xmlns:a16="http://schemas.microsoft.com/office/drawing/2014/main" id="{97FFB42A-71B5-49B0-B093-F83290E459AC}"/>
              </a:ext>
            </a:extLst>
          </p:cNvPr>
          <p:cNvSpPr/>
          <p:nvPr/>
        </p:nvSpPr>
        <p:spPr>
          <a:xfrm>
            <a:off x="197040" y="1867014"/>
            <a:ext cx="5157598" cy="550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F3C835C-71B8-4CEF-BC0D-9C18DF453CA2}"/>
              </a:ext>
            </a:extLst>
          </p:cNvPr>
          <p:cNvSpPr/>
          <p:nvPr/>
        </p:nvSpPr>
        <p:spPr>
          <a:xfrm>
            <a:off x="207010" y="3302799"/>
            <a:ext cx="5413614" cy="421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灯片编号占位符 2">
            <a:extLst>
              <a:ext uri="{FF2B5EF4-FFF2-40B4-BE49-F238E27FC236}">
                <a16:creationId xmlns:a16="http://schemas.microsoft.com/office/drawing/2014/main" id="{E54739AA-6166-4ED7-A52B-29820091E644}"/>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spTree>
    <p:custDataLst>
      <p:tags r:id="rId1"/>
    </p:custDataLst>
    <p:extLst>
      <p:ext uri="{BB962C8B-B14F-4D97-AF65-F5344CB8AC3E}">
        <p14:creationId xmlns:p14="http://schemas.microsoft.com/office/powerpoint/2010/main" val="209191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D939CC7C-1B27-41A0-92FD-182A4AC03BE3}"/>
              </a:ext>
            </a:extLst>
          </p:cNvPr>
          <p:cNvSpPr>
            <a:spLocks noGrp="1"/>
          </p:cNvSpPr>
          <p:nvPr>
            <p:ph type="title"/>
          </p:nvPr>
        </p:nvSpPr>
        <p:spPr>
          <a:xfrm>
            <a:off x="838200" y="374059"/>
            <a:ext cx="10515600" cy="1325563"/>
          </a:xfrm>
        </p:spPr>
        <p:txBody>
          <a:bodyPr>
            <a:normAutofit/>
          </a:bodyPr>
          <a:lstStyle/>
          <a:p>
            <a:pPr algn="ctr"/>
            <a:r>
              <a:rPr lang="en-US" altLang="zh-CN" sz="3600" b="1" dirty="0">
                <a:latin typeface="Calibri" panose="020F0502020204030204" pitchFamily="34" charset="0"/>
                <a:cs typeface="Calibri" panose="020F0502020204030204" pitchFamily="34" charset="0"/>
              </a:rPr>
              <a:t>Evaluation (2/3): Comparison to Other Fuzzers</a:t>
            </a:r>
            <a:endParaRPr lang="en-US" sz="4000" b="1" dirty="0">
              <a:latin typeface="Calibri" panose="020F0502020204030204" pitchFamily="34" charset="0"/>
              <a:cs typeface="Calibri" panose="020F0502020204030204" pitchFamily="34" charset="0"/>
            </a:endParaRPr>
          </a:p>
        </p:txBody>
      </p:sp>
      <p:sp>
        <p:nvSpPr>
          <p:cNvPr id="11" name="灯片编号占位符 2">
            <a:extLst>
              <a:ext uri="{FF2B5EF4-FFF2-40B4-BE49-F238E27FC236}">
                <a16:creationId xmlns:a16="http://schemas.microsoft.com/office/drawing/2014/main" id="{68E3FEA5-A934-4AFA-A77E-ACF400BFD32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pic>
        <p:nvPicPr>
          <p:cNvPr id="2" name="图片 1"/>
          <p:cNvPicPr>
            <a:picLocks noChangeAspect="1"/>
          </p:cNvPicPr>
          <p:nvPr/>
        </p:nvPicPr>
        <p:blipFill>
          <a:blip r:embed="rId3"/>
          <a:stretch>
            <a:fillRect/>
          </a:stretch>
        </p:blipFill>
        <p:spPr>
          <a:xfrm>
            <a:off x="2119267" y="1590240"/>
            <a:ext cx="3172692" cy="2356858"/>
          </a:xfrm>
          <a:prstGeom prst="rect">
            <a:avLst/>
          </a:prstGeom>
        </p:spPr>
      </p:pic>
      <p:sp>
        <p:nvSpPr>
          <p:cNvPr id="4" name="文本框 3"/>
          <p:cNvSpPr txBox="1"/>
          <p:nvPr/>
        </p:nvSpPr>
        <p:spPr>
          <a:xfrm>
            <a:off x="-70348" y="1593915"/>
            <a:ext cx="2161309" cy="338554"/>
          </a:xfrm>
          <a:prstGeom prst="rect">
            <a:avLst/>
          </a:prstGeom>
          <a:noFill/>
        </p:spPr>
        <p:txBody>
          <a:bodyPr wrap="square" rtlCol="0">
            <a:spAutoFit/>
          </a:bodyPr>
          <a:lstStyle/>
          <a:p>
            <a:pPr algn="ctr"/>
            <a:r>
              <a:rPr kumimoji="1" lang="en-US" altLang="zh-CN" sz="1600" dirty="0">
                <a:latin typeface="Microsoft YaHei" charset="-122"/>
                <a:ea typeface="Microsoft YaHei" charset="-122"/>
                <a:cs typeface="Microsoft YaHei" charset="-122"/>
              </a:rPr>
              <a:t>Covered Branches</a:t>
            </a:r>
            <a:endParaRPr kumimoji="1" lang="zh-CN" altLang="en-US" sz="1600" dirty="0">
              <a:latin typeface="Microsoft YaHei" charset="-122"/>
              <a:ea typeface="Microsoft YaHei" charset="-122"/>
              <a:cs typeface="Microsoft YaHei" charset="-122"/>
            </a:endParaRPr>
          </a:p>
        </p:txBody>
      </p:sp>
      <p:pic>
        <p:nvPicPr>
          <p:cNvPr id="6" name="图片 5"/>
          <p:cNvPicPr>
            <a:picLocks noChangeAspect="1"/>
          </p:cNvPicPr>
          <p:nvPr/>
        </p:nvPicPr>
        <p:blipFill>
          <a:blip r:embed="rId4"/>
          <a:stretch>
            <a:fillRect/>
          </a:stretch>
        </p:blipFill>
        <p:spPr>
          <a:xfrm>
            <a:off x="7707580" y="1590240"/>
            <a:ext cx="3895840" cy="2233221"/>
          </a:xfrm>
          <a:prstGeom prst="rect">
            <a:avLst/>
          </a:prstGeom>
        </p:spPr>
      </p:pic>
      <p:sp>
        <p:nvSpPr>
          <p:cNvPr id="9" name="文本框 8"/>
          <p:cNvSpPr txBox="1"/>
          <p:nvPr/>
        </p:nvSpPr>
        <p:spPr>
          <a:xfrm>
            <a:off x="5780689" y="1590240"/>
            <a:ext cx="2161309" cy="338554"/>
          </a:xfrm>
          <a:prstGeom prst="rect">
            <a:avLst/>
          </a:prstGeom>
          <a:noFill/>
        </p:spPr>
        <p:txBody>
          <a:bodyPr wrap="square" rtlCol="0">
            <a:spAutoFit/>
          </a:bodyPr>
          <a:lstStyle/>
          <a:p>
            <a:pPr algn="ctr"/>
            <a:r>
              <a:rPr kumimoji="1" lang="en-US" altLang="zh-CN" sz="1600">
                <a:latin typeface="Microsoft YaHei" charset="-122"/>
                <a:ea typeface="Microsoft YaHei" charset="-122"/>
                <a:cs typeface="Microsoft YaHei" charset="-122"/>
              </a:rPr>
              <a:t>Type-Affinities</a:t>
            </a:r>
            <a:endParaRPr kumimoji="1" lang="zh-CN" altLang="en-US" sz="1600" dirty="0">
              <a:latin typeface="Microsoft YaHei" charset="-122"/>
              <a:ea typeface="Microsoft YaHei" charset="-122"/>
              <a:cs typeface="Microsoft YaHei" charset="-122"/>
            </a:endParaRPr>
          </a:p>
        </p:txBody>
      </p:sp>
      <p:pic>
        <p:nvPicPr>
          <p:cNvPr id="7" name="图片 6"/>
          <p:cNvPicPr>
            <a:picLocks noChangeAspect="1"/>
          </p:cNvPicPr>
          <p:nvPr/>
        </p:nvPicPr>
        <p:blipFill>
          <a:blip r:embed="rId5"/>
          <a:stretch>
            <a:fillRect/>
          </a:stretch>
        </p:blipFill>
        <p:spPr>
          <a:xfrm>
            <a:off x="1602775" y="4525100"/>
            <a:ext cx="4177914" cy="2028282"/>
          </a:xfrm>
          <a:prstGeom prst="rect">
            <a:avLst/>
          </a:prstGeom>
        </p:spPr>
      </p:pic>
      <p:sp>
        <p:nvSpPr>
          <p:cNvPr id="12" name="文本框 11"/>
          <p:cNvSpPr txBox="1"/>
          <p:nvPr/>
        </p:nvSpPr>
        <p:spPr>
          <a:xfrm>
            <a:off x="-4592" y="4600165"/>
            <a:ext cx="994661" cy="338554"/>
          </a:xfrm>
          <a:prstGeom prst="rect">
            <a:avLst/>
          </a:prstGeom>
          <a:noFill/>
        </p:spPr>
        <p:txBody>
          <a:bodyPr wrap="square" rtlCol="0">
            <a:spAutoFit/>
          </a:bodyPr>
          <a:lstStyle/>
          <a:p>
            <a:pPr algn="ctr"/>
            <a:r>
              <a:rPr kumimoji="1" lang="en-US" altLang="zh-CN" sz="1600" dirty="0">
                <a:latin typeface="Microsoft YaHei" charset="-122"/>
                <a:ea typeface="Microsoft YaHei" charset="-122"/>
                <a:cs typeface="Microsoft YaHei" charset="-122"/>
              </a:rPr>
              <a:t>Bugs</a:t>
            </a:r>
            <a:endParaRPr kumimoji="1" lang="zh-CN" altLang="en-US" sz="1600" dirty="0">
              <a:latin typeface="Microsoft YaHei" charset="-122"/>
              <a:ea typeface="Microsoft YaHei" charset="-122"/>
              <a:cs typeface="Microsoft YaHei" charset="-122"/>
            </a:endParaRPr>
          </a:p>
        </p:txBody>
      </p:sp>
      <p:sp>
        <p:nvSpPr>
          <p:cNvPr id="19" name="内容占位符 4">
            <a:extLst>
              <a:ext uri="{FF2B5EF4-FFF2-40B4-BE49-F238E27FC236}">
                <a16:creationId xmlns:a16="http://schemas.microsoft.com/office/drawing/2014/main" id="{866218F8-66D3-4D90-95EB-12D801747A3A}"/>
              </a:ext>
            </a:extLst>
          </p:cNvPr>
          <p:cNvSpPr>
            <a:spLocks noGrp="1"/>
          </p:cNvSpPr>
          <p:nvPr>
            <p:ph idx="1"/>
          </p:nvPr>
        </p:nvSpPr>
        <p:spPr>
          <a:xfrm>
            <a:off x="6861343" y="4938719"/>
            <a:ext cx="5073075" cy="1170790"/>
          </a:xfrm>
          <a:ln>
            <a:solidFill>
              <a:schemeClr val="tx1"/>
            </a:solidFill>
          </a:ln>
        </p:spPr>
        <p:txBody>
          <a:bodyPr>
            <a:normAutofit fontScale="92500" lnSpcReduction="10000"/>
          </a:bodyPr>
          <a:lstStyle/>
          <a:p>
            <a:pPr>
              <a:buFont typeface="Wingdings" charset="2"/>
              <a:buChar char="ü"/>
            </a:pPr>
            <a:r>
              <a:rPr lang="en-US" altLang="zh-CN" sz="2400" dirty="0">
                <a:latin typeface="Calibri" panose="020F0502020204030204" pitchFamily="34" charset="0"/>
                <a:cs typeface="Calibri" panose="020F0502020204030204" pitchFamily="34" charset="0"/>
              </a:rPr>
              <a:t> 44% ~ 198% more covered branches</a:t>
            </a:r>
          </a:p>
          <a:p>
            <a:pPr>
              <a:buFont typeface="Wingdings" charset="2"/>
              <a:buChar char="ü"/>
            </a:pPr>
            <a:r>
              <a:rPr lang="en-US" altLang="zh-CN" sz="2400" dirty="0">
                <a:latin typeface="Calibri" panose="020F0502020204030204" pitchFamily="34" charset="0"/>
                <a:cs typeface="Calibri" panose="020F0502020204030204" pitchFamily="34" charset="0"/>
              </a:rPr>
              <a:t> More type affinities</a:t>
            </a:r>
          </a:p>
          <a:p>
            <a:pPr>
              <a:buFont typeface="Wingdings" charset="2"/>
              <a:buChar char="ü"/>
            </a:pPr>
            <a:r>
              <a:rPr lang="en-US" altLang="zh-CN" sz="2400" dirty="0">
                <a:latin typeface="Calibri" panose="020F0502020204030204" pitchFamily="34" charset="0"/>
                <a:cs typeface="Calibri" panose="020F0502020204030204" pitchFamily="34" charset="0"/>
              </a:rPr>
              <a:t> More unique bugs</a:t>
            </a:r>
          </a:p>
        </p:txBody>
      </p:sp>
      <p:cxnSp>
        <p:nvCxnSpPr>
          <p:cNvPr id="22" name="直线连接符 21"/>
          <p:cNvCxnSpPr/>
          <p:nvPr/>
        </p:nvCxnSpPr>
        <p:spPr>
          <a:xfrm>
            <a:off x="0" y="4173560"/>
            <a:ext cx="12192000"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6096000" y="1447800"/>
            <a:ext cx="0" cy="5273675"/>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5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D939CC7C-1B27-41A0-92FD-182A4AC03BE3}"/>
              </a:ext>
            </a:extLst>
          </p:cNvPr>
          <p:cNvSpPr>
            <a:spLocks noGrp="1"/>
          </p:cNvSpPr>
          <p:nvPr>
            <p:ph type="title"/>
          </p:nvPr>
        </p:nvSpPr>
        <p:spPr>
          <a:xfrm>
            <a:off x="838200" y="374059"/>
            <a:ext cx="10515600" cy="1325563"/>
          </a:xfrm>
        </p:spPr>
        <p:txBody>
          <a:bodyPr>
            <a:normAutofit/>
          </a:bodyPr>
          <a:lstStyle/>
          <a:p>
            <a:pPr algn="ctr"/>
            <a:r>
              <a:rPr lang="en-US" altLang="zh-CN" sz="2800" b="1" dirty="0">
                <a:latin typeface="Calibri" panose="020F0502020204030204" pitchFamily="34" charset="0"/>
                <a:cs typeface="Calibri" panose="020F0502020204030204" pitchFamily="34" charset="0"/>
              </a:rPr>
              <a:t>Evaluation (3/3): Effectiveness of Sequence-Oriented Algorithm</a:t>
            </a:r>
            <a:endParaRPr lang="en-US" sz="3200" b="1" dirty="0">
              <a:latin typeface="Calibri" panose="020F0502020204030204" pitchFamily="34" charset="0"/>
              <a:cs typeface="Calibri" panose="020F0502020204030204" pitchFamily="34" charset="0"/>
            </a:endParaRPr>
          </a:p>
        </p:txBody>
      </p:sp>
      <p:sp>
        <p:nvSpPr>
          <p:cNvPr id="11" name="灯片编号占位符 2">
            <a:extLst>
              <a:ext uri="{FF2B5EF4-FFF2-40B4-BE49-F238E27FC236}">
                <a16:creationId xmlns:a16="http://schemas.microsoft.com/office/drawing/2014/main" id="{68E3FEA5-A934-4AFA-A77E-ACF400BFD32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pic>
        <p:nvPicPr>
          <p:cNvPr id="3" name="图片 2"/>
          <p:cNvPicPr>
            <a:picLocks noChangeAspect="1"/>
          </p:cNvPicPr>
          <p:nvPr/>
        </p:nvPicPr>
        <p:blipFill>
          <a:blip r:embed="rId3"/>
          <a:stretch>
            <a:fillRect/>
          </a:stretch>
        </p:blipFill>
        <p:spPr>
          <a:xfrm>
            <a:off x="1361089" y="1800834"/>
            <a:ext cx="9469821" cy="1649423"/>
          </a:xfrm>
          <a:prstGeom prst="rect">
            <a:avLst/>
          </a:prstGeom>
        </p:spPr>
      </p:pic>
      <p:sp>
        <p:nvSpPr>
          <p:cNvPr id="5" name="文本框 4"/>
          <p:cNvSpPr txBox="1"/>
          <p:nvPr/>
        </p:nvSpPr>
        <p:spPr>
          <a:xfrm>
            <a:off x="3132082" y="4409573"/>
            <a:ext cx="5927836" cy="1569660"/>
          </a:xfrm>
          <a:prstGeom prst="rect">
            <a:avLst/>
          </a:prstGeom>
          <a:noFill/>
          <a:ln>
            <a:solidFill>
              <a:schemeClr val="tx1"/>
            </a:solidFill>
          </a:ln>
        </p:spPr>
        <p:txBody>
          <a:bodyPr wrap="square" rtlCol="0">
            <a:spAutoFit/>
          </a:bodyPr>
          <a:lstStyle/>
          <a:p>
            <a:r>
              <a:rPr kumimoji="1" lang="en-US" altLang="zh-CN" sz="2400" dirty="0">
                <a:latin typeface="Calibri" charset="0"/>
                <a:ea typeface="Calibri" charset="0"/>
                <a:cs typeface="Calibri" charset="0"/>
              </a:rPr>
              <a:t>On average</a:t>
            </a:r>
          </a:p>
          <a:p>
            <a:pPr marL="285750" indent="-285750">
              <a:buFont typeface="Wingdings" charset="2"/>
              <a:buChar char="ü"/>
            </a:pPr>
            <a:r>
              <a:rPr kumimoji="1" lang="en-US" altLang="zh-CN" sz="2400" dirty="0">
                <a:latin typeface="Calibri" charset="0"/>
                <a:ea typeface="Calibri" charset="0"/>
                <a:cs typeface="Calibri" charset="0"/>
              </a:rPr>
              <a:t>17% more branches</a:t>
            </a:r>
          </a:p>
          <a:p>
            <a:pPr marL="285750" indent="-285750">
              <a:buFont typeface="Wingdings" charset="2"/>
              <a:buChar char="ü"/>
            </a:pPr>
            <a:r>
              <a:rPr kumimoji="1" lang="en-US" altLang="zh-CN" sz="2400" dirty="0">
                <a:latin typeface="Calibri" charset="0"/>
                <a:ea typeface="Calibri" charset="0"/>
                <a:cs typeface="Calibri" charset="0"/>
              </a:rPr>
              <a:t>15% more type-affinities</a:t>
            </a:r>
          </a:p>
          <a:p>
            <a:pPr marL="285750" indent="-285750">
              <a:buFont typeface="Wingdings" charset="2"/>
              <a:buChar char="ü"/>
            </a:pPr>
            <a:r>
              <a:rPr kumimoji="1" lang="en-US" altLang="zh-CN" sz="2400" dirty="0">
                <a:latin typeface="Calibri" charset="0"/>
                <a:ea typeface="Calibri" charset="0"/>
                <a:cs typeface="Calibri" charset="0"/>
              </a:rPr>
              <a:t>More types, more improvements</a:t>
            </a:r>
          </a:p>
        </p:txBody>
      </p:sp>
      <p:sp>
        <p:nvSpPr>
          <p:cNvPr id="8" name="矩形 7"/>
          <p:cNvSpPr/>
          <p:nvPr/>
        </p:nvSpPr>
        <p:spPr>
          <a:xfrm>
            <a:off x="5841659" y="3351414"/>
            <a:ext cx="4989251" cy="400110"/>
          </a:xfrm>
          <a:prstGeom prst="rect">
            <a:avLst/>
          </a:prstGeom>
        </p:spPr>
        <p:txBody>
          <a:bodyPr wrap="none">
            <a:spAutoFit/>
          </a:bodyPr>
          <a:lstStyle/>
          <a:p>
            <a:r>
              <a:rPr kumimoji="1" lang="en-US" altLang="zh-CN" sz="2000" dirty="0">
                <a:latin typeface="Calibri" charset="0"/>
                <a:ea typeface="Calibri" charset="0"/>
                <a:cs typeface="Calibri" charset="0"/>
              </a:rPr>
              <a:t>LEGO-: Disable Sequence-Oriented Algorithms</a:t>
            </a:r>
          </a:p>
        </p:txBody>
      </p:sp>
    </p:spTree>
    <p:extLst>
      <p:ext uri="{BB962C8B-B14F-4D97-AF65-F5344CB8AC3E}">
        <p14:creationId xmlns:p14="http://schemas.microsoft.com/office/powerpoint/2010/main" val="145543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D939CC7C-1B27-41A0-92FD-182A4AC03BE3}"/>
              </a:ext>
            </a:extLst>
          </p:cNvPr>
          <p:cNvSpPr>
            <a:spLocks noGrp="1"/>
          </p:cNvSpPr>
          <p:nvPr>
            <p:ph type="title"/>
          </p:nvPr>
        </p:nvSpPr>
        <p:spPr/>
        <p:txBody>
          <a:bodyPr>
            <a:normAutofit/>
          </a:bodyPr>
          <a:lstStyle/>
          <a:p>
            <a:pPr algn="ctr"/>
            <a:r>
              <a:rPr lang="en-US" altLang="zh-CN" sz="3600" b="1" dirty="0">
                <a:latin typeface="Calibri" panose="020F0502020204030204" pitchFamily="34" charset="0"/>
                <a:cs typeface="Calibri" panose="020F0502020204030204" pitchFamily="34" charset="0"/>
              </a:rPr>
              <a:t>Conclusion</a:t>
            </a:r>
            <a:endParaRPr lang="en-US" sz="3600" b="1" dirty="0">
              <a:latin typeface="Calibri" panose="020F0502020204030204" pitchFamily="34" charset="0"/>
              <a:cs typeface="Calibri" panose="020F0502020204030204" pitchFamily="34" charset="0"/>
            </a:endParaRPr>
          </a:p>
        </p:txBody>
      </p:sp>
      <p:sp>
        <p:nvSpPr>
          <p:cNvPr id="2" name="内容占位符 1"/>
          <p:cNvSpPr>
            <a:spLocks noGrp="1"/>
          </p:cNvSpPr>
          <p:nvPr>
            <p:ph idx="1"/>
          </p:nvPr>
        </p:nvSpPr>
        <p:spPr>
          <a:xfrm>
            <a:off x="838200" y="2039007"/>
            <a:ext cx="10515600" cy="4137956"/>
          </a:xfrm>
        </p:spPr>
        <p:txBody>
          <a:bodyPr>
            <a:normAutofit/>
          </a:bodyPr>
          <a:lstStyle/>
          <a:p>
            <a:r>
              <a:rPr lang="en-US" altLang="zh-CN" dirty="0">
                <a:latin typeface="Calibri" panose="020F0502020204030204" pitchFamily="34" charset="0"/>
                <a:ea typeface="+mj-ea"/>
                <a:cs typeface="Calibri" panose="020F0502020204030204" pitchFamily="34" charset="0"/>
              </a:rPr>
              <a:t>Goal: Increase fuzzing coverage + find more bugs</a:t>
            </a:r>
          </a:p>
          <a:p>
            <a:r>
              <a:rPr lang="en-US" altLang="zh-CN" dirty="0">
                <a:latin typeface="Calibri" panose="020F0502020204030204" pitchFamily="34" charset="0"/>
                <a:ea typeface="+mj-ea"/>
                <a:cs typeface="Calibri" panose="020F0502020204030204" pitchFamily="34" charset="0"/>
              </a:rPr>
              <a:t>Motivation: Abundance of SQL Type Sequences is important</a:t>
            </a:r>
          </a:p>
          <a:p>
            <a:r>
              <a:rPr lang="en-US" altLang="zh-CN" dirty="0">
                <a:latin typeface="Calibri" panose="020F0502020204030204" pitchFamily="34" charset="0"/>
                <a:ea typeface="+mj-ea"/>
                <a:cs typeface="Calibri" panose="020F0502020204030204" pitchFamily="34" charset="0"/>
              </a:rPr>
              <a:t>Method: Sequence-Oriented DBMS Fuzzing</a:t>
            </a:r>
          </a:p>
          <a:p>
            <a:pPr lvl="1"/>
            <a:r>
              <a:rPr lang="en-US" altLang="zh-CN" sz="2800" dirty="0">
                <a:latin typeface="Calibri" panose="020F0502020204030204" pitchFamily="34" charset="0"/>
                <a:ea typeface="+mj-ea"/>
                <a:cs typeface="Calibri" panose="020F0502020204030204" pitchFamily="34" charset="0"/>
              </a:rPr>
              <a:t>Proactive Affinity Analysis</a:t>
            </a:r>
          </a:p>
          <a:p>
            <a:pPr lvl="1"/>
            <a:r>
              <a:rPr lang="en-US" altLang="zh-CN" sz="2800" dirty="0">
                <a:latin typeface="Calibri" panose="020F0502020204030204" pitchFamily="34" charset="0"/>
                <a:ea typeface="+mj-ea"/>
                <a:cs typeface="Calibri" panose="020F0502020204030204" pitchFamily="34" charset="0"/>
              </a:rPr>
              <a:t>Progressive Sequence Synthesis</a:t>
            </a:r>
          </a:p>
          <a:p>
            <a:r>
              <a:rPr lang="en-US" altLang="zh-CN" sz="3200" dirty="0">
                <a:latin typeface="Calibri" panose="020F0502020204030204" pitchFamily="34" charset="0"/>
                <a:ea typeface="+mj-ea"/>
                <a:cs typeface="Calibri" panose="020F0502020204030204" pitchFamily="34" charset="0"/>
              </a:rPr>
              <a:t>Evaluation: 4</a:t>
            </a:r>
            <a:r>
              <a:rPr lang="zh-CN" altLang="en-US" sz="3200" dirty="0">
                <a:latin typeface="Calibri" panose="020F0502020204030204" pitchFamily="34" charset="0"/>
                <a:ea typeface="+mj-ea"/>
                <a:cs typeface="Calibri" panose="020F0502020204030204" pitchFamily="34" charset="0"/>
              </a:rPr>
              <a:t> </a:t>
            </a:r>
            <a:r>
              <a:rPr lang="en-US" altLang="zh-CN" sz="3200" dirty="0">
                <a:latin typeface="Calibri" panose="020F0502020204030204" pitchFamily="34" charset="0"/>
                <a:ea typeface="+mj-ea"/>
                <a:cs typeface="Calibri" panose="020F0502020204030204" pitchFamily="34" charset="0"/>
              </a:rPr>
              <a:t>DBMSs, 102</a:t>
            </a:r>
            <a:r>
              <a:rPr lang="zh-CN" altLang="en-US" sz="3200" dirty="0">
                <a:latin typeface="Calibri" panose="020F0502020204030204" pitchFamily="34" charset="0"/>
                <a:ea typeface="+mj-ea"/>
                <a:cs typeface="Calibri" panose="020F0502020204030204" pitchFamily="34" charset="0"/>
              </a:rPr>
              <a:t> </a:t>
            </a:r>
            <a:r>
              <a:rPr lang="en-US" altLang="zh-CN" sz="3200" dirty="0">
                <a:latin typeface="Calibri" panose="020F0502020204030204" pitchFamily="34" charset="0"/>
                <a:ea typeface="+mj-ea"/>
                <a:cs typeface="Calibri" panose="020F0502020204030204" pitchFamily="34" charset="0"/>
              </a:rPr>
              <a:t>new bugs, 22 CVEs</a:t>
            </a:r>
          </a:p>
          <a:p>
            <a:endParaRPr lang="en-US" altLang="zh-CN" sz="2400" dirty="0"/>
          </a:p>
          <a:p>
            <a:endParaRPr kumimoji="1" lang="zh-CN" altLang="en-US" sz="2400" dirty="0"/>
          </a:p>
        </p:txBody>
      </p:sp>
      <p:sp>
        <p:nvSpPr>
          <p:cNvPr id="11" name="灯片编号占位符 2">
            <a:extLst>
              <a:ext uri="{FF2B5EF4-FFF2-40B4-BE49-F238E27FC236}">
                <a16:creationId xmlns:a16="http://schemas.microsoft.com/office/drawing/2014/main" id="{68E3FEA5-A934-4AFA-A77E-ACF400BFD3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spTree>
    <p:extLst>
      <p:ext uri="{BB962C8B-B14F-4D97-AF65-F5344CB8AC3E}">
        <p14:creationId xmlns:p14="http://schemas.microsoft.com/office/powerpoint/2010/main" val="194145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61188" y="2967335"/>
            <a:ext cx="306962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Thank You</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灯片编号占位符 1"/>
          <p:cNvSpPr>
            <a:spLocks noGrp="1"/>
          </p:cNvSpPr>
          <p:nvPr>
            <p:ph type="sldNum" sz="quarter" idx="12"/>
          </p:nvPr>
        </p:nvSpPr>
        <p:spPr/>
        <p:txBody>
          <a:bodyPr/>
          <a:lstStyle/>
          <a:p>
            <a:fld id="{1B9E3C58-B9FB-4796-95A6-C2263C323D59}" type="slidenum">
              <a:rPr lang="en-US" smtClean="0"/>
              <a:t>16</a:t>
            </a:fld>
            <a:endParaRPr lang="en-US"/>
          </a:p>
        </p:txBody>
      </p:sp>
    </p:spTree>
    <p:extLst>
      <p:ext uri="{BB962C8B-B14F-4D97-AF65-F5344CB8AC3E}">
        <p14:creationId xmlns:p14="http://schemas.microsoft.com/office/powerpoint/2010/main" val="394633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881718DA-5B27-450B-86C7-32085FA3D538}"/>
              </a:ext>
            </a:extLst>
          </p:cNvPr>
          <p:cNvSpPr>
            <a:spLocks noGrp="1"/>
          </p:cNvSpPr>
          <p:nvPr>
            <p:ph type="title"/>
          </p:nvPr>
        </p:nvSpPr>
        <p:spPr/>
        <p:txBody>
          <a:bodyPr/>
          <a:lstStyle/>
          <a:p>
            <a:pPr algn="ctr"/>
            <a:r>
              <a:rPr lang="en-US" altLang="zh-CN" sz="3600" b="1" dirty="0">
                <a:solidFill>
                  <a:prstClr val="black"/>
                </a:solidFill>
                <a:latin typeface="Calibri" panose="020F0502020204030204" pitchFamily="34" charset="0"/>
                <a:cs typeface="Calibri" panose="020F0502020204030204" pitchFamily="34" charset="0"/>
              </a:rPr>
              <a:t>DBMS Fuzzing</a:t>
            </a:r>
            <a:endParaRPr lang="zh-CN" altLang="en-US" dirty="0"/>
          </a:p>
        </p:txBody>
      </p:sp>
      <p:sp>
        <p:nvSpPr>
          <p:cNvPr id="27" name="矩形 26">
            <a:extLst>
              <a:ext uri="{FF2B5EF4-FFF2-40B4-BE49-F238E27FC236}">
                <a16:creationId xmlns:a16="http://schemas.microsoft.com/office/drawing/2014/main" id="{F9440A94-4024-417E-86D7-8F034CA02024}"/>
              </a:ext>
            </a:extLst>
          </p:cNvPr>
          <p:cNvSpPr/>
          <p:nvPr/>
        </p:nvSpPr>
        <p:spPr>
          <a:xfrm>
            <a:off x="3567652" y="2573715"/>
            <a:ext cx="1401348" cy="72986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Generator</a:t>
            </a:r>
            <a:endParaRPr lang="zh-CN" altLang="en-US"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3D86A0E0-A73A-46D1-B94B-D24E843C9C52}"/>
              </a:ext>
            </a:extLst>
          </p:cNvPr>
          <p:cNvSpPr/>
          <p:nvPr/>
        </p:nvSpPr>
        <p:spPr>
          <a:xfrm>
            <a:off x="6096000" y="2579290"/>
            <a:ext cx="1428655" cy="72986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DBMS</a:t>
            </a:r>
            <a:endParaRPr lang="zh-CN" altLang="en-US"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1F742DA1-E1E1-4375-8623-9341C2FF4FFC}"/>
              </a:ext>
            </a:extLst>
          </p:cNvPr>
          <p:cNvSpPr/>
          <p:nvPr/>
        </p:nvSpPr>
        <p:spPr>
          <a:xfrm>
            <a:off x="8014726" y="2581059"/>
            <a:ext cx="1167313" cy="72986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Detector</a:t>
            </a:r>
            <a:endParaRPr lang="zh-CN" altLang="en-US" dirty="0">
              <a:latin typeface="微软雅黑" panose="020B0503020204020204" pitchFamily="34" charset="-122"/>
              <a:ea typeface="微软雅黑" panose="020B0503020204020204" pitchFamily="34" charset="-122"/>
            </a:endParaRPr>
          </a:p>
        </p:txBody>
      </p:sp>
      <p:sp>
        <p:nvSpPr>
          <p:cNvPr id="33" name="平行四边形 32">
            <a:extLst>
              <a:ext uri="{FF2B5EF4-FFF2-40B4-BE49-F238E27FC236}">
                <a16:creationId xmlns:a16="http://schemas.microsoft.com/office/drawing/2014/main" id="{236DC8BD-D9A9-4998-9C72-CFA028FA9768}"/>
              </a:ext>
            </a:extLst>
          </p:cNvPr>
          <p:cNvSpPr/>
          <p:nvPr/>
        </p:nvSpPr>
        <p:spPr>
          <a:xfrm>
            <a:off x="9571664" y="2581059"/>
            <a:ext cx="1415824" cy="729869"/>
          </a:xfrm>
          <a:prstGeom prst="parallelogram">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Bugs</a:t>
            </a:r>
            <a:endParaRPr lang="zh-CN" altLang="en-US" dirty="0">
              <a:latin typeface="微软雅黑" panose="020B0503020204020204" pitchFamily="34" charset="-122"/>
              <a:ea typeface="微软雅黑" panose="020B0503020204020204" pitchFamily="34" charset="-122"/>
            </a:endParaRPr>
          </a:p>
        </p:txBody>
      </p:sp>
      <p:cxnSp>
        <p:nvCxnSpPr>
          <p:cNvPr id="36" name="直接箭头连接符 35">
            <a:extLst>
              <a:ext uri="{FF2B5EF4-FFF2-40B4-BE49-F238E27FC236}">
                <a16:creationId xmlns:a16="http://schemas.microsoft.com/office/drawing/2014/main" id="{773D9157-0431-4D23-8A09-CD0C9F0327A5}"/>
              </a:ext>
            </a:extLst>
          </p:cNvPr>
          <p:cNvCxnSpPr>
            <a:stCxn id="3" idx="2"/>
            <a:endCxn id="27" idx="1"/>
          </p:cNvCxnSpPr>
          <p:nvPr/>
        </p:nvCxnSpPr>
        <p:spPr>
          <a:xfrm flipV="1">
            <a:off x="2779323" y="2938650"/>
            <a:ext cx="788329" cy="8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30D5BD36-16CF-4F88-B5C7-51B003C86C69}"/>
              </a:ext>
            </a:extLst>
          </p:cNvPr>
          <p:cNvCxnSpPr>
            <a:stCxn id="27" idx="3"/>
            <a:endCxn id="29" idx="1"/>
          </p:cNvCxnSpPr>
          <p:nvPr/>
        </p:nvCxnSpPr>
        <p:spPr>
          <a:xfrm>
            <a:off x="4969000" y="2938650"/>
            <a:ext cx="1127000" cy="5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AAEADE12-B55D-449D-8295-31BC566186B0}"/>
              </a:ext>
            </a:extLst>
          </p:cNvPr>
          <p:cNvCxnSpPr>
            <a:stCxn id="29" idx="3"/>
            <a:endCxn id="32" idx="1"/>
          </p:cNvCxnSpPr>
          <p:nvPr/>
        </p:nvCxnSpPr>
        <p:spPr>
          <a:xfrm>
            <a:off x="7524655" y="2944225"/>
            <a:ext cx="490071" cy="1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C81B82D1-BFA6-4D62-85D2-BA520F011ABD}"/>
              </a:ext>
            </a:extLst>
          </p:cNvPr>
          <p:cNvCxnSpPr>
            <a:stCxn id="32" idx="3"/>
            <a:endCxn id="33" idx="5"/>
          </p:cNvCxnSpPr>
          <p:nvPr/>
        </p:nvCxnSpPr>
        <p:spPr>
          <a:xfrm>
            <a:off x="9182039" y="2945994"/>
            <a:ext cx="4808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肘形连接符 22">
            <a:extLst>
              <a:ext uri="{FF2B5EF4-FFF2-40B4-BE49-F238E27FC236}">
                <a16:creationId xmlns:a16="http://schemas.microsoft.com/office/drawing/2014/main" id="{376C90BC-CE0B-4D03-AFB4-C9257C4118B1}"/>
              </a:ext>
            </a:extLst>
          </p:cNvPr>
          <p:cNvCxnSpPr>
            <a:stCxn id="29" idx="2"/>
            <a:endCxn id="27" idx="2"/>
          </p:cNvCxnSpPr>
          <p:nvPr/>
        </p:nvCxnSpPr>
        <p:spPr>
          <a:xfrm rot="5400000" flipH="1">
            <a:off x="5536539" y="2035371"/>
            <a:ext cx="5575" cy="2542002"/>
          </a:xfrm>
          <a:prstGeom prst="bentConnector3">
            <a:avLst>
              <a:gd name="adj1" fmla="val -26158063"/>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6BD02C9E-5A3F-4C14-B2A0-972E9808E47C}"/>
              </a:ext>
            </a:extLst>
          </p:cNvPr>
          <p:cNvSpPr txBox="1"/>
          <p:nvPr/>
        </p:nvSpPr>
        <p:spPr>
          <a:xfrm>
            <a:off x="5023754" y="2492491"/>
            <a:ext cx="1007914"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Data</a:t>
            </a:r>
            <a:endParaRPr lang="zh-CN" altLang="en-US"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4279CE1C-A10A-44E5-9346-A0EFABAB109E}"/>
              </a:ext>
            </a:extLst>
          </p:cNvPr>
          <p:cNvSpPr txBox="1"/>
          <p:nvPr/>
        </p:nvSpPr>
        <p:spPr>
          <a:xfrm>
            <a:off x="4999917" y="3036517"/>
            <a:ext cx="107881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Queries</a:t>
            </a:r>
            <a:endParaRPr lang="zh-CN" altLang="en-US"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09AEC2B5-DAD7-405A-BDC8-746DDC903336}"/>
              </a:ext>
            </a:extLst>
          </p:cNvPr>
          <p:cNvSpPr txBox="1"/>
          <p:nvPr/>
        </p:nvSpPr>
        <p:spPr>
          <a:xfrm>
            <a:off x="4859916" y="4365625"/>
            <a:ext cx="1358815" cy="369332"/>
          </a:xfrm>
          <a:prstGeom prst="rect">
            <a:avLst/>
          </a:prstGeom>
          <a:noFill/>
        </p:spPr>
        <p:txBody>
          <a:bodyPr wrap="square" rtlCol="0">
            <a:spAutoFit/>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Feedback</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0942E9B4-5394-4784-9A79-B94C44D86F83}"/>
              </a:ext>
            </a:extLst>
          </p:cNvPr>
          <p:cNvSpPr/>
          <p:nvPr/>
        </p:nvSpPr>
        <p:spPr>
          <a:xfrm>
            <a:off x="7918025" y="4054255"/>
            <a:ext cx="1363950" cy="645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Oracle</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46" name="直接箭头连接符 45">
            <a:extLst>
              <a:ext uri="{FF2B5EF4-FFF2-40B4-BE49-F238E27FC236}">
                <a16:creationId xmlns:a16="http://schemas.microsoft.com/office/drawing/2014/main" id="{39566007-0093-4357-9825-0F3253AC782E}"/>
              </a:ext>
            </a:extLst>
          </p:cNvPr>
          <p:cNvCxnSpPr>
            <a:stCxn id="45" idx="0"/>
            <a:endCxn id="32" idx="2"/>
          </p:cNvCxnSpPr>
          <p:nvPr/>
        </p:nvCxnSpPr>
        <p:spPr>
          <a:xfrm flipH="1" flipV="1">
            <a:off x="8598383" y="3310928"/>
            <a:ext cx="1617" cy="74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平行四边形 2"/>
          <p:cNvSpPr/>
          <p:nvPr/>
        </p:nvSpPr>
        <p:spPr>
          <a:xfrm>
            <a:off x="1036388" y="2580963"/>
            <a:ext cx="1834390" cy="731638"/>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Seeds /</a:t>
            </a:r>
          </a:p>
          <a:p>
            <a:pPr algn="ctr"/>
            <a:r>
              <a:rPr lang="en-US" altLang="zh-CN" dirty="0">
                <a:latin typeface="微软雅黑" panose="020B0503020204020204" pitchFamily="34" charset="-122"/>
                <a:ea typeface="微软雅黑" panose="020B0503020204020204" pitchFamily="34" charset="-122"/>
              </a:rPr>
              <a:t>Grammar</a:t>
            </a:r>
            <a:endParaRPr lang="zh-CN" altLang="en-US" dirty="0">
              <a:latin typeface="微软雅黑" panose="020B0503020204020204" pitchFamily="34" charset="-122"/>
              <a:ea typeface="微软雅黑" panose="020B0503020204020204" pitchFamily="34" charset="-122"/>
            </a:endParaRPr>
          </a:p>
        </p:txBody>
      </p:sp>
      <p:sp>
        <p:nvSpPr>
          <p:cNvPr id="18" name="灯片编号占位符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ea typeface="Microsoft YaHei"/>
              </a:rPr>
              <a:t>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icrosoft YaHei"/>
              <a:cs typeface="+mn-cs"/>
            </a:endParaRPr>
          </a:p>
        </p:txBody>
      </p:sp>
    </p:spTree>
    <p:extLst>
      <p:ext uri="{BB962C8B-B14F-4D97-AF65-F5344CB8AC3E}">
        <p14:creationId xmlns:p14="http://schemas.microsoft.com/office/powerpoint/2010/main" val="333505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03059A4-5993-4415-A791-9391E674A150}"/>
              </a:ext>
            </a:extLst>
          </p:cNvPr>
          <p:cNvGrpSpPr/>
          <p:nvPr/>
        </p:nvGrpSpPr>
        <p:grpSpPr>
          <a:xfrm>
            <a:off x="7275905" y="2343621"/>
            <a:ext cx="4243859" cy="1545616"/>
            <a:chOff x="3437101" y="1149755"/>
            <a:chExt cx="4243859" cy="1507664"/>
          </a:xfrm>
        </p:grpSpPr>
        <p:sp>
          <p:nvSpPr>
            <p:cNvPr id="5" name="矩形 4">
              <a:extLst>
                <a:ext uri="{FF2B5EF4-FFF2-40B4-BE49-F238E27FC236}">
                  <a16:creationId xmlns:a16="http://schemas.microsoft.com/office/drawing/2014/main" id="{51B84C96-A61E-43E4-8452-BA50DE485184}"/>
                </a:ext>
              </a:extLst>
            </p:cNvPr>
            <p:cNvSpPr/>
            <p:nvPr/>
          </p:nvSpPr>
          <p:spPr>
            <a:xfrm>
              <a:off x="4988190" y="1530740"/>
              <a:ext cx="1855624" cy="19074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75E7E23-7B30-4A45-BCBE-79199035D490}"/>
                </a:ext>
              </a:extLst>
            </p:cNvPr>
            <p:cNvSpPr/>
            <p:nvPr/>
          </p:nvSpPr>
          <p:spPr>
            <a:xfrm>
              <a:off x="4970774" y="1759340"/>
              <a:ext cx="1864331" cy="19198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F6E9DCE-5B77-40DF-BF1A-7996BE331FB7}"/>
                </a:ext>
              </a:extLst>
            </p:cNvPr>
            <p:cNvSpPr/>
            <p:nvPr/>
          </p:nvSpPr>
          <p:spPr>
            <a:xfrm>
              <a:off x="4970772" y="1975521"/>
              <a:ext cx="1864333" cy="1520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72C7B1F-21FA-4ACC-9A19-7FF508628969}"/>
                </a:ext>
              </a:extLst>
            </p:cNvPr>
            <p:cNvSpPr/>
            <p:nvPr/>
          </p:nvSpPr>
          <p:spPr>
            <a:xfrm>
              <a:off x="5182587" y="2179539"/>
              <a:ext cx="1643809" cy="14655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3E6B208-6B34-4E5A-BAF6-9C35234DEDFE}"/>
                </a:ext>
              </a:extLst>
            </p:cNvPr>
            <p:cNvSpPr/>
            <p:nvPr/>
          </p:nvSpPr>
          <p:spPr>
            <a:xfrm>
              <a:off x="5191296" y="2363031"/>
              <a:ext cx="1643808" cy="21509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CDBC406-FF8E-4458-AB0A-F4F6913A25BC}"/>
                </a:ext>
              </a:extLst>
            </p:cNvPr>
            <p:cNvSpPr/>
            <p:nvPr/>
          </p:nvSpPr>
          <p:spPr>
            <a:xfrm>
              <a:off x="4383735" y="2390931"/>
              <a:ext cx="249996" cy="1872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FC8A6B3-F2EF-4E1D-B2F8-6863F211E1A3}"/>
                </a:ext>
              </a:extLst>
            </p:cNvPr>
            <p:cNvSpPr/>
            <p:nvPr/>
          </p:nvSpPr>
          <p:spPr>
            <a:xfrm>
              <a:off x="4401478" y="2159291"/>
              <a:ext cx="229048" cy="1872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CFE0748-BCC4-4EE9-87F0-EC75CC56EB77}"/>
                </a:ext>
              </a:extLst>
            </p:cNvPr>
            <p:cNvSpPr/>
            <p:nvPr/>
          </p:nvSpPr>
          <p:spPr>
            <a:xfrm>
              <a:off x="4364048" y="2106091"/>
              <a:ext cx="274434" cy="307777"/>
            </a:xfrm>
            <a:prstGeom prst="rect">
              <a:avLst/>
            </a:prstGeom>
          </p:spPr>
          <p:txBody>
            <a:bodyPr wrap="none">
              <a:spAutoFit/>
            </a:bodyPr>
            <a:lstStyle/>
            <a:p>
              <a:r>
                <a:rPr lang="en-US" altLang="zh-CN" sz="1400" dirty="0">
                  <a:solidFill>
                    <a:srgbClr val="000000"/>
                  </a:solidFill>
                  <a:latin typeface="droid sans mono"/>
                </a:rPr>
                <a:t>*</a:t>
              </a:r>
              <a:endParaRPr lang="zh-CN" altLang="en-US" sz="1400" dirty="0"/>
            </a:p>
          </p:txBody>
        </p:sp>
        <p:sp>
          <p:nvSpPr>
            <p:cNvPr id="13" name="文本框 12">
              <a:extLst>
                <a:ext uri="{FF2B5EF4-FFF2-40B4-BE49-F238E27FC236}">
                  <a16:creationId xmlns:a16="http://schemas.microsoft.com/office/drawing/2014/main" id="{573035FC-B606-4971-B93E-6515004EFE59}"/>
                </a:ext>
              </a:extLst>
            </p:cNvPr>
            <p:cNvSpPr txBox="1"/>
            <p:nvPr/>
          </p:nvSpPr>
          <p:spPr>
            <a:xfrm>
              <a:off x="5577742" y="1149755"/>
              <a:ext cx="2103218" cy="276999"/>
            </a:xfrm>
            <a:prstGeom prst="rect">
              <a:avLst/>
            </a:prstGeom>
            <a:noFill/>
          </p:spPr>
          <p:txBody>
            <a:bodyPr wrap="square" rtlCol="0">
              <a:spAutoFit/>
            </a:bodyPr>
            <a:lstStyle/>
            <a:p>
              <a:pPr algn="ctr"/>
              <a:r>
                <a:rPr lang="en-US" altLang="zh-CN" sz="1200" dirty="0">
                  <a:latin typeface="Helvetica" panose="020B0604020202020204" pitchFamily="34" charset="0"/>
                  <a:cs typeface="Helvetica" panose="020B0604020202020204" pitchFamily="34" charset="0"/>
                </a:rPr>
                <a:t>Original Seed</a:t>
              </a:r>
              <a:endParaRPr lang="zh-CN" altLang="en-US" sz="1400" dirty="0">
                <a:latin typeface="Helvetica" panose="020B0604020202020204" pitchFamily="34" charset="0"/>
                <a:cs typeface="Helvetica" panose="020B0604020202020204" pitchFamily="34" charset="0"/>
              </a:endParaRPr>
            </a:p>
          </p:txBody>
        </p:sp>
        <p:sp>
          <p:nvSpPr>
            <p:cNvPr id="14" name="圆角矩形 52">
              <a:extLst>
                <a:ext uri="{FF2B5EF4-FFF2-40B4-BE49-F238E27FC236}">
                  <a16:creationId xmlns:a16="http://schemas.microsoft.com/office/drawing/2014/main" id="{579E41ED-CE50-4EB8-B26A-91DBF1D67E2B}"/>
                </a:ext>
              </a:extLst>
            </p:cNvPr>
            <p:cNvSpPr/>
            <p:nvPr/>
          </p:nvSpPr>
          <p:spPr>
            <a:xfrm>
              <a:off x="3644981" y="1389358"/>
              <a:ext cx="700429" cy="1268061"/>
            </a:xfrm>
            <a:prstGeom prst="roundRect">
              <a:avLst/>
            </a:prstGeom>
            <a:noFill/>
            <a:ln w="28575"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1400" dirty="0">
                <a:solidFill>
                  <a:schemeClr val="tx1"/>
                </a:solidFill>
                <a:latin typeface="Helvetica" panose="020B0604020202020204" pitchFamily="34" charset="0"/>
                <a:cs typeface="Helvetica" panose="020B0604020202020204" pitchFamily="34" charset="0"/>
              </a:endParaRPr>
            </a:p>
          </p:txBody>
        </p:sp>
        <p:sp>
          <p:nvSpPr>
            <p:cNvPr id="15" name="矩形 14">
              <a:extLst>
                <a:ext uri="{FF2B5EF4-FFF2-40B4-BE49-F238E27FC236}">
                  <a16:creationId xmlns:a16="http://schemas.microsoft.com/office/drawing/2014/main" id="{07791E0F-B22B-4AEA-97AA-C0B69258FA1A}"/>
                </a:ext>
              </a:extLst>
            </p:cNvPr>
            <p:cNvSpPr/>
            <p:nvPr/>
          </p:nvSpPr>
          <p:spPr>
            <a:xfrm>
              <a:off x="3437101" y="1464604"/>
              <a:ext cx="3764888" cy="1140834"/>
            </a:xfrm>
            <a:prstGeom prst="rect">
              <a:avLst/>
            </a:prstGeom>
            <a:noFill/>
            <a:ln w="2857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CREATE</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TABLE</a:t>
              </a:r>
              <a:r>
                <a:rPr lang="en-US" altLang="zh-CN" sz="1400" dirty="0">
                  <a:solidFill>
                    <a:srgbClr val="000000"/>
                  </a:solidFill>
                  <a:latin typeface="Consolas" panose="020B0609020204030204" pitchFamily="49" charset="0"/>
                </a:rPr>
                <a:t> t1(v1 </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v2 </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a:t>
              </a:r>
            </a:p>
            <a:p>
              <a:r>
                <a:rPr lang="en-US" altLang="zh-CN" sz="1400" dirty="0">
                  <a:solidFill>
                    <a:srgbClr val="098658"/>
                  </a:solidFill>
                  <a:latin typeface="Consolas" panose="020B0609020204030204" pitchFamily="49" charset="0"/>
                </a:rPr>
                <a:t>2</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INSERT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INTO</a:t>
              </a:r>
              <a:r>
                <a:rPr lang="en-US" altLang="zh-CN" sz="1400" dirty="0">
                  <a:solidFill>
                    <a:srgbClr val="000000"/>
                  </a:solidFill>
                  <a:latin typeface="Consolas" panose="020B0609020204030204" pitchFamily="49" charset="0"/>
                </a:rPr>
                <a:t>  t1  </a:t>
              </a:r>
              <a:r>
                <a:rPr lang="en-US" altLang="zh-CN" sz="1400" dirty="0">
                  <a:solidFill>
                    <a:srgbClr val="0000FF"/>
                  </a:solidFill>
                  <a:latin typeface="Consolas" panose="020B0609020204030204" pitchFamily="49" charset="0"/>
                </a:rPr>
                <a:t>VALUES</a:t>
              </a:r>
              <a:r>
                <a:rPr lang="en-US" altLang="zh-CN" sz="1400" dirty="0">
                  <a:solidFill>
                    <a:srgbClr val="000000"/>
                  </a:solidFill>
                  <a:latin typeface="Consolas" panose="020B0609020204030204" pitchFamily="49" charset="0"/>
                </a:rPr>
                <a:t>(</a:t>
              </a:r>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 </a:t>
              </a:r>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a:t>
              </a:r>
            </a:p>
            <a:p>
              <a:r>
                <a:rPr lang="en-US" altLang="zh-CN" sz="1400" dirty="0">
                  <a:solidFill>
                    <a:srgbClr val="098658"/>
                  </a:solidFill>
                  <a:latin typeface="Consolas" panose="020B0609020204030204" pitchFamily="49" charset="0"/>
                </a:rPr>
                <a:t>3</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INSERT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INTO</a:t>
              </a:r>
              <a:r>
                <a:rPr lang="en-US" altLang="zh-CN" sz="1400" dirty="0">
                  <a:solidFill>
                    <a:srgbClr val="000000"/>
                  </a:solidFill>
                  <a:latin typeface="Consolas" panose="020B0609020204030204" pitchFamily="49" charset="0"/>
                </a:rPr>
                <a:t>  t1  </a:t>
              </a:r>
              <a:r>
                <a:rPr lang="en-US" altLang="zh-CN" sz="1400" dirty="0">
                  <a:solidFill>
                    <a:srgbClr val="0000FF"/>
                  </a:solidFill>
                  <a:latin typeface="Consolas" panose="020B0609020204030204" pitchFamily="49" charset="0"/>
                </a:rPr>
                <a:t>VALUES</a:t>
              </a:r>
              <a:r>
                <a:rPr lang="en-US" altLang="zh-CN" sz="1400" dirty="0">
                  <a:solidFill>
                    <a:srgbClr val="000000"/>
                  </a:solidFill>
                  <a:latin typeface="Consolas" panose="020B0609020204030204" pitchFamily="49" charset="0"/>
                </a:rPr>
                <a:t>(</a:t>
              </a:r>
              <a:r>
                <a:rPr lang="en-US" altLang="zh-CN" sz="1400" dirty="0">
                  <a:solidFill>
                    <a:srgbClr val="098658"/>
                  </a:solidFill>
                  <a:latin typeface="Consolas" panose="020B0609020204030204" pitchFamily="49" charset="0"/>
                </a:rPr>
                <a:t>2</a:t>
              </a:r>
              <a:r>
                <a:rPr lang="en-US" altLang="zh-CN" sz="1400" dirty="0">
                  <a:solidFill>
                    <a:srgbClr val="000000"/>
                  </a:solidFill>
                  <a:latin typeface="Consolas" panose="020B0609020204030204" pitchFamily="49" charset="0"/>
                </a:rPr>
                <a:t>, </a:t>
              </a:r>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a:t>
              </a:r>
            </a:p>
            <a:p>
              <a:r>
                <a:rPr lang="en-US" altLang="zh-CN" sz="1400" dirty="0">
                  <a:solidFill>
                    <a:srgbClr val="098658"/>
                  </a:solidFill>
                  <a:latin typeface="Consolas" panose="020B0609020204030204" pitchFamily="49" charset="0"/>
                </a:rPr>
                <a:t>4</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SELECT</a:t>
              </a:r>
              <a:r>
                <a:rPr lang="en-US" altLang="zh-CN" sz="1400" dirty="0">
                  <a:solidFill>
                    <a:srgbClr val="0000FF"/>
                  </a:solidFill>
                  <a:latin typeface="Consolas" panose="020B0609020204030204" pitchFamily="49" charset="0"/>
                </a:rPr>
                <a:t>    FROM </a:t>
              </a:r>
              <a:r>
                <a:rPr lang="en-US" altLang="zh-CN" sz="1400" dirty="0">
                  <a:solidFill>
                    <a:srgbClr val="000000"/>
                  </a:solidFill>
                  <a:latin typeface="Consolas" panose="020B0609020204030204" pitchFamily="49" charset="0"/>
                </a:rPr>
                <a:t>t1</a:t>
              </a:r>
              <a:r>
                <a:rPr lang="en-US" altLang="zh-CN" sz="1400" dirty="0">
                  <a:solidFill>
                    <a:srgbClr val="0000FF"/>
                  </a:solidFill>
                  <a:latin typeface="Consolas" panose="020B0609020204030204" pitchFamily="49" charset="0"/>
                </a:rPr>
                <a:t> ORDER BY </a:t>
              </a:r>
              <a:r>
                <a:rPr lang="en-US" altLang="zh-CN" sz="1400" dirty="0">
                  <a:solidFill>
                    <a:srgbClr val="000000"/>
                  </a:solidFill>
                  <a:latin typeface="Consolas" panose="020B0609020204030204" pitchFamily="49" charset="0"/>
                </a:rPr>
                <a:t>v1;</a:t>
              </a:r>
            </a:p>
            <a:p>
              <a:r>
                <a:rPr lang="en-US" altLang="zh-CN" sz="1400" dirty="0">
                  <a:solidFill>
                    <a:srgbClr val="098658"/>
                  </a:solidFill>
                  <a:latin typeface="Consolas" panose="020B0609020204030204" pitchFamily="49" charset="0"/>
                </a:rPr>
                <a:t>5</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SELECT</a:t>
              </a:r>
              <a:r>
                <a:rPr lang="en-US" altLang="zh-CN" sz="1400" dirty="0">
                  <a:solidFill>
                    <a:srgbClr val="000000"/>
                  </a:solidFill>
                  <a:latin typeface="Consolas" panose="020B0609020204030204" pitchFamily="49" charset="0"/>
                </a:rPr>
                <a:t> v2 </a:t>
              </a:r>
              <a:r>
                <a:rPr lang="en-US" altLang="zh-CN" sz="1400" dirty="0">
                  <a:solidFill>
                    <a:srgbClr val="0000FF"/>
                  </a:solidFill>
                  <a:latin typeface="Consolas" panose="020B0609020204030204" pitchFamily="49" charset="0"/>
                </a:rPr>
                <a:t>FROM</a:t>
              </a:r>
              <a:r>
                <a:rPr lang="en-US" altLang="zh-CN" sz="1400" dirty="0">
                  <a:solidFill>
                    <a:srgbClr val="000000"/>
                  </a:solidFill>
                  <a:latin typeface="Consolas" panose="020B0609020204030204" pitchFamily="49" charset="0"/>
                </a:rPr>
                <a:t> </a:t>
              </a:r>
              <a:r>
                <a:rPr lang="en-US" altLang="zh-CN" sz="1400" b="1" dirty="0">
                  <a:solidFill>
                    <a:srgbClr val="000000"/>
                  </a:solidFill>
                  <a:latin typeface="Consolas" panose="020B0609020204030204" pitchFamily="49" charset="0"/>
                </a:rPr>
                <a:t>t1 </a:t>
              </a:r>
              <a:r>
                <a:rPr lang="en-US" altLang="zh-CN" sz="1400" b="1" dirty="0">
                  <a:solidFill>
                    <a:srgbClr val="0000FF"/>
                  </a:solidFill>
                  <a:latin typeface="Consolas" panose="020B0609020204030204" pitchFamily="49" charset="0"/>
                </a:rPr>
                <a:t>WHERE</a:t>
              </a:r>
              <a:r>
                <a:rPr lang="en-US" altLang="zh-CN" sz="1400" b="1" dirty="0">
                  <a:solidFill>
                    <a:srgbClr val="000000"/>
                  </a:solidFill>
                  <a:latin typeface="Consolas" panose="020B0609020204030204" pitchFamily="49" charset="0"/>
                </a:rPr>
                <a:t> v1=1;</a:t>
              </a:r>
              <a:r>
                <a:rPr lang="en-US" altLang="zh-CN" sz="1400" dirty="0">
                  <a:solidFill>
                    <a:srgbClr val="000000"/>
                  </a:solidFill>
                  <a:latin typeface="Consolas" panose="020B0609020204030204" pitchFamily="49" charset="0"/>
                </a:rPr>
                <a:t>  </a:t>
              </a:r>
            </a:p>
          </p:txBody>
        </p:sp>
        <p:sp>
          <p:nvSpPr>
            <p:cNvPr id="16" name="圆角矩形 45">
              <a:extLst>
                <a:ext uri="{FF2B5EF4-FFF2-40B4-BE49-F238E27FC236}">
                  <a16:creationId xmlns:a16="http://schemas.microsoft.com/office/drawing/2014/main" id="{FADDB300-32C8-44A1-B4F0-6D1AF038B9BD}"/>
                </a:ext>
              </a:extLst>
            </p:cNvPr>
            <p:cNvSpPr/>
            <p:nvPr/>
          </p:nvSpPr>
          <p:spPr>
            <a:xfrm>
              <a:off x="3461797" y="2363940"/>
              <a:ext cx="3531185" cy="234089"/>
            </a:xfrm>
            <a:prstGeom prst="roundRect">
              <a:avLst/>
            </a:prstGeom>
            <a:noFill/>
            <a:ln w="28575" cap="flat" cmpd="sng" algn="ctr">
              <a:solidFill>
                <a:srgbClr val="FFC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63FBE869-BEED-495A-8FF0-08B708DCEBC4}"/>
              </a:ext>
            </a:extLst>
          </p:cNvPr>
          <p:cNvGrpSpPr/>
          <p:nvPr/>
        </p:nvGrpSpPr>
        <p:grpSpPr>
          <a:xfrm>
            <a:off x="5814111" y="2658650"/>
            <a:ext cx="1276544" cy="1762554"/>
            <a:chOff x="1840018" y="3261465"/>
            <a:chExt cx="1276544" cy="1762554"/>
          </a:xfrm>
        </p:grpSpPr>
        <p:sp>
          <p:nvSpPr>
            <p:cNvPr id="18" name="矩形 17">
              <a:extLst>
                <a:ext uri="{FF2B5EF4-FFF2-40B4-BE49-F238E27FC236}">
                  <a16:creationId xmlns:a16="http://schemas.microsoft.com/office/drawing/2014/main" id="{23DA9E50-9A6B-4FD8-9AAF-1D81D544C580}"/>
                </a:ext>
              </a:extLst>
            </p:cNvPr>
            <p:cNvSpPr/>
            <p:nvPr/>
          </p:nvSpPr>
          <p:spPr>
            <a:xfrm>
              <a:off x="1840018" y="3261465"/>
              <a:ext cx="1269713" cy="27699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200" dirty="0">
                  <a:solidFill>
                    <a:schemeClr val="dk1"/>
                  </a:solidFill>
                  <a:latin typeface="Helvetica" panose="020B0604020202020204" pitchFamily="34" charset="0"/>
                  <a:cs typeface="Helvetica" panose="020B0604020202020204" pitchFamily="34" charset="0"/>
                </a:rPr>
                <a:t>Mutation Areas</a:t>
              </a:r>
              <a:endParaRPr lang="zh-CN" altLang="en-US" sz="1200" dirty="0">
                <a:solidFill>
                  <a:schemeClr val="dk1"/>
                </a:solidFill>
                <a:latin typeface="Helvetica" panose="020B0604020202020204" pitchFamily="34" charset="0"/>
                <a:cs typeface="Helvetica" panose="020B0604020202020204" pitchFamily="34" charset="0"/>
              </a:endParaRPr>
            </a:p>
          </p:txBody>
        </p:sp>
        <p:sp>
          <p:nvSpPr>
            <p:cNvPr id="19" name="圆角矩形 46">
              <a:extLst>
                <a:ext uri="{FF2B5EF4-FFF2-40B4-BE49-F238E27FC236}">
                  <a16:creationId xmlns:a16="http://schemas.microsoft.com/office/drawing/2014/main" id="{2408F762-FD10-4AB7-A7DD-DCE4F7C22DCD}"/>
                </a:ext>
              </a:extLst>
            </p:cNvPr>
            <p:cNvSpPr/>
            <p:nvPr/>
          </p:nvSpPr>
          <p:spPr>
            <a:xfrm>
              <a:off x="1840019" y="4190253"/>
              <a:ext cx="1269712" cy="234089"/>
            </a:xfrm>
            <a:prstGeom prst="roundRect">
              <a:avLst/>
            </a:prstGeom>
            <a:noFill/>
            <a:ln w="28575" cap="flat" cmpd="sng" algn="ctr">
              <a:solidFill>
                <a:srgbClr val="FFC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dirty="0">
                  <a:solidFill>
                    <a:schemeClr val="tx1"/>
                  </a:solidFill>
                  <a:latin typeface="Helvetica" panose="020B0604020202020204" pitchFamily="34" charset="0"/>
                  <a:cs typeface="Helvetica" panose="020B0604020202020204" pitchFamily="34" charset="0"/>
                </a:rPr>
                <a:t>Statement</a:t>
              </a:r>
              <a:endParaRPr lang="zh-CN" altLang="en-US" sz="1200" dirty="0">
                <a:solidFill>
                  <a:schemeClr val="tx1"/>
                </a:solidFill>
                <a:latin typeface="Helvetica" panose="020B0604020202020204" pitchFamily="34" charset="0"/>
                <a:cs typeface="Helvetica" panose="020B0604020202020204" pitchFamily="34" charset="0"/>
              </a:endParaRPr>
            </a:p>
          </p:txBody>
        </p:sp>
        <p:sp>
          <p:nvSpPr>
            <p:cNvPr id="20" name="矩形 19">
              <a:extLst>
                <a:ext uri="{FF2B5EF4-FFF2-40B4-BE49-F238E27FC236}">
                  <a16:creationId xmlns:a16="http://schemas.microsoft.com/office/drawing/2014/main" id="{D226D169-62F8-41D2-A9BB-4A52413AFA22}"/>
                </a:ext>
              </a:extLst>
            </p:cNvPr>
            <p:cNvSpPr/>
            <p:nvPr/>
          </p:nvSpPr>
          <p:spPr>
            <a:xfrm>
              <a:off x="1840019" y="3700196"/>
              <a:ext cx="1269712" cy="276999"/>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lgn="ctr"/>
              <a:r>
                <a:rPr lang="en-US" altLang="zh-CN" sz="1200" dirty="0">
                  <a:solidFill>
                    <a:schemeClr val="dk1"/>
                  </a:solidFill>
                  <a:latin typeface="Helvetica" panose="020B0604020202020204" pitchFamily="34" charset="0"/>
                  <a:cs typeface="Helvetica" panose="020B0604020202020204" pitchFamily="34" charset="0"/>
                </a:rPr>
                <a:t>Test Case </a:t>
              </a:r>
            </a:p>
          </p:txBody>
        </p:sp>
        <p:sp>
          <p:nvSpPr>
            <p:cNvPr id="21" name="圆角矩形 49">
              <a:extLst>
                <a:ext uri="{FF2B5EF4-FFF2-40B4-BE49-F238E27FC236}">
                  <a16:creationId xmlns:a16="http://schemas.microsoft.com/office/drawing/2014/main" id="{ADB24A67-848A-4C76-BFCF-5E294EB464CD}"/>
                </a:ext>
              </a:extLst>
            </p:cNvPr>
            <p:cNvSpPr/>
            <p:nvPr/>
          </p:nvSpPr>
          <p:spPr>
            <a:xfrm>
              <a:off x="1840018" y="4627286"/>
              <a:ext cx="1276544" cy="396733"/>
            </a:xfrm>
            <a:prstGeom prst="roundRect">
              <a:avLst/>
            </a:prstGeom>
            <a:noFill/>
            <a:ln w="28575"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dirty="0">
                  <a:solidFill>
                    <a:schemeClr val="tx1"/>
                  </a:solidFill>
                  <a:latin typeface="Helvetica" panose="020B0604020202020204" pitchFamily="34" charset="0"/>
                  <a:cs typeface="Helvetica" panose="020B0604020202020204" pitchFamily="34" charset="0"/>
                </a:rPr>
                <a:t>SQL Type Sequence</a:t>
              </a:r>
              <a:endParaRPr lang="zh-CN" altLang="en-US" sz="1400" dirty="0">
                <a:solidFill>
                  <a:schemeClr val="tx1"/>
                </a:solidFill>
                <a:latin typeface="Helvetica" panose="020B0604020202020204" pitchFamily="34" charset="0"/>
                <a:cs typeface="Helvetica" panose="020B0604020202020204" pitchFamily="34" charset="0"/>
              </a:endParaRPr>
            </a:p>
          </p:txBody>
        </p:sp>
      </p:grpSp>
      <p:cxnSp>
        <p:nvCxnSpPr>
          <p:cNvPr id="22" name="肘形连接符 9">
            <a:extLst>
              <a:ext uri="{FF2B5EF4-FFF2-40B4-BE49-F238E27FC236}">
                <a16:creationId xmlns:a16="http://schemas.microsoft.com/office/drawing/2014/main" id="{6C0A5827-9B03-4B96-BAD0-0CEDC7E91128}"/>
              </a:ext>
            </a:extLst>
          </p:cNvPr>
          <p:cNvCxnSpPr>
            <a:endCxn id="26" idx="1"/>
          </p:cNvCxnSpPr>
          <p:nvPr/>
        </p:nvCxnSpPr>
        <p:spPr>
          <a:xfrm>
            <a:off x="7395722" y="3835632"/>
            <a:ext cx="474717" cy="353615"/>
          </a:xfrm>
          <a:prstGeom prst="bentConnector3">
            <a:avLst>
              <a:gd name="adj1" fmla="val 2304"/>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矩形 22">
            <a:extLst>
              <a:ext uri="{FF2B5EF4-FFF2-40B4-BE49-F238E27FC236}">
                <a16:creationId xmlns:a16="http://schemas.microsoft.com/office/drawing/2014/main" id="{B6E7428C-FD4F-4C85-96C9-B749561363F7}"/>
              </a:ext>
            </a:extLst>
          </p:cNvPr>
          <p:cNvSpPr/>
          <p:nvPr/>
        </p:nvSpPr>
        <p:spPr>
          <a:xfrm>
            <a:off x="9859858" y="4189247"/>
            <a:ext cx="1148337" cy="226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0ED3466-B1A3-4C7A-BFA5-CFCB9EE6B2DF}"/>
              </a:ext>
            </a:extLst>
          </p:cNvPr>
          <p:cNvSpPr txBox="1"/>
          <p:nvPr/>
        </p:nvSpPr>
        <p:spPr>
          <a:xfrm>
            <a:off x="10966755" y="3612238"/>
            <a:ext cx="1502327" cy="276999"/>
          </a:xfrm>
          <a:prstGeom prst="rect">
            <a:avLst/>
          </a:prstGeom>
          <a:noFill/>
        </p:spPr>
        <p:txBody>
          <a:bodyPr wrap="square" rtlCol="0">
            <a:spAutoFit/>
          </a:bodyPr>
          <a:lstStyle/>
          <a:p>
            <a:pPr algn="ctr"/>
            <a:r>
              <a:rPr lang="en-US" altLang="zh-CN" sz="1200" dirty="0">
                <a:latin typeface="Helvetica" panose="020B0604020202020204" pitchFamily="34" charset="0"/>
                <a:cs typeface="Helvetica" panose="020B0604020202020204" pitchFamily="34" charset="0"/>
              </a:rPr>
              <a:t>Mutated Seed</a:t>
            </a:r>
            <a:endParaRPr lang="zh-CN" altLang="en-US" sz="1400" dirty="0">
              <a:latin typeface="Helvetica" panose="020B0604020202020204" pitchFamily="34" charset="0"/>
              <a:cs typeface="Helvetica" panose="020B0604020202020204" pitchFamily="34" charset="0"/>
            </a:endParaRPr>
          </a:p>
        </p:txBody>
      </p:sp>
      <p:sp>
        <p:nvSpPr>
          <p:cNvPr id="25" name="矩形 24">
            <a:extLst>
              <a:ext uri="{FF2B5EF4-FFF2-40B4-BE49-F238E27FC236}">
                <a16:creationId xmlns:a16="http://schemas.microsoft.com/office/drawing/2014/main" id="{87282157-4A42-4676-AFEC-6E90C32E60C9}"/>
              </a:ext>
            </a:extLst>
          </p:cNvPr>
          <p:cNvSpPr/>
          <p:nvPr/>
        </p:nvSpPr>
        <p:spPr>
          <a:xfrm>
            <a:off x="7216093" y="4256259"/>
            <a:ext cx="654346" cy="276999"/>
          </a:xfrm>
          <a:prstGeom prst="rect">
            <a:avLst/>
          </a:prstGeom>
        </p:spPr>
        <p:txBody>
          <a:bodyPr wrap="none">
            <a:spAutoFit/>
          </a:bodyPr>
          <a:lstStyle/>
          <a:p>
            <a:r>
              <a:rPr lang="en-US" altLang="zh-CN" sz="1200" dirty="0">
                <a:latin typeface="Helvetica" panose="020B0604020202020204" pitchFamily="34" charset="0"/>
                <a:cs typeface="Helvetica" panose="020B0604020202020204" pitchFamily="34" charset="0"/>
              </a:rPr>
              <a:t>Mutate</a:t>
            </a:r>
            <a:endParaRPr lang="zh-CN" altLang="en-US" dirty="0"/>
          </a:p>
        </p:txBody>
      </p:sp>
      <p:sp>
        <p:nvSpPr>
          <p:cNvPr id="26" name="矩形 25">
            <a:extLst>
              <a:ext uri="{FF2B5EF4-FFF2-40B4-BE49-F238E27FC236}">
                <a16:creationId xmlns:a16="http://schemas.microsoft.com/office/drawing/2014/main" id="{6998E39C-D486-496D-91FF-A0541680583D}"/>
              </a:ext>
            </a:extLst>
          </p:cNvPr>
          <p:cNvSpPr/>
          <p:nvPr/>
        </p:nvSpPr>
        <p:spPr>
          <a:xfrm>
            <a:off x="7870439" y="3927637"/>
            <a:ext cx="3640616" cy="523220"/>
          </a:xfrm>
          <a:prstGeom prst="rect">
            <a:avLst/>
          </a:prstGeom>
          <a:ln w="28575">
            <a:solidFill>
              <a:schemeClr val="bg2">
                <a:lumMod val="75000"/>
              </a:schemeClr>
            </a:solidFill>
          </a:ln>
        </p:spPr>
        <p:txBody>
          <a:bodyPr wrap="square">
            <a:spAutoFit/>
          </a:bodyPr>
          <a:lstStyle/>
          <a:p>
            <a:pPr lvl="0" algn="ctr"/>
            <a:r>
              <a:rPr lang="en-US" altLang="zh-CN" sz="1400" dirty="0">
                <a:latin typeface="droid sans mono"/>
              </a:rPr>
              <a:t>… …</a:t>
            </a:r>
          </a:p>
          <a:p>
            <a:pPr lvl="0"/>
            <a:r>
              <a:rPr lang="en-US" altLang="zh-CN" sz="1400" dirty="0">
                <a:solidFill>
                  <a:srgbClr val="098658"/>
                </a:solidFill>
                <a:latin typeface="Consolas" panose="020B0609020204030204" pitchFamily="49" charset="0"/>
              </a:rPr>
              <a:t>5</a:t>
            </a:r>
            <a:r>
              <a:rPr lang="en-US" altLang="zh-CN" sz="1400" dirty="0">
                <a:solidFill>
                  <a:srgbClr val="000000"/>
                </a:solidFill>
                <a:latin typeface="Consolas" panose="020B0609020204030204" pitchFamily="49" charset="0"/>
              </a:rPr>
              <a:t>:</a:t>
            </a:r>
            <a:r>
              <a:rPr lang="en-US" altLang="zh-CN" sz="1400">
                <a:solidFill>
                  <a:srgbClr val="C00000"/>
                </a:solidFill>
                <a:latin typeface="Consolas" panose="020B0609020204030204" pitchFamily="49" charset="0"/>
              </a:rPr>
              <a:t>SELECT</a:t>
            </a:r>
            <a:r>
              <a:rPr lang="en-US" altLang="zh-CN" sz="1400">
                <a:solidFill>
                  <a:srgbClr val="000000"/>
                </a:solidFill>
                <a:latin typeface="Consolas" panose="020B0609020204030204" pitchFamily="49" charset="0"/>
              </a:rPr>
              <a:t> v2 </a:t>
            </a:r>
            <a:r>
              <a:rPr lang="en-US" altLang="zh-CN" sz="1400" dirty="0">
                <a:solidFill>
                  <a:srgbClr val="0000FF"/>
                </a:solidFill>
                <a:latin typeface="Consolas" panose="020B0609020204030204" pitchFamily="49" charset="0"/>
              </a:rPr>
              <a:t>FROM</a:t>
            </a:r>
            <a:r>
              <a:rPr lang="en-US" altLang="zh-CN" sz="1400" dirty="0">
                <a:solidFill>
                  <a:srgbClr val="000000"/>
                </a:solidFill>
                <a:latin typeface="Consolas" panose="020B0609020204030204" pitchFamily="49" charset="0"/>
              </a:rPr>
              <a:t> </a:t>
            </a:r>
            <a:r>
              <a:rPr lang="en-US" altLang="zh-CN" sz="1400" b="1" dirty="0">
                <a:solidFill>
                  <a:srgbClr val="000000"/>
                </a:solidFill>
                <a:latin typeface="Consolas" panose="020B0609020204030204" pitchFamily="49" charset="0"/>
              </a:rPr>
              <a:t>t1 </a:t>
            </a:r>
            <a:r>
              <a:rPr lang="en-US" altLang="zh-CN" sz="1400" b="1" dirty="0">
                <a:solidFill>
                  <a:srgbClr val="0000FF"/>
                </a:solidFill>
                <a:latin typeface="Consolas" panose="020B0609020204030204" pitchFamily="49" charset="0"/>
              </a:rPr>
              <a:t>ORDER </a:t>
            </a:r>
            <a:r>
              <a:rPr lang="en-US" altLang="zh-CN" sz="1400" b="1">
                <a:solidFill>
                  <a:srgbClr val="0000FF"/>
                </a:solidFill>
                <a:latin typeface="Consolas" panose="020B0609020204030204" pitchFamily="49" charset="0"/>
              </a:rPr>
              <a:t>BY </a:t>
            </a:r>
            <a:r>
              <a:rPr lang="en-US" altLang="zh-CN" sz="1400" b="1">
                <a:solidFill>
                  <a:srgbClr val="000000"/>
                </a:solidFill>
                <a:latin typeface="Consolas" panose="020B0609020204030204" pitchFamily="49" charset="0"/>
              </a:rPr>
              <a:t>v</a:t>
            </a:r>
            <a:r>
              <a:rPr lang="en-US" altLang="zh-CN" sz="1400" b="1" dirty="0">
                <a:solidFill>
                  <a:srgbClr val="000000"/>
                </a:solidFill>
                <a:latin typeface="Consolas" panose="020B0609020204030204" pitchFamily="49" charset="0"/>
              </a:rPr>
              <a:t>1</a:t>
            </a:r>
            <a:r>
              <a:rPr lang="en-US" altLang="zh-CN" sz="1400" b="1">
                <a:solidFill>
                  <a:srgbClr val="000000"/>
                </a:solidFill>
                <a:latin typeface="Consolas" panose="020B0609020204030204" pitchFamily="49" charset="0"/>
              </a:rPr>
              <a:t>;</a:t>
            </a:r>
            <a:r>
              <a:rPr lang="en-US" altLang="zh-CN" sz="1400">
                <a:solidFill>
                  <a:srgbClr val="000000"/>
                </a:solidFill>
                <a:latin typeface="droid sans mono"/>
              </a:rPr>
              <a:t>  </a:t>
            </a:r>
            <a:endParaRPr lang="en-US" altLang="zh-CN" sz="1400" dirty="0">
              <a:solidFill>
                <a:srgbClr val="000000"/>
              </a:solidFill>
              <a:latin typeface="droid sans mono"/>
            </a:endParaRPr>
          </a:p>
        </p:txBody>
      </p:sp>
      <p:sp>
        <p:nvSpPr>
          <p:cNvPr id="28" name="标题 27">
            <a:extLst>
              <a:ext uri="{FF2B5EF4-FFF2-40B4-BE49-F238E27FC236}">
                <a16:creationId xmlns:a16="http://schemas.microsoft.com/office/drawing/2014/main" id="{881718DA-5B27-450B-86C7-32085FA3D538}"/>
              </a:ext>
            </a:extLst>
          </p:cNvPr>
          <p:cNvSpPr>
            <a:spLocks noGrp="1"/>
          </p:cNvSpPr>
          <p:nvPr>
            <p:ph type="title"/>
          </p:nvPr>
        </p:nvSpPr>
        <p:spPr/>
        <p:txBody>
          <a:bodyPr/>
          <a:lstStyle/>
          <a:p>
            <a:pPr algn="ctr"/>
            <a:r>
              <a:rPr lang="en-US" altLang="zh-CN" sz="3600" b="1" dirty="0">
                <a:solidFill>
                  <a:prstClr val="black"/>
                </a:solidFill>
                <a:latin typeface="Calibri" panose="020F0502020204030204" pitchFamily="34" charset="0"/>
                <a:cs typeface="Calibri" panose="020F0502020204030204" pitchFamily="34" charset="0"/>
              </a:rPr>
              <a:t>SQL Type Sequences</a:t>
            </a:r>
            <a:endParaRPr lang="zh-CN" altLang="en-US" dirty="0"/>
          </a:p>
        </p:txBody>
      </p:sp>
      <p:sp>
        <p:nvSpPr>
          <p:cNvPr id="2" name="文本框 1"/>
          <p:cNvSpPr txBox="1"/>
          <p:nvPr/>
        </p:nvSpPr>
        <p:spPr>
          <a:xfrm>
            <a:off x="303371" y="2889803"/>
            <a:ext cx="4784784"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dirty="0">
                <a:latin typeface="Menlo" charset="0"/>
                <a:ea typeface="Menlo" charset="0"/>
                <a:cs typeface="Menlo" charset="0"/>
              </a:rPr>
              <a:t>DDL: CREATE/DROP/ALTER TABLE, </a:t>
            </a:r>
            <a:r>
              <a:rPr kumimoji="1" lang="mr-IN" altLang="zh-CN" dirty="0">
                <a:latin typeface="Menlo" charset="0"/>
                <a:ea typeface="Menlo" charset="0"/>
                <a:cs typeface="Menlo" charset="0"/>
              </a:rPr>
              <a:t>…</a:t>
            </a:r>
            <a:endParaRPr kumimoji="1" lang="en-US" altLang="zh-CN" dirty="0">
              <a:latin typeface="Menlo" charset="0"/>
              <a:ea typeface="Menlo" charset="0"/>
              <a:cs typeface="Menlo" charset="0"/>
            </a:endParaRPr>
          </a:p>
          <a:p>
            <a:r>
              <a:rPr kumimoji="1" lang="en-US" altLang="zh-CN" dirty="0">
                <a:latin typeface="Menlo" charset="0"/>
                <a:ea typeface="Menlo" charset="0"/>
                <a:cs typeface="Menlo" charset="0"/>
              </a:rPr>
              <a:t>DQL: SELECT</a:t>
            </a:r>
          </a:p>
          <a:p>
            <a:r>
              <a:rPr kumimoji="1" lang="en-US" altLang="zh-CN" dirty="0">
                <a:latin typeface="Menlo" charset="0"/>
                <a:ea typeface="Menlo" charset="0"/>
                <a:cs typeface="Menlo" charset="0"/>
              </a:rPr>
              <a:t>DML: INSERT INTO, DELETE FROM, </a:t>
            </a:r>
            <a:r>
              <a:rPr kumimoji="1" lang="mr-IN" altLang="zh-CN" dirty="0">
                <a:latin typeface="Menlo" charset="0"/>
                <a:ea typeface="Menlo" charset="0"/>
                <a:cs typeface="Menlo" charset="0"/>
              </a:rPr>
              <a:t>…</a:t>
            </a:r>
            <a:endParaRPr kumimoji="1" lang="en-US" altLang="zh-CN" dirty="0">
              <a:latin typeface="Menlo" charset="0"/>
              <a:ea typeface="Menlo" charset="0"/>
              <a:cs typeface="Menlo" charset="0"/>
            </a:endParaRPr>
          </a:p>
          <a:p>
            <a:r>
              <a:rPr kumimoji="1" lang="en-US" altLang="zh-CN" dirty="0">
                <a:latin typeface="Menlo" charset="0"/>
                <a:ea typeface="Menlo" charset="0"/>
                <a:cs typeface="Menlo" charset="0"/>
              </a:rPr>
              <a:t>DCL: GRANT, REVOKE, </a:t>
            </a:r>
            <a:r>
              <a:rPr kumimoji="1" lang="mr-IN" altLang="zh-CN" dirty="0">
                <a:latin typeface="Menlo" charset="0"/>
                <a:ea typeface="Menlo" charset="0"/>
                <a:cs typeface="Menlo" charset="0"/>
              </a:rPr>
              <a:t>…</a:t>
            </a:r>
            <a:endParaRPr kumimoji="1" lang="en-US" altLang="zh-CN" dirty="0">
              <a:latin typeface="Menlo" charset="0"/>
              <a:ea typeface="Menlo" charset="0"/>
              <a:cs typeface="Menlo" charset="0"/>
            </a:endParaRPr>
          </a:p>
          <a:p>
            <a:r>
              <a:rPr kumimoji="1" lang="mr-IN" altLang="zh-CN" dirty="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3" name="文本框 2"/>
          <p:cNvSpPr txBox="1"/>
          <p:nvPr/>
        </p:nvSpPr>
        <p:spPr>
          <a:xfrm>
            <a:off x="303371" y="2442927"/>
            <a:ext cx="2556641" cy="369332"/>
          </a:xfrm>
          <a:prstGeom prst="rect">
            <a:avLst/>
          </a:prstGeom>
          <a:noFill/>
        </p:spPr>
        <p:txBody>
          <a:bodyPr wrap="square" rtlCol="0">
            <a:spAutoFit/>
          </a:bodyPr>
          <a:lstStyle/>
          <a:p>
            <a:r>
              <a:rPr kumimoji="1" lang="en-US" altLang="zh-CN" dirty="0">
                <a:latin typeface="Arial" charset="0"/>
                <a:ea typeface="Arial" charset="0"/>
                <a:cs typeface="Arial" charset="0"/>
              </a:rPr>
              <a:t>SQL Statement Types</a:t>
            </a:r>
            <a:endParaRPr kumimoji="1" lang="zh-CN" altLang="en-US" dirty="0">
              <a:latin typeface="Arial" charset="0"/>
              <a:ea typeface="Arial" charset="0"/>
              <a:cs typeface="Arial" charset="0"/>
            </a:endParaRPr>
          </a:p>
        </p:txBody>
      </p:sp>
      <p:sp>
        <p:nvSpPr>
          <p:cNvPr id="30" name="灯片编号占位符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ea typeface="Microsoft YaHei"/>
              </a:rPr>
              <a:t>3</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icrosoft YaHei"/>
              <a:cs typeface="+mn-cs"/>
            </a:endParaRPr>
          </a:p>
        </p:txBody>
      </p:sp>
    </p:spTree>
    <p:extLst>
      <p:ext uri="{BB962C8B-B14F-4D97-AF65-F5344CB8AC3E}">
        <p14:creationId xmlns:p14="http://schemas.microsoft.com/office/powerpoint/2010/main" val="215113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3777064" y="3054779"/>
            <a:ext cx="4434112" cy="2362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49" name="圆角矩形 48"/>
          <p:cNvSpPr/>
          <p:nvPr/>
        </p:nvSpPr>
        <p:spPr>
          <a:xfrm>
            <a:off x="3777064" y="3858725"/>
            <a:ext cx="4434112" cy="2362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7" name="标题 1">
            <a:extLst>
              <a:ext uri="{FF2B5EF4-FFF2-40B4-BE49-F238E27FC236}">
                <a16:creationId xmlns:a16="http://schemas.microsoft.com/office/drawing/2014/main" id="{7C652295-2EFF-4CAC-8E62-99E0C1931989}"/>
              </a:ext>
            </a:extLst>
          </p:cNvPr>
          <p:cNvSpPr txBox="1">
            <a:spLocks/>
          </p:cNvSpPr>
          <p:nvPr/>
        </p:nvSpPr>
        <p:spPr>
          <a:xfrm>
            <a:off x="838200" y="480000"/>
            <a:ext cx="10515600" cy="8283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b="1" dirty="0">
                <a:latin typeface="Calibri" panose="020F0502020204030204" pitchFamily="34" charset="0"/>
                <a:cs typeface="Calibri" panose="020F0502020204030204" pitchFamily="34" charset="0"/>
              </a:rPr>
              <a:t>Importance of Abundant SQL Type Sequences</a:t>
            </a:r>
            <a:endParaRPr lang="en-US" sz="3600" b="1" dirty="0">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id="{07791E0F-B22B-4AEA-97AA-C0B69258FA1A}"/>
              </a:ext>
            </a:extLst>
          </p:cNvPr>
          <p:cNvSpPr/>
          <p:nvPr/>
        </p:nvSpPr>
        <p:spPr>
          <a:xfrm>
            <a:off x="3777064" y="2377567"/>
            <a:ext cx="4434112" cy="954107"/>
          </a:xfrm>
          <a:prstGeom prst="rect">
            <a:avLst/>
          </a:prstGeom>
          <a:noFill/>
          <a:ln w="2857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CREATE</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TABLE</a:t>
            </a:r>
            <a:r>
              <a:rPr lang="en-US" altLang="zh-CN" sz="1400" dirty="0">
                <a:solidFill>
                  <a:srgbClr val="000000"/>
                </a:solidFill>
                <a:latin typeface="Consolas" panose="020B0609020204030204" pitchFamily="49" charset="0"/>
              </a:rPr>
              <a:t> t1(a </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b </a:t>
            </a:r>
            <a:r>
              <a:rPr lang="en-US" altLang="zh-CN" sz="1400" dirty="0">
                <a:solidFill>
                  <a:srgbClr val="0000FF"/>
                </a:solidFill>
                <a:latin typeface="Consolas" panose="020B0609020204030204" pitchFamily="49" charset="0"/>
              </a:rPr>
              <a:t>VARCHAR(100)</a:t>
            </a:r>
            <a:r>
              <a:rPr lang="en-US" altLang="zh-CN" sz="1400" dirty="0">
                <a:solidFill>
                  <a:srgbClr val="000000"/>
                </a:solidFill>
                <a:latin typeface="Consolas" panose="020B0609020204030204" pitchFamily="49" charset="0"/>
              </a:rPr>
              <a:t>);</a:t>
            </a:r>
          </a:p>
          <a:p>
            <a:r>
              <a:rPr lang="en-US" altLang="zh-CN" sz="1400" dirty="0">
                <a:solidFill>
                  <a:srgbClr val="098658"/>
                </a:solidFill>
                <a:latin typeface="Consolas" panose="020B0609020204030204" pitchFamily="49" charset="0"/>
              </a:rPr>
              <a:t>2</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INSERT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INTO</a:t>
            </a:r>
            <a:r>
              <a:rPr lang="en-US" altLang="zh-CN" sz="1400" dirty="0">
                <a:solidFill>
                  <a:srgbClr val="000000"/>
                </a:solidFill>
                <a:latin typeface="Consolas" panose="020B0609020204030204" pitchFamily="49" charset="0"/>
              </a:rPr>
              <a:t>  t1  </a:t>
            </a:r>
            <a:r>
              <a:rPr lang="en-US" altLang="zh-CN" sz="1400" dirty="0">
                <a:solidFill>
                  <a:srgbClr val="0000FF"/>
                </a:solidFill>
                <a:latin typeface="Consolas" panose="020B0609020204030204" pitchFamily="49" charset="0"/>
              </a:rPr>
              <a:t>VALUES</a:t>
            </a:r>
            <a:r>
              <a:rPr lang="en-US" altLang="zh-CN" sz="1400" dirty="0">
                <a:solidFill>
                  <a:srgbClr val="000000"/>
                </a:solidFill>
                <a:latin typeface="Consolas" panose="020B0609020204030204" pitchFamily="49" charset="0"/>
              </a:rPr>
              <a:t>(</a:t>
            </a:r>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 </a:t>
            </a:r>
            <a:r>
              <a:rPr lang="en-US" altLang="zh-CN" sz="1400" dirty="0">
                <a:solidFill>
                  <a:schemeClr val="accent2">
                    <a:lumMod val="75000"/>
                  </a:schemeClr>
                </a:solidFill>
                <a:latin typeface="Consolas" panose="020B0609020204030204" pitchFamily="49" charset="0"/>
              </a:rPr>
              <a:t>’name1’</a:t>
            </a:r>
            <a:r>
              <a:rPr lang="en-US" altLang="zh-CN" sz="1400" dirty="0">
                <a:solidFill>
                  <a:srgbClr val="000000"/>
                </a:solidFill>
                <a:latin typeface="Consolas" panose="020B0609020204030204" pitchFamily="49" charset="0"/>
              </a:rPr>
              <a:t>);</a:t>
            </a:r>
          </a:p>
          <a:p>
            <a:r>
              <a:rPr lang="en-US" altLang="zh-CN" sz="1400" dirty="0">
                <a:solidFill>
                  <a:srgbClr val="098658"/>
                </a:solidFill>
                <a:latin typeface="Consolas" panose="020B0609020204030204" pitchFamily="49" charset="0"/>
              </a:rPr>
              <a:t>3</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INSERT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INTO</a:t>
            </a:r>
            <a:r>
              <a:rPr lang="en-US" altLang="zh-CN" sz="1400" dirty="0">
                <a:solidFill>
                  <a:srgbClr val="000000"/>
                </a:solidFill>
                <a:latin typeface="Consolas" panose="020B0609020204030204" pitchFamily="49" charset="0"/>
              </a:rPr>
              <a:t>  t1  </a:t>
            </a:r>
            <a:r>
              <a:rPr lang="en-US" altLang="zh-CN" sz="1400" dirty="0">
                <a:solidFill>
                  <a:srgbClr val="0000FF"/>
                </a:solidFill>
                <a:latin typeface="Consolas" panose="020B0609020204030204" pitchFamily="49" charset="0"/>
              </a:rPr>
              <a:t>VALUES</a:t>
            </a:r>
            <a:r>
              <a:rPr lang="en-US" altLang="zh-CN" sz="1400" dirty="0">
                <a:solidFill>
                  <a:srgbClr val="000000"/>
                </a:solidFill>
                <a:latin typeface="Consolas" panose="020B0609020204030204" pitchFamily="49" charset="0"/>
              </a:rPr>
              <a:t>(</a:t>
            </a:r>
            <a:r>
              <a:rPr lang="en-US" altLang="zh-CN" sz="1400" dirty="0">
                <a:solidFill>
                  <a:srgbClr val="098658"/>
                </a:solidFill>
                <a:latin typeface="Consolas" panose="020B0609020204030204" pitchFamily="49" charset="0"/>
              </a:rPr>
              <a:t>3</a:t>
            </a:r>
            <a:r>
              <a:rPr lang="en-US" altLang="zh-CN" sz="1400" dirty="0">
                <a:solidFill>
                  <a:srgbClr val="000000"/>
                </a:solidFill>
                <a:latin typeface="Consolas" panose="020B0609020204030204" pitchFamily="49" charset="0"/>
              </a:rPr>
              <a:t>, </a:t>
            </a:r>
            <a:r>
              <a:rPr lang="en-US" altLang="zh-CN" sz="1400" dirty="0">
                <a:solidFill>
                  <a:schemeClr val="accent2">
                    <a:lumMod val="75000"/>
                  </a:schemeClr>
                </a:solidFill>
                <a:latin typeface="Consolas" panose="020B0609020204030204" pitchFamily="49" charset="0"/>
              </a:rPr>
              <a:t>’name1’</a:t>
            </a:r>
            <a:r>
              <a:rPr lang="en-US" altLang="zh-CN" sz="1400" dirty="0">
                <a:solidFill>
                  <a:srgbClr val="000000"/>
                </a:solidFill>
                <a:latin typeface="Consolas" panose="020B0609020204030204" pitchFamily="49" charset="0"/>
              </a:rPr>
              <a:t>);</a:t>
            </a:r>
          </a:p>
          <a:p>
            <a:r>
              <a:rPr lang="en-US" altLang="zh-CN" sz="1400" b="1" dirty="0">
                <a:solidFill>
                  <a:srgbClr val="098658"/>
                </a:solidFill>
                <a:latin typeface="Consolas" panose="020B0609020204030204" pitchFamily="49" charset="0"/>
              </a:rPr>
              <a:t>4</a:t>
            </a:r>
            <a:r>
              <a:rPr lang="en-US" altLang="zh-CN" sz="1400" b="1" dirty="0">
                <a:solidFill>
                  <a:srgbClr val="000000"/>
                </a:solidFill>
                <a:latin typeface="Consolas" panose="020B0609020204030204" pitchFamily="49" charset="0"/>
              </a:rPr>
              <a:t>:</a:t>
            </a:r>
            <a:r>
              <a:rPr lang="en-US" altLang="zh-CN" sz="1400" b="1" dirty="0">
                <a:solidFill>
                  <a:srgbClr val="C00000"/>
                </a:solidFill>
                <a:latin typeface="Consolas" panose="020B0609020204030204" pitchFamily="49" charset="0"/>
              </a:rPr>
              <a:t>SELECT</a:t>
            </a:r>
            <a:r>
              <a:rPr lang="en-US" altLang="zh-CN" sz="1400" b="1" dirty="0">
                <a:solidFill>
                  <a:srgbClr val="0000FF"/>
                </a:solidFill>
                <a:latin typeface="Consolas" panose="020B0609020204030204" pitchFamily="49" charset="0"/>
              </a:rPr>
              <a:t> </a:t>
            </a:r>
            <a:r>
              <a:rPr lang="en-US" altLang="zh-CN" sz="1400" b="1" dirty="0">
                <a:solidFill>
                  <a:schemeClr val="tx1"/>
                </a:solidFill>
                <a:latin typeface="Consolas" panose="020B0609020204030204" pitchFamily="49" charset="0"/>
              </a:rPr>
              <a:t>*</a:t>
            </a:r>
            <a:r>
              <a:rPr lang="en-US" altLang="zh-CN" sz="1400" b="1" dirty="0">
                <a:solidFill>
                  <a:srgbClr val="0000FF"/>
                </a:solidFill>
                <a:latin typeface="Consolas" panose="020B0609020204030204" pitchFamily="49" charset="0"/>
              </a:rPr>
              <a:t> FROM </a:t>
            </a:r>
            <a:r>
              <a:rPr lang="en-US" altLang="zh-CN" sz="1400" b="1" dirty="0">
                <a:solidFill>
                  <a:srgbClr val="000000"/>
                </a:solidFill>
                <a:latin typeface="Consolas" panose="020B0609020204030204" pitchFamily="49" charset="0"/>
              </a:rPr>
              <a:t>t1</a:t>
            </a:r>
            <a:r>
              <a:rPr lang="en-US" altLang="zh-CN" sz="1400" b="1" dirty="0">
                <a:solidFill>
                  <a:srgbClr val="0000FF"/>
                </a:solidFill>
                <a:latin typeface="Consolas" panose="020B0609020204030204" pitchFamily="49" charset="0"/>
              </a:rPr>
              <a:t> ORDER BY </a:t>
            </a:r>
            <a:r>
              <a:rPr lang="en-US" altLang="zh-CN" sz="1400" b="1" dirty="0">
                <a:solidFill>
                  <a:srgbClr val="000000"/>
                </a:solidFill>
                <a:latin typeface="Consolas" panose="020B0609020204030204" pitchFamily="49" charset="0"/>
              </a:rPr>
              <a:t>a DESC;</a:t>
            </a:r>
          </a:p>
        </p:txBody>
      </p:sp>
      <p:sp>
        <p:nvSpPr>
          <p:cNvPr id="3" name="圆角矩形标注 2"/>
          <p:cNvSpPr/>
          <p:nvPr/>
        </p:nvSpPr>
        <p:spPr>
          <a:xfrm>
            <a:off x="1369570" y="2240442"/>
            <a:ext cx="2156544" cy="369332"/>
          </a:xfrm>
          <a:prstGeom prst="wedgeRoundRectCallout">
            <a:avLst>
              <a:gd name="adj1" fmla="val 64352"/>
              <a:gd name="adj2" fmla="val 5582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t> </a:t>
            </a:r>
            <a:r>
              <a:rPr lang="en-US" altLang="zh-CN" dirty="0">
                <a:latin typeface="Calibri" panose="020F0502020204030204" pitchFamily="34" charset="0"/>
                <a:cs typeface="Calibri" panose="020F0502020204030204" pitchFamily="34" charset="0"/>
              </a:rPr>
              <a:t>Richness</a:t>
            </a:r>
          </a:p>
        </p:txBody>
      </p:sp>
      <p:sp>
        <p:nvSpPr>
          <p:cNvPr id="5" name="文本框 4"/>
          <p:cNvSpPr txBox="1"/>
          <p:nvPr/>
        </p:nvSpPr>
        <p:spPr>
          <a:xfrm>
            <a:off x="1369570" y="2854620"/>
            <a:ext cx="21565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dirty="0">
                <a:solidFill>
                  <a:schemeClr val="dk1"/>
                </a:solidFill>
                <a:latin typeface="Calibri" panose="020F0502020204030204" pitchFamily="34" charset="0"/>
                <a:cs typeface="Calibri" panose="020F0502020204030204" pitchFamily="34" charset="0"/>
              </a:rPr>
              <a:t>Functions Covered</a:t>
            </a:r>
            <a:endParaRPr lang="zh-CN" altLang="en-US" dirty="0">
              <a:solidFill>
                <a:schemeClr val="dk1"/>
              </a:solidFill>
              <a:latin typeface="Calibri" panose="020F0502020204030204" pitchFamily="34" charset="0"/>
              <a:cs typeface="Calibri" panose="020F0502020204030204" pitchFamily="34" charset="0"/>
            </a:endParaRPr>
          </a:p>
        </p:txBody>
      </p:sp>
      <p:sp>
        <p:nvSpPr>
          <p:cNvPr id="28" name="圆角矩形标注 27"/>
          <p:cNvSpPr/>
          <p:nvPr/>
        </p:nvSpPr>
        <p:spPr>
          <a:xfrm>
            <a:off x="1369570" y="3598795"/>
            <a:ext cx="2156544" cy="369332"/>
          </a:xfrm>
          <a:prstGeom prst="wedgeRoundRectCallout">
            <a:avLst>
              <a:gd name="adj1" fmla="val 71586"/>
              <a:gd name="adj2" fmla="val 4729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a:latin typeface="Calibri" panose="020F0502020204030204" pitchFamily="34" charset="0"/>
                <a:cs typeface="Calibri" panose="020F0502020204030204" pitchFamily="34" charset="0"/>
              </a:rPr>
              <a:t>Permutations</a:t>
            </a:r>
            <a:endParaRPr lang="zh-CN" altLang="en-US" dirty="0"/>
          </a:p>
        </p:txBody>
      </p:sp>
      <p:sp>
        <p:nvSpPr>
          <p:cNvPr id="29" name="圆角矩形 52">
            <a:extLst>
              <a:ext uri="{FF2B5EF4-FFF2-40B4-BE49-F238E27FC236}">
                <a16:creationId xmlns:a16="http://schemas.microsoft.com/office/drawing/2014/main" id="{579E41ED-CE50-4EB8-B26A-91DBF1D67E2B}"/>
              </a:ext>
            </a:extLst>
          </p:cNvPr>
          <p:cNvSpPr/>
          <p:nvPr/>
        </p:nvSpPr>
        <p:spPr>
          <a:xfrm>
            <a:off x="3980358" y="2312353"/>
            <a:ext cx="700429" cy="1019321"/>
          </a:xfrm>
          <a:prstGeom prst="roundRect">
            <a:avLst/>
          </a:prstGeom>
          <a:noFill/>
          <a:ln w="28575"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1400" dirty="0">
              <a:solidFill>
                <a:schemeClr val="tx1"/>
              </a:solidFill>
              <a:latin typeface="Helvetica" panose="020B0604020202020204" pitchFamily="34" charset="0"/>
              <a:cs typeface="Helvetica" panose="020B0604020202020204" pitchFamily="34" charset="0"/>
            </a:endParaRPr>
          </a:p>
        </p:txBody>
      </p:sp>
      <p:sp>
        <p:nvSpPr>
          <p:cNvPr id="30" name="矩形 29">
            <a:extLst>
              <a:ext uri="{FF2B5EF4-FFF2-40B4-BE49-F238E27FC236}">
                <a16:creationId xmlns:a16="http://schemas.microsoft.com/office/drawing/2014/main" id="{07791E0F-B22B-4AEA-97AA-C0B69258FA1A}"/>
              </a:ext>
            </a:extLst>
          </p:cNvPr>
          <p:cNvSpPr/>
          <p:nvPr/>
        </p:nvSpPr>
        <p:spPr>
          <a:xfrm>
            <a:off x="3777064" y="3626518"/>
            <a:ext cx="4434112" cy="954107"/>
          </a:xfrm>
          <a:prstGeom prst="rect">
            <a:avLst/>
          </a:prstGeom>
          <a:noFill/>
          <a:ln w="2857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CREATE</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TABLE</a:t>
            </a:r>
            <a:r>
              <a:rPr lang="en-US" altLang="zh-CN" sz="1400" dirty="0">
                <a:solidFill>
                  <a:srgbClr val="000000"/>
                </a:solidFill>
                <a:latin typeface="Consolas" panose="020B0609020204030204" pitchFamily="49" charset="0"/>
              </a:rPr>
              <a:t> t1(a </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b </a:t>
            </a:r>
            <a:r>
              <a:rPr lang="en-US" altLang="zh-CN" sz="1400" dirty="0">
                <a:solidFill>
                  <a:srgbClr val="0000FF"/>
                </a:solidFill>
                <a:latin typeface="Consolas" panose="020B0609020204030204" pitchFamily="49" charset="0"/>
              </a:rPr>
              <a:t>VARCHAR(100)</a:t>
            </a:r>
            <a:r>
              <a:rPr lang="en-US" altLang="zh-CN" sz="1400" dirty="0">
                <a:solidFill>
                  <a:srgbClr val="000000"/>
                </a:solidFill>
                <a:latin typeface="Consolas" panose="020B0609020204030204" pitchFamily="49" charset="0"/>
              </a:rPr>
              <a:t>);</a:t>
            </a:r>
          </a:p>
          <a:p>
            <a:r>
              <a:rPr lang="en-US" altLang="zh-CN" sz="1400" b="1" dirty="0">
                <a:solidFill>
                  <a:srgbClr val="098658"/>
                </a:solidFill>
                <a:latin typeface="Consolas" panose="020B0609020204030204" pitchFamily="49" charset="0"/>
              </a:rPr>
              <a:t>2</a:t>
            </a:r>
            <a:r>
              <a:rPr lang="en-US" altLang="zh-CN" sz="1400" b="1" dirty="0">
                <a:solidFill>
                  <a:srgbClr val="000000"/>
                </a:solidFill>
                <a:latin typeface="Consolas" panose="020B0609020204030204" pitchFamily="49" charset="0"/>
              </a:rPr>
              <a:t>:</a:t>
            </a:r>
            <a:r>
              <a:rPr lang="en-US" altLang="zh-CN" sz="1400" b="1" dirty="0">
                <a:solidFill>
                  <a:srgbClr val="C00000"/>
                </a:solidFill>
                <a:latin typeface="Consolas" panose="020B0609020204030204" pitchFamily="49" charset="0"/>
              </a:rPr>
              <a:t>SELECT</a:t>
            </a:r>
            <a:r>
              <a:rPr lang="en-US" altLang="zh-CN" sz="1400" b="1" dirty="0">
                <a:solidFill>
                  <a:srgbClr val="0000FF"/>
                </a:solidFill>
                <a:latin typeface="Consolas" panose="020B0609020204030204" pitchFamily="49" charset="0"/>
              </a:rPr>
              <a:t> </a:t>
            </a:r>
            <a:r>
              <a:rPr lang="en-US" altLang="zh-CN" sz="1400" b="1" dirty="0">
                <a:solidFill>
                  <a:schemeClr val="tx1"/>
                </a:solidFill>
                <a:latin typeface="Consolas" panose="020B0609020204030204" pitchFamily="49" charset="0"/>
              </a:rPr>
              <a:t>*</a:t>
            </a:r>
            <a:r>
              <a:rPr lang="en-US" altLang="zh-CN" sz="1400" b="1" dirty="0">
                <a:solidFill>
                  <a:srgbClr val="0000FF"/>
                </a:solidFill>
                <a:latin typeface="Consolas" panose="020B0609020204030204" pitchFamily="49" charset="0"/>
              </a:rPr>
              <a:t> FROM </a:t>
            </a:r>
            <a:r>
              <a:rPr lang="en-US" altLang="zh-CN" sz="1400" b="1" dirty="0">
                <a:solidFill>
                  <a:srgbClr val="000000"/>
                </a:solidFill>
                <a:latin typeface="Consolas" panose="020B0609020204030204" pitchFamily="49" charset="0"/>
              </a:rPr>
              <a:t>t1</a:t>
            </a:r>
            <a:r>
              <a:rPr lang="en-US" altLang="zh-CN" sz="1400" b="1" dirty="0">
                <a:solidFill>
                  <a:srgbClr val="0000FF"/>
                </a:solidFill>
                <a:latin typeface="Consolas" panose="020B0609020204030204" pitchFamily="49" charset="0"/>
              </a:rPr>
              <a:t> ORDER BY </a:t>
            </a:r>
            <a:r>
              <a:rPr lang="en-US" altLang="zh-CN" sz="1400" b="1" dirty="0">
                <a:solidFill>
                  <a:srgbClr val="000000"/>
                </a:solidFill>
                <a:latin typeface="Consolas" panose="020B0609020204030204" pitchFamily="49" charset="0"/>
              </a:rPr>
              <a:t>a DESC;</a:t>
            </a:r>
          </a:p>
          <a:p>
            <a:r>
              <a:rPr lang="en-US" altLang="zh-CN" sz="1400" dirty="0">
                <a:solidFill>
                  <a:srgbClr val="098658"/>
                </a:solidFill>
                <a:latin typeface="Consolas" panose="020B0609020204030204" pitchFamily="49" charset="0"/>
              </a:rPr>
              <a:t>3</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INSERT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INTO</a:t>
            </a:r>
            <a:r>
              <a:rPr lang="en-US" altLang="zh-CN" sz="1400" dirty="0">
                <a:solidFill>
                  <a:srgbClr val="000000"/>
                </a:solidFill>
                <a:latin typeface="Consolas" panose="020B0609020204030204" pitchFamily="49" charset="0"/>
              </a:rPr>
              <a:t>  t1  </a:t>
            </a:r>
            <a:r>
              <a:rPr lang="en-US" altLang="zh-CN" sz="1400" dirty="0">
                <a:solidFill>
                  <a:srgbClr val="0000FF"/>
                </a:solidFill>
                <a:latin typeface="Consolas" panose="020B0609020204030204" pitchFamily="49" charset="0"/>
              </a:rPr>
              <a:t>VALUES</a:t>
            </a:r>
            <a:r>
              <a:rPr lang="en-US" altLang="zh-CN" sz="1400" dirty="0">
                <a:solidFill>
                  <a:srgbClr val="000000"/>
                </a:solidFill>
                <a:latin typeface="Consolas" panose="020B0609020204030204" pitchFamily="49" charset="0"/>
              </a:rPr>
              <a:t>(</a:t>
            </a:r>
            <a:r>
              <a:rPr lang="en-US" altLang="zh-CN" sz="1400" dirty="0">
                <a:solidFill>
                  <a:srgbClr val="098658"/>
                </a:solidFill>
                <a:latin typeface="Consolas" panose="020B0609020204030204" pitchFamily="49" charset="0"/>
              </a:rPr>
              <a:t>1</a:t>
            </a:r>
            <a:r>
              <a:rPr lang="en-US" altLang="zh-CN" sz="1400" dirty="0">
                <a:solidFill>
                  <a:srgbClr val="000000"/>
                </a:solidFill>
                <a:latin typeface="Consolas" panose="020B0609020204030204" pitchFamily="49" charset="0"/>
              </a:rPr>
              <a:t>, </a:t>
            </a:r>
            <a:r>
              <a:rPr lang="en-US" altLang="zh-CN" sz="1400" dirty="0">
                <a:solidFill>
                  <a:schemeClr val="accent2">
                    <a:lumMod val="75000"/>
                  </a:schemeClr>
                </a:solidFill>
                <a:latin typeface="Consolas" panose="020B0609020204030204" pitchFamily="49" charset="0"/>
              </a:rPr>
              <a:t>’name1’</a:t>
            </a:r>
            <a:r>
              <a:rPr lang="en-US" altLang="zh-CN" sz="1400" dirty="0">
                <a:solidFill>
                  <a:srgbClr val="000000"/>
                </a:solidFill>
                <a:latin typeface="Consolas" panose="020B0609020204030204" pitchFamily="49" charset="0"/>
              </a:rPr>
              <a:t>);</a:t>
            </a:r>
          </a:p>
          <a:p>
            <a:r>
              <a:rPr lang="en-US" altLang="zh-CN" sz="1400" dirty="0">
                <a:solidFill>
                  <a:srgbClr val="098658"/>
                </a:solidFill>
                <a:latin typeface="Consolas" panose="020B0609020204030204" pitchFamily="49" charset="0"/>
              </a:rPr>
              <a:t>4</a:t>
            </a:r>
            <a:r>
              <a:rPr lang="en-US" altLang="zh-CN" sz="1400" dirty="0">
                <a:solidFill>
                  <a:srgbClr val="000000"/>
                </a:solidFill>
                <a:latin typeface="Consolas" panose="020B0609020204030204" pitchFamily="49" charset="0"/>
              </a:rPr>
              <a:t>:</a:t>
            </a:r>
            <a:r>
              <a:rPr lang="en-US" altLang="zh-CN" sz="1400" dirty="0">
                <a:solidFill>
                  <a:srgbClr val="C00000"/>
                </a:solidFill>
                <a:latin typeface="Consolas" panose="020B0609020204030204" pitchFamily="49" charset="0"/>
              </a:rPr>
              <a:t>INSERT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INTO</a:t>
            </a:r>
            <a:r>
              <a:rPr lang="en-US" altLang="zh-CN" sz="1400" dirty="0">
                <a:solidFill>
                  <a:srgbClr val="000000"/>
                </a:solidFill>
                <a:latin typeface="Consolas" panose="020B0609020204030204" pitchFamily="49" charset="0"/>
              </a:rPr>
              <a:t>  t1  </a:t>
            </a:r>
            <a:r>
              <a:rPr lang="en-US" altLang="zh-CN" sz="1400" dirty="0">
                <a:solidFill>
                  <a:srgbClr val="0000FF"/>
                </a:solidFill>
                <a:latin typeface="Consolas" panose="020B0609020204030204" pitchFamily="49" charset="0"/>
              </a:rPr>
              <a:t>VALUES</a:t>
            </a:r>
            <a:r>
              <a:rPr lang="en-US" altLang="zh-CN" sz="1400" dirty="0">
                <a:solidFill>
                  <a:srgbClr val="000000"/>
                </a:solidFill>
                <a:latin typeface="Consolas" panose="020B0609020204030204" pitchFamily="49" charset="0"/>
              </a:rPr>
              <a:t>(</a:t>
            </a:r>
            <a:r>
              <a:rPr lang="en-US" altLang="zh-CN" sz="1400" dirty="0">
                <a:solidFill>
                  <a:srgbClr val="098658"/>
                </a:solidFill>
                <a:latin typeface="Consolas" panose="020B0609020204030204" pitchFamily="49" charset="0"/>
              </a:rPr>
              <a:t>3</a:t>
            </a:r>
            <a:r>
              <a:rPr lang="en-US" altLang="zh-CN" sz="1400" dirty="0">
                <a:solidFill>
                  <a:srgbClr val="000000"/>
                </a:solidFill>
                <a:latin typeface="Consolas" panose="020B0609020204030204" pitchFamily="49" charset="0"/>
              </a:rPr>
              <a:t>, </a:t>
            </a:r>
            <a:r>
              <a:rPr lang="en-US" altLang="zh-CN" sz="1400" dirty="0">
                <a:solidFill>
                  <a:schemeClr val="accent2">
                    <a:lumMod val="75000"/>
                  </a:schemeClr>
                </a:solidFill>
                <a:latin typeface="Consolas" panose="020B0609020204030204" pitchFamily="49" charset="0"/>
              </a:rPr>
              <a:t>’name1’</a:t>
            </a:r>
            <a:r>
              <a:rPr lang="en-US" altLang="zh-CN" sz="1400" dirty="0">
                <a:solidFill>
                  <a:srgbClr val="000000"/>
                </a:solidFill>
                <a:latin typeface="Consolas" panose="020B0609020204030204" pitchFamily="49" charset="0"/>
              </a:rPr>
              <a:t>);</a:t>
            </a:r>
          </a:p>
        </p:txBody>
      </p:sp>
      <p:sp>
        <p:nvSpPr>
          <p:cNvPr id="31" name="圆角矩形 52">
            <a:extLst>
              <a:ext uri="{FF2B5EF4-FFF2-40B4-BE49-F238E27FC236}">
                <a16:creationId xmlns:a16="http://schemas.microsoft.com/office/drawing/2014/main" id="{579E41ED-CE50-4EB8-B26A-91DBF1D67E2B}"/>
              </a:ext>
            </a:extLst>
          </p:cNvPr>
          <p:cNvSpPr/>
          <p:nvPr/>
        </p:nvSpPr>
        <p:spPr>
          <a:xfrm>
            <a:off x="3981244" y="3561304"/>
            <a:ext cx="700429" cy="1019321"/>
          </a:xfrm>
          <a:prstGeom prst="roundRect">
            <a:avLst/>
          </a:prstGeom>
          <a:noFill/>
          <a:ln w="28575"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1400" dirty="0">
              <a:solidFill>
                <a:schemeClr val="tx1"/>
              </a:solidFill>
              <a:latin typeface="Helvetica" panose="020B0604020202020204" pitchFamily="34" charset="0"/>
              <a:cs typeface="Helvetica" panose="020B0604020202020204" pitchFamily="34" charset="0"/>
            </a:endParaRPr>
          </a:p>
        </p:txBody>
      </p:sp>
      <p:sp>
        <p:nvSpPr>
          <p:cNvPr id="32" name="文本框 31"/>
          <p:cNvSpPr txBox="1"/>
          <p:nvPr/>
        </p:nvSpPr>
        <p:spPr>
          <a:xfrm>
            <a:off x="1369570" y="4212973"/>
            <a:ext cx="21565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dirty="0">
                <a:latin typeface="Calibri" panose="020F0502020204030204" pitchFamily="34" charset="0"/>
                <a:cs typeface="Calibri" panose="020F0502020204030204" pitchFamily="34" charset="0"/>
              </a:rPr>
              <a:t>Specific Logic</a:t>
            </a:r>
            <a:endParaRPr lang="zh-CN" altLang="en-US" dirty="0">
              <a:solidFill>
                <a:schemeClr val="dk1"/>
              </a:solidFill>
              <a:latin typeface="Calibri" panose="020F0502020204030204" pitchFamily="34" charset="0"/>
              <a:cs typeface="Calibri" panose="020F0502020204030204" pitchFamily="34" charset="0"/>
            </a:endParaRPr>
          </a:p>
        </p:txBody>
      </p:sp>
      <p:pic>
        <p:nvPicPr>
          <p:cNvPr id="36" name="图片 35">
            <a:extLst>
              <a:ext uri="{FF2B5EF4-FFF2-40B4-BE49-F238E27FC236}">
                <a16:creationId xmlns:a16="http://schemas.microsoft.com/office/drawing/2014/main" id="{58939428-FD73-4F83-B65E-B7788AAA7887}"/>
              </a:ext>
            </a:extLst>
          </p:cNvPr>
          <p:cNvPicPr>
            <a:picLocks noChangeAspect="1"/>
          </p:cNvPicPr>
          <p:nvPr/>
        </p:nvPicPr>
        <p:blipFill rotWithShape="1">
          <a:blip r:embed="rId4"/>
          <a:srcRect l="60381" b="62"/>
          <a:stretch/>
        </p:blipFill>
        <p:spPr>
          <a:xfrm>
            <a:off x="8665420" y="2164803"/>
            <a:ext cx="2941211" cy="2793001"/>
          </a:xfrm>
          <a:prstGeom prst="rect">
            <a:avLst/>
          </a:prstGeom>
        </p:spPr>
      </p:pic>
      <p:cxnSp>
        <p:nvCxnSpPr>
          <p:cNvPr id="52" name="直线箭头连接符 51"/>
          <p:cNvCxnSpPr>
            <a:stCxn id="3" idx="2"/>
            <a:endCxn id="5" idx="0"/>
          </p:cNvCxnSpPr>
          <p:nvPr/>
        </p:nvCxnSpPr>
        <p:spPr>
          <a:xfrm>
            <a:off x="2447842" y="2609774"/>
            <a:ext cx="0" cy="2448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直线箭头连接符 53"/>
          <p:cNvCxnSpPr>
            <a:stCxn id="28" idx="2"/>
            <a:endCxn id="32" idx="0"/>
          </p:cNvCxnSpPr>
          <p:nvPr/>
        </p:nvCxnSpPr>
        <p:spPr>
          <a:xfrm>
            <a:off x="2447842" y="3968127"/>
            <a:ext cx="0" cy="2448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9" name="矩形 58">
            <a:extLst>
              <a:ext uri="{FF2B5EF4-FFF2-40B4-BE49-F238E27FC236}">
                <a16:creationId xmlns:a16="http://schemas.microsoft.com/office/drawing/2014/main" id="{911AD57D-AF68-4167-9F3A-CDD5CBA836A3}"/>
              </a:ext>
            </a:extLst>
          </p:cNvPr>
          <p:cNvSpPr/>
          <p:nvPr/>
        </p:nvSpPr>
        <p:spPr>
          <a:xfrm>
            <a:off x="1762711" y="5520587"/>
            <a:ext cx="8884996" cy="369332"/>
          </a:xfrm>
          <a:prstGeom prst="rect">
            <a:avLst/>
          </a:prstGeom>
        </p:spPr>
        <p:txBody>
          <a:bodyPr wrap="none">
            <a:spAutoFit/>
          </a:bodyPr>
          <a:lstStyle/>
          <a:p>
            <a:r>
              <a:rPr lang="en-US" altLang="zh-CN" dirty="0">
                <a:latin typeface="Calibri" panose="020F0502020204030204" pitchFamily="34" charset="0"/>
                <a:cs typeface="Calibri" panose="020F0502020204030204" pitchFamily="34" charset="0"/>
              </a:rPr>
              <a:t>Generating abundant sequences could help fuzzers explore more state spaces of the DBMS.</a:t>
            </a:r>
          </a:p>
        </p:txBody>
      </p:sp>
      <p:sp>
        <p:nvSpPr>
          <p:cNvPr id="17" name="灯片编号占位符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noProof="0" dirty="0">
                <a:solidFill>
                  <a:prstClr val="black">
                    <a:tint val="75000"/>
                  </a:prstClr>
                </a:solidFill>
                <a:latin typeface="Calibri" panose="020F0502020204030204"/>
                <a:ea typeface="Microsoft YaHei"/>
              </a:rPr>
              <a:t>4</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icrosoft YaHei"/>
              <a:cs typeface="+mn-cs"/>
            </a:endParaRPr>
          </a:p>
        </p:txBody>
      </p:sp>
    </p:spTree>
    <p:custDataLst>
      <p:tags r:id="rId1"/>
    </p:custDataLst>
    <p:extLst>
      <p:ext uri="{BB962C8B-B14F-4D97-AF65-F5344CB8AC3E}">
        <p14:creationId xmlns:p14="http://schemas.microsoft.com/office/powerpoint/2010/main" val="107270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C652295-2EFF-4CAC-8E62-99E0C1931989}"/>
              </a:ext>
            </a:extLst>
          </p:cNvPr>
          <p:cNvSpPr txBox="1">
            <a:spLocks/>
          </p:cNvSpPr>
          <p:nvPr/>
        </p:nvSpPr>
        <p:spPr>
          <a:xfrm>
            <a:off x="838200" y="480000"/>
            <a:ext cx="10515600" cy="8283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b="1" dirty="0">
                <a:latin typeface="Calibri" panose="020F0502020204030204" pitchFamily="34" charset="0"/>
                <a:cs typeface="Calibri" panose="020F0502020204030204" pitchFamily="34" charset="0"/>
              </a:rPr>
              <a:t>Challenge in Generating Abundant SQL Type Sequences</a:t>
            </a:r>
            <a:endParaRPr lang="en-US" sz="3600" b="1"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0C635D4E-8B30-4867-A6C0-A8471A47F39D}"/>
              </a:ext>
            </a:extLst>
          </p:cNvPr>
          <p:cNvSpPr txBox="1"/>
          <p:nvPr/>
        </p:nvSpPr>
        <p:spPr>
          <a:xfrm>
            <a:off x="1268085" y="1764390"/>
            <a:ext cx="7550093" cy="461665"/>
          </a:xfrm>
          <a:prstGeom prst="rect">
            <a:avLst/>
          </a:prstGeom>
          <a:noFill/>
        </p:spPr>
        <p:txBody>
          <a:bodyPr wrap="square">
            <a:spAutoFit/>
          </a:bodyPr>
          <a:lstStyle/>
          <a:p>
            <a:r>
              <a:rPr lang="en-US" altLang="zh-CN" sz="2400" dirty="0">
                <a:latin typeface="Calibri" charset="0"/>
                <a:ea typeface="Calibri" charset="0"/>
                <a:cs typeface="Calibri" charset="0"/>
              </a:rPr>
              <a:t>Naive Method: Arbitrarily permuting or combining types</a:t>
            </a:r>
            <a:endParaRPr lang="en-US" altLang="zh-CN" sz="2400" b="1" dirty="0">
              <a:latin typeface="Calibri" charset="0"/>
              <a:ea typeface="Calibri" charset="0"/>
              <a:cs typeface="Calibri" charset="0"/>
            </a:endParaRPr>
          </a:p>
        </p:txBody>
      </p:sp>
      <p:sp>
        <p:nvSpPr>
          <p:cNvPr id="2" name="乘 1"/>
          <p:cNvSpPr/>
          <p:nvPr/>
        </p:nvSpPr>
        <p:spPr>
          <a:xfrm>
            <a:off x="9479861" y="1764390"/>
            <a:ext cx="546538" cy="53602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1341658" y="2263236"/>
            <a:ext cx="5153733" cy="1785104"/>
          </a:xfrm>
          <a:prstGeom prst="rect">
            <a:avLst/>
          </a:prstGeom>
        </p:spPr>
        <p:txBody>
          <a:bodyPr wrap="square">
            <a:spAutoFit/>
          </a:bodyPr>
          <a:lstStyle/>
          <a:p>
            <a:pPr marL="342900" indent="-342900">
              <a:lnSpc>
                <a:spcPct val="150000"/>
              </a:lnSpc>
              <a:buFont typeface="Wingdings" charset="2"/>
              <a:buChar char="p"/>
            </a:pPr>
            <a:r>
              <a:rPr lang="en-US" altLang="zh-CN" sz="2000" dirty="0">
                <a:latin typeface="Calibri" charset="0"/>
                <a:ea typeface="Calibri" charset="0"/>
                <a:cs typeface="Calibri" charset="0"/>
              </a:rPr>
              <a:t>C1: Enormous state space</a:t>
            </a:r>
          </a:p>
          <a:p>
            <a:pPr marL="342900" indent="-342900">
              <a:lnSpc>
                <a:spcPct val="150000"/>
              </a:lnSpc>
              <a:buFont typeface="Wingdings" charset="2"/>
              <a:buChar char="p"/>
            </a:pPr>
            <a:r>
              <a:rPr lang="en-US" altLang="zh-CN" sz="2000" dirty="0">
                <a:latin typeface="Calibri" charset="0"/>
                <a:ea typeface="Calibri" charset="0"/>
                <a:cs typeface="Calibri" charset="0"/>
              </a:rPr>
              <a:t>C2: Meaningless sequences</a:t>
            </a:r>
          </a:p>
          <a:p>
            <a:pPr marL="342900" indent="-342900">
              <a:lnSpc>
                <a:spcPct val="150000"/>
              </a:lnSpc>
              <a:buFont typeface="Wingdings" charset="2"/>
              <a:buChar char="p"/>
            </a:pPr>
            <a:r>
              <a:rPr lang="en-US" altLang="zh-CN" sz="2000" dirty="0">
                <a:latin typeface="Calibri" charset="0"/>
                <a:ea typeface="Calibri" charset="0"/>
                <a:cs typeface="Calibri" charset="0"/>
              </a:rPr>
              <a:t>C3: Unsuitable test cases for fuzzing</a:t>
            </a:r>
          </a:p>
          <a:p>
            <a:pPr marL="342900" indent="-342900">
              <a:buFont typeface="Wingdings" charset="2"/>
              <a:buChar char="p"/>
            </a:pPr>
            <a:endParaRPr lang="en-US" altLang="zh-CN" sz="2000" dirty="0">
              <a:latin typeface="Calibri" charset="0"/>
              <a:ea typeface="Calibri" charset="0"/>
              <a:cs typeface="Calibri" charset="0"/>
            </a:endParaRPr>
          </a:p>
        </p:txBody>
      </p:sp>
      <p:sp>
        <p:nvSpPr>
          <p:cNvPr id="9" name="矩形 8">
            <a:extLst>
              <a:ext uri="{FF2B5EF4-FFF2-40B4-BE49-F238E27FC236}">
                <a16:creationId xmlns:a16="http://schemas.microsoft.com/office/drawing/2014/main" id="{7EAE0902-DC98-42B8-A3EE-7D5FFA669C72}"/>
              </a:ext>
            </a:extLst>
          </p:cNvPr>
          <p:cNvSpPr/>
          <p:nvPr/>
        </p:nvSpPr>
        <p:spPr>
          <a:xfrm>
            <a:off x="1341658" y="5088631"/>
            <a:ext cx="7746031" cy="400110"/>
          </a:xfrm>
          <a:prstGeom prst="rect">
            <a:avLst/>
          </a:prstGeom>
        </p:spPr>
        <p:txBody>
          <a:bodyPr wrap="none">
            <a:spAutoFit/>
          </a:bodyPr>
          <a:lstStyle/>
          <a:p>
            <a:r>
              <a:rPr lang="en-US" altLang="zh-CN" sz="2000" dirty="0">
                <a:latin typeface="Calibri" charset="0"/>
                <a:ea typeface="Calibri" charset="0"/>
                <a:cs typeface="Calibri" charset="0"/>
              </a:rPr>
              <a:t>Generation-based fuzzers: lack related rules                    </a:t>
            </a:r>
            <a:r>
              <a:rPr lang="en-US" altLang="zh-CN" sz="2000" dirty="0">
                <a:latin typeface="Calibri" charset="0"/>
                <a:ea typeface="Calibri" charset="0"/>
                <a:cs typeface="Calibri" charset="0"/>
                <a:sym typeface="Wingdings"/>
              </a:rPr>
              <a:t>    Manually add</a:t>
            </a:r>
            <a:endParaRPr lang="en-US" altLang="zh-CN" sz="2000" dirty="0">
              <a:latin typeface="Calibri" charset="0"/>
              <a:ea typeface="Calibri" charset="0"/>
              <a:cs typeface="Calibri" charset="0"/>
            </a:endParaRPr>
          </a:p>
        </p:txBody>
      </p:sp>
      <p:sp>
        <p:nvSpPr>
          <p:cNvPr id="10" name="文本框 9">
            <a:extLst>
              <a:ext uri="{FF2B5EF4-FFF2-40B4-BE49-F238E27FC236}">
                <a16:creationId xmlns:a16="http://schemas.microsoft.com/office/drawing/2014/main" id="{0C635D4E-8B30-4867-A6C0-A8471A47F39D}"/>
              </a:ext>
            </a:extLst>
          </p:cNvPr>
          <p:cNvSpPr txBox="1"/>
          <p:nvPr/>
        </p:nvSpPr>
        <p:spPr>
          <a:xfrm>
            <a:off x="1267616" y="4289390"/>
            <a:ext cx="7550093" cy="461665"/>
          </a:xfrm>
          <a:prstGeom prst="rect">
            <a:avLst/>
          </a:prstGeom>
          <a:noFill/>
        </p:spPr>
        <p:txBody>
          <a:bodyPr wrap="square">
            <a:spAutoFit/>
          </a:bodyPr>
          <a:lstStyle/>
          <a:p>
            <a:r>
              <a:rPr lang="en-US" altLang="zh-CN" sz="2400" dirty="0">
                <a:latin typeface="Calibri" charset="0"/>
                <a:ea typeface="Calibri" charset="0"/>
                <a:cs typeface="Calibri" charset="0"/>
              </a:rPr>
              <a:t>Current Status and Potential Solution</a:t>
            </a:r>
          </a:p>
        </p:txBody>
      </p:sp>
      <p:pic>
        <p:nvPicPr>
          <p:cNvPr id="11" name="图片 10">
            <a:extLst>
              <a:ext uri="{FF2B5EF4-FFF2-40B4-BE49-F238E27FC236}">
                <a16:creationId xmlns:a16="http://schemas.microsoft.com/office/drawing/2014/main" id="{720CA6E9-ACB7-4E90-A86D-89413A83E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434" y="4931099"/>
            <a:ext cx="715174" cy="715174"/>
          </a:xfrm>
          <a:prstGeom prst="rect">
            <a:avLst/>
          </a:prstGeom>
        </p:spPr>
      </p:pic>
      <p:sp>
        <p:nvSpPr>
          <p:cNvPr id="13" name="矩形 12">
            <a:extLst>
              <a:ext uri="{FF2B5EF4-FFF2-40B4-BE49-F238E27FC236}">
                <a16:creationId xmlns:a16="http://schemas.microsoft.com/office/drawing/2014/main" id="{7EAE0902-DC98-42B8-A3EE-7D5FFA669C72}"/>
              </a:ext>
            </a:extLst>
          </p:cNvPr>
          <p:cNvSpPr/>
          <p:nvPr/>
        </p:nvSpPr>
        <p:spPr>
          <a:xfrm>
            <a:off x="1341658" y="5719841"/>
            <a:ext cx="7411773" cy="400110"/>
          </a:xfrm>
          <a:prstGeom prst="rect">
            <a:avLst/>
          </a:prstGeom>
        </p:spPr>
        <p:txBody>
          <a:bodyPr wrap="none">
            <a:spAutoFit/>
          </a:bodyPr>
          <a:lstStyle/>
          <a:p>
            <a:r>
              <a:rPr lang="en-US" altLang="zh-CN" sz="2000" dirty="0">
                <a:latin typeface="Calibri" charset="0"/>
                <a:ea typeface="Calibri" charset="0"/>
                <a:cs typeface="Calibri" charset="0"/>
              </a:rPr>
              <a:t>Mutation-based fuzzers: change individual statements  </a:t>
            </a:r>
            <a:r>
              <a:rPr lang="en-US" altLang="zh-CN" sz="2000" dirty="0">
                <a:latin typeface="Calibri" charset="0"/>
                <a:ea typeface="Calibri" charset="0"/>
                <a:cs typeface="Calibri" charset="0"/>
                <a:sym typeface="Wingdings"/>
              </a:rPr>
              <a:t>           </a:t>
            </a:r>
            <a:r>
              <a:rPr lang="en-US" altLang="zh-CN" sz="2000" dirty="0">
                <a:solidFill>
                  <a:srgbClr val="FF0000"/>
                </a:solidFill>
                <a:latin typeface="Calibri" charset="0"/>
                <a:ea typeface="Calibri" charset="0"/>
                <a:cs typeface="Calibri" charset="0"/>
                <a:sym typeface="Wingdings"/>
              </a:rPr>
              <a:t>How?</a:t>
            </a:r>
            <a:endParaRPr lang="en-US" altLang="zh-CN" sz="2000" dirty="0">
              <a:solidFill>
                <a:srgbClr val="FF0000"/>
              </a:solidFill>
              <a:latin typeface="Calibri" charset="0"/>
              <a:ea typeface="Calibri" charset="0"/>
              <a:cs typeface="Calibri" charset="0"/>
            </a:endParaRPr>
          </a:p>
        </p:txBody>
      </p:sp>
      <p:sp>
        <p:nvSpPr>
          <p:cNvPr id="14" name="矩形 13"/>
          <p:cNvSpPr/>
          <p:nvPr/>
        </p:nvSpPr>
        <p:spPr>
          <a:xfrm>
            <a:off x="1099457" y="1764391"/>
            <a:ext cx="9829800" cy="2045610"/>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 name="矩形 15"/>
          <p:cNvSpPr/>
          <p:nvPr/>
        </p:nvSpPr>
        <p:spPr>
          <a:xfrm>
            <a:off x="1099457" y="4232170"/>
            <a:ext cx="9829800" cy="2045610"/>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2" name="灯片编号占位符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ea typeface="Microsoft YaHei"/>
              </a:rPr>
              <a:t>5</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icrosoft YaHei"/>
              <a:cs typeface="+mn-cs"/>
            </a:endParaRPr>
          </a:p>
        </p:txBody>
      </p:sp>
    </p:spTree>
    <p:custDataLst>
      <p:tags r:id="rId1"/>
    </p:custDataLst>
    <p:extLst>
      <p:ext uri="{BB962C8B-B14F-4D97-AF65-F5344CB8AC3E}">
        <p14:creationId xmlns:p14="http://schemas.microsoft.com/office/powerpoint/2010/main" val="20995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881718DA-5B27-450B-86C7-32085FA3D538}"/>
              </a:ext>
            </a:extLst>
          </p:cNvPr>
          <p:cNvSpPr>
            <a:spLocks noGrp="1"/>
          </p:cNvSpPr>
          <p:nvPr>
            <p:ph type="title"/>
          </p:nvPr>
        </p:nvSpPr>
        <p:spPr/>
        <p:txBody>
          <a:bodyPr/>
          <a:lstStyle/>
          <a:p>
            <a:pPr algn="ctr"/>
            <a:r>
              <a:rPr lang="en-US" altLang="zh-CN" sz="3600" b="1" dirty="0">
                <a:solidFill>
                  <a:prstClr val="black"/>
                </a:solidFill>
                <a:latin typeface="Calibri" panose="020F0502020204030204" pitchFamily="34" charset="0"/>
                <a:cs typeface="Calibri" panose="020F0502020204030204" pitchFamily="34" charset="0"/>
              </a:rPr>
              <a:t>Basic idea of L</a:t>
            </a:r>
            <a:r>
              <a:rPr lang="en-US" altLang="zh-CN" sz="3200" b="1" dirty="0">
                <a:solidFill>
                  <a:prstClr val="black"/>
                </a:solidFill>
                <a:latin typeface="Calibri" panose="020F0502020204030204" pitchFamily="34" charset="0"/>
                <a:cs typeface="Calibri" panose="020F0502020204030204" pitchFamily="34" charset="0"/>
              </a:rPr>
              <a:t>EGO</a:t>
            </a:r>
            <a:endParaRPr lang="zh-CN" altLang="en-US" dirty="0"/>
          </a:p>
        </p:txBody>
      </p:sp>
      <p:pic>
        <p:nvPicPr>
          <p:cNvPr id="3" name="图片 2">
            <a:extLst>
              <a:ext uri="{FF2B5EF4-FFF2-40B4-BE49-F238E27FC236}">
                <a16:creationId xmlns:a16="http://schemas.microsoft.com/office/drawing/2014/main" id="{90FAD087-B160-4807-9637-B0070CF998CC}"/>
              </a:ext>
            </a:extLst>
          </p:cNvPr>
          <p:cNvPicPr>
            <a:picLocks noChangeAspect="1"/>
          </p:cNvPicPr>
          <p:nvPr/>
        </p:nvPicPr>
        <p:blipFill>
          <a:blip r:embed="rId3"/>
          <a:stretch>
            <a:fillRect/>
          </a:stretch>
        </p:blipFill>
        <p:spPr>
          <a:xfrm>
            <a:off x="1966889" y="1718728"/>
            <a:ext cx="8173329" cy="4443879"/>
          </a:xfrm>
          <a:prstGeom prst="rect">
            <a:avLst/>
          </a:prstGeom>
        </p:spPr>
      </p:pic>
      <p:sp>
        <p:nvSpPr>
          <p:cNvPr id="2" name="矩形 1"/>
          <p:cNvSpPr/>
          <p:nvPr/>
        </p:nvSpPr>
        <p:spPr>
          <a:xfrm>
            <a:off x="8965323" y="1860331"/>
            <a:ext cx="1376855" cy="3026980"/>
          </a:xfrm>
          <a:prstGeom prst="rect">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5" name="灯片编号占位符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noProof="0" dirty="0">
                <a:solidFill>
                  <a:prstClr val="black">
                    <a:tint val="75000"/>
                  </a:prstClr>
                </a:solidFill>
                <a:latin typeface="Calibri" panose="020F0502020204030204"/>
                <a:ea typeface="Microsoft YaHei"/>
              </a:rPr>
              <a:t>6</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icrosoft YaHei"/>
              <a:cs typeface="+mn-cs"/>
            </a:endParaRPr>
          </a:p>
        </p:txBody>
      </p:sp>
    </p:spTree>
    <p:extLst>
      <p:ext uri="{BB962C8B-B14F-4D97-AF65-F5344CB8AC3E}">
        <p14:creationId xmlns:p14="http://schemas.microsoft.com/office/powerpoint/2010/main" val="12065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sz="3600" b="1" dirty="0">
                <a:latin typeface="Calibri" panose="020F0502020204030204" pitchFamily="34" charset="0"/>
                <a:cs typeface="Calibri" panose="020F0502020204030204" pitchFamily="34" charset="0"/>
              </a:rPr>
              <a:t>L</a:t>
            </a:r>
            <a:r>
              <a:rPr lang="en-US" sz="3200" b="1" dirty="0">
                <a:latin typeface="Calibri" panose="020F0502020204030204" pitchFamily="34" charset="0"/>
                <a:cs typeface="Calibri" panose="020F0502020204030204" pitchFamily="34" charset="0"/>
              </a:rPr>
              <a:t>EGO: Sequence Oriented DBMS Fuzzing</a:t>
            </a:r>
            <a:endParaRPr lang="en-US" sz="3600" b="1"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pic>
        <p:nvPicPr>
          <p:cNvPr id="6" name="图片 5">
            <a:extLst>
              <a:ext uri="{FF2B5EF4-FFF2-40B4-BE49-F238E27FC236}">
                <a16:creationId xmlns:a16="http://schemas.microsoft.com/office/drawing/2014/main" id="{453FCB6E-783C-43B4-BD4E-E8BF027DB653}"/>
              </a:ext>
            </a:extLst>
          </p:cNvPr>
          <p:cNvPicPr>
            <a:picLocks noChangeAspect="1"/>
          </p:cNvPicPr>
          <p:nvPr/>
        </p:nvPicPr>
        <p:blipFill>
          <a:blip r:embed="rId3"/>
          <a:stretch>
            <a:fillRect/>
          </a:stretch>
        </p:blipFill>
        <p:spPr>
          <a:xfrm>
            <a:off x="1279236" y="1911263"/>
            <a:ext cx="9942945" cy="2783225"/>
          </a:xfrm>
          <a:prstGeom prst="rect">
            <a:avLst/>
          </a:prstGeom>
        </p:spPr>
      </p:pic>
    </p:spTree>
    <p:extLst>
      <p:ext uri="{BB962C8B-B14F-4D97-AF65-F5344CB8AC3E}">
        <p14:creationId xmlns:p14="http://schemas.microsoft.com/office/powerpoint/2010/main" val="361616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689" y="375637"/>
            <a:ext cx="10515600" cy="1325563"/>
          </a:xfrm>
        </p:spPr>
        <p:txBody>
          <a:bodyPr>
            <a:normAutofit/>
          </a:bodyPr>
          <a:lstStyle/>
          <a:p>
            <a:pPr algn="ctr"/>
            <a:r>
              <a:rPr lang="en-US" sz="3600" b="1" dirty="0">
                <a:latin typeface="Calibri" panose="020F0502020204030204" pitchFamily="34" charset="0"/>
                <a:cs typeface="Calibri" panose="020F0502020204030204" pitchFamily="34" charset="0"/>
              </a:rPr>
              <a:t>Proactive Affinity Analysis</a:t>
            </a:r>
          </a:p>
        </p:txBody>
      </p:sp>
      <p:sp>
        <p:nvSpPr>
          <p:cNvPr id="5" name="内容占位符 4">
            <a:extLst>
              <a:ext uri="{FF2B5EF4-FFF2-40B4-BE49-F238E27FC236}">
                <a16:creationId xmlns:a16="http://schemas.microsoft.com/office/drawing/2014/main" id="{866218F8-66D3-4D90-95EB-12D801747A3A}"/>
              </a:ext>
            </a:extLst>
          </p:cNvPr>
          <p:cNvSpPr>
            <a:spLocks noGrp="1"/>
          </p:cNvSpPr>
          <p:nvPr>
            <p:ph idx="1"/>
          </p:nvPr>
        </p:nvSpPr>
        <p:spPr>
          <a:xfrm>
            <a:off x="1078899" y="4352017"/>
            <a:ext cx="6152218" cy="1943680"/>
          </a:xfrm>
          <a:ln>
            <a:solidFill>
              <a:schemeClr val="accent2"/>
            </a:solidFill>
          </a:ln>
        </p:spPr>
        <p:txBody>
          <a:bodyPr>
            <a:normAutofit/>
          </a:bodyPr>
          <a:lstStyle/>
          <a:p>
            <a:pPr>
              <a:buFont typeface="Wingdings" charset="2"/>
              <a:buChar char="ü"/>
            </a:pPr>
            <a:r>
              <a:rPr lang="en-US" altLang="zh-CN" sz="2400" dirty="0">
                <a:latin typeface="Calibri" panose="020F0502020204030204" pitchFamily="34" charset="0"/>
                <a:cs typeface="Calibri" panose="020F0502020204030204" pitchFamily="34" charset="0"/>
              </a:rPr>
              <a:t> Proactive Sequence-Oriented Mutation</a:t>
            </a:r>
          </a:p>
          <a:p>
            <a:pPr>
              <a:buFont typeface="Wingdings" charset="2"/>
              <a:buChar char="ü"/>
            </a:pPr>
            <a:r>
              <a:rPr lang="en-US" altLang="zh-CN" sz="2400" dirty="0">
                <a:latin typeface="Calibri" panose="020F0502020204030204" pitchFamily="34" charset="0"/>
                <a:cs typeface="Calibri" panose="020F0502020204030204" pitchFamily="34" charset="0"/>
              </a:rPr>
              <a:t> Type-Affinity Analyze</a:t>
            </a:r>
          </a:p>
          <a:p>
            <a:pPr lvl="1">
              <a:buFont typeface="Arial" charset="0"/>
              <a:buChar char="•"/>
            </a:pPr>
            <a:r>
              <a:rPr lang="en-US" altLang="zh-CN" sz="2000" dirty="0">
                <a:latin typeface="Calibri" panose="020F0502020204030204" pitchFamily="34" charset="0"/>
                <a:cs typeface="Calibri" panose="020F0502020204030204" pitchFamily="34" charset="0"/>
              </a:rPr>
              <a:t>Identify type</a:t>
            </a:r>
          </a:p>
          <a:p>
            <a:pPr lvl="1">
              <a:buFont typeface="Arial" charset="0"/>
              <a:buChar char="•"/>
            </a:pPr>
            <a:r>
              <a:rPr lang="en-US" altLang="zh-CN" sz="2000" dirty="0">
                <a:latin typeface="Calibri" panose="020F0502020204030204" pitchFamily="34" charset="0"/>
                <a:cs typeface="Calibri" panose="020F0502020204030204" pitchFamily="34" charset="0"/>
              </a:rPr>
              <a:t>Parse affinity</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pic>
        <p:nvPicPr>
          <p:cNvPr id="4" name="图片 3"/>
          <p:cNvPicPr>
            <a:picLocks noChangeAspect="1"/>
          </p:cNvPicPr>
          <p:nvPr/>
        </p:nvPicPr>
        <p:blipFill>
          <a:blip r:embed="rId3"/>
          <a:stretch>
            <a:fillRect/>
          </a:stretch>
        </p:blipFill>
        <p:spPr>
          <a:xfrm>
            <a:off x="7395751" y="1690688"/>
            <a:ext cx="4315401" cy="4518561"/>
          </a:xfrm>
          <a:prstGeom prst="rect">
            <a:avLst/>
          </a:prstGeom>
        </p:spPr>
      </p:pic>
      <p:grpSp>
        <p:nvGrpSpPr>
          <p:cNvPr id="12" name="组 11"/>
          <p:cNvGrpSpPr/>
          <p:nvPr/>
        </p:nvGrpSpPr>
        <p:grpSpPr>
          <a:xfrm>
            <a:off x="1078899" y="2104313"/>
            <a:ext cx="6152218" cy="1731284"/>
            <a:chOff x="1078899" y="1737130"/>
            <a:chExt cx="6152218" cy="1731284"/>
          </a:xfrm>
        </p:grpSpPr>
        <p:sp>
          <p:nvSpPr>
            <p:cNvPr id="6" name="文本框 5">
              <a:extLst>
                <a:ext uri="{FF2B5EF4-FFF2-40B4-BE49-F238E27FC236}">
                  <a16:creationId xmlns:a16="http://schemas.microsoft.com/office/drawing/2014/main" id="{0C635D4E-8B30-4867-A6C0-A8471A47F39D}"/>
                </a:ext>
              </a:extLst>
            </p:cNvPr>
            <p:cNvSpPr txBox="1"/>
            <p:nvPr/>
          </p:nvSpPr>
          <p:spPr>
            <a:xfrm>
              <a:off x="1078899" y="1737130"/>
              <a:ext cx="5553129" cy="461665"/>
            </a:xfrm>
            <a:prstGeom prst="rect">
              <a:avLst/>
            </a:prstGeom>
            <a:noFill/>
          </p:spPr>
          <p:txBody>
            <a:bodyPr wrap="square">
              <a:spAutoFit/>
            </a:bodyPr>
            <a:lstStyle/>
            <a:p>
              <a:r>
                <a:rPr lang="en-US" altLang="zh-CN" sz="2400" b="1" dirty="0">
                  <a:latin typeface="Calibri" charset="0"/>
                  <a:ea typeface="Calibri" charset="0"/>
                  <a:cs typeface="Calibri" charset="0"/>
                </a:rPr>
                <a:t>Type-Affinity</a:t>
              </a:r>
            </a:p>
          </p:txBody>
        </p:sp>
        <p:sp>
          <p:nvSpPr>
            <p:cNvPr id="8" name="矩形 7"/>
            <p:cNvSpPr/>
            <p:nvPr/>
          </p:nvSpPr>
          <p:spPr>
            <a:xfrm>
              <a:off x="1123972" y="2798497"/>
              <a:ext cx="3113353" cy="369332"/>
            </a:xfrm>
            <a:prstGeom prst="rect">
              <a:avLst/>
            </a:prstGeom>
          </p:spPr>
          <p:txBody>
            <a:bodyPr wrap="none">
              <a:spAutoFit/>
            </a:bodyPr>
            <a:lstStyle/>
            <a:p>
              <a:r>
                <a:rPr lang="en-US" altLang="zh-CN" dirty="0">
                  <a:solidFill>
                    <a:schemeClr val="accent2"/>
                  </a:solidFill>
                  <a:latin typeface="Menlo" charset="0"/>
                  <a:ea typeface="Menlo" charset="0"/>
                  <a:cs typeface="Menlo" charset="0"/>
                </a:rPr>
                <a:t>CREATE TABLE </a:t>
              </a:r>
              <a:r>
                <a:rPr lang="en-US" altLang="zh-CN" dirty="0">
                  <a:latin typeface="Menlo" charset="0"/>
                  <a:ea typeface="Menlo" charset="0"/>
                  <a:cs typeface="Menlo" charset="0"/>
                </a:rPr>
                <a:t>→ </a:t>
              </a:r>
              <a:r>
                <a:rPr lang="en-US" altLang="zh-CN" dirty="0">
                  <a:solidFill>
                    <a:schemeClr val="accent2"/>
                  </a:solidFill>
                  <a:latin typeface="Menlo" charset="0"/>
                  <a:ea typeface="Menlo" charset="0"/>
                  <a:cs typeface="Menlo" charset="0"/>
                </a:rPr>
                <a:t>INSERT</a:t>
              </a:r>
              <a:endParaRPr lang="zh-CN" altLang="en-US" dirty="0">
                <a:solidFill>
                  <a:schemeClr val="accent2"/>
                </a:solidFill>
                <a:latin typeface="Menlo" charset="0"/>
                <a:ea typeface="Menlo" charset="0"/>
                <a:cs typeface="Menlo" charset="0"/>
              </a:endParaRPr>
            </a:p>
          </p:txBody>
        </p:sp>
        <p:sp>
          <p:nvSpPr>
            <p:cNvPr id="9" name="矩形 8"/>
            <p:cNvSpPr/>
            <p:nvPr/>
          </p:nvSpPr>
          <p:spPr>
            <a:xfrm>
              <a:off x="1078899" y="2298591"/>
              <a:ext cx="5982663" cy="400110"/>
            </a:xfrm>
            <a:prstGeom prst="rect">
              <a:avLst/>
            </a:prstGeom>
          </p:spPr>
          <p:txBody>
            <a:bodyPr wrap="none">
              <a:spAutoFit/>
            </a:bodyPr>
            <a:lstStyle/>
            <a:p>
              <a:pPr marL="342900" indent="-342900">
                <a:buFont typeface="Wingdings" charset="2"/>
                <a:buChar char="p"/>
              </a:pPr>
              <a:r>
                <a:rPr lang="en-US" altLang="zh-CN" sz="2000" dirty="0">
                  <a:latin typeface="Calibri" charset="0"/>
                  <a:ea typeface="Calibri" charset="0"/>
                  <a:cs typeface="Calibri" charset="0"/>
                </a:rPr>
                <a:t>Chronological relation between adjacent statements</a:t>
              </a:r>
            </a:p>
          </p:txBody>
        </p:sp>
        <p:sp>
          <p:nvSpPr>
            <p:cNvPr id="10" name="矩形 9"/>
            <p:cNvSpPr/>
            <p:nvPr/>
          </p:nvSpPr>
          <p:spPr>
            <a:xfrm>
              <a:off x="1078899" y="1737130"/>
              <a:ext cx="6152218" cy="173128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spTree>
    <p:extLst>
      <p:ext uri="{BB962C8B-B14F-4D97-AF65-F5344CB8AC3E}">
        <p14:creationId xmlns:p14="http://schemas.microsoft.com/office/powerpoint/2010/main" val="231892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sz="3600" b="1" dirty="0">
                <a:latin typeface="Calibri" panose="020F0502020204030204" pitchFamily="34" charset="0"/>
                <a:cs typeface="Calibri" panose="020F0502020204030204" pitchFamily="34" charset="0"/>
              </a:rPr>
              <a:t>Progressive Sequence Synthesis</a:t>
            </a:r>
          </a:p>
        </p:txBody>
      </p:sp>
      <p:pic>
        <p:nvPicPr>
          <p:cNvPr id="6" name="内容占位符 5"/>
          <p:cNvPicPr>
            <a:picLocks noGrp="1" noChangeAspect="1"/>
          </p:cNvPicPr>
          <p:nvPr>
            <p:ph idx="1"/>
          </p:nvPr>
        </p:nvPicPr>
        <p:blipFill>
          <a:blip r:embed="rId3"/>
          <a:stretch>
            <a:fillRect/>
          </a:stretch>
        </p:blipFill>
        <p:spPr>
          <a:xfrm>
            <a:off x="514862" y="2300638"/>
            <a:ext cx="5268421" cy="2648543"/>
          </a:xfrm>
          <a:prstGeom prst="rect">
            <a:avLst/>
          </a:prstGeom>
        </p:spPr>
      </p:pic>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E3C58-B9FB-4796-95A6-C2263C323D5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icrosoft YaHei"/>
              <a:cs typeface="+mn-cs"/>
            </a:endParaRPr>
          </a:p>
        </p:txBody>
      </p:sp>
      <p:sp>
        <p:nvSpPr>
          <p:cNvPr id="11" name="矩形 10">
            <a:extLst>
              <a:ext uri="{FF2B5EF4-FFF2-40B4-BE49-F238E27FC236}">
                <a16:creationId xmlns:a16="http://schemas.microsoft.com/office/drawing/2014/main" id="{854C208B-61E2-4F6D-A11C-F9960E1A6123}"/>
              </a:ext>
            </a:extLst>
          </p:cNvPr>
          <p:cNvSpPr/>
          <p:nvPr/>
        </p:nvSpPr>
        <p:spPr>
          <a:xfrm>
            <a:off x="9961581" y="6007054"/>
            <a:ext cx="842212" cy="2890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3C99022-1F82-4CA1-ABF1-A6DFBA9B666C}"/>
              </a:ext>
            </a:extLst>
          </p:cNvPr>
          <p:cNvSpPr txBox="1"/>
          <p:nvPr/>
        </p:nvSpPr>
        <p:spPr>
          <a:xfrm>
            <a:off x="6469893" y="2300638"/>
            <a:ext cx="4883907" cy="2246769"/>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Instantiation</a:t>
            </a:r>
          </a:p>
          <a:p>
            <a:pPr marL="342900" indent="-342900">
              <a:buAutoNum type="arabicPeriod"/>
            </a:pPr>
            <a:r>
              <a:rPr lang="en-US" altLang="zh-CN" sz="2000" dirty="0">
                <a:latin typeface="Calibri" panose="020F0502020204030204" pitchFamily="34" charset="0"/>
                <a:cs typeface="Calibri" panose="020F0502020204030204" pitchFamily="34" charset="0"/>
              </a:rPr>
              <a:t>AST synthesis.</a:t>
            </a:r>
          </a:p>
          <a:p>
            <a:pPr marL="342900" indent="-342900">
              <a:buAutoNum type="arabicPeriod"/>
            </a:pPr>
            <a:r>
              <a:rPr lang="en-US" altLang="zh-CN" sz="2000" dirty="0">
                <a:latin typeface="Calibri" panose="020F0502020204030204" pitchFamily="34" charset="0"/>
                <a:cs typeface="Calibri" panose="020F0502020204030204" pitchFamily="34" charset="0"/>
              </a:rPr>
              <a:t>Statement concatenation.</a:t>
            </a:r>
          </a:p>
          <a:p>
            <a:pPr marL="342900" indent="-342900">
              <a:buAutoNum type="arabicPeriod"/>
            </a:pPr>
            <a:r>
              <a:rPr lang="en-US" altLang="zh-CN" sz="2000" dirty="0">
                <a:latin typeface="Calibri" panose="020F0502020204030204" pitchFamily="34" charset="0"/>
                <a:cs typeface="Calibri" panose="020F0502020204030204" pitchFamily="34" charset="0"/>
              </a:rPr>
              <a:t>Validation.</a:t>
            </a:r>
          </a:p>
          <a:p>
            <a:pPr marL="800100" lvl="1" indent="-342900">
              <a:buAutoNum type="arabicPeriod"/>
            </a:pPr>
            <a:r>
              <a:rPr lang="en-US" altLang="zh-CN" sz="2000" dirty="0">
                <a:latin typeface="Calibri" panose="020F0502020204030204" pitchFamily="34" charset="0"/>
                <a:cs typeface="Calibri" panose="020F0502020204030204" pitchFamily="34" charset="0"/>
              </a:rPr>
              <a:t>Analyze dependency</a:t>
            </a:r>
          </a:p>
          <a:p>
            <a:pPr marL="800100" lvl="1" indent="-342900">
              <a:buAutoNum type="arabicPeriod"/>
            </a:pPr>
            <a:r>
              <a:rPr lang="en-US" altLang="zh-CN" sz="2000" dirty="0">
                <a:latin typeface="Calibri" panose="020F0502020204030204" pitchFamily="34" charset="0"/>
                <a:cs typeface="Calibri" panose="020F0502020204030204" pitchFamily="34" charset="0"/>
              </a:rPr>
              <a:t>Fill with concreate values</a:t>
            </a:r>
          </a:p>
          <a:p>
            <a:pPr marL="800100" lvl="1" indent="-342900">
              <a:buAutoNum type="arabicPeriod"/>
            </a:pPr>
            <a:r>
              <a:rPr lang="en-US" altLang="zh-CN" sz="2000" dirty="0">
                <a:latin typeface="Calibri" panose="020F0502020204030204" pitchFamily="34" charset="0"/>
                <a:cs typeface="Calibri" panose="020F0502020204030204" pitchFamily="34" charset="0"/>
              </a:rPr>
              <a:t>Translate to executable test cases</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3963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10041</TotalTime>
  <Words>2006</Words>
  <Application>Microsoft Macintosh PowerPoint</Application>
  <PresentationFormat>宽屏</PresentationFormat>
  <Paragraphs>176</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等线</vt:lpstr>
      <vt:lpstr>等线 Light</vt:lpstr>
      <vt:lpstr>微软雅黑</vt:lpstr>
      <vt:lpstr>微软雅黑</vt:lpstr>
      <vt:lpstr>droid sans mono</vt:lpstr>
      <vt:lpstr>Arial</vt:lpstr>
      <vt:lpstr>Calibri</vt:lpstr>
      <vt:lpstr>Consolas</vt:lpstr>
      <vt:lpstr>Helvetica</vt:lpstr>
      <vt:lpstr>Menlo</vt:lpstr>
      <vt:lpstr>Wingdings</vt:lpstr>
      <vt:lpstr>Office 主题​​</vt:lpstr>
      <vt:lpstr>Sequence Oriented DBMS Fuzzing</vt:lpstr>
      <vt:lpstr>DBMS Fuzzing</vt:lpstr>
      <vt:lpstr>SQL Type Sequences</vt:lpstr>
      <vt:lpstr>PowerPoint 演示文稿</vt:lpstr>
      <vt:lpstr>PowerPoint 演示文稿</vt:lpstr>
      <vt:lpstr>Basic idea of LEGO</vt:lpstr>
      <vt:lpstr>LEGO: Sequence Oriented DBMS Fuzzing</vt:lpstr>
      <vt:lpstr>Proactive Affinity Analysis</vt:lpstr>
      <vt:lpstr>Progressive Sequence Synthesis</vt:lpstr>
      <vt:lpstr>Evaluation (1/3): New Vulnerabilities</vt:lpstr>
      <vt:lpstr>PowerPoint 演示文稿</vt:lpstr>
      <vt:lpstr>PowerPoint 演示文稿</vt:lpstr>
      <vt:lpstr>Evaluation (2/3): Comparison to Other Fuzzers</vt:lpstr>
      <vt:lpstr>Evaluation (3/3): Effectiveness of Sequence-Oriented Algorithm</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Liang</dc:creator>
  <cp:lastModifiedBy>Microsoft Office User</cp:lastModifiedBy>
  <cp:revision>462</cp:revision>
  <dcterms:created xsi:type="dcterms:W3CDTF">2021-08-03T09:50:49Z</dcterms:created>
  <dcterms:modified xsi:type="dcterms:W3CDTF">2023-04-18T01:25:52Z</dcterms:modified>
</cp:coreProperties>
</file>