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307" r:id="rId6"/>
    <p:sldId id="308" r:id="rId7"/>
    <p:sldId id="300" r:id="rId8"/>
    <p:sldId id="301" r:id="rId9"/>
    <p:sldId id="262" r:id="rId10"/>
    <p:sldId id="302" r:id="rId11"/>
    <p:sldId id="263" r:id="rId12"/>
    <p:sldId id="264" r:id="rId13"/>
    <p:sldId id="310" r:id="rId14"/>
    <p:sldId id="311" r:id="rId15"/>
    <p:sldId id="266" r:id="rId16"/>
    <p:sldId id="268" r:id="rId17"/>
    <p:sldId id="313" r:id="rId18"/>
    <p:sldId id="270" r:id="rId19"/>
    <p:sldId id="315" r:id="rId20"/>
    <p:sldId id="314" r:id="rId21"/>
    <p:sldId id="316" r:id="rId22"/>
    <p:sldId id="272" r:id="rId23"/>
    <p:sldId id="273" r:id="rId24"/>
    <p:sldId id="317" r:id="rId25"/>
    <p:sldId id="275" r:id="rId26"/>
    <p:sldId id="276" r:id="rId27"/>
    <p:sldId id="278" r:id="rId28"/>
    <p:sldId id="320" r:id="rId29"/>
    <p:sldId id="289" r:id="rId30"/>
    <p:sldId id="290" r:id="rId31"/>
    <p:sldId id="323" r:id="rId32"/>
    <p:sldId id="291" r:id="rId33"/>
    <p:sldId id="293" r:id="rId34"/>
    <p:sldId id="325" r:id="rId35"/>
    <p:sldId id="326" r:id="rId36"/>
    <p:sldId id="328" r:id="rId37"/>
  </p:sldIdLst>
  <p:sldSz cx="5765800" cy="3244850"/>
  <p:notesSz cx="5765800" cy="3244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46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7026" autoAdjust="0"/>
  </p:normalViewPr>
  <p:slideViewPr>
    <p:cSldViewPr>
      <p:cViewPr varScale="1">
        <p:scale>
          <a:sx n="154" d="100"/>
          <a:sy n="154" d="100"/>
        </p:scale>
        <p:origin x="2064" y="17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50206136-3B2A-4D71-B846-AE77D4D39EB0}" type="datetimeFigureOut">
              <a:rPr lang="zh-CN" altLang="en-US" smtClean="0"/>
              <a:t>2023/4/17</a:t>
            </a:fld>
            <a:endParaRPr lang="zh-CN" altLang="en-US"/>
          </a:p>
        </p:txBody>
      </p:sp>
      <p:sp>
        <p:nvSpPr>
          <p:cNvPr id="4" name="幻灯片图像占位符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5301980-C6EE-47B8-9045-DE4C19252371}" type="slidenum">
              <a:rPr lang="zh-CN" altLang="en-US" smtClean="0"/>
              <a:t>‹#›</a:t>
            </a:fld>
            <a:endParaRPr lang="zh-CN" altLang="en-US"/>
          </a:p>
        </p:txBody>
      </p:sp>
    </p:spTree>
    <p:extLst>
      <p:ext uri="{BB962C8B-B14F-4D97-AF65-F5344CB8AC3E}">
        <p14:creationId xmlns:p14="http://schemas.microsoft.com/office/powerpoint/2010/main" val="350055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Sun Hao. I’m a MSC student in Tsinghua university, doing research about kernel fuzzing. I care about security of Linux most. </a:t>
            </a:r>
          </a:p>
          <a:p>
            <a:endParaRPr lang="en-US" altLang="zh-CN" dirty="0"/>
          </a:p>
          <a:p>
            <a:r>
              <a:rPr lang="en-US" altLang="zh-CN" dirty="0"/>
              <a:t>Today, I’m going to introduce you a method to improve the quality of generated inputs for kernel fuzzer, called relation learning. Hope this method can give you some inspirations in your research domain.</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a:t>
            </a:fld>
            <a:endParaRPr lang="zh-CN" altLang="en-US"/>
          </a:p>
        </p:txBody>
      </p:sp>
    </p:spTree>
    <p:extLst>
      <p:ext uri="{BB962C8B-B14F-4D97-AF65-F5344CB8AC3E}">
        <p14:creationId xmlns:p14="http://schemas.microsoft.com/office/powerpoint/2010/main" val="2304250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first discuss the problem of random choosing.</a:t>
            </a:r>
          </a:p>
          <a:p>
            <a:r>
              <a:rPr lang="en-US" altLang="zh-CN" dirty="0"/>
              <a:t>The Linux kernel has almost 100 syscalls. Syzlang description of Syzkaller contains more than 4000 specialized syscalls. Typically, the length of generated call sequence is from 8 to 32. </a:t>
            </a:r>
          </a:p>
          <a:p>
            <a:r>
              <a:rPr lang="en-US" altLang="zh-CN" dirty="0"/>
              <a:t>Therefore the number possible combination can be calculated with this formular, which almost equals to …</a:t>
            </a:r>
          </a:p>
          <a:p>
            <a:r>
              <a:rPr lang="en-US" altLang="zh-CN" dirty="0"/>
              <a:t>Current kernel fuzzer can execute 100 to 1000 call sequences each second, it would take almost xx years to execute all the possible combinations. However, most sequences are invalid, equivalent with each other, which means fuzzer would waste most time executing bad inputs if use random choosing strategy.</a:t>
            </a:r>
          </a:p>
          <a:p>
            <a:r>
              <a:rPr lang="en-US" altLang="zh-CN" dirty="0"/>
              <a:t>Therefore, we need better way to choose call combination, rather than random.</a:t>
            </a:r>
          </a:p>
        </p:txBody>
      </p:sp>
      <p:sp>
        <p:nvSpPr>
          <p:cNvPr id="4" name="灯片编号占位符 3"/>
          <p:cNvSpPr>
            <a:spLocks noGrp="1"/>
          </p:cNvSpPr>
          <p:nvPr>
            <p:ph type="sldNum" sz="quarter" idx="5"/>
          </p:nvPr>
        </p:nvSpPr>
        <p:spPr/>
        <p:txBody>
          <a:bodyPr/>
          <a:lstStyle/>
          <a:p>
            <a:fld id="{85301980-C6EE-47B8-9045-DE4C19252371}" type="slidenum">
              <a:rPr lang="zh-CN" altLang="en-US" smtClean="0"/>
              <a:t>11</a:t>
            </a:fld>
            <a:endParaRPr lang="zh-CN" altLang="en-US"/>
          </a:p>
        </p:txBody>
      </p:sp>
    </p:spTree>
    <p:extLst>
      <p:ext uri="{BB962C8B-B14F-4D97-AF65-F5344CB8AC3E}">
        <p14:creationId xmlns:p14="http://schemas.microsoft.com/office/powerpoint/2010/main" val="362080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Syzkaller is the state of the art kernel fuzzer and developed by Google, used very widely.</a:t>
            </a:r>
          </a:p>
          <a:p>
            <a:r>
              <a:rPr lang="en-US" altLang="zh-CN" dirty="0"/>
              <a:t>It uses a choice table to guide call selection. Each item of its table records the probability that a syscall should be invoked before another. For example, for sequence .., it first random choose a, then choose the next call based on the probability. Therefore, the quality of generated call combination is mostly decided by the quality of the probability value. However, the probability value itself is calculated by an empirical analysis algorithm. It contains two parts. The first part is static part. It find the common type of two calls, each type has a hard coded value, the static part simply add these value of common type. The dynamic part count each adjacent calls in the corpus. The more two adjacent calls appears, the bigger the value is. The algorithm can be summarized as this formular. However, this method is too empirical, not mention its dynamic part relies on the quality of corpus.</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12</a:t>
            </a:fld>
            <a:endParaRPr lang="zh-CN" altLang="en-US"/>
          </a:p>
        </p:txBody>
      </p:sp>
    </p:spTree>
    <p:extLst>
      <p:ext uri="{BB962C8B-B14F-4D97-AF65-F5344CB8AC3E}">
        <p14:creationId xmlns:p14="http://schemas.microsoft.com/office/powerpoint/2010/main" val="268194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now focus on a high quality sequence and try to figure out why its quality is high.</a:t>
            </a:r>
          </a:p>
          <a:p>
            <a:r>
              <a:rPr lang="en-US" altLang="zh-CN" dirty="0"/>
              <a:t>The first call `socket` creates corresponding socket data structure inside the kernel and returns a handle to user-space. Then, the second call `bind` bind a address to that socket though the returned handle. The call `listen` mark that socket can accept connection now, and finally, the last call `accept` accept the connection from the created socket via the return handle. As we see, each former call setup related kernel state for the latter call. For example, `bind` bind a address to the socket so that listen can really work. The latter call can be influenced by those state. For example, call `listen` would return early without binding valid address. The execution path of the latter call changed due to internal kernel state, which’re modified by the former calls.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Therefore, as we can see, </a:t>
            </a:r>
            <a:r>
              <a:rPr lang="en-US" altLang="zh-CN" sz="1200" b="0" i="0" dirty="0">
                <a:solidFill>
                  <a:srgbClr val="C00000"/>
                </a:solidFill>
                <a:effectLst/>
              </a:rPr>
              <a:t>influence relations exist between two system calls if the execution of a former can alter the latter’s execution path and the reason behind it is internal state.</a:t>
            </a:r>
            <a:endParaRPr lang="en-US" altLang="zh-CN" sz="1200" dirty="0">
              <a:solidFill>
                <a:srgbClr val="C00000"/>
              </a:solidFill>
              <a:cs typeface="Calibri"/>
            </a:endParaRPr>
          </a:p>
          <a:p>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13</a:t>
            </a:fld>
            <a:endParaRPr lang="zh-CN" altLang="en-US"/>
          </a:p>
        </p:txBody>
      </p:sp>
    </p:spTree>
    <p:extLst>
      <p:ext uri="{BB962C8B-B14F-4D97-AF65-F5344CB8AC3E}">
        <p14:creationId xmlns:p14="http://schemas.microsoft.com/office/powerpoint/2010/main" val="1258947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influence relation exists between most calls on kernel, not just calls in the example.</a:t>
            </a:r>
          </a:p>
          <a:p>
            <a:r>
              <a:rPr lang="en-US" altLang="zh-CN" dirty="0"/>
              <a:t>Some execution path of one may only be executed in certain kernel states. </a:t>
            </a:r>
          </a:p>
          <a:p>
            <a:r>
              <a:rPr lang="en-US" altLang="zh-CN" dirty="0"/>
              <a:t>Again, for example, `listen` may return early without binding address, accept may return error without marking listen. </a:t>
            </a:r>
          </a:p>
          <a:p>
            <a:r>
              <a:rPr lang="en-US" altLang="zh-CN" dirty="0"/>
              <a:t>Therefore, fuzzer should insert more calls …. </a:t>
            </a:r>
          </a:p>
          <a:p>
            <a:r>
              <a:rPr lang="en-US" altLang="zh-CN" dirty="0"/>
              <a:t>On the other head, …</a:t>
            </a:r>
          </a:p>
          <a:p>
            <a:r>
              <a:rPr lang="en-US" altLang="zh-CN" dirty="0"/>
              <a:t>We should decrease the probability that insert calls that do not have influence relations before the target system call.</a:t>
            </a:r>
          </a:p>
          <a:p>
            <a:endParaRPr lang="en-US" altLang="zh-CN" dirty="0"/>
          </a:p>
          <a:p>
            <a:r>
              <a:rPr lang="en-US" altLang="zh-CN" dirty="0"/>
              <a:t>With this idea, the number of invalid test cases and the size of the searching space can be reduced significantly.</a:t>
            </a:r>
          </a:p>
          <a:p>
            <a:r>
              <a:rPr lang="en-US" altLang="zh-CN" dirty="0"/>
              <a:t>Therefore, we propose to use influence relation to guide the call generation.</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14</a:t>
            </a:fld>
            <a:endParaRPr lang="zh-CN" altLang="en-US"/>
          </a:p>
        </p:txBody>
      </p:sp>
    </p:spTree>
    <p:extLst>
      <p:ext uri="{BB962C8B-B14F-4D97-AF65-F5344CB8AC3E}">
        <p14:creationId xmlns:p14="http://schemas.microsoft.com/office/powerpoint/2010/main" val="3241857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propose to guide kernel fuzzing with relation learning.</a:t>
            </a:r>
          </a:p>
          <a:p>
            <a:r>
              <a:rPr lang="en-US" altLang="zh-CN" dirty="0"/>
              <a:t>First, we need to learn the influence relations dynamically, iteratively.</a:t>
            </a:r>
          </a:p>
          <a:p>
            <a:r>
              <a:rPr lang="en-US" altLang="zh-CN" dirty="0"/>
              <a:t>Then, we guide the </a:t>
            </a:r>
            <a:r>
              <a:rPr lang="en-US" altLang="zh-CN" dirty="0" err="1"/>
              <a:t>gen&amp;mut</a:t>
            </a:r>
            <a:r>
              <a:rPr lang="en-US" altLang="zh-CN" dirty="0"/>
              <a:t> with learned relations so that we </a:t>
            </a:r>
            <a:r>
              <a:rPr lang="en-US" altLang="zh-CN"/>
              <a:t>can inc..</a:t>
            </a:r>
          </a:p>
        </p:txBody>
      </p:sp>
      <p:sp>
        <p:nvSpPr>
          <p:cNvPr id="4" name="灯片编号占位符 3"/>
          <p:cNvSpPr>
            <a:spLocks noGrp="1"/>
          </p:cNvSpPr>
          <p:nvPr>
            <p:ph type="sldNum" sz="quarter" idx="5"/>
          </p:nvPr>
        </p:nvSpPr>
        <p:spPr/>
        <p:txBody>
          <a:bodyPr/>
          <a:lstStyle/>
          <a:p>
            <a:fld id="{85301980-C6EE-47B8-9045-DE4C19252371}" type="slidenum">
              <a:rPr lang="zh-CN" altLang="en-US" smtClean="0"/>
              <a:t>15</a:t>
            </a:fld>
            <a:endParaRPr lang="zh-CN" altLang="en-US"/>
          </a:p>
        </p:txBody>
      </p:sp>
    </p:spTree>
    <p:extLst>
      <p:ext uri="{BB962C8B-B14F-4D97-AF65-F5344CB8AC3E}">
        <p14:creationId xmlns:p14="http://schemas.microsoft.com/office/powerpoint/2010/main" val="1941576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talk about how to learn the relations and how to use them.</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16</a:t>
            </a:fld>
            <a:endParaRPr lang="zh-CN" altLang="en-US"/>
          </a:p>
        </p:txBody>
      </p:sp>
    </p:spTree>
    <p:extLst>
      <p:ext uri="{BB962C8B-B14F-4D97-AF65-F5344CB8AC3E}">
        <p14:creationId xmlns:p14="http://schemas.microsoft.com/office/powerpoint/2010/main" val="211578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give relation a brief definition. </a:t>
            </a:r>
          </a:p>
          <a:p>
            <a:r>
              <a:rPr lang="en-US" altLang="zh-CN" dirty="0"/>
              <a:t>Relation exist between tow calls if …</a:t>
            </a:r>
          </a:p>
          <a:p>
            <a:r>
              <a:rPr lang="en-US" altLang="zh-CN" dirty="0"/>
              <a:t>Here we need to remember two things: first, relation is about influence of the execution paths; Second, the reason behind relation is kernel state.</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17</a:t>
            </a:fld>
            <a:endParaRPr lang="zh-CN" altLang="en-US"/>
          </a:p>
        </p:txBody>
      </p:sp>
    </p:spTree>
    <p:extLst>
      <p:ext uri="{BB962C8B-B14F-4D97-AF65-F5344CB8AC3E}">
        <p14:creationId xmlns:p14="http://schemas.microsoft.com/office/powerpoint/2010/main" val="427908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talk about how to learn the relation step by step.</a:t>
            </a:r>
          </a:p>
          <a:p>
            <a:r>
              <a:rPr lang="en-US" altLang="zh-CN" dirty="0"/>
              <a:t>The first part of relation learning is static learning.</a:t>
            </a:r>
          </a:p>
          <a:p>
            <a:r>
              <a:rPr lang="en-US" altLang="zh-CN" dirty="0"/>
              <a:t>The purpose here is to learn …</a:t>
            </a:r>
          </a:p>
          <a:p>
            <a:r>
              <a:rPr lang="en-US" altLang="zh-CN" dirty="0"/>
              <a:t>The idea behind the algorithm is .</a:t>
            </a:r>
          </a:p>
          <a:p>
            <a:r>
              <a:rPr lang="en-US" altLang="zh-CN" dirty="0"/>
              <a:t>The static learning only contains two simple rules:</a:t>
            </a:r>
          </a:p>
          <a:p>
            <a:r>
              <a:rPr lang="en-US" altLang="zh-CN" dirty="0"/>
              <a:t>First if ..</a:t>
            </a:r>
          </a:p>
          <a:p>
            <a:r>
              <a:rPr lang="en-US" altLang="zh-CN" dirty="0"/>
              <a:t>And if </a:t>
            </a:r>
          </a:p>
          <a:p>
            <a:r>
              <a:rPr lang="en-US" altLang="zh-CN" dirty="0"/>
              <a:t>Then we can say </a:t>
            </a:r>
            <a:r>
              <a:rPr lang="en-US" altLang="zh-CN" dirty="0" err="1"/>
              <a:t>C_i</a:t>
            </a:r>
            <a:r>
              <a:rPr lang="en-US" altLang="zh-CN" dirty="0"/>
              <a:t> can influence the execution path of </a:t>
            </a:r>
            <a:r>
              <a:rPr lang="en-US" altLang="zh-CN" dirty="0" err="1"/>
              <a:t>C_j</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18</a:t>
            </a:fld>
            <a:endParaRPr lang="zh-CN" altLang="en-US"/>
          </a:p>
        </p:txBody>
      </p:sp>
    </p:spTree>
    <p:extLst>
      <p:ext uri="{BB962C8B-B14F-4D97-AF65-F5344CB8AC3E}">
        <p14:creationId xmlns:p14="http://schemas.microsoft.com/office/powerpoint/2010/main" val="2199176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example.</a:t>
            </a:r>
          </a:p>
          <a:p>
            <a:endParaRPr lang="en-US" altLang="zh-CN" dirty="0"/>
          </a:p>
          <a:p>
            <a:r>
              <a:rPr lang="en-US" altLang="zh-CN" dirty="0"/>
              <a:t>The return of </a:t>
            </a:r>
            <a:r>
              <a:rPr lang="en-US" altLang="zh-CN" dirty="0" err="1"/>
              <a:t>socket$inet</a:t>
            </a:r>
            <a:r>
              <a:rPr lang="en-US" altLang="zh-CN" dirty="0"/>
              <a:t> is </a:t>
            </a:r>
            <a:r>
              <a:rPr lang="en-US" altLang="zh-CN" dirty="0" err="1"/>
              <a:t>sock_in</a:t>
            </a:r>
            <a:r>
              <a:rPr lang="en-US" altLang="zh-CN" dirty="0"/>
              <a:t>, we know it is a resource type and the first input </a:t>
            </a:r>
            <a:r>
              <a:rPr lang="en-US" altLang="zh-CN" dirty="0" err="1"/>
              <a:t>parm</a:t>
            </a:r>
            <a:r>
              <a:rPr lang="en-US" altLang="zh-CN" dirty="0"/>
              <a:t> of bind is ..</a:t>
            </a:r>
          </a:p>
          <a:p>
            <a:r>
              <a:rPr lang="en-US" altLang="zh-CN" dirty="0"/>
              <a:t>Therefore, we can say s has influence relation with b.</a:t>
            </a:r>
          </a:p>
          <a:p>
            <a:endParaRPr lang="en-US" altLang="zh-CN" dirty="0"/>
          </a:p>
          <a:p>
            <a:r>
              <a:rPr lang="en-US" altLang="zh-CN" dirty="0"/>
              <a:t>The second example shows another case. The last param of </a:t>
            </a:r>
            <a:r>
              <a:rPr lang="en-US" altLang="zh-CN" dirty="0" err="1"/>
              <a:t>sockpair</a:t>
            </a:r>
            <a:r>
              <a:rPr lang="en-US" altLang="zh-CN" dirty="0"/>
              <a:t> is an pointer type with outward direction, and the underlining type is resource type. It means this calls can also output resource type. Therefore, again, s have …</a:t>
            </a:r>
          </a:p>
          <a:p>
            <a:endParaRPr lang="en-US" altLang="zh-CN" dirty="0"/>
          </a:p>
          <a:p>
            <a:r>
              <a:rPr lang="en-US" altLang="zh-CN" dirty="0"/>
              <a:t>Here is the last example. We known </a:t>
            </a:r>
            <a:r>
              <a:rPr lang="en-US" altLang="zh-CN" dirty="0" err="1"/>
              <a:t>sock_in</a:t>
            </a:r>
            <a:r>
              <a:rPr lang="en-US" altLang="zh-CN" dirty="0"/>
              <a:t> is subtype of sock. And socket return </a:t>
            </a:r>
            <a:r>
              <a:rPr lang="en-US" altLang="zh-CN" dirty="0" err="1"/>
              <a:t>sock_in</a:t>
            </a:r>
            <a:r>
              <a:rPr lang="en-US" altLang="zh-CN" dirty="0"/>
              <a:t>, listen takes sock as input.</a:t>
            </a:r>
          </a:p>
          <a:p>
            <a:r>
              <a:rPr lang="en-US" altLang="zh-CN" dirty="0"/>
              <a:t>We can also say s has …</a:t>
            </a:r>
          </a:p>
          <a:p>
            <a:endParaRPr lang="en-US" altLang="zh-CN" dirty="0"/>
          </a:p>
          <a:p>
            <a:r>
              <a:rPr lang="en-US" altLang="zh-CN" dirty="0"/>
              <a:t>We also need to take care of some Compound types, such as struct, union. This can be down applying above rules recursively.</a:t>
            </a:r>
          </a:p>
        </p:txBody>
      </p:sp>
      <p:sp>
        <p:nvSpPr>
          <p:cNvPr id="4" name="灯片编号占位符 3"/>
          <p:cNvSpPr>
            <a:spLocks noGrp="1"/>
          </p:cNvSpPr>
          <p:nvPr>
            <p:ph type="sldNum" sz="quarter" idx="5"/>
          </p:nvPr>
        </p:nvSpPr>
        <p:spPr/>
        <p:txBody>
          <a:bodyPr/>
          <a:lstStyle/>
          <a:p>
            <a:fld id="{85301980-C6EE-47B8-9045-DE4C19252371}" type="slidenum">
              <a:rPr lang="zh-CN" altLang="en-US" smtClean="0"/>
              <a:t>19</a:t>
            </a:fld>
            <a:endParaRPr lang="zh-CN" altLang="en-US"/>
          </a:p>
        </p:txBody>
      </p:sp>
    </p:spTree>
    <p:extLst>
      <p:ext uri="{BB962C8B-B14F-4D97-AF65-F5344CB8AC3E}">
        <p14:creationId xmlns:p14="http://schemas.microsoft.com/office/powerpoint/2010/main" val="122155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that’s all about static learning. Let’s focus on dynamic learning now.</a:t>
            </a:r>
          </a:p>
          <a:p>
            <a:r>
              <a:rPr lang="en-US" altLang="zh-CN" dirty="0"/>
              <a:t>The first part of dynamic learning is sequence minimization.</a:t>
            </a:r>
          </a:p>
          <a:p>
            <a:r>
              <a:rPr lang="en-US" altLang="zh-CN" dirty="0"/>
              <a:t>The input sequences are generated by fuzzer and may contain redundant calls and we only want to analyze calls that contribute to new coverage.</a:t>
            </a:r>
          </a:p>
          <a:p>
            <a:r>
              <a:rPr lang="en-US" altLang="zh-CN" dirty="0"/>
              <a:t>So we minimize the sequence first.</a:t>
            </a:r>
          </a:p>
          <a:p>
            <a:r>
              <a:rPr lang="en-US" altLang="zh-CN" dirty="0"/>
              <a:t>The idea behind minimization is keep remove calls as long as the coverage keeps the same.</a:t>
            </a:r>
          </a:p>
          <a:p>
            <a:r>
              <a:rPr lang="en-US" altLang="zh-CN" dirty="0"/>
              <a:t>We can use an example to demonstrate this.</a:t>
            </a:r>
          </a:p>
          <a:p>
            <a:r>
              <a:rPr lang="en-US" altLang="zh-CN" dirty="0"/>
              <a:t>For sequence […], with coverage [….], suppose cov3 contains new </a:t>
            </a:r>
            <a:r>
              <a:rPr lang="en-US" altLang="zh-CN" dirty="0" err="1"/>
              <a:t>cov</a:t>
            </a:r>
            <a:r>
              <a:rPr lang="en-US" altLang="zh-CN" dirty="0"/>
              <a:t>. </a:t>
            </a:r>
          </a:p>
          <a:p>
            <a:r>
              <a:rPr lang="en-US" altLang="zh-CN" dirty="0"/>
              <a:t>The algorithm will first try to remove </a:t>
            </a:r>
            <a:r>
              <a:rPr lang="en-US" altLang="zh-CN" dirty="0" err="1"/>
              <a:t>fcntl</a:t>
            </a:r>
            <a:r>
              <a:rPr lang="en-US" altLang="zh-CN" dirty="0"/>
              <a:t>, but it will soon figure out we’re losing new coverage, so the change won’t be committed. Then, it tries to remove write and this time, the algorithm figures out the coverage keeps same. Therefore, the change is committed and the minimization succussed once.</a:t>
            </a:r>
          </a:p>
          <a:p>
            <a:endParaRPr lang="en-US" altLang="zh-CN" dirty="0"/>
          </a:p>
          <a:p>
            <a:r>
              <a:rPr lang="en-US" altLang="zh-CN" dirty="0"/>
              <a:t>The final output of minimization of this example would be …</a:t>
            </a:r>
          </a:p>
          <a:p>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20</a:t>
            </a:fld>
            <a:endParaRPr lang="zh-CN" altLang="en-US"/>
          </a:p>
        </p:txBody>
      </p:sp>
    </p:spTree>
    <p:extLst>
      <p:ext uri="{BB962C8B-B14F-4D97-AF65-F5344CB8AC3E}">
        <p14:creationId xmlns:p14="http://schemas.microsoft.com/office/powerpoint/2010/main" val="418286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 first talk a little about coverage guided kernel fuzzing. Then, discuss the motivation behind my idea and introduce the design in details. Finally, I’ll share some implementation details, the evaluation results, and talk about the future work.</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a:t>
            </a:fld>
            <a:endParaRPr lang="zh-CN" altLang="en-US"/>
          </a:p>
        </p:txBody>
      </p:sp>
    </p:spTree>
    <p:extLst>
      <p:ext uri="{BB962C8B-B14F-4D97-AF65-F5344CB8AC3E}">
        <p14:creationId xmlns:p14="http://schemas.microsoft.com/office/powerpoint/2010/main" val="4278158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minimization, the dynamic learning tries to learn the relations not expressible by Syzlang description.</a:t>
            </a:r>
          </a:p>
          <a:p>
            <a:r>
              <a:rPr lang="en-US" altLang="zh-CN" dirty="0"/>
              <a:t>The idea behind dynamic learning is that the relation is all about execution path, let’s just observe the coverage change. Also, the process of algorithm is pretty straightforward too. For each adjacent call pair (..) of the minimized sequence, it first removes </a:t>
            </a:r>
            <a:r>
              <a:rPr lang="en-US" altLang="zh-CN" dirty="0" err="1"/>
              <a:t>C_i</a:t>
            </a:r>
            <a:r>
              <a:rPr lang="en-US" altLang="zh-CN" dirty="0"/>
              <a:t>, and execute the changed sequence and observe the coverage of </a:t>
            </a:r>
            <a:r>
              <a:rPr lang="en-US" altLang="zh-CN" dirty="0" err="1"/>
              <a:t>C_j</a:t>
            </a:r>
            <a:r>
              <a:rPr lang="en-US" altLang="zh-CN" dirty="0"/>
              <a:t>, if …</a:t>
            </a:r>
          </a:p>
          <a:p>
            <a:endParaRPr lang="en-US" altLang="zh-CN" dirty="0"/>
          </a:p>
          <a:p>
            <a:r>
              <a:rPr lang="en-US" altLang="zh-CN" dirty="0"/>
              <a:t>That’s it. The idea is quite easy to understand. </a:t>
            </a:r>
          </a:p>
          <a:p>
            <a:r>
              <a:rPr lang="en-US" altLang="zh-CN" dirty="0"/>
              <a:t>However, the implementation requires more efforts than you think.</a:t>
            </a:r>
          </a:p>
          <a:p>
            <a:r>
              <a:rPr lang="en-US" altLang="zh-CN" dirty="0"/>
              <a:t>For example, we need to calibrate the coverage several time to reduce the impact of uncertainty of the kernel.</a:t>
            </a:r>
          </a:p>
          <a:p>
            <a:r>
              <a:rPr lang="en-US" altLang="zh-CN" dirty="0"/>
              <a:t>We also need to implement many infrastructures to support the learning algorithm. </a:t>
            </a:r>
          </a:p>
          <a:p>
            <a:r>
              <a:rPr lang="en-US" altLang="zh-CN" dirty="0"/>
              <a:t>We’ll take it latter.</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21</a:t>
            </a:fld>
            <a:endParaRPr lang="zh-CN" altLang="en-US"/>
          </a:p>
        </p:txBody>
      </p:sp>
    </p:spTree>
    <p:extLst>
      <p:ext uri="{BB962C8B-B14F-4D97-AF65-F5344CB8AC3E}">
        <p14:creationId xmlns:p14="http://schemas.microsoft.com/office/powerpoint/2010/main" val="3331263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simple example.</a:t>
            </a:r>
          </a:p>
          <a:p>
            <a:r>
              <a:rPr lang="en-US" altLang="zh-CN" dirty="0"/>
              <a:t>With static learning, we can infer  that call0 has impact on call1 and call2, also call3.</a:t>
            </a:r>
          </a:p>
          <a:p>
            <a:r>
              <a:rPr lang="en-US" altLang="zh-CN" dirty="0"/>
              <a:t>With dynamic learning, we further deduce that call also has impact on call3</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22</a:t>
            </a:fld>
            <a:endParaRPr lang="zh-CN" altLang="en-US"/>
          </a:p>
        </p:txBody>
      </p:sp>
    </p:spTree>
    <p:extLst>
      <p:ext uri="{BB962C8B-B14F-4D97-AF65-F5344CB8AC3E}">
        <p14:creationId xmlns:p14="http://schemas.microsoft.com/office/powerpoint/2010/main" val="3542516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relation learning, we can collect more and more relations during fuzzing. </a:t>
            </a:r>
          </a:p>
          <a:p>
            <a:r>
              <a:rPr lang="en-US" altLang="zh-CN" dirty="0"/>
              <a:t>Here we talk about how to use it to improve the quality of input.</a:t>
            </a:r>
          </a:p>
          <a:p>
            <a:r>
              <a:rPr lang="en-US" altLang="zh-CN" dirty="0"/>
              <a:t>The idea here is to used learned relations to select call that really matters.</a:t>
            </a:r>
          </a:p>
          <a:p>
            <a:r>
              <a:rPr lang="en-US" altLang="zh-CN" dirty="0"/>
              <a:t>For sequence […], we first find all candidate that can … based on the learned relations. Also we need to count the number of … Then we choose call based on the weight.</a:t>
            </a:r>
          </a:p>
          <a:p>
            <a:r>
              <a:rPr lang="en-US" altLang="zh-CN" dirty="0"/>
              <a:t>For example, for sequence, socket, bind. Suppose the candidates are listen and accept. The weight of listen would be 2 because both socket and bind can have </a:t>
            </a:r>
            <a:r>
              <a:rPr lang="en-US" altLang="zh-CN" dirty="0" err="1"/>
              <a:t>fr</a:t>
            </a:r>
            <a:r>
              <a:rPr lang="en-US" altLang="zh-CN" dirty="0"/>
              <a:t> on it. The with accept is 1 because only socket can …</a:t>
            </a:r>
          </a:p>
          <a:p>
            <a:r>
              <a:rPr lang="en-US" altLang="zh-CN" dirty="0"/>
              <a:t>In this  situation, listen has higher priority to be chosen.</a:t>
            </a:r>
          </a:p>
          <a:p>
            <a:r>
              <a:rPr lang="en-US" altLang="zh-CN" dirty="0"/>
              <a:t>In this way, we can not only choose calls that can be influenced by former calls, but also choose based on priority.</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23</a:t>
            </a:fld>
            <a:endParaRPr lang="zh-CN" altLang="en-US"/>
          </a:p>
        </p:txBody>
      </p:sp>
    </p:spTree>
    <p:extLst>
      <p:ext uri="{BB962C8B-B14F-4D97-AF65-F5344CB8AC3E}">
        <p14:creationId xmlns:p14="http://schemas.microsoft.com/office/powerpoint/2010/main" val="1910814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go back to the workflow of kernel fuzzing.</a:t>
            </a:r>
          </a:p>
          <a:p>
            <a:r>
              <a:rPr lang="en-US" altLang="zh-CN" dirty="0"/>
              <a:t>What we really do is: first, use relation as meta information of syscalls to guide </a:t>
            </a:r>
            <a:r>
              <a:rPr lang="en-US" altLang="zh-CN" dirty="0" err="1"/>
              <a:t>gen&amp;mut</a:t>
            </a:r>
            <a:r>
              <a:rPr lang="en-US" altLang="zh-CN" dirty="0"/>
              <a:t>; second, refine the meta with relation learning based on the coverage feedback.</a:t>
            </a:r>
          </a:p>
          <a:p>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24</a:t>
            </a:fld>
            <a:endParaRPr lang="zh-CN" altLang="en-US"/>
          </a:p>
        </p:txBody>
      </p:sp>
    </p:spTree>
    <p:extLst>
      <p:ext uri="{BB962C8B-B14F-4D97-AF65-F5344CB8AC3E}">
        <p14:creationId xmlns:p14="http://schemas.microsoft.com/office/powerpoint/2010/main" val="871487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talk a little about the implementation.</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25</a:t>
            </a:fld>
            <a:endParaRPr lang="zh-CN" altLang="en-US"/>
          </a:p>
        </p:txBody>
      </p:sp>
    </p:spTree>
    <p:extLst>
      <p:ext uri="{BB962C8B-B14F-4D97-AF65-F5344CB8AC3E}">
        <p14:creationId xmlns:p14="http://schemas.microsoft.com/office/powerpoint/2010/main" val="700626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arch of Syzkaller.</a:t>
            </a:r>
          </a:p>
          <a:p>
            <a:r>
              <a:rPr lang="en-US" altLang="zh-CN" dirty="0"/>
              <a:t>It runs fuzzer inside the </a:t>
            </a:r>
            <a:r>
              <a:rPr lang="en-US" altLang="zh-CN" dirty="0" err="1"/>
              <a:t>vm</a:t>
            </a:r>
            <a:r>
              <a:rPr lang="en-US" altLang="zh-CN" dirty="0"/>
              <a:t> and manage the </a:t>
            </a:r>
            <a:r>
              <a:rPr lang="en-US" altLang="zh-CN" dirty="0" err="1"/>
              <a:t>vm</a:t>
            </a:r>
            <a:r>
              <a:rPr lang="en-US" altLang="zh-CN" dirty="0"/>
              <a:t> via </a:t>
            </a:r>
            <a:r>
              <a:rPr lang="en-US" altLang="zh-CN" dirty="0" err="1"/>
              <a:t>syz</a:t>
            </a:r>
            <a:r>
              <a:rPr lang="en-US" altLang="zh-CN" dirty="0"/>
              <a:t>-manager.</a:t>
            </a:r>
          </a:p>
          <a:p>
            <a:r>
              <a:rPr lang="en-US" altLang="zh-CN" dirty="0"/>
              <a:t>However, this split the fuzzing states across </a:t>
            </a:r>
            <a:r>
              <a:rPr lang="en-US" altLang="zh-CN" dirty="0" err="1"/>
              <a:t>vms</a:t>
            </a:r>
            <a:r>
              <a:rPr lang="en-US" altLang="zh-CN" dirty="0"/>
              <a:t> and those state need to be sync. For example, the coverage data, the corpus data are </a:t>
            </a:r>
            <a:r>
              <a:rPr lang="en-US" altLang="zh-CN" dirty="0" err="1"/>
              <a:t>splited</a:t>
            </a:r>
            <a:r>
              <a:rPr lang="en-US" altLang="zh-CN" dirty="0"/>
              <a:t>, Syzkaller synchronizes them via RPC.</a:t>
            </a:r>
          </a:p>
          <a:p>
            <a:r>
              <a:rPr lang="en-US" altLang="zh-CN" dirty="0"/>
              <a:t>The incurs IO overheads, but more importantly, it’s not flexible enough and  </a:t>
            </a:r>
            <a:r>
              <a:rPr lang="en-US" altLang="zh-CN" dirty="0" err="1"/>
              <a:t>imc</a:t>
            </a:r>
            <a:r>
              <a:rPr lang="en-US" altLang="zh-CN" dirty="0"/>
              <a:t> the complexity of fuzzer design.</a:t>
            </a:r>
          </a:p>
          <a:p>
            <a:r>
              <a:rPr lang="en-US" altLang="zh-CN" dirty="0"/>
              <a:t>For example, we can not implementation relation learning easily with this arch.</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26</a:t>
            </a:fld>
            <a:endParaRPr lang="zh-CN" altLang="en-US"/>
          </a:p>
        </p:txBody>
      </p:sp>
    </p:spTree>
    <p:extLst>
      <p:ext uri="{BB962C8B-B14F-4D97-AF65-F5344CB8AC3E}">
        <p14:creationId xmlns:p14="http://schemas.microsoft.com/office/powerpoint/2010/main" val="819606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we implemented a different arch and keep everything simple. In our design, only executor runs in the </a:t>
            </a:r>
            <a:r>
              <a:rPr lang="en-US" altLang="zh-CN" dirty="0" err="1"/>
              <a:t>vm</a:t>
            </a:r>
            <a:r>
              <a:rPr lang="en-US" altLang="zh-CN" dirty="0"/>
              <a:t>, and there is no manager. Fuzzer runs on the host directly and comminute with executor via </a:t>
            </a:r>
            <a:r>
              <a:rPr lang="en-US" altLang="zh-CN" dirty="0" err="1"/>
              <a:t>shm</a:t>
            </a:r>
            <a:r>
              <a:rPr lang="en-US" altLang="zh-CN" dirty="0"/>
              <a:t> and socket.</a:t>
            </a:r>
            <a:r>
              <a:rPr lang="en-US" altLang="zh-CN" i="1" dirty="0"/>
              <a:t> Comm data, such as handshake, are passed though socket. The major data, such as inputs and coverage, are passed though </a:t>
            </a:r>
            <a:r>
              <a:rPr lang="en-US" altLang="zh-CN" i="1" dirty="0" err="1"/>
              <a:t>shm</a:t>
            </a:r>
            <a:r>
              <a:rPr lang="en-US" altLang="zh-CN" i="1" dirty="0"/>
              <a:t>. The </a:t>
            </a:r>
            <a:r>
              <a:rPr lang="en-US" altLang="zh-CN" i="1" dirty="0" err="1"/>
              <a:t>shm</a:t>
            </a:r>
            <a:r>
              <a:rPr lang="en-US" altLang="zh-CN" i="1" dirty="0"/>
              <a:t> itself is </a:t>
            </a:r>
            <a:r>
              <a:rPr lang="en-US" altLang="zh-CN" i="1" dirty="0" err="1"/>
              <a:t>implemeneted</a:t>
            </a:r>
            <a:r>
              <a:rPr lang="en-US" altLang="zh-CN" i="1" dirty="0"/>
              <a:t> with QEMU inter-</a:t>
            </a:r>
            <a:r>
              <a:rPr lang="en-US" altLang="zh-CN" i="1" dirty="0" err="1"/>
              <a:t>vm</a:t>
            </a:r>
            <a:r>
              <a:rPr lang="en-US" altLang="zh-CN" i="1" dirty="0"/>
              <a:t> shared </a:t>
            </a:r>
            <a:r>
              <a:rPr lang="en-US" altLang="zh-CN" i="1" dirty="0" err="1"/>
              <a:t>memeory</a:t>
            </a:r>
            <a:r>
              <a:rPr lang="en-US" altLang="zh-CN" i="1" dirty="0"/>
              <a:t> (</a:t>
            </a:r>
            <a:r>
              <a:rPr lang="en-US" altLang="zh-CN" i="1" dirty="0" err="1"/>
              <a:t>IVShmem</a:t>
            </a:r>
            <a:r>
              <a:rPr lang="en-US" altLang="zh-CN" i="1" dirty="0"/>
              <a:t>).</a:t>
            </a:r>
          </a:p>
          <a:p>
            <a:endParaRPr lang="en-US" altLang="zh-CN" i="1" dirty="0"/>
          </a:p>
          <a:p>
            <a:r>
              <a:rPr lang="en-US" altLang="zh-CN" i="1" dirty="0"/>
              <a:t>In this way, we can have a </a:t>
            </a:r>
            <a:r>
              <a:rPr lang="en-US" altLang="zh-CN" i="1" dirty="0" err="1"/>
              <a:t>flexiable</a:t>
            </a:r>
            <a:r>
              <a:rPr lang="en-US" altLang="zh-CN" i="1" dirty="0"/>
              <a:t> enough arch while keeping the IO overhead low.</a:t>
            </a:r>
            <a:endParaRPr lang="en-US" altLang="zh-CN"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27</a:t>
            </a:fld>
            <a:endParaRPr lang="zh-CN" altLang="en-US"/>
          </a:p>
        </p:txBody>
      </p:sp>
    </p:spTree>
    <p:extLst>
      <p:ext uri="{BB962C8B-B14F-4D97-AF65-F5344CB8AC3E}">
        <p14:creationId xmlns:p14="http://schemas.microsoft.com/office/powerpoint/2010/main" val="2929792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summary, we implement the whole project from scratch with 16064 lines of rust code.</a:t>
            </a:r>
          </a:p>
          <a:p>
            <a:r>
              <a:rPr lang="en-US" altLang="zh-CN" dirty="0"/>
              <a:t>We use a high performance </a:t>
            </a:r>
            <a:r>
              <a:rPr lang="en-US" altLang="zh-CN" dirty="0" err="1"/>
              <a:t>hashmap</a:t>
            </a:r>
            <a:r>
              <a:rPr lang="en-US" altLang="zh-CN" dirty="0"/>
              <a:t> (</a:t>
            </a:r>
            <a:r>
              <a:rPr lang="en-US" altLang="zh-CN" dirty="0" err="1"/>
              <a:t>Ahash</a:t>
            </a:r>
            <a:r>
              <a:rPr lang="en-US" altLang="zh-CN" dirty="0"/>
              <a:t>) to store the learned relations and use `</a:t>
            </a:r>
            <a:r>
              <a:rPr lang="en-US" altLang="zh-CN" dirty="0" err="1"/>
              <a:t>tokio</a:t>
            </a:r>
            <a:r>
              <a:rPr lang="en-US" altLang="zh-CN" dirty="0"/>
              <a:t>` to </a:t>
            </a:r>
            <a:r>
              <a:rPr lang="en-US" altLang="zh-CN" dirty="0" err="1"/>
              <a:t>impl</a:t>
            </a:r>
            <a:r>
              <a:rPr lang="en-US" altLang="zh-CN" dirty="0"/>
              <a:t> </a:t>
            </a:r>
            <a:r>
              <a:rPr lang="en-US" altLang="zh-CN" dirty="0" err="1"/>
              <a:t>bg</a:t>
            </a:r>
            <a:r>
              <a:rPr lang="en-US" altLang="zh-CN" dirty="0"/>
              <a:t> IO.</a:t>
            </a:r>
          </a:p>
          <a:p>
            <a:r>
              <a:rPr lang="en-US" altLang="zh-CN" dirty="0"/>
              <a:t>We also use </a:t>
            </a:r>
            <a:r>
              <a:rPr lang="en-US" altLang="zh-CN" dirty="0" err="1"/>
              <a:t>rw</a:t>
            </a:r>
            <a:r>
              <a:rPr lang="en-US" altLang="zh-CN" dirty="0"/>
              <a:t> lock&amp; atomic operation whenever we can to reduce the </a:t>
            </a:r>
            <a:r>
              <a:rPr lang="en-US" altLang="zh-CN" dirty="0" err="1"/>
              <a:t>symc</a:t>
            </a:r>
            <a:r>
              <a:rPr lang="en-US" altLang="zh-CN" dirty="0"/>
              <a:t> overhead.</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28</a:t>
            </a:fld>
            <a:endParaRPr lang="zh-CN" altLang="en-US"/>
          </a:p>
        </p:txBody>
      </p:sp>
    </p:spTree>
    <p:extLst>
      <p:ext uri="{BB962C8B-B14F-4D97-AF65-F5344CB8AC3E}">
        <p14:creationId xmlns:p14="http://schemas.microsoft.com/office/powerpoint/2010/main" val="3928191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if relation learning can really work.</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29</a:t>
            </a:fld>
            <a:endParaRPr lang="zh-CN" altLang="en-US"/>
          </a:p>
        </p:txBody>
      </p:sp>
    </p:spTree>
    <p:extLst>
      <p:ext uri="{BB962C8B-B14F-4D97-AF65-F5344CB8AC3E}">
        <p14:creationId xmlns:p14="http://schemas.microsoft.com/office/powerpoint/2010/main" val="1919264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part is coverage comparison with Syzkaller and Moonshine.</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30</a:t>
            </a:fld>
            <a:endParaRPr lang="zh-CN" altLang="en-US"/>
          </a:p>
        </p:txBody>
      </p:sp>
    </p:spTree>
    <p:extLst>
      <p:ext uri="{BB962C8B-B14F-4D97-AF65-F5344CB8AC3E}">
        <p14:creationId xmlns:p14="http://schemas.microsoft.com/office/powerpoint/2010/main" val="243598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very brief workflow of fuzzing in user space program. First, we compile the source code and fuzz drive with code instrumented so that we have a </a:t>
            </a:r>
            <a:r>
              <a:rPr lang="en-US" altLang="zh-CN" dirty="0" err="1"/>
              <a:t>fuzzable</a:t>
            </a:r>
            <a:r>
              <a:rPr lang="en-US" altLang="zh-CN" dirty="0"/>
              <a:t> program. Then, fuzzer select and mutate the data in corpus, feeding the generated inputs to the target program. Finally, fuzzer monitor the execution process, collect and analyze the feedback. Based on feedback, fuzzers refine the corpus continuously. This design works very well in user-space. However, things become different and difficult when it comes to the kernel-space due to the complexity of kernel itself.</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4</a:t>
            </a:fld>
            <a:endParaRPr lang="zh-CN" altLang="en-US"/>
          </a:p>
        </p:txBody>
      </p:sp>
    </p:spTree>
    <p:extLst>
      <p:ext uri="{BB962C8B-B14F-4D97-AF65-F5344CB8AC3E}">
        <p14:creationId xmlns:p14="http://schemas.microsoft.com/office/powerpoint/2010/main" val="3952830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24h experiment, the </a:t>
            </a:r>
            <a:r>
              <a:rPr lang="en-US" altLang="zh-CN" dirty="0" err="1"/>
              <a:t>cov</a:t>
            </a:r>
            <a:r>
              <a:rPr lang="en-US" altLang="zh-CN" dirty="0"/>
              <a:t> </a:t>
            </a:r>
            <a:r>
              <a:rPr lang="en-US" altLang="zh-CN" dirty="0" err="1"/>
              <a:t>impl</a:t>
            </a:r>
            <a:r>
              <a:rPr lang="en-US" altLang="zh-CN" dirty="0"/>
              <a:t> and the bug cap are obvious.</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31</a:t>
            </a:fld>
            <a:endParaRPr lang="zh-CN" altLang="en-US"/>
          </a:p>
        </p:txBody>
      </p:sp>
    </p:spTree>
    <p:extLst>
      <p:ext uri="{BB962C8B-B14F-4D97-AF65-F5344CB8AC3E}">
        <p14:creationId xmlns:p14="http://schemas.microsoft.com/office/powerpoint/2010/main" val="150900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example of learned relations between KVM related syscalls.</a:t>
            </a:r>
          </a:p>
          <a:p>
            <a:r>
              <a:rPr lang="en-US" altLang="zh-CN" dirty="0"/>
              <a:t>As we can see, we’re learning a complex graph and the relations are growing step by step.</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32</a:t>
            </a:fld>
            <a:endParaRPr lang="zh-CN" altLang="en-US"/>
          </a:p>
        </p:txBody>
      </p:sp>
    </p:spTree>
    <p:extLst>
      <p:ext uri="{BB962C8B-B14F-4D97-AF65-F5344CB8AC3E}">
        <p14:creationId xmlns:p14="http://schemas.microsoft.com/office/powerpoint/2010/main" val="3640921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most important result we think is the capability to execute the long time fuzzing.</a:t>
            </a:r>
          </a:p>
          <a:p>
            <a:r>
              <a:rPr lang="en-US" altLang="zh-CN" dirty="0"/>
              <a:t>During experiment in 2 weeks, Healer found 218 bugs in totals, 33 of them are previously-unknown.</a:t>
            </a:r>
          </a:p>
          <a:p>
            <a:r>
              <a:rPr lang="en-US" altLang="zh-CN" dirty="0"/>
              <a:t>More importantly, in practice, we’re running Healer in our internal server with limited calculation resource for long time fuzzing.</a:t>
            </a:r>
          </a:p>
          <a:p>
            <a:r>
              <a:rPr lang="en-US" altLang="zh-CN" dirty="0"/>
              <a:t>Now, we’re report 20+ bugs/week and 3~6 can be confirmed/week. </a:t>
            </a:r>
          </a:p>
          <a:p>
            <a:r>
              <a:rPr lang="en-US" altLang="zh-CN" dirty="0"/>
              <a:t>This shows Healer can really help improve the security of the kernel.</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33</a:t>
            </a:fld>
            <a:endParaRPr lang="zh-CN" altLang="en-US"/>
          </a:p>
        </p:txBody>
      </p:sp>
    </p:spTree>
    <p:extLst>
      <p:ext uri="{BB962C8B-B14F-4D97-AF65-F5344CB8AC3E}">
        <p14:creationId xmlns:p14="http://schemas.microsoft.com/office/powerpoint/2010/main" val="510153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Here’re some email communication history we did with kernel maintainers.</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34</a:t>
            </a:fld>
            <a:endParaRPr lang="zh-CN" altLang="en-US"/>
          </a:p>
        </p:txBody>
      </p:sp>
    </p:spTree>
    <p:extLst>
      <p:ext uri="{BB962C8B-B14F-4D97-AF65-F5344CB8AC3E}">
        <p14:creationId xmlns:p14="http://schemas.microsoft.com/office/powerpoint/2010/main" val="4249378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future, we need to integrate Healer to upstream and implement a hub to support fuzzing on multiple hosts like Syzkaller does now. We need to do more work to reduce the manual efforts of writing syscall descriptions.</a:t>
            </a:r>
          </a:p>
        </p:txBody>
      </p:sp>
      <p:sp>
        <p:nvSpPr>
          <p:cNvPr id="4" name="灯片编号占位符 3"/>
          <p:cNvSpPr>
            <a:spLocks noGrp="1"/>
          </p:cNvSpPr>
          <p:nvPr>
            <p:ph type="sldNum" sz="quarter" idx="5"/>
          </p:nvPr>
        </p:nvSpPr>
        <p:spPr/>
        <p:txBody>
          <a:bodyPr/>
          <a:lstStyle/>
          <a:p>
            <a:fld id="{85301980-C6EE-47B8-9045-DE4C19252371}" type="slidenum">
              <a:rPr lang="zh-CN" altLang="en-US" smtClean="0"/>
              <a:t>35</a:t>
            </a:fld>
            <a:endParaRPr lang="zh-CN" altLang="en-US"/>
          </a:p>
        </p:txBody>
      </p:sp>
    </p:spTree>
    <p:extLst>
      <p:ext uri="{BB962C8B-B14F-4D97-AF65-F5344CB8AC3E}">
        <p14:creationId xmlns:p14="http://schemas.microsoft.com/office/powerpoint/2010/main" val="3319376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36</a:t>
            </a:fld>
            <a:endParaRPr lang="zh-CN" altLang="en-US"/>
          </a:p>
        </p:txBody>
      </p:sp>
    </p:spTree>
    <p:extLst>
      <p:ext uri="{BB962C8B-B14F-4D97-AF65-F5344CB8AC3E}">
        <p14:creationId xmlns:p14="http://schemas.microsoft.com/office/powerpoint/2010/main" val="1499962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Overall, the workflow of kernel fuzz can be summarized as this. </a:t>
            </a:r>
          </a:p>
          <a:p>
            <a:r>
              <a:rPr lang="en-US" altLang="zh-CN" dirty="0"/>
              <a:t>First, we compile the kernel with sanitizer, coverage config.</a:t>
            </a:r>
          </a:p>
          <a:p>
            <a:r>
              <a:rPr lang="en-US" altLang="zh-CN" dirty="0"/>
              <a:t>Then We give kernel fuzzer the corpus (call sequences), the syscall description, some other meta information.</a:t>
            </a:r>
          </a:p>
          <a:p>
            <a:r>
              <a:rPr lang="en-US" altLang="zh-CN" dirty="0"/>
              <a:t>Then fuzzer generate the input call sequences, feed the input to executor, the executor issues the syscalls based on the input. The fuzzer then refines its corpus or META based on the feedback, save crash reports and repro progs if kernel crashed.</a:t>
            </a:r>
          </a:p>
          <a:p>
            <a:r>
              <a:rPr lang="en-US" altLang="zh-CN" dirty="0"/>
              <a:t>That’s how coverage guided kernel fuzzing works.</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5</a:t>
            </a:fld>
            <a:endParaRPr lang="zh-CN" altLang="en-US"/>
          </a:p>
        </p:txBody>
      </p:sp>
    </p:spTree>
    <p:extLst>
      <p:ext uri="{BB962C8B-B14F-4D97-AF65-F5344CB8AC3E}">
        <p14:creationId xmlns:p14="http://schemas.microsoft.com/office/powerpoint/2010/main" val="50094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solution adopted by most kernel fuzzers is call sequence. Fuzzer generate or mutate a sequence of calls, the parameters of each call satisfy the structural and partial semantic constraints. Former calls setup required kernel state for the latter calls, so that each call can reach deep kernel logic instead of being rejected early. </a:t>
            </a:r>
          </a:p>
          <a:p>
            <a:r>
              <a:rPr lang="en-US" altLang="zh-CN" dirty="0"/>
              <a:t>However, we need some meta information about syscalls themselves in this solution. For example, parameter number of a call and the accurate type of each parameter so that we can generate above sequence. So the problem is how do we provide these information to fuzzers?</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6</a:t>
            </a:fld>
            <a:endParaRPr lang="zh-CN" altLang="en-US"/>
          </a:p>
        </p:txBody>
      </p:sp>
    </p:spTree>
    <p:extLst>
      <p:ext uri="{BB962C8B-B14F-4D97-AF65-F5344CB8AC3E}">
        <p14:creationId xmlns:p14="http://schemas.microsoft.com/office/powerpoint/2010/main" val="54301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people start to design domain specific language (DSL) to resolve this.</a:t>
            </a:r>
          </a:p>
          <a:p>
            <a:r>
              <a:rPr lang="en-US" altLang="zh-CN" dirty="0"/>
              <a:t>Syzlang is used most widely.</a:t>
            </a:r>
          </a:p>
          <a:p>
            <a:r>
              <a:rPr lang="en-US" altLang="zh-CN" dirty="0"/>
              <a:t>It has very rich type and type constructors, so that we describe the input structure accurately. </a:t>
            </a:r>
          </a:p>
          <a:p>
            <a:r>
              <a:rPr lang="en-US" altLang="zh-CN" dirty="0"/>
              <a:t>It also supports encoding partial semantics. For example, the const type, the flags type here. </a:t>
            </a:r>
          </a:p>
          <a:p>
            <a:r>
              <a:rPr lang="en-US" altLang="zh-CN" dirty="0"/>
              <a:t>The length type here indicates that the `</a:t>
            </a:r>
            <a:r>
              <a:rPr lang="en-US" altLang="zh-CN" dirty="0" err="1"/>
              <a:t>peerlen</a:t>
            </a:r>
            <a:r>
              <a:rPr lang="en-US" altLang="zh-CN" dirty="0"/>
              <a:t>` is the byte size of the `peer`. </a:t>
            </a:r>
          </a:p>
          <a:p>
            <a:r>
              <a:rPr lang="en-US" altLang="zh-CN" dirty="0"/>
              <a:t>The `</a:t>
            </a:r>
            <a:r>
              <a:rPr lang="en-US" altLang="zh-CN" dirty="0" err="1"/>
              <a:t>sock_in</a:t>
            </a:r>
            <a:r>
              <a:rPr lang="en-US" altLang="zh-CN" dirty="0"/>
              <a:t>` here is a resource type, I’ll talk about this latter.</a:t>
            </a:r>
          </a:p>
          <a:p>
            <a:r>
              <a:rPr lang="en-US" altLang="zh-CN" dirty="0"/>
              <a:t>With Syzlang, we can provide fuzzer with accurate input structure and partial semantics of syscalls.</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7</a:t>
            </a:fld>
            <a:endParaRPr lang="zh-CN" altLang="en-US"/>
          </a:p>
        </p:txBody>
      </p:sp>
    </p:spTree>
    <p:extLst>
      <p:ext uri="{BB962C8B-B14F-4D97-AF65-F5344CB8AC3E}">
        <p14:creationId xmlns:p14="http://schemas.microsoft.com/office/powerpoint/2010/main" val="143672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need to focus on two features of Syzlang because we’ll use them in the algorithm.</a:t>
            </a:r>
          </a:p>
          <a:p>
            <a:endParaRPr lang="en-US" altLang="zh-CN" dirty="0"/>
          </a:p>
          <a:p>
            <a:r>
              <a:rPr lang="en-US" altLang="zh-CN" dirty="0"/>
              <a:t>The first one is resource type. Resource type indicates that the value of that parameter must be the output from other calls and is some kind of resource in the kernel. For example, file descriptor, socket. </a:t>
            </a:r>
          </a:p>
          <a:p>
            <a:r>
              <a:rPr lang="en-US" altLang="zh-CN" dirty="0"/>
              <a:t>Resource type supports </a:t>
            </a:r>
            <a:r>
              <a:rPr lang="en-US" altLang="zh-CN" sz="1200" spc="-15" dirty="0">
                <a:latin typeface="Arial"/>
                <a:cs typeface="Arial"/>
              </a:rPr>
              <a:t>inheritance, which indicates that resource A can be used as resource B, A is subtype of B.</a:t>
            </a:r>
          </a:p>
          <a:p>
            <a:r>
              <a:rPr lang="en-US" altLang="zh-CN" sz="1200" spc="-15" dirty="0">
                <a:latin typeface="Arial"/>
                <a:cs typeface="Arial"/>
              </a:rPr>
              <a:t>For example, `</a:t>
            </a:r>
            <a:r>
              <a:rPr lang="en-US" altLang="zh-CN" sz="1200" spc="-15" dirty="0" err="1">
                <a:latin typeface="Arial"/>
                <a:cs typeface="Arial"/>
              </a:rPr>
              <a:t>sock_in</a:t>
            </a:r>
            <a:r>
              <a:rPr lang="en-US" altLang="zh-CN" sz="1200" spc="-15" dirty="0">
                <a:latin typeface="Arial"/>
                <a:cs typeface="Arial"/>
              </a:rPr>
              <a:t>` here inherits `sock`, the return value of `</a:t>
            </a:r>
            <a:r>
              <a:rPr lang="en-US" altLang="zh-CN" sz="1200" spc="-15" dirty="0" err="1">
                <a:latin typeface="Arial"/>
                <a:cs typeface="Arial"/>
              </a:rPr>
              <a:t>socket$inet</a:t>
            </a:r>
            <a:r>
              <a:rPr lang="en-US" altLang="zh-CN" sz="1200" spc="-15" dirty="0">
                <a:latin typeface="Arial"/>
                <a:cs typeface="Arial"/>
              </a:rPr>
              <a:t>` can be used as input for `listen`.</a:t>
            </a:r>
          </a:p>
          <a:p>
            <a:endParaRPr lang="en-US" altLang="zh-CN" sz="1200" spc="-15" dirty="0">
              <a:latin typeface="Arial"/>
              <a:cs typeface="Arial"/>
            </a:endParaRPr>
          </a:p>
          <a:p>
            <a:r>
              <a:rPr lang="en-US" altLang="zh-CN" sz="1200" spc="-15" dirty="0">
                <a:latin typeface="Arial"/>
                <a:cs typeface="Arial"/>
              </a:rPr>
              <a:t>Another feature is call specialization. This feature allows us to specialize partial parameters of a call. </a:t>
            </a:r>
          </a:p>
          <a:p>
            <a:r>
              <a:rPr lang="en-US" altLang="zh-CN" sz="1200" spc="-15" dirty="0">
                <a:latin typeface="Arial"/>
                <a:cs typeface="Arial"/>
              </a:rPr>
              <a:t>For example, the first parameter of `</a:t>
            </a:r>
            <a:r>
              <a:rPr lang="en-US" altLang="zh-CN" sz="1200" spc="-15" dirty="0" err="1">
                <a:latin typeface="Arial"/>
                <a:cs typeface="Arial"/>
              </a:rPr>
              <a:t>socket$inet</a:t>
            </a:r>
            <a:r>
              <a:rPr lang="en-US" altLang="zh-CN" sz="1200" spc="-15" dirty="0">
                <a:latin typeface="Arial"/>
                <a:cs typeface="Arial"/>
              </a:rPr>
              <a:t>` is specialized to a const value.</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8</a:t>
            </a:fld>
            <a:endParaRPr lang="zh-CN" altLang="en-US"/>
          </a:p>
        </p:txBody>
      </p:sp>
    </p:spTree>
    <p:extLst>
      <p:ext uri="{BB962C8B-B14F-4D97-AF65-F5344CB8AC3E}">
        <p14:creationId xmlns:p14="http://schemas.microsoft.com/office/powerpoint/2010/main" val="30609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talk about the problem we want to solve.</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9</a:t>
            </a:fld>
            <a:endParaRPr lang="zh-CN" altLang="en-US"/>
          </a:p>
        </p:txBody>
      </p:sp>
    </p:spTree>
    <p:extLst>
      <p:ext uri="{BB962C8B-B14F-4D97-AF65-F5344CB8AC3E}">
        <p14:creationId xmlns:p14="http://schemas.microsoft.com/office/powerpoint/2010/main" val="236295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kernel fuzzer, a core problem is choosing call combination.</a:t>
            </a:r>
          </a:p>
          <a:p>
            <a:r>
              <a:rPr lang="en-US" altLang="zh-CN" dirty="0"/>
              <a:t>That means, for a set of syscalls, fuzzer need to generate sequence of calls.</a:t>
            </a:r>
          </a:p>
          <a:p>
            <a:r>
              <a:rPr lang="en-US" altLang="zh-CN" dirty="0"/>
              <a:t>From now on, I’ll call a system call as `S`, a actual call to the system call as `C`.</a:t>
            </a:r>
          </a:p>
          <a:p>
            <a:r>
              <a:rPr lang="en-US" altLang="zh-CN" dirty="0"/>
              <a:t>This problem can be described as, for a given sequence, how to choose the next system call?</a:t>
            </a:r>
          </a:p>
          <a:p>
            <a:r>
              <a:rPr lang="en-US" altLang="zh-CN" dirty="0"/>
              <a:t>Should we choose randomly or use a better optimized strategy?</a:t>
            </a:r>
          </a:p>
          <a:p>
            <a:r>
              <a:rPr lang="en-US" altLang="zh-CN" dirty="0"/>
              <a:t>What is the idea behind the strategy if we use it?</a:t>
            </a:r>
            <a:endParaRPr lang="zh-CN" altLang="en-US" dirty="0"/>
          </a:p>
        </p:txBody>
      </p:sp>
      <p:sp>
        <p:nvSpPr>
          <p:cNvPr id="4" name="灯片编号占位符 3"/>
          <p:cNvSpPr>
            <a:spLocks noGrp="1"/>
          </p:cNvSpPr>
          <p:nvPr>
            <p:ph type="sldNum" sz="quarter" idx="5"/>
          </p:nvPr>
        </p:nvSpPr>
        <p:spPr/>
        <p:txBody>
          <a:bodyPr/>
          <a:lstStyle/>
          <a:p>
            <a:fld id="{85301980-C6EE-47B8-9045-DE4C19252371}" type="slidenum">
              <a:rPr lang="zh-CN" altLang="en-US" smtClean="0"/>
              <a:t>10</a:t>
            </a:fld>
            <a:endParaRPr lang="zh-CN" altLang="en-US"/>
          </a:p>
        </p:txBody>
      </p:sp>
    </p:spTree>
    <p:extLst>
      <p:ext uri="{BB962C8B-B14F-4D97-AF65-F5344CB8AC3E}">
        <p14:creationId xmlns:p14="http://schemas.microsoft.com/office/powerpoint/2010/main" val="2643951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403251" y="796726"/>
            <a:ext cx="2356706" cy="2438400"/>
          </a:xfrm>
          <a:prstGeom prst="rect">
            <a:avLst/>
          </a:prstGeom>
        </p:spPr>
      </p:pic>
      <p:sp>
        <p:nvSpPr>
          <p:cNvPr id="17" name="bg object 17"/>
          <p:cNvSpPr/>
          <p:nvPr/>
        </p:nvSpPr>
        <p:spPr>
          <a:xfrm>
            <a:off x="377875" y="1012825"/>
            <a:ext cx="5040630" cy="5080"/>
          </a:xfrm>
          <a:custGeom>
            <a:avLst/>
            <a:gdLst/>
            <a:ahLst/>
            <a:cxnLst/>
            <a:rect l="l" t="t" r="r" b="b"/>
            <a:pathLst>
              <a:path w="5040630" h="5080">
                <a:moveTo>
                  <a:pt x="0" y="5060"/>
                </a:moveTo>
                <a:lnTo>
                  <a:pt x="0" y="0"/>
                </a:lnTo>
                <a:lnTo>
                  <a:pt x="5040064" y="0"/>
                </a:lnTo>
                <a:lnTo>
                  <a:pt x="5040064" y="5060"/>
                </a:lnTo>
                <a:lnTo>
                  <a:pt x="0" y="5060"/>
                </a:lnTo>
                <a:close/>
              </a:path>
            </a:pathLst>
          </a:custGeom>
          <a:solidFill>
            <a:srgbClr val="6E468B"/>
          </a:solidFill>
        </p:spPr>
        <p:txBody>
          <a:bodyPr wrap="square" lIns="0" tIns="0" rIns="0" bIns="0" rtlCol="0"/>
          <a:lstStyle/>
          <a:p>
            <a:endParaRPr/>
          </a:p>
        </p:txBody>
      </p:sp>
      <p:sp>
        <p:nvSpPr>
          <p:cNvPr id="2" name="Holder 2"/>
          <p:cNvSpPr>
            <a:spLocks noGrp="1"/>
          </p:cNvSpPr>
          <p:nvPr>
            <p:ph type="ctrTitle"/>
          </p:nvPr>
        </p:nvSpPr>
        <p:spPr>
          <a:xfrm>
            <a:off x="347294" y="816465"/>
            <a:ext cx="5071211" cy="2882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47294" y="1625572"/>
            <a:ext cx="5071211" cy="729614"/>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4/17/23</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72390">
              <a:lnSpc>
                <a:spcPct val="100000"/>
              </a:lnSpc>
              <a:spcBef>
                <a:spcPts val="20"/>
              </a:spcBef>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4/17/23</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72390">
              <a:lnSpc>
                <a:spcPct val="100000"/>
              </a:lnSpc>
              <a:spcBef>
                <a:spcPts val="20"/>
              </a:spcBef>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Calibri"/>
                <a:cs typeface="Calibri"/>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4/17/23</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72390">
              <a:lnSpc>
                <a:spcPct val="100000"/>
              </a:lnSpc>
              <a:spcBef>
                <a:spcPts val="20"/>
              </a:spcBef>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4/17/23</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72390">
              <a:lnSpc>
                <a:spcPct val="100000"/>
              </a:lnSpc>
              <a:spcBef>
                <a:spcPts val="20"/>
              </a:spcBef>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403251" y="796726"/>
            <a:ext cx="2356706" cy="243840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4/17/23</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72390">
              <a:lnSpc>
                <a:spcPct val="100000"/>
              </a:lnSpc>
              <a:spcBef>
                <a:spcPts val="20"/>
              </a:spcBef>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52"/>
            <a:ext cx="5760085" cy="0"/>
          </a:xfrm>
          <a:custGeom>
            <a:avLst/>
            <a:gdLst/>
            <a:ahLst/>
            <a:cxnLst/>
            <a:rect l="l" t="t" r="r" b="b"/>
            <a:pathLst>
              <a:path w="5760085">
                <a:moveTo>
                  <a:pt x="0" y="0"/>
                </a:moveTo>
                <a:lnTo>
                  <a:pt x="5759996" y="0"/>
                </a:lnTo>
              </a:path>
            </a:pathLst>
          </a:custGeom>
          <a:ln w="5060">
            <a:solidFill>
              <a:srgbClr val="D7C5B6"/>
            </a:solidFill>
          </a:ln>
        </p:spPr>
        <p:txBody>
          <a:bodyPr wrap="square" lIns="0" tIns="0" rIns="0" bIns="0" rtlCol="0"/>
          <a:lstStyle/>
          <a:p>
            <a:endParaRPr/>
          </a:p>
        </p:txBody>
      </p:sp>
      <p:sp>
        <p:nvSpPr>
          <p:cNvPr id="17" name="bg object 17"/>
          <p:cNvSpPr/>
          <p:nvPr/>
        </p:nvSpPr>
        <p:spPr>
          <a:xfrm>
            <a:off x="0" y="31"/>
            <a:ext cx="5760085" cy="5080"/>
          </a:xfrm>
          <a:custGeom>
            <a:avLst/>
            <a:gdLst/>
            <a:ahLst/>
            <a:cxnLst/>
            <a:rect l="l" t="t" r="r" b="b"/>
            <a:pathLst>
              <a:path w="5760085" h="5080">
                <a:moveTo>
                  <a:pt x="0" y="5060"/>
                </a:moveTo>
                <a:lnTo>
                  <a:pt x="0" y="0"/>
                </a:lnTo>
                <a:lnTo>
                  <a:pt x="5760073" y="0"/>
                </a:lnTo>
                <a:lnTo>
                  <a:pt x="5760073" y="5060"/>
                </a:lnTo>
                <a:lnTo>
                  <a:pt x="0" y="5060"/>
                </a:lnTo>
                <a:close/>
              </a:path>
            </a:pathLst>
          </a:custGeom>
          <a:solidFill>
            <a:srgbClr val="D7C5B6"/>
          </a:solidFill>
        </p:spPr>
        <p:txBody>
          <a:bodyPr wrap="square" lIns="0" tIns="0" rIns="0" bIns="0" rtlCol="0"/>
          <a:lstStyle/>
          <a:p>
            <a:endParaRPr/>
          </a:p>
        </p:txBody>
      </p:sp>
      <p:sp>
        <p:nvSpPr>
          <p:cNvPr id="2" name="Holder 2"/>
          <p:cNvSpPr>
            <a:spLocks noGrp="1"/>
          </p:cNvSpPr>
          <p:nvPr>
            <p:ph type="title"/>
          </p:nvPr>
        </p:nvSpPr>
        <p:spPr>
          <a:xfrm>
            <a:off x="148640" y="108899"/>
            <a:ext cx="5468518" cy="244475"/>
          </a:xfrm>
          <a:prstGeom prst="rect">
            <a:avLst/>
          </a:prstGeom>
        </p:spPr>
        <p:txBody>
          <a:bodyPr wrap="square" lIns="0" tIns="0" rIns="0" bIns="0">
            <a:spAutoFit/>
          </a:bodyPr>
          <a:lstStyle>
            <a:lvl1pPr>
              <a:defRPr sz="1400" b="1" i="0">
                <a:solidFill>
                  <a:schemeClr val="bg1"/>
                </a:solidFill>
                <a:latin typeface="Calibri"/>
                <a:cs typeface="Calibri"/>
              </a:defRPr>
            </a:lvl1pPr>
          </a:lstStyle>
          <a:p>
            <a:endParaRPr/>
          </a:p>
        </p:txBody>
      </p:sp>
      <p:sp>
        <p:nvSpPr>
          <p:cNvPr id="3" name="Holder 3"/>
          <p:cNvSpPr>
            <a:spLocks noGrp="1"/>
          </p:cNvSpPr>
          <p:nvPr>
            <p:ph type="body" idx="1"/>
          </p:nvPr>
        </p:nvSpPr>
        <p:spPr>
          <a:xfrm>
            <a:off x="353072" y="664197"/>
            <a:ext cx="5059654" cy="2032635"/>
          </a:xfrm>
          <a:prstGeom prst="rect">
            <a:avLst/>
          </a:prstGeom>
        </p:spPr>
        <p:txBody>
          <a:bodyPr wrap="square" lIns="0" tIns="0" rIns="0" bIns="0">
            <a:spAutoFit/>
          </a:bodyPr>
          <a:lstStyle>
            <a:lvl1pPr>
              <a:defRPr sz="1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4/17/23</a:t>
            </a:fld>
            <a:endParaRPr lang="en-US"/>
          </a:p>
        </p:txBody>
      </p:sp>
      <p:sp>
        <p:nvSpPr>
          <p:cNvPr id="6" name="Holder 6"/>
          <p:cNvSpPr>
            <a:spLocks noGrp="1"/>
          </p:cNvSpPr>
          <p:nvPr>
            <p:ph type="sldNum" sz="quarter" idx="7"/>
          </p:nvPr>
        </p:nvSpPr>
        <p:spPr>
          <a:xfrm>
            <a:off x="5518073" y="2988844"/>
            <a:ext cx="182879" cy="144780"/>
          </a:xfrm>
          <a:prstGeom prst="rect">
            <a:avLst/>
          </a:prstGeom>
        </p:spPr>
        <p:txBody>
          <a:bodyPr wrap="square" lIns="0" tIns="0" rIns="0" bIns="0">
            <a:spAutoFit/>
          </a:bodyPr>
          <a:lstStyle>
            <a:lvl1pPr>
              <a:defRPr sz="800" b="0" i="0">
                <a:solidFill>
                  <a:schemeClr val="tx1"/>
                </a:solidFill>
                <a:latin typeface="Arial"/>
                <a:cs typeface="Arial"/>
              </a:defRPr>
            </a:lvl1pPr>
          </a:lstStyle>
          <a:p>
            <a:pPr marL="72390">
              <a:lnSpc>
                <a:spcPct val="100000"/>
              </a:lnSpc>
              <a:spcBef>
                <a:spcPts val="20"/>
              </a:spcBef>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0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33.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4697" y="631825"/>
            <a:ext cx="5181600" cy="323165"/>
          </a:xfrm>
          <a:prstGeom prst="rect">
            <a:avLst/>
          </a:prstGeom>
        </p:spPr>
        <p:txBody>
          <a:bodyPr vert="horz" wrap="square" lIns="0" tIns="15240" rIns="0" bIns="0" rtlCol="0">
            <a:spAutoFit/>
          </a:bodyPr>
          <a:lstStyle/>
          <a:p>
            <a:pPr marL="12700" algn="ctr">
              <a:lnSpc>
                <a:spcPct val="100000"/>
              </a:lnSpc>
              <a:spcBef>
                <a:spcPts val="120"/>
              </a:spcBef>
            </a:pPr>
            <a:r>
              <a:rPr lang="en-US" sz="2000" dirty="0">
                <a:latin typeface="Calibri"/>
                <a:cs typeface="Calibri"/>
              </a:rPr>
              <a:t>HEALER: Relation Learning Guided Kernel Fuzzing</a:t>
            </a:r>
            <a:endParaRPr sz="2000" dirty="0">
              <a:latin typeface="Calibri"/>
              <a:cs typeface="Calibri"/>
            </a:endParaRPr>
          </a:p>
        </p:txBody>
      </p:sp>
      <p:pic>
        <p:nvPicPr>
          <p:cNvPr id="5" name="图片 4">
            <a:extLst>
              <a:ext uri="{FF2B5EF4-FFF2-40B4-BE49-F238E27FC236}">
                <a16:creationId xmlns:a16="http://schemas.microsoft.com/office/drawing/2014/main" id="{79350107-2E0E-402F-8BF4-4C40485F2812}"/>
              </a:ext>
            </a:extLst>
          </p:cNvPr>
          <p:cNvPicPr>
            <a:picLocks noChangeAspect="1"/>
          </p:cNvPicPr>
          <p:nvPr/>
        </p:nvPicPr>
        <p:blipFill>
          <a:blip r:embed="rId3"/>
          <a:stretch>
            <a:fillRect/>
          </a:stretch>
        </p:blipFill>
        <p:spPr>
          <a:xfrm>
            <a:off x="673100" y="1172068"/>
            <a:ext cx="4267200" cy="526557"/>
          </a:xfrm>
          <a:prstGeom prst="rect">
            <a:avLst/>
          </a:prstGeom>
        </p:spPr>
      </p:pic>
      <p:pic>
        <p:nvPicPr>
          <p:cNvPr id="2050" name="Picture 2" descr="Tsinghua University logo | Logok">
            <a:extLst>
              <a:ext uri="{FF2B5EF4-FFF2-40B4-BE49-F238E27FC236}">
                <a16:creationId xmlns:a16="http://schemas.microsoft.com/office/drawing/2014/main" id="{B24667E9-A700-4032-ACF8-8FB7CC12E7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700" y="1637672"/>
            <a:ext cx="1665511" cy="13334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yabo22vip亚博-APP客户端下载_标志网">
            <a:extLst>
              <a:ext uri="{FF2B5EF4-FFF2-40B4-BE49-F238E27FC236}">
                <a16:creationId xmlns:a16="http://schemas.microsoft.com/office/drawing/2014/main" id="{5D59E440-7285-4DDA-974C-F79253B830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6304" y="1837550"/>
            <a:ext cx="1165987" cy="915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uawei Logo, history, meaning, symbol, PNG">
            <a:extLst>
              <a:ext uri="{FF2B5EF4-FFF2-40B4-BE49-F238E27FC236}">
                <a16:creationId xmlns:a16="http://schemas.microsoft.com/office/drawing/2014/main" id="{D7EF883E-6EF2-48B6-8DA9-93A3FBDBC36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0100" y="1982888"/>
            <a:ext cx="1093796" cy="61252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21343719-4915-43E9-B2E2-98CAD1E8427E}"/>
              </a:ext>
            </a:extLst>
          </p:cNvPr>
          <p:cNvPicPr>
            <a:picLocks noChangeAspect="1"/>
          </p:cNvPicPr>
          <p:nvPr/>
        </p:nvPicPr>
        <p:blipFill>
          <a:blip r:embed="rId7"/>
          <a:stretch>
            <a:fillRect/>
          </a:stretch>
        </p:blipFill>
        <p:spPr>
          <a:xfrm>
            <a:off x="5205244" y="290471"/>
            <a:ext cx="294189" cy="267896"/>
          </a:xfrm>
          <a:prstGeom prst="rect">
            <a:avLst/>
          </a:prstGeom>
        </p:spPr>
      </p:pic>
      <p:pic>
        <p:nvPicPr>
          <p:cNvPr id="8" name="图片 7">
            <a:extLst>
              <a:ext uri="{FF2B5EF4-FFF2-40B4-BE49-F238E27FC236}">
                <a16:creationId xmlns:a16="http://schemas.microsoft.com/office/drawing/2014/main" id="{1AAEEF21-F181-4113-B9F3-FCC90E9D2EED}"/>
              </a:ext>
            </a:extLst>
          </p:cNvPr>
          <p:cNvPicPr>
            <a:picLocks noChangeAspect="1"/>
          </p:cNvPicPr>
          <p:nvPr/>
        </p:nvPicPr>
        <p:blipFill>
          <a:blip r:embed="rId8"/>
          <a:stretch>
            <a:fillRect/>
          </a:stretch>
        </p:blipFill>
        <p:spPr>
          <a:xfrm>
            <a:off x="4916714" y="271127"/>
            <a:ext cx="304388" cy="287240"/>
          </a:xfrm>
          <a:prstGeom prst="rect">
            <a:avLst/>
          </a:prstGeom>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778510" cy="5080"/>
            </a:xfrm>
            <a:custGeom>
              <a:avLst/>
              <a:gdLst/>
              <a:ahLst/>
              <a:cxnLst/>
              <a:rect l="l" t="t" r="r" b="b"/>
              <a:pathLst>
                <a:path w="778510" h="5080">
                  <a:moveTo>
                    <a:pt x="0" y="5060"/>
                  </a:moveTo>
                  <a:lnTo>
                    <a:pt x="0" y="0"/>
                  </a:lnTo>
                  <a:lnTo>
                    <a:pt x="778369" y="0"/>
                  </a:lnTo>
                  <a:lnTo>
                    <a:pt x="778369"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1572895" cy="232756"/>
          </a:xfrm>
          <a:prstGeom prst="rect">
            <a:avLst/>
          </a:prstGeom>
        </p:spPr>
        <p:txBody>
          <a:bodyPr vert="horz" wrap="square" lIns="0" tIns="17145" rIns="0" bIns="0" rtlCol="0">
            <a:spAutoFit/>
          </a:bodyPr>
          <a:lstStyle/>
          <a:p>
            <a:pPr marL="12700">
              <a:lnSpc>
                <a:spcPct val="100000"/>
              </a:lnSpc>
              <a:spcBef>
                <a:spcPts val="135"/>
              </a:spcBef>
            </a:pPr>
            <a:r>
              <a:rPr lang="en-US" spc="40" dirty="0"/>
              <a:t>Call Combination</a:t>
            </a:r>
            <a:endParaRPr spc="40" dirty="0"/>
          </a:p>
        </p:txBody>
      </p:sp>
      <mc:AlternateContent xmlns:mc="http://schemas.openxmlformats.org/markup-compatibility/2006" xmlns:a14="http://schemas.microsoft.com/office/drawing/2010/main">
        <mc:Choice Requires="a14">
          <p:sp>
            <p:nvSpPr>
              <p:cNvPr id="7" name="object 7"/>
              <p:cNvSpPr txBox="1"/>
              <p:nvPr/>
            </p:nvSpPr>
            <p:spPr>
              <a:xfrm>
                <a:off x="1584642" y="745786"/>
                <a:ext cx="2590800" cy="207173"/>
              </a:xfrm>
              <a:prstGeom prst="rect">
                <a:avLst/>
              </a:prstGeom>
            </p:spPr>
            <p:txBody>
              <a:bodyPr vert="horz" wrap="square" lIns="0" tIns="12700" rIns="0" bIns="0" rtlCol="0">
                <a:spAutoFit/>
              </a:bodyPr>
              <a:lstStyle/>
              <a:p>
                <a:pPr marL="12700" marR="5080" algn="ctr">
                  <a:lnSpc>
                    <a:spcPct val="115399"/>
                  </a:lnSpc>
                  <a:spcBef>
                    <a:spcPts val="100"/>
                  </a:spcBef>
                </a:pPr>
                <a:r>
                  <a:rPr lang="en-US" sz="1200" spc="-55" dirty="0">
                    <a:latin typeface="Arial"/>
                    <a:cs typeface="Arial"/>
                  </a:rPr>
                  <a:t>For a set of syscalls { </a:t>
                </a:r>
                <a14:m>
                  <m:oMath xmlns:m="http://schemas.openxmlformats.org/officeDocument/2006/math">
                    <m:sSub>
                      <m:sSubPr>
                        <m:ctrlPr>
                          <a:rPr lang="en-US" altLang="zh-CN" sz="1200" i="1" spc="-55" smtClean="0">
                            <a:latin typeface="Cambria Math" panose="02040503050406030204" pitchFamily="18" charset="0"/>
                            <a:cs typeface="Arial"/>
                          </a:rPr>
                        </m:ctrlPr>
                      </m:sSubPr>
                      <m:e>
                        <m:r>
                          <a:rPr lang="en-US" altLang="zh-CN" sz="1200" b="0" i="1" spc="-55" smtClean="0">
                            <a:latin typeface="Cambria Math" panose="02040503050406030204" pitchFamily="18" charset="0"/>
                            <a:cs typeface="Arial"/>
                          </a:rPr>
                          <m:t>𝑆</m:t>
                        </m:r>
                      </m:e>
                      <m:sub>
                        <m:r>
                          <a:rPr lang="en-US" altLang="zh-CN" sz="1200" b="0" i="1" spc="-55" smtClean="0">
                            <a:latin typeface="Cambria Math" panose="02040503050406030204" pitchFamily="18" charset="0"/>
                            <a:cs typeface="Arial"/>
                          </a:rPr>
                          <m:t>0</m:t>
                        </m:r>
                      </m:sub>
                    </m:sSub>
                  </m:oMath>
                </a14:m>
                <a:r>
                  <a:rPr lang="en-US" sz="1200" spc="-55" dirty="0">
                    <a:latin typeface="Arial"/>
                    <a:cs typeface="Arial"/>
                  </a:rPr>
                  <a:t>,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i="1" spc="-55">
                            <a:latin typeface="Cambria Math" panose="02040503050406030204" pitchFamily="18" charset="0"/>
                            <a:cs typeface="Arial"/>
                          </a:rPr>
                          <m:t>𝑆</m:t>
                        </m:r>
                      </m:e>
                      <m:sub>
                        <m:r>
                          <a:rPr lang="en-US" altLang="zh-CN" sz="1200" b="0" i="1" spc="-55" smtClean="0">
                            <a:latin typeface="Cambria Math" panose="02040503050406030204" pitchFamily="18" charset="0"/>
                            <a:cs typeface="Arial"/>
                          </a:rPr>
                          <m:t>1</m:t>
                        </m:r>
                      </m:sub>
                    </m:sSub>
                  </m:oMath>
                </a14:m>
                <a:r>
                  <a:rPr lang="en-US" altLang="zh-CN" sz="1200" spc="-55" dirty="0">
                    <a:latin typeface="Arial"/>
                    <a:cs typeface="Arial"/>
                  </a:rPr>
                  <a:t>,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i="1" spc="-55">
                            <a:latin typeface="Cambria Math" panose="02040503050406030204" pitchFamily="18" charset="0"/>
                            <a:cs typeface="Arial"/>
                          </a:rPr>
                          <m:t>𝑆</m:t>
                        </m:r>
                      </m:e>
                      <m:sub>
                        <m:r>
                          <a:rPr lang="en-US" altLang="zh-CN" sz="1200" b="0" i="1" spc="-55" smtClean="0">
                            <a:latin typeface="Cambria Math" panose="02040503050406030204" pitchFamily="18" charset="0"/>
                            <a:cs typeface="Arial"/>
                          </a:rPr>
                          <m:t>2</m:t>
                        </m:r>
                      </m:sub>
                    </m:sSub>
                  </m:oMath>
                </a14:m>
                <a:r>
                  <a:rPr lang="en-US" altLang="zh-CN" sz="1200" spc="-55" dirty="0">
                    <a:latin typeface="Arial"/>
                    <a:cs typeface="Arial"/>
                  </a:rPr>
                  <a:t>, …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i="1" spc="-55">
                            <a:latin typeface="Cambria Math" panose="02040503050406030204" pitchFamily="18" charset="0"/>
                            <a:cs typeface="Arial"/>
                          </a:rPr>
                          <m:t>𝑆</m:t>
                        </m:r>
                      </m:e>
                      <m:sub>
                        <m:r>
                          <a:rPr lang="en-US" altLang="zh-CN" sz="1200" b="0" i="1" spc="-55" smtClean="0">
                            <a:latin typeface="Cambria Math" panose="02040503050406030204" pitchFamily="18" charset="0"/>
                            <a:cs typeface="Arial"/>
                          </a:rPr>
                          <m:t>𝑛</m:t>
                        </m:r>
                      </m:sub>
                    </m:sSub>
                  </m:oMath>
                </a14:m>
                <a:r>
                  <a:rPr lang="en-US" sz="1200" spc="-55" dirty="0">
                    <a:latin typeface="Arial"/>
                    <a:cs typeface="Arial"/>
                  </a:rPr>
                  <a:t> }</a:t>
                </a:r>
                <a:endParaRPr sz="1200" dirty="0">
                  <a:latin typeface="Arial"/>
                  <a:cs typeface="Arial"/>
                </a:endParaRPr>
              </a:p>
            </p:txBody>
          </p:sp>
        </mc:Choice>
        <mc:Fallback xmlns="">
          <p:sp>
            <p:nvSpPr>
              <p:cNvPr id="7" name="object 7"/>
              <p:cNvSpPr txBox="1">
                <a:spLocks noRot="1" noChangeAspect="1" noMove="1" noResize="1" noEditPoints="1" noAdjustHandles="1" noChangeArrowheads="1" noChangeShapeType="1" noTextEdit="1"/>
              </p:cNvSpPr>
              <p:nvPr/>
            </p:nvSpPr>
            <p:spPr>
              <a:xfrm>
                <a:off x="1584642" y="745786"/>
                <a:ext cx="2590800" cy="207173"/>
              </a:xfrm>
              <a:prstGeom prst="rect">
                <a:avLst/>
              </a:prstGeom>
              <a:blipFill>
                <a:blip r:embed="rId4"/>
                <a:stretch>
                  <a:fillRect t="-14706" b="-44118"/>
                </a:stretch>
              </a:blipFill>
            </p:spPr>
            <p:txBody>
              <a:bodyPr/>
              <a:lstStyle/>
              <a:p>
                <a:r>
                  <a:rPr lang="zh-CN" altLang="en-US">
                    <a:noFill/>
                  </a:rPr>
                  <a:t> </a:t>
                </a:r>
              </a:p>
            </p:txBody>
          </p:sp>
        </mc:Fallback>
      </mc:AlternateContent>
      <p:sp>
        <p:nvSpPr>
          <p:cNvPr id="8" name="object 8"/>
          <p:cNvSpPr txBox="1"/>
          <p:nvPr/>
        </p:nvSpPr>
        <p:spPr>
          <a:xfrm>
            <a:off x="5552173" y="2987638"/>
            <a:ext cx="149225" cy="126958"/>
          </a:xfrm>
          <a:prstGeom prst="rect">
            <a:avLst/>
          </a:prstGeom>
        </p:spPr>
        <p:txBody>
          <a:bodyPr vert="horz" wrap="square" lIns="0" tIns="3810" rIns="0" bIns="0" rtlCol="0">
            <a:spAutoFit/>
          </a:bodyPr>
          <a:lstStyle/>
          <a:p>
            <a:pPr marL="45085">
              <a:lnSpc>
                <a:spcPct val="100000"/>
              </a:lnSpc>
              <a:spcBef>
                <a:spcPts val="30"/>
              </a:spcBef>
            </a:pPr>
            <a:r>
              <a:rPr lang="en-US" sz="800" spc="-35" dirty="0">
                <a:latin typeface="Arial"/>
                <a:cs typeface="Arial"/>
              </a:rPr>
              <a:t>7</a:t>
            </a:r>
            <a:endParaRPr sz="800" dirty="0">
              <a:latin typeface="Arial"/>
              <a:cs typeface="Arial"/>
            </a:endParaRPr>
          </a:p>
        </p:txBody>
      </p:sp>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817B5CA2-0D45-49FF-8728-74397333131B}"/>
                  </a:ext>
                </a:extLst>
              </p:cNvPr>
              <p:cNvSpPr txBox="1"/>
              <p:nvPr/>
            </p:nvSpPr>
            <p:spPr>
              <a:xfrm>
                <a:off x="1394142" y="1141357"/>
                <a:ext cx="2971800" cy="207173"/>
              </a:xfrm>
              <a:prstGeom prst="rect">
                <a:avLst/>
              </a:prstGeom>
            </p:spPr>
            <p:txBody>
              <a:bodyPr vert="horz" wrap="square" lIns="0" tIns="12700" rIns="0" bIns="0" rtlCol="0">
                <a:spAutoFit/>
              </a:bodyPr>
              <a:lstStyle/>
              <a:p>
                <a:pPr marL="12700" marR="5080" algn="ctr">
                  <a:lnSpc>
                    <a:spcPct val="115399"/>
                  </a:lnSpc>
                  <a:spcBef>
                    <a:spcPts val="100"/>
                  </a:spcBef>
                </a:pPr>
                <a:r>
                  <a:rPr lang="en-US" sz="1200" spc="-55" dirty="0">
                    <a:latin typeface="Arial"/>
                    <a:cs typeface="Arial"/>
                  </a:rPr>
                  <a:t>Generate a sequence of calls [ </a:t>
                </a:r>
                <a14:m>
                  <m:oMath xmlns:m="http://schemas.openxmlformats.org/officeDocument/2006/math">
                    <m:sSub>
                      <m:sSubPr>
                        <m:ctrlPr>
                          <a:rPr lang="en-US" altLang="zh-CN" sz="1200" i="1" spc="-55" smtClean="0">
                            <a:latin typeface="Cambria Math" panose="02040503050406030204" pitchFamily="18" charset="0"/>
                            <a:cs typeface="Arial"/>
                          </a:rPr>
                        </m:ctrlPr>
                      </m:sSubPr>
                      <m:e>
                        <m:r>
                          <a:rPr lang="en-US" altLang="zh-CN" sz="1200" b="0" i="1" spc="-55" smtClean="0">
                            <a:latin typeface="Cambria Math" panose="02040503050406030204" pitchFamily="18" charset="0"/>
                            <a:cs typeface="Arial"/>
                          </a:rPr>
                          <m:t>𝐶</m:t>
                        </m:r>
                      </m:e>
                      <m:sub>
                        <m:r>
                          <a:rPr lang="en-US" altLang="zh-CN" sz="1200" b="0" i="1" spc="-55" smtClean="0">
                            <a:latin typeface="Cambria Math" panose="02040503050406030204" pitchFamily="18" charset="0"/>
                            <a:cs typeface="Arial"/>
                          </a:rPr>
                          <m:t>0</m:t>
                        </m:r>
                      </m:sub>
                    </m:sSub>
                  </m:oMath>
                </a14:m>
                <a:r>
                  <a:rPr lang="en-US" sz="1200" spc="-55" dirty="0">
                    <a:latin typeface="Arial"/>
                    <a:cs typeface="Arial"/>
                  </a:rPr>
                  <a:t>,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b="0" i="1" spc="-55" smtClean="0">
                            <a:latin typeface="Cambria Math" panose="02040503050406030204" pitchFamily="18" charset="0"/>
                            <a:cs typeface="Arial"/>
                          </a:rPr>
                          <m:t>𝐶</m:t>
                        </m:r>
                      </m:e>
                      <m:sub>
                        <m:r>
                          <a:rPr lang="en-US" altLang="zh-CN" sz="1200" b="0" i="1" spc="-55" smtClean="0">
                            <a:latin typeface="Cambria Math" panose="02040503050406030204" pitchFamily="18" charset="0"/>
                            <a:cs typeface="Arial"/>
                          </a:rPr>
                          <m:t>1</m:t>
                        </m:r>
                      </m:sub>
                    </m:sSub>
                  </m:oMath>
                </a14:m>
                <a:r>
                  <a:rPr lang="en-US" altLang="zh-CN" sz="1200" spc="-55" dirty="0">
                    <a:latin typeface="Arial"/>
                    <a:cs typeface="Arial"/>
                  </a:rPr>
                  <a:t>,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b="0" i="1" spc="-55" smtClean="0">
                            <a:latin typeface="Cambria Math" panose="02040503050406030204" pitchFamily="18" charset="0"/>
                            <a:cs typeface="Arial"/>
                          </a:rPr>
                          <m:t>𝐶</m:t>
                        </m:r>
                      </m:e>
                      <m:sub>
                        <m:r>
                          <a:rPr lang="en-US" altLang="zh-CN" sz="1200" b="0" i="1" spc="-55" smtClean="0">
                            <a:latin typeface="Cambria Math" panose="02040503050406030204" pitchFamily="18" charset="0"/>
                            <a:cs typeface="Arial"/>
                          </a:rPr>
                          <m:t>2</m:t>
                        </m:r>
                      </m:sub>
                    </m:sSub>
                  </m:oMath>
                </a14:m>
                <a:r>
                  <a:rPr lang="en-US" sz="1200" dirty="0">
                    <a:latin typeface="Arial"/>
                    <a:cs typeface="Arial"/>
                  </a:rPr>
                  <a:t>, …]</a:t>
                </a:r>
                <a:endParaRPr sz="1200" dirty="0">
                  <a:latin typeface="Arial"/>
                  <a:cs typeface="Arial"/>
                </a:endParaRPr>
              </a:p>
            </p:txBody>
          </p:sp>
        </mc:Choice>
        <mc:Fallback xmlns="">
          <p:sp>
            <p:nvSpPr>
              <p:cNvPr id="9" name="object 7">
                <a:extLst>
                  <a:ext uri="{FF2B5EF4-FFF2-40B4-BE49-F238E27FC236}">
                    <a16:creationId xmlns:a16="http://schemas.microsoft.com/office/drawing/2014/main" id="{817B5CA2-0D45-49FF-8728-74397333131B}"/>
                  </a:ext>
                </a:extLst>
              </p:cNvPr>
              <p:cNvSpPr txBox="1">
                <a:spLocks noRot="1" noChangeAspect="1" noMove="1" noResize="1" noEditPoints="1" noAdjustHandles="1" noChangeArrowheads="1" noChangeShapeType="1" noTextEdit="1"/>
              </p:cNvSpPr>
              <p:nvPr/>
            </p:nvSpPr>
            <p:spPr>
              <a:xfrm>
                <a:off x="1394142" y="1141357"/>
                <a:ext cx="2971800" cy="207173"/>
              </a:xfrm>
              <a:prstGeom prst="rect">
                <a:avLst/>
              </a:prstGeom>
              <a:blipFill>
                <a:blip r:embed="rId5"/>
                <a:stretch>
                  <a:fillRect t="-14706" b="-4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7">
                <a:extLst>
                  <a:ext uri="{FF2B5EF4-FFF2-40B4-BE49-F238E27FC236}">
                    <a16:creationId xmlns:a16="http://schemas.microsoft.com/office/drawing/2014/main" id="{16EFC243-F7A7-41CE-9D52-C615B563672A}"/>
                  </a:ext>
                </a:extLst>
              </p:cNvPr>
              <p:cNvSpPr txBox="1"/>
              <p:nvPr/>
            </p:nvSpPr>
            <p:spPr>
              <a:xfrm>
                <a:off x="1054100" y="1563078"/>
                <a:ext cx="3886200" cy="207173"/>
              </a:xfrm>
              <a:prstGeom prst="rect">
                <a:avLst/>
              </a:prstGeom>
            </p:spPr>
            <p:txBody>
              <a:bodyPr vert="horz" wrap="square" lIns="0" tIns="12700" rIns="0" bIns="0" rtlCol="0">
                <a:spAutoFit/>
              </a:bodyPr>
              <a:lstStyle/>
              <a:p>
                <a:pPr marL="12700" marR="5080" algn="ctr">
                  <a:lnSpc>
                    <a:spcPct val="115399"/>
                  </a:lnSpc>
                  <a:spcBef>
                    <a:spcPts val="100"/>
                  </a:spcBef>
                </a:pPr>
                <a:r>
                  <a:rPr lang="en-US" sz="1200" spc="-55" dirty="0">
                    <a:latin typeface="Arial"/>
                    <a:cs typeface="Arial"/>
                  </a:rPr>
                  <a:t>For sequence </a:t>
                </a:r>
                <a:r>
                  <a:rPr lang="en-US" altLang="zh-CN" sz="1200" spc="-55" dirty="0">
                    <a:latin typeface="Arial"/>
                    <a:cs typeface="Arial"/>
                  </a:rPr>
                  <a:t>[ </a:t>
                </a:r>
                <a14:m>
                  <m:oMath xmlns:m="http://schemas.openxmlformats.org/officeDocument/2006/math">
                    <m:sSub>
                      <m:sSubPr>
                        <m:ctrlPr>
                          <a:rPr lang="en-US" altLang="zh-CN" sz="1200" i="1" spc="-55" smtClean="0">
                            <a:latin typeface="Cambria Math" panose="02040503050406030204" pitchFamily="18" charset="0"/>
                            <a:cs typeface="Arial"/>
                          </a:rPr>
                        </m:ctrlPr>
                      </m:sSubPr>
                      <m:e>
                        <m:r>
                          <a:rPr lang="en-US" altLang="zh-CN" sz="1200" b="0" i="1" spc="-55" smtClean="0">
                            <a:latin typeface="Cambria Math" panose="02040503050406030204" pitchFamily="18" charset="0"/>
                            <a:cs typeface="Arial"/>
                          </a:rPr>
                          <m:t>𝐶</m:t>
                        </m:r>
                      </m:e>
                      <m:sub>
                        <m:r>
                          <a:rPr lang="en-US" altLang="zh-CN" sz="1200" b="0" i="1" spc="-55" smtClean="0">
                            <a:latin typeface="Cambria Math" panose="02040503050406030204" pitchFamily="18" charset="0"/>
                            <a:cs typeface="Arial"/>
                          </a:rPr>
                          <m:t>0</m:t>
                        </m:r>
                      </m:sub>
                    </m:sSub>
                  </m:oMath>
                </a14:m>
                <a:r>
                  <a:rPr lang="en-US" altLang="zh-CN" sz="1200" spc="-55" dirty="0">
                    <a:latin typeface="Arial"/>
                    <a:cs typeface="Arial"/>
                  </a:rPr>
                  <a:t>,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b="0" i="1" spc="-55" smtClean="0">
                            <a:latin typeface="Cambria Math" panose="02040503050406030204" pitchFamily="18" charset="0"/>
                            <a:cs typeface="Arial"/>
                          </a:rPr>
                          <m:t>𝐶</m:t>
                        </m:r>
                      </m:e>
                      <m:sub>
                        <m:r>
                          <a:rPr lang="en-US" altLang="zh-CN" sz="1200" b="0" i="1" spc="-55" smtClean="0">
                            <a:latin typeface="Cambria Math" panose="02040503050406030204" pitchFamily="18" charset="0"/>
                            <a:cs typeface="Arial"/>
                          </a:rPr>
                          <m:t>1</m:t>
                        </m:r>
                      </m:sub>
                    </m:sSub>
                  </m:oMath>
                </a14:m>
                <a:r>
                  <a:rPr lang="en-US" sz="1200" spc="-55" dirty="0">
                    <a:latin typeface="Arial"/>
                    <a:cs typeface="Arial"/>
                  </a:rPr>
                  <a:t>], how to choose the next system call?</a:t>
                </a:r>
                <a:endParaRPr sz="1200" dirty="0">
                  <a:latin typeface="Arial"/>
                  <a:cs typeface="Arial"/>
                </a:endParaRPr>
              </a:p>
            </p:txBody>
          </p:sp>
        </mc:Choice>
        <mc:Fallback xmlns="">
          <p:sp>
            <p:nvSpPr>
              <p:cNvPr id="10" name="object 7">
                <a:extLst>
                  <a:ext uri="{FF2B5EF4-FFF2-40B4-BE49-F238E27FC236}">
                    <a16:creationId xmlns:a16="http://schemas.microsoft.com/office/drawing/2014/main" id="{16EFC243-F7A7-41CE-9D52-C615B563672A}"/>
                  </a:ext>
                </a:extLst>
              </p:cNvPr>
              <p:cNvSpPr txBox="1">
                <a:spLocks noRot="1" noChangeAspect="1" noMove="1" noResize="1" noEditPoints="1" noAdjustHandles="1" noChangeArrowheads="1" noChangeShapeType="1" noTextEdit="1"/>
              </p:cNvSpPr>
              <p:nvPr/>
            </p:nvSpPr>
            <p:spPr>
              <a:xfrm>
                <a:off x="1054100" y="1563078"/>
                <a:ext cx="3886200" cy="207173"/>
              </a:xfrm>
              <a:prstGeom prst="rect">
                <a:avLst/>
              </a:prstGeom>
              <a:blipFill>
                <a:blip r:embed="rId6"/>
                <a:stretch>
                  <a:fillRect t="-14706" b="-44118"/>
                </a:stretch>
              </a:blipFill>
            </p:spPr>
            <p:txBody>
              <a:bodyPr/>
              <a:lstStyle/>
              <a:p>
                <a:r>
                  <a:rPr lang="zh-CN" altLang="en-US">
                    <a:noFill/>
                  </a:rPr>
                  <a:t> </a:t>
                </a:r>
              </a:p>
            </p:txBody>
          </p:sp>
        </mc:Fallback>
      </mc:AlternateContent>
      <p:sp>
        <p:nvSpPr>
          <p:cNvPr id="11" name="object 7">
            <a:extLst>
              <a:ext uri="{FF2B5EF4-FFF2-40B4-BE49-F238E27FC236}">
                <a16:creationId xmlns:a16="http://schemas.microsoft.com/office/drawing/2014/main" id="{E937886A-C091-47D2-8901-C7BE5678AC47}"/>
              </a:ext>
            </a:extLst>
          </p:cNvPr>
          <p:cNvSpPr txBox="1"/>
          <p:nvPr/>
        </p:nvSpPr>
        <p:spPr>
          <a:xfrm>
            <a:off x="1587500" y="2037209"/>
            <a:ext cx="2590800" cy="432362"/>
          </a:xfrm>
          <a:prstGeom prst="rect">
            <a:avLst/>
          </a:prstGeom>
        </p:spPr>
        <p:txBody>
          <a:bodyPr vert="horz" wrap="square" lIns="0" tIns="12700" rIns="0" bIns="0" rtlCol="0">
            <a:spAutoFit/>
          </a:bodyPr>
          <a:lstStyle/>
          <a:p>
            <a:pPr marL="12700" marR="5080" algn="ctr">
              <a:lnSpc>
                <a:spcPct val="115399"/>
              </a:lnSpc>
              <a:spcBef>
                <a:spcPts val="100"/>
              </a:spcBef>
            </a:pPr>
            <a:r>
              <a:rPr lang="en-US" sz="1200" spc="-55" dirty="0">
                <a:latin typeface="Arial"/>
                <a:cs typeface="Arial"/>
              </a:rPr>
              <a:t>Random? Optimized strategy?</a:t>
            </a:r>
          </a:p>
          <a:p>
            <a:pPr marL="12700" marR="5080" algn="ctr">
              <a:lnSpc>
                <a:spcPct val="115399"/>
              </a:lnSpc>
              <a:spcBef>
                <a:spcPts val="100"/>
              </a:spcBef>
            </a:pPr>
            <a:r>
              <a:rPr lang="en-US" sz="1200" spc="-55" dirty="0">
                <a:latin typeface="Arial"/>
                <a:cs typeface="Arial"/>
              </a:rPr>
              <a:t>What is the idea behind the strategy ?</a:t>
            </a:r>
            <a:endParaRPr sz="1200" dirty="0">
              <a:latin typeface="Arial"/>
              <a:cs typeface="Arial"/>
            </a:endParaRPr>
          </a:p>
        </p:txBody>
      </p:sp>
      <p:sp>
        <p:nvSpPr>
          <p:cNvPr id="6" name="箭头: 下 5">
            <a:extLst>
              <a:ext uri="{FF2B5EF4-FFF2-40B4-BE49-F238E27FC236}">
                <a16:creationId xmlns:a16="http://schemas.microsoft.com/office/drawing/2014/main" id="{57F1E589-35B6-498E-BD1C-D1ADCE2049DA}"/>
              </a:ext>
            </a:extLst>
          </p:cNvPr>
          <p:cNvSpPr/>
          <p:nvPr/>
        </p:nvSpPr>
        <p:spPr>
          <a:xfrm>
            <a:off x="2803842" y="1046728"/>
            <a:ext cx="152400" cy="76200"/>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8383B142-3DF8-4FC4-9D94-1AC792DC8569}"/>
              </a:ext>
            </a:extLst>
          </p:cNvPr>
          <p:cNvSpPr/>
          <p:nvPr/>
        </p:nvSpPr>
        <p:spPr>
          <a:xfrm>
            <a:off x="2806700" y="1451523"/>
            <a:ext cx="152400" cy="76200"/>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2AF2D5EE-B4DE-491C-82B7-D2C14C82587A}"/>
              </a:ext>
            </a:extLst>
          </p:cNvPr>
          <p:cNvSpPr/>
          <p:nvPr/>
        </p:nvSpPr>
        <p:spPr>
          <a:xfrm>
            <a:off x="2806700" y="1892267"/>
            <a:ext cx="152400" cy="76200"/>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9973743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6"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3229"/>
            <a:ext cx="5760085" cy="465455"/>
            <a:chOff x="0" y="22"/>
            <a:chExt cx="5760085" cy="465455"/>
          </a:xfrm>
        </p:grpSpPr>
        <p:sp>
          <p:nvSpPr>
            <p:cNvPr id="3" name="object 3"/>
            <p:cNvSpPr/>
            <p:nvPr/>
          </p:nvSpPr>
          <p:spPr>
            <a:xfrm>
              <a:off x="0" y="31"/>
              <a:ext cx="778510" cy="5080"/>
            </a:xfrm>
            <a:custGeom>
              <a:avLst/>
              <a:gdLst/>
              <a:ahLst/>
              <a:cxnLst/>
              <a:rect l="l" t="t" r="r" b="b"/>
              <a:pathLst>
                <a:path w="778510" h="5080">
                  <a:moveTo>
                    <a:pt x="0" y="5060"/>
                  </a:moveTo>
                  <a:lnTo>
                    <a:pt x="0" y="0"/>
                  </a:lnTo>
                  <a:lnTo>
                    <a:pt x="778369" y="0"/>
                  </a:lnTo>
                  <a:lnTo>
                    <a:pt x="778369"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039060" cy="232756"/>
          </a:xfrm>
          <a:prstGeom prst="rect">
            <a:avLst/>
          </a:prstGeom>
        </p:spPr>
        <p:txBody>
          <a:bodyPr vert="horz" wrap="square" lIns="0" tIns="17145" rIns="0" bIns="0" rtlCol="0">
            <a:spAutoFit/>
          </a:bodyPr>
          <a:lstStyle/>
          <a:p>
            <a:pPr marL="12700">
              <a:lnSpc>
                <a:spcPct val="100000"/>
              </a:lnSpc>
              <a:spcBef>
                <a:spcPts val="135"/>
              </a:spcBef>
            </a:pPr>
            <a:r>
              <a:rPr lang="en-US" spc="40" dirty="0"/>
              <a:t>Problem: Countless Call Combinations</a:t>
            </a:r>
            <a:endParaRPr spc="40" dirty="0"/>
          </a:p>
        </p:txBody>
      </p:sp>
      <p:sp>
        <p:nvSpPr>
          <p:cNvPr id="8" name="object 8"/>
          <p:cNvSpPr txBox="1"/>
          <p:nvPr/>
        </p:nvSpPr>
        <p:spPr>
          <a:xfrm>
            <a:off x="5473701" y="2987638"/>
            <a:ext cx="227698" cy="126958"/>
          </a:xfrm>
          <a:prstGeom prst="rect">
            <a:avLst/>
          </a:prstGeom>
        </p:spPr>
        <p:txBody>
          <a:bodyPr vert="horz" wrap="square" lIns="0" tIns="3810" rIns="0" bIns="0" rtlCol="0">
            <a:spAutoFit/>
          </a:bodyPr>
          <a:lstStyle/>
          <a:p>
            <a:pPr marL="45085">
              <a:lnSpc>
                <a:spcPct val="100000"/>
              </a:lnSpc>
              <a:spcBef>
                <a:spcPts val="30"/>
              </a:spcBef>
            </a:pPr>
            <a:r>
              <a:rPr lang="en-US" sz="800" spc="-35" dirty="0">
                <a:latin typeface="Arial"/>
                <a:cs typeface="Arial"/>
              </a:rPr>
              <a:t>8</a:t>
            </a:r>
            <a:endParaRPr sz="800" dirty="0">
              <a:latin typeface="Arial"/>
              <a:cs typeface="Arial"/>
            </a:endParaRPr>
          </a:p>
        </p:txBody>
      </p:sp>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74A8132C-FC8B-4712-81FD-0DFF823EAAFB}"/>
                  </a:ext>
                </a:extLst>
              </p:cNvPr>
              <p:cNvSpPr txBox="1"/>
              <p:nvPr/>
            </p:nvSpPr>
            <p:spPr>
              <a:xfrm>
                <a:off x="215900" y="645993"/>
                <a:ext cx="4616450" cy="1581843"/>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1200" dirty="0">
                    <a:latin typeface="Arial"/>
                    <a:cs typeface="Arial"/>
                  </a:rPr>
                  <a:t>Around 400 syscalls in Linux</a:t>
                </a:r>
              </a:p>
              <a:p>
                <a:pPr marL="142875" indent="-130810">
                  <a:lnSpc>
                    <a:spcPct val="100000"/>
                  </a:lnSpc>
                  <a:spcBef>
                    <a:spcPts val="620"/>
                  </a:spcBef>
                  <a:buChar char="•"/>
                  <a:tabLst>
                    <a:tab pos="143510" algn="l"/>
                  </a:tabLst>
                </a:pPr>
                <a:r>
                  <a:rPr lang="en-US" sz="1200" dirty="0">
                    <a:latin typeface="Arial"/>
                    <a:cs typeface="Arial"/>
                  </a:rPr>
                  <a:t>4000+ specialized syscalls in Syzlang description</a:t>
                </a:r>
              </a:p>
              <a:p>
                <a:pPr marL="142875" indent="-130810">
                  <a:lnSpc>
                    <a:spcPct val="100000"/>
                  </a:lnSpc>
                  <a:spcBef>
                    <a:spcPts val="620"/>
                  </a:spcBef>
                  <a:buChar char="•"/>
                  <a:tabLst>
                    <a:tab pos="143510" algn="l"/>
                  </a:tabLst>
                </a:pPr>
                <a:r>
                  <a:rPr lang="en-US" sz="1200" dirty="0">
                    <a:latin typeface="Arial"/>
                    <a:cs typeface="Arial"/>
                  </a:rPr>
                  <a:t>Length of generated call sequence is 8~32</a:t>
                </a:r>
              </a:p>
              <a:p>
                <a:pPr marL="142875" indent="-130810">
                  <a:lnSpc>
                    <a:spcPct val="100000"/>
                  </a:lnSpc>
                  <a:spcBef>
                    <a:spcPts val="620"/>
                  </a:spcBef>
                  <a:buChar char="•"/>
                  <a:tabLst>
                    <a:tab pos="143510" algn="l"/>
                  </a:tabLst>
                </a:pPr>
                <a:r>
                  <a:rPr lang="en-US" sz="1200" dirty="0">
                    <a:latin typeface="Arial"/>
                    <a:cs typeface="Arial"/>
                  </a:rPr>
                  <a:t>Possible number of combinations is </a:t>
                </a:r>
                <a14:m>
                  <m:oMath xmlns:m="http://schemas.openxmlformats.org/officeDocument/2006/math">
                    <m:nary>
                      <m:naryPr>
                        <m:chr m:val="∑"/>
                        <m:ctrlPr>
                          <a:rPr lang="ar-AE" altLang="zh-CN" sz="1200" i="1" smtClean="0">
                            <a:latin typeface="Cambria Math" panose="02040503050406030204" pitchFamily="18" charset="0"/>
                            <a:cs typeface="Arial"/>
                          </a:rPr>
                        </m:ctrlPr>
                      </m:naryPr>
                      <m:sub>
                        <m:r>
                          <m:rPr>
                            <m:brk m:alnAt="23"/>
                          </m:rPr>
                          <a:rPr lang="en-US" altLang="zh-CN" sz="1200" b="0" i="1" smtClean="0">
                            <a:latin typeface="Cambria Math" panose="02040503050406030204" pitchFamily="18" charset="0"/>
                            <a:cs typeface="Arial"/>
                          </a:rPr>
                          <m:t>𝑘</m:t>
                        </m:r>
                        <m:r>
                          <a:rPr lang="en-US" altLang="zh-CN" sz="1200" b="0" i="1" smtClean="0">
                            <a:latin typeface="Cambria Math" panose="02040503050406030204" pitchFamily="18" charset="0"/>
                            <a:cs typeface="Arial"/>
                          </a:rPr>
                          <m:t>=</m:t>
                        </m:r>
                        <m:r>
                          <m:rPr>
                            <m:brk m:alnAt="23"/>
                          </m:rPr>
                          <a:rPr lang="en-US" altLang="zh-CN" sz="1200" b="0" i="1" smtClean="0">
                            <a:latin typeface="Cambria Math" panose="02040503050406030204" pitchFamily="18" charset="0"/>
                            <a:cs typeface="Arial"/>
                          </a:rPr>
                          <m:t>8</m:t>
                        </m:r>
                      </m:sub>
                      <m:sup>
                        <m:r>
                          <a:rPr lang="en-US" altLang="zh-CN" sz="1200" b="0" i="1" smtClean="0">
                            <a:latin typeface="Cambria Math" panose="02040503050406030204" pitchFamily="18" charset="0"/>
                            <a:cs typeface="Arial"/>
                          </a:rPr>
                          <m:t>32</m:t>
                        </m:r>
                      </m:sup>
                      <m:e>
                        <m:d>
                          <m:dPr>
                            <m:ctrlPr>
                              <a:rPr lang="en-US" altLang="zh-CN" sz="1200" i="1" smtClean="0">
                                <a:latin typeface="Cambria Math" panose="02040503050406030204" pitchFamily="18" charset="0"/>
                                <a:cs typeface="Arial"/>
                              </a:rPr>
                            </m:ctrlPr>
                          </m:dPr>
                          <m:e>
                            <m:f>
                              <m:fPr>
                                <m:type m:val="noBar"/>
                                <m:ctrlPr>
                                  <a:rPr lang="en-US" altLang="zh-CN" sz="1200" i="1" smtClean="0">
                                    <a:latin typeface="Cambria Math" panose="02040503050406030204" pitchFamily="18" charset="0"/>
                                    <a:cs typeface="Arial"/>
                                  </a:rPr>
                                </m:ctrlPr>
                              </m:fPr>
                              <m:num>
                                <m:r>
                                  <a:rPr lang="en-US" altLang="zh-CN" sz="1200" b="0" i="1" smtClean="0">
                                    <a:latin typeface="Cambria Math" panose="02040503050406030204" pitchFamily="18" charset="0"/>
                                    <a:cs typeface="Arial"/>
                                  </a:rPr>
                                  <m:t>4000</m:t>
                                </m:r>
                              </m:num>
                              <m:den>
                                <m:r>
                                  <a:rPr lang="en-US" altLang="zh-CN" sz="1200" b="0" i="1" smtClean="0">
                                    <a:latin typeface="Cambria Math" panose="02040503050406030204" pitchFamily="18" charset="0"/>
                                    <a:cs typeface="Arial"/>
                                  </a:rPr>
                                  <m:t>𝑘</m:t>
                                </m:r>
                              </m:den>
                            </m:f>
                          </m:e>
                        </m:d>
                      </m:e>
                    </m:nary>
                    <m:r>
                      <a:rPr lang="en-US" altLang="zh-CN" sz="1200" b="0" i="1" smtClean="0">
                        <a:latin typeface="Cambria Math" panose="02040503050406030204" pitchFamily="18" charset="0"/>
                        <a:cs typeface="Arial"/>
                      </a:rPr>
                      <m:t> </m:t>
                    </m:r>
                    <m:r>
                      <a:rPr lang="en-US" altLang="zh-CN" sz="1200" b="0" i="1" smtClean="0">
                        <a:latin typeface="Cambria Math" panose="02040503050406030204" pitchFamily="18" charset="0"/>
                        <a:ea typeface="Cambria Math" panose="02040503050406030204" pitchFamily="18" charset="0"/>
                        <a:cs typeface="Arial"/>
                      </a:rPr>
                      <m:t>≈ </m:t>
                    </m:r>
                    <m:sSup>
                      <m:sSupPr>
                        <m:ctrlPr>
                          <a:rPr lang="en-US" altLang="zh-CN" sz="1200" b="0" i="1" smtClean="0">
                            <a:latin typeface="Cambria Math" panose="02040503050406030204" pitchFamily="18" charset="0"/>
                            <a:ea typeface="Cambria Math" panose="02040503050406030204" pitchFamily="18" charset="0"/>
                            <a:cs typeface="Arial"/>
                          </a:rPr>
                        </m:ctrlPr>
                      </m:sSupPr>
                      <m:e>
                        <m:r>
                          <a:rPr lang="en-US" altLang="zh-CN" sz="1200" b="0" i="1" smtClean="0">
                            <a:latin typeface="Cambria Math" panose="02040503050406030204" pitchFamily="18" charset="0"/>
                            <a:ea typeface="Cambria Math" panose="02040503050406030204" pitchFamily="18" charset="0"/>
                            <a:cs typeface="Arial"/>
                          </a:rPr>
                          <m:t>10</m:t>
                        </m:r>
                      </m:e>
                      <m:sup>
                        <m:r>
                          <a:rPr lang="en-US" altLang="zh-CN" sz="1200" b="0" i="1" smtClean="0">
                            <a:latin typeface="Cambria Math" panose="02040503050406030204" pitchFamily="18" charset="0"/>
                            <a:ea typeface="Cambria Math" panose="02040503050406030204" pitchFamily="18" charset="0"/>
                            <a:cs typeface="Arial"/>
                          </a:rPr>
                          <m:t>80</m:t>
                        </m:r>
                      </m:sup>
                    </m:sSup>
                  </m:oMath>
                </a14:m>
                <a:r>
                  <a:rPr lang="ar-AE" sz="1200" dirty="0">
                    <a:latin typeface="Arial"/>
                    <a:cs typeface="Arial"/>
                  </a:rPr>
                  <a:t> </a:t>
                </a:r>
                <a:endParaRPr lang="en-US" sz="1200" dirty="0">
                  <a:latin typeface="Arial"/>
                  <a:cs typeface="Arial"/>
                </a:endParaRPr>
              </a:p>
              <a:p>
                <a:pPr marL="142875" indent="-130810">
                  <a:lnSpc>
                    <a:spcPct val="100000"/>
                  </a:lnSpc>
                  <a:spcBef>
                    <a:spcPts val="620"/>
                  </a:spcBef>
                  <a:buChar char="•"/>
                  <a:tabLst>
                    <a:tab pos="143510" algn="l"/>
                  </a:tabLst>
                </a:pPr>
                <a14:m>
                  <m:oMath xmlns:m="http://schemas.openxmlformats.org/officeDocument/2006/math">
                    <m:sSup>
                      <m:sSupPr>
                        <m:ctrlPr>
                          <a:rPr lang="ar-AE" altLang="zh-CN" sz="1200" i="1" smtClean="0">
                            <a:latin typeface="Cambria Math" panose="02040503050406030204" pitchFamily="18" charset="0"/>
                            <a:cs typeface="Arial"/>
                          </a:rPr>
                        </m:ctrlPr>
                      </m:sSupPr>
                      <m:e>
                        <m:r>
                          <a:rPr lang="en-US" altLang="zh-CN" sz="1200" b="0" i="1" smtClean="0">
                            <a:latin typeface="Cambria Math" panose="02040503050406030204" pitchFamily="18" charset="0"/>
                            <a:cs typeface="Arial"/>
                          </a:rPr>
                          <m:t>10</m:t>
                        </m:r>
                      </m:e>
                      <m:sup>
                        <m:r>
                          <a:rPr lang="en-US" altLang="zh-CN" sz="1200" b="0" i="1" smtClean="0">
                            <a:latin typeface="Cambria Math" panose="02040503050406030204" pitchFamily="18" charset="0"/>
                            <a:cs typeface="Arial"/>
                          </a:rPr>
                          <m:t>2</m:t>
                        </m:r>
                      </m:sup>
                    </m:sSup>
                    <m:r>
                      <a:rPr lang="en-US" altLang="zh-CN" sz="1200" b="0" i="1" smtClean="0">
                        <a:latin typeface="Cambria Math" panose="02040503050406030204" pitchFamily="18" charset="0"/>
                        <a:cs typeface="Arial"/>
                      </a:rPr>
                      <m:t>~</m:t>
                    </m:r>
                    <m:sSup>
                      <m:sSupPr>
                        <m:ctrlPr>
                          <a:rPr lang="en-US" altLang="zh-CN" sz="1200" b="0" i="1" smtClean="0">
                            <a:latin typeface="Cambria Math" panose="02040503050406030204" pitchFamily="18" charset="0"/>
                            <a:cs typeface="Arial"/>
                          </a:rPr>
                        </m:ctrlPr>
                      </m:sSupPr>
                      <m:e>
                        <m:r>
                          <a:rPr lang="en-US" altLang="zh-CN" sz="1200" b="0" i="1" smtClean="0">
                            <a:latin typeface="Cambria Math" panose="02040503050406030204" pitchFamily="18" charset="0"/>
                            <a:cs typeface="Arial"/>
                          </a:rPr>
                          <m:t>10</m:t>
                        </m:r>
                      </m:e>
                      <m:sup>
                        <m:r>
                          <a:rPr lang="en-US" altLang="zh-CN" sz="1200" b="0" i="1" smtClean="0">
                            <a:latin typeface="Cambria Math" panose="02040503050406030204" pitchFamily="18" charset="0"/>
                            <a:cs typeface="Arial"/>
                          </a:rPr>
                          <m:t>3</m:t>
                        </m:r>
                      </m:sup>
                    </m:sSup>
                  </m:oMath>
                </a14:m>
                <a:r>
                  <a:rPr lang="en-US" sz="1200" dirty="0">
                    <a:latin typeface="Arial"/>
                    <a:cs typeface="Arial"/>
                  </a:rPr>
                  <a:t> exec/s, </a:t>
                </a:r>
                <a14:m>
                  <m:oMath xmlns:m="http://schemas.openxmlformats.org/officeDocument/2006/math">
                    <m:sSup>
                      <m:sSupPr>
                        <m:ctrlPr>
                          <a:rPr lang="en-US" altLang="zh-CN" sz="1200" i="1" smtClean="0">
                            <a:latin typeface="Cambria Math" panose="02040503050406030204" pitchFamily="18" charset="0"/>
                            <a:cs typeface="Arial"/>
                          </a:rPr>
                        </m:ctrlPr>
                      </m:sSupPr>
                      <m:e>
                        <m:r>
                          <a:rPr lang="en-US" altLang="zh-CN" sz="1200" b="0" i="1" smtClean="0">
                            <a:latin typeface="Cambria Math" panose="02040503050406030204" pitchFamily="18" charset="0"/>
                            <a:cs typeface="Arial"/>
                          </a:rPr>
                          <m:t>10</m:t>
                        </m:r>
                      </m:e>
                      <m:sup>
                        <m:r>
                          <a:rPr lang="en-US" altLang="zh-CN" sz="1200" b="0" i="1" smtClean="0">
                            <a:latin typeface="Cambria Math" panose="02040503050406030204" pitchFamily="18" charset="0"/>
                            <a:cs typeface="Arial"/>
                          </a:rPr>
                          <m:t>69</m:t>
                        </m:r>
                      </m:sup>
                    </m:sSup>
                  </m:oMath>
                </a14:m>
                <a:r>
                  <a:rPr lang="en-US" sz="1200" dirty="0">
                    <a:latin typeface="Arial"/>
                    <a:cs typeface="Arial"/>
                  </a:rPr>
                  <a:t> years for all combinations</a:t>
                </a:r>
                <a:endParaRPr lang="ar-AE" sz="1200" dirty="0">
                  <a:latin typeface="Arial"/>
                  <a:cs typeface="Arial"/>
                </a:endParaRPr>
              </a:p>
              <a:p>
                <a:pPr marL="142875" marR="5080" indent="-130810">
                  <a:lnSpc>
                    <a:spcPct val="115399"/>
                  </a:lnSpc>
                  <a:spcBef>
                    <a:spcPts val="300"/>
                  </a:spcBef>
                  <a:buChar char="•"/>
                  <a:tabLst>
                    <a:tab pos="143510" algn="l"/>
                  </a:tabLst>
                </a:pPr>
                <a:r>
                  <a:rPr lang="en-US" sz="1200" spc="-15" dirty="0">
                    <a:latin typeface="Arial"/>
                    <a:cs typeface="Arial"/>
                  </a:rPr>
                  <a:t>Most call sequences are invalid, equivalent </a:t>
                </a:r>
                <a:endParaRPr sz="1200" dirty="0">
                  <a:latin typeface="Arial"/>
                  <a:cs typeface="Arial"/>
                </a:endParaRPr>
              </a:p>
            </p:txBody>
          </p:sp>
        </mc:Choice>
        <mc:Fallback xmlns="">
          <p:sp>
            <p:nvSpPr>
              <p:cNvPr id="9" name="object 7">
                <a:extLst>
                  <a:ext uri="{FF2B5EF4-FFF2-40B4-BE49-F238E27FC236}">
                    <a16:creationId xmlns:a16="http://schemas.microsoft.com/office/drawing/2014/main" id="{74A8132C-FC8B-4712-81FD-0DFF823EAAFB}"/>
                  </a:ext>
                </a:extLst>
              </p:cNvPr>
              <p:cNvSpPr txBox="1">
                <a:spLocks noRot="1" noChangeAspect="1" noMove="1" noResize="1" noEditPoints="1" noAdjustHandles="1" noChangeArrowheads="1" noChangeShapeType="1" noTextEdit="1"/>
              </p:cNvSpPr>
              <p:nvPr/>
            </p:nvSpPr>
            <p:spPr>
              <a:xfrm>
                <a:off x="215900" y="645993"/>
                <a:ext cx="4616450" cy="1581843"/>
              </a:xfrm>
              <a:prstGeom prst="rect">
                <a:avLst/>
              </a:prstGeom>
              <a:blipFill>
                <a:blip r:embed="rId4"/>
                <a:stretch>
                  <a:fillRect l="-1715" b="-4633"/>
                </a:stretch>
              </a:blipFill>
            </p:spPr>
            <p:txBody>
              <a:bodyPr/>
              <a:lstStyle/>
              <a:p>
                <a:r>
                  <a:rPr lang="zh-CN" altLang="en-US">
                    <a:noFill/>
                  </a:rPr>
                  <a:t> </a:t>
                </a:r>
              </a:p>
            </p:txBody>
          </p:sp>
        </mc:Fallback>
      </mc:AlternateContent>
      <p:sp>
        <p:nvSpPr>
          <p:cNvPr id="10" name="object 7">
            <a:extLst>
              <a:ext uri="{FF2B5EF4-FFF2-40B4-BE49-F238E27FC236}">
                <a16:creationId xmlns:a16="http://schemas.microsoft.com/office/drawing/2014/main" id="{A10896AB-1159-4619-A44F-37B70F3024BD}"/>
              </a:ext>
            </a:extLst>
          </p:cNvPr>
          <p:cNvSpPr txBox="1"/>
          <p:nvPr/>
        </p:nvSpPr>
        <p:spPr>
          <a:xfrm>
            <a:off x="292100" y="2384425"/>
            <a:ext cx="5181600" cy="199413"/>
          </a:xfrm>
          <a:prstGeom prst="rect">
            <a:avLst/>
          </a:prstGeom>
          <a:solidFill>
            <a:srgbClr val="D8D8D8"/>
          </a:solidFill>
        </p:spPr>
        <p:txBody>
          <a:bodyPr vert="horz" wrap="square" lIns="0" tIns="14604" rIns="0" bIns="0" rtlCol="0">
            <a:spAutoFit/>
          </a:bodyPr>
          <a:lstStyle/>
          <a:p>
            <a:pPr marL="54610">
              <a:lnSpc>
                <a:spcPct val="100000"/>
              </a:lnSpc>
              <a:spcBef>
                <a:spcPts val="114"/>
              </a:spcBef>
            </a:pPr>
            <a:r>
              <a:rPr lang="en-US" sz="1200" b="1" spc="-35" dirty="0">
                <a:solidFill>
                  <a:srgbClr val="C00000"/>
                </a:solidFill>
                <a:latin typeface="Calibri"/>
                <a:cs typeface="Calibri"/>
              </a:rPr>
              <a:t>Need better strategy to choose call combination, rather than random.</a:t>
            </a:r>
            <a:endParaRPr sz="1200" dirty="0">
              <a:solidFill>
                <a:srgbClr val="C00000"/>
              </a:solidFill>
              <a:latin typeface="Calibri"/>
              <a:cs typeface="Calibri"/>
            </a:endParaRP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8855"/>
            <a:ext cx="5760085" cy="465455"/>
            <a:chOff x="0" y="22"/>
            <a:chExt cx="5760085" cy="465455"/>
          </a:xfrm>
        </p:grpSpPr>
        <p:sp>
          <p:nvSpPr>
            <p:cNvPr id="3" name="object 3"/>
            <p:cNvSpPr/>
            <p:nvPr/>
          </p:nvSpPr>
          <p:spPr>
            <a:xfrm>
              <a:off x="0" y="31"/>
              <a:ext cx="934085" cy="5080"/>
            </a:xfrm>
            <a:custGeom>
              <a:avLst/>
              <a:gdLst/>
              <a:ahLst/>
              <a:cxnLst/>
              <a:rect l="l" t="t" r="r" b="b"/>
              <a:pathLst>
                <a:path w="934085" h="5080">
                  <a:moveTo>
                    <a:pt x="0" y="5060"/>
                  </a:moveTo>
                  <a:lnTo>
                    <a:pt x="0" y="0"/>
                  </a:lnTo>
                  <a:lnTo>
                    <a:pt x="934025" y="0"/>
                  </a:lnTo>
                  <a:lnTo>
                    <a:pt x="934025"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124660" cy="232756"/>
          </a:xfrm>
          <a:prstGeom prst="rect">
            <a:avLst/>
          </a:prstGeom>
        </p:spPr>
        <p:txBody>
          <a:bodyPr vert="horz" wrap="square" lIns="0" tIns="17145" rIns="0" bIns="0" rtlCol="0">
            <a:spAutoFit/>
          </a:bodyPr>
          <a:lstStyle/>
          <a:p>
            <a:pPr marL="12700">
              <a:lnSpc>
                <a:spcPct val="100000"/>
              </a:lnSpc>
              <a:spcBef>
                <a:spcPts val="135"/>
              </a:spcBef>
            </a:pPr>
            <a:r>
              <a:rPr lang="en-US" spc="40" dirty="0">
                <a:solidFill>
                  <a:schemeClr val="accent6"/>
                </a:solidFill>
              </a:rPr>
              <a:t>Choice Table </a:t>
            </a:r>
            <a:r>
              <a:rPr lang="en-US" spc="40" dirty="0"/>
              <a:t>Of Syzkaller</a:t>
            </a:r>
            <a:endParaRPr spc="40" dirty="0"/>
          </a:p>
        </p:txBody>
      </p:sp>
      <p:sp>
        <p:nvSpPr>
          <p:cNvPr id="8" name="object 8"/>
          <p:cNvSpPr txBox="1"/>
          <p:nvPr/>
        </p:nvSpPr>
        <p:spPr>
          <a:xfrm>
            <a:off x="5545777" y="2987638"/>
            <a:ext cx="155621" cy="126958"/>
          </a:xfrm>
          <a:prstGeom prst="rect">
            <a:avLst/>
          </a:prstGeom>
        </p:spPr>
        <p:txBody>
          <a:bodyPr vert="horz" wrap="square" lIns="0" tIns="3810" rIns="0" bIns="0" rtlCol="0">
            <a:spAutoFit/>
          </a:bodyPr>
          <a:lstStyle/>
          <a:p>
            <a:pPr marL="45085">
              <a:lnSpc>
                <a:spcPct val="100000"/>
              </a:lnSpc>
              <a:spcBef>
                <a:spcPts val="30"/>
              </a:spcBef>
            </a:pPr>
            <a:r>
              <a:rPr lang="en-US" sz="800" spc="-35" dirty="0">
                <a:latin typeface="Arial"/>
                <a:cs typeface="Arial"/>
              </a:rPr>
              <a:t>9</a:t>
            </a:r>
            <a:endParaRPr sz="800" dirty="0">
              <a:latin typeface="Arial"/>
              <a:cs typeface="Arial"/>
            </a:endParaRPr>
          </a:p>
        </p:txBody>
      </p:sp>
      <mc:AlternateContent xmlns:mc="http://schemas.openxmlformats.org/markup-compatibility/2006" xmlns:a14="http://schemas.microsoft.com/office/drawing/2010/main">
        <mc:Choice Requires="a14">
          <p:sp>
            <p:nvSpPr>
              <p:cNvPr id="7" name="object 7"/>
              <p:cNvSpPr txBox="1"/>
              <p:nvPr/>
            </p:nvSpPr>
            <p:spPr>
              <a:xfrm>
                <a:off x="292100" y="540503"/>
                <a:ext cx="4616450" cy="1466492"/>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1200" dirty="0">
                    <a:latin typeface="Arial"/>
                    <a:cs typeface="Arial"/>
                  </a:rPr>
                  <a:t>Each item </a:t>
                </a:r>
                <a:r>
                  <a:rPr lang="en-US" altLang="zh-CN" sz="1200" b="0" i="0" dirty="0">
                    <a:effectLst/>
                    <a:latin typeface="Arial" panose="020B0604020202020204" pitchFamily="34" charset="0"/>
                  </a:rPr>
                  <a:t>records the probability that a syscall should be invoked before another syscall</a:t>
                </a:r>
              </a:p>
              <a:p>
                <a:pPr marL="142875" indent="-130810">
                  <a:spcBef>
                    <a:spcPts val="620"/>
                  </a:spcBef>
                  <a:buFontTx/>
                  <a:buChar char="•"/>
                  <a:tabLst>
                    <a:tab pos="143510" algn="l"/>
                  </a:tabLst>
                </a:pPr>
                <a:r>
                  <a:rPr lang="en-US" altLang="zh-CN" sz="1200" dirty="0">
                    <a:latin typeface="Arial"/>
                    <a:cs typeface="Arial"/>
                  </a:rPr>
                  <a:t>Example</a:t>
                </a:r>
              </a:p>
              <a:p>
                <a:pPr marL="600075" lvl="1" indent="-130810">
                  <a:spcBef>
                    <a:spcPts val="620"/>
                  </a:spcBef>
                  <a:buChar char="•"/>
                  <a:tabLst>
                    <a:tab pos="143510" algn="l"/>
                  </a:tabLst>
                </a:pPr>
                <a:r>
                  <a:rPr lang="en-US" altLang="zh-CN" sz="1200" spc="-55" dirty="0">
                    <a:latin typeface="Arial"/>
                    <a:cs typeface="Arial"/>
                  </a:rPr>
                  <a:t>For sequence [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i="1" spc="-55">
                            <a:latin typeface="Cambria Math" panose="02040503050406030204" pitchFamily="18" charset="0"/>
                            <a:cs typeface="Arial"/>
                          </a:rPr>
                          <m:t>𝐶</m:t>
                        </m:r>
                      </m:e>
                      <m:sub>
                        <m:r>
                          <a:rPr lang="en-US" altLang="zh-CN" sz="1200" i="1" spc="-55">
                            <a:latin typeface="Cambria Math" panose="02040503050406030204" pitchFamily="18" charset="0"/>
                            <a:cs typeface="Arial"/>
                          </a:rPr>
                          <m:t>0</m:t>
                        </m:r>
                      </m:sub>
                    </m:sSub>
                  </m:oMath>
                </a14:m>
                <a:r>
                  <a:rPr lang="en-US" altLang="zh-CN" sz="1200" spc="-55" dirty="0">
                    <a:latin typeface="Arial"/>
                    <a:cs typeface="Arial"/>
                  </a:rPr>
                  <a:t>, </a:t>
                </a:r>
                <a14:m>
                  <m:oMath xmlns:m="http://schemas.openxmlformats.org/officeDocument/2006/math">
                    <m:sSub>
                      <m:sSubPr>
                        <m:ctrlPr>
                          <a:rPr lang="en-US" altLang="zh-CN" sz="1200" i="1" spc="-55">
                            <a:latin typeface="Cambria Math" panose="02040503050406030204" pitchFamily="18" charset="0"/>
                            <a:cs typeface="Arial"/>
                          </a:rPr>
                        </m:ctrlPr>
                      </m:sSubPr>
                      <m:e>
                        <m:r>
                          <a:rPr lang="en-US" altLang="zh-CN" sz="1200" i="1" spc="-55">
                            <a:latin typeface="Cambria Math" panose="02040503050406030204" pitchFamily="18" charset="0"/>
                            <a:cs typeface="Arial"/>
                          </a:rPr>
                          <m:t>𝐶</m:t>
                        </m:r>
                      </m:e>
                      <m:sub>
                        <m:r>
                          <a:rPr lang="en-US" altLang="zh-CN" sz="1200" i="1" spc="-55">
                            <a:latin typeface="Cambria Math" panose="02040503050406030204" pitchFamily="18" charset="0"/>
                            <a:cs typeface="Arial"/>
                          </a:rPr>
                          <m:t>1</m:t>
                        </m:r>
                      </m:sub>
                    </m:sSub>
                  </m:oMath>
                </a14:m>
                <a:r>
                  <a:rPr lang="en-US" altLang="zh-CN" sz="1200" spc="-55" dirty="0">
                    <a:latin typeface="Arial"/>
                    <a:cs typeface="Arial"/>
                  </a:rPr>
                  <a:t>],  </a:t>
                </a:r>
                <a:r>
                  <a:rPr lang="en-US" altLang="zh-CN" sz="1200" dirty="0">
                    <a:latin typeface="Arial" panose="020B0604020202020204" pitchFamily="34" charset="0"/>
                    <a:cs typeface="Arial"/>
                  </a:rPr>
                  <a:t>r</a:t>
                </a:r>
                <a:r>
                  <a:rPr lang="en-US" sz="1200" dirty="0">
                    <a:latin typeface="Arial" panose="020B0604020202020204" pitchFamily="34" charset="0"/>
                    <a:cs typeface="Arial"/>
                  </a:rPr>
                  <a:t>andom choose </a:t>
                </a:r>
                <a14:m>
                  <m:oMath xmlns:m="http://schemas.openxmlformats.org/officeDocument/2006/math">
                    <m:sSub>
                      <m:sSubPr>
                        <m:ctrlPr>
                          <a:rPr lang="en-US" sz="1200" b="0" i="1" smtClean="0">
                            <a:latin typeface="Cambria Math" panose="02040503050406030204" pitchFamily="18" charset="0"/>
                            <a:cs typeface="Arial"/>
                          </a:rPr>
                        </m:ctrlPr>
                      </m:sSubPr>
                      <m:e>
                        <m:r>
                          <a:rPr lang="en-US" sz="1200" b="0" i="1" smtClean="0">
                            <a:latin typeface="Cambria Math" panose="02040503050406030204" pitchFamily="18" charset="0"/>
                            <a:cs typeface="Arial"/>
                          </a:rPr>
                          <m:t>𝐶</m:t>
                        </m:r>
                      </m:e>
                      <m:sub>
                        <m:r>
                          <a:rPr lang="en-US" sz="1200" b="0" i="1" smtClean="0">
                            <a:latin typeface="Cambria Math" panose="02040503050406030204" pitchFamily="18" charset="0"/>
                            <a:cs typeface="Arial"/>
                          </a:rPr>
                          <m:t>𝑖</m:t>
                        </m:r>
                      </m:sub>
                    </m:sSub>
                  </m:oMath>
                </a14:m>
                <a:endParaRPr lang="en-US" sz="1200" b="0" dirty="0">
                  <a:latin typeface="Arial" panose="020B0604020202020204" pitchFamily="34" charset="0"/>
                  <a:cs typeface="Arial"/>
                </a:endParaRPr>
              </a:p>
              <a:p>
                <a:pPr marL="600075" lvl="1" indent="-130810">
                  <a:spcBef>
                    <a:spcPts val="620"/>
                  </a:spcBef>
                  <a:buChar char="•"/>
                  <a:tabLst>
                    <a:tab pos="143510" algn="l"/>
                  </a:tabLst>
                </a:pPr>
                <a:r>
                  <a:rPr lang="en-US" sz="1200" dirty="0">
                    <a:latin typeface="Arial"/>
                    <a:cs typeface="Arial"/>
                  </a:rPr>
                  <a:t>Choose next call based on the </a:t>
                </a:r>
                <a:r>
                  <a:rPr lang="en-US" altLang="zh-CN" sz="1200" dirty="0">
                    <a:latin typeface="Arial" panose="020B0604020202020204" pitchFamily="34" charset="0"/>
                  </a:rPr>
                  <a:t>probability</a:t>
                </a:r>
                <a:endParaRPr lang="en-US" sz="1200" dirty="0">
                  <a:latin typeface="Arial"/>
                  <a:cs typeface="Arial"/>
                </a:endParaRPr>
              </a:p>
              <a:p>
                <a:pPr marL="142875" marR="5080" indent="-130810">
                  <a:lnSpc>
                    <a:spcPct val="115399"/>
                  </a:lnSpc>
                  <a:spcBef>
                    <a:spcPts val="300"/>
                  </a:spcBef>
                  <a:buChar char="•"/>
                  <a:tabLst>
                    <a:tab pos="143510" algn="l"/>
                  </a:tabLst>
                </a:pPr>
                <a:r>
                  <a:rPr lang="en-US" altLang="zh-CN" sz="1200" dirty="0">
                    <a:latin typeface="Arial" panose="020B0604020202020204" pitchFamily="34" charset="0"/>
                  </a:rPr>
                  <a:t>C</a:t>
                </a:r>
                <a:r>
                  <a:rPr lang="en-US" altLang="zh-CN" sz="1200" b="0" i="0" dirty="0">
                    <a:effectLst/>
                    <a:latin typeface="Arial" panose="020B0604020202020204" pitchFamily="34" charset="0"/>
                  </a:rPr>
                  <a:t>alculated by an empirical analysis algorithm</a:t>
                </a:r>
                <a:endParaRPr sz="1200" dirty="0">
                  <a:latin typeface="Arial"/>
                  <a:cs typeface="Arial"/>
                </a:endParaRPr>
              </a:p>
            </p:txBody>
          </p:sp>
        </mc:Choice>
        <mc:Fallback xmlns="">
          <p:sp>
            <p:nvSpPr>
              <p:cNvPr id="7" name="object 7"/>
              <p:cNvSpPr txBox="1">
                <a:spLocks noRot="1" noChangeAspect="1" noMove="1" noResize="1" noEditPoints="1" noAdjustHandles="1" noChangeArrowheads="1" noChangeShapeType="1" noTextEdit="1"/>
              </p:cNvSpPr>
              <p:nvPr/>
            </p:nvSpPr>
            <p:spPr>
              <a:xfrm>
                <a:off x="292100" y="540503"/>
                <a:ext cx="4616450" cy="1466492"/>
              </a:xfrm>
              <a:prstGeom prst="rect">
                <a:avLst/>
              </a:prstGeom>
              <a:blipFill>
                <a:blip r:embed="rId4"/>
                <a:stretch>
                  <a:fillRect l="-1717" r="-1321" b="-54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bject 7">
                <a:extLst>
                  <a:ext uri="{FF2B5EF4-FFF2-40B4-BE49-F238E27FC236}">
                    <a16:creationId xmlns:a16="http://schemas.microsoft.com/office/drawing/2014/main" id="{B2FBFF46-7D82-4BE5-8EC4-D11C90CAFF2C}"/>
                  </a:ext>
                </a:extLst>
              </p:cNvPr>
              <p:cNvSpPr txBox="1"/>
              <p:nvPr/>
            </p:nvSpPr>
            <p:spPr>
              <a:xfrm>
                <a:off x="284150" y="1996909"/>
                <a:ext cx="2751150" cy="707438"/>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1000" dirty="0">
                    <a:latin typeface="Arial"/>
                    <a:cs typeface="Arial"/>
                  </a:rPr>
                  <a:t>Static part </a:t>
                </a:r>
                <a14:m>
                  <m:oMath xmlns:m="http://schemas.openxmlformats.org/officeDocument/2006/math">
                    <m:r>
                      <a:rPr lang="en-US" sz="1000" b="0" i="1" smtClean="0">
                        <a:latin typeface="Cambria Math" panose="02040503050406030204" pitchFamily="18" charset="0"/>
                        <a:cs typeface="Arial"/>
                      </a:rPr>
                      <m:t>𝑝</m:t>
                    </m:r>
                    <m:sSub>
                      <m:sSubPr>
                        <m:ctrlPr>
                          <a:rPr lang="en-US" sz="1000" b="0" i="1" smtClean="0">
                            <a:latin typeface="Cambria Math" panose="02040503050406030204" pitchFamily="18" charset="0"/>
                            <a:cs typeface="Arial"/>
                          </a:rPr>
                        </m:ctrlPr>
                      </m:sSubPr>
                      <m:e>
                        <m:r>
                          <a:rPr lang="en-US" sz="1000" b="0" i="1" smtClean="0">
                            <a:latin typeface="Cambria Math" panose="02040503050406030204" pitchFamily="18" charset="0"/>
                            <a:cs typeface="Arial"/>
                          </a:rPr>
                          <m:t>0</m:t>
                        </m:r>
                      </m:e>
                      <m:sub>
                        <m:r>
                          <a:rPr lang="en-US" sz="1000" b="0" i="1" smtClean="0">
                            <a:latin typeface="Cambria Math" panose="02040503050406030204" pitchFamily="18" charset="0"/>
                            <a:cs typeface="Arial"/>
                          </a:rPr>
                          <m:t>𝑖𝑗</m:t>
                        </m:r>
                      </m:sub>
                    </m:sSub>
                  </m:oMath>
                </a14:m>
                <a:endParaRPr lang="en-US" sz="1000" dirty="0">
                  <a:latin typeface="Arial"/>
                  <a:cs typeface="Arial"/>
                </a:endParaRPr>
              </a:p>
              <a:p>
                <a:pPr marL="600075" lvl="1" indent="-130810">
                  <a:spcBef>
                    <a:spcPts val="620"/>
                  </a:spcBef>
                  <a:buChar char="•"/>
                  <a:tabLst>
                    <a:tab pos="143510" algn="l"/>
                  </a:tabLst>
                </a:pPr>
                <a:r>
                  <a:rPr lang="en-US" sz="1000" dirty="0">
                    <a:latin typeface="Arial"/>
                    <a:cs typeface="Arial"/>
                  </a:rPr>
                  <a:t>Hard-coded value for each type</a:t>
                </a:r>
              </a:p>
              <a:p>
                <a:pPr marL="600075" lvl="1" indent="-130810">
                  <a:spcBef>
                    <a:spcPts val="620"/>
                  </a:spcBef>
                  <a:buChar char="•"/>
                  <a:tabLst>
                    <a:tab pos="143510" algn="l"/>
                  </a:tabLst>
                </a:pPr>
                <a:r>
                  <a:rPr lang="en-US" sz="1000" dirty="0">
                    <a:latin typeface="Arial"/>
                    <a:cs typeface="Arial"/>
                  </a:rPr>
                  <a:t>Sum of common type</a:t>
                </a:r>
                <a:endParaRPr sz="1000" dirty="0">
                  <a:latin typeface="Arial"/>
                  <a:cs typeface="Arial"/>
                </a:endParaRPr>
              </a:p>
            </p:txBody>
          </p:sp>
        </mc:Choice>
        <mc:Fallback xmlns="">
          <p:sp>
            <p:nvSpPr>
              <p:cNvPr id="9" name="object 7">
                <a:extLst>
                  <a:ext uri="{FF2B5EF4-FFF2-40B4-BE49-F238E27FC236}">
                    <a16:creationId xmlns:a16="http://schemas.microsoft.com/office/drawing/2014/main" id="{B2FBFF46-7D82-4BE5-8EC4-D11C90CAFF2C}"/>
                  </a:ext>
                </a:extLst>
              </p:cNvPr>
              <p:cNvSpPr txBox="1">
                <a:spLocks noRot="1" noChangeAspect="1" noMove="1" noResize="1" noEditPoints="1" noAdjustHandles="1" noChangeArrowheads="1" noChangeShapeType="1" noTextEdit="1"/>
              </p:cNvSpPr>
              <p:nvPr/>
            </p:nvSpPr>
            <p:spPr>
              <a:xfrm>
                <a:off x="284150" y="1996909"/>
                <a:ext cx="2751150" cy="707438"/>
              </a:xfrm>
              <a:prstGeom prst="rect">
                <a:avLst/>
              </a:prstGeom>
              <a:blipFill>
                <a:blip r:embed="rId5"/>
                <a:stretch>
                  <a:fillRect l="-2217" b="-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7">
                <a:extLst>
                  <a:ext uri="{FF2B5EF4-FFF2-40B4-BE49-F238E27FC236}">
                    <a16:creationId xmlns:a16="http://schemas.microsoft.com/office/drawing/2014/main" id="{51803B18-77AB-4172-8771-4F3235B07028}"/>
                  </a:ext>
                </a:extLst>
              </p:cNvPr>
              <p:cNvSpPr txBox="1"/>
              <p:nvPr/>
            </p:nvSpPr>
            <p:spPr>
              <a:xfrm>
                <a:off x="2880042" y="1996909"/>
                <a:ext cx="2751150" cy="707438"/>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1000" dirty="0">
                    <a:latin typeface="Arial"/>
                    <a:cs typeface="Arial"/>
                  </a:rPr>
                  <a:t>Dynamic part </a:t>
                </a:r>
                <a14:m>
                  <m:oMath xmlns:m="http://schemas.openxmlformats.org/officeDocument/2006/math">
                    <m:r>
                      <a:rPr lang="en-US" altLang="zh-CN" sz="1000" b="0" i="1" smtClean="0">
                        <a:latin typeface="Cambria Math" panose="02040503050406030204" pitchFamily="18" charset="0"/>
                        <a:cs typeface="Arial"/>
                      </a:rPr>
                      <m:t>𝑝</m:t>
                    </m:r>
                    <m:sSub>
                      <m:sSubPr>
                        <m:ctrlPr>
                          <a:rPr lang="en-US" altLang="zh-CN" sz="1000" b="0" i="1" smtClean="0">
                            <a:latin typeface="Cambria Math" panose="02040503050406030204" pitchFamily="18" charset="0"/>
                            <a:cs typeface="Arial"/>
                          </a:rPr>
                        </m:ctrlPr>
                      </m:sSubPr>
                      <m:e>
                        <m:r>
                          <a:rPr lang="en-US" altLang="zh-CN" sz="1000" b="0" i="1" smtClean="0">
                            <a:latin typeface="Cambria Math" panose="02040503050406030204" pitchFamily="18" charset="0"/>
                            <a:cs typeface="Arial"/>
                          </a:rPr>
                          <m:t>1</m:t>
                        </m:r>
                      </m:e>
                      <m:sub>
                        <m:r>
                          <a:rPr lang="en-US" altLang="zh-CN" sz="1000" b="0" i="1" smtClean="0">
                            <a:latin typeface="Cambria Math" panose="02040503050406030204" pitchFamily="18" charset="0"/>
                            <a:cs typeface="Arial"/>
                          </a:rPr>
                          <m:t>𝑖𝑗</m:t>
                        </m:r>
                      </m:sub>
                    </m:sSub>
                  </m:oMath>
                </a14:m>
                <a:endParaRPr lang="en-US" sz="1000" dirty="0">
                  <a:latin typeface="Arial"/>
                  <a:cs typeface="Arial"/>
                </a:endParaRPr>
              </a:p>
              <a:p>
                <a:pPr marL="600075" lvl="1" indent="-130810">
                  <a:spcBef>
                    <a:spcPts val="620"/>
                  </a:spcBef>
                  <a:buChar char="•"/>
                  <a:tabLst>
                    <a:tab pos="143510" algn="l"/>
                  </a:tabLst>
                </a:pPr>
                <a:r>
                  <a:rPr lang="en-US" sz="1000" dirty="0">
                    <a:latin typeface="Arial"/>
                    <a:cs typeface="Arial"/>
                  </a:rPr>
                  <a:t>Count each adjacent calls</a:t>
                </a:r>
              </a:p>
              <a:p>
                <a:pPr marL="600075" lvl="1" indent="-130810">
                  <a:spcBef>
                    <a:spcPts val="620"/>
                  </a:spcBef>
                  <a:buChar char="•"/>
                  <a:tabLst>
                    <a:tab pos="143510" algn="l"/>
                  </a:tabLst>
                </a:pPr>
                <a:r>
                  <a:rPr lang="en-US" sz="1000" dirty="0">
                    <a:latin typeface="Arial"/>
                    <a:cs typeface="Arial"/>
                  </a:rPr>
                  <a:t>Calculate sum</a:t>
                </a:r>
                <a:endParaRPr sz="1000" dirty="0">
                  <a:latin typeface="Arial"/>
                  <a:cs typeface="Arial"/>
                </a:endParaRPr>
              </a:p>
            </p:txBody>
          </p:sp>
        </mc:Choice>
        <mc:Fallback xmlns="">
          <p:sp>
            <p:nvSpPr>
              <p:cNvPr id="10" name="object 7">
                <a:extLst>
                  <a:ext uri="{FF2B5EF4-FFF2-40B4-BE49-F238E27FC236}">
                    <a16:creationId xmlns:a16="http://schemas.microsoft.com/office/drawing/2014/main" id="{51803B18-77AB-4172-8771-4F3235B07028}"/>
                  </a:ext>
                </a:extLst>
              </p:cNvPr>
              <p:cNvSpPr txBox="1">
                <a:spLocks noRot="1" noChangeAspect="1" noMove="1" noResize="1" noEditPoints="1" noAdjustHandles="1" noChangeArrowheads="1" noChangeShapeType="1" noTextEdit="1"/>
              </p:cNvSpPr>
              <p:nvPr/>
            </p:nvSpPr>
            <p:spPr>
              <a:xfrm>
                <a:off x="2880042" y="1996909"/>
                <a:ext cx="2751150" cy="707438"/>
              </a:xfrm>
              <a:prstGeom prst="rect">
                <a:avLst/>
              </a:prstGeom>
              <a:blipFill>
                <a:blip r:embed="rId6"/>
                <a:stretch>
                  <a:fillRect l="-2212" b="-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3BF8025-5AC4-4F59-B395-41FAD153CFC6}"/>
                  </a:ext>
                </a:extLst>
              </p:cNvPr>
              <p:cNvSpPr txBox="1"/>
              <p:nvPr/>
            </p:nvSpPr>
            <p:spPr>
              <a:xfrm>
                <a:off x="3593000" y="1089025"/>
                <a:ext cx="2108398"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1</m:t>
                                  </m:r>
                                </m:e>
                                <m:sub>
                                  <m:r>
                                    <a:rPr lang="en-US" altLang="zh-CN" b="0" i="1" smtClean="0">
                                      <a:latin typeface="Cambria Math" panose="02040503050406030204" pitchFamily="18" charset="0"/>
                                    </a:rPr>
                                    <m:t>𝑖𝑗</m:t>
                                  </m:r>
                                </m:sub>
                              </m:sSub>
                            </m:e>
                          </m:d>
                        </m:num>
                        <m:den>
                          <m:r>
                            <a:rPr lang="en-US" altLang="zh-CN" b="0" i="1" smtClean="0">
                              <a:latin typeface="Cambria Math" panose="02040503050406030204" pitchFamily="18" charset="0"/>
                            </a:rPr>
                            <m:t>1000</m:t>
                          </m:r>
                        </m:den>
                      </m:f>
                    </m:oMath>
                  </m:oMathPara>
                </a14:m>
                <a:endParaRPr lang="zh-CN" altLang="en-US" dirty="0"/>
              </a:p>
            </p:txBody>
          </p:sp>
        </mc:Choice>
        <mc:Fallback xmlns="">
          <p:sp>
            <p:nvSpPr>
              <p:cNvPr id="11" name="文本框 10">
                <a:extLst>
                  <a:ext uri="{FF2B5EF4-FFF2-40B4-BE49-F238E27FC236}">
                    <a16:creationId xmlns:a16="http://schemas.microsoft.com/office/drawing/2014/main" id="{B3BF8025-5AC4-4F59-B395-41FAD153CFC6}"/>
                  </a:ext>
                </a:extLst>
              </p:cNvPr>
              <p:cNvSpPr txBox="1">
                <a:spLocks noRot="1" noChangeAspect="1" noMove="1" noResize="1" noEditPoints="1" noAdjustHandles="1" noChangeArrowheads="1" noChangeShapeType="1" noTextEdit="1"/>
              </p:cNvSpPr>
              <p:nvPr/>
            </p:nvSpPr>
            <p:spPr>
              <a:xfrm>
                <a:off x="3593000" y="1089025"/>
                <a:ext cx="2108398" cy="668516"/>
              </a:xfrm>
              <a:prstGeom prst="rect">
                <a:avLst/>
              </a:prstGeom>
              <a:blipFill>
                <a:blip r:embed="rId7"/>
                <a:stretch>
                  <a:fillRect/>
                </a:stretch>
              </a:blipFill>
            </p:spPr>
            <p:txBody>
              <a:bodyPr/>
              <a:lstStyle/>
              <a:p>
                <a:r>
                  <a:rPr lang="zh-CN" altLang="en-US">
                    <a:noFill/>
                  </a:rPr>
                  <a:t> </a:t>
                </a:r>
              </a:p>
            </p:txBody>
          </p:sp>
        </mc:Fallback>
      </mc:AlternateContent>
      <p:sp>
        <p:nvSpPr>
          <p:cNvPr id="12" name="爆炸形: 8 pt  11">
            <a:extLst>
              <a:ext uri="{FF2B5EF4-FFF2-40B4-BE49-F238E27FC236}">
                <a16:creationId xmlns:a16="http://schemas.microsoft.com/office/drawing/2014/main" id="{0165964D-3073-43A5-BBDB-D2C2EBC305C1}"/>
              </a:ext>
            </a:extLst>
          </p:cNvPr>
          <p:cNvSpPr/>
          <p:nvPr/>
        </p:nvSpPr>
        <p:spPr>
          <a:xfrm>
            <a:off x="2501900" y="2241043"/>
            <a:ext cx="1447800" cy="762000"/>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100" dirty="0"/>
              <a:t>Too</a:t>
            </a:r>
          </a:p>
          <a:p>
            <a:pPr algn="ctr"/>
            <a:r>
              <a:rPr lang="en-US" altLang="zh-CN" sz="1100" dirty="0"/>
              <a:t>Empirical</a:t>
            </a:r>
            <a:endParaRPr lang="zh-CN" altLang="en-US" sz="1100" dirty="0"/>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62860" cy="232756"/>
          </a:xfrm>
          <a:prstGeom prst="rect">
            <a:avLst/>
          </a:prstGeom>
        </p:spPr>
        <p:txBody>
          <a:bodyPr vert="horz" wrap="square" lIns="0" tIns="17145" rIns="0" bIns="0" rtlCol="0">
            <a:spAutoFit/>
          </a:bodyPr>
          <a:lstStyle/>
          <a:p>
            <a:pPr marL="12700">
              <a:lnSpc>
                <a:spcPct val="100000"/>
              </a:lnSpc>
              <a:spcBef>
                <a:spcPts val="135"/>
              </a:spcBef>
            </a:pPr>
            <a:r>
              <a:rPr lang="en-US" altLang="zh-CN" spc="15" dirty="0"/>
              <a:t>Observation: Influence Relation</a:t>
            </a:r>
            <a:endParaRPr spc="25" dirty="0"/>
          </a:p>
        </p:txBody>
      </p:sp>
      <p:sp>
        <p:nvSpPr>
          <p:cNvPr id="7" name="object 7"/>
          <p:cNvSpPr txBox="1">
            <a:spLocks noGrp="1"/>
          </p:cNvSpPr>
          <p:nvPr>
            <p:ph type="sldNum" sz="quarter" idx="7"/>
          </p:nvPr>
        </p:nvSpPr>
        <p:spPr>
          <a:xfrm>
            <a:off x="5473700" y="2988844"/>
            <a:ext cx="227252" cy="125675"/>
          </a:xfrm>
          <a:prstGeom prst="rect">
            <a:avLst/>
          </a:prstGeom>
        </p:spPr>
        <p:txBody>
          <a:bodyPr vert="horz" wrap="square" lIns="0" tIns="2540" rIns="0" bIns="0" rtlCol="0">
            <a:spAutoFit/>
          </a:bodyPr>
          <a:lstStyle/>
          <a:p>
            <a:pPr marL="72390">
              <a:lnSpc>
                <a:spcPct val="100000"/>
              </a:lnSpc>
              <a:spcBef>
                <a:spcPts val="20"/>
              </a:spcBef>
            </a:pPr>
            <a:r>
              <a:rPr lang="en-US" spc="20" dirty="0"/>
              <a:t>10</a:t>
            </a:r>
            <a:endParaRPr spc="20" dirty="0"/>
          </a:p>
        </p:txBody>
      </p:sp>
      <p:sp>
        <p:nvSpPr>
          <p:cNvPr id="67" name="文本框 66">
            <a:extLst>
              <a:ext uri="{FF2B5EF4-FFF2-40B4-BE49-F238E27FC236}">
                <a16:creationId xmlns:a16="http://schemas.microsoft.com/office/drawing/2014/main" id="{FD6FE43F-34E5-43FB-93C5-9EBF670EAF8F}"/>
              </a:ext>
            </a:extLst>
          </p:cNvPr>
          <p:cNvSpPr txBox="1"/>
          <p:nvPr/>
        </p:nvSpPr>
        <p:spPr>
          <a:xfrm>
            <a:off x="562659" y="1592343"/>
            <a:ext cx="1450466" cy="230832"/>
          </a:xfrm>
          <a:prstGeom prst="rect">
            <a:avLst/>
          </a:prstGeom>
          <a:noFill/>
        </p:spPr>
        <p:txBody>
          <a:bodyPr wrap="square">
            <a:spAutoFit/>
          </a:bodyPr>
          <a:lstStyle/>
          <a:p>
            <a:pPr marL="50800">
              <a:spcBef>
                <a:spcPts val="265"/>
              </a:spcBef>
            </a:pPr>
            <a:r>
              <a:rPr lang="en-US" altLang="zh-CN" sz="900" b="1" spc="-5" dirty="0">
                <a:solidFill>
                  <a:srgbClr val="0000FF"/>
                </a:solidFill>
                <a:latin typeface="Courier New"/>
                <a:cs typeface="Courier New"/>
              </a:rPr>
              <a:t>listen</a:t>
            </a:r>
            <a:r>
              <a:rPr lang="en-US" altLang="zh-CN" sz="900" b="1" spc="-5" dirty="0">
                <a:latin typeface="Courier New"/>
                <a:cs typeface="Courier New"/>
              </a:rPr>
              <a:t>(sock_fd, …)</a:t>
            </a:r>
            <a:endParaRPr lang="zh-CN" altLang="en-US" sz="900" b="1" spc="-5" dirty="0">
              <a:latin typeface="Courier New"/>
              <a:cs typeface="Courier New"/>
            </a:endParaRPr>
          </a:p>
        </p:txBody>
      </p:sp>
      <p:sp>
        <p:nvSpPr>
          <p:cNvPr id="15" name="object 6">
            <a:extLst>
              <a:ext uri="{FF2B5EF4-FFF2-40B4-BE49-F238E27FC236}">
                <a16:creationId xmlns:a16="http://schemas.microsoft.com/office/drawing/2014/main" id="{EC89969A-7938-43BE-B302-F91B928F3A40}"/>
              </a:ext>
            </a:extLst>
          </p:cNvPr>
          <p:cNvSpPr txBox="1"/>
          <p:nvPr/>
        </p:nvSpPr>
        <p:spPr>
          <a:xfrm>
            <a:off x="3035849" y="1116665"/>
            <a:ext cx="2640330" cy="900246"/>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900" dirty="0">
                <a:latin typeface="Arial"/>
                <a:cs typeface="Arial"/>
              </a:rPr>
              <a:t>Former calls setup related kernel states</a:t>
            </a:r>
          </a:p>
          <a:p>
            <a:pPr marL="142875" indent="-130810">
              <a:lnSpc>
                <a:spcPct val="100000"/>
              </a:lnSpc>
              <a:spcBef>
                <a:spcPts val="520"/>
              </a:spcBef>
              <a:buChar char="•"/>
              <a:tabLst>
                <a:tab pos="143510" algn="l"/>
              </a:tabLst>
            </a:pPr>
            <a:r>
              <a:rPr lang="en-US" sz="900" dirty="0">
                <a:latin typeface="Arial"/>
                <a:cs typeface="Arial"/>
              </a:rPr>
              <a:t>The latter calls can be influenced by those states</a:t>
            </a:r>
          </a:p>
          <a:p>
            <a:pPr marL="142875" indent="-130810">
              <a:lnSpc>
                <a:spcPct val="100000"/>
              </a:lnSpc>
              <a:spcBef>
                <a:spcPts val="520"/>
              </a:spcBef>
              <a:buChar char="•"/>
              <a:tabLst>
                <a:tab pos="143510" algn="l"/>
              </a:tabLst>
            </a:pPr>
            <a:r>
              <a:rPr lang="en-US" sz="900" dirty="0">
                <a:latin typeface="Arial"/>
                <a:cs typeface="Arial"/>
              </a:rPr>
              <a:t>Execution path of the latter call changed due to the internal kernel state modified by the former call</a:t>
            </a:r>
            <a:endParaRPr lang="en-US" altLang="zh-CN" sz="900" b="0" i="0" dirty="0">
              <a:effectLst/>
              <a:latin typeface="Arial" panose="020B0604020202020204" pitchFamily="34" charset="0"/>
            </a:endParaRPr>
          </a:p>
        </p:txBody>
      </p:sp>
      <p:sp>
        <p:nvSpPr>
          <p:cNvPr id="18" name="文本框 17">
            <a:extLst>
              <a:ext uri="{FF2B5EF4-FFF2-40B4-BE49-F238E27FC236}">
                <a16:creationId xmlns:a16="http://schemas.microsoft.com/office/drawing/2014/main" id="{2BA8CE5C-0F34-4483-B3ED-71194F011D26}"/>
              </a:ext>
            </a:extLst>
          </p:cNvPr>
          <p:cNvSpPr txBox="1"/>
          <p:nvPr/>
        </p:nvSpPr>
        <p:spPr>
          <a:xfrm>
            <a:off x="29259" y="860425"/>
            <a:ext cx="3048000" cy="230832"/>
          </a:xfrm>
          <a:prstGeom prst="rect">
            <a:avLst/>
          </a:prstGeom>
          <a:noFill/>
        </p:spPr>
        <p:txBody>
          <a:bodyPr wrap="square">
            <a:spAutoFit/>
          </a:bodyPr>
          <a:lstStyle/>
          <a:p>
            <a:pPr marL="50800" algn="ctr">
              <a:spcBef>
                <a:spcPts val="265"/>
              </a:spcBef>
            </a:pPr>
            <a:r>
              <a:rPr lang="da-DK" altLang="zh-CN" sz="900" b="1" spc="-5" dirty="0">
                <a:solidFill>
                  <a:schemeClr val="accent2"/>
                </a:solidFill>
                <a:latin typeface="Courier New"/>
                <a:cs typeface="Courier New"/>
              </a:rPr>
              <a:t>sock_fd </a:t>
            </a:r>
            <a:r>
              <a:rPr lang="da-DK" altLang="zh-CN" sz="900" b="1" spc="-5" dirty="0">
                <a:solidFill>
                  <a:srgbClr val="0000FF"/>
                </a:solidFill>
                <a:latin typeface="Courier New"/>
                <a:cs typeface="Courier New"/>
              </a:rPr>
              <a:t>= socket</a:t>
            </a:r>
            <a:r>
              <a:rPr lang="da-DK" altLang="zh-CN" sz="900" b="1" spc="-5" dirty="0">
                <a:latin typeface="Courier New"/>
                <a:cs typeface="Courier New"/>
              </a:rPr>
              <a:t>(AF_INET, SOCK_STREAM, 0)</a:t>
            </a:r>
            <a:endParaRPr lang="da-DK" altLang="zh-CN" sz="900" b="1" spc="-5" dirty="0">
              <a:solidFill>
                <a:srgbClr val="0000FF"/>
              </a:solidFill>
              <a:latin typeface="Courier New"/>
              <a:cs typeface="Courier New"/>
            </a:endParaRPr>
          </a:p>
        </p:txBody>
      </p:sp>
      <p:sp>
        <p:nvSpPr>
          <p:cNvPr id="16" name="文本框 15">
            <a:extLst>
              <a:ext uri="{FF2B5EF4-FFF2-40B4-BE49-F238E27FC236}">
                <a16:creationId xmlns:a16="http://schemas.microsoft.com/office/drawing/2014/main" id="{8F4BCC4C-81C5-4DAB-BA98-378B928472E9}"/>
              </a:ext>
            </a:extLst>
          </p:cNvPr>
          <p:cNvSpPr txBox="1"/>
          <p:nvPr/>
        </p:nvSpPr>
        <p:spPr>
          <a:xfrm>
            <a:off x="166170" y="1215793"/>
            <a:ext cx="2463662" cy="230832"/>
          </a:xfrm>
          <a:prstGeom prst="rect">
            <a:avLst/>
          </a:prstGeom>
          <a:noFill/>
        </p:spPr>
        <p:txBody>
          <a:bodyPr wrap="square">
            <a:spAutoFit/>
          </a:bodyPr>
          <a:lstStyle/>
          <a:p>
            <a:pPr marL="50800" algn="ctr">
              <a:spcBef>
                <a:spcPts val="265"/>
              </a:spcBef>
            </a:pPr>
            <a:r>
              <a:rPr lang="en-US" altLang="zh-CN" sz="900" b="1" spc="-5" dirty="0">
                <a:solidFill>
                  <a:srgbClr val="0000FF"/>
                </a:solidFill>
                <a:latin typeface="Courier New"/>
                <a:cs typeface="Courier New"/>
              </a:rPr>
              <a:t>bind</a:t>
            </a:r>
            <a:r>
              <a:rPr lang="en-US" altLang="zh-CN" sz="900" b="1" spc="-5" dirty="0">
                <a:latin typeface="Courier New"/>
                <a:cs typeface="Courier New"/>
              </a:rPr>
              <a:t>(</a:t>
            </a:r>
            <a:r>
              <a:rPr lang="da-DK" altLang="zh-CN" sz="900" b="1" spc="-5" dirty="0">
                <a:solidFill>
                  <a:schemeClr val="accent2"/>
                </a:solidFill>
                <a:latin typeface="Courier New"/>
                <a:cs typeface="Courier New"/>
              </a:rPr>
              <a:t>sock_fd</a:t>
            </a:r>
            <a:r>
              <a:rPr lang="en-US" altLang="zh-CN" sz="900" b="1" spc="-5" dirty="0">
                <a:solidFill>
                  <a:srgbClr val="0000FF"/>
                </a:solidFill>
                <a:latin typeface="Courier New"/>
                <a:cs typeface="Courier New"/>
              </a:rPr>
              <a:t>, </a:t>
            </a:r>
            <a:r>
              <a:rPr lang="en-US" altLang="zh-CN" sz="900" b="1" spc="-5" dirty="0">
                <a:latin typeface="Courier New"/>
                <a:cs typeface="Courier New"/>
              </a:rPr>
              <a:t>&amp;addr, sizeof(addr)</a:t>
            </a:r>
          </a:p>
        </p:txBody>
      </p:sp>
      <p:sp>
        <p:nvSpPr>
          <p:cNvPr id="17" name="文本框 16">
            <a:extLst>
              <a:ext uri="{FF2B5EF4-FFF2-40B4-BE49-F238E27FC236}">
                <a16:creationId xmlns:a16="http://schemas.microsoft.com/office/drawing/2014/main" id="{229A1F05-AADE-4220-812D-351938A24D6E}"/>
              </a:ext>
            </a:extLst>
          </p:cNvPr>
          <p:cNvSpPr txBox="1"/>
          <p:nvPr/>
        </p:nvSpPr>
        <p:spPr>
          <a:xfrm>
            <a:off x="166170" y="2012647"/>
            <a:ext cx="2517267" cy="230832"/>
          </a:xfrm>
          <a:prstGeom prst="rect">
            <a:avLst/>
          </a:prstGeom>
          <a:noFill/>
        </p:spPr>
        <p:txBody>
          <a:bodyPr wrap="square">
            <a:spAutoFit/>
          </a:bodyPr>
          <a:lstStyle/>
          <a:p>
            <a:pPr marL="50800">
              <a:spcBef>
                <a:spcPts val="265"/>
              </a:spcBef>
            </a:pPr>
            <a:r>
              <a:rPr lang="en-US" altLang="zh-CN" sz="900" b="1" spc="-5" dirty="0">
                <a:solidFill>
                  <a:srgbClr val="0000FF"/>
                </a:solidFill>
                <a:latin typeface="Courier New"/>
                <a:cs typeface="Courier New"/>
              </a:rPr>
              <a:t>accept</a:t>
            </a:r>
            <a:r>
              <a:rPr lang="en-US" altLang="zh-CN" sz="900" b="1" spc="-5" dirty="0">
                <a:latin typeface="Courier New"/>
                <a:cs typeface="Courier New"/>
              </a:rPr>
              <a:t>(sock_fd, &amp;peer_addr, &amp;size)</a:t>
            </a:r>
            <a:endParaRPr lang="zh-CN" altLang="en-US" sz="900" b="1" spc="-5" dirty="0">
              <a:latin typeface="Courier New"/>
              <a:cs typeface="Courier New"/>
            </a:endParaRPr>
          </a:p>
        </p:txBody>
      </p:sp>
      <p:sp>
        <p:nvSpPr>
          <p:cNvPr id="8" name="箭头: 下 7">
            <a:extLst>
              <a:ext uri="{FF2B5EF4-FFF2-40B4-BE49-F238E27FC236}">
                <a16:creationId xmlns:a16="http://schemas.microsoft.com/office/drawing/2014/main" id="{3D05139E-8FDA-42B3-9AC6-974BE838E34B}"/>
              </a:ext>
            </a:extLst>
          </p:cNvPr>
          <p:cNvSpPr/>
          <p:nvPr/>
        </p:nvSpPr>
        <p:spPr>
          <a:xfrm>
            <a:off x="1369529" y="1104826"/>
            <a:ext cx="76200" cy="10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1F7D2139-B114-47BF-90DE-499203258AA3}"/>
              </a:ext>
            </a:extLst>
          </p:cNvPr>
          <p:cNvSpPr/>
          <p:nvPr/>
        </p:nvSpPr>
        <p:spPr>
          <a:xfrm>
            <a:off x="1368210" y="1465631"/>
            <a:ext cx="76200" cy="10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3F77060F-1B37-4B29-A868-B54B2554152C}"/>
              </a:ext>
            </a:extLst>
          </p:cNvPr>
          <p:cNvSpPr/>
          <p:nvPr/>
        </p:nvSpPr>
        <p:spPr>
          <a:xfrm>
            <a:off x="1383236" y="1861916"/>
            <a:ext cx="76200" cy="10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3874F50-BB3E-4905-966F-596447B7D664}"/>
              </a:ext>
            </a:extLst>
          </p:cNvPr>
          <p:cNvSpPr txBox="1"/>
          <p:nvPr/>
        </p:nvSpPr>
        <p:spPr>
          <a:xfrm>
            <a:off x="1408751" y="1045803"/>
            <a:ext cx="1470274" cy="215444"/>
          </a:xfrm>
          <a:prstGeom prst="rect">
            <a:avLst/>
          </a:prstGeom>
          <a:noFill/>
        </p:spPr>
        <p:txBody>
          <a:bodyPr wrap="square" rtlCol="0">
            <a:spAutoFit/>
          </a:bodyPr>
          <a:lstStyle/>
          <a:p>
            <a:r>
              <a:rPr lang="en-US" altLang="zh-CN" sz="800" dirty="0"/>
              <a:t>Create socket inside the kernel</a:t>
            </a:r>
            <a:endParaRPr lang="zh-CN" altLang="en-US" sz="800" dirty="0"/>
          </a:p>
        </p:txBody>
      </p:sp>
      <p:sp>
        <p:nvSpPr>
          <p:cNvPr id="22" name="文本框 21">
            <a:extLst>
              <a:ext uri="{FF2B5EF4-FFF2-40B4-BE49-F238E27FC236}">
                <a16:creationId xmlns:a16="http://schemas.microsoft.com/office/drawing/2014/main" id="{0C49D5E7-EBBE-48A5-9D64-05D9A964D1C9}"/>
              </a:ext>
            </a:extLst>
          </p:cNvPr>
          <p:cNvSpPr txBox="1"/>
          <p:nvPr/>
        </p:nvSpPr>
        <p:spPr>
          <a:xfrm>
            <a:off x="1421336" y="1420653"/>
            <a:ext cx="1285929" cy="215444"/>
          </a:xfrm>
          <a:prstGeom prst="rect">
            <a:avLst/>
          </a:prstGeom>
          <a:noFill/>
        </p:spPr>
        <p:txBody>
          <a:bodyPr wrap="none" rtlCol="0">
            <a:spAutoFit/>
          </a:bodyPr>
          <a:lstStyle/>
          <a:p>
            <a:r>
              <a:rPr lang="en-US" altLang="zh-CN" sz="800" dirty="0"/>
              <a:t>Bind address to the socket</a:t>
            </a:r>
            <a:endParaRPr lang="zh-CN" altLang="en-US" sz="800" dirty="0"/>
          </a:p>
        </p:txBody>
      </p:sp>
      <p:sp>
        <p:nvSpPr>
          <p:cNvPr id="23" name="文本框 22">
            <a:extLst>
              <a:ext uri="{FF2B5EF4-FFF2-40B4-BE49-F238E27FC236}">
                <a16:creationId xmlns:a16="http://schemas.microsoft.com/office/drawing/2014/main" id="{82EA3875-6434-4C04-8692-3F48BCE3A859}"/>
              </a:ext>
            </a:extLst>
          </p:cNvPr>
          <p:cNvSpPr txBox="1"/>
          <p:nvPr/>
        </p:nvSpPr>
        <p:spPr>
          <a:xfrm>
            <a:off x="1429851" y="1821978"/>
            <a:ext cx="696024" cy="215444"/>
          </a:xfrm>
          <a:prstGeom prst="rect">
            <a:avLst/>
          </a:prstGeom>
          <a:noFill/>
        </p:spPr>
        <p:txBody>
          <a:bodyPr wrap="none" rtlCol="0">
            <a:spAutoFit/>
          </a:bodyPr>
          <a:lstStyle/>
          <a:p>
            <a:r>
              <a:rPr lang="en-US" altLang="zh-CN" sz="800" dirty="0"/>
              <a:t>Mark socket</a:t>
            </a:r>
            <a:endParaRPr lang="zh-CN" altLang="en-US" sz="800" dirty="0"/>
          </a:p>
        </p:txBody>
      </p:sp>
      <p:sp>
        <p:nvSpPr>
          <p:cNvPr id="24" name="object 7">
            <a:extLst>
              <a:ext uri="{FF2B5EF4-FFF2-40B4-BE49-F238E27FC236}">
                <a16:creationId xmlns:a16="http://schemas.microsoft.com/office/drawing/2014/main" id="{32E61396-489D-4388-BCBD-1503DD401B9D}"/>
              </a:ext>
            </a:extLst>
          </p:cNvPr>
          <p:cNvSpPr txBox="1"/>
          <p:nvPr/>
        </p:nvSpPr>
        <p:spPr>
          <a:xfrm>
            <a:off x="233679" y="2456200"/>
            <a:ext cx="5181600" cy="384078"/>
          </a:xfrm>
          <a:prstGeom prst="rect">
            <a:avLst/>
          </a:prstGeom>
          <a:solidFill>
            <a:srgbClr val="D8D8D8"/>
          </a:solidFill>
        </p:spPr>
        <p:txBody>
          <a:bodyPr vert="horz" wrap="square" lIns="0" tIns="14604" rIns="0" bIns="0" rtlCol="0">
            <a:spAutoFit/>
          </a:bodyPr>
          <a:lstStyle/>
          <a:p>
            <a:pPr marL="54610">
              <a:spcBef>
                <a:spcPts val="114"/>
              </a:spcBef>
            </a:pPr>
            <a:r>
              <a:rPr lang="en-US" altLang="zh-CN" sz="1200" b="1" spc="-35" dirty="0">
                <a:solidFill>
                  <a:srgbClr val="C00000"/>
                </a:solidFill>
                <a:latin typeface="Calibri"/>
                <a:cs typeface="Calibri"/>
              </a:rPr>
              <a:t>Influence relations exist between two system calls if the execution of a former can alter the latter’s execution path.</a:t>
            </a:r>
            <a:endParaRPr sz="1200" b="1" spc="-35" dirty="0">
              <a:solidFill>
                <a:srgbClr val="C00000"/>
              </a:solidFill>
              <a:latin typeface="Calibri"/>
              <a:cs typeface="Calibri"/>
            </a:endParaRPr>
          </a:p>
        </p:txBody>
      </p:sp>
    </p:spTree>
    <p:custDataLst>
      <p:tags r:id="rId1"/>
    </p:custDataLst>
    <p:extLst>
      <p:ext uri="{BB962C8B-B14F-4D97-AF65-F5344CB8AC3E}">
        <p14:creationId xmlns:p14="http://schemas.microsoft.com/office/powerpoint/2010/main" val="350281632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8" grpId="0"/>
      <p:bldP spid="16" grpId="0"/>
      <p:bldP spid="17" grpId="0"/>
      <p:bldP spid="8" grpId="0" animBg="1"/>
      <p:bldP spid="19" grpId="0" animBg="1"/>
      <p:bldP spid="20" grpId="0" animBg="1"/>
      <p:bldP spid="9" grpId="0"/>
      <p:bldP spid="22" grpId="0"/>
      <p:bldP spid="23" grpId="0"/>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420060" cy="232756"/>
          </a:xfrm>
          <a:prstGeom prst="rect">
            <a:avLst/>
          </a:prstGeom>
        </p:spPr>
        <p:txBody>
          <a:bodyPr vert="horz" wrap="square" lIns="0" tIns="17145" rIns="0" bIns="0" rtlCol="0">
            <a:spAutoFit/>
          </a:bodyPr>
          <a:lstStyle/>
          <a:p>
            <a:pPr marL="12700">
              <a:lnSpc>
                <a:spcPct val="100000"/>
              </a:lnSpc>
              <a:spcBef>
                <a:spcPts val="135"/>
              </a:spcBef>
            </a:pPr>
            <a:r>
              <a:rPr lang="en-US" altLang="zh-CN" spc="15" dirty="0"/>
              <a:t>Observation: Guide with Influence Relation</a:t>
            </a:r>
            <a:endParaRPr spc="25" dirty="0"/>
          </a:p>
        </p:txBody>
      </p:sp>
      <p:sp>
        <p:nvSpPr>
          <p:cNvPr id="7" name="object 7"/>
          <p:cNvSpPr txBox="1">
            <a:spLocks noGrp="1"/>
          </p:cNvSpPr>
          <p:nvPr>
            <p:ph type="sldNum" sz="quarter" idx="7"/>
          </p:nvPr>
        </p:nvSpPr>
        <p:spPr>
          <a:xfrm>
            <a:off x="5397501" y="2988844"/>
            <a:ext cx="303452" cy="125675"/>
          </a:xfrm>
          <a:prstGeom prst="rect">
            <a:avLst/>
          </a:prstGeom>
        </p:spPr>
        <p:txBody>
          <a:bodyPr vert="horz" wrap="square" lIns="0" tIns="2540" rIns="0" bIns="0" rtlCol="0">
            <a:spAutoFit/>
          </a:bodyPr>
          <a:lstStyle/>
          <a:p>
            <a:pPr marL="72390">
              <a:lnSpc>
                <a:spcPct val="100000"/>
              </a:lnSpc>
              <a:spcBef>
                <a:spcPts val="20"/>
              </a:spcBef>
            </a:pPr>
            <a:r>
              <a:rPr lang="en-US" spc="20" dirty="0"/>
              <a:t>11</a:t>
            </a:r>
            <a:endParaRPr spc="20" dirty="0"/>
          </a:p>
        </p:txBody>
      </p:sp>
      <p:sp>
        <p:nvSpPr>
          <p:cNvPr id="67" name="文本框 66">
            <a:extLst>
              <a:ext uri="{FF2B5EF4-FFF2-40B4-BE49-F238E27FC236}">
                <a16:creationId xmlns:a16="http://schemas.microsoft.com/office/drawing/2014/main" id="{FD6FE43F-34E5-43FB-93C5-9EBF670EAF8F}"/>
              </a:ext>
            </a:extLst>
          </p:cNvPr>
          <p:cNvSpPr txBox="1"/>
          <p:nvPr/>
        </p:nvSpPr>
        <p:spPr>
          <a:xfrm>
            <a:off x="562659" y="1592343"/>
            <a:ext cx="1450466" cy="230832"/>
          </a:xfrm>
          <a:prstGeom prst="rect">
            <a:avLst/>
          </a:prstGeom>
          <a:noFill/>
        </p:spPr>
        <p:txBody>
          <a:bodyPr wrap="square">
            <a:spAutoFit/>
          </a:bodyPr>
          <a:lstStyle/>
          <a:p>
            <a:pPr marL="50800">
              <a:spcBef>
                <a:spcPts val="265"/>
              </a:spcBef>
            </a:pPr>
            <a:r>
              <a:rPr lang="en-US" altLang="zh-CN" sz="900" b="1" spc="-5" dirty="0">
                <a:solidFill>
                  <a:srgbClr val="0000FF"/>
                </a:solidFill>
                <a:latin typeface="Courier New"/>
                <a:cs typeface="Courier New"/>
              </a:rPr>
              <a:t>listen</a:t>
            </a:r>
            <a:r>
              <a:rPr lang="en-US" altLang="zh-CN" sz="900" b="1" spc="-5" dirty="0">
                <a:latin typeface="Courier New"/>
                <a:cs typeface="Courier New"/>
              </a:rPr>
              <a:t>(sock_fd, …)</a:t>
            </a:r>
            <a:endParaRPr lang="zh-CN" altLang="en-US" sz="900" b="1" spc="-5" dirty="0">
              <a:latin typeface="Courier New"/>
              <a:cs typeface="Courier New"/>
            </a:endParaRPr>
          </a:p>
        </p:txBody>
      </p:sp>
      <p:sp>
        <p:nvSpPr>
          <p:cNvPr id="15" name="object 6">
            <a:extLst>
              <a:ext uri="{FF2B5EF4-FFF2-40B4-BE49-F238E27FC236}">
                <a16:creationId xmlns:a16="http://schemas.microsoft.com/office/drawing/2014/main" id="{EC89969A-7938-43BE-B302-F91B928F3A40}"/>
              </a:ext>
            </a:extLst>
          </p:cNvPr>
          <p:cNvSpPr txBox="1"/>
          <p:nvPr/>
        </p:nvSpPr>
        <p:spPr>
          <a:xfrm>
            <a:off x="3020775" y="936072"/>
            <a:ext cx="2640330" cy="1202893"/>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altLang="zh-CN" sz="900" dirty="0">
                <a:latin typeface="Arial"/>
                <a:cs typeface="Arial"/>
              </a:rPr>
              <a:t>Influence relation exists between calls</a:t>
            </a:r>
          </a:p>
          <a:p>
            <a:pPr marL="142875" indent="-130810">
              <a:lnSpc>
                <a:spcPct val="100000"/>
              </a:lnSpc>
              <a:spcBef>
                <a:spcPts val="620"/>
              </a:spcBef>
              <a:buChar char="•"/>
              <a:tabLst>
                <a:tab pos="143510" algn="l"/>
              </a:tabLst>
            </a:pPr>
            <a:r>
              <a:rPr lang="en-US" altLang="zh-CN" sz="900" dirty="0">
                <a:latin typeface="Arial"/>
                <a:cs typeface="Arial"/>
              </a:rPr>
              <a:t>Some execution paths of one call may only be executed in certain kernel states</a:t>
            </a:r>
          </a:p>
          <a:p>
            <a:pPr marL="142875" indent="-130810">
              <a:spcBef>
                <a:spcPts val="620"/>
              </a:spcBef>
              <a:buFontTx/>
              <a:buChar char="•"/>
              <a:tabLst>
                <a:tab pos="143510" algn="l"/>
              </a:tabLst>
            </a:pPr>
            <a:r>
              <a:rPr lang="en-US" altLang="zh-CN" sz="900" dirty="0">
                <a:latin typeface="Arial" panose="020B0604020202020204" pitchFamily="34" charset="0"/>
              </a:rPr>
              <a:t>I</a:t>
            </a:r>
            <a:r>
              <a:rPr lang="en-US" altLang="zh-CN" sz="900" b="0" i="0" dirty="0">
                <a:effectLst/>
                <a:latin typeface="Arial" panose="020B0604020202020204" pitchFamily="34" charset="0"/>
              </a:rPr>
              <a:t>nsert more system calls that have influence relations before the target system call so that we can trigger different kernel states and allow each system call to enter deep</a:t>
            </a:r>
            <a:r>
              <a:rPr lang="en-US" altLang="zh-CN" sz="900" dirty="0">
                <a:latin typeface="Arial" panose="020B0604020202020204" pitchFamily="34" charset="0"/>
              </a:rPr>
              <a:t> </a:t>
            </a:r>
            <a:r>
              <a:rPr lang="en-US" altLang="zh-CN" sz="900" b="0" i="0" dirty="0">
                <a:effectLst/>
                <a:latin typeface="Arial" panose="020B0604020202020204" pitchFamily="34" charset="0"/>
              </a:rPr>
              <a:t>execution paths</a:t>
            </a:r>
            <a:endParaRPr lang="en-US" sz="900" dirty="0">
              <a:latin typeface="Arial"/>
              <a:cs typeface="Arial"/>
            </a:endParaRPr>
          </a:p>
        </p:txBody>
      </p:sp>
      <p:sp>
        <p:nvSpPr>
          <p:cNvPr id="18" name="文本框 17">
            <a:extLst>
              <a:ext uri="{FF2B5EF4-FFF2-40B4-BE49-F238E27FC236}">
                <a16:creationId xmlns:a16="http://schemas.microsoft.com/office/drawing/2014/main" id="{2BA8CE5C-0F34-4483-B3ED-71194F011D26}"/>
              </a:ext>
            </a:extLst>
          </p:cNvPr>
          <p:cNvSpPr txBox="1"/>
          <p:nvPr/>
        </p:nvSpPr>
        <p:spPr>
          <a:xfrm>
            <a:off x="29259" y="860425"/>
            <a:ext cx="3048000" cy="230832"/>
          </a:xfrm>
          <a:prstGeom prst="rect">
            <a:avLst/>
          </a:prstGeom>
          <a:noFill/>
        </p:spPr>
        <p:txBody>
          <a:bodyPr wrap="square">
            <a:spAutoFit/>
          </a:bodyPr>
          <a:lstStyle/>
          <a:p>
            <a:pPr marL="50800" algn="ctr">
              <a:spcBef>
                <a:spcPts val="265"/>
              </a:spcBef>
            </a:pPr>
            <a:r>
              <a:rPr lang="da-DK" altLang="zh-CN" sz="900" b="1" spc="-5" dirty="0">
                <a:solidFill>
                  <a:schemeClr val="accent2"/>
                </a:solidFill>
                <a:latin typeface="Courier New"/>
                <a:cs typeface="Courier New"/>
              </a:rPr>
              <a:t>sock_fd </a:t>
            </a:r>
            <a:r>
              <a:rPr lang="da-DK" altLang="zh-CN" sz="900" b="1" spc="-5" dirty="0">
                <a:solidFill>
                  <a:srgbClr val="0000FF"/>
                </a:solidFill>
                <a:latin typeface="Courier New"/>
                <a:cs typeface="Courier New"/>
              </a:rPr>
              <a:t>= socket</a:t>
            </a:r>
            <a:r>
              <a:rPr lang="da-DK" altLang="zh-CN" sz="900" b="1" spc="-5" dirty="0">
                <a:latin typeface="Courier New"/>
                <a:cs typeface="Courier New"/>
              </a:rPr>
              <a:t>(AF_INET, SOCK_STREAM, 0)</a:t>
            </a:r>
            <a:endParaRPr lang="da-DK" altLang="zh-CN" sz="900" b="1" spc="-5" dirty="0">
              <a:solidFill>
                <a:srgbClr val="0000FF"/>
              </a:solidFill>
              <a:latin typeface="Courier New"/>
              <a:cs typeface="Courier New"/>
            </a:endParaRPr>
          </a:p>
        </p:txBody>
      </p:sp>
      <p:sp>
        <p:nvSpPr>
          <p:cNvPr id="16" name="文本框 15">
            <a:extLst>
              <a:ext uri="{FF2B5EF4-FFF2-40B4-BE49-F238E27FC236}">
                <a16:creationId xmlns:a16="http://schemas.microsoft.com/office/drawing/2014/main" id="{8F4BCC4C-81C5-4DAB-BA98-378B928472E9}"/>
              </a:ext>
            </a:extLst>
          </p:cNvPr>
          <p:cNvSpPr txBox="1"/>
          <p:nvPr/>
        </p:nvSpPr>
        <p:spPr>
          <a:xfrm>
            <a:off x="166170" y="1215793"/>
            <a:ext cx="2463662" cy="230832"/>
          </a:xfrm>
          <a:prstGeom prst="rect">
            <a:avLst/>
          </a:prstGeom>
          <a:noFill/>
        </p:spPr>
        <p:txBody>
          <a:bodyPr wrap="square">
            <a:spAutoFit/>
          </a:bodyPr>
          <a:lstStyle/>
          <a:p>
            <a:pPr marL="50800" algn="ctr">
              <a:spcBef>
                <a:spcPts val="265"/>
              </a:spcBef>
            </a:pPr>
            <a:r>
              <a:rPr lang="en-US" altLang="zh-CN" sz="900" b="1" spc="-5" dirty="0">
                <a:solidFill>
                  <a:srgbClr val="0000FF"/>
                </a:solidFill>
                <a:latin typeface="Courier New"/>
                <a:cs typeface="Courier New"/>
              </a:rPr>
              <a:t>bind</a:t>
            </a:r>
            <a:r>
              <a:rPr lang="en-US" altLang="zh-CN" sz="900" b="1" spc="-5" dirty="0">
                <a:latin typeface="Courier New"/>
                <a:cs typeface="Courier New"/>
              </a:rPr>
              <a:t>(</a:t>
            </a:r>
            <a:r>
              <a:rPr lang="da-DK" altLang="zh-CN" sz="900" b="1" spc="-5" dirty="0">
                <a:solidFill>
                  <a:schemeClr val="accent2"/>
                </a:solidFill>
                <a:latin typeface="Courier New"/>
                <a:cs typeface="Courier New"/>
              </a:rPr>
              <a:t>sock_fd</a:t>
            </a:r>
            <a:r>
              <a:rPr lang="en-US" altLang="zh-CN" sz="900" b="1" spc="-5" dirty="0">
                <a:solidFill>
                  <a:srgbClr val="0000FF"/>
                </a:solidFill>
                <a:latin typeface="Courier New"/>
                <a:cs typeface="Courier New"/>
              </a:rPr>
              <a:t>, </a:t>
            </a:r>
            <a:r>
              <a:rPr lang="en-US" altLang="zh-CN" sz="900" b="1" spc="-5" dirty="0">
                <a:latin typeface="Courier New"/>
                <a:cs typeface="Courier New"/>
              </a:rPr>
              <a:t>&amp;addr, sizeof(addr)</a:t>
            </a:r>
          </a:p>
        </p:txBody>
      </p:sp>
      <p:sp>
        <p:nvSpPr>
          <p:cNvPr id="17" name="文本框 16">
            <a:extLst>
              <a:ext uri="{FF2B5EF4-FFF2-40B4-BE49-F238E27FC236}">
                <a16:creationId xmlns:a16="http://schemas.microsoft.com/office/drawing/2014/main" id="{229A1F05-AADE-4220-812D-351938A24D6E}"/>
              </a:ext>
            </a:extLst>
          </p:cNvPr>
          <p:cNvSpPr txBox="1"/>
          <p:nvPr/>
        </p:nvSpPr>
        <p:spPr>
          <a:xfrm>
            <a:off x="166170" y="2012647"/>
            <a:ext cx="2517267" cy="230832"/>
          </a:xfrm>
          <a:prstGeom prst="rect">
            <a:avLst/>
          </a:prstGeom>
          <a:noFill/>
        </p:spPr>
        <p:txBody>
          <a:bodyPr wrap="square">
            <a:spAutoFit/>
          </a:bodyPr>
          <a:lstStyle/>
          <a:p>
            <a:pPr marL="50800">
              <a:spcBef>
                <a:spcPts val="265"/>
              </a:spcBef>
            </a:pPr>
            <a:r>
              <a:rPr lang="en-US" altLang="zh-CN" sz="900" b="1" spc="-5" dirty="0">
                <a:solidFill>
                  <a:srgbClr val="0000FF"/>
                </a:solidFill>
                <a:latin typeface="Courier New"/>
                <a:cs typeface="Courier New"/>
              </a:rPr>
              <a:t>accept</a:t>
            </a:r>
            <a:r>
              <a:rPr lang="en-US" altLang="zh-CN" sz="900" b="1" spc="-5" dirty="0">
                <a:latin typeface="Courier New"/>
                <a:cs typeface="Courier New"/>
              </a:rPr>
              <a:t>(sock_fd, &amp;peer_addr, &amp;size)</a:t>
            </a:r>
            <a:endParaRPr lang="zh-CN" altLang="en-US" sz="900" b="1" spc="-5" dirty="0">
              <a:latin typeface="Courier New"/>
              <a:cs typeface="Courier New"/>
            </a:endParaRPr>
          </a:p>
        </p:txBody>
      </p:sp>
      <p:sp>
        <p:nvSpPr>
          <p:cNvPr id="8" name="箭头: 下 7">
            <a:extLst>
              <a:ext uri="{FF2B5EF4-FFF2-40B4-BE49-F238E27FC236}">
                <a16:creationId xmlns:a16="http://schemas.microsoft.com/office/drawing/2014/main" id="{3D05139E-8FDA-42B3-9AC6-974BE838E34B}"/>
              </a:ext>
            </a:extLst>
          </p:cNvPr>
          <p:cNvSpPr/>
          <p:nvPr/>
        </p:nvSpPr>
        <p:spPr>
          <a:xfrm>
            <a:off x="1369529" y="1104826"/>
            <a:ext cx="76200" cy="10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1F7D2139-B114-47BF-90DE-499203258AA3}"/>
              </a:ext>
            </a:extLst>
          </p:cNvPr>
          <p:cNvSpPr/>
          <p:nvPr/>
        </p:nvSpPr>
        <p:spPr>
          <a:xfrm>
            <a:off x="1368210" y="1465631"/>
            <a:ext cx="76200" cy="10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3F77060F-1B37-4B29-A868-B54B2554152C}"/>
              </a:ext>
            </a:extLst>
          </p:cNvPr>
          <p:cNvSpPr/>
          <p:nvPr/>
        </p:nvSpPr>
        <p:spPr>
          <a:xfrm>
            <a:off x="1383236" y="1861916"/>
            <a:ext cx="76200" cy="10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3874F50-BB3E-4905-966F-596447B7D664}"/>
              </a:ext>
            </a:extLst>
          </p:cNvPr>
          <p:cNvSpPr txBox="1"/>
          <p:nvPr/>
        </p:nvSpPr>
        <p:spPr>
          <a:xfrm>
            <a:off x="1408751" y="1045803"/>
            <a:ext cx="1470274" cy="215444"/>
          </a:xfrm>
          <a:prstGeom prst="rect">
            <a:avLst/>
          </a:prstGeom>
          <a:noFill/>
        </p:spPr>
        <p:txBody>
          <a:bodyPr wrap="square" rtlCol="0">
            <a:spAutoFit/>
          </a:bodyPr>
          <a:lstStyle/>
          <a:p>
            <a:r>
              <a:rPr lang="en-US" altLang="zh-CN" sz="800" dirty="0"/>
              <a:t>Create socket inside the kernel</a:t>
            </a:r>
            <a:endParaRPr lang="zh-CN" altLang="en-US" sz="800" dirty="0"/>
          </a:p>
        </p:txBody>
      </p:sp>
      <p:sp>
        <p:nvSpPr>
          <p:cNvPr id="22" name="文本框 21">
            <a:extLst>
              <a:ext uri="{FF2B5EF4-FFF2-40B4-BE49-F238E27FC236}">
                <a16:creationId xmlns:a16="http://schemas.microsoft.com/office/drawing/2014/main" id="{0C49D5E7-EBBE-48A5-9D64-05D9A964D1C9}"/>
              </a:ext>
            </a:extLst>
          </p:cNvPr>
          <p:cNvSpPr txBox="1"/>
          <p:nvPr/>
        </p:nvSpPr>
        <p:spPr>
          <a:xfrm>
            <a:off x="1421336" y="1420653"/>
            <a:ext cx="1285929" cy="215444"/>
          </a:xfrm>
          <a:prstGeom prst="rect">
            <a:avLst/>
          </a:prstGeom>
          <a:noFill/>
        </p:spPr>
        <p:txBody>
          <a:bodyPr wrap="none" rtlCol="0">
            <a:spAutoFit/>
          </a:bodyPr>
          <a:lstStyle/>
          <a:p>
            <a:r>
              <a:rPr lang="en-US" altLang="zh-CN" sz="800" dirty="0"/>
              <a:t>Bind address to the socket</a:t>
            </a:r>
            <a:endParaRPr lang="zh-CN" altLang="en-US" sz="800" dirty="0"/>
          </a:p>
        </p:txBody>
      </p:sp>
      <p:sp>
        <p:nvSpPr>
          <p:cNvPr id="23" name="文本框 22">
            <a:extLst>
              <a:ext uri="{FF2B5EF4-FFF2-40B4-BE49-F238E27FC236}">
                <a16:creationId xmlns:a16="http://schemas.microsoft.com/office/drawing/2014/main" id="{82EA3875-6434-4C04-8692-3F48BCE3A859}"/>
              </a:ext>
            </a:extLst>
          </p:cNvPr>
          <p:cNvSpPr txBox="1"/>
          <p:nvPr/>
        </p:nvSpPr>
        <p:spPr>
          <a:xfrm>
            <a:off x="1429851" y="1821978"/>
            <a:ext cx="696024" cy="215444"/>
          </a:xfrm>
          <a:prstGeom prst="rect">
            <a:avLst/>
          </a:prstGeom>
          <a:noFill/>
        </p:spPr>
        <p:txBody>
          <a:bodyPr wrap="none" rtlCol="0">
            <a:spAutoFit/>
          </a:bodyPr>
          <a:lstStyle/>
          <a:p>
            <a:r>
              <a:rPr lang="en-US" altLang="zh-CN" sz="800" dirty="0"/>
              <a:t>Mark socket</a:t>
            </a:r>
            <a:endParaRPr lang="zh-CN" altLang="en-US" sz="800" dirty="0"/>
          </a:p>
        </p:txBody>
      </p:sp>
      <p:sp>
        <p:nvSpPr>
          <p:cNvPr id="24" name="object 7">
            <a:extLst>
              <a:ext uri="{FF2B5EF4-FFF2-40B4-BE49-F238E27FC236}">
                <a16:creationId xmlns:a16="http://schemas.microsoft.com/office/drawing/2014/main" id="{32E61396-489D-4388-BCBD-1503DD401B9D}"/>
              </a:ext>
            </a:extLst>
          </p:cNvPr>
          <p:cNvSpPr txBox="1"/>
          <p:nvPr/>
        </p:nvSpPr>
        <p:spPr>
          <a:xfrm>
            <a:off x="268963" y="2609571"/>
            <a:ext cx="5181600" cy="384078"/>
          </a:xfrm>
          <a:prstGeom prst="rect">
            <a:avLst/>
          </a:prstGeom>
          <a:solidFill>
            <a:srgbClr val="D8D8D8"/>
          </a:solidFill>
        </p:spPr>
        <p:txBody>
          <a:bodyPr vert="horz" wrap="square" lIns="0" tIns="14604" rIns="0" bIns="0" rtlCol="0">
            <a:spAutoFit/>
          </a:bodyPr>
          <a:lstStyle/>
          <a:p>
            <a:pPr marL="54610">
              <a:lnSpc>
                <a:spcPct val="100000"/>
              </a:lnSpc>
              <a:spcBef>
                <a:spcPts val="114"/>
              </a:spcBef>
            </a:pPr>
            <a:r>
              <a:rPr lang="en-US" altLang="zh-CN" sz="1200" b="1" spc="-35" dirty="0">
                <a:solidFill>
                  <a:srgbClr val="C00000"/>
                </a:solidFill>
                <a:latin typeface="Calibri"/>
                <a:cs typeface="Calibri"/>
              </a:rPr>
              <a:t>The number of invalid test cases and the size of the search space can be reduced significantly by taking relations between system calls into consideration.</a:t>
            </a:r>
            <a:endParaRPr sz="1200" b="1" spc="-35" dirty="0">
              <a:solidFill>
                <a:srgbClr val="C00000"/>
              </a:solidFill>
              <a:latin typeface="Calibri"/>
              <a:cs typeface="Calibri"/>
            </a:endParaRPr>
          </a:p>
        </p:txBody>
      </p:sp>
    </p:spTree>
    <p:custDataLst>
      <p:tags r:id="rId1"/>
    </p:custDataLst>
    <p:extLst>
      <p:ext uri="{BB962C8B-B14F-4D97-AF65-F5344CB8AC3E}">
        <p14:creationId xmlns:p14="http://schemas.microsoft.com/office/powerpoint/2010/main" val="7692742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1245870" cy="5080"/>
            </a:xfrm>
            <a:custGeom>
              <a:avLst/>
              <a:gdLst/>
              <a:ahLst/>
              <a:cxnLst/>
              <a:rect l="l" t="t" r="r" b="b"/>
              <a:pathLst>
                <a:path w="1245870" h="5080">
                  <a:moveTo>
                    <a:pt x="0" y="5060"/>
                  </a:moveTo>
                  <a:lnTo>
                    <a:pt x="0" y="0"/>
                  </a:lnTo>
                  <a:lnTo>
                    <a:pt x="1245425" y="0"/>
                  </a:lnTo>
                  <a:lnTo>
                    <a:pt x="1245425"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131695" cy="232756"/>
          </a:xfrm>
          <a:prstGeom prst="rect">
            <a:avLst/>
          </a:prstGeom>
        </p:spPr>
        <p:txBody>
          <a:bodyPr vert="horz" wrap="square" lIns="0" tIns="17145" rIns="0" bIns="0" rtlCol="0">
            <a:spAutoFit/>
          </a:bodyPr>
          <a:lstStyle/>
          <a:p>
            <a:pPr marL="12700">
              <a:lnSpc>
                <a:spcPct val="100000"/>
              </a:lnSpc>
              <a:spcBef>
                <a:spcPts val="135"/>
              </a:spcBef>
            </a:pPr>
            <a:r>
              <a:rPr lang="en-US" spc="55" dirty="0"/>
              <a:t>Our Idea</a:t>
            </a:r>
            <a:endParaRPr spc="20" dirty="0"/>
          </a:p>
        </p:txBody>
      </p:sp>
      <p:sp>
        <p:nvSpPr>
          <p:cNvPr id="9" name="object 9"/>
          <p:cNvSpPr txBox="1"/>
          <p:nvPr/>
        </p:nvSpPr>
        <p:spPr>
          <a:xfrm>
            <a:off x="5399989" y="2987638"/>
            <a:ext cx="301409" cy="126958"/>
          </a:xfrm>
          <a:prstGeom prst="rect">
            <a:avLst/>
          </a:prstGeom>
        </p:spPr>
        <p:txBody>
          <a:bodyPr vert="horz" wrap="square" lIns="0" tIns="3810" rIns="0" bIns="0" rtlCol="0">
            <a:spAutoFit/>
          </a:bodyPr>
          <a:lstStyle/>
          <a:p>
            <a:pPr marL="45085">
              <a:lnSpc>
                <a:spcPct val="100000"/>
              </a:lnSpc>
              <a:spcBef>
                <a:spcPts val="30"/>
              </a:spcBef>
            </a:pPr>
            <a:r>
              <a:rPr lang="en-US" sz="800" spc="-35" dirty="0">
                <a:latin typeface="Arial"/>
                <a:cs typeface="Arial"/>
              </a:rPr>
              <a:t>12</a:t>
            </a:r>
            <a:endParaRPr sz="800" dirty="0">
              <a:latin typeface="Arial"/>
              <a:cs typeface="Arial"/>
            </a:endParaRPr>
          </a:p>
        </p:txBody>
      </p:sp>
      <p:sp>
        <p:nvSpPr>
          <p:cNvPr id="7" name="object 7"/>
          <p:cNvSpPr txBox="1"/>
          <p:nvPr/>
        </p:nvSpPr>
        <p:spPr>
          <a:xfrm>
            <a:off x="359994" y="860425"/>
            <a:ext cx="5039995" cy="199413"/>
          </a:xfrm>
          <a:prstGeom prst="rect">
            <a:avLst/>
          </a:prstGeom>
          <a:solidFill>
            <a:srgbClr val="D8D8D8"/>
          </a:solidFill>
        </p:spPr>
        <p:txBody>
          <a:bodyPr vert="horz" wrap="square" lIns="0" tIns="14604" rIns="0" bIns="0" rtlCol="0">
            <a:spAutoFit/>
          </a:bodyPr>
          <a:lstStyle/>
          <a:p>
            <a:pPr marL="54610">
              <a:lnSpc>
                <a:spcPct val="100000"/>
              </a:lnSpc>
              <a:spcBef>
                <a:spcPts val="114"/>
              </a:spcBef>
            </a:pPr>
            <a:r>
              <a:rPr lang="en-US" sz="1200" b="1" spc="-35" dirty="0">
                <a:solidFill>
                  <a:srgbClr val="57006B"/>
                </a:solidFill>
                <a:latin typeface="Calibri"/>
                <a:cs typeface="Calibri"/>
              </a:rPr>
              <a:t>Guide Kernel Fuzzing with Relation Learning</a:t>
            </a:r>
            <a:endParaRPr sz="1200" dirty="0">
              <a:latin typeface="Calibri"/>
              <a:cs typeface="Calibri"/>
            </a:endParaRPr>
          </a:p>
        </p:txBody>
      </p:sp>
      <p:sp>
        <p:nvSpPr>
          <p:cNvPr id="8" name="object 8"/>
          <p:cNvSpPr txBox="1"/>
          <p:nvPr/>
        </p:nvSpPr>
        <p:spPr>
          <a:xfrm>
            <a:off x="359994" y="1104113"/>
            <a:ext cx="5039995" cy="769441"/>
          </a:xfrm>
          <a:prstGeom prst="rect">
            <a:avLst/>
          </a:prstGeom>
          <a:solidFill>
            <a:srgbClr val="EBEBEB"/>
          </a:solidFill>
        </p:spPr>
        <p:txBody>
          <a:bodyPr vert="horz" wrap="square" lIns="0" tIns="0" rIns="0" bIns="0" rtlCol="0">
            <a:spAutoFit/>
          </a:bodyPr>
          <a:lstStyle/>
          <a:p>
            <a:pPr marL="303530">
              <a:lnSpc>
                <a:spcPts val="1170"/>
              </a:lnSpc>
            </a:pPr>
            <a:r>
              <a:rPr lang="en-US" sz="1200" i="1" spc="-5" dirty="0">
                <a:latin typeface="Arial"/>
                <a:cs typeface="Arial"/>
              </a:rPr>
              <a:t>Learn the influence relations dynamically, iteratively</a:t>
            </a:r>
          </a:p>
          <a:p>
            <a:pPr marL="303530">
              <a:lnSpc>
                <a:spcPts val="1170"/>
              </a:lnSpc>
            </a:pPr>
            <a:endParaRPr lang="en-US" sz="1200" i="1" spc="-5" dirty="0">
              <a:latin typeface="Arial"/>
              <a:cs typeface="Arial"/>
            </a:endParaRPr>
          </a:p>
          <a:p>
            <a:pPr marL="303530">
              <a:lnSpc>
                <a:spcPts val="1170"/>
              </a:lnSpc>
            </a:pPr>
            <a:r>
              <a:rPr lang="en-US" sz="1200" i="1" spc="-5" dirty="0">
                <a:latin typeface="Arial"/>
                <a:cs typeface="Arial"/>
              </a:rPr>
              <a:t>Guide generation and mutation with learned relations</a:t>
            </a:r>
          </a:p>
          <a:p>
            <a:pPr marL="303530">
              <a:lnSpc>
                <a:spcPts val="1170"/>
              </a:lnSpc>
            </a:pPr>
            <a:endParaRPr lang="en-US" sz="1200" i="1" spc="-5" dirty="0">
              <a:latin typeface="Arial"/>
              <a:cs typeface="Arial"/>
            </a:endParaRPr>
          </a:p>
          <a:p>
            <a:pPr marL="303530">
              <a:lnSpc>
                <a:spcPts val="1170"/>
              </a:lnSpc>
            </a:pPr>
            <a:r>
              <a:rPr lang="en-US" sz="1200" i="1" spc="-5" dirty="0">
                <a:latin typeface="Arial"/>
                <a:cs typeface="Arial"/>
              </a:rPr>
              <a:t>Increase the quality of inputs, speedup the fuzzing process</a:t>
            </a:r>
            <a:endParaRPr sz="1200" dirty="0">
              <a:latin typeface="Arial"/>
              <a:cs typeface="Arial"/>
            </a:endParaRP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92718" y="1393825"/>
            <a:ext cx="2375028" cy="276999"/>
          </a:xfrm>
          <a:prstGeom prst="rect">
            <a:avLst/>
          </a:prstGeom>
        </p:spPr>
        <p:txBody>
          <a:bodyPr vert="horz" wrap="square" lIns="0" tIns="15240" rIns="0" bIns="0" rtlCol="0">
            <a:spAutoFit/>
          </a:bodyPr>
          <a:lstStyle/>
          <a:p>
            <a:pPr marL="12700">
              <a:lnSpc>
                <a:spcPct val="100000"/>
              </a:lnSpc>
              <a:spcBef>
                <a:spcPts val="120"/>
              </a:spcBef>
            </a:pPr>
            <a:r>
              <a:rPr lang="en-US" sz="1700" u="sng" dirty="0">
                <a:latin typeface="Calibri"/>
                <a:cs typeface="Calibri"/>
              </a:rPr>
              <a:t>HEALER: Relation Learning</a:t>
            </a:r>
            <a:endParaRPr sz="1700" u="sng" dirty="0">
              <a:latin typeface="Calibri"/>
              <a:cs typeface="Calibri"/>
            </a:endParaRPr>
          </a:p>
        </p:txBody>
      </p:sp>
      <p:grpSp>
        <p:nvGrpSpPr>
          <p:cNvPr id="6" name="object 3">
            <a:extLst>
              <a:ext uri="{FF2B5EF4-FFF2-40B4-BE49-F238E27FC236}">
                <a16:creationId xmlns:a16="http://schemas.microsoft.com/office/drawing/2014/main" id="{1786422B-C2FB-46F4-9235-5A7DBFC4FB2B}"/>
              </a:ext>
            </a:extLst>
          </p:cNvPr>
          <p:cNvGrpSpPr/>
          <p:nvPr/>
        </p:nvGrpSpPr>
        <p:grpSpPr>
          <a:xfrm>
            <a:off x="1209865" y="1708549"/>
            <a:ext cx="3340735" cy="5080"/>
            <a:chOff x="1209865" y="1708549"/>
            <a:chExt cx="3340735" cy="5080"/>
          </a:xfrm>
          <a:solidFill>
            <a:srgbClr val="6E468B"/>
          </a:solidFill>
        </p:grpSpPr>
        <p:sp>
          <p:nvSpPr>
            <p:cNvPr id="7" name="object 4">
              <a:extLst>
                <a:ext uri="{FF2B5EF4-FFF2-40B4-BE49-F238E27FC236}">
                  <a16:creationId xmlns:a16="http://schemas.microsoft.com/office/drawing/2014/main" id="{ABE484D5-6997-4E7C-BE81-5E852EC5252D}"/>
                </a:ext>
              </a:extLst>
            </p:cNvPr>
            <p:cNvSpPr/>
            <p:nvPr/>
          </p:nvSpPr>
          <p:spPr>
            <a:xfrm>
              <a:off x="1209865" y="1708549"/>
              <a:ext cx="3340735" cy="5080"/>
            </a:xfrm>
            <a:custGeom>
              <a:avLst/>
              <a:gdLst/>
              <a:ahLst/>
              <a:cxnLst/>
              <a:rect l="l" t="t" r="r" b="b"/>
              <a:pathLst>
                <a:path w="3340735" h="5080">
                  <a:moveTo>
                    <a:pt x="0" y="5060"/>
                  </a:moveTo>
                  <a:lnTo>
                    <a:pt x="0" y="0"/>
                  </a:lnTo>
                  <a:lnTo>
                    <a:pt x="3340317" y="0"/>
                  </a:lnTo>
                  <a:lnTo>
                    <a:pt x="3340317" y="5060"/>
                  </a:lnTo>
                  <a:lnTo>
                    <a:pt x="0" y="5060"/>
                  </a:lnTo>
                  <a:close/>
                </a:path>
              </a:pathLst>
            </a:custGeom>
            <a:grpFill/>
          </p:spPr>
          <p:txBody>
            <a:bodyPr wrap="square" lIns="0" tIns="0" rIns="0" bIns="0" rtlCol="0"/>
            <a:lstStyle/>
            <a:p>
              <a:endParaRPr/>
            </a:p>
          </p:txBody>
        </p:sp>
        <p:sp>
          <p:nvSpPr>
            <p:cNvPr id="8" name="object 5">
              <a:extLst>
                <a:ext uri="{FF2B5EF4-FFF2-40B4-BE49-F238E27FC236}">
                  <a16:creationId xmlns:a16="http://schemas.microsoft.com/office/drawing/2014/main" id="{6450A09C-523E-4062-A360-669003FC7A08}"/>
                </a:ext>
              </a:extLst>
            </p:cNvPr>
            <p:cNvSpPr/>
            <p:nvPr/>
          </p:nvSpPr>
          <p:spPr>
            <a:xfrm>
              <a:off x="1209865" y="1708549"/>
              <a:ext cx="90805" cy="5080"/>
            </a:xfrm>
            <a:custGeom>
              <a:avLst/>
              <a:gdLst/>
              <a:ahLst/>
              <a:cxnLst/>
              <a:rect l="l" t="t" r="r" b="b"/>
              <a:pathLst>
                <a:path w="90805" h="5080">
                  <a:moveTo>
                    <a:pt x="0" y="5060"/>
                  </a:moveTo>
                  <a:lnTo>
                    <a:pt x="0" y="0"/>
                  </a:lnTo>
                  <a:lnTo>
                    <a:pt x="90266" y="0"/>
                  </a:lnTo>
                  <a:lnTo>
                    <a:pt x="90266" y="5060"/>
                  </a:lnTo>
                  <a:lnTo>
                    <a:pt x="0" y="5060"/>
                  </a:lnTo>
                  <a:close/>
                </a:path>
              </a:pathLst>
            </a:custGeom>
            <a:grpFill/>
          </p:spPr>
          <p:txBody>
            <a:bodyPr wrap="square" lIns="0" tIns="0" rIns="0" bIns="0" rtlCol="0"/>
            <a:lstStyle/>
            <a:p>
              <a:endParaRPr/>
            </a:p>
          </p:txBody>
        </p:sp>
      </p:gr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1245870" cy="5080"/>
            </a:xfrm>
            <a:custGeom>
              <a:avLst/>
              <a:gdLst/>
              <a:ahLst/>
              <a:cxnLst/>
              <a:rect l="l" t="t" r="r" b="b"/>
              <a:pathLst>
                <a:path w="1245870" h="5080">
                  <a:moveTo>
                    <a:pt x="0" y="5060"/>
                  </a:moveTo>
                  <a:lnTo>
                    <a:pt x="0" y="0"/>
                  </a:lnTo>
                  <a:lnTo>
                    <a:pt x="1245425" y="0"/>
                  </a:lnTo>
                  <a:lnTo>
                    <a:pt x="1245425"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131695" cy="232756"/>
          </a:xfrm>
          <a:prstGeom prst="rect">
            <a:avLst/>
          </a:prstGeom>
        </p:spPr>
        <p:txBody>
          <a:bodyPr vert="horz" wrap="square" lIns="0" tIns="17145" rIns="0" bIns="0" rtlCol="0">
            <a:spAutoFit/>
          </a:bodyPr>
          <a:lstStyle/>
          <a:p>
            <a:pPr marL="12700">
              <a:lnSpc>
                <a:spcPct val="100000"/>
              </a:lnSpc>
              <a:spcBef>
                <a:spcPts val="135"/>
              </a:spcBef>
            </a:pPr>
            <a:r>
              <a:rPr lang="en-US" spc="20" dirty="0"/>
              <a:t>Definition</a:t>
            </a:r>
            <a:endParaRPr spc="20" dirty="0"/>
          </a:p>
        </p:txBody>
      </p:sp>
      <p:sp>
        <p:nvSpPr>
          <p:cNvPr id="9" name="object 9"/>
          <p:cNvSpPr txBox="1"/>
          <p:nvPr/>
        </p:nvSpPr>
        <p:spPr>
          <a:xfrm>
            <a:off x="5549901" y="2987638"/>
            <a:ext cx="151498" cy="126958"/>
          </a:xfrm>
          <a:prstGeom prst="rect">
            <a:avLst/>
          </a:prstGeom>
        </p:spPr>
        <p:txBody>
          <a:bodyPr vert="horz" wrap="square" lIns="0" tIns="3810" rIns="0" bIns="0" rtlCol="0">
            <a:spAutoFit/>
          </a:bodyPr>
          <a:lstStyle/>
          <a:p>
            <a:pPr marL="45085">
              <a:lnSpc>
                <a:spcPct val="100000"/>
              </a:lnSpc>
              <a:spcBef>
                <a:spcPts val="30"/>
              </a:spcBef>
            </a:pPr>
            <a:r>
              <a:rPr lang="en-US" sz="800" spc="-35" dirty="0">
                <a:latin typeface="Arial"/>
                <a:cs typeface="Arial"/>
              </a:rPr>
              <a:t>13</a:t>
            </a:r>
            <a:endParaRPr sz="800" dirty="0">
              <a:latin typeface="Arial"/>
              <a:cs typeface="Arial"/>
            </a:endParaRPr>
          </a:p>
        </p:txBody>
      </p:sp>
      <p:sp>
        <p:nvSpPr>
          <p:cNvPr id="7" name="object 7"/>
          <p:cNvSpPr txBox="1"/>
          <p:nvPr/>
        </p:nvSpPr>
        <p:spPr>
          <a:xfrm>
            <a:off x="359994" y="860425"/>
            <a:ext cx="5039995" cy="199413"/>
          </a:xfrm>
          <a:prstGeom prst="rect">
            <a:avLst/>
          </a:prstGeom>
          <a:solidFill>
            <a:srgbClr val="D8D8D8"/>
          </a:solidFill>
        </p:spPr>
        <p:txBody>
          <a:bodyPr vert="horz" wrap="square" lIns="0" tIns="14604" rIns="0" bIns="0" rtlCol="0">
            <a:spAutoFit/>
          </a:bodyPr>
          <a:lstStyle/>
          <a:p>
            <a:pPr marL="54610">
              <a:lnSpc>
                <a:spcPct val="100000"/>
              </a:lnSpc>
              <a:spcBef>
                <a:spcPts val="114"/>
              </a:spcBef>
            </a:pPr>
            <a:r>
              <a:rPr lang="en-US" sz="1200" b="1" spc="-35" dirty="0">
                <a:solidFill>
                  <a:srgbClr val="57006B"/>
                </a:solidFill>
                <a:latin typeface="Calibri"/>
                <a:cs typeface="Calibri"/>
              </a:rPr>
              <a:t>Relation</a:t>
            </a:r>
            <a:endParaRPr sz="1200" dirty="0">
              <a:latin typeface="Calibri"/>
              <a:cs typeface="Calibri"/>
            </a:endParaRPr>
          </a:p>
        </p:txBody>
      </p:sp>
      <mc:AlternateContent xmlns:mc="http://schemas.openxmlformats.org/markup-compatibility/2006" xmlns:a14="http://schemas.microsoft.com/office/drawing/2010/main">
        <mc:Choice Requires="a14">
          <p:sp>
            <p:nvSpPr>
              <p:cNvPr id="8" name="object 8"/>
              <p:cNvSpPr txBox="1"/>
              <p:nvPr/>
            </p:nvSpPr>
            <p:spPr>
              <a:xfrm>
                <a:off x="359994" y="1104113"/>
                <a:ext cx="5039995" cy="461665"/>
              </a:xfrm>
              <a:prstGeom prst="rect">
                <a:avLst/>
              </a:prstGeom>
              <a:solidFill>
                <a:srgbClr val="EBEBEB"/>
              </a:solidFill>
            </p:spPr>
            <p:txBody>
              <a:bodyPr vert="horz" wrap="square" lIns="0" tIns="0" rIns="0" bIns="0" rtlCol="0">
                <a:spAutoFit/>
              </a:bodyPr>
              <a:lstStyle/>
              <a:p>
                <a:pPr marL="303530">
                  <a:lnSpc>
                    <a:spcPts val="1170"/>
                  </a:lnSpc>
                </a:pPr>
                <a:r>
                  <a:rPr lang="en-US" sz="1200" b="1" spc="-5" dirty="0">
                    <a:cs typeface="Arial"/>
                  </a:rPr>
                  <a:t>A system call </a:t>
                </a:r>
                <a14:m>
                  <m:oMath xmlns:m="http://schemas.openxmlformats.org/officeDocument/2006/math">
                    <m:sSub>
                      <m:sSubPr>
                        <m:ctrlPr>
                          <a:rPr lang="en-US" sz="1200" b="1" i="1" spc="-5" smtClean="0">
                            <a:latin typeface="Cambria Math" panose="02040503050406030204" pitchFamily="18" charset="0"/>
                            <a:cs typeface="Arial"/>
                          </a:rPr>
                        </m:ctrlPr>
                      </m:sSubPr>
                      <m:e>
                        <m:r>
                          <a:rPr lang="en-US" sz="1200" b="1" i="0" spc="-5" smtClean="0">
                            <a:latin typeface="Cambria Math" panose="02040503050406030204" pitchFamily="18" charset="0"/>
                            <a:cs typeface="Arial"/>
                          </a:rPr>
                          <m:t>𝐂</m:t>
                        </m:r>
                      </m:e>
                      <m:sub>
                        <m:r>
                          <a:rPr lang="en-US" sz="1200" b="1" i="0" spc="-5" smtClean="0">
                            <a:latin typeface="Cambria Math" panose="02040503050406030204" pitchFamily="18" charset="0"/>
                            <a:cs typeface="Arial"/>
                          </a:rPr>
                          <m:t>𝐢</m:t>
                        </m:r>
                      </m:sub>
                    </m:sSub>
                  </m:oMath>
                </a14:m>
                <a:r>
                  <a:rPr lang="en-US" sz="1200" b="1" spc="-5" dirty="0">
                    <a:cs typeface="Arial"/>
                  </a:rPr>
                  <a:t> has an influence on another system call </a:t>
                </a:r>
                <a14:m>
                  <m:oMath xmlns:m="http://schemas.openxmlformats.org/officeDocument/2006/math">
                    <m:sSub>
                      <m:sSubPr>
                        <m:ctrlPr>
                          <a:rPr lang="en-US" altLang="zh-CN" sz="1200" b="1" i="1" spc="-5">
                            <a:latin typeface="Cambria Math" panose="02040503050406030204" pitchFamily="18" charset="0"/>
                            <a:cs typeface="Arial"/>
                          </a:rPr>
                        </m:ctrlPr>
                      </m:sSubPr>
                      <m:e>
                        <m:r>
                          <a:rPr lang="en-US" altLang="zh-CN" sz="1200" b="1" i="0" spc="-5">
                            <a:latin typeface="Cambria Math" panose="02040503050406030204" pitchFamily="18" charset="0"/>
                            <a:cs typeface="Arial"/>
                          </a:rPr>
                          <m:t>𝐂</m:t>
                        </m:r>
                      </m:e>
                      <m:sub>
                        <m:r>
                          <a:rPr lang="en-US" altLang="zh-CN" sz="1200" b="1" i="0" spc="-5" smtClean="0">
                            <a:latin typeface="Cambria Math" panose="02040503050406030204" pitchFamily="18" charset="0"/>
                            <a:cs typeface="Arial"/>
                          </a:rPr>
                          <m:t>𝐣</m:t>
                        </m:r>
                      </m:sub>
                    </m:sSub>
                  </m:oMath>
                </a14:m>
                <a:r>
                  <a:rPr lang="en-US" sz="1200" b="1" spc="-5" dirty="0">
                    <a:cs typeface="Arial"/>
                  </a:rPr>
                  <a:t> if the execution of </a:t>
                </a:r>
                <a14:m>
                  <m:oMath xmlns:m="http://schemas.openxmlformats.org/officeDocument/2006/math">
                    <m:sSub>
                      <m:sSubPr>
                        <m:ctrlPr>
                          <a:rPr lang="en-US" altLang="zh-CN" sz="1200" b="1" i="1" spc="-5">
                            <a:latin typeface="Cambria Math" panose="02040503050406030204" pitchFamily="18" charset="0"/>
                            <a:cs typeface="Arial"/>
                          </a:rPr>
                        </m:ctrlPr>
                      </m:sSubPr>
                      <m:e>
                        <m:r>
                          <a:rPr lang="en-US" altLang="zh-CN" sz="1200" b="1" i="0" spc="-5">
                            <a:latin typeface="Cambria Math" panose="02040503050406030204" pitchFamily="18" charset="0"/>
                            <a:cs typeface="Arial"/>
                          </a:rPr>
                          <m:t>𝐂</m:t>
                        </m:r>
                      </m:e>
                      <m:sub>
                        <m:r>
                          <a:rPr lang="en-US" altLang="zh-CN" sz="1200" b="1" i="0" spc="-5">
                            <a:latin typeface="Cambria Math" panose="02040503050406030204" pitchFamily="18" charset="0"/>
                            <a:cs typeface="Arial"/>
                          </a:rPr>
                          <m:t>𝐢</m:t>
                        </m:r>
                      </m:sub>
                    </m:sSub>
                    <m:r>
                      <a:rPr lang="en-US" altLang="zh-CN" sz="1200" b="1" i="0" spc="-5">
                        <a:latin typeface="Cambria Math" panose="02040503050406030204" pitchFamily="18" charset="0"/>
                        <a:cs typeface="Arial"/>
                      </a:rPr>
                      <m:t> </m:t>
                    </m:r>
                    <m:r>
                      <a:rPr lang="en-US" altLang="zh-CN" sz="1200" b="1" i="0" spc="-5" smtClean="0">
                        <a:latin typeface="Cambria Math" panose="02040503050406030204" pitchFamily="18" charset="0"/>
                        <a:cs typeface="Arial"/>
                      </a:rPr>
                      <m:t> </m:t>
                    </m:r>
                  </m:oMath>
                </a14:m>
                <a:r>
                  <a:rPr lang="en-US" sz="1200" b="1" spc="-5" dirty="0">
                    <a:cs typeface="Arial"/>
                  </a:rPr>
                  <a:t>can influence the execution path of </a:t>
                </a:r>
                <a14:m>
                  <m:oMath xmlns:m="http://schemas.openxmlformats.org/officeDocument/2006/math">
                    <m:sSub>
                      <m:sSubPr>
                        <m:ctrlPr>
                          <a:rPr lang="en-US" altLang="zh-CN" sz="1200" b="1" i="1" spc="-5">
                            <a:latin typeface="Cambria Math" panose="02040503050406030204" pitchFamily="18" charset="0"/>
                            <a:cs typeface="Arial"/>
                          </a:rPr>
                        </m:ctrlPr>
                      </m:sSubPr>
                      <m:e>
                        <m:r>
                          <a:rPr lang="en-US" altLang="zh-CN" sz="1200" b="1" i="0" spc="-5">
                            <a:latin typeface="Cambria Math" panose="02040503050406030204" pitchFamily="18" charset="0"/>
                            <a:cs typeface="Arial"/>
                          </a:rPr>
                          <m:t>𝐂</m:t>
                        </m:r>
                      </m:e>
                      <m:sub>
                        <m:r>
                          <a:rPr lang="en-US" altLang="zh-CN" sz="1200" b="1" i="0" spc="-5" smtClean="0">
                            <a:latin typeface="Cambria Math" panose="02040503050406030204" pitchFamily="18" charset="0"/>
                            <a:cs typeface="Arial"/>
                          </a:rPr>
                          <m:t>𝐣</m:t>
                        </m:r>
                      </m:sub>
                    </m:sSub>
                  </m:oMath>
                </a14:m>
                <a:r>
                  <a:rPr lang="en-US" sz="1200" b="1" spc="-5" dirty="0">
                    <a:cs typeface="Arial"/>
                  </a:rPr>
                  <a:t> by modifying the kernel's internal state.</a:t>
                </a:r>
                <a:endParaRPr sz="1200" b="1" dirty="0">
                  <a:cs typeface="Arial"/>
                </a:endParaRPr>
              </a:p>
            </p:txBody>
          </p:sp>
        </mc:Choice>
        <mc:Fallback xmlns="">
          <p:sp>
            <p:nvSpPr>
              <p:cNvPr id="8" name="object 8"/>
              <p:cNvSpPr txBox="1">
                <a:spLocks noRot="1" noChangeAspect="1" noMove="1" noResize="1" noEditPoints="1" noAdjustHandles="1" noChangeArrowheads="1" noChangeShapeType="1" noTextEdit="1"/>
              </p:cNvSpPr>
              <p:nvPr/>
            </p:nvSpPr>
            <p:spPr>
              <a:xfrm>
                <a:off x="359994" y="1104113"/>
                <a:ext cx="5039995" cy="461665"/>
              </a:xfrm>
              <a:prstGeom prst="rect">
                <a:avLst/>
              </a:prstGeom>
              <a:blipFill>
                <a:blip r:embed="rId4"/>
                <a:stretch>
                  <a:fillRect t="-17105" r="-726" b="-2105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9C2E0ED-AC0E-42EC-BE89-FAC47B0C3E9B}"/>
              </a:ext>
            </a:extLst>
          </p:cNvPr>
          <p:cNvSpPr txBox="1"/>
          <p:nvPr/>
        </p:nvSpPr>
        <p:spPr>
          <a:xfrm>
            <a:off x="444500" y="1774825"/>
            <a:ext cx="3429000"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Relation is about influence of execution path</a:t>
            </a:r>
          </a:p>
          <a:p>
            <a:pPr marL="171450" indent="-171450">
              <a:buFont typeface="Arial" panose="020B0604020202020204" pitchFamily="34" charset="0"/>
              <a:buChar char="•"/>
            </a:pPr>
            <a:r>
              <a:rPr lang="en-US" altLang="zh-CN" sz="1200" dirty="0"/>
              <a:t>The reason behind relation is kernel state</a:t>
            </a:r>
            <a:endParaRPr lang="zh-CN" altLang="en-US" sz="1200" dirty="0"/>
          </a:p>
        </p:txBody>
      </p:sp>
    </p:spTree>
    <p:custDataLst>
      <p:tags r:id="rId1"/>
    </p:custDataLst>
    <p:extLst>
      <p:ext uri="{BB962C8B-B14F-4D97-AF65-F5344CB8AC3E}">
        <p14:creationId xmlns:p14="http://schemas.microsoft.com/office/powerpoint/2010/main" val="28596953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1712595" cy="5080"/>
            </a:xfrm>
            <a:custGeom>
              <a:avLst/>
              <a:gdLst/>
              <a:ahLst/>
              <a:cxnLst/>
              <a:rect l="l" t="t" r="r" b="b"/>
              <a:pathLst>
                <a:path w="1712595" h="5080">
                  <a:moveTo>
                    <a:pt x="0" y="5060"/>
                  </a:moveTo>
                  <a:lnTo>
                    <a:pt x="0" y="0"/>
                  </a:lnTo>
                  <a:lnTo>
                    <a:pt x="1712482" y="0"/>
                  </a:lnTo>
                  <a:lnTo>
                    <a:pt x="1712482"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032760" cy="232756"/>
          </a:xfrm>
          <a:prstGeom prst="rect">
            <a:avLst/>
          </a:prstGeom>
        </p:spPr>
        <p:txBody>
          <a:bodyPr vert="horz" wrap="square" lIns="0" tIns="17145" rIns="0" bIns="0" rtlCol="0">
            <a:spAutoFit/>
          </a:bodyPr>
          <a:lstStyle/>
          <a:p>
            <a:pPr marL="12700">
              <a:lnSpc>
                <a:spcPct val="100000"/>
              </a:lnSpc>
              <a:spcBef>
                <a:spcPts val="135"/>
              </a:spcBef>
            </a:pPr>
            <a:r>
              <a:rPr lang="en-US" altLang="zh-CN" spc="20" dirty="0"/>
              <a:t>Static Learning</a:t>
            </a:r>
            <a:endParaRPr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14</a:t>
            </a:r>
            <a:endParaRPr spc="-80" dirty="0"/>
          </a:p>
        </p:txBody>
      </p:sp>
      <mc:AlternateContent xmlns:mc="http://schemas.openxmlformats.org/markup-compatibility/2006" xmlns:a14="http://schemas.microsoft.com/office/drawing/2010/main">
        <mc:Choice Requires="a14">
          <p:sp>
            <p:nvSpPr>
              <p:cNvPr id="6" name="object 6"/>
              <p:cNvSpPr txBox="1"/>
              <p:nvPr/>
            </p:nvSpPr>
            <p:spPr>
              <a:xfrm>
                <a:off x="215900" y="600584"/>
                <a:ext cx="4777740" cy="2163413"/>
              </a:xfrm>
              <a:prstGeom prst="rect">
                <a:avLst/>
              </a:prstGeom>
            </p:spPr>
            <p:txBody>
              <a:bodyPr vert="horz" wrap="square" lIns="0" tIns="59690" rIns="0" bIns="0" rtlCol="0">
                <a:spAutoFit/>
              </a:bodyPr>
              <a:lstStyle/>
              <a:p>
                <a:pPr marL="183515" indent="-171450">
                  <a:lnSpc>
                    <a:spcPct val="100000"/>
                  </a:lnSpc>
                  <a:spcBef>
                    <a:spcPts val="470"/>
                  </a:spcBef>
                  <a:buFont typeface="Arial" panose="020B0604020202020204" pitchFamily="34" charset="0"/>
                  <a:buChar char="•"/>
                  <a:tabLst>
                    <a:tab pos="271145" algn="l"/>
                  </a:tabLst>
                </a:pPr>
                <a:r>
                  <a:rPr lang="en-US" sz="1200" b="1" dirty="0">
                    <a:cs typeface="Arial"/>
                  </a:rPr>
                  <a:t>Purpose</a:t>
                </a:r>
                <a:r>
                  <a:rPr lang="en-US" sz="1200" dirty="0">
                    <a:cs typeface="Arial"/>
                  </a:rPr>
                  <a:t>: Learn the relations expressible by Syzlang description.</a:t>
                </a:r>
              </a:p>
              <a:p>
                <a:pPr marL="183515" indent="-171450">
                  <a:lnSpc>
                    <a:spcPct val="100000"/>
                  </a:lnSpc>
                  <a:spcBef>
                    <a:spcPts val="470"/>
                  </a:spcBef>
                  <a:buFont typeface="Arial" panose="020B0604020202020204" pitchFamily="34" charset="0"/>
                  <a:buChar char="•"/>
                  <a:tabLst>
                    <a:tab pos="271145" algn="l"/>
                  </a:tabLst>
                </a:pPr>
                <a:r>
                  <a:rPr lang="en-US" sz="1200" b="1" dirty="0">
                    <a:cs typeface="Arial"/>
                  </a:rPr>
                  <a:t>Idea</a:t>
                </a:r>
                <a:r>
                  <a:rPr lang="en-US" sz="1200" dirty="0">
                    <a:cs typeface="Arial"/>
                  </a:rPr>
                  <a:t>: The producer syscall of one resource can influence the consumer syscall of that resource.</a:t>
                </a:r>
              </a:p>
              <a:p>
                <a:pPr marL="183515" indent="-171450">
                  <a:lnSpc>
                    <a:spcPct val="100000"/>
                  </a:lnSpc>
                  <a:spcBef>
                    <a:spcPts val="470"/>
                  </a:spcBef>
                  <a:buFont typeface="Arial" panose="020B0604020202020204" pitchFamily="34" charset="0"/>
                  <a:buChar char="•"/>
                  <a:tabLst>
                    <a:tab pos="271145" algn="l"/>
                  </a:tabLst>
                </a:pPr>
                <a:r>
                  <a:rPr lang="en-US" altLang="zh-CN" sz="1200" b="1" dirty="0">
                    <a:cs typeface="Arial"/>
                  </a:rPr>
                  <a:t>Steps</a:t>
                </a:r>
                <a:r>
                  <a:rPr lang="en-US" altLang="zh-CN" sz="1200" dirty="0">
                    <a:cs typeface="Arial"/>
                  </a:rPr>
                  <a:t>: t</a:t>
                </a:r>
                <a:r>
                  <a:rPr lang="en-US" sz="1200" dirty="0">
                    <a:cs typeface="Arial"/>
                  </a:rPr>
                  <a:t>wo simple rules:</a:t>
                </a:r>
              </a:p>
              <a:p>
                <a:pPr marL="640715" lvl="1" indent="-171450">
                  <a:spcBef>
                    <a:spcPts val="470"/>
                  </a:spcBef>
                  <a:buFont typeface="Arial" panose="020B0604020202020204" pitchFamily="34" charset="0"/>
                  <a:buChar char="•"/>
                  <a:tabLst>
                    <a:tab pos="271145" algn="l"/>
                  </a:tabLst>
                </a:pPr>
                <a:r>
                  <a:rPr lang="en-US" altLang="zh-CN" sz="1200" dirty="0"/>
                  <a:t>T</a:t>
                </a:r>
                <a:r>
                  <a:rPr lang="en-US" altLang="zh-CN" sz="1200" b="0" i="0" dirty="0">
                    <a:effectLst/>
                  </a:rPr>
                  <a:t>he </a:t>
                </a:r>
                <a:r>
                  <a:rPr lang="en-US" altLang="zh-CN" sz="1200" b="1" i="0" dirty="0">
                    <a:effectLst/>
                  </a:rPr>
                  <a:t>return type </a:t>
                </a:r>
                <a:r>
                  <a:rPr lang="en-US" altLang="zh-CN" sz="1200" b="0" i="0" dirty="0">
                    <a:effectLst/>
                  </a:rPr>
                  <a:t>of </a:t>
                </a:r>
                <a14:m>
                  <m:oMath xmlns:m="http://schemas.openxmlformats.org/officeDocument/2006/math">
                    <m:sSub>
                      <m:sSubPr>
                        <m:ctrlPr>
                          <a:rPr lang="en-US" altLang="zh-CN" sz="1200" b="0" i="1" smtClean="0">
                            <a:effectLst/>
                            <a:latin typeface="Cambria Math" panose="02040503050406030204" pitchFamily="18" charset="0"/>
                          </a:rPr>
                        </m:ctrlPr>
                      </m:sSubPr>
                      <m:e>
                        <m:r>
                          <a:rPr lang="en-US" altLang="zh-CN" sz="1200" b="0" i="1" smtClean="0">
                            <a:effectLst/>
                            <a:latin typeface="Cambria Math" panose="02040503050406030204" pitchFamily="18" charset="0"/>
                          </a:rPr>
                          <m:t>𝐶</m:t>
                        </m:r>
                      </m:e>
                      <m:sub>
                        <m:r>
                          <a:rPr lang="en-US" altLang="zh-CN" sz="1200" b="0" i="1" smtClean="0">
                            <a:effectLst/>
                            <a:latin typeface="Cambria Math" panose="02040503050406030204" pitchFamily="18" charset="0"/>
                          </a:rPr>
                          <m:t>𝑖</m:t>
                        </m:r>
                      </m:sub>
                    </m:sSub>
                  </m:oMath>
                </a14:m>
                <a:r>
                  <a:rPr lang="en-US" altLang="zh-CN" sz="1200" b="0" i="0" dirty="0">
                    <a:effectLst/>
                  </a:rPr>
                  <a:t> is a resource type </a:t>
                </a:r>
                <a:r>
                  <a:rPr lang="zh-CN" altLang="en-US" sz="1200" b="0" i="0" dirty="0">
                    <a:effectLst/>
                  </a:rPr>
                  <a:t>𝑟</a:t>
                </a:r>
                <a:r>
                  <a:rPr lang="en-US" altLang="zh-CN" sz="1200" b="0" i="0" dirty="0">
                    <a:effectLst/>
                  </a:rPr>
                  <a:t>0, or any parameter in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oMath>
                </a14:m>
                <a:r>
                  <a:rPr lang="zh-CN" altLang="en-US" sz="1200" b="0" i="0" dirty="0">
                    <a:effectLst/>
                  </a:rPr>
                  <a:t> </a:t>
                </a:r>
                <a:r>
                  <a:rPr lang="en-US" altLang="zh-CN" sz="1200" b="0" i="0" dirty="0">
                    <a:effectLst/>
                  </a:rPr>
                  <a:t>is a </a:t>
                </a:r>
                <a:r>
                  <a:rPr lang="en-US" altLang="zh-CN" sz="1200" b="1" i="0" dirty="0">
                    <a:effectLst/>
                  </a:rPr>
                  <a:t>pointer</a:t>
                </a:r>
                <a:r>
                  <a:rPr lang="en-US" altLang="zh-CN" sz="1200" b="0" i="0" dirty="0">
                    <a:effectLst/>
                  </a:rPr>
                  <a:t> of this resource type with an </a:t>
                </a:r>
                <a:r>
                  <a:rPr lang="en-US" altLang="zh-CN" sz="1200" b="1" i="0" dirty="0">
                    <a:effectLst/>
                  </a:rPr>
                  <a:t>outward</a:t>
                </a:r>
                <a:r>
                  <a:rPr lang="en-US" altLang="zh-CN" sz="1200" b="0" i="0" dirty="0">
                    <a:effectLst/>
                  </a:rPr>
                  <a:t> data flow direction</a:t>
                </a:r>
              </a:p>
              <a:p>
                <a:pPr marL="640715" lvl="1" indent="-171450">
                  <a:spcBef>
                    <a:spcPts val="470"/>
                  </a:spcBef>
                  <a:buFont typeface="Arial" panose="020B0604020202020204" pitchFamily="34" charset="0"/>
                  <a:buChar char="•"/>
                  <a:tabLst>
                    <a:tab pos="271145" algn="l"/>
                  </a:tabLst>
                </a:pPr>
                <a:r>
                  <a:rPr lang="en-US" altLang="zh-CN" sz="1200" dirty="0"/>
                  <a:t>A</a:t>
                </a:r>
                <a:r>
                  <a:rPr lang="en-US" altLang="zh-CN" sz="1200" b="0" i="0" dirty="0">
                    <a:effectLst/>
                  </a:rPr>
                  <a:t>t least one of </a:t>
                </a:r>
                <a14:m>
                  <m:oMath xmlns:m="http://schemas.openxmlformats.org/officeDocument/2006/math">
                    <m:sSub>
                      <m:sSubPr>
                        <m:ctrlPr>
                          <a:rPr lang="en-US" altLang="zh-CN" sz="1200" b="0" i="1" smtClean="0">
                            <a:effectLst/>
                            <a:latin typeface="Cambria Math" panose="02040503050406030204" pitchFamily="18" charset="0"/>
                          </a:rPr>
                        </m:ctrlPr>
                      </m:sSubPr>
                      <m:e>
                        <m:r>
                          <a:rPr lang="en-US" altLang="zh-CN" sz="1200" b="0" i="1" smtClean="0">
                            <a:effectLst/>
                            <a:latin typeface="Cambria Math" panose="02040503050406030204" pitchFamily="18" charset="0"/>
                          </a:rPr>
                          <m:t>𝐶</m:t>
                        </m:r>
                      </m:e>
                      <m:sub>
                        <m:r>
                          <a:rPr lang="en-US" altLang="zh-CN" sz="1200" b="0" i="1" smtClean="0">
                            <a:effectLst/>
                            <a:latin typeface="Cambria Math" panose="02040503050406030204" pitchFamily="18" charset="0"/>
                          </a:rPr>
                          <m:t>𝑗</m:t>
                        </m:r>
                      </m:sub>
                    </m:sSub>
                    <m:r>
                      <a:rPr lang="en-US" altLang="zh-CN" sz="1200" b="0" i="0" smtClean="0">
                        <a:effectLst/>
                        <a:latin typeface="Cambria Math" panose="02040503050406030204" pitchFamily="18" charset="0"/>
                      </a:rPr>
                      <m:t>′</m:t>
                    </m:r>
                  </m:oMath>
                </a14:m>
                <a:r>
                  <a:rPr lang="en-US" altLang="zh-CN" sz="1200" b="0" i="0" dirty="0">
                    <a:effectLst/>
                  </a:rPr>
                  <a:t>s parameters is a resource type </a:t>
                </a:r>
                <a:r>
                  <a:rPr lang="zh-CN" altLang="en-US" sz="1200" b="1" i="0" dirty="0">
                    <a:effectLst/>
                  </a:rPr>
                  <a:t>𝑟</a:t>
                </a:r>
                <a:r>
                  <a:rPr lang="en-US" altLang="zh-CN" sz="1200" b="1" i="0" dirty="0">
                    <a:effectLst/>
                  </a:rPr>
                  <a:t>0</a:t>
                </a:r>
                <a:r>
                  <a:rPr lang="en-US" altLang="zh-CN" sz="1200" b="0" i="0" dirty="0">
                    <a:effectLst/>
                  </a:rPr>
                  <a:t> or resource type </a:t>
                </a:r>
                <a:r>
                  <a:rPr lang="zh-CN" altLang="en-US" sz="1200" b="1" i="0" dirty="0">
                    <a:effectLst/>
                  </a:rPr>
                  <a:t>𝑟</a:t>
                </a:r>
                <a:r>
                  <a:rPr lang="en-US" altLang="zh-CN" sz="1200" b="1" i="0" dirty="0">
                    <a:effectLst/>
                  </a:rPr>
                  <a:t>1 </a:t>
                </a:r>
                <a:r>
                  <a:rPr lang="en-US" altLang="zh-CN" sz="1200" b="0" i="0" dirty="0">
                    <a:effectLst/>
                  </a:rPr>
                  <a:t>that is compatible with </a:t>
                </a:r>
                <a:r>
                  <a:rPr lang="zh-CN" altLang="en-US" sz="1200" b="0" i="0" dirty="0">
                    <a:effectLst/>
                  </a:rPr>
                  <a:t>𝑟</a:t>
                </a:r>
                <a:r>
                  <a:rPr lang="en-US" altLang="zh-CN" sz="1200" b="0" i="0" dirty="0">
                    <a:effectLst/>
                  </a:rPr>
                  <a:t>0 with an inward data flow direction</a:t>
                </a:r>
                <a:endParaRPr lang="en-US" sz="1200" dirty="0">
                  <a:cs typeface="Arial"/>
                </a:endParaRPr>
              </a:p>
            </p:txBody>
          </p:sp>
        </mc:Choice>
        <mc:Fallback xmlns="">
          <p:sp>
            <p:nvSpPr>
              <p:cNvPr id="6" name="object 6"/>
              <p:cNvSpPr txBox="1">
                <a:spLocks noRot="1" noChangeAspect="1" noMove="1" noResize="1" noEditPoints="1" noAdjustHandles="1" noChangeArrowheads="1" noChangeShapeType="1" noTextEdit="1"/>
              </p:cNvSpPr>
              <p:nvPr/>
            </p:nvSpPr>
            <p:spPr>
              <a:xfrm>
                <a:off x="215900" y="600584"/>
                <a:ext cx="4777740" cy="2163413"/>
              </a:xfrm>
              <a:prstGeom prst="rect">
                <a:avLst/>
              </a:prstGeom>
              <a:blipFill>
                <a:blip r:embed="rId4"/>
                <a:stretch>
                  <a:fillRect l="-1531" b="-4237"/>
                </a:stretch>
              </a:blipFill>
            </p:spPr>
            <p:txBody>
              <a:bodyPr/>
              <a:lstStyle/>
              <a:p>
                <a:r>
                  <a:rPr lang="zh-CN" altLang="en-US">
                    <a:noFill/>
                  </a:rPr>
                  <a:t> </a:t>
                </a:r>
              </a:p>
            </p:txBody>
          </p:sp>
        </mc:Fallback>
      </mc:AlternateContent>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1712595" cy="5080"/>
            </a:xfrm>
            <a:custGeom>
              <a:avLst/>
              <a:gdLst/>
              <a:ahLst/>
              <a:cxnLst/>
              <a:rect l="l" t="t" r="r" b="b"/>
              <a:pathLst>
                <a:path w="1712595" h="5080">
                  <a:moveTo>
                    <a:pt x="0" y="5060"/>
                  </a:moveTo>
                  <a:lnTo>
                    <a:pt x="0" y="0"/>
                  </a:lnTo>
                  <a:lnTo>
                    <a:pt x="1712482" y="0"/>
                  </a:lnTo>
                  <a:lnTo>
                    <a:pt x="1712482"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032760" cy="232756"/>
          </a:xfrm>
          <a:prstGeom prst="rect">
            <a:avLst/>
          </a:prstGeom>
        </p:spPr>
        <p:txBody>
          <a:bodyPr vert="horz" wrap="square" lIns="0" tIns="17145" rIns="0" bIns="0" rtlCol="0">
            <a:spAutoFit/>
          </a:bodyPr>
          <a:lstStyle/>
          <a:p>
            <a:pPr marL="12700">
              <a:lnSpc>
                <a:spcPct val="100000"/>
              </a:lnSpc>
              <a:spcBef>
                <a:spcPts val="135"/>
              </a:spcBef>
            </a:pPr>
            <a:r>
              <a:rPr lang="en-US" altLang="zh-CN" spc="20" dirty="0"/>
              <a:t>Static Learning</a:t>
            </a:r>
            <a:endParaRPr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15</a:t>
            </a:r>
            <a:endParaRPr spc="-80" dirty="0"/>
          </a:p>
        </p:txBody>
      </p:sp>
      <p:sp>
        <p:nvSpPr>
          <p:cNvPr id="12" name="文本框 11">
            <a:extLst>
              <a:ext uri="{FF2B5EF4-FFF2-40B4-BE49-F238E27FC236}">
                <a16:creationId xmlns:a16="http://schemas.microsoft.com/office/drawing/2014/main" id="{95314520-F7A5-403C-B7B8-67D949D36CF2}"/>
              </a:ext>
            </a:extLst>
          </p:cNvPr>
          <p:cNvSpPr txBox="1"/>
          <p:nvPr/>
        </p:nvSpPr>
        <p:spPr>
          <a:xfrm>
            <a:off x="139700" y="528048"/>
            <a:ext cx="448923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err="1">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rPr>
              <a:t>socket$inet</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domain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const[AF_INET],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type</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flags[</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socket_type</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proto</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int32)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sock_in</a:t>
            </a:r>
            <a:endPar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文本框 15">
            <a:extLst>
              <a:ext uri="{FF2B5EF4-FFF2-40B4-BE49-F238E27FC236}">
                <a16:creationId xmlns:a16="http://schemas.microsoft.com/office/drawing/2014/main" id="{5FD63F46-7D70-4334-8DFA-64AAB6762F00}"/>
              </a:ext>
            </a:extLst>
          </p:cNvPr>
          <p:cNvSpPr txBox="1"/>
          <p:nvPr/>
        </p:nvSpPr>
        <p:spPr>
          <a:xfrm>
            <a:off x="142075" y="862058"/>
            <a:ext cx="4486860"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err="1">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rPr>
              <a:t>bind$inet</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fd</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sock_in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addr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ptr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sockaddr_in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err="1">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addrlen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len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[addr])</a:t>
            </a:r>
          </a:p>
        </p:txBody>
      </p:sp>
      <p:sp>
        <p:nvSpPr>
          <p:cNvPr id="17" name="文本框 16">
            <a:extLst>
              <a:ext uri="{FF2B5EF4-FFF2-40B4-BE49-F238E27FC236}">
                <a16:creationId xmlns:a16="http://schemas.microsoft.com/office/drawing/2014/main" id="{4DDFA2AB-7E55-496D-B1E8-88BD5967C3AE}"/>
              </a:ext>
            </a:extLst>
          </p:cNvPr>
          <p:cNvSpPr txBox="1"/>
          <p:nvPr/>
        </p:nvSpPr>
        <p:spPr>
          <a:xfrm>
            <a:off x="158107" y="1087318"/>
            <a:ext cx="51631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rPr>
              <a:t>socket</a:t>
            </a:r>
            <a:r>
              <a:rPr lang="en-US" altLang="zh-CN" sz="900" b="1" dirty="0">
                <a:solidFill>
                  <a:srgbClr val="502000"/>
                </a:solidFill>
                <a:latin typeface="Courier New" panose="02070309020205020404" pitchFamily="49" charset="0"/>
                <a:ea typeface="宋体" panose="02010600030101010101" pitchFamily="2" charset="-122"/>
                <a:cs typeface="Courier New" panose="02070309020205020404" pitchFamily="49" charset="0"/>
              </a:rPr>
              <a:t>pair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domain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lang="en-US" altLang="zh-CN" sz="900" dirty="0">
                <a:solidFill>
                  <a:prstClr val="black"/>
                </a:solidFill>
                <a:latin typeface="Calibri"/>
                <a:ea typeface="宋体" panose="02010600030101010101" pitchFamily="2" charset="-122"/>
              </a:rPr>
              <a:t>flags[domain],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type</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flags[</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socket_type</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proto</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int32,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fds</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ptr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[out,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sock_pair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p:txBody>
      </p:sp>
      <p:sp>
        <p:nvSpPr>
          <p:cNvPr id="20" name="文本框 19">
            <a:extLst>
              <a:ext uri="{FF2B5EF4-FFF2-40B4-BE49-F238E27FC236}">
                <a16:creationId xmlns:a16="http://schemas.microsoft.com/office/drawing/2014/main" id="{DACDF5F2-8B94-4A15-A610-DB7B2769B090}"/>
              </a:ext>
            </a:extLst>
          </p:cNvPr>
          <p:cNvSpPr txBox="1"/>
          <p:nvPr/>
        </p:nvSpPr>
        <p:spPr>
          <a:xfrm>
            <a:off x="158107" y="1403815"/>
            <a:ext cx="4486860"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err="1">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rPr>
              <a:t>bind$inet</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fd</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sock_in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addr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ptr</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sockaddr_in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err="1">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addrlen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len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[addr])</a:t>
            </a:r>
          </a:p>
        </p:txBody>
      </p:sp>
      <p:sp>
        <p:nvSpPr>
          <p:cNvPr id="21" name="文本框 20">
            <a:extLst>
              <a:ext uri="{FF2B5EF4-FFF2-40B4-BE49-F238E27FC236}">
                <a16:creationId xmlns:a16="http://schemas.microsoft.com/office/drawing/2014/main" id="{5E2D510F-99BF-4B7C-9BCD-B46CDA70DBE3}"/>
              </a:ext>
            </a:extLst>
          </p:cNvPr>
          <p:cNvSpPr txBox="1"/>
          <p:nvPr/>
        </p:nvSpPr>
        <p:spPr>
          <a:xfrm>
            <a:off x="148640" y="1735440"/>
            <a:ext cx="448923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a:defRPr/>
            </a:pPr>
            <a:r>
              <a:rPr lang="en-US" altLang="zh-CN" sz="900" b="1" spc="-5" dirty="0">
                <a:solidFill>
                  <a:srgbClr val="0000FF"/>
                </a:solidFill>
                <a:latin typeface="Courier New"/>
                <a:cs typeface="Courier New"/>
              </a:rPr>
              <a:t>resource</a:t>
            </a:r>
            <a:r>
              <a:rPr lang="en-US" altLang="zh-CN" sz="900" b="0" i="0" dirty="0">
                <a:solidFill>
                  <a:srgbClr val="24292F"/>
                </a:solidFill>
                <a:effectLst/>
                <a:latin typeface="ui-monospace"/>
              </a:rPr>
              <a:t> </a:t>
            </a:r>
            <a:r>
              <a:rPr lang="en-US" altLang="zh-CN" sz="900" b="0" i="0" dirty="0" err="1">
                <a:solidFill>
                  <a:srgbClr val="24292F"/>
                </a:solidFill>
                <a:effectLst/>
                <a:latin typeface="ui-monospace"/>
              </a:rPr>
              <a:t>sock_in</a:t>
            </a:r>
            <a:r>
              <a:rPr lang="en-US" altLang="zh-CN" sz="900" b="0" i="0" dirty="0">
                <a:solidFill>
                  <a:srgbClr val="24292F"/>
                </a:solidFill>
                <a:effectLst/>
                <a:latin typeface="ui-monospace"/>
              </a:rPr>
              <a:t>[sock]</a:t>
            </a:r>
            <a:endParaRPr kumimoji="0" lang="en-US" altLang="zh-CN" sz="900" b="1" i="0" u="none" strike="noStrike" kern="1200" cap="none" spc="0" normalizeH="0" baseline="0" noProof="0" dirty="0">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err="1">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rPr>
              <a:t>socket$inet</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domain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const[AF_INET],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type</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flags[</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socket_type</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proto</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int32) </a:t>
            </a:r>
            <a:r>
              <a:rPr kumimoji="0" lang="en-US" altLang="zh-CN" sz="9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sock_in</a:t>
            </a:r>
            <a:endPar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a:defRPr/>
            </a:pPr>
            <a:r>
              <a:rPr kumimoji="0" lang="en-US" altLang="zh-CN" sz="900" b="1" i="0" u="none" strike="noStrike" kern="1200" cap="none" spc="0" normalizeH="0" baseline="0" noProof="0" dirty="0">
                <a:ln>
                  <a:noFill/>
                </a:ln>
                <a:solidFill>
                  <a:srgbClr val="502000"/>
                </a:solidFill>
                <a:effectLst/>
                <a:uLnTx/>
                <a:uFillTx/>
                <a:latin typeface="Courier New" panose="02070309020205020404" pitchFamily="49" charset="0"/>
                <a:ea typeface="宋体" panose="02010600030101010101" pitchFamily="2" charset="-122"/>
                <a:cs typeface="Courier New" panose="02070309020205020404" pitchFamily="49" charset="0"/>
              </a:rPr>
              <a:t>listen</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fd</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sock, </a:t>
            </a:r>
            <a:r>
              <a:rPr kumimoji="0" lang="en-US" altLang="zh-CN" sz="900" b="0" i="1" u="none" strike="noStrike" kern="1200" cap="none" spc="0" normalizeH="0" baseline="0" noProof="0" dirty="0">
                <a:ln>
                  <a:noFill/>
                </a:ln>
                <a:solidFill>
                  <a:srgbClr val="006000"/>
                </a:solidFill>
                <a:effectLst/>
                <a:uLnTx/>
                <a:uFillTx/>
                <a:latin typeface="Courier New" panose="02070309020205020404" pitchFamily="49" charset="0"/>
                <a:ea typeface="宋体" panose="02010600030101010101" pitchFamily="2" charset="-122"/>
                <a:cs typeface="Courier New" panose="02070309020205020404" pitchFamily="49" charset="0"/>
              </a:rPr>
              <a:t>backlog</a:t>
            </a:r>
            <a:r>
              <a:rPr kumimoji="0" lang="en-US" altLang="zh-CN"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int32)</a:t>
            </a:r>
            <a:endParaRPr kumimoji="0" lang="zh-CN" altLang="en-US" sz="9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6" name="矩形: 圆角 25">
            <a:extLst>
              <a:ext uri="{FF2B5EF4-FFF2-40B4-BE49-F238E27FC236}">
                <a16:creationId xmlns:a16="http://schemas.microsoft.com/office/drawing/2014/main" id="{FD33D85A-CB15-42E2-8835-1990F2B156E8}"/>
              </a:ext>
            </a:extLst>
          </p:cNvPr>
          <p:cNvSpPr/>
          <p:nvPr/>
        </p:nvSpPr>
        <p:spPr>
          <a:xfrm>
            <a:off x="4025900" y="681291"/>
            <a:ext cx="457200" cy="19020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52B109A0-1DAC-4DE8-825F-04A875EC8576}"/>
              </a:ext>
            </a:extLst>
          </p:cNvPr>
          <p:cNvSpPr/>
          <p:nvPr/>
        </p:nvSpPr>
        <p:spPr>
          <a:xfrm>
            <a:off x="856297" y="877056"/>
            <a:ext cx="578803" cy="19020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ED0D1DDF-9379-494C-8DFE-C88373E84252}"/>
              </a:ext>
            </a:extLst>
          </p:cNvPr>
          <p:cNvSpPr/>
          <p:nvPr/>
        </p:nvSpPr>
        <p:spPr>
          <a:xfrm>
            <a:off x="3949700" y="1240397"/>
            <a:ext cx="1066800" cy="19020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BD6CAC21-2668-4579-A48C-CE36950BFF81}"/>
              </a:ext>
            </a:extLst>
          </p:cNvPr>
          <p:cNvSpPr/>
          <p:nvPr/>
        </p:nvSpPr>
        <p:spPr>
          <a:xfrm>
            <a:off x="901700" y="1415330"/>
            <a:ext cx="533400" cy="19020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B788F965-D9DE-4C02-A06E-899CEAD662BA}"/>
              </a:ext>
            </a:extLst>
          </p:cNvPr>
          <p:cNvSpPr/>
          <p:nvPr/>
        </p:nvSpPr>
        <p:spPr>
          <a:xfrm>
            <a:off x="4042888" y="2055031"/>
            <a:ext cx="533400" cy="1392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B0AA3EAC-A9FA-48AB-ACAE-FB2B91568711}"/>
              </a:ext>
            </a:extLst>
          </p:cNvPr>
          <p:cNvSpPr/>
          <p:nvPr/>
        </p:nvSpPr>
        <p:spPr>
          <a:xfrm>
            <a:off x="653308" y="2194300"/>
            <a:ext cx="476992" cy="1392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C79A7C99-77F7-4DC9-A146-6EACA91CC61C}"/>
              </a:ext>
            </a:extLst>
          </p:cNvPr>
          <p:cNvSpPr/>
          <p:nvPr/>
        </p:nvSpPr>
        <p:spPr>
          <a:xfrm>
            <a:off x="208149" y="1925123"/>
            <a:ext cx="1258784" cy="1392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19641785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20" grpId="0"/>
      <p:bldP spid="21" grpId="0"/>
      <p:bldP spid="26" grpId="0" animBg="1"/>
      <p:bldP spid="27" grpId="0" animBg="1"/>
      <p:bldP spid="28"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37732"/>
            <a:ext cx="5760085" cy="465455"/>
            <a:chOff x="0" y="22"/>
            <a:chExt cx="5760085" cy="465455"/>
          </a:xfrm>
        </p:grpSpPr>
        <p:sp>
          <p:nvSpPr>
            <p:cNvPr id="3" name="object 3"/>
            <p:cNvSpPr/>
            <p:nvPr/>
          </p:nvSpPr>
          <p:spPr>
            <a:xfrm>
              <a:off x="0" y="31"/>
              <a:ext cx="156210" cy="5080"/>
            </a:xfrm>
            <a:custGeom>
              <a:avLst/>
              <a:gdLst/>
              <a:ahLst/>
              <a:cxnLst/>
              <a:rect l="l" t="t" r="r" b="b"/>
              <a:pathLst>
                <a:path w="156210" h="5080">
                  <a:moveTo>
                    <a:pt x="0" y="5060"/>
                  </a:moveTo>
                  <a:lnTo>
                    <a:pt x="0" y="0"/>
                  </a:lnTo>
                  <a:lnTo>
                    <a:pt x="155656" y="0"/>
                  </a:lnTo>
                  <a:lnTo>
                    <a:pt x="1556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594995" cy="244475"/>
          </a:xfrm>
          <a:prstGeom prst="rect">
            <a:avLst/>
          </a:prstGeom>
        </p:spPr>
        <p:txBody>
          <a:bodyPr vert="horz" wrap="square" lIns="0" tIns="17145" rIns="0" bIns="0" rtlCol="0">
            <a:spAutoFit/>
          </a:bodyPr>
          <a:lstStyle/>
          <a:p>
            <a:pPr marL="12700">
              <a:lnSpc>
                <a:spcPct val="100000"/>
              </a:lnSpc>
              <a:spcBef>
                <a:spcPts val="135"/>
              </a:spcBef>
            </a:pPr>
            <a:r>
              <a:rPr spc="20" dirty="0"/>
              <a:t>Outline</a:t>
            </a:r>
          </a:p>
        </p:txBody>
      </p:sp>
      <p:pic>
        <p:nvPicPr>
          <p:cNvPr id="6" name="object 6"/>
          <p:cNvPicPr/>
          <p:nvPr/>
        </p:nvPicPr>
        <p:blipFill>
          <a:blip r:embed="rId4" cstate="print"/>
          <a:stretch>
            <a:fillRect/>
          </a:stretch>
        </p:blipFill>
        <p:spPr>
          <a:xfrm>
            <a:off x="275806" y="662853"/>
            <a:ext cx="160602" cy="160603"/>
          </a:xfrm>
          <a:prstGeom prst="rect">
            <a:avLst/>
          </a:prstGeom>
        </p:spPr>
      </p:pic>
      <p:pic>
        <p:nvPicPr>
          <p:cNvPr id="7" name="object 7"/>
          <p:cNvPicPr/>
          <p:nvPr/>
        </p:nvPicPr>
        <p:blipFill>
          <a:blip r:embed="rId4" cstate="print"/>
          <a:stretch>
            <a:fillRect/>
          </a:stretch>
        </p:blipFill>
        <p:spPr>
          <a:xfrm>
            <a:off x="275806" y="1030569"/>
            <a:ext cx="160602" cy="160603"/>
          </a:xfrm>
          <a:prstGeom prst="rect">
            <a:avLst/>
          </a:prstGeom>
        </p:spPr>
      </p:pic>
      <p:pic>
        <p:nvPicPr>
          <p:cNvPr id="8" name="object 8"/>
          <p:cNvPicPr/>
          <p:nvPr/>
        </p:nvPicPr>
        <p:blipFill>
          <a:blip r:embed="rId4" cstate="print"/>
          <a:stretch>
            <a:fillRect/>
          </a:stretch>
        </p:blipFill>
        <p:spPr>
          <a:xfrm>
            <a:off x="275806" y="1396456"/>
            <a:ext cx="160602" cy="160603"/>
          </a:xfrm>
          <a:prstGeom prst="rect">
            <a:avLst/>
          </a:prstGeom>
        </p:spPr>
      </p:pic>
      <p:pic>
        <p:nvPicPr>
          <p:cNvPr id="9" name="object 9"/>
          <p:cNvPicPr/>
          <p:nvPr/>
        </p:nvPicPr>
        <p:blipFill>
          <a:blip r:embed="rId4" cstate="print"/>
          <a:stretch>
            <a:fillRect/>
          </a:stretch>
        </p:blipFill>
        <p:spPr>
          <a:xfrm>
            <a:off x="275806" y="1764171"/>
            <a:ext cx="160602" cy="160603"/>
          </a:xfrm>
          <a:prstGeom prst="rect">
            <a:avLst/>
          </a:prstGeom>
        </p:spPr>
      </p:pic>
      <p:pic>
        <p:nvPicPr>
          <p:cNvPr id="10" name="object 10"/>
          <p:cNvPicPr/>
          <p:nvPr/>
        </p:nvPicPr>
        <p:blipFill>
          <a:blip r:embed="rId4" cstate="print"/>
          <a:stretch>
            <a:fillRect/>
          </a:stretch>
        </p:blipFill>
        <p:spPr>
          <a:xfrm>
            <a:off x="275806" y="2131875"/>
            <a:ext cx="160602" cy="160603"/>
          </a:xfrm>
          <a:prstGeom prst="rect">
            <a:avLst/>
          </a:prstGeom>
        </p:spPr>
      </p:pic>
      <p:pic>
        <p:nvPicPr>
          <p:cNvPr id="11" name="object 11"/>
          <p:cNvPicPr/>
          <p:nvPr/>
        </p:nvPicPr>
        <p:blipFill>
          <a:blip r:embed="rId5" cstate="print"/>
          <a:stretch>
            <a:fillRect/>
          </a:stretch>
        </p:blipFill>
        <p:spPr>
          <a:xfrm>
            <a:off x="275806" y="2499591"/>
            <a:ext cx="160602" cy="160603"/>
          </a:xfrm>
          <a:prstGeom prst="rect">
            <a:avLst/>
          </a:prstGeom>
        </p:spPr>
      </p:pic>
      <p:sp>
        <p:nvSpPr>
          <p:cNvPr id="12" name="object 12"/>
          <p:cNvSpPr txBox="1"/>
          <p:nvPr/>
        </p:nvSpPr>
        <p:spPr>
          <a:xfrm>
            <a:off x="302463" y="628812"/>
            <a:ext cx="2809037" cy="2081980"/>
          </a:xfrm>
          <a:prstGeom prst="rect">
            <a:avLst/>
          </a:prstGeom>
        </p:spPr>
        <p:txBody>
          <a:bodyPr vert="horz" wrap="square" lIns="0" tIns="12065" rIns="0" bIns="0" rtlCol="0">
            <a:spAutoFit/>
          </a:bodyPr>
          <a:lstStyle/>
          <a:p>
            <a:pPr marL="203835" indent="-174625">
              <a:lnSpc>
                <a:spcPct val="100000"/>
              </a:lnSpc>
              <a:spcBef>
                <a:spcPts val="95"/>
              </a:spcBef>
              <a:buClr>
                <a:srgbClr val="FFFFFF"/>
              </a:buClr>
              <a:buSzPct val="91666"/>
              <a:buAutoNum type="arabicPlain"/>
              <a:tabLst>
                <a:tab pos="203835" algn="l"/>
                <a:tab pos="204470" algn="l"/>
              </a:tabLst>
            </a:pPr>
            <a:r>
              <a:rPr sz="1200" u="sng" spc="-15" dirty="0">
                <a:latin typeface="Arial"/>
                <a:cs typeface="Arial"/>
              </a:rPr>
              <a:t>Coverage</a:t>
            </a:r>
            <a:r>
              <a:rPr lang="en-US" sz="1200" u="sng" spc="-15" dirty="0">
                <a:latin typeface="Arial"/>
                <a:cs typeface="Arial"/>
              </a:rPr>
              <a:t> </a:t>
            </a:r>
            <a:r>
              <a:rPr sz="1200" u="sng" spc="-15" dirty="0">
                <a:latin typeface="Arial"/>
                <a:cs typeface="Arial"/>
              </a:rPr>
              <a:t>Guided</a:t>
            </a:r>
            <a:r>
              <a:rPr sz="1200" u="sng" spc="-25" dirty="0">
                <a:latin typeface="Arial"/>
                <a:cs typeface="Arial"/>
              </a:rPr>
              <a:t> </a:t>
            </a:r>
            <a:r>
              <a:rPr lang="en-US" sz="1200" u="sng" spc="-25" dirty="0">
                <a:latin typeface="Arial"/>
                <a:cs typeface="Arial"/>
              </a:rPr>
              <a:t>Kernel </a:t>
            </a:r>
            <a:r>
              <a:rPr sz="1200" u="sng" spc="-25" dirty="0">
                <a:latin typeface="Arial"/>
                <a:cs typeface="Arial"/>
              </a:rPr>
              <a:t>Fuzzing</a:t>
            </a:r>
            <a:endParaRPr sz="1200" u="sng" dirty="0">
              <a:latin typeface="Arial"/>
              <a:cs typeface="Arial"/>
            </a:endParaRPr>
          </a:p>
          <a:p>
            <a:pPr>
              <a:lnSpc>
                <a:spcPct val="100000"/>
              </a:lnSpc>
              <a:spcBef>
                <a:spcPts val="15"/>
              </a:spcBef>
              <a:buClr>
                <a:srgbClr val="FFFFFF"/>
              </a:buClr>
              <a:buFont typeface="Arial"/>
              <a:buAutoNum type="arabicPlain"/>
            </a:pPr>
            <a:endParaRPr sz="1250" u="sng" dirty="0">
              <a:latin typeface="Arial"/>
              <a:cs typeface="Arial"/>
            </a:endParaRPr>
          </a:p>
          <a:p>
            <a:pPr marL="203835" indent="-191770">
              <a:lnSpc>
                <a:spcPct val="100000"/>
              </a:lnSpc>
              <a:buClr>
                <a:srgbClr val="FFFFFF"/>
              </a:buClr>
              <a:buSzPct val="91666"/>
              <a:buAutoNum type="arabicPlain"/>
              <a:tabLst>
                <a:tab pos="204470" algn="l"/>
              </a:tabLst>
            </a:pPr>
            <a:r>
              <a:rPr lang="en-US" sz="1200" u="sng" spc="-40" dirty="0">
                <a:latin typeface="Arial"/>
                <a:cs typeface="Arial"/>
              </a:rPr>
              <a:t>Motivation</a:t>
            </a:r>
            <a:endParaRPr sz="1200" u="sng" dirty="0">
              <a:latin typeface="Arial"/>
              <a:cs typeface="Arial"/>
            </a:endParaRPr>
          </a:p>
          <a:p>
            <a:pPr>
              <a:lnSpc>
                <a:spcPct val="100000"/>
              </a:lnSpc>
              <a:spcBef>
                <a:spcPts val="5"/>
              </a:spcBef>
              <a:buClr>
                <a:srgbClr val="FFFFFF"/>
              </a:buClr>
              <a:buFont typeface="Arial"/>
              <a:buAutoNum type="arabicPlain"/>
            </a:pPr>
            <a:endParaRPr sz="1250" u="sng" dirty="0">
              <a:latin typeface="Arial"/>
              <a:cs typeface="Arial"/>
            </a:endParaRPr>
          </a:p>
          <a:p>
            <a:pPr marL="203835" indent="-189865">
              <a:lnSpc>
                <a:spcPct val="100000"/>
              </a:lnSpc>
              <a:buClr>
                <a:srgbClr val="FFFFFF"/>
              </a:buClr>
              <a:buSzPct val="91666"/>
              <a:buAutoNum type="arabicPlain"/>
              <a:tabLst>
                <a:tab pos="204470" algn="l"/>
              </a:tabLst>
            </a:pPr>
            <a:r>
              <a:rPr lang="en-US" sz="1200" u="sng" spc="-40" dirty="0">
                <a:latin typeface="Arial"/>
                <a:cs typeface="Arial"/>
              </a:rPr>
              <a:t>Relation Learning</a:t>
            </a:r>
            <a:endParaRPr sz="1200" u="sng" dirty="0">
              <a:latin typeface="Arial"/>
              <a:cs typeface="Arial"/>
            </a:endParaRPr>
          </a:p>
          <a:p>
            <a:pPr>
              <a:lnSpc>
                <a:spcPct val="100000"/>
              </a:lnSpc>
              <a:spcBef>
                <a:spcPts val="20"/>
              </a:spcBef>
              <a:buClr>
                <a:srgbClr val="FFFFFF"/>
              </a:buClr>
              <a:buFont typeface="Arial"/>
              <a:buAutoNum type="arabicPlain"/>
            </a:pPr>
            <a:endParaRPr sz="1250" u="sng" dirty="0">
              <a:latin typeface="Arial"/>
              <a:cs typeface="Arial"/>
            </a:endParaRPr>
          </a:p>
          <a:p>
            <a:pPr marL="203835" indent="-189865">
              <a:lnSpc>
                <a:spcPct val="100000"/>
              </a:lnSpc>
              <a:buClr>
                <a:srgbClr val="FFFFFF"/>
              </a:buClr>
              <a:buSzPct val="91666"/>
              <a:buAutoNum type="arabicPlain"/>
              <a:tabLst>
                <a:tab pos="204470" algn="l"/>
              </a:tabLst>
            </a:pPr>
            <a:r>
              <a:rPr lang="en-US" sz="1200" u="sng" spc="-35" dirty="0">
                <a:latin typeface="Arial"/>
                <a:cs typeface="Arial"/>
              </a:rPr>
              <a:t>Implementation</a:t>
            </a:r>
            <a:endParaRPr sz="1200" u="sng" dirty="0">
              <a:latin typeface="Arial"/>
              <a:cs typeface="Arial"/>
            </a:endParaRPr>
          </a:p>
          <a:p>
            <a:pPr>
              <a:lnSpc>
                <a:spcPct val="100000"/>
              </a:lnSpc>
              <a:spcBef>
                <a:spcPts val="15"/>
              </a:spcBef>
              <a:buClr>
                <a:srgbClr val="FFFFFF"/>
              </a:buClr>
              <a:buFont typeface="Arial"/>
              <a:buAutoNum type="arabicPlain"/>
            </a:pPr>
            <a:endParaRPr sz="1250" u="sng" dirty="0">
              <a:latin typeface="Arial"/>
              <a:cs typeface="Arial"/>
            </a:endParaRPr>
          </a:p>
          <a:p>
            <a:pPr marL="203835" indent="-191770">
              <a:lnSpc>
                <a:spcPct val="100000"/>
              </a:lnSpc>
              <a:buClr>
                <a:srgbClr val="FFFFFF"/>
              </a:buClr>
              <a:buSzPct val="91666"/>
              <a:buAutoNum type="arabicPlain"/>
              <a:tabLst>
                <a:tab pos="204470" algn="l"/>
              </a:tabLst>
            </a:pPr>
            <a:r>
              <a:rPr lang="en-US" sz="1200" u="sng" dirty="0">
                <a:latin typeface="Arial"/>
                <a:cs typeface="Arial"/>
              </a:rPr>
              <a:t>Evaluation</a:t>
            </a:r>
            <a:endParaRPr sz="1200" u="sng" dirty="0">
              <a:latin typeface="Arial"/>
              <a:cs typeface="Arial"/>
            </a:endParaRPr>
          </a:p>
          <a:p>
            <a:pPr>
              <a:lnSpc>
                <a:spcPct val="100000"/>
              </a:lnSpc>
              <a:spcBef>
                <a:spcPts val="20"/>
              </a:spcBef>
              <a:buClr>
                <a:srgbClr val="FFFFFF"/>
              </a:buClr>
              <a:buFont typeface="Arial"/>
              <a:buAutoNum type="arabicPlain"/>
            </a:pPr>
            <a:endParaRPr sz="1250" u="sng" dirty="0">
              <a:latin typeface="Arial"/>
              <a:cs typeface="Arial"/>
            </a:endParaRPr>
          </a:p>
          <a:p>
            <a:pPr marL="203835" indent="-191770">
              <a:lnSpc>
                <a:spcPct val="100000"/>
              </a:lnSpc>
              <a:buClr>
                <a:srgbClr val="FFFFFF"/>
              </a:buClr>
              <a:buSzPct val="91666"/>
              <a:buAutoNum type="arabicPlain"/>
              <a:tabLst>
                <a:tab pos="204470" algn="l"/>
              </a:tabLst>
            </a:pPr>
            <a:r>
              <a:rPr lang="en-US" sz="1200" u="sng" spc="-10" dirty="0">
                <a:latin typeface="Arial"/>
                <a:cs typeface="Arial"/>
              </a:rPr>
              <a:t>Future Work</a:t>
            </a:r>
          </a:p>
        </p:txBody>
      </p:sp>
      <p:sp>
        <p:nvSpPr>
          <p:cNvPr id="13" name="object 13"/>
          <p:cNvSpPr txBox="1"/>
          <p:nvPr/>
        </p:nvSpPr>
        <p:spPr>
          <a:xfrm>
            <a:off x="5602985" y="2979431"/>
            <a:ext cx="60325" cy="147320"/>
          </a:xfrm>
          <a:prstGeom prst="rect">
            <a:avLst/>
          </a:prstGeom>
        </p:spPr>
        <p:txBody>
          <a:bodyPr vert="horz" wrap="square" lIns="0" tIns="12065" rIns="0" bIns="0" rtlCol="0">
            <a:spAutoFit/>
          </a:bodyPr>
          <a:lstStyle/>
          <a:p>
            <a:pPr marL="12700">
              <a:lnSpc>
                <a:spcPct val="100000"/>
              </a:lnSpc>
              <a:spcBef>
                <a:spcPts val="95"/>
              </a:spcBef>
            </a:pPr>
            <a:r>
              <a:rPr sz="800" spc="-175" dirty="0">
                <a:latin typeface="Arial"/>
                <a:cs typeface="Arial"/>
              </a:rPr>
              <a:t>1</a:t>
            </a:r>
            <a:endParaRPr sz="800">
              <a:latin typeface="Arial"/>
              <a:cs typeface="Arial"/>
            </a:endParaRP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1712595" cy="5080"/>
            </a:xfrm>
            <a:custGeom>
              <a:avLst/>
              <a:gdLst/>
              <a:ahLst/>
              <a:cxnLst/>
              <a:rect l="l" t="t" r="r" b="b"/>
              <a:pathLst>
                <a:path w="1712595" h="5080">
                  <a:moveTo>
                    <a:pt x="0" y="5060"/>
                  </a:moveTo>
                  <a:lnTo>
                    <a:pt x="0" y="0"/>
                  </a:lnTo>
                  <a:lnTo>
                    <a:pt x="1712482" y="0"/>
                  </a:lnTo>
                  <a:lnTo>
                    <a:pt x="1712482"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032760" cy="232756"/>
          </a:xfrm>
          <a:prstGeom prst="rect">
            <a:avLst/>
          </a:prstGeom>
        </p:spPr>
        <p:txBody>
          <a:bodyPr vert="horz" wrap="square" lIns="0" tIns="17145" rIns="0" bIns="0" rtlCol="0">
            <a:spAutoFit/>
          </a:bodyPr>
          <a:lstStyle/>
          <a:p>
            <a:pPr marL="12700">
              <a:lnSpc>
                <a:spcPct val="100000"/>
              </a:lnSpc>
              <a:spcBef>
                <a:spcPts val="135"/>
              </a:spcBef>
            </a:pPr>
            <a:r>
              <a:rPr lang="en-US" dirty="0"/>
              <a:t>Dynamic Learning: Minimization</a:t>
            </a:r>
            <a:endParaRPr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16</a:t>
            </a:r>
            <a:endParaRPr spc="-80" dirty="0"/>
          </a:p>
        </p:txBody>
      </p:sp>
      <p:sp>
        <p:nvSpPr>
          <p:cNvPr id="8" name="object 6">
            <a:extLst>
              <a:ext uri="{FF2B5EF4-FFF2-40B4-BE49-F238E27FC236}">
                <a16:creationId xmlns:a16="http://schemas.microsoft.com/office/drawing/2014/main" id="{8109153B-5FD7-435D-8705-55B3B9539FA2}"/>
              </a:ext>
            </a:extLst>
          </p:cNvPr>
          <p:cNvSpPr txBox="1"/>
          <p:nvPr/>
        </p:nvSpPr>
        <p:spPr>
          <a:xfrm>
            <a:off x="151052" y="479425"/>
            <a:ext cx="5549900" cy="3027752"/>
          </a:xfrm>
          <a:prstGeom prst="rect">
            <a:avLst/>
          </a:prstGeom>
        </p:spPr>
        <p:txBody>
          <a:bodyPr vert="horz" wrap="square" lIns="0" tIns="59690" rIns="0" bIns="0" rtlCol="0">
            <a:spAutoFit/>
          </a:bodyPr>
          <a:lstStyle/>
          <a:p>
            <a:pPr marL="183515" indent="-171450">
              <a:lnSpc>
                <a:spcPct val="100000"/>
              </a:lnSpc>
              <a:spcBef>
                <a:spcPts val="470"/>
              </a:spcBef>
              <a:buFont typeface="Arial" panose="020B0604020202020204" pitchFamily="34" charset="0"/>
              <a:buChar char="•"/>
              <a:tabLst>
                <a:tab pos="271145" algn="l"/>
              </a:tabLst>
            </a:pPr>
            <a:r>
              <a:rPr lang="en-US" sz="1050" b="1" dirty="0">
                <a:cs typeface="Arial"/>
              </a:rPr>
              <a:t>Purpose</a:t>
            </a:r>
            <a:r>
              <a:rPr lang="en-US" sz="1050" dirty="0">
                <a:cs typeface="Arial"/>
              </a:rPr>
              <a:t>: Only analyze calls that contribute to new coverage.</a:t>
            </a:r>
          </a:p>
          <a:p>
            <a:pPr marL="183515" indent="-171450">
              <a:lnSpc>
                <a:spcPct val="100000"/>
              </a:lnSpc>
              <a:spcBef>
                <a:spcPts val="470"/>
              </a:spcBef>
              <a:buFont typeface="Arial" panose="020B0604020202020204" pitchFamily="34" charset="0"/>
              <a:buChar char="•"/>
              <a:tabLst>
                <a:tab pos="271145" algn="l"/>
              </a:tabLst>
            </a:pPr>
            <a:r>
              <a:rPr lang="en-US" sz="1050" b="1" dirty="0">
                <a:cs typeface="Arial"/>
              </a:rPr>
              <a:t>Idea</a:t>
            </a:r>
            <a:r>
              <a:rPr lang="en-US" sz="1050" dirty="0">
                <a:cs typeface="Arial"/>
              </a:rPr>
              <a:t>: Remove one call as long as the coverage keeps the same.</a:t>
            </a:r>
          </a:p>
          <a:p>
            <a:pPr marL="183515" indent="-171450">
              <a:lnSpc>
                <a:spcPct val="100000"/>
              </a:lnSpc>
              <a:spcBef>
                <a:spcPts val="470"/>
              </a:spcBef>
              <a:buFont typeface="Arial" panose="020B0604020202020204" pitchFamily="34" charset="0"/>
              <a:buChar char="•"/>
              <a:tabLst>
                <a:tab pos="271145" algn="l"/>
              </a:tabLst>
            </a:pPr>
            <a:r>
              <a:rPr lang="en-US" altLang="zh-CN" sz="1050" b="1" dirty="0">
                <a:cs typeface="Arial"/>
              </a:rPr>
              <a:t>Steps</a:t>
            </a:r>
            <a:r>
              <a:rPr lang="en-US" altLang="zh-CN" sz="1050" dirty="0">
                <a:cs typeface="Arial"/>
              </a:rPr>
              <a:t>: For sequence P and its coverage:</a:t>
            </a:r>
          </a:p>
          <a:p>
            <a:pPr marL="640715" lvl="1" indent="-171450">
              <a:spcBef>
                <a:spcPts val="470"/>
              </a:spcBef>
              <a:buFont typeface="Arial" panose="020B0604020202020204" pitchFamily="34" charset="0"/>
              <a:buChar char="•"/>
              <a:tabLst>
                <a:tab pos="271145" algn="l"/>
              </a:tabLst>
            </a:pPr>
            <a:r>
              <a:rPr lang="en-US" altLang="zh-CN" sz="1050" b="0" i="0" dirty="0">
                <a:effectLst/>
                <a:latin typeface="Arial" panose="020B0604020202020204" pitchFamily="34" charset="0"/>
              </a:rPr>
              <a:t>Extract the subsequence </a:t>
            </a:r>
            <a:r>
              <a:rPr lang="zh-CN" altLang="en-US" sz="1050" b="0" i="0" dirty="0">
                <a:effectLst/>
                <a:latin typeface="Arial" panose="020B0604020202020204" pitchFamily="34" charset="0"/>
              </a:rPr>
              <a:t>𝑝</a:t>
            </a:r>
            <a:r>
              <a:rPr lang="en-US" altLang="zh-CN" sz="1050" b="0" i="0" dirty="0">
                <a:effectLst/>
                <a:latin typeface="Arial" panose="020B0604020202020204" pitchFamily="34" charset="0"/>
              </a:rPr>
              <a:t>′ for call </a:t>
            </a:r>
            <a:r>
              <a:rPr lang="zh-CN" altLang="en-US" sz="1050" b="0" i="0" dirty="0">
                <a:effectLst/>
                <a:latin typeface="Arial" panose="020B0604020202020204" pitchFamily="34" charset="0"/>
              </a:rPr>
              <a:t>𝐶𝑖 </a:t>
            </a:r>
            <a:r>
              <a:rPr lang="en-US" altLang="zh-CN" sz="1050" b="0" i="0" dirty="0">
                <a:effectLst/>
                <a:latin typeface="Arial" panose="020B0604020202020204" pitchFamily="34" charset="0"/>
              </a:rPr>
              <a:t>that has not yet been included in the other minimal sequences</a:t>
            </a:r>
          </a:p>
          <a:p>
            <a:pPr marL="640715" lvl="1" indent="-171450">
              <a:spcBef>
                <a:spcPts val="470"/>
              </a:spcBef>
              <a:buFont typeface="Arial" panose="020B0604020202020204" pitchFamily="34" charset="0"/>
              <a:buChar char="•"/>
              <a:tabLst>
                <a:tab pos="271145" algn="l"/>
              </a:tabLst>
            </a:pPr>
            <a:r>
              <a:rPr lang="en-US" altLang="zh-CN" sz="1050" dirty="0">
                <a:latin typeface="Arial" panose="020B0604020202020204" pitchFamily="34" charset="0"/>
              </a:rPr>
              <a:t>R</a:t>
            </a:r>
            <a:r>
              <a:rPr lang="en-US" altLang="zh-CN" sz="1050" b="0" i="0" dirty="0">
                <a:effectLst/>
                <a:latin typeface="Arial" panose="020B0604020202020204" pitchFamily="34" charset="0"/>
              </a:rPr>
              <a:t>emove each call </a:t>
            </a:r>
            <a:r>
              <a:rPr lang="zh-CN" altLang="en-US" sz="1050" b="0" i="0" dirty="0">
                <a:effectLst/>
                <a:latin typeface="Arial" panose="020B0604020202020204" pitchFamily="34" charset="0"/>
              </a:rPr>
              <a:t>𝐶</a:t>
            </a:r>
            <a:r>
              <a:rPr lang="en-US" altLang="zh-CN" sz="1050" b="0" i="0" dirty="0">
                <a:effectLst/>
                <a:latin typeface="Arial" panose="020B0604020202020204" pitchFamily="34" charset="0"/>
              </a:rPr>
              <a:t>′ before </a:t>
            </a:r>
            <a:r>
              <a:rPr lang="zh-CN" altLang="en-US" sz="1050" b="0" i="0" dirty="0">
                <a:effectLst/>
                <a:latin typeface="Arial" panose="020B0604020202020204" pitchFamily="34" charset="0"/>
              </a:rPr>
              <a:t>𝐶𝑖 </a:t>
            </a:r>
            <a:r>
              <a:rPr lang="en-US" altLang="zh-CN" sz="1050" b="0" i="0" dirty="0">
                <a:effectLst/>
                <a:latin typeface="Arial" panose="020B0604020202020204" pitchFamily="34" charset="0"/>
              </a:rPr>
              <a:t>in </a:t>
            </a:r>
            <a:r>
              <a:rPr lang="zh-CN" altLang="en-US" sz="1050" b="0" i="0" dirty="0">
                <a:effectLst/>
                <a:latin typeface="Arial" panose="020B0604020202020204" pitchFamily="34" charset="0"/>
              </a:rPr>
              <a:t>𝑝</a:t>
            </a:r>
            <a:r>
              <a:rPr lang="en-US" altLang="zh-CN" sz="1050" b="0" i="0" dirty="0">
                <a:effectLst/>
                <a:latin typeface="Arial" panose="020B0604020202020204" pitchFamily="34" charset="0"/>
              </a:rPr>
              <a:t>′</a:t>
            </a:r>
          </a:p>
          <a:p>
            <a:pPr marL="640715" lvl="1" indent="-171450">
              <a:spcBef>
                <a:spcPts val="470"/>
              </a:spcBef>
              <a:buFont typeface="Arial" panose="020B0604020202020204" pitchFamily="34" charset="0"/>
              <a:buChar char="•"/>
              <a:tabLst>
                <a:tab pos="271145" algn="l"/>
              </a:tabLst>
            </a:pPr>
            <a:r>
              <a:rPr lang="en-US" altLang="zh-CN" sz="1050" b="0" i="0" dirty="0">
                <a:effectLst/>
                <a:latin typeface="Arial" panose="020B0604020202020204" pitchFamily="34" charset="0"/>
              </a:rPr>
              <a:t>If coverage keeps same, commit the change</a:t>
            </a:r>
            <a:endParaRPr lang="en-US" altLang="zh-CN" sz="1050" dirty="0">
              <a:latin typeface="Arial" panose="020B0604020202020204" pitchFamily="34" charset="0"/>
            </a:endParaRPr>
          </a:p>
          <a:p>
            <a:pPr marL="183515" indent="-171450">
              <a:lnSpc>
                <a:spcPct val="100000"/>
              </a:lnSpc>
              <a:spcBef>
                <a:spcPts val="470"/>
              </a:spcBef>
              <a:buFont typeface="Arial" panose="020B0604020202020204" pitchFamily="34" charset="0"/>
              <a:buChar char="•"/>
              <a:tabLst>
                <a:tab pos="271145" algn="l"/>
              </a:tabLst>
            </a:pPr>
            <a:r>
              <a:rPr lang="en-US" sz="1050" b="1" dirty="0">
                <a:cs typeface="Arial"/>
              </a:rPr>
              <a:t>Example</a:t>
            </a:r>
          </a:p>
          <a:p>
            <a:pPr marL="640715" lvl="1" indent="-171450">
              <a:spcBef>
                <a:spcPts val="470"/>
              </a:spcBef>
              <a:buFont typeface="Arial" panose="020B0604020202020204" pitchFamily="34" charset="0"/>
              <a:buChar char="•"/>
              <a:tabLst>
                <a:tab pos="271145" algn="l"/>
              </a:tabLst>
            </a:pPr>
            <a:r>
              <a:rPr lang="en-US" sz="1050" dirty="0">
                <a:cs typeface="Arial"/>
              </a:rPr>
              <a:t>For [</a:t>
            </a:r>
            <a:r>
              <a:rPr lang="en-US" altLang="zh-CN" sz="1050" dirty="0" err="1">
                <a:latin typeface="Arial" panose="020B0604020202020204" pitchFamily="34" charset="0"/>
              </a:rPr>
              <a:t>memfd_create</a:t>
            </a:r>
            <a:r>
              <a:rPr lang="en-US" altLang="zh-CN" sz="1050" dirty="0">
                <a:latin typeface="Arial" panose="020B0604020202020204" pitchFamily="34" charset="0"/>
              </a:rPr>
              <a:t>, write, </a:t>
            </a:r>
            <a:r>
              <a:rPr lang="en-US" altLang="zh-CN" sz="1050" dirty="0" err="1">
                <a:latin typeface="Arial" panose="020B0604020202020204" pitchFamily="34" charset="0"/>
              </a:rPr>
              <a:t>fcntl</a:t>
            </a:r>
            <a:r>
              <a:rPr lang="en-US" altLang="zh-CN" sz="1050" dirty="0">
                <a:latin typeface="Arial" panose="020B0604020202020204" pitchFamily="34" charset="0"/>
              </a:rPr>
              <a:t>, </a:t>
            </a:r>
            <a:r>
              <a:rPr lang="en-US" altLang="zh-CN" sz="1050" dirty="0" err="1">
                <a:latin typeface="Arial" panose="020B0604020202020204" pitchFamily="34" charset="0"/>
              </a:rPr>
              <a:t>mmap</a:t>
            </a:r>
            <a:r>
              <a:rPr lang="en-US" sz="1050" dirty="0">
                <a:cs typeface="Arial"/>
              </a:rPr>
              <a:t>], with [cov0, cov1, cov2, cov3], cov3 contains new coverage</a:t>
            </a:r>
          </a:p>
          <a:p>
            <a:pPr marL="640715" lvl="1" indent="-171450">
              <a:spcBef>
                <a:spcPts val="470"/>
              </a:spcBef>
              <a:buFont typeface="Arial" panose="020B0604020202020204" pitchFamily="34" charset="0"/>
              <a:buChar char="•"/>
              <a:tabLst>
                <a:tab pos="271145" algn="l"/>
              </a:tabLst>
            </a:pPr>
            <a:r>
              <a:rPr lang="en-US" sz="1050" dirty="0">
                <a:cs typeface="Arial"/>
              </a:rPr>
              <a:t>`write` is removed, the final sequence is [</a:t>
            </a:r>
            <a:r>
              <a:rPr lang="en-US" altLang="zh-CN" sz="1050" dirty="0" err="1">
                <a:latin typeface="Arial" panose="020B0604020202020204" pitchFamily="34" charset="0"/>
              </a:rPr>
              <a:t>memfd_create</a:t>
            </a:r>
            <a:r>
              <a:rPr lang="en-US" altLang="zh-CN" sz="1050" dirty="0">
                <a:latin typeface="Arial" panose="020B0604020202020204" pitchFamily="34" charset="0"/>
              </a:rPr>
              <a:t>, </a:t>
            </a:r>
            <a:r>
              <a:rPr lang="en-US" altLang="zh-CN" sz="1050" dirty="0" err="1">
                <a:latin typeface="Arial" panose="020B0604020202020204" pitchFamily="34" charset="0"/>
              </a:rPr>
              <a:t>fcntl</a:t>
            </a:r>
            <a:r>
              <a:rPr lang="en-US" altLang="zh-CN" sz="1050" dirty="0">
                <a:latin typeface="Arial" panose="020B0604020202020204" pitchFamily="34" charset="0"/>
              </a:rPr>
              <a:t>, </a:t>
            </a:r>
            <a:r>
              <a:rPr lang="en-US" altLang="zh-CN" sz="1050" dirty="0" err="1">
                <a:latin typeface="Arial" panose="020B0604020202020204" pitchFamily="34" charset="0"/>
              </a:rPr>
              <a:t>mmap</a:t>
            </a:r>
            <a:r>
              <a:rPr lang="en-US" sz="1050" dirty="0">
                <a:cs typeface="Arial"/>
              </a:rPr>
              <a:t>]</a:t>
            </a:r>
          </a:p>
          <a:p>
            <a:pPr marL="183515" indent="-171450">
              <a:lnSpc>
                <a:spcPct val="100000"/>
              </a:lnSpc>
              <a:spcBef>
                <a:spcPts val="470"/>
              </a:spcBef>
              <a:buFont typeface="Arial" panose="020B0604020202020204" pitchFamily="34" charset="0"/>
              <a:buChar char="•"/>
              <a:tabLst>
                <a:tab pos="271145" algn="l"/>
              </a:tabLst>
            </a:pPr>
            <a:endParaRPr lang="en-US" sz="1050" dirty="0">
              <a:cs typeface="Arial"/>
            </a:endParaRPr>
          </a:p>
          <a:p>
            <a:pPr marL="183515" indent="-171450">
              <a:lnSpc>
                <a:spcPct val="100000"/>
              </a:lnSpc>
              <a:spcBef>
                <a:spcPts val="470"/>
              </a:spcBef>
              <a:buFont typeface="Arial" panose="020B0604020202020204" pitchFamily="34" charset="0"/>
              <a:buChar char="•"/>
              <a:tabLst>
                <a:tab pos="271145" algn="l"/>
              </a:tabLst>
            </a:pPr>
            <a:endParaRPr lang="en-US" sz="1050" dirty="0">
              <a:cs typeface="Arial"/>
            </a:endParaRPr>
          </a:p>
          <a:p>
            <a:pPr marL="640715" lvl="1" indent="-171450">
              <a:spcBef>
                <a:spcPts val="470"/>
              </a:spcBef>
              <a:buFont typeface="Arial" panose="020B0604020202020204" pitchFamily="34" charset="0"/>
              <a:buChar char="•"/>
              <a:tabLst>
                <a:tab pos="271145" algn="l"/>
              </a:tabLst>
            </a:pPr>
            <a:endParaRPr lang="en-US" altLang="zh-CN" sz="1050" b="0" i="0"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4545436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1712595" cy="5080"/>
            </a:xfrm>
            <a:custGeom>
              <a:avLst/>
              <a:gdLst/>
              <a:ahLst/>
              <a:cxnLst/>
              <a:rect l="l" t="t" r="r" b="b"/>
              <a:pathLst>
                <a:path w="1712595" h="5080">
                  <a:moveTo>
                    <a:pt x="0" y="5060"/>
                  </a:moveTo>
                  <a:lnTo>
                    <a:pt x="0" y="0"/>
                  </a:lnTo>
                  <a:lnTo>
                    <a:pt x="1712482" y="0"/>
                  </a:lnTo>
                  <a:lnTo>
                    <a:pt x="1712482"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032760" cy="232756"/>
          </a:xfrm>
          <a:prstGeom prst="rect">
            <a:avLst/>
          </a:prstGeom>
        </p:spPr>
        <p:txBody>
          <a:bodyPr vert="horz" wrap="square" lIns="0" tIns="17145" rIns="0" bIns="0" rtlCol="0">
            <a:spAutoFit/>
          </a:bodyPr>
          <a:lstStyle/>
          <a:p>
            <a:pPr marL="12700">
              <a:lnSpc>
                <a:spcPct val="100000"/>
              </a:lnSpc>
              <a:spcBef>
                <a:spcPts val="135"/>
              </a:spcBef>
            </a:pPr>
            <a:r>
              <a:rPr lang="en-US" dirty="0"/>
              <a:t>Dynamic Learning</a:t>
            </a:r>
            <a:endParaRPr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17</a:t>
            </a:r>
            <a:endParaRPr spc="-80" dirty="0"/>
          </a:p>
        </p:txBody>
      </p:sp>
      <mc:AlternateContent xmlns:mc="http://schemas.openxmlformats.org/markup-compatibility/2006" xmlns:a14="http://schemas.microsoft.com/office/drawing/2010/main">
        <mc:Choice Requires="a14">
          <p:sp>
            <p:nvSpPr>
              <p:cNvPr id="8" name="object 6">
                <a:extLst>
                  <a:ext uri="{FF2B5EF4-FFF2-40B4-BE49-F238E27FC236}">
                    <a16:creationId xmlns:a16="http://schemas.microsoft.com/office/drawing/2014/main" id="{8109153B-5FD7-435D-8705-55B3B9539FA2}"/>
                  </a:ext>
                </a:extLst>
              </p:cNvPr>
              <p:cNvSpPr txBox="1"/>
              <p:nvPr/>
            </p:nvSpPr>
            <p:spPr>
              <a:xfrm>
                <a:off x="151052" y="631825"/>
                <a:ext cx="5549900" cy="1783630"/>
              </a:xfrm>
              <a:prstGeom prst="rect">
                <a:avLst/>
              </a:prstGeom>
            </p:spPr>
            <p:txBody>
              <a:bodyPr vert="horz" wrap="square" lIns="0" tIns="59690" rIns="0" bIns="0" rtlCol="0">
                <a:spAutoFit/>
              </a:bodyPr>
              <a:lstStyle/>
              <a:p>
                <a:pPr marL="183515" indent="-171450">
                  <a:lnSpc>
                    <a:spcPct val="100000"/>
                  </a:lnSpc>
                  <a:spcBef>
                    <a:spcPts val="470"/>
                  </a:spcBef>
                  <a:buFont typeface="Arial" panose="020B0604020202020204" pitchFamily="34" charset="0"/>
                  <a:buChar char="•"/>
                  <a:tabLst>
                    <a:tab pos="271145" algn="l"/>
                  </a:tabLst>
                </a:pPr>
                <a:r>
                  <a:rPr lang="en-US" sz="1050" b="1" dirty="0">
                    <a:cs typeface="Arial"/>
                  </a:rPr>
                  <a:t>Purpose</a:t>
                </a:r>
                <a:r>
                  <a:rPr lang="en-US" sz="1050" dirty="0">
                    <a:cs typeface="Arial"/>
                  </a:rPr>
                  <a:t>: Learn the relations not expressible by Syzlang description</a:t>
                </a:r>
              </a:p>
              <a:p>
                <a:pPr marL="183515" indent="-171450">
                  <a:lnSpc>
                    <a:spcPct val="100000"/>
                  </a:lnSpc>
                  <a:spcBef>
                    <a:spcPts val="470"/>
                  </a:spcBef>
                  <a:buFont typeface="Arial" panose="020B0604020202020204" pitchFamily="34" charset="0"/>
                  <a:buChar char="•"/>
                  <a:tabLst>
                    <a:tab pos="271145" algn="l"/>
                  </a:tabLst>
                </a:pPr>
                <a:r>
                  <a:rPr lang="en-US" sz="1050" b="1" dirty="0">
                    <a:cs typeface="Arial"/>
                  </a:rPr>
                  <a:t>Idea</a:t>
                </a:r>
                <a:r>
                  <a:rPr lang="en-US" sz="1050" dirty="0">
                    <a:cs typeface="Arial"/>
                  </a:rPr>
                  <a:t>: The relation is all about execution path, observe the coverage change</a:t>
                </a:r>
              </a:p>
              <a:p>
                <a:pPr marL="183515" indent="-171450">
                  <a:lnSpc>
                    <a:spcPct val="100000"/>
                  </a:lnSpc>
                  <a:spcBef>
                    <a:spcPts val="470"/>
                  </a:spcBef>
                  <a:buFont typeface="Arial" panose="020B0604020202020204" pitchFamily="34" charset="0"/>
                  <a:buChar char="•"/>
                  <a:tabLst>
                    <a:tab pos="271145" algn="l"/>
                  </a:tabLst>
                </a:pPr>
                <a:r>
                  <a:rPr lang="en-US" altLang="zh-CN" sz="1050" b="1" dirty="0">
                    <a:cs typeface="Arial"/>
                  </a:rPr>
                  <a:t>Steps</a:t>
                </a:r>
                <a:r>
                  <a:rPr lang="en-US" altLang="zh-CN" sz="1050" dirty="0">
                    <a:cs typeface="Arial"/>
                  </a:rPr>
                  <a:t>: For each </a:t>
                </a:r>
                <a:r>
                  <a:rPr lang="en-US" altLang="zh-CN" sz="1050" b="1" dirty="0">
                    <a:cs typeface="Arial"/>
                  </a:rPr>
                  <a:t>adjacent call pair </a:t>
                </a:r>
                <a14:m>
                  <m:oMath xmlns:m="http://schemas.openxmlformats.org/officeDocument/2006/math">
                    <m:r>
                      <a:rPr lang="en-US" altLang="zh-CN" sz="1050" b="1" i="0" smtClean="0">
                        <a:latin typeface="Cambria Math" panose="02040503050406030204" pitchFamily="18" charset="0"/>
                        <a:cs typeface="Arial"/>
                      </a:rPr>
                      <m:t>(</m:t>
                    </m:r>
                    <m:sSub>
                      <m:sSubPr>
                        <m:ctrlPr>
                          <a:rPr lang="en-US" altLang="zh-CN" sz="1050" b="1" i="1" smtClean="0">
                            <a:latin typeface="Cambria Math" panose="02040503050406030204" pitchFamily="18" charset="0"/>
                            <a:cs typeface="Arial"/>
                          </a:rPr>
                        </m:ctrlPr>
                      </m:sSubPr>
                      <m:e>
                        <m:r>
                          <a:rPr lang="en-US" altLang="zh-CN" sz="1050" b="1" i="1" smtClean="0">
                            <a:latin typeface="Cambria Math" panose="02040503050406030204" pitchFamily="18" charset="0"/>
                            <a:cs typeface="Arial"/>
                          </a:rPr>
                          <m:t>𝑪</m:t>
                        </m:r>
                      </m:e>
                      <m:sub>
                        <m:r>
                          <a:rPr lang="en-US" altLang="zh-CN" sz="1050" b="1" i="1" smtClean="0">
                            <a:latin typeface="Cambria Math" panose="02040503050406030204" pitchFamily="18" charset="0"/>
                            <a:cs typeface="Arial"/>
                          </a:rPr>
                          <m:t>𝒊</m:t>
                        </m:r>
                      </m:sub>
                    </m:sSub>
                    <m:r>
                      <a:rPr lang="en-US" altLang="zh-CN" sz="1050" b="1" i="1" smtClean="0">
                        <a:latin typeface="Cambria Math" panose="02040503050406030204" pitchFamily="18" charset="0"/>
                        <a:cs typeface="Arial"/>
                      </a:rPr>
                      <m:t>, </m:t>
                    </m:r>
                    <m:sSub>
                      <m:sSubPr>
                        <m:ctrlPr>
                          <a:rPr lang="en-US" altLang="zh-CN" sz="1050" b="1" i="1" smtClean="0">
                            <a:latin typeface="Cambria Math" panose="02040503050406030204" pitchFamily="18" charset="0"/>
                            <a:cs typeface="Arial"/>
                          </a:rPr>
                        </m:ctrlPr>
                      </m:sSubPr>
                      <m:e>
                        <m:r>
                          <a:rPr lang="en-US" altLang="zh-CN" sz="1050" b="1" i="1" smtClean="0">
                            <a:latin typeface="Cambria Math" panose="02040503050406030204" pitchFamily="18" charset="0"/>
                            <a:cs typeface="Arial"/>
                          </a:rPr>
                          <m:t>𝑪</m:t>
                        </m:r>
                      </m:e>
                      <m:sub>
                        <m:r>
                          <a:rPr lang="en-US" altLang="zh-CN" sz="1050" b="1" i="1" smtClean="0">
                            <a:latin typeface="Cambria Math" panose="02040503050406030204" pitchFamily="18" charset="0"/>
                            <a:cs typeface="Arial"/>
                          </a:rPr>
                          <m:t>𝒋</m:t>
                        </m:r>
                      </m:sub>
                    </m:sSub>
                    <m:r>
                      <a:rPr lang="en-US" altLang="zh-CN" sz="1050" b="1" i="1" smtClean="0">
                        <a:latin typeface="Cambria Math" panose="02040503050406030204" pitchFamily="18" charset="0"/>
                        <a:cs typeface="Arial"/>
                      </a:rPr>
                      <m:t>)</m:t>
                    </m:r>
                  </m:oMath>
                </a14:m>
                <a:r>
                  <a:rPr lang="en-US" altLang="zh-CN" sz="1050" dirty="0">
                    <a:cs typeface="Arial"/>
                  </a:rPr>
                  <a:t> of the minimized sequence P:</a:t>
                </a:r>
              </a:p>
              <a:p>
                <a:pPr marL="640715" lvl="1" indent="-171450">
                  <a:spcBef>
                    <a:spcPts val="470"/>
                  </a:spcBef>
                  <a:buFont typeface="Arial" panose="020B0604020202020204" pitchFamily="34" charset="0"/>
                  <a:buChar char="•"/>
                  <a:tabLst>
                    <a:tab pos="271145" algn="l"/>
                  </a:tabLst>
                </a:pPr>
                <a:r>
                  <a:rPr lang="en-US" altLang="zh-CN" sz="1050" b="0" i="0" dirty="0">
                    <a:effectLst/>
                    <a:latin typeface="Arial" panose="020B0604020202020204" pitchFamily="34" charset="0"/>
                  </a:rPr>
                  <a:t>Remove </a:t>
                </a:r>
                <a14:m>
                  <m:oMath xmlns:m="http://schemas.openxmlformats.org/officeDocument/2006/math">
                    <m:sSub>
                      <m:sSubPr>
                        <m:ctrlPr>
                          <a:rPr lang="en-US" altLang="zh-CN" sz="1050" b="1" i="1" smtClean="0">
                            <a:latin typeface="Cambria Math" panose="02040503050406030204" pitchFamily="18" charset="0"/>
                            <a:cs typeface="Arial"/>
                          </a:rPr>
                        </m:ctrlPr>
                      </m:sSubPr>
                      <m:e>
                        <m:r>
                          <a:rPr lang="en-US" altLang="zh-CN" sz="1050" b="1" i="1" smtClean="0">
                            <a:latin typeface="Cambria Math" panose="02040503050406030204" pitchFamily="18" charset="0"/>
                            <a:cs typeface="Arial"/>
                          </a:rPr>
                          <m:t>𝑪</m:t>
                        </m:r>
                      </m:e>
                      <m:sub>
                        <m:r>
                          <a:rPr lang="en-US" altLang="zh-CN" sz="1050" b="1" i="1" smtClean="0">
                            <a:latin typeface="Cambria Math" panose="02040503050406030204" pitchFamily="18" charset="0"/>
                            <a:cs typeface="Arial"/>
                          </a:rPr>
                          <m:t>𝒊</m:t>
                        </m:r>
                      </m:sub>
                    </m:sSub>
                  </m:oMath>
                </a14:m>
                <a:r>
                  <a:rPr lang="en-US" altLang="zh-CN" sz="1050" b="0" i="0" dirty="0">
                    <a:effectLst/>
                    <a:latin typeface="Arial" panose="020B0604020202020204" pitchFamily="34" charset="0"/>
                  </a:rPr>
                  <a:t>, observe the coverage change of </a:t>
                </a:r>
                <a14:m>
                  <m:oMath xmlns:m="http://schemas.openxmlformats.org/officeDocument/2006/math">
                    <m:sSub>
                      <m:sSubPr>
                        <m:ctrlPr>
                          <a:rPr lang="en-US" altLang="zh-CN" sz="1050" b="1" i="1">
                            <a:latin typeface="Cambria Math" panose="02040503050406030204" pitchFamily="18" charset="0"/>
                            <a:cs typeface="Arial"/>
                          </a:rPr>
                        </m:ctrlPr>
                      </m:sSubPr>
                      <m:e>
                        <m:r>
                          <a:rPr lang="en-US" altLang="zh-CN" sz="1050" b="1" i="1">
                            <a:latin typeface="Cambria Math" panose="02040503050406030204" pitchFamily="18" charset="0"/>
                            <a:cs typeface="Arial"/>
                          </a:rPr>
                          <m:t>𝑪</m:t>
                        </m:r>
                      </m:e>
                      <m:sub>
                        <m:r>
                          <a:rPr lang="en-US" altLang="zh-CN" sz="1050" b="1" i="1" smtClean="0">
                            <a:latin typeface="Cambria Math" panose="02040503050406030204" pitchFamily="18" charset="0"/>
                            <a:cs typeface="Arial"/>
                          </a:rPr>
                          <m:t>𝒋</m:t>
                        </m:r>
                      </m:sub>
                    </m:sSub>
                  </m:oMath>
                </a14:m>
                <a:endParaRPr lang="en-US" altLang="zh-CN" sz="1050" b="0" i="0" dirty="0">
                  <a:effectLst/>
                  <a:latin typeface="Arial" panose="020B0604020202020204" pitchFamily="34" charset="0"/>
                </a:endParaRPr>
              </a:p>
              <a:p>
                <a:pPr marL="640715" lvl="1" indent="-171450">
                  <a:spcBef>
                    <a:spcPts val="470"/>
                  </a:spcBef>
                  <a:buFont typeface="Arial" panose="020B0604020202020204" pitchFamily="34" charset="0"/>
                  <a:buChar char="•"/>
                  <a:tabLst>
                    <a:tab pos="271145" algn="l"/>
                  </a:tabLst>
                </a:pPr>
                <a:r>
                  <a:rPr lang="en-US" altLang="zh-CN" sz="1050" b="0" i="0" dirty="0">
                    <a:effectLst/>
                    <a:latin typeface="Arial" panose="020B0604020202020204" pitchFamily="34" charset="0"/>
                  </a:rPr>
                  <a:t>I</a:t>
                </a:r>
                <a:r>
                  <a:rPr lang="en-US" altLang="zh-CN" sz="1050" dirty="0">
                    <a:latin typeface="Arial" panose="020B0604020202020204" pitchFamily="34" charset="0"/>
                  </a:rPr>
                  <a:t>f the coverage of </a:t>
                </a:r>
                <a14:m>
                  <m:oMath xmlns:m="http://schemas.openxmlformats.org/officeDocument/2006/math">
                    <m:sSub>
                      <m:sSubPr>
                        <m:ctrlPr>
                          <a:rPr lang="en-US" altLang="zh-CN" sz="1050" b="1" i="1" smtClean="0">
                            <a:latin typeface="Cambria Math" panose="02040503050406030204" pitchFamily="18" charset="0"/>
                            <a:cs typeface="Arial"/>
                          </a:rPr>
                        </m:ctrlPr>
                      </m:sSubPr>
                      <m:e>
                        <m:r>
                          <a:rPr lang="en-US" altLang="zh-CN" sz="1050" b="1" i="1" smtClean="0">
                            <a:latin typeface="Cambria Math" panose="02040503050406030204" pitchFamily="18" charset="0"/>
                            <a:cs typeface="Arial"/>
                          </a:rPr>
                          <m:t>𝑪</m:t>
                        </m:r>
                      </m:e>
                      <m:sub>
                        <m:r>
                          <a:rPr lang="en-US" altLang="zh-CN" sz="1050" b="1" i="1" smtClean="0">
                            <a:latin typeface="Cambria Math" panose="02040503050406030204" pitchFamily="18" charset="0"/>
                            <a:cs typeface="Arial"/>
                          </a:rPr>
                          <m:t>𝒋</m:t>
                        </m:r>
                      </m:sub>
                    </m:sSub>
                  </m:oMath>
                </a14:m>
                <a:r>
                  <a:rPr lang="en-US" altLang="zh-CN" sz="1050" b="0" i="0" dirty="0">
                    <a:effectLst/>
                    <a:latin typeface="Arial" panose="020B0604020202020204" pitchFamily="34" charset="0"/>
                  </a:rPr>
                  <a:t> changed, </a:t>
                </a:r>
                <a14:m>
                  <m:oMath xmlns:m="http://schemas.openxmlformats.org/officeDocument/2006/math">
                    <m:sSub>
                      <m:sSubPr>
                        <m:ctrlPr>
                          <a:rPr lang="en-US" altLang="zh-CN" sz="1050" b="1" i="1">
                            <a:latin typeface="Cambria Math" panose="02040503050406030204" pitchFamily="18" charset="0"/>
                            <a:cs typeface="Arial"/>
                          </a:rPr>
                        </m:ctrlPr>
                      </m:sSubPr>
                      <m:e>
                        <m:r>
                          <a:rPr lang="en-US" altLang="zh-CN" sz="1050" b="1" i="1">
                            <a:latin typeface="Cambria Math" panose="02040503050406030204" pitchFamily="18" charset="0"/>
                            <a:cs typeface="Arial"/>
                          </a:rPr>
                          <m:t>𝑪</m:t>
                        </m:r>
                      </m:e>
                      <m:sub>
                        <m:r>
                          <a:rPr lang="en-US" altLang="zh-CN" sz="1050" b="1" i="1">
                            <a:latin typeface="Cambria Math" panose="02040503050406030204" pitchFamily="18" charset="0"/>
                            <a:cs typeface="Arial"/>
                          </a:rPr>
                          <m:t>𝒊</m:t>
                        </m:r>
                      </m:sub>
                    </m:sSub>
                    <m:r>
                      <a:rPr lang="en-US" altLang="zh-CN" sz="1050" b="1" i="1">
                        <a:latin typeface="Cambria Math" panose="02040503050406030204" pitchFamily="18" charset="0"/>
                        <a:cs typeface="Arial"/>
                      </a:rPr>
                      <m:t> </m:t>
                    </m:r>
                  </m:oMath>
                </a14:m>
                <a:r>
                  <a:rPr lang="en-US" altLang="zh-CN" sz="1050" b="0" i="0" dirty="0">
                    <a:effectLst/>
                    <a:latin typeface="Arial" panose="020B0604020202020204" pitchFamily="34" charset="0"/>
                  </a:rPr>
                  <a:t> must have influence relation with </a:t>
                </a:r>
                <a14:m>
                  <m:oMath xmlns:m="http://schemas.openxmlformats.org/officeDocument/2006/math">
                    <m:sSub>
                      <m:sSubPr>
                        <m:ctrlPr>
                          <a:rPr lang="en-US" altLang="zh-CN" sz="1050" b="1" i="1" smtClean="0">
                            <a:latin typeface="Cambria Math" panose="02040503050406030204" pitchFamily="18" charset="0"/>
                            <a:cs typeface="Arial"/>
                          </a:rPr>
                        </m:ctrlPr>
                      </m:sSubPr>
                      <m:e>
                        <m:r>
                          <a:rPr lang="en-US" altLang="zh-CN" sz="1050" b="1" i="1">
                            <a:latin typeface="Cambria Math" panose="02040503050406030204" pitchFamily="18" charset="0"/>
                            <a:cs typeface="Arial"/>
                          </a:rPr>
                          <m:t>𝑪</m:t>
                        </m:r>
                      </m:e>
                      <m:sub>
                        <m:r>
                          <a:rPr lang="en-US" altLang="zh-CN" sz="1050" b="1" i="1" smtClean="0">
                            <a:latin typeface="Cambria Math" panose="02040503050406030204" pitchFamily="18" charset="0"/>
                            <a:cs typeface="Arial"/>
                          </a:rPr>
                          <m:t>𝒋</m:t>
                        </m:r>
                      </m:sub>
                    </m:sSub>
                    <m:r>
                      <a:rPr lang="en-US" altLang="zh-CN" sz="1050" b="1" i="1">
                        <a:latin typeface="Cambria Math" panose="02040503050406030204" pitchFamily="18" charset="0"/>
                        <a:cs typeface="Arial"/>
                      </a:rPr>
                      <m:t> </m:t>
                    </m:r>
                  </m:oMath>
                </a14:m>
                <a:r>
                  <a:rPr lang="en-US" altLang="zh-CN" sz="1050" b="0" i="0" dirty="0">
                    <a:effectLst/>
                    <a:latin typeface="Arial" panose="020B0604020202020204" pitchFamily="34" charset="0"/>
                  </a:rPr>
                  <a:t>, since they’re adjacent</a:t>
                </a:r>
                <a:endParaRPr lang="en-US" sz="1050" dirty="0">
                  <a:cs typeface="Arial"/>
                </a:endParaRPr>
              </a:p>
              <a:p>
                <a:pPr marL="183515" indent="-171450">
                  <a:lnSpc>
                    <a:spcPct val="100000"/>
                  </a:lnSpc>
                  <a:spcBef>
                    <a:spcPts val="470"/>
                  </a:spcBef>
                  <a:buFont typeface="Arial" panose="020B0604020202020204" pitchFamily="34" charset="0"/>
                  <a:buChar char="•"/>
                  <a:tabLst>
                    <a:tab pos="271145" algn="l"/>
                  </a:tabLst>
                </a:pPr>
                <a:endParaRPr lang="en-US" sz="1050" dirty="0">
                  <a:cs typeface="Arial"/>
                </a:endParaRPr>
              </a:p>
              <a:p>
                <a:pPr marL="640715" lvl="1" indent="-171450">
                  <a:spcBef>
                    <a:spcPts val="470"/>
                  </a:spcBef>
                  <a:buFont typeface="Arial" panose="020B0604020202020204" pitchFamily="34" charset="0"/>
                  <a:buChar char="•"/>
                  <a:tabLst>
                    <a:tab pos="271145" algn="l"/>
                  </a:tabLst>
                </a:pPr>
                <a:endParaRPr lang="en-US" altLang="zh-CN" sz="1050" b="0" i="0" dirty="0">
                  <a:effectLst/>
                  <a:latin typeface="Arial" panose="020B0604020202020204" pitchFamily="34" charset="0"/>
                </a:endParaRPr>
              </a:p>
            </p:txBody>
          </p:sp>
        </mc:Choice>
        <mc:Fallback xmlns="">
          <p:sp>
            <p:nvSpPr>
              <p:cNvPr id="8" name="object 6">
                <a:extLst>
                  <a:ext uri="{FF2B5EF4-FFF2-40B4-BE49-F238E27FC236}">
                    <a16:creationId xmlns:a16="http://schemas.microsoft.com/office/drawing/2014/main" id="{8109153B-5FD7-435D-8705-55B3B9539FA2}"/>
                  </a:ext>
                </a:extLst>
              </p:cNvPr>
              <p:cNvSpPr txBox="1">
                <a:spLocks noRot="1" noChangeAspect="1" noMove="1" noResize="1" noEditPoints="1" noAdjustHandles="1" noChangeArrowheads="1" noChangeShapeType="1" noTextEdit="1"/>
              </p:cNvSpPr>
              <p:nvPr/>
            </p:nvSpPr>
            <p:spPr>
              <a:xfrm>
                <a:off x="151052" y="631825"/>
                <a:ext cx="5549900" cy="1783630"/>
              </a:xfrm>
              <a:prstGeom prst="rect">
                <a:avLst/>
              </a:prstGeom>
              <a:blipFill>
                <a:blip r:embed="rId4"/>
                <a:stretch>
                  <a:fillRect l="-1209"/>
                </a:stretch>
              </a:blipFill>
            </p:spPr>
            <p:txBody>
              <a:bodyPr/>
              <a:lstStyle/>
              <a:p>
                <a:r>
                  <a:rPr lang="zh-CN" altLang="en-US">
                    <a:noFill/>
                  </a:rPr>
                  <a:t> </a:t>
                </a:r>
              </a:p>
            </p:txBody>
          </p:sp>
        </mc:Fallback>
      </mc:AlternateContent>
      <p:sp>
        <p:nvSpPr>
          <p:cNvPr id="9" name="爆炸形: 8 pt  8">
            <a:extLst>
              <a:ext uri="{FF2B5EF4-FFF2-40B4-BE49-F238E27FC236}">
                <a16:creationId xmlns:a16="http://schemas.microsoft.com/office/drawing/2014/main" id="{4A6F330F-9CA9-4A91-BB00-BD56B9515650}"/>
              </a:ext>
            </a:extLst>
          </p:cNvPr>
          <p:cNvSpPr/>
          <p:nvPr/>
        </p:nvSpPr>
        <p:spPr>
          <a:xfrm>
            <a:off x="2922011" y="1959690"/>
            <a:ext cx="1981200" cy="102915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00" b="1" u="sng" dirty="0"/>
          </a:p>
          <a:p>
            <a:pPr algn="ctr"/>
            <a:r>
              <a:rPr lang="en-US" altLang="zh-CN" sz="1100" b="1" u="sng" dirty="0"/>
              <a:t>Learn relations iteratively</a:t>
            </a:r>
          </a:p>
          <a:p>
            <a:pPr algn="ctr"/>
            <a:endParaRPr lang="zh-CN" altLang="en-US" sz="1100" b="1" u="sng" dirty="0"/>
          </a:p>
        </p:txBody>
      </p:sp>
    </p:spTree>
    <p:custDataLst>
      <p:tags r:id="rId1"/>
    </p:custDataLst>
    <p:extLst>
      <p:ext uri="{BB962C8B-B14F-4D97-AF65-F5344CB8AC3E}">
        <p14:creationId xmlns:p14="http://schemas.microsoft.com/office/powerpoint/2010/main" val="419983205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2024380" cy="5080"/>
            </a:xfrm>
            <a:custGeom>
              <a:avLst/>
              <a:gdLst/>
              <a:ahLst/>
              <a:cxnLst/>
              <a:rect l="l" t="t" r="r" b="b"/>
              <a:pathLst>
                <a:path w="2024380" h="5080">
                  <a:moveTo>
                    <a:pt x="0" y="5060"/>
                  </a:moveTo>
                  <a:lnTo>
                    <a:pt x="0" y="0"/>
                  </a:lnTo>
                  <a:lnTo>
                    <a:pt x="2023795" y="0"/>
                  </a:lnTo>
                  <a:lnTo>
                    <a:pt x="2023795"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131185" cy="232756"/>
          </a:xfrm>
          <a:prstGeom prst="rect">
            <a:avLst/>
          </a:prstGeom>
        </p:spPr>
        <p:txBody>
          <a:bodyPr vert="horz" wrap="square" lIns="0" tIns="17145" rIns="0" bIns="0" rtlCol="0">
            <a:spAutoFit/>
          </a:bodyPr>
          <a:lstStyle/>
          <a:p>
            <a:pPr marL="12700">
              <a:lnSpc>
                <a:spcPct val="100000"/>
              </a:lnSpc>
              <a:spcBef>
                <a:spcPts val="135"/>
              </a:spcBef>
            </a:pPr>
            <a:r>
              <a:rPr lang="en-US" spc="20" dirty="0"/>
              <a:t>Dynamic Learning</a:t>
            </a:r>
            <a:endParaRPr spc="15" dirty="0"/>
          </a:p>
        </p:txBody>
      </p:sp>
      <p:sp>
        <p:nvSpPr>
          <p:cNvPr id="11" name="object 11"/>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18</a:t>
            </a:r>
            <a:endParaRPr spc="-80" dirty="0"/>
          </a:p>
        </p:txBody>
      </p:sp>
      <p:pic>
        <p:nvPicPr>
          <p:cNvPr id="13" name="图片 12">
            <a:extLst>
              <a:ext uri="{FF2B5EF4-FFF2-40B4-BE49-F238E27FC236}">
                <a16:creationId xmlns:a16="http://schemas.microsoft.com/office/drawing/2014/main" id="{9EA2DE63-435E-4F8E-BED9-F6F51E4217B6}"/>
              </a:ext>
            </a:extLst>
          </p:cNvPr>
          <p:cNvPicPr>
            <a:picLocks noChangeAspect="1"/>
          </p:cNvPicPr>
          <p:nvPr/>
        </p:nvPicPr>
        <p:blipFill>
          <a:blip r:embed="rId4"/>
          <a:stretch>
            <a:fillRect/>
          </a:stretch>
        </p:blipFill>
        <p:spPr>
          <a:xfrm>
            <a:off x="261621" y="802699"/>
            <a:ext cx="5153758" cy="1657926"/>
          </a:xfrm>
          <a:prstGeom prst="rect">
            <a:avLst/>
          </a:prstGeom>
          <a:ln w="38100" cap="sq">
            <a:noFill/>
            <a:prstDash val="solid"/>
            <a:miter lim="800000"/>
          </a:ln>
          <a:effectLst>
            <a:outerShdw blurRad="50800" dist="38100" dir="2700000" algn="tl" rotWithShape="0">
              <a:srgbClr val="000000">
                <a:alpha val="43000"/>
              </a:srgbClr>
            </a:outerShdw>
          </a:effectLst>
        </p:spPr>
      </p:pic>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2179955" cy="5080"/>
            </a:xfrm>
            <a:custGeom>
              <a:avLst/>
              <a:gdLst/>
              <a:ahLst/>
              <a:cxnLst/>
              <a:rect l="l" t="t" r="r" b="b"/>
              <a:pathLst>
                <a:path w="2179955" h="5080">
                  <a:moveTo>
                    <a:pt x="0" y="5060"/>
                  </a:moveTo>
                  <a:lnTo>
                    <a:pt x="0" y="0"/>
                  </a:lnTo>
                  <a:lnTo>
                    <a:pt x="2179451" y="0"/>
                  </a:lnTo>
                  <a:lnTo>
                    <a:pt x="2179451"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877260" cy="232756"/>
          </a:xfrm>
          <a:prstGeom prst="rect">
            <a:avLst/>
          </a:prstGeom>
        </p:spPr>
        <p:txBody>
          <a:bodyPr vert="horz" wrap="square" lIns="0" tIns="17145" rIns="0" bIns="0" rtlCol="0">
            <a:spAutoFit/>
          </a:bodyPr>
          <a:lstStyle/>
          <a:p>
            <a:pPr marL="12700">
              <a:lnSpc>
                <a:spcPct val="100000"/>
              </a:lnSpc>
              <a:spcBef>
                <a:spcPts val="135"/>
              </a:spcBef>
            </a:pPr>
            <a:r>
              <a:rPr lang="en-US" spc="5" dirty="0"/>
              <a:t>Guided Generation and Mutation</a:t>
            </a:r>
            <a:endParaRPr spc="20"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19</a:t>
            </a:r>
            <a:endParaRPr spc="-80" dirty="0"/>
          </a:p>
        </p:txBody>
      </p:sp>
      <mc:AlternateContent xmlns:mc="http://schemas.openxmlformats.org/markup-compatibility/2006" xmlns:a14="http://schemas.microsoft.com/office/drawing/2010/main">
        <mc:Choice Requires="a14">
          <p:sp>
            <p:nvSpPr>
              <p:cNvPr id="8" name="object 6">
                <a:extLst>
                  <a:ext uri="{FF2B5EF4-FFF2-40B4-BE49-F238E27FC236}">
                    <a16:creationId xmlns:a16="http://schemas.microsoft.com/office/drawing/2014/main" id="{D12D31A5-E70E-4C61-B8C7-4EECE078E8CA}"/>
                  </a:ext>
                </a:extLst>
              </p:cNvPr>
              <p:cNvSpPr txBox="1"/>
              <p:nvPr/>
            </p:nvSpPr>
            <p:spPr>
              <a:xfrm>
                <a:off x="139700" y="555625"/>
                <a:ext cx="4777740" cy="2947217"/>
              </a:xfrm>
              <a:prstGeom prst="rect">
                <a:avLst/>
              </a:prstGeom>
            </p:spPr>
            <p:txBody>
              <a:bodyPr vert="horz" wrap="square" lIns="0" tIns="59690" rIns="0" bIns="0" rtlCol="0">
                <a:spAutoFit/>
              </a:bodyPr>
              <a:lstStyle/>
              <a:p>
                <a:pPr marL="183515" indent="-171450">
                  <a:lnSpc>
                    <a:spcPct val="100000"/>
                  </a:lnSpc>
                  <a:spcBef>
                    <a:spcPts val="470"/>
                  </a:spcBef>
                  <a:buFont typeface="Arial" panose="020B0604020202020204" pitchFamily="34" charset="0"/>
                  <a:buChar char="•"/>
                  <a:tabLst>
                    <a:tab pos="271145" algn="l"/>
                  </a:tabLst>
                </a:pPr>
                <a:r>
                  <a:rPr lang="en-US" sz="1200" b="1" dirty="0">
                    <a:cs typeface="Arial"/>
                  </a:rPr>
                  <a:t>Purpose</a:t>
                </a:r>
                <a:r>
                  <a:rPr lang="en-US" sz="1200" dirty="0">
                    <a:cs typeface="Arial"/>
                  </a:rPr>
                  <a:t>: Generate high quality inputs</a:t>
                </a:r>
              </a:p>
              <a:p>
                <a:pPr marL="183515" indent="-171450">
                  <a:lnSpc>
                    <a:spcPct val="100000"/>
                  </a:lnSpc>
                  <a:spcBef>
                    <a:spcPts val="470"/>
                  </a:spcBef>
                  <a:buFont typeface="Arial" panose="020B0604020202020204" pitchFamily="34" charset="0"/>
                  <a:buChar char="•"/>
                  <a:tabLst>
                    <a:tab pos="271145" algn="l"/>
                  </a:tabLst>
                </a:pPr>
                <a:r>
                  <a:rPr lang="en-US" sz="1200" b="1" dirty="0">
                    <a:cs typeface="Arial"/>
                  </a:rPr>
                  <a:t>Idea</a:t>
                </a:r>
                <a:r>
                  <a:rPr lang="en-US" sz="1200" dirty="0">
                    <a:cs typeface="Arial"/>
                  </a:rPr>
                  <a:t>: Use learned relations to select call that matters</a:t>
                </a:r>
              </a:p>
              <a:p>
                <a:pPr marL="183515" indent="-171450">
                  <a:lnSpc>
                    <a:spcPct val="100000"/>
                  </a:lnSpc>
                  <a:spcBef>
                    <a:spcPts val="470"/>
                  </a:spcBef>
                  <a:buFont typeface="Arial" panose="020B0604020202020204" pitchFamily="34" charset="0"/>
                  <a:buChar char="•"/>
                  <a:tabLst>
                    <a:tab pos="271145" algn="l"/>
                  </a:tabLst>
                </a:pPr>
                <a:r>
                  <a:rPr lang="en-US" altLang="zh-CN" sz="1200" b="1" dirty="0">
                    <a:cs typeface="Arial"/>
                  </a:rPr>
                  <a:t>Steps</a:t>
                </a:r>
                <a:r>
                  <a:rPr lang="en-US" altLang="zh-CN" sz="1200" dirty="0">
                    <a:cs typeface="Arial"/>
                  </a:rPr>
                  <a:t>: For call sequence [</a:t>
                </a:r>
                <a14:m>
                  <m:oMath xmlns:m="http://schemas.openxmlformats.org/officeDocument/2006/math">
                    <m:sSub>
                      <m:sSubPr>
                        <m:ctrlPr>
                          <a:rPr lang="en-US" altLang="zh-CN" sz="1200" b="0" i="1" smtClean="0">
                            <a:effectLst/>
                            <a:latin typeface="Cambria Math" panose="02040503050406030204" pitchFamily="18" charset="0"/>
                          </a:rPr>
                        </m:ctrlPr>
                      </m:sSubPr>
                      <m:e>
                        <m:r>
                          <a:rPr lang="en-US" altLang="zh-CN" sz="1200" b="0" i="1" smtClean="0">
                            <a:effectLst/>
                            <a:latin typeface="Cambria Math" panose="02040503050406030204" pitchFamily="18" charset="0"/>
                          </a:rPr>
                          <m:t>𝐶</m:t>
                        </m:r>
                      </m:e>
                      <m:sub>
                        <m:r>
                          <a:rPr lang="en-US" altLang="zh-CN" sz="1200" b="0" i="1" smtClean="0">
                            <a:effectLst/>
                            <a:latin typeface="Cambria Math" panose="02040503050406030204" pitchFamily="18" charset="0"/>
                          </a:rPr>
                          <m:t>𝑖</m:t>
                        </m:r>
                      </m:sub>
                    </m:sSub>
                  </m:oMath>
                </a14:m>
                <a:r>
                  <a:rPr lang="en-US" altLang="zh-CN" sz="1200" b="0" i="0" dirty="0">
                    <a:effectLst/>
                  </a:rPr>
                  <a:t> ,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𝑗</m:t>
                        </m:r>
                      </m:sub>
                    </m:sSub>
                  </m:oMath>
                </a14:m>
                <a:r>
                  <a:rPr lang="en-US" altLang="zh-CN" sz="1200" dirty="0"/>
                  <a:t> ,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𝑘</m:t>
                        </m:r>
                      </m:sub>
                    </m:sSub>
                  </m:oMath>
                </a14:m>
                <a:r>
                  <a:rPr lang="en-US" altLang="zh-CN" sz="1200" dirty="0">
                    <a:cs typeface="Arial"/>
                  </a:rPr>
                  <a:t>]:</a:t>
                </a:r>
              </a:p>
              <a:p>
                <a:pPr marL="640715" lvl="1" indent="-171450">
                  <a:spcBef>
                    <a:spcPts val="470"/>
                  </a:spcBef>
                  <a:buFont typeface="Arial" panose="020B0604020202020204" pitchFamily="34" charset="0"/>
                  <a:buChar char="•"/>
                  <a:tabLst>
                    <a:tab pos="271145" algn="l"/>
                  </a:tabLst>
                </a:pPr>
                <a:r>
                  <a:rPr lang="en-US" altLang="zh-CN" sz="1200" b="0" i="0" dirty="0">
                    <a:effectLst/>
                  </a:rPr>
                  <a:t>Find candidate calls that can be influenced by </a:t>
                </a:r>
                <a14:m>
                  <m:oMath xmlns:m="http://schemas.openxmlformats.org/officeDocument/2006/math">
                    <m:sSub>
                      <m:sSubPr>
                        <m:ctrlPr>
                          <a:rPr lang="en-US" altLang="zh-CN" sz="1200" b="0" i="1" smtClean="0">
                            <a:effectLst/>
                            <a:latin typeface="Cambria Math" panose="02040503050406030204" pitchFamily="18" charset="0"/>
                          </a:rPr>
                        </m:ctrlPr>
                      </m:sSubPr>
                      <m:e>
                        <m:r>
                          <a:rPr lang="en-US" altLang="zh-CN" sz="1200" b="0" i="1" smtClean="0">
                            <a:effectLst/>
                            <a:latin typeface="Cambria Math" panose="02040503050406030204" pitchFamily="18" charset="0"/>
                          </a:rPr>
                          <m:t>𝐶</m:t>
                        </m:r>
                      </m:e>
                      <m:sub>
                        <m:r>
                          <a:rPr lang="en-US" altLang="zh-CN" sz="1200" b="0" i="1" smtClean="0">
                            <a:effectLst/>
                            <a:latin typeface="Cambria Math" panose="02040503050406030204" pitchFamily="18" charset="0"/>
                          </a:rPr>
                          <m:t>𝑖</m:t>
                        </m:r>
                      </m:sub>
                    </m:sSub>
                  </m:oMath>
                </a14:m>
                <a:r>
                  <a:rPr lang="en-US" altLang="zh-CN" sz="1200" b="0" i="0" dirty="0">
                    <a:effectLst/>
                  </a:rPr>
                  <a:t> ,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𝑗</m:t>
                        </m:r>
                      </m:sub>
                    </m:sSub>
                  </m:oMath>
                </a14:m>
                <a:r>
                  <a:rPr lang="en-US" altLang="zh-CN" sz="1200" dirty="0"/>
                  <a:t> ,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𝑘</m:t>
                        </m:r>
                      </m:sub>
                    </m:sSub>
                  </m:oMath>
                </a14:m>
                <a:r>
                  <a:rPr lang="en-US" altLang="zh-CN" sz="1200" b="0" i="0" dirty="0">
                    <a:effectLst/>
                  </a:rPr>
                  <a:t>, count number of calls that influence the </a:t>
                </a:r>
                <a:r>
                  <a:rPr lang="en-US" altLang="zh-CN" sz="1200" dirty="0"/>
                  <a:t>candidate as weight.</a:t>
                </a:r>
                <a:endParaRPr lang="en-US" altLang="zh-CN" sz="1200" b="0" i="0" dirty="0">
                  <a:effectLst/>
                </a:endParaRPr>
              </a:p>
              <a:p>
                <a:pPr marL="640715" lvl="1" indent="-171450">
                  <a:spcBef>
                    <a:spcPts val="470"/>
                  </a:spcBef>
                  <a:buFont typeface="Arial" panose="020B0604020202020204" pitchFamily="34" charset="0"/>
                  <a:buChar char="•"/>
                  <a:tabLst>
                    <a:tab pos="271145" algn="l"/>
                  </a:tabLst>
                </a:pPr>
                <a:r>
                  <a:rPr lang="en-US" altLang="zh-CN" sz="1200" b="0" i="0" dirty="0">
                    <a:effectLst/>
                  </a:rPr>
                  <a:t>Choose weighted</a:t>
                </a:r>
              </a:p>
              <a:p>
                <a:pPr marL="183515" indent="-171450">
                  <a:lnSpc>
                    <a:spcPct val="100000"/>
                  </a:lnSpc>
                  <a:spcBef>
                    <a:spcPts val="470"/>
                  </a:spcBef>
                  <a:buFont typeface="Arial" panose="020B0604020202020204" pitchFamily="34" charset="0"/>
                  <a:buChar char="•"/>
                  <a:tabLst>
                    <a:tab pos="271145" algn="l"/>
                  </a:tabLst>
                </a:pPr>
                <a:r>
                  <a:rPr lang="en-US" sz="1200" b="1" dirty="0">
                    <a:cs typeface="Arial"/>
                  </a:rPr>
                  <a:t>Example:</a:t>
                </a:r>
              </a:p>
              <a:p>
                <a:pPr marL="640715" lvl="1" indent="-171450">
                  <a:spcBef>
                    <a:spcPts val="470"/>
                  </a:spcBef>
                  <a:buFont typeface="Arial" panose="020B0604020202020204" pitchFamily="34" charset="0"/>
                  <a:buChar char="•"/>
                  <a:tabLst>
                    <a:tab pos="271145" algn="l"/>
                  </a:tabLst>
                </a:pPr>
                <a:r>
                  <a:rPr lang="en-US" sz="1200" dirty="0">
                    <a:cs typeface="Arial"/>
                  </a:rPr>
                  <a:t>For sequence [socket, bind]</a:t>
                </a:r>
              </a:p>
              <a:p>
                <a:pPr marL="640715" lvl="1" indent="-171450">
                  <a:spcBef>
                    <a:spcPts val="470"/>
                  </a:spcBef>
                  <a:buFont typeface="Arial" panose="020B0604020202020204" pitchFamily="34" charset="0"/>
                  <a:buChar char="•"/>
                  <a:tabLst>
                    <a:tab pos="271145" algn="l"/>
                  </a:tabLst>
                </a:pPr>
                <a:r>
                  <a:rPr lang="en-US" sz="1200" dirty="0">
                    <a:cs typeface="Arial"/>
                  </a:rPr>
                  <a:t>The candidates are </a:t>
                </a:r>
                <a:r>
                  <a:rPr lang="en-US" sz="1200" b="1" dirty="0">
                    <a:cs typeface="Arial"/>
                  </a:rPr>
                  <a:t>[listen: 2, accept: 1]</a:t>
                </a:r>
              </a:p>
              <a:p>
                <a:pPr marL="640715" lvl="1" indent="-171450">
                  <a:spcBef>
                    <a:spcPts val="470"/>
                  </a:spcBef>
                  <a:buFont typeface="Arial" panose="020B0604020202020204" pitchFamily="34" charset="0"/>
                  <a:buChar char="•"/>
                  <a:tabLst>
                    <a:tab pos="271145" algn="l"/>
                  </a:tabLst>
                </a:pPr>
                <a:r>
                  <a:rPr lang="en-US" sz="1200" dirty="0">
                    <a:cs typeface="Arial"/>
                  </a:rPr>
                  <a:t>`</a:t>
                </a:r>
                <a:r>
                  <a:rPr lang="en-US" sz="1200" b="1" dirty="0">
                    <a:cs typeface="Arial"/>
                  </a:rPr>
                  <a:t>listen</a:t>
                </a:r>
                <a:r>
                  <a:rPr lang="en-US" sz="1200" dirty="0">
                    <a:cs typeface="Arial"/>
                  </a:rPr>
                  <a:t>` has higher priority to be chosen</a:t>
                </a:r>
              </a:p>
              <a:p>
                <a:pPr marL="183515" indent="-171450">
                  <a:lnSpc>
                    <a:spcPct val="100000"/>
                  </a:lnSpc>
                  <a:spcBef>
                    <a:spcPts val="470"/>
                  </a:spcBef>
                  <a:buFont typeface="Arial" panose="020B0604020202020204" pitchFamily="34" charset="0"/>
                  <a:buChar char="•"/>
                  <a:tabLst>
                    <a:tab pos="271145" algn="l"/>
                  </a:tabLst>
                </a:pPr>
                <a:endParaRPr lang="en-US" sz="1200" dirty="0">
                  <a:cs typeface="Arial"/>
                </a:endParaRPr>
              </a:p>
              <a:p>
                <a:pPr marL="183515" indent="-171450">
                  <a:lnSpc>
                    <a:spcPct val="100000"/>
                  </a:lnSpc>
                  <a:spcBef>
                    <a:spcPts val="470"/>
                  </a:spcBef>
                  <a:buFont typeface="Arial" panose="020B0604020202020204" pitchFamily="34" charset="0"/>
                  <a:buChar char="•"/>
                  <a:tabLst>
                    <a:tab pos="271145" algn="l"/>
                  </a:tabLst>
                </a:pPr>
                <a:endParaRPr lang="en-US" sz="1200" dirty="0">
                  <a:cs typeface="Arial"/>
                </a:endParaRPr>
              </a:p>
            </p:txBody>
          </p:sp>
        </mc:Choice>
        <mc:Fallback xmlns="">
          <p:sp>
            <p:nvSpPr>
              <p:cNvPr id="8" name="object 6">
                <a:extLst>
                  <a:ext uri="{FF2B5EF4-FFF2-40B4-BE49-F238E27FC236}">
                    <a16:creationId xmlns:a16="http://schemas.microsoft.com/office/drawing/2014/main" id="{D12D31A5-E70E-4C61-B8C7-4EECE078E8CA}"/>
                  </a:ext>
                </a:extLst>
              </p:cNvPr>
              <p:cNvSpPr txBox="1">
                <a:spLocks noRot="1" noChangeAspect="1" noMove="1" noResize="1" noEditPoints="1" noAdjustHandles="1" noChangeArrowheads="1" noChangeShapeType="1" noTextEdit="1"/>
              </p:cNvSpPr>
              <p:nvPr/>
            </p:nvSpPr>
            <p:spPr>
              <a:xfrm>
                <a:off x="139700" y="555625"/>
                <a:ext cx="4777740" cy="2947217"/>
              </a:xfrm>
              <a:prstGeom prst="rect">
                <a:avLst/>
              </a:prstGeom>
              <a:blipFill>
                <a:blip r:embed="rId4"/>
                <a:stretch>
                  <a:fillRect l="-1658"/>
                </a:stretch>
              </a:blipFill>
            </p:spPr>
            <p:txBody>
              <a:bodyPr/>
              <a:lstStyle/>
              <a:p>
                <a:r>
                  <a:rPr lang="zh-CN" altLang="en-US">
                    <a:noFill/>
                  </a:rPr>
                  <a:t> </a:t>
                </a:r>
              </a:p>
            </p:txBody>
          </p:sp>
        </mc:Fallback>
      </mc:AlternateContent>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734260" cy="232756"/>
          </a:xfrm>
          <a:prstGeom prst="rect">
            <a:avLst/>
          </a:prstGeom>
        </p:spPr>
        <p:txBody>
          <a:bodyPr vert="horz" wrap="square" lIns="0" tIns="17145" rIns="0" bIns="0" rtlCol="0">
            <a:spAutoFit/>
          </a:bodyPr>
          <a:lstStyle/>
          <a:p>
            <a:pPr marL="12700">
              <a:lnSpc>
                <a:spcPct val="100000"/>
              </a:lnSpc>
              <a:spcBef>
                <a:spcPts val="135"/>
              </a:spcBef>
            </a:pPr>
            <a:r>
              <a:rPr lang="en-US" altLang="zh-CN" spc="5" dirty="0"/>
              <a:t>Revisit</a:t>
            </a:r>
            <a:r>
              <a:rPr lang="en-US" altLang="zh-CN" spc="70" dirty="0"/>
              <a:t> </a:t>
            </a:r>
            <a:r>
              <a:rPr lang="en-US" altLang="zh-CN" spc="-20" dirty="0"/>
              <a:t>the</a:t>
            </a:r>
            <a:r>
              <a:rPr lang="en-US" altLang="zh-CN" spc="70" dirty="0"/>
              <a:t> Fuzzing </a:t>
            </a:r>
            <a:r>
              <a:rPr lang="en-US" altLang="zh-CN" spc="25" dirty="0"/>
              <a:t>Loop</a:t>
            </a:r>
            <a:endParaRPr spc="25" dirty="0"/>
          </a:p>
        </p:txBody>
      </p:sp>
      <p:sp>
        <p:nvSpPr>
          <p:cNvPr id="9" name="矩形: 圆角 8">
            <a:extLst>
              <a:ext uri="{FF2B5EF4-FFF2-40B4-BE49-F238E27FC236}">
                <a16:creationId xmlns:a16="http://schemas.microsoft.com/office/drawing/2014/main" id="{97E99AF3-B5D2-4DF8-B6DE-6B9C74A0C892}"/>
              </a:ext>
            </a:extLst>
          </p:cNvPr>
          <p:cNvSpPr/>
          <p:nvPr/>
        </p:nvSpPr>
        <p:spPr>
          <a:xfrm>
            <a:off x="3619302" y="60237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Kernel Source</a:t>
            </a:r>
            <a:endParaRPr lang="zh-CN" altLang="en-US" sz="1100" dirty="0">
              <a:solidFill>
                <a:schemeClr val="tx1"/>
              </a:solidFill>
            </a:endParaRPr>
          </a:p>
        </p:txBody>
      </p:sp>
      <p:sp>
        <p:nvSpPr>
          <p:cNvPr id="10" name="矩形: 圆角 9">
            <a:extLst>
              <a:ext uri="{FF2B5EF4-FFF2-40B4-BE49-F238E27FC236}">
                <a16:creationId xmlns:a16="http://schemas.microsoft.com/office/drawing/2014/main" id="{8DED28BA-FF19-4B6D-8F86-CFE326B5A713}"/>
              </a:ext>
            </a:extLst>
          </p:cNvPr>
          <p:cNvSpPr/>
          <p:nvPr/>
        </p:nvSpPr>
        <p:spPr>
          <a:xfrm>
            <a:off x="517505" y="1621479"/>
            <a:ext cx="8382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Syscall</a:t>
            </a:r>
          </a:p>
          <a:p>
            <a:pPr algn="ctr"/>
            <a:r>
              <a:rPr lang="en-US" altLang="zh-CN" sz="1050" dirty="0">
                <a:solidFill>
                  <a:schemeClr val="tx1"/>
                </a:solidFill>
              </a:rPr>
              <a:t>Description</a:t>
            </a:r>
            <a:endParaRPr lang="zh-CN" altLang="en-US" sz="1050" dirty="0">
              <a:solidFill>
                <a:schemeClr val="tx1"/>
              </a:solidFill>
            </a:endParaRPr>
          </a:p>
        </p:txBody>
      </p:sp>
      <p:sp>
        <p:nvSpPr>
          <p:cNvPr id="11" name="矩形: 圆角 10">
            <a:extLst>
              <a:ext uri="{FF2B5EF4-FFF2-40B4-BE49-F238E27FC236}">
                <a16:creationId xmlns:a16="http://schemas.microsoft.com/office/drawing/2014/main" id="{52462B72-0F4D-4384-ACB5-47D501AE1289}"/>
              </a:ext>
            </a:extLst>
          </p:cNvPr>
          <p:cNvSpPr/>
          <p:nvPr/>
        </p:nvSpPr>
        <p:spPr>
          <a:xfrm>
            <a:off x="520701" y="1121802"/>
            <a:ext cx="8382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Corpus</a:t>
            </a:r>
            <a:endParaRPr lang="zh-CN" altLang="en-US" sz="1050" dirty="0">
              <a:solidFill>
                <a:schemeClr val="tx1"/>
              </a:solidFill>
            </a:endParaRPr>
          </a:p>
        </p:txBody>
      </p:sp>
      <p:sp>
        <p:nvSpPr>
          <p:cNvPr id="12" name="矩形: 圆角 11">
            <a:extLst>
              <a:ext uri="{FF2B5EF4-FFF2-40B4-BE49-F238E27FC236}">
                <a16:creationId xmlns:a16="http://schemas.microsoft.com/office/drawing/2014/main" id="{212BEDBF-C3D8-4552-B775-D30EECE663A4}"/>
              </a:ext>
            </a:extLst>
          </p:cNvPr>
          <p:cNvSpPr/>
          <p:nvPr/>
        </p:nvSpPr>
        <p:spPr>
          <a:xfrm>
            <a:off x="529879" y="2050482"/>
            <a:ext cx="838200" cy="304800"/>
          </a:xfrm>
          <a:prstGeom prst="roundRect">
            <a:avLst/>
          </a:prstGeom>
          <a:solidFill>
            <a:srgbClr val="92D050"/>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Relation</a:t>
            </a:r>
            <a:endParaRPr lang="zh-CN" altLang="en-US" sz="1050" dirty="0">
              <a:solidFill>
                <a:schemeClr val="tx1"/>
              </a:solidFill>
            </a:endParaRPr>
          </a:p>
        </p:txBody>
      </p:sp>
      <p:sp>
        <p:nvSpPr>
          <p:cNvPr id="15" name="矩形: 圆角 14">
            <a:extLst>
              <a:ext uri="{FF2B5EF4-FFF2-40B4-BE49-F238E27FC236}">
                <a16:creationId xmlns:a16="http://schemas.microsoft.com/office/drawing/2014/main" id="{EEA832B0-114E-4D79-B9E4-AF62EFA3717E}"/>
              </a:ext>
            </a:extLst>
          </p:cNvPr>
          <p:cNvSpPr/>
          <p:nvPr/>
        </p:nvSpPr>
        <p:spPr>
          <a:xfrm>
            <a:off x="4080395" y="1789491"/>
            <a:ext cx="762000" cy="37152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Executor</a:t>
            </a:r>
            <a:endParaRPr lang="zh-CN" altLang="en-US" sz="1100" dirty="0">
              <a:solidFill>
                <a:schemeClr val="tx1"/>
              </a:solidFill>
            </a:endParaRPr>
          </a:p>
        </p:txBody>
      </p:sp>
      <p:sp>
        <p:nvSpPr>
          <p:cNvPr id="16" name="矩形: 圆角 15">
            <a:extLst>
              <a:ext uri="{FF2B5EF4-FFF2-40B4-BE49-F238E27FC236}">
                <a16:creationId xmlns:a16="http://schemas.microsoft.com/office/drawing/2014/main" id="{13095521-6E6F-4583-9FFA-EEB36A15448F}"/>
              </a:ext>
            </a:extLst>
          </p:cNvPr>
          <p:cNvSpPr/>
          <p:nvPr/>
        </p:nvSpPr>
        <p:spPr>
          <a:xfrm>
            <a:off x="4064000" y="1235791"/>
            <a:ext cx="762000" cy="37152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Target</a:t>
            </a:r>
          </a:p>
          <a:p>
            <a:pPr algn="ctr"/>
            <a:r>
              <a:rPr lang="en-US" altLang="zh-CN" sz="1100" dirty="0">
                <a:solidFill>
                  <a:schemeClr val="tx1"/>
                </a:solidFill>
              </a:rPr>
              <a:t>Kernel</a:t>
            </a:r>
            <a:endParaRPr lang="zh-CN" altLang="en-US" sz="1100" dirty="0">
              <a:solidFill>
                <a:schemeClr val="tx1"/>
              </a:solidFill>
            </a:endParaRPr>
          </a:p>
        </p:txBody>
      </p:sp>
      <p:sp>
        <p:nvSpPr>
          <p:cNvPr id="21" name="矩形: 圆角 20">
            <a:extLst>
              <a:ext uri="{FF2B5EF4-FFF2-40B4-BE49-F238E27FC236}">
                <a16:creationId xmlns:a16="http://schemas.microsoft.com/office/drawing/2014/main" id="{B264FD92-6B6A-4DC0-9FA3-C5F88406D14D}"/>
              </a:ext>
            </a:extLst>
          </p:cNvPr>
          <p:cNvSpPr/>
          <p:nvPr/>
        </p:nvSpPr>
        <p:spPr>
          <a:xfrm>
            <a:off x="2959100" y="184539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Input</a:t>
            </a:r>
            <a:endParaRPr lang="zh-CN" altLang="en-US" sz="1100" dirty="0">
              <a:solidFill>
                <a:schemeClr val="tx1"/>
              </a:solidFill>
            </a:endParaRPr>
          </a:p>
        </p:txBody>
      </p:sp>
      <p:sp>
        <p:nvSpPr>
          <p:cNvPr id="22" name="矩形: 圆角 21">
            <a:extLst>
              <a:ext uri="{FF2B5EF4-FFF2-40B4-BE49-F238E27FC236}">
                <a16:creationId xmlns:a16="http://schemas.microsoft.com/office/drawing/2014/main" id="{91DCACED-939A-4130-B958-2942D7706AB1}"/>
              </a:ext>
            </a:extLst>
          </p:cNvPr>
          <p:cNvSpPr/>
          <p:nvPr/>
        </p:nvSpPr>
        <p:spPr>
          <a:xfrm>
            <a:off x="4505603" y="60237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Sanitizer Configs</a:t>
            </a:r>
            <a:endParaRPr lang="zh-CN" altLang="en-US" sz="1000" dirty="0">
              <a:solidFill>
                <a:schemeClr val="tx1"/>
              </a:solidFill>
            </a:endParaRPr>
          </a:p>
        </p:txBody>
      </p:sp>
      <p:sp>
        <p:nvSpPr>
          <p:cNvPr id="23" name="矩形: 圆角 22">
            <a:extLst>
              <a:ext uri="{FF2B5EF4-FFF2-40B4-BE49-F238E27FC236}">
                <a16:creationId xmlns:a16="http://schemas.microsoft.com/office/drawing/2014/main" id="{B83BC039-D5CA-444A-AE37-7CF76D62203B}"/>
              </a:ext>
            </a:extLst>
          </p:cNvPr>
          <p:cNvSpPr/>
          <p:nvPr/>
        </p:nvSpPr>
        <p:spPr>
          <a:xfrm>
            <a:off x="2967688" y="123579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Feedback</a:t>
            </a:r>
            <a:endParaRPr lang="zh-CN" altLang="en-US" sz="1100" dirty="0">
              <a:solidFill>
                <a:schemeClr val="tx1"/>
              </a:solidFill>
            </a:endParaRPr>
          </a:p>
        </p:txBody>
      </p:sp>
      <p:sp>
        <p:nvSpPr>
          <p:cNvPr id="24" name="矩形: 圆角 23">
            <a:extLst>
              <a:ext uri="{FF2B5EF4-FFF2-40B4-BE49-F238E27FC236}">
                <a16:creationId xmlns:a16="http://schemas.microsoft.com/office/drawing/2014/main" id="{F9C1C104-B468-43F6-94BB-07519A4FFD64}"/>
              </a:ext>
            </a:extLst>
          </p:cNvPr>
          <p:cNvSpPr/>
          <p:nvPr/>
        </p:nvSpPr>
        <p:spPr>
          <a:xfrm>
            <a:off x="3568700" y="549991"/>
            <a:ext cx="1752600" cy="387980"/>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26A2C392-314B-4B3C-8681-D2D21974E860}"/>
              </a:ext>
            </a:extLst>
          </p:cNvPr>
          <p:cNvSpPr/>
          <p:nvPr/>
        </p:nvSpPr>
        <p:spPr>
          <a:xfrm>
            <a:off x="4413926" y="988940"/>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6E9C3BD2-0841-4C48-B023-84DB9435FC9F}"/>
              </a:ext>
            </a:extLst>
          </p:cNvPr>
          <p:cNvSpPr/>
          <p:nvPr/>
        </p:nvSpPr>
        <p:spPr>
          <a:xfrm>
            <a:off x="3949700" y="1154210"/>
            <a:ext cx="990600" cy="1072182"/>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E1B4BE5D-1466-4A2D-8461-4E3DBF9B3413}"/>
              </a:ext>
            </a:extLst>
          </p:cNvPr>
          <p:cNvSpPr/>
          <p:nvPr/>
        </p:nvSpPr>
        <p:spPr>
          <a:xfrm rot="16200000">
            <a:off x="3797300" y="1940640"/>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63223D3A-F1B1-4C1A-9207-E37A56894441}"/>
              </a:ext>
            </a:extLst>
          </p:cNvPr>
          <p:cNvSpPr/>
          <p:nvPr/>
        </p:nvSpPr>
        <p:spPr>
          <a:xfrm rot="5400000">
            <a:off x="3785638" y="1326302"/>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6D83BEBE-30D9-4BAC-B220-B46F05C3FABA}"/>
              </a:ext>
            </a:extLst>
          </p:cNvPr>
          <p:cNvSpPr/>
          <p:nvPr/>
        </p:nvSpPr>
        <p:spPr>
          <a:xfrm>
            <a:off x="1782990" y="1654890"/>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Mutation</a:t>
            </a:r>
            <a:endParaRPr lang="zh-CN" altLang="en-US" sz="1100" dirty="0">
              <a:solidFill>
                <a:schemeClr val="tx1"/>
              </a:solidFill>
            </a:endParaRPr>
          </a:p>
        </p:txBody>
      </p:sp>
      <p:sp>
        <p:nvSpPr>
          <p:cNvPr id="30" name="矩形: 圆角 29">
            <a:extLst>
              <a:ext uri="{FF2B5EF4-FFF2-40B4-BE49-F238E27FC236}">
                <a16:creationId xmlns:a16="http://schemas.microsoft.com/office/drawing/2014/main" id="{18C1DB84-864A-49EC-A671-38872C2F6B18}"/>
              </a:ext>
            </a:extLst>
          </p:cNvPr>
          <p:cNvSpPr/>
          <p:nvPr/>
        </p:nvSpPr>
        <p:spPr>
          <a:xfrm>
            <a:off x="1783782" y="2090962"/>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Gen</a:t>
            </a:r>
            <a:endParaRPr lang="zh-CN" altLang="en-US" sz="1100" dirty="0">
              <a:solidFill>
                <a:schemeClr val="tx1"/>
              </a:solidFill>
            </a:endParaRPr>
          </a:p>
        </p:txBody>
      </p:sp>
      <p:sp>
        <p:nvSpPr>
          <p:cNvPr id="31" name="矩形: 圆角 30">
            <a:extLst>
              <a:ext uri="{FF2B5EF4-FFF2-40B4-BE49-F238E27FC236}">
                <a16:creationId xmlns:a16="http://schemas.microsoft.com/office/drawing/2014/main" id="{C4DB42A9-5851-436E-A8E7-9B6BDCE828CE}"/>
              </a:ext>
            </a:extLst>
          </p:cNvPr>
          <p:cNvSpPr/>
          <p:nvPr/>
        </p:nvSpPr>
        <p:spPr>
          <a:xfrm>
            <a:off x="444500" y="1046089"/>
            <a:ext cx="990600" cy="1408901"/>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C1024282-C4D2-4EAC-B438-7FD563E7828F}"/>
              </a:ext>
            </a:extLst>
          </p:cNvPr>
          <p:cNvSpPr/>
          <p:nvPr/>
        </p:nvSpPr>
        <p:spPr>
          <a:xfrm>
            <a:off x="1717462" y="1588994"/>
            <a:ext cx="877012" cy="871631"/>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45A99C4D-601D-4AFF-8D2E-7D38DA87768F}"/>
              </a:ext>
            </a:extLst>
          </p:cNvPr>
          <p:cNvSpPr/>
          <p:nvPr/>
        </p:nvSpPr>
        <p:spPr>
          <a:xfrm rot="16200000">
            <a:off x="1556600" y="1940639"/>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AA870118-AF65-4FFE-811B-5D330E5A12EA}"/>
              </a:ext>
            </a:extLst>
          </p:cNvPr>
          <p:cNvSpPr/>
          <p:nvPr/>
        </p:nvSpPr>
        <p:spPr>
          <a:xfrm rot="16200000">
            <a:off x="2722455" y="1902438"/>
            <a:ext cx="108664" cy="1456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7A4EB68B-21AD-4293-95DF-CBED4ADD91F2}"/>
              </a:ext>
            </a:extLst>
          </p:cNvPr>
          <p:cNvSpPr txBox="1"/>
          <p:nvPr/>
        </p:nvSpPr>
        <p:spPr>
          <a:xfrm>
            <a:off x="1369295" y="1106835"/>
            <a:ext cx="476412" cy="215444"/>
          </a:xfrm>
          <a:prstGeom prst="rect">
            <a:avLst/>
          </a:prstGeom>
          <a:noFill/>
        </p:spPr>
        <p:txBody>
          <a:bodyPr wrap="none" rtlCol="0">
            <a:spAutoFit/>
          </a:bodyPr>
          <a:lstStyle/>
          <a:p>
            <a:pPr algn="ctr"/>
            <a:r>
              <a:rPr lang="en-US" altLang="zh-CN" sz="800" dirty="0"/>
              <a:t>Refine </a:t>
            </a:r>
            <a:endParaRPr lang="zh-CN" altLang="en-US" sz="800" dirty="0"/>
          </a:p>
        </p:txBody>
      </p:sp>
      <p:sp>
        <p:nvSpPr>
          <p:cNvPr id="51" name="矩形: 圆角 50">
            <a:extLst>
              <a:ext uri="{FF2B5EF4-FFF2-40B4-BE49-F238E27FC236}">
                <a16:creationId xmlns:a16="http://schemas.microsoft.com/office/drawing/2014/main" id="{7A345BC9-2074-4A24-87C5-538939A2FE50}"/>
              </a:ext>
            </a:extLst>
          </p:cNvPr>
          <p:cNvSpPr/>
          <p:nvPr/>
        </p:nvSpPr>
        <p:spPr>
          <a:xfrm>
            <a:off x="3652124" y="2519950"/>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Crash</a:t>
            </a:r>
          </a:p>
          <a:p>
            <a:pPr algn="ctr"/>
            <a:r>
              <a:rPr lang="en-US" altLang="zh-CN" sz="1100" dirty="0">
                <a:solidFill>
                  <a:schemeClr val="tx1"/>
                </a:solidFill>
              </a:rPr>
              <a:t>Report</a:t>
            </a:r>
            <a:endParaRPr lang="zh-CN" altLang="en-US" sz="1100" dirty="0">
              <a:solidFill>
                <a:schemeClr val="tx1"/>
              </a:solidFill>
            </a:endParaRPr>
          </a:p>
        </p:txBody>
      </p:sp>
      <p:sp>
        <p:nvSpPr>
          <p:cNvPr id="52" name="矩形: 圆角 51">
            <a:extLst>
              <a:ext uri="{FF2B5EF4-FFF2-40B4-BE49-F238E27FC236}">
                <a16:creationId xmlns:a16="http://schemas.microsoft.com/office/drawing/2014/main" id="{A91F21E5-53C1-4FA0-9AC0-9AC7B5C0CEA1}"/>
              </a:ext>
            </a:extLst>
          </p:cNvPr>
          <p:cNvSpPr/>
          <p:nvPr/>
        </p:nvSpPr>
        <p:spPr>
          <a:xfrm>
            <a:off x="4538425" y="2519950"/>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Repro</a:t>
            </a:r>
          </a:p>
          <a:p>
            <a:pPr algn="ctr"/>
            <a:r>
              <a:rPr lang="en-US" altLang="zh-CN" sz="1000" dirty="0">
                <a:solidFill>
                  <a:schemeClr val="tx1"/>
                </a:solidFill>
              </a:rPr>
              <a:t>Prog</a:t>
            </a:r>
            <a:endParaRPr lang="zh-CN" altLang="en-US" sz="1000" dirty="0">
              <a:solidFill>
                <a:schemeClr val="tx1"/>
              </a:solidFill>
            </a:endParaRPr>
          </a:p>
        </p:txBody>
      </p:sp>
      <p:sp>
        <p:nvSpPr>
          <p:cNvPr id="53" name="矩形: 圆角 52">
            <a:extLst>
              <a:ext uri="{FF2B5EF4-FFF2-40B4-BE49-F238E27FC236}">
                <a16:creationId xmlns:a16="http://schemas.microsoft.com/office/drawing/2014/main" id="{DBB2B7DE-C94E-403A-A18A-80DA06D92661}"/>
              </a:ext>
            </a:extLst>
          </p:cNvPr>
          <p:cNvSpPr/>
          <p:nvPr/>
        </p:nvSpPr>
        <p:spPr>
          <a:xfrm>
            <a:off x="3601522" y="2467570"/>
            <a:ext cx="1752600" cy="387980"/>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下 53">
            <a:extLst>
              <a:ext uri="{FF2B5EF4-FFF2-40B4-BE49-F238E27FC236}">
                <a16:creationId xmlns:a16="http://schemas.microsoft.com/office/drawing/2014/main" id="{63AFF3DF-378E-472A-B8BC-1837D7830B1F}"/>
              </a:ext>
            </a:extLst>
          </p:cNvPr>
          <p:cNvSpPr/>
          <p:nvPr/>
        </p:nvSpPr>
        <p:spPr>
          <a:xfrm>
            <a:off x="4413926" y="2305432"/>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4E6142A-77BF-4CCA-8D7F-EE96B2ACA96A}"/>
              </a:ext>
            </a:extLst>
          </p:cNvPr>
          <p:cNvSpPr txBox="1"/>
          <p:nvPr/>
        </p:nvSpPr>
        <p:spPr>
          <a:xfrm>
            <a:off x="524445" y="1377879"/>
            <a:ext cx="881973" cy="230832"/>
          </a:xfrm>
          <a:prstGeom prst="rect">
            <a:avLst/>
          </a:prstGeom>
          <a:noFill/>
        </p:spPr>
        <p:txBody>
          <a:bodyPr wrap="none" rtlCol="0">
            <a:spAutoFit/>
          </a:bodyPr>
          <a:lstStyle/>
          <a:p>
            <a:r>
              <a:rPr lang="en-US" altLang="zh-CN" sz="900" dirty="0"/>
              <a:t>Call Sequences</a:t>
            </a:r>
            <a:endParaRPr lang="zh-CN" altLang="en-US" sz="900" dirty="0"/>
          </a:p>
        </p:txBody>
      </p:sp>
      <p:sp>
        <p:nvSpPr>
          <p:cNvPr id="35" name="文本框 34">
            <a:extLst>
              <a:ext uri="{FF2B5EF4-FFF2-40B4-BE49-F238E27FC236}">
                <a16:creationId xmlns:a16="http://schemas.microsoft.com/office/drawing/2014/main" id="{4F4F3640-107B-46C2-B368-5441D436C63A}"/>
              </a:ext>
            </a:extLst>
          </p:cNvPr>
          <p:cNvSpPr txBox="1"/>
          <p:nvPr/>
        </p:nvSpPr>
        <p:spPr>
          <a:xfrm>
            <a:off x="2941765" y="2127946"/>
            <a:ext cx="837089" cy="230832"/>
          </a:xfrm>
          <a:prstGeom prst="rect">
            <a:avLst/>
          </a:prstGeom>
          <a:noFill/>
        </p:spPr>
        <p:txBody>
          <a:bodyPr wrap="none" rtlCol="0">
            <a:spAutoFit/>
          </a:bodyPr>
          <a:lstStyle/>
          <a:p>
            <a:r>
              <a:rPr lang="en-US" altLang="zh-CN" sz="900" dirty="0"/>
              <a:t>Call Sequence</a:t>
            </a:r>
            <a:endParaRPr lang="zh-CN" altLang="en-US" sz="900" dirty="0"/>
          </a:p>
        </p:txBody>
      </p:sp>
      <p:sp>
        <p:nvSpPr>
          <p:cNvPr id="36" name="箭头: 下 35">
            <a:extLst>
              <a:ext uri="{FF2B5EF4-FFF2-40B4-BE49-F238E27FC236}">
                <a16:creationId xmlns:a16="http://schemas.microsoft.com/office/drawing/2014/main" id="{1DC88E79-4C2F-4807-A0DD-A37F8B226DF3}"/>
              </a:ext>
            </a:extLst>
          </p:cNvPr>
          <p:cNvSpPr/>
          <p:nvPr/>
        </p:nvSpPr>
        <p:spPr>
          <a:xfrm rot="10599280">
            <a:off x="4413926" y="1640267"/>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39A78B32-8067-48BA-9A66-AEDBAF852E3F}"/>
              </a:ext>
            </a:extLst>
          </p:cNvPr>
          <p:cNvSpPr/>
          <p:nvPr/>
        </p:nvSpPr>
        <p:spPr>
          <a:xfrm>
            <a:off x="1791680" y="1153955"/>
            <a:ext cx="762000" cy="304800"/>
          </a:xfrm>
          <a:prstGeom prst="roundRect">
            <a:avLst/>
          </a:prstGeom>
          <a:solidFill>
            <a:srgbClr val="92D050"/>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Relation Learning</a:t>
            </a:r>
            <a:endParaRPr lang="zh-CN" altLang="en-US" sz="1000" dirty="0">
              <a:solidFill>
                <a:schemeClr val="tx1"/>
              </a:solidFill>
            </a:endParaRPr>
          </a:p>
        </p:txBody>
      </p:sp>
      <p:sp>
        <p:nvSpPr>
          <p:cNvPr id="39" name="箭头: 下 38">
            <a:extLst>
              <a:ext uri="{FF2B5EF4-FFF2-40B4-BE49-F238E27FC236}">
                <a16:creationId xmlns:a16="http://schemas.microsoft.com/office/drawing/2014/main" id="{1C866E59-04EB-4A3B-A5CF-0CBEAF192320}"/>
              </a:ext>
            </a:extLst>
          </p:cNvPr>
          <p:cNvSpPr/>
          <p:nvPr/>
        </p:nvSpPr>
        <p:spPr>
          <a:xfrm rot="6737823">
            <a:off x="2689192" y="1285032"/>
            <a:ext cx="103466" cy="16169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下 40">
            <a:extLst>
              <a:ext uri="{FF2B5EF4-FFF2-40B4-BE49-F238E27FC236}">
                <a16:creationId xmlns:a16="http://schemas.microsoft.com/office/drawing/2014/main" id="{A060E943-6A32-4C5E-A443-D0AA39D08C71}"/>
              </a:ext>
            </a:extLst>
          </p:cNvPr>
          <p:cNvSpPr/>
          <p:nvPr/>
        </p:nvSpPr>
        <p:spPr>
          <a:xfrm rot="5400000">
            <a:off x="1549400" y="1244526"/>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object 7">
            <a:extLst>
              <a:ext uri="{FF2B5EF4-FFF2-40B4-BE49-F238E27FC236}">
                <a16:creationId xmlns:a16="http://schemas.microsoft.com/office/drawing/2014/main" id="{85A94248-F217-4679-BD44-0BE9C6CEA2BA}"/>
              </a:ext>
            </a:extLst>
          </p:cNvPr>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38100">
              <a:lnSpc>
                <a:spcPct val="100000"/>
              </a:lnSpc>
              <a:spcBef>
                <a:spcPts val="20"/>
              </a:spcBef>
            </a:pPr>
            <a:r>
              <a:rPr lang="en-US" spc="-80" dirty="0"/>
              <a:t>20</a:t>
            </a:r>
            <a:endParaRPr spc="-80" dirty="0"/>
          </a:p>
        </p:txBody>
      </p:sp>
    </p:spTree>
    <p:custDataLst>
      <p:tags r:id="rId1"/>
    </p:custDataLst>
    <p:extLst>
      <p:ext uri="{BB962C8B-B14F-4D97-AF65-F5344CB8AC3E}">
        <p14:creationId xmlns:p14="http://schemas.microsoft.com/office/powerpoint/2010/main" val="129409515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7" grpId="0"/>
      <p:bldP spid="37" grpId="0" animBg="1"/>
      <p:bldP spid="39"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44700" y="1397801"/>
            <a:ext cx="1685735" cy="276999"/>
          </a:xfrm>
          <a:prstGeom prst="rect">
            <a:avLst/>
          </a:prstGeom>
        </p:spPr>
        <p:txBody>
          <a:bodyPr vert="horz" wrap="square" lIns="0" tIns="15240" rIns="0" bIns="0" rtlCol="0">
            <a:spAutoFit/>
          </a:bodyPr>
          <a:lstStyle/>
          <a:p>
            <a:pPr marL="12700">
              <a:lnSpc>
                <a:spcPct val="100000"/>
              </a:lnSpc>
              <a:spcBef>
                <a:spcPts val="120"/>
              </a:spcBef>
            </a:pPr>
            <a:r>
              <a:rPr lang="en-US" sz="1700" b="1" u="sng" spc="75" dirty="0">
                <a:latin typeface="Calibri"/>
                <a:cs typeface="Calibri"/>
              </a:rPr>
              <a:t>Implementation</a:t>
            </a:r>
            <a:endParaRPr sz="1700" u="sng" dirty="0">
              <a:latin typeface="Calibri"/>
              <a:cs typeface="Calibri"/>
            </a:endParaRPr>
          </a:p>
        </p:txBody>
      </p:sp>
      <p:grpSp>
        <p:nvGrpSpPr>
          <p:cNvPr id="6" name="object 3">
            <a:extLst>
              <a:ext uri="{FF2B5EF4-FFF2-40B4-BE49-F238E27FC236}">
                <a16:creationId xmlns:a16="http://schemas.microsoft.com/office/drawing/2014/main" id="{A5FF9B11-12EB-4605-8B52-9F8682702030}"/>
              </a:ext>
            </a:extLst>
          </p:cNvPr>
          <p:cNvGrpSpPr/>
          <p:nvPr/>
        </p:nvGrpSpPr>
        <p:grpSpPr>
          <a:xfrm>
            <a:off x="1209865" y="1708549"/>
            <a:ext cx="3340735" cy="5080"/>
            <a:chOff x="1209865" y="1708549"/>
            <a:chExt cx="3340735" cy="5080"/>
          </a:xfrm>
          <a:solidFill>
            <a:srgbClr val="6E468B"/>
          </a:solidFill>
        </p:grpSpPr>
        <p:sp>
          <p:nvSpPr>
            <p:cNvPr id="7" name="object 4">
              <a:extLst>
                <a:ext uri="{FF2B5EF4-FFF2-40B4-BE49-F238E27FC236}">
                  <a16:creationId xmlns:a16="http://schemas.microsoft.com/office/drawing/2014/main" id="{1D62CF4D-A2A7-4BA6-B24B-24546AE0E63F}"/>
                </a:ext>
              </a:extLst>
            </p:cNvPr>
            <p:cNvSpPr/>
            <p:nvPr/>
          </p:nvSpPr>
          <p:spPr>
            <a:xfrm>
              <a:off x="1209865" y="1708549"/>
              <a:ext cx="3340735" cy="5080"/>
            </a:xfrm>
            <a:custGeom>
              <a:avLst/>
              <a:gdLst/>
              <a:ahLst/>
              <a:cxnLst/>
              <a:rect l="l" t="t" r="r" b="b"/>
              <a:pathLst>
                <a:path w="3340735" h="5080">
                  <a:moveTo>
                    <a:pt x="0" y="5060"/>
                  </a:moveTo>
                  <a:lnTo>
                    <a:pt x="0" y="0"/>
                  </a:lnTo>
                  <a:lnTo>
                    <a:pt x="3340317" y="0"/>
                  </a:lnTo>
                  <a:lnTo>
                    <a:pt x="3340317" y="5060"/>
                  </a:lnTo>
                  <a:lnTo>
                    <a:pt x="0" y="5060"/>
                  </a:lnTo>
                  <a:close/>
                </a:path>
              </a:pathLst>
            </a:custGeom>
            <a:grpFill/>
          </p:spPr>
          <p:txBody>
            <a:bodyPr wrap="square" lIns="0" tIns="0" rIns="0" bIns="0" rtlCol="0"/>
            <a:lstStyle/>
            <a:p>
              <a:endParaRPr/>
            </a:p>
          </p:txBody>
        </p:sp>
        <p:sp>
          <p:nvSpPr>
            <p:cNvPr id="8" name="object 5">
              <a:extLst>
                <a:ext uri="{FF2B5EF4-FFF2-40B4-BE49-F238E27FC236}">
                  <a16:creationId xmlns:a16="http://schemas.microsoft.com/office/drawing/2014/main" id="{38F6C725-8A64-4D8F-B334-BD9EF9CE1919}"/>
                </a:ext>
              </a:extLst>
            </p:cNvPr>
            <p:cNvSpPr/>
            <p:nvPr/>
          </p:nvSpPr>
          <p:spPr>
            <a:xfrm>
              <a:off x="1209865" y="1708549"/>
              <a:ext cx="90805" cy="5080"/>
            </a:xfrm>
            <a:custGeom>
              <a:avLst/>
              <a:gdLst/>
              <a:ahLst/>
              <a:cxnLst/>
              <a:rect l="l" t="t" r="r" b="b"/>
              <a:pathLst>
                <a:path w="90805" h="5080">
                  <a:moveTo>
                    <a:pt x="0" y="5060"/>
                  </a:moveTo>
                  <a:lnTo>
                    <a:pt x="0" y="0"/>
                  </a:lnTo>
                  <a:lnTo>
                    <a:pt x="90266" y="0"/>
                  </a:lnTo>
                  <a:lnTo>
                    <a:pt x="90266" y="5060"/>
                  </a:lnTo>
                  <a:lnTo>
                    <a:pt x="0" y="5060"/>
                  </a:lnTo>
                  <a:close/>
                </a:path>
              </a:pathLst>
            </a:custGeom>
            <a:grpFill/>
          </p:spPr>
          <p:txBody>
            <a:bodyPr wrap="square" lIns="0" tIns="0" rIns="0" bIns="0" rtlCol="0"/>
            <a:lstStyle/>
            <a:p>
              <a:endParaRPr/>
            </a:p>
          </p:txBody>
        </p:sp>
      </p:gr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2491105" cy="5080"/>
            </a:xfrm>
            <a:custGeom>
              <a:avLst/>
              <a:gdLst/>
              <a:ahLst/>
              <a:cxnLst/>
              <a:rect l="l" t="t" r="r" b="b"/>
              <a:pathLst>
                <a:path w="2491105" h="5080">
                  <a:moveTo>
                    <a:pt x="0" y="5060"/>
                  </a:moveTo>
                  <a:lnTo>
                    <a:pt x="0" y="0"/>
                  </a:lnTo>
                  <a:lnTo>
                    <a:pt x="2490852" y="0"/>
                  </a:lnTo>
                  <a:lnTo>
                    <a:pt x="2490852"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47244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Arch of Syzkaller</a:t>
            </a:r>
            <a:endParaRPr b="0" spc="30" dirty="0">
              <a:latin typeface="PMingLiU"/>
              <a:cs typeface="PMingLiU"/>
            </a:endParaRPr>
          </a:p>
        </p:txBody>
      </p:sp>
      <p:sp>
        <p:nvSpPr>
          <p:cNvPr id="8" name="object 8"/>
          <p:cNvSpPr txBox="1"/>
          <p:nvPr/>
        </p:nvSpPr>
        <p:spPr>
          <a:xfrm>
            <a:off x="5490438" y="2987638"/>
            <a:ext cx="210820" cy="125675"/>
          </a:xfrm>
          <a:prstGeom prst="rect">
            <a:avLst/>
          </a:prstGeom>
        </p:spPr>
        <p:txBody>
          <a:bodyPr vert="horz" wrap="square" lIns="0" tIns="2540" rIns="0" bIns="0" rtlCol="0">
            <a:spAutoFit/>
          </a:bodyPr>
          <a:lstStyle/>
          <a:p>
            <a:pPr marL="38100">
              <a:lnSpc>
                <a:spcPct val="100000"/>
              </a:lnSpc>
              <a:spcBef>
                <a:spcPts val="20"/>
              </a:spcBef>
            </a:pPr>
            <a:r>
              <a:rPr lang="en-US" sz="800" spc="30" dirty="0">
                <a:latin typeface="Arial"/>
                <a:cs typeface="Arial"/>
              </a:rPr>
              <a:t>21</a:t>
            </a:r>
            <a:endParaRPr sz="800" dirty="0">
              <a:latin typeface="Arial"/>
              <a:cs typeface="Arial"/>
            </a:endParaRPr>
          </a:p>
        </p:txBody>
      </p:sp>
      <p:pic>
        <p:nvPicPr>
          <p:cNvPr id="6146" name="Picture 2">
            <a:extLst>
              <a:ext uri="{FF2B5EF4-FFF2-40B4-BE49-F238E27FC236}">
                <a16:creationId xmlns:a16="http://schemas.microsoft.com/office/drawing/2014/main" id="{F01A1279-1549-4C36-AC3A-79C8403CF0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01" y="784225"/>
            <a:ext cx="3362036" cy="2133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矩形: 圆角 6">
            <a:extLst>
              <a:ext uri="{FF2B5EF4-FFF2-40B4-BE49-F238E27FC236}">
                <a16:creationId xmlns:a16="http://schemas.microsoft.com/office/drawing/2014/main" id="{42F71F4B-84D6-4230-B90F-7384D2B7981A}"/>
              </a:ext>
            </a:extLst>
          </p:cNvPr>
          <p:cNvSpPr/>
          <p:nvPr/>
        </p:nvSpPr>
        <p:spPr>
          <a:xfrm>
            <a:off x="749300" y="1851025"/>
            <a:ext cx="762000" cy="381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39635D7-B505-4F76-BBBF-528154461784}"/>
              </a:ext>
            </a:extLst>
          </p:cNvPr>
          <p:cNvSpPr txBox="1"/>
          <p:nvPr/>
        </p:nvSpPr>
        <p:spPr>
          <a:xfrm>
            <a:off x="3370462" y="1216362"/>
            <a:ext cx="2133600" cy="1323439"/>
          </a:xfrm>
          <a:prstGeom prst="rect">
            <a:avLst/>
          </a:prstGeom>
          <a:noFill/>
        </p:spPr>
        <p:txBody>
          <a:bodyPr wrap="square" rtlCol="0">
            <a:spAutoFit/>
          </a:bodyPr>
          <a:lstStyle/>
          <a:p>
            <a:pPr marL="171450" indent="-171450">
              <a:buFont typeface="Arial" panose="020B0604020202020204" pitchFamily="34" charset="0"/>
              <a:buChar char="•"/>
            </a:pPr>
            <a:r>
              <a:rPr lang="en-US" altLang="zh-CN" sz="1000" dirty="0"/>
              <a:t>Fuzzing states, e.g., coverage, corpus, choice table, are scattered across the VMs</a:t>
            </a:r>
          </a:p>
          <a:p>
            <a:pPr marL="171450" indent="-171450">
              <a:buFont typeface="Arial" panose="020B0604020202020204" pitchFamily="34" charset="0"/>
              <a:buChar char="•"/>
            </a:pPr>
            <a:r>
              <a:rPr lang="en-US" altLang="zh-CN" sz="1000" dirty="0"/>
              <a:t>State synchronization mechanism is inevitable, e.g., RPC</a:t>
            </a:r>
          </a:p>
          <a:p>
            <a:pPr marL="171450" indent="-171450">
              <a:buFont typeface="Arial" panose="020B0604020202020204" pitchFamily="34" charset="0"/>
              <a:buChar char="•"/>
            </a:pPr>
            <a:r>
              <a:rPr lang="en-US" altLang="zh-CN" sz="1000" dirty="0"/>
              <a:t>Incurs IO overheads, complexity of fuzzer design, e.g., relation learning</a:t>
            </a:r>
            <a:endParaRPr lang="zh-CN" altLang="en-US" sz="1000" dirty="0"/>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8855"/>
            <a:ext cx="5760085" cy="465455"/>
            <a:chOff x="0" y="22"/>
            <a:chExt cx="5760085" cy="465455"/>
          </a:xfrm>
        </p:grpSpPr>
        <p:sp>
          <p:nvSpPr>
            <p:cNvPr id="3" name="object 3"/>
            <p:cNvSpPr/>
            <p:nvPr/>
          </p:nvSpPr>
          <p:spPr>
            <a:xfrm>
              <a:off x="0" y="31"/>
              <a:ext cx="2802255" cy="5080"/>
            </a:xfrm>
            <a:custGeom>
              <a:avLst/>
              <a:gdLst/>
              <a:ahLst/>
              <a:cxnLst/>
              <a:rect l="l" t="t" r="r" b="b"/>
              <a:pathLst>
                <a:path w="2802255" h="5080">
                  <a:moveTo>
                    <a:pt x="0" y="5060"/>
                  </a:moveTo>
                  <a:lnTo>
                    <a:pt x="0" y="0"/>
                  </a:lnTo>
                  <a:lnTo>
                    <a:pt x="2802164" y="0"/>
                  </a:lnTo>
                  <a:lnTo>
                    <a:pt x="2802164"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267660" cy="232756"/>
          </a:xfrm>
          <a:prstGeom prst="rect">
            <a:avLst/>
          </a:prstGeom>
        </p:spPr>
        <p:txBody>
          <a:bodyPr vert="horz" wrap="square" lIns="0" tIns="17145" rIns="0" bIns="0" rtlCol="0">
            <a:spAutoFit/>
          </a:bodyPr>
          <a:lstStyle/>
          <a:p>
            <a:pPr marL="12700">
              <a:lnSpc>
                <a:spcPct val="100000"/>
              </a:lnSpc>
              <a:spcBef>
                <a:spcPts val="135"/>
              </a:spcBef>
            </a:pPr>
            <a:r>
              <a:rPr lang="en-US" spc="65" dirty="0"/>
              <a:t>Our arch:  Keep It Simple</a:t>
            </a:r>
            <a:endParaRPr spc="60" dirty="0"/>
          </a:p>
        </p:txBody>
      </p:sp>
      <p:sp>
        <p:nvSpPr>
          <p:cNvPr id="7" name="object 7"/>
          <p:cNvSpPr txBox="1"/>
          <p:nvPr/>
        </p:nvSpPr>
        <p:spPr>
          <a:xfrm>
            <a:off x="5490438" y="2987638"/>
            <a:ext cx="210820" cy="125675"/>
          </a:xfrm>
          <a:prstGeom prst="rect">
            <a:avLst/>
          </a:prstGeom>
        </p:spPr>
        <p:txBody>
          <a:bodyPr vert="horz" wrap="square" lIns="0" tIns="2540" rIns="0" bIns="0" rtlCol="0">
            <a:spAutoFit/>
          </a:bodyPr>
          <a:lstStyle/>
          <a:p>
            <a:pPr marL="38100">
              <a:lnSpc>
                <a:spcPct val="100000"/>
              </a:lnSpc>
              <a:spcBef>
                <a:spcPts val="20"/>
              </a:spcBef>
            </a:pPr>
            <a:r>
              <a:rPr lang="en-US" sz="800" spc="30" dirty="0">
                <a:latin typeface="Arial"/>
                <a:cs typeface="Arial"/>
              </a:rPr>
              <a:t>22</a:t>
            </a:r>
            <a:endParaRPr sz="800" dirty="0">
              <a:latin typeface="Arial"/>
              <a:cs typeface="Arial"/>
            </a:endParaRPr>
          </a:p>
        </p:txBody>
      </p:sp>
      <p:sp>
        <p:nvSpPr>
          <p:cNvPr id="6" name="文本框 5">
            <a:extLst>
              <a:ext uri="{FF2B5EF4-FFF2-40B4-BE49-F238E27FC236}">
                <a16:creationId xmlns:a16="http://schemas.microsoft.com/office/drawing/2014/main" id="{62977010-58A8-4E02-859F-11E96F673649}"/>
              </a:ext>
            </a:extLst>
          </p:cNvPr>
          <p:cNvSpPr txBox="1"/>
          <p:nvPr/>
        </p:nvSpPr>
        <p:spPr>
          <a:xfrm>
            <a:off x="901700" y="2079625"/>
            <a:ext cx="1107996" cy="369332"/>
          </a:xfrm>
          <a:prstGeom prst="rect">
            <a:avLst/>
          </a:prstGeom>
          <a:noFill/>
        </p:spPr>
        <p:txBody>
          <a:bodyPr wrap="none" rtlCol="0">
            <a:spAutoFit/>
          </a:bodyPr>
          <a:lstStyle/>
          <a:p>
            <a:r>
              <a:rPr lang="en-US" altLang="zh-CN" dirty="0"/>
              <a:t>	</a:t>
            </a:r>
            <a:endParaRPr lang="zh-CN" altLang="en-US" dirty="0"/>
          </a:p>
        </p:txBody>
      </p:sp>
      <p:pic>
        <p:nvPicPr>
          <p:cNvPr id="9" name="图片 8">
            <a:extLst>
              <a:ext uri="{FF2B5EF4-FFF2-40B4-BE49-F238E27FC236}">
                <a16:creationId xmlns:a16="http://schemas.microsoft.com/office/drawing/2014/main" id="{C3DE3C6B-0A75-4CE4-BDC8-2368EB4424FF}"/>
              </a:ext>
            </a:extLst>
          </p:cNvPr>
          <p:cNvPicPr>
            <a:picLocks noChangeAspect="1"/>
          </p:cNvPicPr>
          <p:nvPr/>
        </p:nvPicPr>
        <p:blipFill>
          <a:blip r:embed="rId4"/>
          <a:stretch>
            <a:fillRect/>
          </a:stretch>
        </p:blipFill>
        <p:spPr>
          <a:xfrm>
            <a:off x="148640" y="904490"/>
            <a:ext cx="3116111" cy="1575247"/>
          </a:xfrm>
          <a:prstGeom prst="rect">
            <a:avLst/>
          </a:prstGeom>
        </p:spPr>
      </p:pic>
      <p:sp>
        <p:nvSpPr>
          <p:cNvPr id="10" name="文本框 9">
            <a:extLst>
              <a:ext uri="{FF2B5EF4-FFF2-40B4-BE49-F238E27FC236}">
                <a16:creationId xmlns:a16="http://schemas.microsoft.com/office/drawing/2014/main" id="{442816E8-6ED0-4216-80D2-8B8A87517EDD}"/>
              </a:ext>
            </a:extLst>
          </p:cNvPr>
          <p:cNvSpPr txBox="1"/>
          <p:nvPr/>
        </p:nvSpPr>
        <p:spPr>
          <a:xfrm>
            <a:off x="3343781" y="1089025"/>
            <a:ext cx="2273379" cy="1107996"/>
          </a:xfrm>
          <a:prstGeom prst="rect">
            <a:avLst/>
          </a:prstGeom>
          <a:noFill/>
        </p:spPr>
        <p:txBody>
          <a:bodyPr wrap="none" rtlCol="0">
            <a:spAutoFit/>
          </a:bodyPr>
          <a:lstStyle/>
          <a:p>
            <a:pPr marL="171450" indent="-171450">
              <a:buFont typeface="Arial" panose="020B0604020202020204" pitchFamily="34" charset="0"/>
              <a:buChar char="•"/>
            </a:pPr>
            <a:r>
              <a:rPr lang="en-US" altLang="zh-CN" sz="1100" dirty="0"/>
              <a:t>Shared fuzzer states</a:t>
            </a:r>
          </a:p>
          <a:p>
            <a:pPr marL="628650" lvl="1" indent="-171450">
              <a:buFont typeface="Arial" panose="020B0604020202020204" pitchFamily="34" charset="0"/>
              <a:buChar char="•"/>
            </a:pPr>
            <a:r>
              <a:rPr lang="en-US" altLang="zh-CN" sz="1100" dirty="0"/>
              <a:t>Fuzzers run in host</a:t>
            </a:r>
          </a:p>
          <a:p>
            <a:pPr marL="628650" lvl="1" indent="-171450">
              <a:buFont typeface="Arial" panose="020B0604020202020204" pitchFamily="34" charset="0"/>
              <a:buChar char="•"/>
            </a:pPr>
            <a:r>
              <a:rPr lang="en-US" altLang="zh-CN" sz="1100" dirty="0"/>
              <a:t>Only executor runs in VM</a:t>
            </a:r>
          </a:p>
          <a:p>
            <a:pPr marL="171450" indent="-171450">
              <a:buFont typeface="Arial" panose="020B0604020202020204" pitchFamily="34" charset="0"/>
              <a:buChar char="•"/>
            </a:pPr>
            <a:r>
              <a:rPr lang="en-US" altLang="zh-CN" sz="1100" dirty="0" err="1"/>
              <a:t>Shmem</a:t>
            </a:r>
            <a:r>
              <a:rPr lang="en-US" altLang="zh-CN" sz="1100" dirty="0"/>
              <a:t> communication</a:t>
            </a:r>
          </a:p>
          <a:p>
            <a:pPr marL="628650" lvl="1" indent="-171450">
              <a:buFont typeface="Arial" panose="020B0604020202020204" pitchFamily="34" charset="0"/>
              <a:buChar char="•"/>
            </a:pPr>
            <a:r>
              <a:rPr lang="en-US" altLang="zh-CN" sz="1100" dirty="0"/>
              <a:t>QEMU </a:t>
            </a:r>
            <a:r>
              <a:rPr lang="en-US" altLang="zh-CN" sz="1100" dirty="0" err="1"/>
              <a:t>ivshm</a:t>
            </a:r>
            <a:endParaRPr lang="en-US" altLang="zh-CN" sz="1100" dirty="0"/>
          </a:p>
          <a:p>
            <a:pPr marL="171450" indent="-171450">
              <a:buFont typeface="Arial" panose="020B0604020202020204" pitchFamily="34" charset="0"/>
              <a:buChar char="•"/>
            </a:pPr>
            <a:r>
              <a:rPr lang="en-US" altLang="zh-CN" sz="1100" dirty="0"/>
              <a:t>Modular Design</a:t>
            </a: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8855"/>
            <a:ext cx="5760085" cy="465455"/>
            <a:chOff x="0" y="22"/>
            <a:chExt cx="5760085" cy="465455"/>
          </a:xfrm>
        </p:grpSpPr>
        <p:sp>
          <p:nvSpPr>
            <p:cNvPr id="3" name="object 3"/>
            <p:cNvSpPr/>
            <p:nvPr/>
          </p:nvSpPr>
          <p:spPr>
            <a:xfrm>
              <a:off x="0" y="31"/>
              <a:ext cx="2802255" cy="5080"/>
            </a:xfrm>
            <a:custGeom>
              <a:avLst/>
              <a:gdLst/>
              <a:ahLst/>
              <a:cxnLst/>
              <a:rect l="l" t="t" r="r" b="b"/>
              <a:pathLst>
                <a:path w="2802255" h="5080">
                  <a:moveTo>
                    <a:pt x="0" y="5060"/>
                  </a:moveTo>
                  <a:lnTo>
                    <a:pt x="0" y="0"/>
                  </a:lnTo>
                  <a:lnTo>
                    <a:pt x="2802164" y="0"/>
                  </a:lnTo>
                  <a:lnTo>
                    <a:pt x="2802164"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3267660" cy="232756"/>
          </a:xfrm>
          <a:prstGeom prst="rect">
            <a:avLst/>
          </a:prstGeom>
        </p:spPr>
        <p:txBody>
          <a:bodyPr vert="horz" wrap="square" lIns="0" tIns="17145" rIns="0" bIns="0" rtlCol="0">
            <a:spAutoFit/>
          </a:bodyPr>
          <a:lstStyle/>
          <a:p>
            <a:pPr marL="12700">
              <a:lnSpc>
                <a:spcPct val="100000"/>
              </a:lnSpc>
              <a:spcBef>
                <a:spcPts val="135"/>
              </a:spcBef>
            </a:pPr>
            <a:r>
              <a:rPr lang="en-US" spc="65" dirty="0"/>
              <a:t>Implementation</a:t>
            </a:r>
            <a:endParaRPr lang="en-US" spc="60" dirty="0"/>
          </a:p>
        </p:txBody>
      </p:sp>
      <p:sp>
        <p:nvSpPr>
          <p:cNvPr id="7" name="object 7"/>
          <p:cNvSpPr txBox="1"/>
          <p:nvPr/>
        </p:nvSpPr>
        <p:spPr>
          <a:xfrm>
            <a:off x="5490438" y="2987638"/>
            <a:ext cx="210820" cy="125675"/>
          </a:xfrm>
          <a:prstGeom prst="rect">
            <a:avLst/>
          </a:prstGeom>
        </p:spPr>
        <p:txBody>
          <a:bodyPr vert="horz" wrap="square" lIns="0" tIns="2540" rIns="0" bIns="0" rtlCol="0">
            <a:spAutoFit/>
          </a:bodyPr>
          <a:lstStyle/>
          <a:p>
            <a:pPr marL="38100">
              <a:lnSpc>
                <a:spcPct val="100000"/>
              </a:lnSpc>
              <a:spcBef>
                <a:spcPts val="20"/>
              </a:spcBef>
            </a:pPr>
            <a:r>
              <a:rPr lang="en-US" sz="800" spc="30" dirty="0">
                <a:latin typeface="Arial"/>
                <a:cs typeface="Arial"/>
              </a:rPr>
              <a:t>23</a:t>
            </a:r>
            <a:endParaRPr sz="800" dirty="0">
              <a:latin typeface="Arial"/>
              <a:cs typeface="Arial"/>
            </a:endParaRPr>
          </a:p>
        </p:txBody>
      </p:sp>
      <p:sp>
        <p:nvSpPr>
          <p:cNvPr id="6" name="文本框 5">
            <a:extLst>
              <a:ext uri="{FF2B5EF4-FFF2-40B4-BE49-F238E27FC236}">
                <a16:creationId xmlns:a16="http://schemas.microsoft.com/office/drawing/2014/main" id="{62977010-58A8-4E02-859F-11E96F673649}"/>
              </a:ext>
            </a:extLst>
          </p:cNvPr>
          <p:cNvSpPr txBox="1"/>
          <p:nvPr/>
        </p:nvSpPr>
        <p:spPr>
          <a:xfrm>
            <a:off x="901700" y="2079625"/>
            <a:ext cx="1107996" cy="369332"/>
          </a:xfrm>
          <a:prstGeom prst="rect">
            <a:avLst/>
          </a:prstGeom>
          <a:noFill/>
        </p:spPr>
        <p:txBody>
          <a:bodyPr wrap="none" rtlCol="0">
            <a:spAutoFit/>
          </a:bodyPr>
          <a:lstStyle/>
          <a:p>
            <a:r>
              <a:rPr lang="en-US" altLang="zh-CN" dirty="0"/>
              <a:t>	</a:t>
            </a:r>
            <a:endParaRPr lang="zh-CN" altLang="en-US" dirty="0"/>
          </a:p>
        </p:txBody>
      </p:sp>
      <p:sp>
        <p:nvSpPr>
          <p:cNvPr id="10" name="文本框 9">
            <a:extLst>
              <a:ext uri="{FF2B5EF4-FFF2-40B4-BE49-F238E27FC236}">
                <a16:creationId xmlns:a16="http://schemas.microsoft.com/office/drawing/2014/main" id="{442816E8-6ED0-4216-80D2-8B8A87517EDD}"/>
              </a:ext>
            </a:extLst>
          </p:cNvPr>
          <p:cNvSpPr txBox="1"/>
          <p:nvPr/>
        </p:nvSpPr>
        <p:spPr>
          <a:xfrm>
            <a:off x="368300" y="694630"/>
            <a:ext cx="4738861" cy="1384995"/>
          </a:xfrm>
          <a:prstGeom prst="rect">
            <a:avLst/>
          </a:prstGeom>
          <a:noFill/>
        </p:spPr>
        <p:txBody>
          <a:bodyPr wrap="none" rtlCol="0">
            <a:spAutoFit/>
          </a:bodyPr>
          <a:lstStyle/>
          <a:p>
            <a:pPr marL="171450" indent="-171450">
              <a:buFont typeface="Arial" panose="020B0604020202020204" pitchFamily="34" charset="0"/>
              <a:buChar char="•"/>
            </a:pPr>
            <a:r>
              <a:rPr lang="en-US" altLang="zh-CN" sz="1400" dirty="0"/>
              <a:t>Implement from scratch </a:t>
            </a:r>
          </a:p>
          <a:p>
            <a:pPr marL="171450" indent="-171450">
              <a:buFont typeface="Arial" panose="020B0604020202020204" pitchFamily="34" charset="0"/>
              <a:buChar char="•"/>
            </a:pPr>
            <a:r>
              <a:rPr lang="en-US" altLang="zh-CN" sz="1400" dirty="0"/>
              <a:t>Written in rust, 16064 loc</a:t>
            </a:r>
          </a:p>
          <a:p>
            <a:pPr marL="171450" indent="-171450">
              <a:buFont typeface="Arial" panose="020B0604020202020204" pitchFamily="34" charset="0"/>
              <a:buChar char="•"/>
            </a:pPr>
            <a:r>
              <a:rPr lang="en-US" altLang="zh-CN" sz="1400" dirty="0"/>
              <a:t>Store relations in high performance `HashMap` (`</a:t>
            </a:r>
            <a:r>
              <a:rPr lang="en-US" altLang="zh-CN" sz="1400" dirty="0" err="1"/>
              <a:t>Ahash</a:t>
            </a:r>
            <a:r>
              <a:rPr lang="en-US" altLang="zh-CN" sz="1400" dirty="0"/>
              <a:t>`)</a:t>
            </a:r>
          </a:p>
          <a:p>
            <a:pPr marL="171450" indent="-171450">
              <a:buFont typeface="Arial" panose="020B0604020202020204" pitchFamily="34" charset="0"/>
              <a:buChar char="•"/>
            </a:pPr>
            <a:r>
              <a:rPr lang="en-US" altLang="zh-CN" sz="1400" dirty="0"/>
              <a:t>Leverage `</a:t>
            </a:r>
            <a:r>
              <a:rPr lang="en-US" altLang="zh-CN" sz="1400" dirty="0" err="1"/>
              <a:t>tokio</a:t>
            </a:r>
            <a:r>
              <a:rPr lang="en-US" altLang="zh-CN" sz="1400" dirty="0"/>
              <a:t>` to implement background IO</a:t>
            </a:r>
          </a:p>
          <a:p>
            <a:pPr marL="171450" indent="-171450">
              <a:buFont typeface="Arial" panose="020B0604020202020204" pitchFamily="34" charset="0"/>
              <a:buChar char="•"/>
            </a:pPr>
            <a:r>
              <a:rPr lang="en-US" altLang="zh-CN" sz="1400" dirty="0"/>
              <a:t>Read-Write lock &amp; atomic operation, reduce sync overhead</a:t>
            </a:r>
          </a:p>
          <a:p>
            <a:pPr marL="171450" indent="-171450">
              <a:buFont typeface="Arial" panose="020B0604020202020204" pitchFamily="34" charset="0"/>
              <a:buChar char="•"/>
            </a:pPr>
            <a:endParaRPr lang="en-US" altLang="zh-CN" sz="1400" dirty="0"/>
          </a:p>
        </p:txBody>
      </p:sp>
    </p:spTree>
    <p:custDataLst>
      <p:tags r:id="rId1"/>
    </p:custDataLst>
    <p:extLst>
      <p:ext uri="{BB962C8B-B14F-4D97-AF65-F5344CB8AC3E}">
        <p14:creationId xmlns:p14="http://schemas.microsoft.com/office/powerpoint/2010/main" val="313906749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2164" y="1421316"/>
            <a:ext cx="1076135" cy="276999"/>
          </a:xfrm>
          <a:prstGeom prst="rect">
            <a:avLst/>
          </a:prstGeom>
        </p:spPr>
        <p:txBody>
          <a:bodyPr vert="horz" wrap="square" lIns="0" tIns="15240" rIns="0" bIns="0" rtlCol="0">
            <a:spAutoFit/>
          </a:bodyPr>
          <a:lstStyle/>
          <a:p>
            <a:pPr marL="12700" algn="ctr">
              <a:lnSpc>
                <a:spcPct val="100000"/>
              </a:lnSpc>
              <a:spcBef>
                <a:spcPts val="120"/>
              </a:spcBef>
            </a:pPr>
            <a:r>
              <a:rPr lang="en-US" sz="1700" b="1" u="sng" spc="10" dirty="0">
                <a:latin typeface="Calibri"/>
                <a:cs typeface="Calibri"/>
              </a:rPr>
              <a:t>Evaluation</a:t>
            </a:r>
            <a:endParaRPr sz="1700" u="sng" dirty="0">
              <a:latin typeface="Calibri"/>
              <a:cs typeface="Calibri"/>
            </a:endParaRPr>
          </a:p>
        </p:txBody>
      </p:sp>
      <p:grpSp>
        <p:nvGrpSpPr>
          <p:cNvPr id="6" name="object 3">
            <a:extLst>
              <a:ext uri="{FF2B5EF4-FFF2-40B4-BE49-F238E27FC236}">
                <a16:creationId xmlns:a16="http://schemas.microsoft.com/office/drawing/2014/main" id="{6BDCD510-F19B-4250-9167-7DDBAE30405A}"/>
              </a:ext>
            </a:extLst>
          </p:cNvPr>
          <p:cNvGrpSpPr/>
          <p:nvPr/>
        </p:nvGrpSpPr>
        <p:grpSpPr>
          <a:xfrm>
            <a:off x="1209865" y="1708549"/>
            <a:ext cx="3340735" cy="5080"/>
            <a:chOff x="1209865" y="1708549"/>
            <a:chExt cx="3340735" cy="5080"/>
          </a:xfrm>
          <a:solidFill>
            <a:srgbClr val="6E468B"/>
          </a:solidFill>
        </p:grpSpPr>
        <p:sp>
          <p:nvSpPr>
            <p:cNvPr id="7" name="object 4">
              <a:extLst>
                <a:ext uri="{FF2B5EF4-FFF2-40B4-BE49-F238E27FC236}">
                  <a16:creationId xmlns:a16="http://schemas.microsoft.com/office/drawing/2014/main" id="{B226ED41-E088-4253-9F2D-003D560E82E7}"/>
                </a:ext>
              </a:extLst>
            </p:cNvPr>
            <p:cNvSpPr/>
            <p:nvPr/>
          </p:nvSpPr>
          <p:spPr>
            <a:xfrm>
              <a:off x="1209865" y="1708549"/>
              <a:ext cx="3340735" cy="5080"/>
            </a:xfrm>
            <a:custGeom>
              <a:avLst/>
              <a:gdLst/>
              <a:ahLst/>
              <a:cxnLst/>
              <a:rect l="l" t="t" r="r" b="b"/>
              <a:pathLst>
                <a:path w="3340735" h="5080">
                  <a:moveTo>
                    <a:pt x="0" y="5060"/>
                  </a:moveTo>
                  <a:lnTo>
                    <a:pt x="0" y="0"/>
                  </a:lnTo>
                  <a:lnTo>
                    <a:pt x="3340317" y="0"/>
                  </a:lnTo>
                  <a:lnTo>
                    <a:pt x="3340317" y="5060"/>
                  </a:lnTo>
                  <a:lnTo>
                    <a:pt x="0" y="5060"/>
                  </a:lnTo>
                  <a:close/>
                </a:path>
              </a:pathLst>
            </a:custGeom>
            <a:grpFill/>
          </p:spPr>
          <p:txBody>
            <a:bodyPr wrap="square" lIns="0" tIns="0" rIns="0" bIns="0" rtlCol="0"/>
            <a:lstStyle/>
            <a:p>
              <a:endParaRPr/>
            </a:p>
          </p:txBody>
        </p:sp>
        <p:sp>
          <p:nvSpPr>
            <p:cNvPr id="8" name="object 5">
              <a:extLst>
                <a:ext uri="{FF2B5EF4-FFF2-40B4-BE49-F238E27FC236}">
                  <a16:creationId xmlns:a16="http://schemas.microsoft.com/office/drawing/2014/main" id="{28A4425F-4E23-4321-87EB-13E6BB4CDEDB}"/>
                </a:ext>
              </a:extLst>
            </p:cNvPr>
            <p:cNvSpPr/>
            <p:nvPr/>
          </p:nvSpPr>
          <p:spPr>
            <a:xfrm>
              <a:off x="1209865" y="1708549"/>
              <a:ext cx="90805" cy="5080"/>
            </a:xfrm>
            <a:custGeom>
              <a:avLst/>
              <a:gdLst/>
              <a:ahLst/>
              <a:cxnLst/>
              <a:rect l="l" t="t" r="r" b="b"/>
              <a:pathLst>
                <a:path w="90805" h="5080">
                  <a:moveTo>
                    <a:pt x="0" y="5060"/>
                  </a:moveTo>
                  <a:lnTo>
                    <a:pt x="0" y="0"/>
                  </a:lnTo>
                  <a:lnTo>
                    <a:pt x="90266" y="0"/>
                  </a:lnTo>
                  <a:lnTo>
                    <a:pt x="90266" y="5060"/>
                  </a:lnTo>
                  <a:lnTo>
                    <a:pt x="0" y="5060"/>
                  </a:lnTo>
                  <a:close/>
                </a:path>
              </a:pathLst>
            </a:custGeom>
            <a:grpFill/>
          </p:spPr>
          <p:txBody>
            <a:bodyPr wrap="square" lIns="0" tIns="0" rIns="0" bIns="0" rtlCol="0"/>
            <a:lstStyle/>
            <a:p>
              <a:endParaRPr/>
            </a:p>
          </p:txBody>
        </p:sp>
      </p:gr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8132" y="1421626"/>
            <a:ext cx="3124200" cy="276999"/>
          </a:xfrm>
          <a:prstGeom prst="rect">
            <a:avLst/>
          </a:prstGeom>
        </p:spPr>
        <p:txBody>
          <a:bodyPr vert="horz" wrap="square" lIns="0" tIns="15240" rIns="0" bIns="0" rtlCol="0">
            <a:spAutoFit/>
          </a:bodyPr>
          <a:lstStyle/>
          <a:p>
            <a:pPr marL="12700">
              <a:lnSpc>
                <a:spcPct val="100000"/>
              </a:lnSpc>
              <a:spcBef>
                <a:spcPts val="120"/>
              </a:spcBef>
            </a:pPr>
            <a:r>
              <a:rPr sz="1700" b="1" spc="60" dirty="0">
                <a:latin typeface="Calibri"/>
                <a:cs typeface="Calibri"/>
                <a:hlinkClick r:id="rId2" action="ppaction://hlinksldjump"/>
              </a:rPr>
              <a:t>Coverage-Guided</a:t>
            </a:r>
            <a:r>
              <a:rPr sz="1700" b="1" spc="35" dirty="0">
                <a:latin typeface="Calibri"/>
                <a:cs typeface="Calibri"/>
                <a:hlinkClick r:id="rId2" action="ppaction://hlinksldjump"/>
              </a:rPr>
              <a:t> </a:t>
            </a:r>
            <a:r>
              <a:rPr lang="en-US" sz="1700" b="1" spc="35" dirty="0">
                <a:latin typeface="Calibri"/>
                <a:cs typeface="Calibri"/>
                <a:hlinkClick r:id="rId2" action="ppaction://hlinksldjump"/>
              </a:rPr>
              <a:t>Kernel </a:t>
            </a:r>
            <a:r>
              <a:rPr sz="1700" b="1" spc="75" dirty="0">
                <a:latin typeface="Calibri"/>
                <a:cs typeface="Calibri"/>
                <a:hlinkClick r:id="rId2" action="ppaction://hlinksldjump"/>
              </a:rPr>
              <a:t>Fuzzing</a:t>
            </a:r>
            <a:endParaRPr sz="1700" dirty="0">
              <a:latin typeface="Calibri"/>
              <a:cs typeface="Calibri"/>
            </a:endParaRPr>
          </a:p>
        </p:txBody>
      </p:sp>
      <p:grpSp>
        <p:nvGrpSpPr>
          <p:cNvPr id="3" name="object 3"/>
          <p:cNvGrpSpPr/>
          <p:nvPr/>
        </p:nvGrpSpPr>
        <p:grpSpPr>
          <a:xfrm>
            <a:off x="1209865" y="1708549"/>
            <a:ext cx="3340735" cy="5080"/>
            <a:chOff x="1209865" y="1708549"/>
            <a:chExt cx="3340735" cy="5080"/>
          </a:xfrm>
          <a:solidFill>
            <a:srgbClr val="6E468B"/>
          </a:solidFill>
        </p:grpSpPr>
        <p:sp>
          <p:nvSpPr>
            <p:cNvPr id="4" name="object 4"/>
            <p:cNvSpPr/>
            <p:nvPr/>
          </p:nvSpPr>
          <p:spPr>
            <a:xfrm>
              <a:off x="1209865" y="1708549"/>
              <a:ext cx="3340735" cy="5080"/>
            </a:xfrm>
            <a:custGeom>
              <a:avLst/>
              <a:gdLst/>
              <a:ahLst/>
              <a:cxnLst/>
              <a:rect l="l" t="t" r="r" b="b"/>
              <a:pathLst>
                <a:path w="3340735" h="5080">
                  <a:moveTo>
                    <a:pt x="0" y="5060"/>
                  </a:moveTo>
                  <a:lnTo>
                    <a:pt x="0" y="0"/>
                  </a:lnTo>
                  <a:lnTo>
                    <a:pt x="3340317" y="0"/>
                  </a:lnTo>
                  <a:lnTo>
                    <a:pt x="3340317" y="5060"/>
                  </a:lnTo>
                  <a:lnTo>
                    <a:pt x="0" y="5060"/>
                  </a:lnTo>
                  <a:close/>
                </a:path>
              </a:pathLst>
            </a:custGeom>
            <a:grpFill/>
          </p:spPr>
          <p:txBody>
            <a:bodyPr wrap="square" lIns="0" tIns="0" rIns="0" bIns="0" rtlCol="0"/>
            <a:lstStyle/>
            <a:p>
              <a:endParaRPr/>
            </a:p>
          </p:txBody>
        </p:sp>
        <p:sp>
          <p:nvSpPr>
            <p:cNvPr id="5" name="object 5"/>
            <p:cNvSpPr/>
            <p:nvPr/>
          </p:nvSpPr>
          <p:spPr>
            <a:xfrm>
              <a:off x="1209865" y="1708549"/>
              <a:ext cx="90805" cy="5080"/>
            </a:xfrm>
            <a:custGeom>
              <a:avLst/>
              <a:gdLst/>
              <a:ahLst/>
              <a:cxnLst/>
              <a:rect l="l" t="t" r="r" b="b"/>
              <a:pathLst>
                <a:path w="90805" h="5080">
                  <a:moveTo>
                    <a:pt x="0" y="5060"/>
                  </a:moveTo>
                  <a:lnTo>
                    <a:pt x="0" y="0"/>
                  </a:lnTo>
                  <a:lnTo>
                    <a:pt x="90266" y="0"/>
                  </a:lnTo>
                  <a:lnTo>
                    <a:pt x="90266" y="5060"/>
                  </a:lnTo>
                  <a:lnTo>
                    <a:pt x="0" y="5060"/>
                  </a:lnTo>
                  <a:close/>
                </a:path>
              </a:pathLst>
            </a:custGeom>
            <a:grpFill/>
          </p:spPr>
          <p:txBody>
            <a:bodyPr wrap="square" lIns="0" tIns="0" rIns="0" bIns="0" rtlCol="0"/>
            <a:lstStyle/>
            <a:p>
              <a:endParaRPr/>
            </a:p>
          </p:txBody>
        </p:sp>
      </p:gr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514850" cy="5080"/>
            </a:xfrm>
            <a:custGeom>
              <a:avLst/>
              <a:gdLst/>
              <a:ahLst/>
              <a:cxnLst/>
              <a:rect l="l" t="t" r="r" b="b"/>
              <a:pathLst>
                <a:path w="4514850" h="5080">
                  <a:moveTo>
                    <a:pt x="0" y="5060"/>
                  </a:moveTo>
                  <a:lnTo>
                    <a:pt x="0" y="0"/>
                  </a:lnTo>
                  <a:lnTo>
                    <a:pt x="4514647" y="0"/>
                  </a:lnTo>
                  <a:lnTo>
                    <a:pt x="4514647"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392680" cy="232756"/>
          </a:xfrm>
          <a:prstGeom prst="rect">
            <a:avLst/>
          </a:prstGeom>
        </p:spPr>
        <p:txBody>
          <a:bodyPr vert="horz" wrap="square" lIns="0" tIns="17145" rIns="0" bIns="0" rtlCol="0">
            <a:spAutoFit/>
          </a:bodyPr>
          <a:lstStyle/>
          <a:p>
            <a:pPr marL="12700">
              <a:lnSpc>
                <a:spcPct val="100000"/>
              </a:lnSpc>
              <a:spcBef>
                <a:spcPts val="135"/>
              </a:spcBef>
            </a:pPr>
            <a:r>
              <a:rPr lang="en-US" spc="20" dirty="0"/>
              <a:t>Coverage Improvement</a:t>
            </a:r>
            <a:endParaRPr spc="20"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18415">
              <a:lnSpc>
                <a:spcPct val="100000"/>
              </a:lnSpc>
              <a:spcBef>
                <a:spcPts val="20"/>
              </a:spcBef>
            </a:pPr>
            <a:r>
              <a:rPr lang="en-US" spc="-5" dirty="0"/>
              <a:t>24</a:t>
            </a:r>
            <a:endParaRPr spc="-5" dirty="0"/>
          </a:p>
        </p:txBody>
      </p:sp>
      <p:pic>
        <p:nvPicPr>
          <p:cNvPr id="9" name="图片 8">
            <a:extLst>
              <a:ext uri="{FF2B5EF4-FFF2-40B4-BE49-F238E27FC236}">
                <a16:creationId xmlns:a16="http://schemas.microsoft.com/office/drawing/2014/main" id="{01CACC39-0704-49D5-B4E1-A9EDB897A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640" y="860425"/>
            <a:ext cx="2598777" cy="190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图片 12">
            <a:extLst>
              <a:ext uri="{FF2B5EF4-FFF2-40B4-BE49-F238E27FC236}">
                <a16:creationId xmlns:a16="http://schemas.microsoft.com/office/drawing/2014/main" id="{6D37C6B2-1362-4413-AFA4-8ADEC2988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3935" y="860425"/>
            <a:ext cx="2722165" cy="1924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514850" cy="5080"/>
            </a:xfrm>
            <a:custGeom>
              <a:avLst/>
              <a:gdLst/>
              <a:ahLst/>
              <a:cxnLst/>
              <a:rect l="l" t="t" r="r" b="b"/>
              <a:pathLst>
                <a:path w="4514850" h="5080">
                  <a:moveTo>
                    <a:pt x="0" y="5060"/>
                  </a:moveTo>
                  <a:lnTo>
                    <a:pt x="0" y="0"/>
                  </a:lnTo>
                  <a:lnTo>
                    <a:pt x="4514647" y="0"/>
                  </a:lnTo>
                  <a:lnTo>
                    <a:pt x="4514647"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392680" cy="232756"/>
          </a:xfrm>
          <a:prstGeom prst="rect">
            <a:avLst/>
          </a:prstGeom>
        </p:spPr>
        <p:txBody>
          <a:bodyPr vert="horz" wrap="square" lIns="0" tIns="17145" rIns="0" bIns="0" rtlCol="0">
            <a:spAutoFit/>
          </a:bodyPr>
          <a:lstStyle/>
          <a:p>
            <a:pPr marL="12700">
              <a:lnSpc>
                <a:spcPct val="100000"/>
              </a:lnSpc>
              <a:spcBef>
                <a:spcPts val="135"/>
              </a:spcBef>
            </a:pPr>
            <a:r>
              <a:rPr lang="en-US" spc="20" dirty="0"/>
              <a:t>Coverage Improvement</a:t>
            </a:r>
            <a:endParaRPr spc="20"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18415">
              <a:lnSpc>
                <a:spcPct val="100000"/>
              </a:lnSpc>
              <a:spcBef>
                <a:spcPts val="20"/>
              </a:spcBef>
            </a:pPr>
            <a:r>
              <a:rPr lang="en-US" spc="-5" dirty="0"/>
              <a:t>25</a:t>
            </a:r>
            <a:endParaRPr spc="-5" dirty="0"/>
          </a:p>
        </p:txBody>
      </p:sp>
      <p:pic>
        <p:nvPicPr>
          <p:cNvPr id="11" name="图片 10">
            <a:extLst>
              <a:ext uri="{FF2B5EF4-FFF2-40B4-BE49-F238E27FC236}">
                <a16:creationId xmlns:a16="http://schemas.microsoft.com/office/drawing/2014/main" id="{F3B08BC6-2A3B-4CE2-BC45-31F0A0CCDF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100" y="860425"/>
            <a:ext cx="2726629" cy="1927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5">
            <a:extLst>
              <a:ext uri="{FF2B5EF4-FFF2-40B4-BE49-F238E27FC236}">
                <a16:creationId xmlns:a16="http://schemas.microsoft.com/office/drawing/2014/main" id="{52F89B25-7EE1-4B57-B82A-72E31B733A7B}"/>
              </a:ext>
            </a:extLst>
          </p:cNvPr>
          <p:cNvSpPr txBox="1"/>
          <p:nvPr/>
        </p:nvSpPr>
        <p:spPr>
          <a:xfrm>
            <a:off x="3263900" y="1012825"/>
            <a:ext cx="2311851" cy="523220"/>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Syzkaller:  +28%, +2.2x</a:t>
            </a:r>
          </a:p>
          <a:p>
            <a:pPr marL="285750" indent="-285750">
              <a:buFont typeface="Arial" panose="020B0604020202020204" pitchFamily="34" charset="0"/>
              <a:buChar char="•"/>
            </a:pPr>
            <a:r>
              <a:rPr lang="en-US" altLang="zh-CN" sz="1400" dirty="0"/>
              <a:t>Moonshine:  +21%, +1.8x</a:t>
            </a:r>
            <a:endParaRPr lang="zh-CN" altLang="en-US" sz="1400" dirty="0"/>
          </a:p>
        </p:txBody>
      </p:sp>
      <p:sp>
        <p:nvSpPr>
          <p:cNvPr id="12" name="文本框 11">
            <a:extLst>
              <a:ext uri="{FF2B5EF4-FFF2-40B4-BE49-F238E27FC236}">
                <a16:creationId xmlns:a16="http://schemas.microsoft.com/office/drawing/2014/main" id="{F00A42CE-1063-46C1-B5CE-B238E3AC8AD2}"/>
              </a:ext>
            </a:extLst>
          </p:cNvPr>
          <p:cNvSpPr txBox="1"/>
          <p:nvPr/>
        </p:nvSpPr>
        <p:spPr>
          <a:xfrm>
            <a:off x="3263899" y="1492999"/>
            <a:ext cx="2087431" cy="523220"/>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Syzkaller:  18+ bugs</a:t>
            </a:r>
          </a:p>
          <a:p>
            <a:pPr marL="285750" indent="-285750">
              <a:buFont typeface="Arial" panose="020B0604020202020204" pitchFamily="34" charset="0"/>
              <a:buChar char="•"/>
            </a:pPr>
            <a:r>
              <a:rPr lang="en-US" altLang="zh-CN" sz="1400" dirty="0"/>
              <a:t>Moonshine:  15+ bugs</a:t>
            </a:r>
            <a:endParaRPr lang="zh-CN" altLang="en-US" sz="1400" dirty="0"/>
          </a:p>
        </p:txBody>
      </p:sp>
      <p:sp>
        <p:nvSpPr>
          <p:cNvPr id="14" name="矩形: 圆角 13">
            <a:extLst>
              <a:ext uri="{FF2B5EF4-FFF2-40B4-BE49-F238E27FC236}">
                <a16:creationId xmlns:a16="http://schemas.microsoft.com/office/drawing/2014/main" id="{26D0FDB9-C216-47A1-B7D0-7C904ECFE735}"/>
              </a:ext>
            </a:extLst>
          </p:cNvPr>
          <p:cNvSpPr/>
          <p:nvPr/>
        </p:nvSpPr>
        <p:spPr>
          <a:xfrm>
            <a:off x="3263900" y="2167502"/>
            <a:ext cx="2424958" cy="4121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1000" dirty="0"/>
              <a:t>The coverage improvement, bug detection improvement are obvious. </a:t>
            </a:r>
            <a:endParaRPr lang="zh-CN" altLang="en-US" sz="1000" dirty="0"/>
          </a:p>
        </p:txBody>
      </p:sp>
    </p:spTree>
    <p:custDataLst>
      <p:tags r:id="rId1"/>
    </p:custDataLst>
    <p:extLst>
      <p:ext uri="{BB962C8B-B14F-4D97-AF65-F5344CB8AC3E}">
        <p14:creationId xmlns:p14="http://schemas.microsoft.com/office/powerpoint/2010/main" val="178039781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0425" cy="5080"/>
            </a:xfrm>
            <a:custGeom>
              <a:avLst/>
              <a:gdLst/>
              <a:ahLst/>
              <a:cxnLst/>
              <a:rect l="l" t="t" r="r" b="b"/>
              <a:pathLst>
                <a:path w="4670425" h="5080">
                  <a:moveTo>
                    <a:pt x="0" y="5060"/>
                  </a:moveTo>
                  <a:lnTo>
                    <a:pt x="0" y="0"/>
                  </a:lnTo>
                  <a:lnTo>
                    <a:pt x="4670304" y="0"/>
                  </a:lnTo>
                  <a:lnTo>
                    <a:pt x="4670304"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734260" cy="232756"/>
          </a:xfrm>
          <a:prstGeom prst="rect">
            <a:avLst/>
          </a:prstGeom>
        </p:spPr>
        <p:txBody>
          <a:bodyPr vert="horz" wrap="square" lIns="0" tIns="17145" rIns="0" bIns="0" rtlCol="0">
            <a:spAutoFit/>
          </a:bodyPr>
          <a:lstStyle/>
          <a:p>
            <a:pPr marL="12700">
              <a:lnSpc>
                <a:spcPct val="100000"/>
              </a:lnSpc>
              <a:spcBef>
                <a:spcPts val="135"/>
              </a:spcBef>
            </a:pPr>
            <a:r>
              <a:rPr lang="en-US" spc="35" dirty="0"/>
              <a:t>Learned Relations</a:t>
            </a:r>
            <a:endParaRPr spc="70" dirty="0"/>
          </a:p>
        </p:txBody>
      </p:sp>
      <p:sp>
        <p:nvSpPr>
          <p:cNvPr id="7" name="object 7"/>
          <p:cNvSpPr txBox="1">
            <a:spLocks noGrp="1"/>
          </p:cNvSpPr>
          <p:nvPr>
            <p:ph type="sldNum" sz="quarter" idx="7"/>
          </p:nvPr>
        </p:nvSpPr>
        <p:spPr>
          <a:xfrm>
            <a:off x="5473701" y="2994024"/>
            <a:ext cx="227252" cy="125675"/>
          </a:xfrm>
          <a:prstGeom prst="rect">
            <a:avLst/>
          </a:prstGeom>
        </p:spPr>
        <p:txBody>
          <a:bodyPr vert="horz" wrap="square" lIns="0" tIns="2540" rIns="0" bIns="0" rtlCol="0">
            <a:spAutoFit/>
          </a:bodyPr>
          <a:lstStyle/>
          <a:p>
            <a:pPr marL="18415">
              <a:lnSpc>
                <a:spcPct val="100000"/>
              </a:lnSpc>
              <a:spcBef>
                <a:spcPts val="20"/>
              </a:spcBef>
            </a:pPr>
            <a:r>
              <a:rPr lang="en-US" spc="-5" dirty="0"/>
              <a:t>26</a:t>
            </a:r>
            <a:endParaRPr spc="-5" dirty="0"/>
          </a:p>
        </p:txBody>
      </p:sp>
      <p:pic>
        <p:nvPicPr>
          <p:cNvPr id="9" name="图片 8">
            <a:extLst>
              <a:ext uri="{FF2B5EF4-FFF2-40B4-BE49-F238E27FC236}">
                <a16:creationId xmlns:a16="http://schemas.microsoft.com/office/drawing/2014/main" id="{D9C0B461-505D-4E78-B15F-B27386CEB90B}"/>
              </a:ext>
            </a:extLst>
          </p:cNvPr>
          <p:cNvPicPr>
            <a:picLocks noChangeAspect="1"/>
          </p:cNvPicPr>
          <p:nvPr/>
        </p:nvPicPr>
        <p:blipFill>
          <a:blip r:embed="rId3"/>
          <a:stretch>
            <a:fillRect/>
          </a:stretch>
        </p:blipFill>
        <p:spPr>
          <a:xfrm>
            <a:off x="444500" y="536079"/>
            <a:ext cx="4940300" cy="2611061"/>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982210" cy="5080"/>
            </a:xfrm>
            <a:custGeom>
              <a:avLst/>
              <a:gdLst/>
              <a:ahLst/>
              <a:cxnLst/>
              <a:rect l="l" t="t" r="r" b="b"/>
              <a:pathLst>
                <a:path w="4982210" h="5080">
                  <a:moveTo>
                    <a:pt x="0" y="5060"/>
                  </a:moveTo>
                  <a:lnTo>
                    <a:pt x="0" y="0"/>
                  </a:lnTo>
                  <a:lnTo>
                    <a:pt x="4981704" y="0"/>
                  </a:lnTo>
                  <a:lnTo>
                    <a:pt x="4981704"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26715" cy="232756"/>
          </a:xfrm>
          <a:prstGeom prst="rect">
            <a:avLst/>
          </a:prstGeom>
        </p:spPr>
        <p:txBody>
          <a:bodyPr vert="horz" wrap="square" lIns="0" tIns="17145" rIns="0" bIns="0" rtlCol="0">
            <a:spAutoFit/>
          </a:bodyPr>
          <a:lstStyle/>
          <a:p>
            <a:pPr marL="12700">
              <a:lnSpc>
                <a:spcPct val="100000"/>
              </a:lnSpc>
              <a:spcBef>
                <a:spcPts val="135"/>
              </a:spcBef>
            </a:pPr>
            <a:r>
              <a:rPr lang="en-US" spc="15" dirty="0"/>
              <a:t>Long Time Fuzzing</a:t>
            </a:r>
            <a:endParaRPr spc="60" dirty="0"/>
          </a:p>
        </p:txBody>
      </p:sp>
      <p:sp>
        <p:nvSpPr>
          <p:cNvPr id="66" name="object 66"/>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18415">
              <a:lnSpc>
                <a:spcPct val="100000"/>
              </a:lnSpc>
              <a:spcBef>
                <a:spcPts val="20"/>
              </a:spcBef>
            </a:pPr>
            <a:r>
              <a:rPr lang="en-US" spc="-5" dirty="0"/>
              <a:t>27</a:t>
            </a:r>
            <a:endParaRPr spc="-5" dirty="0"/>
          </a:p>
        </p:txBody>
      </p:sp>
      <p:sp>
        <p:nvSpPr>
          <p:cNvPr id="67" name="object 6">
            <a:extLst>
              <a:ext uri="{FF2B5EF4-FFF2-40B4-BE49-F238E27FC236}">
                <a16:creationId xmlns:a16="http://schemas.microsoft.com/office/drawing/2014/main" id="{08D6FC2A-4D66-4422-BACF-A8F81DE39944}"/>
              </a:ext>
            </a:extLst>
          </p:cNvPr>
          <p:cNvSpPr txBox="1"/>
          <p:nvPr/>
        </p:nvSpPr>
        <p:spPr>
          <a:xfrm>
            <a:off x="149003" y="631825"/>
            <a:ext cx="4545965" cy="1990288"/>
          </a:xfrm>
          <a:prstGeom prst="rect">
            <a:avLst/>
          </a:prstGeom>
        </p:spPr>
        <p:txBody>
          <a:bodyPr vert="horz" wrap="square" lIns="0" tIns="71120" rIns="0" bIns="0" rtlCol="0">
            <a:spAutoFit/>
          </a:bodyPr>
          <a:lstStyle/>
          <a:p>
            <a:pPr marL="142875" indent="-130810">
              <a:lnSpc>
                <a:spcPct val="100000"/>
              </a:lnSpc>
              <a:spcBef>
                <a:spcPts val="560"/>
              </a:spcBef>
              <a:buChar char="•"/>
              <a:tabLst>
                <a:tab pos="143510" algn="l"/>
              </a:tabLst>
            </a:pPr>
            <a:r>
              <a:rPr lang="en-US" sz="1200" dirty="0">
                <a:latin typeface="Arial"/>
                <a:cs typeface="Arial"/>
              </a:rPr>
              <a:t>Experiments</a:t>
            </a:r>
          </a:p>
          <a:p>
            <a:pPr marL="600075" lvl="1" indent="-130810">
              <a:spcBef>
                <a:spcPts val="560"/>
              </a:spcBef>
              <a:buChar char="•"/>
              <a:tabLst>
                <a:tab pos="143510" algn="l"/>
              </a:tabLst>
            </a:pPr>
            <a:r>
              <a:rPr lang="en-US" sz="1100" spc="-15" dirty="0">
                <a:latin typeface="Arial"/>
                <a:cs typeface="Arial"/>
              </a:rPr>
              <a:t>Fuzzing for 2 weeks, multiple versions, e.g., 4.19, 5.4, 5.6. </a:t>
            </a:r>
          </a:p>
          <a:p>
            <a:pPr marL="600075" lvl="1" indent="-130810">
              <a:spcBef>
                <a:spcPts val="560"/>
              </a:spcBef>
              <a:buChar char="•"/>
              <a:tabLst>
                <a:tab pos="143510" algn="l"/>
              </a:tabLst>
            </a:pPr>
            <a:r>
              <a:rPr lang="en-US" sz="1100" spc="-15" dirty="0">
                <a:latin typeface="Arial"/>
                <a:cs typeface="Arial"/>
              </a:rPr>
              <a:t>Found 218 bugs in total</a:t>
            </a:r>
          </a:p>
          <a:p>
            <a:pPr marL="600075" lvl="1" indent="-130810">
              <a:spcBef>
                <a:spcPts val="560"/>
              </a:spcBef>
              <a:buChar char="•"/>
              <a:tabLst>
                <a:tab pos="143510" algn="l"/>
              </a:tabLst>
            </a:pPr>
            <a:r>
              <a:rPr lang="en-US" sz="1100" dirty="0">
                <a:latin typeface="Arial"/>
                <a:cs typeface="Arial"/>
              </a:rPr>
              <a:t>33 are previously-unknown</a:t>
            </a:r>
          </a:p>
          <a:p>
            <a:pPr marL="142875" indent="-130810">
              <a:lnSpc>
                <a:spcPct val="100000"/>
              </a:lnSpc>
              <a:spcBef>
                <a:spcPts val="540"/>
              </a:spcBef>
              <a:buChar char="•"/>
              <a:tabLst>
                <a:tab pos="143510" algn="l"/>
              </a:tabLst>
            </a:pPr>
            <a:r>
              <a:rPr lang="en-US" sz="1200" dirty="0">
                <a:latin typeface="Arial"/>
                <a:cs typeface="Arial"/>
              </a:rPr>
              <a:t> In practice</a:t>
            </a:r>
          </a:p>
          <a:p>
            <a:pPr marL="600075" lvl="1" indent="-130810">
              <a:spcBef>
                <a:spcPts val="540"/>
              </a:spcBef>
              <a:buChar char="•"/>
              <a:tabLst>
                <a:tab pos="143510" algn="l"/>
              </a:tabLst>
            </a:pPr>
            <a:r>
              <a:rPr lang="en-US" sz="1200" dirty="0">
                <a:latin typeface="Arial"/>
                <a:cs typeface="Arial"/>
              </a:rPr>
              <a:t>Long time fuzzing in internal server</a:t>
            </a:r>
          </a:p>
          <a:p>
            <a:pPr marL="600075" lvl="1" indent="-130810">
              <a:spcBef>
                <a:spcPts val="540"/>
              </a:spcBef>
              <a:buChar char="•"/>
              <a:tabLst>
                <a:tab pos="143510" algn="l"/>
              </a:tabLst>
            </a:pPr>
            <a:r>
              <a:rPr lang="en-US" sz="1200" dirty="0">
                <a:latin typeface="Arial"/>
                <a:cs typeface="Arial"/>
              </a:rPr>
              <a:t>Report 20+ bug/week</a:t>
            </a:r>
          </a:p>
          <a:p>
            <a:pPr marL="600075" lvl="1" indent="-130810">
              <a:spcBef>
                <a:spcPts val="540"/>
              </a:spcBef>
              <a:buChar char="•"/>
              <a:tabLst>
                <a:tab pos="143510" algn="l"/>
              </a:tabLst>
            </a:pPr>
            <a:r>
              <a:rPr lang="en-US" sz="1200" dirty="0">
                <a:latin typeface="Arial"/>
                <a:cs typeface="Arial"/>
              </a:rPr>
              <a:t>3~6 confirm/week</a:t>
            </a:r>
            <a:endParaRPr sz="1200" dirty="0">
              <a:latin typeface="Arial"/>
              <a:cs typeface="Arial"/>
            </a:endParaRPr>
          </a:p>
        </p:txBody>
      </p:sp>
    </p:spTree>
    <p:custDataLst>
      <p:tags r:id="rId1"/>
    </p:custData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982210" cy="5080"/>
            </a:xfrm>
            <a:custGeom>
              <a:avLst/>
              <a:gdLst/>
              <a:ahLst/>
              <a:cxnLst/>
              <a:rect l="l" t="t" r="r" b="b"/>
              <a:pathLst>
                <a:path w="4982210" h="5080">
                  <a:moveTo>
                    <a:pt x="0" y="5060"/>
                  </a:moveTo>
                  <a:lnTo>
                    <a:pt x="0" y="0"/>
                  </a:lnTo>
                  <a:lnTo>
                    <a:pt x="4981704" y="0"/>
                  </a:lnTo>
                  <a:lnTo>
                    <a:pt x="4981704"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26715" cy="232756"/>
          </a:xfrm>
          <a:prstGeom prst="rect">
            <a:avLst/>
          </a:prstGeom>
        </p:spPr>
        <p:txBody>
          <a:bodyPr vert="horz" wrap="square" lIns="0" tIns="17145" rIns="0" bIns="0" rtlCol="0">
            <a:spAutoFit/>
          </a:bodyPr>
          <a:lstStyle/>
          <a:p>
            <a:pPr marL="12700">
              <a:lnSpc>
                <a:spcPct val="100000"/>
              </a:lnSpc>
              <a:spcBef>
                <a:spcPts val="135"/>
              </a:spcBef>
            </a:pPr>
            <a:r>
              <a:rPr lang="en-US" spc="15" dirty="0"/>
              <a:t>Long Time Fuzzing</a:t>
            </a:r>
            <a:endParaRPr spc="60" dirty="0"/>
          </a:p>
        </p:txBody>
      </p:sp>
      <p:pic>
        <p:nvPicPr>
          <p:cNvPr id="8" name="图片 7">
            <a:extLst>
              <a:ext uri="{FF2B5EF4-FFF2-40B4-BE49-F238E27FC236}">
                <a16:creationId xmlns:a16="http://schemas.microsoft.com/office/drawing/2014/main" id="{219A7F5C-E096-421B-839F-CB3176B046B8}"/>
              </a:ext>
            </a:extLst>
          </p:cNvPr>
          <p:cNvPicPr>
            <a:picLocks noChangeAspect="1"/>
          </p:cNvPicPr>
          <p:nvPr/>
        </p:nvPicPr>
        <p:blipFill>
          <a:blip r:embed="rId4"/>
          <a:stretch>
            <a:fillRect/>
          </a:stretch>
        </p:blipFill>
        <p:spPr>
          <a:xfrm>
            <a:off x="1663700" y="1163392"/>
            <a:ext cx="2589036" cy="1088723"/>
          </a:xfrm>
          <a:prstGeom prst="rect">
            <a:avLst/>
          </a:prstGeom>
        </p:spPr>
      </p:pic>
      <p:pic>
        <p:nvPicPr>
          <p:cNvPr id="9" name="图片 8">
            <a:extLst>
              <a:ext uri="{FF2B5EF4-FFF2-40B4-BE49-F238E27FC236}">
                <a16:creationId xmlns:a16="http://schemas.microsoft.com/office/drawing/2014/main" id="{19988F67-0D23-4D51-9B2A-EFDF55D0AA1D}"/>
              </a:ext>
            </a:extLst>
          </p:cNvPr>
          <p:cNvPicPr>
            <a:picLocks noChangeAspect="1"/>
          </p:cNvPicPr>
          <p:nvPr/>
        </p:nvPicPr>
        <p:blipFill>
          <a:blip r:embed="rId5"/>
          <a:stretch>
            <a:fillRect/>
          </a:stretch>
        </p:blipFill>
        <p:spPr>
          <a:xfrm>
            <a:off x="867750" y="829754"/>
            <a:ext cx="4114460" cy="2091986"/>
          </a:xfrm>
          <a:prstGeom prst="rect">
            <a:avLst/>
          </a:prstGeom>
        </p:spPr>
      </p:pic>
      <p:pic>
        <p:nvPicPr>
          <p:cNvPr id="10" name="图片 9">
            <a:extLst>
              <a:ext uri="{FF2B5EF4-FFF2-40B4-BE49-F238E27FC236}">
                <a16:creationId xmlns:a16="http://schemas.microsoft.com/office/drawing/2014/main" id="{562C7CE5-A189-4697-ABEB-800DEB8F13C8}"/>
              </a:ext>
            </a:extLst>
          </p:cNvPr>
          <p:cNvPicPr>
            <a:picLocks noChangeAspect="1"/>
          </p:cNvPicPr>
          <p:nvPr/>
        </p:nvPicPr>
        <p:blipFill>
          <a:blip r:embed="rId6"/>
          <a:stretch>
            <a:fillRect/>
          </a:stretch>
        </p:blipFill>
        <p:spPr>
          <a:xfrm>
            <a:off x="62076" y="581282"/>
            <a:ext cx="4114460" cy="1726692"/>
          </a:xfrm>
          <a:prstGeom prst="rect">
            <a:avLst/>
          </a:prstGeom>
        </p:spPr>
      </p:pic>
      <p:pic>
        <p:nvPicPr>
          <p:cNvPr id="11" name="图片 10">
            <a:extLst>
              <a:ext uri="{FF2B5EF4-FFF2-40B4-BE49-F238E27FC236}">
                <a16:creationId xmlns:a16="http://schemas.microsoft.com/office/drawing/2014/main" id="{A813D099-2D6A-4318-9A1E-978F34710AE8}"/>
              </a:ext>
            </a:extLst>
          </p:cNvPr>
          <p:cNvPicPr>
            <a:picLocks noChangeAspect="1"/>
          </p:cNvPicPr>
          <p:nvPr/>
        </p:nvPicPr>
        <p:blipFill>
          <a:blip r:embed="rId7"/>
          <a:stretch>
            <a:fillRect/>
          </a:stretch>
        </p:blipFill>
        <p:spPr>
          <a:xfrm>
            <a:off x="2142023" y="1003133"/>
            <a:ext cx="2186913" cy="1117411"/>
          </a:xfrm>
          <a:prstGeom prst="rect">
            <a:avLst/>
          </a:prstGeom>
        </p:spPr>
      </p:pic>
      <p:pic>
        <p:nvPicPr>
          <p:cNvPr id="12" name="图片 11">
            <a:extLst>
              <a:ext uri="{FF2B5EF4-FFF2-40B4-BE49-F238E27FC236}">
                <a16:creationId xmlns:a16="http://schemas.microsoft.com/office/drawing/2014/main" id="{4B9237DD-4620-4968-92B4-BB733898AFF9}"/>
              </a:ext>
            </a:extLst>
          </p:cNvPr>
          <p:cNvPicPr>
            <a:picLocks noChangeAspect="1"/>
          </p:cNvPicPr>
          <p:nvPr/>
        </p:nvPicPr>
        <p:blipFill>
          <a:blip r:embed="rId8"/>
          <a:stretch>
            <a:fillRect/>
          </a:stretch>
        </p:blipFill>
        <p:spPr>
          <a:xfrm>
            <a:off x="1835753" y="1488498"/>
            <a:ext cx="2186913" cy="1279832"/>
          </a:xfrm>
          <a:prstGeom prst="rect">
            <a:avLst/>
          </a:prstGeom>
        </p:spPr>
      </p:pic>
      <p:pic>
        <p:nvPicPr>
          <p:cNvPr id="13" name="图片 12">
            <a:extLst>
              <a:ext uri="{FF2B5EF4-FFF2-40B4-BE49-F238E27FC236}">
                <a16:creationId xmlns:a16="http://schemas.microsoft.com/office/drawing/2014/main" id="{F9853CF6-D733-45EF-942F-96E130A2EB9C}"/>
              </a:ext>
            </a:extLst>
          </p:cNvPr>
          <p:cNvPicPr>
            <a:picLocks noChangeAspect="1"/>
          </p:cNvPicPr>
          <p:nvPr/>
        </p:nvPicPr>
        <p:blipFill>
          <a:blip r:embed="rId9"/>
          <a:stretch>
            <a:fillRect/>
          </a:stretch>
        </p:blipFill>
        <p:spPr>
          <a:xfrm>
            <a:off x="426635" y="1875747"/>
            <a:ext cx="2467113" cy="1025037"/>
          </a:xfrm>
          <a:prstGeom prst="rect">
            <a:avLst/>
          </a:prstGeom>
        </p:spPr>
      </p:pic>
      <p:sp>
        <p:nvSpPr>
          <p:cNvPr id="15" name="object 66">
            <a:extLst>
              <a:ext uri="{FF2B5EF4-FFF2-40B4-BE49-F238E27FC236}">
                <a16:creationId xmlns:a16="http://schemas.microsoft.com/office/drawing/2014/main" id="{A389356A-F642-4762-82C7-CC876531ACC0}"/>
              </a:ext>
            </a:extLst>
          </p:cNvPr>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18415">
              <a:lnSpc>
                <a:spcPct val="100000"/>
              </a:lnSpc>
              <a:spcBef>
                <a:spcPts val="20"/>
              </a:spcBef>
            </a:pPr>
            <a:r>
              <a:rPr lang="en-US" spc="-5" dirty="0"/>
              <a:t>28</a:t>
            </a:r>
            <a:endParaRPr spc="-5" dirty="0"/>
          </a:p>
        </p:txBody>
      </p:sp>
    </p:spTree>
    <p:custDataLst>
      <p:tags r:id="rId1"/>
    </p:custDataLst>
    <p:extLst>
      <p:ext uri="{BB962C8B-B14F-4D97-AF65-F5344CB8AC3E}">
        <p14:creationId xmlns:p14="http://schemas.microsoft.com/office/powerpoint/2010/main" val="187106623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982210" cy="5080"/>
            </a:xfrm>
            <a:custGeom>
              <a:avLst/>
              <a:gdLst/>
              <a:ahLst/>
              <a:cxnLst/>
              <a:rect l="l" t="t" r="r" b="b"/>
              <a:pathLst>
                <a:path w="4982210" h="5080">
                  <a:moveTo>
                    <a:pt x="0" y="5060"/>
                  </a:moveTo>
                  <a:lnTo>
                    <a:pt x="0" y="0"/>
                  </a:lnTo>
                  <a:lnTo>
                    <a:pt x="4981704" y="0"/>
                  </a:lnTo>
                  <a:lnTo>
                    <a:pt x="4981704"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26715" cy="232756"/>
          </a:xfrm>
          <a:prstGeom prst="rect">
            <a:avLst/>
          </a:prstGeom>
        </p:spPr>
        <p:txBody>
          <a:bodyPr vert="horz" wrap="square" lIns="0" tIns="17145" rIns="0" bIns="0" rtlCol="0">
            <a:spAutoFit/>
          </a:bodyPr>
          <a:lstStyle/>
          <a:p>
            <a:pPr marL="12700">
              <a:lnSpc>
                <a:spcPct val="100000"/>
              </a:lnSpc>
              <a:spcBef>
                <a:spcPts val="135"/>
              </a:spcBef>
            </a:pPr>
            <a:r>
              <a:rPr lang="en-US" spc="15" dirty="0"/>
              <a:t>Future Work</a:t>
            </a:r>
            <a:endParaRPr spc="60" dirty="0"/>
          </a:p>
        </p:txBody>
      </p:sp>
      <p:sp>
        <p:nvSpPr>
          <p:cNvPr id="66" name="object 66"/>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18415">
              <a:lnSpc>
                <a:spcPct val="100000"/>
              </a:lnSpc>
              <a:spcBef>
                <a:spcPts val="20"/>
              </a:spcBef>
            </a:pPr>
            <a:r>
              <a:rPr lang="en-US" spc="-5" dirty="0"/>
              <a:t>29</a:t>
            </a:r>
            <a:endParaRPr spc="-5" dirty="0"/>
          </a:p>
        </p:txBody>
      </p:sp>
      <p:sp>
        <p:nvSpPr>
          <p:cNvPr id="7" name="object 6">
            <a:extLst>
              <a:ext uri="{FF2B5EF4-FFF2-40B4-BE49-F238E27FC236}">
                <a16:creationId xmlns:a16="http://schemas.microsoft.com/office/drawing/2014/main" id="{9BD81B7F-730A-4569-9926-0E720F136580}"/>
              </a:ext>
            </a:extLst>
          </p:cNvPr>
          <p:cNvSpPr txBox="1"/>
          <p:nvPr/>
        </p:nvSpPr>
        <p:spPr>
          <a:xfrm>
            <a:off x="149003" y="631825"/>
            <a:ext cx="4545965" cy="779701"/>
          </a:xfrm>
          <a:prstGeom prst="rect">
            <a:avLst/>
          </a:prstGeom>
        </p:spPr>
        <p:txBody>
          <a:bodyPr vert="horz" wrap="square" lIns="0" tIns="71120" rIns="0" bIns="0" rtlCol="0">
            <a:spAutoFit/>
          </a:bodyPr>
          <a:lstStyle/>
          <a:p>
            <a:pPr marL="142875" indent="-130810">
              <a:lnSpc>
                <a:spcPct val="100000"/>
              </a:lnSpc>
              <a:spcBef>
                <a:spcPts val="560"/>
              </a:spcBef>
              <a:buChar char="•"/>
              <a:tabLst>
                <a:tab pos="143510" algn="l"/>
              </a:tabLst>
            </a:pPr>
            <a:r>
              <a:rPr lang="en-US" sz="1200" dirty="0">
                <a:latin typeface="Arial"/>
                <a:cs typeface="Arial"/>
              </a:rPr>
              <a:t>Integrate to upstream (CI)</a:t>
            </a:r>
          </a:p>
          <a:p>
            <a:pPr marL="142875" indent="-130810">
              <a:lnSpc>
                <a:spcPct val="100000"/>
              </a:lnSpc>
              <a:spcBef>
                <a:spcPts val="560"/>
              </a:spcBef>
              <a:buChar char="•"/>
              <a:tabLst>
                <a:tab pos="143510" algn="l"/>
              </a:tabLst>
            </a:pPr>
            <a:r>
              <a:rPr lang="en-US" sz="1200" dirty="0">
                <a:latin typeface="Arial"/>
                <a:cs typeface="Arial"/>
              </a:rPr>
              <a:t>Implement `hub` to support fuzzing on multiple hosts</a:t>
            </a:r>
          </a:p>
          <a:p>
            <a:pPr marL="142875" indent="-130810">
              <a:lnSpc>
                <a:spcPct val="100000"/>
              </a:lnSpc>
              <a:spcBef>
                <a:spcPts val="560"/>
              </a:spcBef>
              <a:buChar char="•"/>
              <a:tabLst>
                <a:tab pos="143510" algn="l"/>
              </a:tabLst>
            </a:pPr>
            <a:r>
              <a:rPr lang="en-US" sz="1200" dirty="0">
                <a:latin typeface="Arial"/>
                <a:cs typeface="Arial"/>
              </a:rPr>
              <a:t>Reduce the manual efforts of writing syscall description</a:t>
            </a:r>
          </a:p>
        </p:txBody>
      </p:sp>
    </p:spTree>
    <p:extLst>
      <p:ext uri="{BB962C8B-B14F-4D97-AF65-F5344CB8AC3E}">
        <p14:creationId xmlns:p14="http://schemas.microsoft.com/office/powerpoint/2010/main" val="197611255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2164" y="1421316"/>
            <a:ext cx="1076135" cy="276999"/>
          </a:xfrm>
          <a:prstGeom prst="rect">
            <a:avLst/>
          </a:prstGeom>
        </p:spPr>
        <p:txBody>
          <a:bodyPr vert="horz" wrap="square" lIns="0" tIns="15240" rIns="0" bIns="0" rtlCol="0">
            <a:spAutoFit/>
          </a:bodyPr>
          <a:lstStyle/>
          <a:p>
            <a:pPr marL="12700" algn="ctr">
              <a:lnSpc>
                <a:spcPct val="100000"/>
              </a:lnSpc>
              <a:spcBef>
                <a:spcPts val="120"/>
              </a:spcBef>
            </a:pPr>
            <a:r>
              <a:rPr lang="en-US" sz="1700" b="1" spc="10" dirty="0">
                <a:latin typeface="Calibri"/>
                <a:cs typeface="Calibri"/>
              </a:rPr>
              <a:t>Thank You</a:t>
            </a:r>
            <a:endParaRPr sz="1700" dirty="0">
              <a:latin typeface="Calibri"/>
              <a:cs typeface="Calibri"/>
            </a:endParaRPr>
          </a:p>
        </p:txBody>
      </p:sp>
      <p:grpSp>
        <p:nvGrpSpPr>
          <p:cNvPr id="6" name="object 3">
            <a:extLst>
              <a:ext uri="{FF2B5EF4-FFF2-40B4-BE49-F238E27FC236}">
                <a16:creationId xmlns:a16="http://schemas.microsoft.com/office/drawing/2014/main" id="{F05D3092-BBA9-420A-B155-160C56EB4D3A}"/>
              </a:ext>
            </a:extLst>
          </p:cNvPr>
          <p:cNvGrpSpPr/>
          <p:nvPr/>
        </p:nvGrpSpPr>
        <p:grpSpPr>
          <a:xfrm>
            <a:off x="1209865" y="1708549"/>
            <a:ext cx="3340735" cy="5080"/>
            <a:chOff x="1209865" y="1708549"/>
            <a:chExt cx="3340735" cy="5080"/>
          </a:xfrm>
          <a:solidFill>
            <a:srgbClr val="6E468B"/>
          </a:solidFill>
        </p:grpSpPr>
        <p:sp>
          <p:nvSpPr>
            <p:cNvPr id="7" name="object 4">
              <a:extLst>
                <a:ext uri="{FF2B5EF4-FFF2-40B4-BE49-F238E27FC236}">
                  <a16:creationId xmlns:a16="http://schemas.microsoft.com/office/drawing/2014/main" id="{39E00886-42ED-48CF-A9CE-375CDF869A9C}"/>
                </a:ext>
              </a:extLst>
            </p:cNvPr>
            <p:cNvSpPr/>
            <p:nvPr/>
          </p:nvSpPr>
          <p:spPr>
            <a:xfrm>
              <a:off x="1209865" y="1708549"/>
              <a:ext cx="3340735" cy="5080"/>
            </a:xfrm>
            <a:custGeom>
              <a:avLst/>
              <a:gdLst/>
              <a:ahLst/>
              <a:cxnLst/>
              <a:rect l="l" t="t" r="r" b="b"/>
              <a:pathLst>
                <a:path w="3340735" h="5080">
                  <a:moveTo>
                    <a:pt x="0" y="5060"/>
                  </a:moveTo>
                  <a:lnTo>
                    <a:pt x="0" y="0"/>
                  </a:lnTo>
                  <a:lnTo>
                    <a:pt x="3340317" y="0"/>
                  </a:lnTo>
                  <a:lnTo>
                    <a:pt x="3340317" y="5060"/>
                  </a:lnTo>
                  <a:lnTo>
                    <a:pt x="0" y="5060"/>
                  </a:lnTo>
                  <a:close/>
                </a:path>
              </a:pathLst>
            </a:custGeom>
            <a:grpFill/>
          </p:spPr>
          <p:txBody>
            <a:bodyPr wrap="square" lIns="0" tIns="0" rIns="0" bIns="0" rtlCol="0"/>
            <a:lstStyle/>
            <a:p>
              <a:endParaRPr/>
            </a:p>
          </p:txBody>
        </p:sp>
        <p:sp>
          <p:nvSpPr>
            <p:cNvPr id="8" name="object 5">
              <a:extLst>
                <a:ext uri="{FF2B5EF4-FFF2-40B4-BE49-F238E27FC236}">
                  <a16:creationId xmlns:a16="http://schemas.microsoft.com/office/drawing/2014/main" id="{DA16D12D-2D5F-40A5-9771-E064F268420A}"/>
                </a:ext>
              </a:extLst>
            </p:cNvPr>
            <p:cNvSpPr/>
            <p:nvPr/>
          </p:nvSpPr>
          <p:spPr>
            <a:xfrm>
              <a:off x="1209865" y="1708549"/>
              <a:ext cx="90805" cy="5080"/>
            </a:xfrm>
            <a:custGeom>
              <a:avLst/>
              <a:gdLst/>
              <a:ahLst/>
              <a:cxnLst/>
              <a:rect l="l" t="t" r="r" b="b"/>
              <a:pathLst>
                <a:path w="90805" h="5080">
                  <a:moveTo>
                    <a:pt x="0" y="5060"/>
                  </a:moveTo>
                  <a:lnTo>
                    <a:pt x="0" y="0"/>
                  </a:lnTo>
                  <a:lnTo>
                    <a:pt x="90266" y="0"/>
                  </a:lnTo>
                  <a:lnTo>
                    <a:pt x="90266" y="5060"/>
                  </a:lnTo>
                  <a:lnTo>
                    <a:pt x="0" y="5060"/>
                  </a:lnTo>
                  <a:close/>
                </a:path>
              </a:pathLst>
            </a:custGeom>
            <a:grpFill/>
          </p:spPr>
          <p:txBody>
            <a:bodyPr wrap="square" lIns="0" tIns="0" rIns="0" bIns="0" rtlCol="0"/>
            <a:lstStyle/>
            <a:p>
              <a:endParaRPr/>
            </a:p>
          </p:txBody>
        </p:sp>
      </p:grpSp>
    </p:spTree>
    <p:extLst>
      <p:ext uri="{BB962C8B-B14F-4D97-AF65-F5344CB8AC3E}">
        <p14:creationId xmlns:p14="http://schemas.microsoft.com/office/powerpoint/2010/main" val="1707570929"/>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311785" cy="5080"/>
            </a:xfrm>
            <a:custGeom>
              <a:avLst/>
              <a:gdLst/>
              <a:ahLst/>
              <a:cxnLst/>
              <a:rect l="l" t="t" r="r" b="b"/>
              <a:pathLst>
                <a:path w="311785" h="5080">
                  <a:moveTo>
                    <a:pt x="0" y="5060"/>
                  </a:moveTo>
                  <a:lnTo>
                    <a:pt x="0" y="0"/>
                  </a:lnTo>
                  <a:lnTo>
                    <a:pt x="311312" y="0"/>
                  </a:lnTo>
                  <a:lnTo>
                    <a:pt x="311312"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998219" cy="244475"/>
          </a:xfrm>
          <a:prstGeom prst="rect">
            <a:avLst/>
          </a:prstGeom>
        </p:spPr>
        <p:txBody>
          <a:bodyPr vert="horz" wrap="square" lIns="0" tIns="17145" rIns="0" bIns="0" rtlCol="0">
            <a:spAutoFit/>
          </a:bodyPr>
          <a:lstStyle/>
          <a:p>
            <a:pPr marL="12700">
              <a:lnSpc>
                <a:spcPct val="100000"/>
              </a:lnSpc>
              <a:spcBef>
                <a:spcPts val="135"/>
              </a:spcBef>
            </a:pPr>
            <a:r>
              <a:rPr spc="70" dirty="0"/>
              <a:t>Fuzzing</a:t>
            </a:r>
            <a:r>
              <a:rPr spc="25" dirty="0"/>
              <a:t> </a:t>
            </a:r>
            <a:r>
              <a:rPr spc="114" dirty="0"/>
              <a:t>101</a:t>
            </a:r>
          </a:p>
        </p:txBody>
      </p:sp>
      <p:grpSp>
        <p:nvGrpSpPr>
          <p:cNvPr id="6" name="object 6"/>
          <p:cNvGrpSpPr/>
          <p:nvPr/>
        </p:nvGrpSpPr>
        <p:grpSpPr>
          <a:xfrm>
            <a:off x="623154" y="577860"/>
            <a:ext cx="1657350" cy="645795"/>
            <a:chOff x="623744" y="578082"/>
            <a:chExt cx="1657350" cy="645795"/>
          </a:xfrm>
        </p:grpSpPr>
        <p:sp>
          <p:nvSpPr>
            <p:cNvPr id="7" name="object 7"/>
            <p:cNvSpPr/>
            <p:nvPr/>
          </p:nvSpPr>
          <p:spPr>
            <a:xfrm>
              <a:off x="1577246" y="820982"/>
              <a:ext cx="635635" cy="355600"/>
            </a:xfrm>
            <a:custGeom>
              <a:avLst/>
              <a:gdLst/>
              <a:ahLst/>
              <a:cxnLst/>
              <a:rect l="l" t="t" r="r" b="b"/>
              <a:pathLst>
                <a:path w="635635" h="355600">
                  <a:moveTo>
                    <a:pt x="0" y="0"/>
                  </a:moveTo>
                  <a:lnTo>
                    <a:pt x="236867" y="0"/>
                  </a:lnTo>
                  <a:lnTo>
                    <a:pt x="288682" y="7402"/>
                  </a:lnTo>
                  <a:lnTo>
                    <a:pt x="325692" y="29608"/>
                  </a:lnTo>
                  <a:lnTo>
                    <a:pt x="347898" y="66618"/>
                  </a:lnTo>
                  <a:lnTo>
                    <a:pt x="355300" y="118433"/>
                  </a:lnTo>
                  <a:lnTo>
                    <a:pt x="355300" y="236867"/>
                  </a:lnTo>
                  <a:lnTo>
                    <a:pt x="362703" y="288682"/>
                  </a:lnTo>
                  <a:lnTo>
                    <a:pt x="384909" y="325692"/>
                  </a:lnTo>
                  <a:lnTo>
                    <a:pt x="421919" y="347898"/>
                  </a:lnTo>
                  <a:lnTo>
                    <a:pt x="473734" y="355300"/>
                  </a:lnTo>
                  <a:lnTo>
                    <a:pt x="635159" y="355300"/>
                  </a:lnTo>
                </a:path>
              </a:pathLst>
            </a:custGeom>
            <a:ln w="11843">
              <a:solidFill>
                <a:srgbClr val="00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2185758" y="1128909"/>
              <a:ext cx="94746" cy="94746"/>
            </a:xfrm>
            <a:prstGeom prst="rect">
              <a:avLst/>
            </a:prstGeom>
          </p:spPr>
        </p:pic>
        <p:sp>
          <p:nvSpPr>
            <p:cNvPr id="9" name="object 9"/>
            <p:cNvSpPr/>
            <p:nvPr/>
          </p:nvSpPr>
          <p:spPr>
            <a:xfrm>
              <a:off x="629777" y="584114"/>
              <a:ext cx="948055" cy="469265"/>
            </a:xfrm>
            <a:custGeom>
              <a:avLst/>
              <a:gdLst/>
              <a:ahLst/>
              <a:cxnLst/>
              <a:rect l="l" t="t" r="r" b="b"/>
              <a:pathLst>
                <a:path w="948055" h="469265">
                  <a:moveTo>
                    <a:pt x="0" y="0"/>
                  </a:moveTo>
                  <a:lnTo>
                    <a:pt x="947469" y="0"/>
                  </a:lnTo>
                  <a:lnTo>
                    <a:pt x="947469" y="426361"/>
                  </a:lnTo>
                  <a:lnTo>
                    <a:pt x="900095" y="411012"/>
                  </a:lnTo>
                  <a:lnTo>
                    <a:pt x="852722" y="399074"/>
                  </a:lnTo>
                  <a:lnTo>
                    <a:pt x="805348" y="390546"/>
                  </a:lnTo>
                  <a:lnTo>
                    <a:pt x="757975" y="385430"/>
                  </a:lnTo>
                  <a:lnTo>
                    <a:pt x="710601" y="383725"/>
                  </a:lnTo>
                  <a:lnTo>
                    <a:pt x="663228" y="385430"/>
                  </a:lnTo>
                  <a:lnTo>
                    <a:pt x="615855" y="390546"/>
                  </a:lnTo>
                  <a:lnTo>
                    <a:pt x="568481" y="399074"/>
                  </a:lnTo>
                  <a:lnTo>
                    <a:pt x="521108" y="411012"/>
                  </a:lnTo>
                  <a:lnTo>
                    <a:pt x="473734" y="426361"/>
                  </a:lnTo>
                  <a:lnTo>
                    <a:pt x="426361" y="441710"/>
                  </a:lnTo>
                  <a:lnTo>
                    <a:pt x="378987" y="453648"/>
                  </a:lnTo>
                  <a:lnTo>
                    <a:pt x="331614" y="462175"/>
                  </a:lnTo>
                  <a:lnTo>
                    <a:pt x="284240" y="467291"/>
                  </a:lnTo>
                  <a:lnTo>
                    <a:pt x="236867" y="468997"/>
                  </a:lnTo>
                  <a:lnTo>
                    <a:pt x="189493" y="467291"/>
                  </a:lnTo>
                  <a:lnTo>
                    <a:pt x="142120" y="462175"/>
                  </a:lnTo>
                  <a:lnTo>
                    <a:pt x="94746" y="453648"/>
                  </a:lnTo>
                  <a:lnTo>
                    <a:pt x="47373" y="441710"/>
                  </a:lnTo>
                  <a:lnTo>
                    <a:pt x="0" y="426361"/>
                  </a:lnTo>
                  <a:lnTo>
                    <a:pt x="0" y="47373"/>
                  </a:lnTo>
                  <a:lnTo>
                    <a:pt x="0" y="0"/>
                  </a:lnTo>
                  <a:close/>
                </a:path>
              </a:pathLst>
            </a:custGeom>
            <a:ln w="11843">
              <a:solidFill>
                <a:srgbClr val="000000"/>
              </a:solidFill>
            </a:ln>
          </p:spPr>
          <p:txBody>
            <a:bodyPr wrap="square" lIns="0" tIns="0" rIns="0" bIns="0" rtlCol="0"/>
            <a:lstStyle/>
            <a:p>
              <a:endParaRPr/>
            </a:p>
          </p:txBody>
        </p:sp>
      </p:grpSp>
      <p:sp>
        <p:nvSpPr>
          <p:cNvPr id="10" name="object 10"/>
          <p:cNvSpPr txBox="1"/>
          <p:nvPr/>
        </p:nvSpPr>
        <p:spPr>
          <a:xfrm>
            <a:off x="859681" y="589179"/>
            <a:ext cx="476250" cy="361950"/>
          </a:xfrm>
          <a:prstGeom prst="rect">
            <a:avLst/>
          </a:prstGeom>
        </p:spPr>
        <p:txBody>
          <a:bodyPr vert="horz" wrap="square" lIns="0" tIns="21590" rIns="0" bIns="0" rtlCol="0">
            <a:spAutoFit/>
          </a:bodyPr>
          <a:lstStyle/>
          <a:p>
            <a:pPr marL="67945" marR="5080" indent="-55880">
              <a:lnSpc>
                <a:spcPts val="1310"/>
              </a:lnSpc>
              <a:spcBef>
                <a:spcPts val="170"/>
              </a:spcBef>
            </a:pPr>
            <a:r>
              <a:rPr sz="1100" spc="5" dirty="0">
                <a:latin typeface="Arial"/>
                <a:cs typeface="Arial"/>
              </a:rPr>
              <a:t>Source  </a:t>
            </a:r>
            <a:r>
              <a:rPr sz="1100" spc="10" dirty="0">
                <a:latin typeface="Arial"/>
                <a:cs typeface="Arial"/>
              </a:rPr>
              <a:t>Code</a:t>
            </a:r>
            <a:endParaRPr sz="1100" dirty="0">
              <a:latin typeface="Arial"/>
              <a:cs typeface="Arial"/>
            </a:endParaRPr>
          </a:p>
        </p:txBody>
      </p:sp>
      <p:sp>
        <p:nvSpPr>
          <p:cNvPr id="11" name="object 11"/>
          <p:cNvSpPr/>
          <p:nvPr/>
        </p:nvSpPr>
        <p:spPr>
          <a:xfrm>
            <a:off x="3235317" y="1176283"/>
            <a:ext cx="184150" cy="0"/>
          </a:xfrm>
          <a:custGeom>
            <a:avLst/>
            <a:gdLst/>
            <a:ahLst/>
            <a:cxnLst/>
            <a:rect l="l" t="t" r="r" b="b"/>
            <a:pathLst>
              <a:path w="184150">
                <a:moveTo>
                  <a:pt x="0" y="0"/>
                </a:moveTo>
                <a:lnTo>
                  <a:pt x="183572" y="0"/>
                </a:lnTo>
              </a:path>
            </a:pathLst>
          </a:custGeom>
          <a:ln w="11843">
            <a:solidFill>
              <a:srgbClr val="000000"/>
            </a:solidFill>
          </a:ln>
        </p:spPr>
        <p:txBody>
          <a:bodyPr wrap="square" lIns="0" tIns="0" rIns="0" bIns="0" rtlCol="0"/>
          <a:lstStyle/>
          <a:p>
            <a:endParaRPr/>
          </a:p>
        </p:txBody>
      </p:sp>
      <p:grpSp>
        <p:nvGrpSpPr>
          <p:cNvPr id="12" name="object 12"/>
          <p:cNvGrpSpPr/>
          <p:nvPr/>
        </p:nvGrpSpPr>
        <p:grpSpPr>
          <a:xfrm>
            <a:off x="3999214" y="1128909"/>
            <a:ext cx="176530" cy="95250"/>
            <a:chOff x="3999214" y="1128909"/>
            <a:chExt cx="176530" cy="95250"/>
          </a:xfrm>
        </p:grpSpPr>
        <p:sp>
          <p:nvSpPr>
            <p:cNvPr id="13" name="object 13"/>
            <p:cNvSpPr/>
            <p:nvPr/>
          </p:nvSpPr>
          <p:spPr>
            <a:xfrm>
              <a:off x="3999214" y="1176283"/>
              <a:ext cx="108585" cy="0"/>
            </a:xfrm>
            <a:custGeom>
              <a:avLst/>
              <a:gdLst/>
              <a:ahLst/>
              <a:cxnLst/>
              <a:rect l="l" t="t" r="r" b="b"/>
              <a:pathLst>
                <a:path w="108585">
                  <a:moveTo>
                    <a:pt x="0" y="0"/>
                  </a:moveTo>
                  <a:lnTo>
                    <a:pt x="108129" y="0"/>
                  </a:lnTo>
                </a:path>
              </a:pathLst>
            </a:custGeom>
            <a:ln w="11843">
              <a:solidFill>
                <a:srgbClr val="0000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4080697" y="1128909"/>
              <a:ext cx="94746" cy="94746"/>
            </a:xfrm>
            <a:prstGeom prst="rect">
              <a:avLst/>
            </a:prstGeom>
          </p:spPr>
        </p:pic>
      </p:grpSp>
      <p:sp>
        <p:nvSpPr>
          <p:cNvPr id="15" name="object 15"/>
          <p:cNvSpPr txBox="1"/>
          <p:nvPr/>
        </p:nvSpPr>
        <p:spPr>
          <a:xfrm>
            <a:off x="3410261" y="1003697"/>
            <a:ext cx="597535" cy="335915"/>
          </a:xfrm>
          <a:prstGeom prst="rect">
            <a:avLst/>
          </a:prstGeom>
        </p:spPr>
        <p:txBody>
          <a:bodyPr vert="horz" wrap="square" lIns="0" tIns="13970" rIns="0" bIns="0" rtlCol="0">
            <a:spAutoFit/>
          </a:bodyPr>
          <a:lstStyle/>
          <a:p>
            <a:pPr marL="12700" marR="5080" indent="3175">
              <a:lnSpc>
                <a:spcPct val="101000"/>
              </a:lnSpc>
              <a:spcBef>
                <a:spcPts val="110"/>
              </a:spcBef>
            </a:pPr>
            <a:r>
              <a:rPr sz="1000" spc="10" dirty="0">
                <a:latin typeface="Arial"/>
                <a:cs typeface="Arial"/>
              </a:rPr>
              <a:t>Coverage  Feedback</a:t>
            </a:r>
            <a:endParaRPr sz="1000">
              <a:latin typeface="Arial"/>
              <a:cs typeface="Arial"/>
            </a:endParaRPr>
          </a:p>
        </p:txBody>
      </p:sp>
      <p:sp>
        <p:nvSpPr>
          <p:cNvPr id="16" name="object 16"/>
          <p:cNvSpPr txBox="1"/>
          <p:nvPr/>
        </p:nvSpPr>
        <p:spPr>
          <a:xfrm>
            <a:off x="2287848" y="939415"/>
            <a:ext cx="948055" cy="474345"/>
          </a:xfrm>
          <a:prstGeom prst="rect">
            <a:avLst/>
          </a:prstGeom>
          <a:ln w="11843">
            <a:solidFill>
              <a:srgbClr val="000000"/>
            </a:solidFill>
          </a:ln>
        </p:spPr>
        <p:txBody>
          <a:bodyPr vert="horz" wrap="square" lIns="0" tIns="73660" rIns="0" bIns="0" rtlCol="0">
            <a:spAutoFit/>
          </a:bodyPr>
          <a:lstStyle/>
          <a:p>
            <a:pPr marL="194945" marR="183515" indent="-16510">
              <a:lnSpc>
                <a:spcPts val="1310"/>
              </a:lnSpc>
              <a:spcBef>
                <a:spcPts val="580"/>
              </a:spcBef>
            </a:pPr>
            <a:r>
              <a:rPr sz="1100" spc="5" dirty="0">
                <a:latin typeface="Arial"/>
                <a:cs typeface="Arial"/>
              </a:rPr>
              <a:t>Fuzzable  Program</a:t>
            </a:r>
            <a:endParaRPr sz="1100" dirty="0">
              <a:latin typeface="Arial"/>
              <a:cs typeface="Arial"/>
            </a:endParaRPr>
          </a:p>
        </p:txBody>
      </p:sp>
      <p:grpSp>
        <p:nvGrpSpPr>
          <p:cNvPr id="17" name="object 17"/>
          <p:cNvGrpSpPr/>
          <p:nvPr/>
        </p:nvGrpSpPr>
        <p:grpSpPr>
          <a:xfrm>
            <a:off x="623855" y="1128909"/>
            <a:ext cx="1656714" cy="638810"/>
            <a:chOff x="623855" y="1128909"/>
            <a:chExt cx="1656714" cy="638810"/>
          </a:xfrm>
        </p:grpSpPr>
        <p:sp>
          <p:nvSpPr>
            <p:cNvPr id="18" name="object 18"/>
            <p:cNvSpPr/>
            <p:nvPr/>
          </p:nvSpPr>
          <p:spPr>
            <a:xfrm>
              <a:off x="1577246" y="1176283"/>
              <a:ext cx="635635" cy="355600"/>
            </a:xfrm>
            <a:custGeom>
              <a:avLst/>
              <a:gdLst/>
              <a:ahLst/>
              <a:cxnLst/>
              <a:rect l="l" t="t" r="r" b="b"/>
              <a:pathLst>
                <a:path w="635635" h="355600">
                  <a:moveTo>
                    <a:pt x="0" y="355300"/>
                  </a:moveTo>
                  <a:lnTo>
                    <a:pt x="236867" y="355300"/>
                  </a:lnTo>
                  <a:lnTo>
                    <a:pt x="288682" y="347898"/>
                  </a:lnTo>
                  <a:lnTo>
                    <a:pt x="325692" y="325692"/>
                  </a:lnTo>
                  <a:lnTo>
                    <a:pt x="347898" y="288682"/>
                  </a:lnTo>
                  <a:lnTo>
                    <a:pt x="355300" y="236867"/>
                  </a:lnTo>
                  <a:lnTo>
                    <a:pt x="355300" y="118433"/>
                  </a:lnTo>
                  <a:lnTo>
                    <a:pt x="362703" y="66618"/>
                  </a:lnTo>
                  <a:lnTo>
                    <a:pt x="384909" y="29608"/>
                  </a:lnTo>
                  <a:lnTo>
                    <a:pt x="421919" y="7402"/>
                  </a:lnTo>
                  <a:lnTo>
                    <a:pt x="473734" y="0"/>
                  </a:lnTo>
                  <a:lnTo>
                    <a:pt x="635159" y="0"/>
                  </a:lnTo>
                </a:path>
              </a:pathLst>
            </a:custGeom>
            <a:ln w="11843">
              <a:solidFill>
                <a:srgbClr val="0000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2185758" y="1128909"/>
              <a:ext cx="94746" cy="94746"/>
            </a:xfrm>
            <a:prstGeom prst="rect">
              <a:avLst/>
            </a:prstGeom>
          </p:spPr>
        </p:pic>
        <p:sp>
          <p:nvSpPr>
            <p:cNvPr id="20" name="object 20"/>
            <p:cNvSpPr/>
            <p:nvPr/>
          </p:nvSpPr>
          <p:spPr>
            <a:xfrm>
              <a:off x="629777" y="1294716"/>
              <a:ext cx="948055" cy="466725"/>
            </a:xfrm>
            <a:custGeom>
              <a:avLst/>
              <a:gdLst/>
              <a:ahLst/>
              <a:cxnLst/>
              <a:rect l="l" t="t" r="r" b="b"/>
              <a:pathLst>
                <a:path w="948055" h="466725">
                  <a:moveTo>
                    <a:pt x="236867" y="466628"/>
                  </a:moveTo>
                  <a:lnTo>
                    <a:pt x="189493" y="464070"/>
                  </a:lnTo>
                  <a:lnTo>
                    <a:pt x="142120" y="456395"/>
                  </a:lnTo>
                  <a:lnTo>
                    <a:pt x="94746" y="443605"/>
                  </a:lnTo>
                  <a:lnTo>
                    <a:pt x="47373" y="425697"/>
                  </a:lnTo>
                  <a:lnTo>
                    <a:pt x="0" y="402674"/>
                  </a:lnTo>
                  <a:lnTo>
                    <a:pt x="0" y="0"/>
                  </a:lnTo>
                  <a:lnTo>
                    <a:pt x="947469" y="0"/>
                  </a:lnTo>
                  <a:lnTo>
                    <a:pt x="947469" y="402674"/>
                  </a:lnTo>
                  <a:lnTo>
                    <a:pt x="900095" y="379650"/>
                  </a:lnTo>
                  <a:lnTo>
                    <a:pt x="852722" y="361743"/>
                  </a:lnTo>
                  <a:lnTo>
                    <a:pt x="805348" y="348952"/>
                  </a:lnTo>
                  <a:lnTo>
                    <a:pt x="757975" y="341278"/>
                  </a:lnTo>
                  <a:lnTo>
                    <a:pt x="710601" y="338720"/>
                  </a:lnTo>
                  <a:lnTo>
                    <a:pt x="663228" y="341278"/>
                  </a:lnTo>
                  <a:lnTo>
                    <a:pt x="615855" y="348952"/>
                  </a:lnTo>
                  <a:lnTo>
                    <a:pt x="568481" y="361743"/>
                  </a:lnTo>
                  <a:lnTo>
                    <a:pt x="521108" y="379650"/>
                  </a:lnTo>
                  <a:lnTo>
                    <a:pt x="426361" y="425697"/>
                  </a:lnTo>
                  <a:lnTo>
                    <a:pt x="378987" y="443605"/>
                  </a:lnTo>
                  <a:lnTo>
                    <a:pt x="331614" y="456395"/>
                  </a:lnTo>
                  <a:lnTo>
                    <a:pt x="284240" y="464070"/>
                  </a:lnTo>
                  <a:lnTo>
                    <a:pt x="236867" y="466628"/>
                  </a:lnTo>
                  <a:close/>
                </a:path>
              </a:pathLst>
            </a:custGeom>
            <a:solidFill>
              <a:srgbClr val="FFF1CC"/>
            </a:solidFill>
          </p:spPr>
          <p:txBody>
            <a:bodyPr wrap="square" lIns="0" tIns="0" rIns="0" bIns="0" rtlCol="0"/>
            <a:lstStyle/>
            <a:p>
              <a:endParaRPr/>
            </a:p>
          </p:txBody>
        </p:sp>
        <p:sp>
          <p:nvSpPr>
            <p:cNvPr id="21" name="object 21"/>
            <p:cNvSpPr/>
            <p:nvPr/>
          </p:nvSpPr>
          <p:spPr>
            <a:xfrm>
              <a:off x="629777" y="1294716"/>
              <a:ext cx="948055" cy="466725"/>
            </a:xfrm>
            <a:custGeom>
              <a:avLst/>
              <a:gdLst/>
              <a:ahLst/>
              <a:cxnLst/>
              <a:rect l="l" t="t" r="r" b="b"/>
              <a:pathLst>
                <a:path w="948055" h="466725">
                  <a:moveTo>
                    <a:pt x="0" y="0"/>
                  </a:moveTo>
                  <a:lnTo>
                    <a:pt x="947469" y="0"/>
                  </a:lnTo>
                  <a:lnTo>
                    <a:pt x="947469" y="402674"/>
                  </a:lnTo>
                  <a:lnTo>
                    <a:pt x="900095" y="379650"/>
                  </a:lnTo>
                  <a:lnTo>
                    <a:pt x="852722" y="361743"/>
                  </a:lnTo>
                  <a:lnTo>
                    <a:pt x="805348" y="348952"/>
                  </a:lnTo>
                  <a:lnTo>
                    <a:pt x="757975" y="341278"/>
                  </a:lnTo>
                  <a:lnTo>
                    <a:pt x="710601" y="338720"/>
                  </a:lnTo>
                  <a:lnTo>
                    <a:pt x="663228" y="341278"/>
                  </a:lnTo>
                  <a:lnTo>
                    <a:pt x="615855" y="348952"/>
                  </a:lnTo>
                  <a:lnTo>
                    <a:pt x="568481" y="361743"/>
                  </a:lnTo>
                  <a:lnTo>
                    <a:pt x="521108" y="379650"/>
                  </a:lnTo>
                  <a:lnTo>
                    <a:pt x="473734" y="402674"/>
                  </a:lnTo>
                  <a:lnTo>
                    <a:pt x="426361" y="425697"/>
                  </a:lnTo>
                  <a:lnTo>
                    <a:pt x="378987" y="443605"/>
                  </a:lnTo>
                  <a:lnTo>
                    <a:pt x="331614" y="456395"/>
                  </a:lnTo>
                  <a:lnTo>
                    <a:pt x="284240" y="464070"/>
                  </a:lnTo>
                  <a:lnTo>
                    <a:pt x="236867" y="466628"/>
                  </a:lnTo>
                  <a:lnTo>
                    <a:pt x="189493" y="464070"/>
                  </a:lnTo>
                  <a:lnTo>
                    <a:pt x="142120" y="456395"/>
                  </a:lnTo>
                  <a:lnTo>
                    <a:pt x="94746" y="443605"/>
                  </a:lnTo>
                  <a:lnTo>
                    <a:pt x="47373" y="425697"/>
                  </a:lnTo>
                  <a:lnTo>
                    <a:pt x="0" y="402674"/>
                  </a:lnTo>
                  <a:lnTo>
                    <a:pt x="0" y="71060"/>
                  </a:lnTo>
                  <a:lnTo>
                    <a:pt x="0" y="0"/>
                  </a:lnTo>
                  <a:close/>
                </a:path>
              </a:pathLst>
            </a:custGeom>
            <a:ln w="11843">
              <a:solidFill>
                <a:srgbClr val="D5B556"/>
              </a:solidFill>
            </a:ln>
          </p:spPr>
          <p:txBody>
            <a:bodyPr wrap="square" lIns="0" tIns="0" rIns="0" bIns="0" rtlCol="0"/>
            <a:lstStyle/>
            <a:p>
              <a:endParaRPr/>
            </a:p>
          </p:txBody>
        </p:sp>
      </p:grpSp>
      <p:sp>
        <p:nvSpPr>
          <p:cNvPr id="22" name="object 22"/>
          <p:cNvSpPr txBox="1"/>
          <p:nvPr/>
        </p:nvSpPr>
        <p:spPr>
          <a:xfrm>
            <a:off x="721632" y="1358998"/>
            <a:ext cx="751840" cy="196215"/>
          </a:xfrm>
          <a:prstGeom prst="rect">
            <a:avLst/>
          </a:prstGeom>
        </p:spPr>
        <p:txBody>
          <a:bodyPr vert="horz" wrap="square" lIns="0" tIns="15240" rIns="0" bIns="0" rtlCol="0">
            <a:spAutoFit/>
          </a:bodyPr>
          <a:lstStyle/>
          <a:p>
            <a:pPr marL="12700">
              <a:lnSpc>
                <a:spcPct val="100000"/>
              </a:lnSpc>
              <a:spcBef>
                <a:spcPts val="120"/>
              </a:spcBef>
            </a:pPr>
            <a:r>
              <a:rPr sz="1100" spc="10" dirty="0">
                <a:latin typeface="Arial"/>
                <a:cs typeface="Arial"/>
              </a:rPr>
              <a:t>Fuzz</a:t>
            </a:r>
            <a:r>
              <a:rPr sz="1100" spc="-55" dirty="0">
                <a:latin typeface="Arial"/>
                <a:cs typeface="Arial"/>
              </a:rPr>
              <a:t> </a:t>
            </a:r>
            <a:r>
              <a:rPr sz="1100" spc="5" dirty="0">
                <a:latin typeface="Arial"/>
                <a:cs typeface="Arial"/>
              </a:rPr>
              <a:t>Driver</a:t>
            </a:r>
            <a:endParaRPr sz="1100">
              <a:latin typeface="Arial"/>
              <a:cs typeface="Arial"/>
            </a:endParaRPr>
          </a:p>
        </p:txBody>
      </p:sp>
      <p:sp>
        <p:nvSpPr>
          <p:cNvPr id="23" name="object 23"/>
          <p:cNvSpPr/>
          <p:nvPr/>
        </p:nvSpPr>
        <p:spPr>
          <a:xfrm>
            <a:off x="2761583" y="2046770"/>
            <a:ext cx="0" cy="314325"/>
          </a:xfrm>
          <a:custGeom>
            <a:avLst/>
            <a:gdLst/>
            <a:ahLst/>
            <a:cxnLst/>
            <a:rect l="l" t="t" r="r" b="b"/>
            <a:pathLst>
              <a:path h="314325">
                <a:moveTo>
                  <a:pt x="0" y="0"/>
                </a:moveTo>
                <a:lnTo>
                  <a:pt x="0" y="313849"/>
                </a:lnTo>
              </a:path>
            </a:pathLst>
          </a:custGeom>
          <a:ln w="11843">
            <a:solidFill>
              <a:srgbClr val="000000"/>
            </a:solidFill>
          </a:ln>
        </p:spPr>
        <p:txBody>
          <a:bodyPr wrap="square" lIns="0" tIns="0" rIns="0" bIns="0" rtlCol="0"/>
          <a:lstStyle/>
          <a:p>
            <a:endParaRPr/>
          </a:p>
        </p:txBody>
      </p:sp>
      <p:grpSp>
        <p:nvGrpSpPr>
          <p:cNvPr id="24" name="object 24"/>
          <p:cNvGrpSpPr/>
          <p:nvPr/>
        </p:nvGrpSpPr>
        <p:grpSpPr>
          <a:xfrm>
            <a:off x="2714209" y="1420493"/>
            <a:ext cx="95250" cy="318770"/>
            <a:chOff x="2714209" y="1420493"/>
            <a:chExt cx="95250" cy="318770"/>
          </a:xfrm>
        </p:grpSpPr>
        <p:sp>
          <p:nvSpPr>
            <p:cNvPr id="25" name="object 25"/>
            <p:cNvSpPr/>
            <p:nvPr/>
          </p:nvSpPr>
          <p:spPr>
            <a:xfrm>
              <a:off x="2761583" y="1488592"/>
              <a:ext cx="0" cy="250825"/>
            </a:xfrm>
            <a:custGeom>
              <a:avLst/>
              <a:gdLst/>
              <a:ahLst/>
              <a:cxnLst/>
              <a:rect l="l" t="t" r="r" b="b"/>
              <a:pathLst>
                <a:path h="250825">
                  <a:moveTo>
                    <a:pt x="0" y="0"/>
                  </a:moveTo>
                  <a:lnTo>
                    <a:pt x="0" y="250250"/>
                  </a:lnTo>
                </a:path>
              </a:pathLst>
            </a:custGeom>
            <a:ln w="11843">
              <a:solidFill>
                <a:srgbClr val="000000"/>
              </a:solidFill>
            </a:ln>
          </p:spPr>
          <p:txBody>
            <a:bodyPr wrap="square" lIns="0" tIns="0" rIns="0" bIns="0" rtlCol="0"/>
            <a:lstStyle/>
            <a:p>
              <a:endParaRPr/>
            </a:p>
          </p:txBody>
        </p:sp>
        <p:pic>
          <p:nvPicPr>
            <p:cNvPr id="26" name="object 26"/>
            <p:cNvPicPr/>
            <p:nvPr/>
          </p:nvPicPr>
          <p:blipFill>
            <a:blip r:embed="rId4" cstate="print"/>
            <a:stretch>
              <a:fillRect/>
            </a:stretch>
          </p:blipFill>
          <p:spPr>
            <a:xfrm>
              <a:off x="2714209" y="1420493"/>
              <a:ext cx="94746" cy="94746"/>
            </a:xfrm>
            <a:prstGeom prst="rect">
              <a:avLst/>
            </a:prstGeom>
          </p:spPr>
        </p:pic>
      </p:grpSp>
      <p:sp>
        <p:nvSpPr>
          <p:cNvPr id="27" name="object 27"/>
          <p:cNvSpPr txBox="1"/>
          <p:nvPr/>
        </p:nvSpPr>
        <p:spPr>
          <a:xfrm>
            <a:off x="2502763" y="1714299"/>
            <a:ext cx="518159" cy="335915"/>
          </a:xfrm>
          <a:prstGeom prst="rect">
            <a:avLst/>
          </a:prstGeom>
        </p:spPr>
        <p:txBody>
          <a:bodyPr vert="horz" wrap="square" lIns="0" tIns="13970" rIns="0" bIns="0" rtlCol="0">
            <a:spAutoFit/>
          </a:bodyPr>
          <a:lstStyle/>
          <a:p>
            <a:pPr marL="113664" marR="5080" indent="-101600">
              <a:lnSpc>
                <a:spcPct val="101000"/>
              </a:lnSpc>
              <a:spcBef>
                <a:spcPts val="110"/>
              </a:spcBef>
            </a:pPr>
            <a:r>
              <a:rPr sz="1000" spc="10" dirty="0">
                <a:latin typeface="Arial"/>
                <a:cs typeface="Arial"/>
              </a:rPr>
              <a:t>Random  Input</a:t>
            </a:r>
            <a:endParaRPr sz="1000">
              <a:latin typeface="Arial"/>
              <a:cs typeface="Arial"/>
            </a:endParaRPr>
          </a:p>
        </p:txBody>
      </p:sp>
      <p:sp>
        <p:nvSpPr>
          <p:cNvPr id="28" name="object 28"/>
          <p:cNvSpPr txBox="1"/>
          <p:nvPr/>
        </p:nvSpPr>
        <p:spPr>
          <a:xfrm>
            <a:off x="2287848" y="2360619"/>
            <a:ext cx="948055" cy="474345"/>
          </a:xfrm>
          <a:prstGeom prst="rect">
            <a:avLst/>
          </a:prstGeom>
          <a:solidFill>
            <a:srgbClr val="FFF1CC"/>
          </a:solidFill>
          <a:ln w="11843">
            <a:solidFill>
              <a:srgbClr val="D5B556"/>
            </a:solidFill>
          </a:ln>
        </p:spPr>
        <p:txBody>
          <a:bodyPr vert="horz" wrap="square" lIns="0" tIns="3810" rIns="0" bIns="0" rtlCol="0">
            <a:spAutoFit/>
          </a:bodyPr>
          <a:lstStyle/>
          <a:p>
            <a:pPr>
              <a:lnSpc>
                <a:spcPct val="100000"/>
              </a:lnSpc>
              <a:spcBef>
                <a:spcPts val="30"/>
              </a:spcBef>
            </a:pPr>
            <a:endParaRPr sz="1000">
              <a:latin typeface="Times New Roman"/>
              <a:cs typeface="Times New Roman"/>
            </a:endParaRPr>
          </a:p>
          <a:p>
            <a:pPr marL="226695">
              <a:lnSpc>
                <a:spcPct val="100000"/>
              </a:lnSpc>
              <a:spcBef>
                <a:spcPts val="5"/>
              </a:spcBef>
            </a:pPr>
            <a:r>
              <a:rPr sz="1100" spc="5" dirty="0">
                <a:latin typeface="Arial"/>
                <a:cs typeface="Arial"/>
              </a:rPr>
              <a:t>Mutator</a:t>
            </a:r>
            <a:endParaRPr sz="1100">
              <a:latin typeface="Arial"/>
              <a:cs typeface="Arial"/>
            </a:endParaRPr>
          </a:p>
        </p:txBody>
      </p:sp>
      <p:sp>
        <p:nvSpPr>
          <p:cNvPr id="29" name="object 29"/>
          <p:cNvSpPr/>
          <p:nvPr/>
        </p:nvSpPr>
        <p:spPr>
          <a:xfrm>
            <a:off x="3892624" y="2597486"/>
            <a:ext cx="290195" cy="0"/>
          </a:xfrm>
          <a:custGeom>
            <a:avLst/>
            <a:gdLst/>
            <a:ahLst/>
            <a:cxnLst/>
            <a:rect l="l" t="t" r="r" b="b"/>
            <a:pathLst>
              <a:path w="290195">
                <a:moveTo>
                  <a:pt x="0" y="0"/>
                </a:moveTo>
                <a:lnTo>
                  <a:pt x="290162" y="0"/>
                </a:lnTo>
              </a:path>
            </a:pathLst>
          </a:custGeom>
          <a:ln w="11843">
            <a:solidFill>
              <a:srgbClr val="000000"/>
            </a:solidFill>
          </a:ln>
        </p:spPr>
        <p:txBody>
          <a:bodyPr wrap="square" lIns="0" tIns="0" rIns="0" bIns="0" rtlCol="0"/>
          <a:lstStyle/>
          <a:p>
            <a:endParaRPr/>
          </a:p>
        </p:txBody>
      </p:sp>
      <p:grpSp>
        <p:nvGrpSpPr>
          <p:cNvPr id="30" name="object 30"/>
          <p:cNvGrpSpPr/>
          <p:nvPr/>
        </p:nvGrpSpPr>
        <p:grpSpPr>
          <a:xfrm>
            <a:off x="3242660" y="2550113"/>
            <a:ext cx="283210" cy="95250"/>
            <a:chOff x="3242660" y="2550113"/>
            <a:chExt cx="283210" cy="95250"/>
          </a:xfrm>
        </p:grpSpPr>
        <p:sp>
          <p:nvSpPr>
            <p:cNvPr id="31" name="object 31"/>
            <p:cNvSpPr/>
            <p:nvPr/>
          </p:nvSpPr>
          <p:spPr>
            <a:xfrm>
              <a:off x="3310760" y="2597486"/>
              <a:ext cx="215265" cy="0"/>
            </a:xfrm>
            <a:custGeom>
              <a:avLst/>
              <a:gdLst/>
              <a:ahLst/>
              <a:cxnLst/>
              <a:rect l="l" t="t" r="r" b="b"/>
              <a:pathLst>
                <a:path w="215264">
                  <a:moveTo>
                    <a:pt x="0" y="0"/>
                  </a:moveTo>
                  <a:lnTo>
                    <a:pt x="214720" y="0"/>
                  </a:lnTo>
                </a:path>
              </a:pathLst>
            </a:custGeom>
            <a:ln w="11843">
              <a:solidFill>
                <a:srgbClr val="000000"/>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3242660" y="2550113"/>
              <a:ext cx="94746" cy="94746"/>
            </a:xfrm>
            <a:prstGeom prst="rect">
              <a:avLst/>
            </a:prstGeom>
          </p:spPr>
        </p:pic>
      </p:grpSp>
      <p:sp>
        <p:nvSpPr>
          <p:cNvPr id="33" name="object 33"/>
          <p:cNvSpPr txBox="1"/>
          <p:nvPr/>
        </p:nvSpPr>
        <p:spPr>
          <a:xfrm>
            <a:off x="3515371" y="2495961"/>
            <a:ext cx="387985" cy="182245"/>
          </a:xfrm>
          <a:prstGeom prst="rect">
            <a:avLst/>
          </a:prstGeom>
        </p:spPr>
        <p:txBody>
          <a:bodyPr vert="horz" wrap="square" lIns="0" tIns="15875" rIns="0" bIns="0" rtlCol="0">
            <a:spAutoFit/>
          </a:bodyPr>
          <a:lstStyle/>
          <a:p>
            <a:pPr marL="12700">
              <a:lnSpc>
                <a:spcPct val="100000"/>
              </a:lnSpc>
              <a:spcBef>
                <a:spcPts val="125"/>
              </a:spcBef>
            </a:pPr>
            <a:r>
              <a:rPr sz="1000" spc="10" dirty="0">
                <a:latin typeface="Arial"/>
                <a:cs typeface="Arial"/>
              </a:rPr>
              <a:t>Select</a:t>
            </a:r>
            <a:endParaRPr sz="1000">
              <a:latin typeface="Arial"/>
              <a:cs typeface="Arial"/>
            </a:endParaRPr>
          </a:p>
        </p:txBody>
      </p:sp>
      <p:sp>
        <p:nvSpPr>
          <p:cNvPr id="34" name="object 34"/>
          <p:cNvSpPr/>
          <p:nvPr/>
        </p:nvSpPr>
        <p:spPr>
          <a:xfrm>
            <a:off x="4182786" y="2331011"/>
            <a:ext cx="948055" cy="533400"/>
          </a:xfrm>
          <a:custGeom>
            <a:avLst/>
            <a:gdLst/>
            <a:ahLst/>
            <a:cxnLst/>
            <a:rect l="l" t="t" r="r" b="b"/>
            <a:pathLst>
              <a:path w="948054" h="533400">
                <a:moveTo>
                  <a:pt x="0" y="71060"/>
                </a:moveTo>
                <a:lnTo>
                  <a:pt x="52880" y="38423"/>
                </a:lnTo>
                <a:lnTo>
                  <a:pt x="91408" y="29111"/>
                </a:lnTo>
                <a:lnTo>
                  <a:pt x="138759" y="20829"/>
                </a:lnTo>
                <a:lnTo>
                  <a:pt x="193960" y="13723"/>
                </a:lnTo>
                <a:lnTo>
                  <a:pt x="256033" y="7939"/>
                </a:lnTo>
                <a:lnTo>
                  <a:pt x="324004" y="3626"/>
                </a:lnTo>
                <a:lnTo>
                  <a:pt x="396896" y="931"/>
                </a:lnTo>
                <a:lnTo>
                  <a:pt x="473734" y="0"/>
                </a:lnTo>
                <a:lnTo>
                  <a:pt x="527192" y="452"/>
                </a:lnTo>
                <a:lnTo>
                  <a:pt x="579549" y="1791"/>
                </a:lnTo>
                <a:lnTo>
                  <a:pt x="630344" y="3990"/>
                </a:lnTo>
                <a:lnTo>
                  <a:pt x="679115" y="7021"/>
                </a:lnTo>
                <a:lnTo>
                  <a:pt x="725400" y="10859"/>
                </a:lnTo>
                <a:lnTo>
                  <a:pt x="768738" y="15475"/>
                </a:lnTo>
                <a:lnTo>
                  <a:pt x="808664" y="20844"/>
                </a:lnTo>
                <a:lnTo>
                  <a:pt x="867876" y="31638"/>
                </a:lnTo>
                <a:lnTo>
                  <a:pt x="911421" y="43864"/>
                </a:lnTo>
                <a:lnTo>
                  <a:pt x="947469" y="71060"/>
                </a:lnTo>
                <a:lnTo>
                  <a:pt x="947469" y="461891"/>
                </a:lnTo>
                <a:lnTo>
                  <a:pt x="894588" y="494528"/>
                </a:lnTo>
                <a:lnTo>
                  <a:pt x="856061" y="503839"/>
                </a:lnTo>
                <a:lnTo>
                  <a:pt x="808709" y="512121"/>
                </a:lnTo>
                <a:lnTo>
                  <a:pt x="753509" y="519228"/>
                </a:lnTo>
                <a:lnTo>
                  <a:pt x="691435" y="525011"/>
                </a:lnTo>
                <a:lnTo>
                  <a:pt x="623465" y="529324"/>
                </a:lnTo>
                <a:lnTo>
                  <a:pt x="550572" y="532020"/>
                </a:lnTo>
                <a:lnTo>
                  <a:pt x="473734" y="532951"/>
                </a:lnTo>
                <a:lnTo>
                  <a:pt x="396896" y="532020"/>
                </a:lnTo>
                <a:lnTo>
                  <a:pt x="324004" y="529324"/>
                </a:lnTo>
                <a:lnTo>
                  <a:pt x="256033" y="525011"/>
                </a:lnTo>
                <a:lnTo>
                  <a:pt x="193960" y="519228"/>
                </a:lnTo>
                <a:lnTo>
                  <a:pt x="138759" y="512121"/>
                </a:lnTo>
                <a:lnTo>
                  <a:pt x="91408" y="503839"/>
                </a:lnTo>
                <a:lnTo>
                  <a:pt x="52880" y="494528"/>
                </a:lnTo>
                <a:lnTo>
                  <a:pt x="6200" y="473406"/>
                </a:lnTo>
                <a:lnTo>
                  <a:pt x="0" y="461891"/>
                </a:lnTo>
                <a:lnTo>
                  <a:pt x="0" y="71060"/>
                </a:lnTo>
                <a:close/>
              </a:path>
              <a:path w="948054" h="533400">
                <a:moveTo>
                  <a:pt x="947469" y="71060"/>
                </a:moveTo>
                <a:lnTo>
                  <a:pt x="894588" y="103697"/>
                </a:lnTo>
                <a:lnTo>
                  <a:pt x="856061" y="113008"/>
                </a:lnTo>
                <a:lnTo>
                  <a:pt x="808709" y="121290"/>
                </a:lnTo>
                <a:lnTo>
                  <a:pt x="753509" y="128397"/>
                </a:lnTo>
                <a:lnTo>
                  <a:pt x="691435" y="134180"/>
                </a:lnTo>
                <a:lnTo>
                  <a:pt x="623465" y="138493"/>
                </a:lnTo>
                <a:lnTo>
                  <a:pt x="550572" y="141189"/>
                </a:lnTo>
                <a:lnTo>
                  <a:pt x="473734" y="142120"/>
                </a:lnTo>
                <a:lnTo>
                  <a:pt x="396896" y="141189"/>
                </a:lnTo>
                <a:lnTo>
                  <a:pt x="324004" y="138493"/>
                </a:lnTo>
                <a:lnTo>
                  <a:pt x="256033" y="134180"/>
                </a:lnTo>
                <a:lnTo>
                  <a:pt x="193960" y="128397"/>
                </a:lnTo>
                <a:lnTo>
                  <a:pt x="138759" y="121290"/>
                </a:lnTo>
                <a:lnTo>
                  <a:pt x="91408" y="113008"/>
                </a:lnTo>
                <a:lnTo>
                  <a:pt x="52880" y="103697"/>
                </a:lnTo>
                <a:lnTo>
                  <a:pt x="6200" y="82575"/>
                </a:lnTo>
                <a:lnTo>
                  <a:pt x="0" y="71060"/>
                </a:lnTo>
              </a:path>
            </a:pathLst>
          </a:custGeom>
          <a:ln w="11843">
            <a:solidFill>
              <a:srgbClr val="000000"/>
            </a:solidFill>
          </a:ln>
        </p:spPr>
        <p:txBody>
          <a:bodyPr wrap="square" lIns="0" tIns="0" rIns="0" bIns="0" rtlCol="0"/>
          <a:lstStyle/>
          <a:p>
            <a:endParaRPr/>
          </a:p>
        </p:txBody>
      </p:sp>
      <p:sp>
        <p:nvSpPr>
          <p:cNvPr id="35" name="object 35"/>
          <p:cNvSpPr txBox="1"/>
          <p:nvPr/>
        </p:nvSpPr>
        <p:spPr>
          <a:xfrm>
            <a:off x="4408804" y="2555178"/>
            <a:ext cx="483870" cy="196215"/>
          </a:xfrm>
          <a:prstGeom prst="rect">
            <a:avLst/>
          </a:prstGeom>
        </p:spPr>
        <p:txBody>
          <a:bodyPr vert="horz" wrap="square" lIns="0" tIns="15240" rIns="0" bIns="0" rtlCol="0">
            <a:spAutoFit/>
          </a:bodyPr>
          <a:lstStyle/>
          <a:p>
            <a:pPr marL="12700">
              <a:lnSpc>
                <a:spcPct val="100000"/>
              </a:lnSpc>
              <a:spcBef>
                <a:spcPts val="120"/>
              </a:spcBef>
            </a:pPr>
            <a:r>
              <a:rPr sz="1100" spc="10" dirty="0">
                <a:latin typeface="Arial"/>
                <a:cs typeface="Arial"/>
              </a:rPr>
              <a:t>Corpus</a:t>
            </a:r>
            <a:endParaRPr sz="1100">
              <a:latin typeface="Arial"/>
              <a:cs typeface="Arial"/>
            </a:endParaRPr>
          </a:p>
        </p:txBody>
      </p:sp>
      <p:sp>
        <p:nvSpPr>
          <p:cNvPr id="36" name="object 36"/>
          <p:cNvSpPr/>
          <p:nvPr/>
        </p:nvSpPr>
        <p:spPr>
          <a:xfrm>
            <a:off x="4656521" y="1413150"/>
            <a:ext cx="0" cy="314325"/>
          </a:xfrm>
          <a:custGeom>
            <a:avLst/>
            <a:gdLst/>
            <a:ahLst/>
            <a:cxnLst/>
            <a:rect l="l" t="t" r="r" b="b"/>
            <a:pathLst>
              <a:path h="314325">
                <a:moveTo>
                  <a:pt x="0" y="0"/>
                </a:moveTo>
                <a:lnTo>
                  <a:pt x="0" y="313849"/>
                </a:lnTo>
              </a:path>
            </a:pathLst>
          </a:custGeom>
          <a:ln w="11843">
            <a:solidFill>
              <a:srgbClr val="000000"/>
            </a:solidFill>
          </a:ln>
        </p:spPr>
        <p:txBody>
          <a:bodyPr wrap="square" lIns="0" tIns="0" rIns="0" bIns="0" rtlCol="0"/>
          <a:lstStyle/>
          <a:p>
            <a:endParaRPr/>
          </a:p>
        </p:txBody>
      </p:sp>
      <p:grpSp>
        <p:nvGrpSpPr>
          <p:cNvPr id="37" name="object 37"/>
          <p:cNvGrpSpPr/>
          <p:nvPr/>
        </p:nvGrpSpPr>
        <p:grpSpPr>
          <a:xfrm>
            <a:off x="4609148" y="2028894"/>
            <a:ext cx="95250" cy="295275"/>
            <a:chOff x="4609148" y="2028894"/>
            <a:chExt cx="95250" cy="295275"/>
          </a:xfrm>
        </p:grpSpPr>
        <p:sp>
          <p:nvSpPr>
            <p:cNvPr id="38" name="object 38"/>
            <p:cNvSpPr/>
            <p:nvPr/>
          </p:nvSpPr>
          <p:spPr>
            <a:xfrm>
              <a:off x="4656521" y="2034927"/>
              <a:ext cx="0" cy="220979"/>
            </a:xfrm>
            <a:custGeom>
              <a:avLst/>
              <a:gdLst/>
              <a:ahLst/>
              <a:cxnLst/>
              <a:rect l="l" t="t" r="r" b="b"/>
              <a:pathLst>
                <a:path h="220980">
                  <a:moveTo>
                    <a:pt x="0" y="0"/>
                  </a:moveTo>
                  <a:lnTo>
                    <a:pt x="0" y="220641"/>
                  </a:lnTo>
                </a:path>
              </a:pathLst>
            </a:custGeom>
            <a:ln w="11843">
              <a:solidFill>
                <a:srgbClr val="000000"/>
              </a:solidFill>
            </a:ln>
          </p:spPr>
          <p:txBody>
            <a:bodyPr wrap="square" lIns="0" tIns="0" rIns="0" bIns="0" rtlCol="0"/>
            <a:lstStyle/>
            <a:p>
              <a:endParaRPr/>
            </a:p>
          </p:txBody>
        </p:sp>
        <p:pic>
          <p:nvPicPr>
            <p:cNvPr id="39" name="object 39"/>
            <p:cNvPicPr/>
            <p:nvPr/>
          </p:nvPicPr>
          <p:blipFill>
            <a:blip r:embed="rId6" cstate="print"/>
            <a:stretch>
              <a:fillRect/>
            </a:stretch>
          </p:blipFill>
          <p:spPr>
            <a:xfrm>
              <a:off x="4609148" y="2228921"/>
              <a:ext cx="94746" cy="94746"/>
            </a:xfrm>
            <a:prstGeom prst="rect">
              <a:avLst/>
            </a:prstGeom>
          </p:spPr>
        </p:pic>
      </p:grpSp>
      <p:sp>
        <p:nvSpPr>
          <p:cNvPr id="40" name="object 40"/>
          <p:cNvSpPr txBox="1"/>
          <p:nvPr/>
        </p:nvSpPr>
        <p:spPr>
          <a:xfrm>
            <a:off x="4339595" y="1702456"/>
            <a:ext cx="633730" cy="335915"/>
          </a:xfrm>
          <a:prstGeom prst="rect">
            <a:avLst/>
          </a:prstGeom>
        </p:spPr>
        <p:txBody>
          <a:bodyPr vert="horz" wrap="square" lIns="0" tIns="13970" rIns="0" bIns="0" rtlCol="0">
            <a:spAutoFit/>
          </a:bodyPr>
          <a:lstStyle/>
          <a:p>
            <a:pPr marL="182880" marR="5080" indent="-170815">
              <a:lnSpc>
                <a:spcPct val="101000"/>
              </a:lnSpc>
              <a:spcBef>
                <a:spcPts val="110"/>
              </a:spcBef>
            </a:pPr>
            <a:r>
              <a:rPr sz="1000" spc="10" dirty="0">
                <a:latin typeface="Arial"/>
                <a:cs typeface="Arial"/>
              </a:rPr>
              <a:t>Interesting  Path</a:t>
            </a:r>
            <a:endParaRPr sz="1000">
              <a:latin typeface="Arial"/>
              <a:cs typeface="Arial"/>
            </a:endParaRPr>
          </a:p>
        </p:txBody>
      </p:sp>
      <p:sp>
        <p:nvSpPr>
          <p:cNvPr id="41" name="object 41"/>
          <p:cNvSpPr txBox="1"/>
          <p:nvPr/>
        </p:nvSpPr>
        <p:spPr>
          <a:xfrm>
            <a:off x="4182786" y="939415"/>
            <a:ext cx="948055" cy="474345"/>
          </a:xfrm>
          <a:prstGeom prst="rect">
            <a:avLst/>
          </a:prstGeom>
          <a:solidFill>
            <a:srgbClr val="FFF1CC"/>
          </a:solidFill>
          <a:ln w="11843">
            <a:solidFill>
              <a:srgbClr val="D5B556"/>
            </a:solidFill>
          </a:ln>
        </p:spPr>
        <p:txBody>
          <a:bodyPr vert="horz" wrap="square" lIns="0" tIns="3810" rIns="0" bIns="0" rtlCol="0">
            <a:spAutoFit/>
          </a:bodyPr>
          <a:lstStyle/>
          <a:p>
            <a:pPr>
              <a:lnSpc>
                <a:spcPct val="100000"/>
              </a:lnSpc>
              <a:spcBef>
                <a:spcPts val="30"/>
              </a:spcBef>
            </a:pPr>
            <a:endParaRPr sz="1000">
              <a:latin typeface="Times New Roman"/>
              <a:cs typeface="Times New Roman"/>
            </a:endParaRPr>
          </a:p>
          <a:p>
            <a:pPr marL="281940">
              <a:lnSpc>
                <a:spcPct val="100000"/>
              </a:lnSpc>
              <a:spcBef>
                <a:spcPts val="5"/>
              </a:spcBef>
            </a:pPr>
            <a:r>
              <a:rPr sz="1100" spc="10" dirty="0">
                <a:latin typeface="Arial"/>
                <a:cs typeface="Arial"/>
              </a:rPr>
              <a:t>Saver</a:t>
            </a:r>
            <a:endParaRPr sz="1100">
              <a:latin typeface="Arial"/>
              <a:cs typeface="Arial"/>
            </a:endParaRPr>
          </a:p>
        </p:txBody>
      </p:sp>
      <p:grpSp>
        <p:nvGrpSpPr>
          <p:cNvPr id="42" name="object 42"/>
          <p:cNvGrpSpPr/>
          <p:nvPr/>
        </p:nvGrpSpPr>
        <p:grpSpPr>
          <a:xfrm>
            <a:off x="3347829" y="1441100"/>
            <a:ext cx="722630" cy="925830"/>
            <a:chOff x="3347829" y="1441100"/>
            <a:chExt cx="722630" cy="925830"/>
          </a:xfrm>
        </p:grpSpPr>
        <p:sp>
          <p:nvSpPr>
            <p:cNvPr id="43" name="object 43"/>
            <p:cNvSpPr/>
            <p:nvPr/>
          </p:nvSpPr>
          <p:spPr>
            <a:xfrm>
              <a:off x="3353751" y="1447022"/>
              <a:ext cx="711200" cy="913765"/>
            </a:xfrm>
            <a:custGeom>
              <a:avLst/>
              <a:gdLst/>
              <a:ahLst/>
              <a:cxnLst/>
              <a:rect l="l" t="t" r="r" b="b"/>
              <a:pathLst>
                <a:path w="711200" h="913764">
                  <a:moveTo>
                    <a:pt x="710601" y="913597"/>
                  </a:moveTo>
                  <a:lnTo>
                    <a:pt x="373895" y="913597"/>
                  </a:lnTo>
                  <a:lnTo>
                    <a:pt x="326984" y="910684"/>
                  </a:lnTo>
                  <a:lnTo>
                    <a:pt x="281815" y="902181"/>
                  </a:lnTo>
                  <a:lnTo>
                    <a:pt x="238737" y="888436"/>
                  </a:lnTo>
                  <a:lnTo>
                    <a:pt x="198102" y="869799"/>
                  </a:lnTo>
                  <a:lnTo>
                    <a:pt x="160258" y="846621"/>
                  </a:lnTo>
                  <a:lnTo>
                    <a:pt x="125555" y="819252"/>
                  </a:lnTo>
                  <a:lnTo>
                    <a:pt x="94344" y="788041"/>
                  </a:lnTo>
                  <a:lnTo>
                    <a:pt x="66975" y="753339"/>
                  </a:lnTo>
                  <a:lnTo>
                    <a:pt x="43797" y="715494"/>
                  </a:lnTo>
                  <a:lnTo>
                    <a:pt x="25161" y="674859"/>
                  </a:lnTo>
                  <a:lnTo>
                    <a:pt x="11415" y="631781"/>
                  </a:lnTo>
                  <a:lnTo>
                    <a:pt x="2912" y="586612"/>
                  </a:lnTo>
                  <a:lnTo>
                    <a:pt x="0" y="539702"/>
                  </a:lnTo>
                  <a:lnTo>
                    <a:pt x="2912" y="492791"/>
                  </a:lnTo>
                  <a:lnTo>
                    <a:pt x="11415" y="447622"/>
                  </a:lnTo>
                  <a:lnTo>
                    <a:pt x="25161" y="404544"/>
                  </a:lnTo>
                  <a:lnTo>
                    <a:pt x="43797" y="363909"/>
                  </a:lnTo>
                  <a:lnTo>
                    <a:pt x="66975" y="326065"/>
                  </a:lnTo>
                  <a:lnTo>
                    <a:pt x="94344" y="291362"/>
                  </a:lnTo>
                  <a:lnTo>
                    <a:pt x="125555" y="260151"/>
                  </a:lnTo>
                  <a:lnTo>
                    <a:pt x="160258" y="232782"/>
                  </a:lnTo>
                  <a:lnTo>
                    <a:pt x="198102" y="209604"/>
                  </a:lnTo>
                  <a:lnTo>
                    <a:pt x="238737" y="190968"/>
                  </a:lnTo>
                  <a:lnTo>
                    <a:pt x="281815" y="177223"/>
                  </a:lnTo>
                  <a:lnTo>
                    <a:pt x="326984" y="168719"/>
                  </a:lnTo>
                  <a:lnTo>
                    <a:pt x="373895" y="165807"/>
                  </a:lnTo>
                  <a:lnTo>
                    <a:pt x="373895" y="0"/>
                  </a:lnTo>
                  <a:lnTo>
                    <a:pt x="708470" y="254632"/>
                  </a:lnTo>
                  <a:lnTo>
                    <a:pt x="373895" y="509264"/>
                  </a:lnTo>
                  <a:lnTo>
                    <a:pt x="373895" y="343457"/>
                  </a:lnTo>
                  <a:lnTo>
                    <a:pt x="328903" y="348641"/>
                  </a:lnTo>
                  <a:lnTo>
                    <a:pt x="287598" y="363406"/>
                  </a:lnTo>
                  <a:lnTo>
                    <a:pt x="251160" y="386575"/>
                  </a:lnTo>
                  <a:lnTo>
                    <a:pt x="220768" y="416967"/>
                  </a:lnTo>
                  <a:lnTo>
                    <a:pt x="197599" y="453405"/>
                  </a:lnTo>
                  <a:lnTo>
                    <a:pt x="182834" y="494710"/>
                  </a:lnTo>
                  <a:lnTo>
                    <a:pt x="177650" y="539702"/>
                  </a:lnTo>
                  <a:lnTo>
                    <a:pt x="182834" y="584694"/>
                  </a:lnTo>
                  <a:lnTo>
                    <a:pt x="197599" y="625998"/>
                  </a:lnTo>
                  <a:lnTo>
                    <a:pt x="220768" y="662436"/>
                  </a:lnTo>
                  <a:lnTo>
                    <a:pt x="251160" y="692828"/>
                  </a:lnTo>
                  <a:lnTo>
                    <a:pt x="287598" y="715997"/>
                  </a:lnTo>
                  <a:lnTo>
                    <a:pt x="328903" y="730762"/>
                  </a:lnTo>
                  <a:lnTo>
                    <a:pt x="373895" y="735946"/>
                  </a:lnTo>
                  <a:lnTo>
                    <a:pt x="710601" y="735946"/>
                  </a:lnTo>
                  <a:lnTo>
                    <a:pt x="710601" y="913597"/>
                  </a:lnTo>
                  <a:close/>
                </a:path>
              </a:pathLst>
            </a:custGeom>
            <a:solidFill>
              <a:srgbClr val="FFF1CC"/>
            </a:solidFill>
          </p:spPr>
          <p:txBody>
            <a:bodyPr wrap="square" lIns="0" tIns="0" rIns="0" bIns="0" rtlCol="0"/>
            <a:lstStyle/>
            <a:p>
              <a:endParaRPr/>
            </a:p>
          </p:txBody>
        </p:sp>
        <p:sp>
          <p:nvSpPr>
            <p:cNvPr id="44" name="object 44"/>
            <p:cNvSpPr/>
            <p:nvPr/>
          </p:nvSpPr>
          <p:spPr>
            <a:xfrm>
              <a:off x="3353751" y="1447022"/>
              <a:ext cx="711200" cy="913765"/>
            </a:xfrm>
            <a:custGeom>
              <a:avLst/>
              <a:gdLst/>
              <a:ahLst/>
              <a:cxnLst/>
              <a:rect l="l" t="t" r="r" b="b"/>
              <a:pathLst>
                <a:path w="711200" h="913764">
                  <a:moveTo>
                    <a:pt x="373895" y="0"/>
                  </a:moveTo>
                  <a:lnTo>
                    <a:pt x="708470" y="254632"/>
                  </a:lnTo>
                  <a:lnTo>
                    <a:pt x="373895" y="509264"/>
                  </a:lnTo>
                  <a:lnTo>
                    <a:pt x="373895" y="343457"/>
                  </a:lnTo>
                  <a:lnTo>
                    <a:pt x="328903" y="348641"/>
                  </a:lnTo>
                  <a:lnTo>
                    <a:pt x="287598" y="363406"/>
                  </a:lnTo>
                  <a:lnTo>
                    <a:pt x="251160" y="386575"/>
                  </a:lnTo>
                  <a:lnTo>
                    <a:pt x="220768" y="416967"/>
                  </a:lnTo>
                  <a:lnTo>
                    <a:pt x="197599" y="453405"/>
                  </a:lnTo>
                  <a:lnTo>
                    <a:pt x="182834" y="494710"/>
                  </a:lnTo>
                  <a:lnTo>
                    <a:pt x="177650" y="539702"/>
                  </a:lnTo>
                  <a:lnTo>
                    <a:pt x="182834" y="584694"/>
                  </a:lnTo>
                  <a:lnTo>
                    <a:pt x="197599" y="625998"/>
                  </a:lnTo>
                  <a:lnTo>
                    <a:pt x="220768" y="662436"/>
                  </a:lnTo>
                  <a:lnTo>
                    <a:pt x="251160" y="692828"/>
                  </a:lnTo>
                  <a:lnTo>
                    <a:pt x="287598" y="715997"/>
                  </a:lnTo>
                  <a:lnTo>
                    <a:pt x="328903" y="730762"/>
                  </a:lnTo>
                  <a:lnTo>
                    <a:pt x="373895" y="735946"/>
                  </a:lnTo>
                  <a:lnTo>
                    <a:pt x="710601" y="735946"/>
                  </a:lnTo>
                  <a:lnTo>
                    <a:pt x="710601" y="913597"/>
                  </a:lnTo>
                  <a:lnTo>
                    <a:pt x="373895" y="913597"/>
                  </a:lnTo>
                  <a:lnTo>
                    <a:pt x="326984" y="910684"/>
                  </a:lnTo>
                  <a:lnTo>
                    <a:pt x="281815" y="902181"/>
                  </a:lnTo>
                  <a:lnTo>
                    <a:pt x="238737" y="888436"/>
                  </a:lnTo>
                  <a:lnTo>
                    <a:pt x="198102" y="869799"/>
                  </a:lnTo>
                  <a:lnTo>
                    <a:pt x="160258" y="846621"/>
                  </a:lnTo>
                  <a:lnTo>
                    <a:pt x="125555" y="819252"/>
                  </a:lnTo>
                  <a:lnTo>
                    <a:pt x="94344" y="788041"/>
                  </a:lnTo>
                  <a:lnTo>
                    <a:pt x="66975" y="753339"/>
                  </a:lnTo>
                  <a:lnTo>
                    <a:pt x="43797" y="715494"/>
                  </a:lnTo>
                  <a:lnTo>
                    <a:pt x="25161" y="674859"/>
                  </a:lnTo>
                  <a:lnTo>
                    <a:pt x="11415" y="631781"/>
                  </a:lnTo>
                  <a:lnTo>
                    <a:pt x="2912" y="586612"/>
                  </a:lnTo>
                  <a:lnTo>
                    <a:pt x="0" y="539702"/>
                  </a:lnTo>
                  <a:lnTo>
                    <a:pt x="2912" y="492791"/>
                  </a:lnTo>
                  <a:lnTo>
                    <a:pt x="11415" y="447622"/>
                  </a:lnTo>
                  <a:lnTo>
                    <a:pt x="25161" y="404544"/>
                  </a:lnTo>
                  <a:lnTo>
                    <a:pt x="43797" y="363909"/>
                  </a:lnTo>
                  <a:lnTo>
                    <a:pt x="66975" y="326065"/>
                  </a:lnTo>
                  <a:lnTo>
                    <a:pt x="94344" y="291362"/>
                  </a:lnTo>
                  <a:lnTo>
                    <a:pt x="125555" y="260151"/>
                  </a:lnTo>
                  <a:lnTo>
                    <a:pt x="160258" y="232782"/>
                  </a:lnTo>
                  <a:lnTo>
                    <a:pt x="198102" y="209604"/>
                  </a:lnTo>
                  <a:lnTo>
                    <a:pt x="238737" y="190968"/>
                  </a:lnTo>
                  <a:lnTo>
                    <a:pt x="281815" y="177223"/>
                  </a:lnTo>
                  <a:lnTo>
                    <a:pt x="326984" y="168719"/>
                  </a:lnTo>
                  <a:lnTo>
                    <a:pt x="373895" y="165807"/>
                  </a:lnTo>
                  <a:lnTo>
                    <a:pt x="373895" y="0"/>
                  </a:lnTo>
                  <a:close/>
                </a:path>
              </a:pathLst>
            </a:custGeom>
            <a:ln w="11843">
              <a:solidFill>
                <a:srgbClr val="D5B556"/>
              </a:solidFill>
            </a:ln>
          </p:spPr>
          <p:txBody>
            <a:bodyPr wrap="square" lIns="0" tIns="0" rIns="0" bIns="0" rtlCol="0"/>
            <a:lstStyle/>
            <a:p>
              <a:endParaRPr/>
            </a:p>
          </p:txBody>
        </p:sp>
      </p:grpSp>
      <p:sp>
        <p:nvSpPr>
          <p:cNvPr id="45" name="object 45"/>
          <p:cNvSpPr txBox="1">
            <a:spLocks noGrp="1"/>
          </p:cNvSpPr>
          <p:nvPr>
            <p:ph type="sldNum" sz="quarter" idx="7"/>
          </p:nvPr>
        </p:nvSpPr>
        <p:spPr>
          <a:prstGeom prst="rect">
            <a:avLst/>
          </a:prstGeom>
        </p:spPr>
        <p:txBody>
          <a:bodyPr vert="horz" wrap="square" lIns="0" tIns="2540" rIns="0" bIns="0" rtlCol="0">
            <a:spAutoFit/>
          </a:bodyPr>
          <a:lstStyle/>
          <a:p>
            <a:pPr marL="72390">
              <a:lnSpc>
                <a:spcPct val="100000"/>
              </a:lnSpc>
              <a:spcBef>
                <a:spcPts val="20"/>
              </a:spcBef>
            </a:pPr>
            <a:r>
              <a:rPr spc="20" dirty="0"/>
              <a:t>2</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734260" cy="232756"/>
          </a:xfrm>
          <a:prstGeom prst="rect">
            <a:avLst/>
          </a:prstGeom>
        </p:spPr>
        <p:txBody>
          <a:bodyPr vert="horz" wrap="square" lIns="0" tIns="17145" rIns="0" bIns="0" rtlCol="0">
            <a:spAutoFit/>
          </a:bodyPr>
          <a:lstStyle/>
          <a:p>
            <a:pPr marL="12700">
              <a:lnSpc>
                <a:spcPct val="100000"/>
              </a:lnSpc>
              <a:spcBef>
                <a:spcPts val="135"/>
              </a:spcBef>
            </a:pPr>
            <a:r>
              <a:rPr lang="en-US" spc="15" dirty="0"/>
              <a:t>Coverage Guided Kernel Fuzzing</a:t>
            </a:r>
            <a:endParaRPr spc="25"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72390">
              <a:lnSpc>
                <a:spcPct val="100000"/>
              </a:lnSpc>
              <a:spcBef>
                <a:spcPts val="20"/>
              </a:spcBef>
            </a:pPr>
            <a:r>
              <a:rPr lang="en-US" spc="20" dirty="0"/>
              <a:t>3</a:t>
            </a:r>
            <a:endParaRPr spc="20" dirty="0"/>
          </a:p>
        </p:txBody>
      </p:sp>
      <p:sp>
        <p:nvSpPr>
          <p:cNvPr id="9" name="矩形: 圆角 8">
            <a:extLst>
              <a:ext uri="{FF2B5EF4-FFF2-40B4-BE49-F238E27FC236}">
                <a16:creationId xmlns:a16="http://schemas.microsoft.com/office/drawing/2014/main" id="{97E99AF3-B5D2-4DF8-B6DE-6B9C74A0C892}"/>
              </a:ext>
            </a:extLst>
          </p:cNvPr>
          <p:cNvSpPr/>
          <p:nvPr/>
        </p:nvSpPr>
        <p:spPr>
          <a:xfrm>
            <a:off x="3619302" y="60237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Kernel Source</a:t>
            </a:r>
            <a:endParaRPr lang="zh-CN" altLang="en-US" sz="1100" dirty="0">
              <a:solidFill>
                <a:schemeClr val="tx1"/>
              </a:solidFill>
            </a:endParaRPr>
          </a:p>
        </p:txBody>
      </p:sp>
      <p:sp>
        <p:nvSpPr>
          <p:cNvPr id="10" name="矩形: 圆角 9">
            <a:extLst>
              <a:ext uri="{FF2B5EF4-FFF2-40B4-BE49-F238E27FC236}">
                <a16:creationId xmlns:a16="http://schemas.microsoft.com/office/drawing/2014/main" id="{8DED28BA-FF19-4B6D-8F86-CFE326B5A713}"/>
              </a:ext>
            </a:extLst>
          </p:cNvPr>
          <p:cNvSpPr/>
          <p:nvPr/>
        </p:nvSpPr>
        <p:spPr>
          <a:xfrm>
            <a:off x="517505" y="1621479"/>
            <a:ext cx="8382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Syscall</a:t>
            </a:r>
          </a:p>
          <a:p>
            <a:pPr algn="ctr"/>
            <a:r>
              <a:rPr lang="en-US" altLang="zh-CN" sz="1050" dirty="0">
                <a:solidFill>
                  <a:schemeClr val="tx1"/>
                </a:solidFill>
              </a:rPr>
              <a:t>Description</a:t>
            </a:r>
            <a:endParaRPr lang="zh-CN" altLang="en-US" sz="1050" dirty="0">
              <a:solidFill>
                <a:schemeClr val="tx1"/>
              </a:solidFill>
            </a:endParaRPr>
          </a:p>
        </p:txBody>
      </p:sp>
      <p:sp>
        <p:nvSpPr>
          <p:cNvPr id="11" name="矩形: 圆角 10">
            <a:extLst>
              <a:ext uri="{FF2B5EF4-FFF2-40B4-BE49-F238E27FC236}">
                <a16:creationId xmlns:a16="http://schemas.microsoft.com/office/drawing/2014/main" id="{52462B72-0F4D-4384-ACB5-47D501AE1289}"/>
              </a:ext>
            </a:extLst>
          </p:cNvPr>
          <p:cNvSpPr/>
          <p:nvPr/>
        </p:nvSpPr>
        <p:spPr>
          <a:xfrm>
            <a:off x="520701" y="1121802"/>
            <a:ext cx="8382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Corpus</a:t>
            </a:r>
            <a:endParaRPr lang="zh-CN" altLang="en-US" sz="1050" dirty="0">
              <a:solidFill>
                <a:schemeClr val="tx1"/>
              </a:solidFill>
            </a:endParaRPr>
          </a:p>
        </p:txBody>
      </p:sp>
      <p:sp>
        <p:nvSpPr>
          <p:cNvPr id="12" name="矩形: 圆角 11">
            <a:extLst>
              <a:ext uri="{FF2B5EF4-FFF2-40B4-BE49-F238E27FC236}">
                <a16:creationId xmlns:a16="http://schemas.microsoft.com/office/drawing/2014/main" id="{212BEDBF-C3D8-4552-B775-D30EECE663A4}"/>
              </a:ext>
            </a:extLst>
          </p:cNvPr>
          <p:cNvSpPr/>
          <p:nvPr/>
        </p:nvSpPr>
        <p:spPr>
          <a:xfrm>
            <a:off x="529879" y="2050482"/>
            <a:ext cx="8382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META</a:t>
            </a:r>
            <a:endParaRPr lang="zh-CN" altLang="en-US" sz="1050" dirty="0">
              <a:solidFill>
                <a:schemeClr val="tx1"/>
              </a:solidFill>
            </a:endParaRPr>
          </a:p>
        </p:txBody>
      </p:sp>
      <p:sp>
        <p:nvSpPr>
          <p:cNvPr id="15" name="矩形: 圆角 14">
            <a:extLst>
              <a:ext uri="{FF2B5EF4-FFF2-40B4-BE49-F238E27FC236}">
                <a16:creationId xmlns:a16="http://schemas.microsoft.com/office/drawing/2014/main" id="{EEA832B0-114E-4D79-B9E4-AF62EFA3717E}"/>
              </a:ext>
            </a:extLst>
          </p:cNvPr>
          <p:cNvSpPr/>
          <p:nvPr/>
        </p:nvSpPr>
        <p:spPr>
          <a:xfrm>
            <a:off x="4080395" y="1789491"/>
            <a:ext cx="762000" cy="37152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Executor</a:t>
            </a:r>
            <a:endParaRPr lang="zh-CN" altLang="en-US" sz="1100" dirty="0">
              <a:solidFill>
                <a:schemeClr val="tx1"/>
              </a:solidFill>
            </a:endParaRPr>
          </a:p>
        </p:txBody>
      </p:sp>
      <p:sp>
        <p:nvSpPr>
          <p:cNvPr id="16" name="矩形: 圆角 15">
            <a:extLst>
              <a:ext uri="{FF2B5EF4-FFF2-40B4-BE49-F238E27FC236}">
                <a16:creationId xmlns:a16="http://schemas.microsoft.com/office/drawing/2014/main" id="{13095521-6E6F-4583-9FFA-EEB36A15448F}"/>
              </a:ext>
            </a:extLst>
          </p:cNvPr>
          <p:cNvSpPr/>
          <p:nvPr/>
        </p:nvSpPr>
        <p:spPr>
          <a:xfrm>
            <a:off x="4064000" y="1235791"/>
            <a:ext cx="762000" cy="37152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Target</a:t>
            </a:r>
          </a:p>
          <a:p>
            <a:pPr algn="ctr"/>
            <a:r>
              <a:rPr lang="en-US" altLang="zh-CN" sz="1100" dirty="0">
                <a:solidFill>
                  <a:schemeClr val="tx1"/>
                </a:solidFill>
              </a:rPr>
              <a:t>Kernel</a:t>
            </a:r>
            <a:endParaRPr lang="zh-CN" altLang="en-US" sz="1100" dirty="0">
              <a:solidFill>
                <a:schemeClr val="tx1"/>
              </a:solidFill>
            </a:endParaRPr>
          </a:p>
        </p:txBody>
      </p:sp>
      <p:sp>
        <p:nvSpPr>
          <p:cNvPr id="21" name="矩形: 圆角 20">
            <a:extLst>
              <a:ext uri="{FF2B5EF4-FFF2-40B4-BE49-F238E27FC236}">
                <a16:creationId xmlns:a16="http://schemas.microsoft.com/office/drawing/2014/main" id="{B264FD92-6B6A-4DC0-9FA3-C5F88406D14D}"/>
              </a:ext>
            </a:extLst>
          </p:cNvPr>
          <p:cNvSpPr/>
          <p:nvPr/>
        </p:nvSpPr>
        <p:spPr>
          <a:xfrm>
            <a:off x="2959100" y="184539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Input</a:t>
            </a:r>
            <a:endParaRPr lang="zh-CN" altLang="en-US" sz="1100" dirty="0">
              <a:solidFill>
                <a:schemeClr val="tx1"/>
              </a:solidFill>
            </a:endParaRPr>
          </a:p>
        </p:txBody>
      </p:sp>
      <p:sp>
        <p:nvSpPr>
          <p:cNvPr id="22" name="矩形: 圆角 21">
            <a:extLst>
              <a:ext uri="{FF2B5EF4-FFF2-40B4-BE49-F238E27FC236}">
                <a16:creationId xmlns:a16="http://schemas.microsoft.com/office/drawing/2014/main" id="{91DCACED-939A-4130-B958-2942D7706AB1}"/>
              </a:ext>
            </a:extLst>
          </p:cNvPr>
          <p:cNvSpPr/>
          <p:nvPr/>
        </p:nvSpPr>
        <p:spPr>
          <a:xfrm>
            <a:off x="4505603" y="60237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Sanitizer Configs</a:t>
            </a:r>
            <a:endParaRPr lang="zh-CN" altLang="en-US" sz="1000" dirty="0">
              <a:solidFill>
                <a:schemeClr val="tx1"/>
              </a:solidFill>
            </a:endParaRPr>
          </a:p>
        </p:txBody>
      </p:sp>
      <p:sp>
        <p:nvSpPr>
          <p:cNvPr id="23" name="矩形: 圆角 22">
            <a:extLst>
              <a:ext uri="{FF2B5EF4-FFF2-40B4-BE49-F238E27FC236}">
                <a16:creationId xmlns:a16="http://schemas.microsoft.com/office/drawing/2014/main" id="{B83BC039-D5CA-444A-AE37-7CF76D62203B}"/>
              </a:ext>
            </a:extLst>
          </p:cNvPr>
          <p:cNvSpPr/>
          <p:nvPr/>
        </p:nvSpPr>
        <p:spPr>
          <a:xfrm>
            <a:off x="2967688" y="1235791"/>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Feedback</a:t>
            </a:r>
            <a:endParaRPr lang="zh-CN" altLang="en-US" sz="1100" dirty="0">
              <a:solidFill>
                <a:schemeClr val="tx1"/>
              </a:solidFill>
            </a:endParaRPr>
          </a:p>
        </p:txBody>
      </p:sp>
      <p:sp>
        <p:nvSpPr>
          <p:cNvPr id="24" name="矩形: 圆角 23">
            <a:extLst>
              <a:ext uri="{FF2B5EF4-FFF2-40B4-BE49-F238E27FC236}">
                <a16:creationId xmlns:a16="http://schemas.microsoft.com/office/drawing/2014/main" id="{F9C1C104-B468-43F6-94BB-07519A4FFD64}"/>
              </a:ext>
            </a:extLst>
          </p:cNvPr>
          <p:cNvSpPr/>
          <p:nvPr/>
        </p:nvSpPr>
        <p:spPr>
          <a:xfrm>
            <a:off x="3568700" y="549991"/>
            <a:ext cx="1752600" cy="387980"/>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26A2C392-314B-4B3C-8681-D2D21974E860}"/>
              </a:ext>
            </a:extLst>
          </p:cNvPr>
          <p:cNvSpPr/>
          <p:nvPr/>
        </p:nvSpPr>
        <p:spPr>
          <a:xfrm>
            <a:off x="4413926" y="988940"/>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6E9C3BD2-0841-4C48-B023-84DB9435FC9F}"/>
              </a:ext>
            </a:extLst>
          </p:cNvPr>
          <p:cNvSpPr/>
          <p:nvPr/>
        </p:nvSpPr>
        <p:spPr>
          <a:xfrm>
            <a:off x="3949700" y="1154210"/>
            <a:ext cx="990600" cy="1072182"/>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E1B4BE5D-1466-4A2D-8461-4E3DBF9B3413}"/>
              </a:ext>
            </a:extLst>
          </p:cNvPr>
          <p:cNvSpPr/>
          <p:nvPr/>
        </p:nvSpPr>
        <p:spPr>
          <a:xfrm rot="16200000">
            <a:off x="3797300" y="1940640"/>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63223D3A-F1B1-4C1A-9207-E37A56894441}"/>
              </a:ext>
            </a:extLst>
          </p:cNvPr>
          <p:cNvSpPr/>
          <p:nvPr/>
        </p:nvSpPr>
        <p:spPr>
          <a:xfrm rot="5400000">
            <a:off x="3785638" y="1326302"/>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6D83BEBE-30D9-4BAC-B220-B46F05C3FABA}"/>
              </a:ext>
            </a:extLst>
          </p:cNvPr>
          <p:cNvSpPr/>
          <p:nvPr/>
        </p:nvSpPr>
        <p:spPr>
          <a:xfrm>
            <a:off x="1782990" y="1654890"/>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Mutation</a:t>
            </a:r>
            <a:endParaRPr lang="zh-CN" altLang="en-US" sz="1100" dirty="0">
              <a:solidFill>
                <a:schemeClr val="tx1"/>
              </a:solidFill>
            </a:endParaRPr>
          </a:p>
        </p:txBody>
      </p:sp>
      <p:sp>
        <p:nvSpPr>
          <p:cNvPr id="30" name="矩形: 圆角 29">
            <a:extLst>
              <a:ext uri="{FF2B5EF4-FFF2-40B4-BE49-F238E27FC236}">
                <a16:creationId xmlns:a16="http://schemas.microsoft.com/office/drawing/2014/main" id="{18C1DB84-864A-49EC-A671-38872C2F6B18}"/>
              </a:ext>
            </a:extLst>
          </p:cNvPr>
          <p:cNvSpPr/>
          <p:nvPr/>
        </p:nvSpPr>
        <p:spPr>
          <a:xfrm>
            <a:off x="1783782" y="2090962"/>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Gen</a:t>
            </a:r>
            <a:endParaRPr lang="zh-CN" altLang="en-US" sz="1100" dirty="0">
              <a:solidFill>
                <a:schemeClr val="tx1"/>
              </a:solidFill>
            </a:endParaRPr>
          </a:p>
        </p:txBody>
      </p:sp>
      <p:sp>
        <p:nvSpPr>
          <p:cNvPr id="31" name="矩形: 圆角 30">
            <a:extLst>
              <a:ext uri="{FF2B5EF4-FFF2-40B4-BE49-F238E27FC236}">
                <a16:creationId xmlns:a16="http://schemas.microsoft.com/office/drawing/2014/main" id="{C4DB42A9-5851-436E-A8E7-9B6BDCE828CE}"/>
              </a:ext>
            </a:extLst>
          </p:cNvPr>
          <p:cNvSpPr/>
          <p:nvPr/>
        </p:nvSpPr>
        <p:spPr>
          <a:xfrm>
            <a:off x="444500" y="1046089"/>
            <a:ext cx="990600" cy="1408901"/>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C1024282-C4D2-4EAC-B438-7FD563E7828F}"/>
              </a:ext>
            </a:extLst>
          </p:cNvPr>
          <p:cNvSpPr/>
          <p:nvPr/>
        </p:nvSpPr>
        <p:spPr>
          <a:xfrm>
            <a:off x="1717462" y="1588994"/>
            <a:ext cx="877012" cy="871631"/>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45A99C4D-601D-4AFF-8D2E-7D38DA87768F}"/>
              </a:ext>
            </a:extLst>
          </p:cNvPr>
          <p:cNvSpPr/>
          <p:nvPr/>
        </p:nvSpPr>
        <p:spPr>
          <a:xfrm rot="16200000">
            <a:off x="1556600" y="1940639"/>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AA870118-AF65-4FFE-811B-5D330E5A12EA}"/>
              </a:ext>
            </a:extLst>
          </p:cNvPr>
          <p:cNvSpPr/>
          <p:nvPr/>
        </p:nvSpPr>
        <p:spPr>
          <a:xfrm rot="16200000">
            <a:off x="2750263" y="1940638"/>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a:extLst>
              <a:ext uri="{FF2B5EF4-FFF2-40B4-BE49-F238E27FC236}">
                <a16:creationId xmlns:a16="http://schemas.microsoft.com/office/drawing/2014/main" id="{745751B2-C32D-4200-8DA1-606426309E0F}"/>
              </a:ext>
            </a:extLst>
          </p:cNvPr>
          <p:cNvCxnSpPr>
            <a:cxnSpLocks/>
          </p:cNvCxnSpPr>
          <p:nvPr/>
        </p:nvCxnSpPr>
        <p:spPr>
          <a:xfrm flipH="1">
            <a:off x="1537550" y="1388191"/>
            <a:ext cx="1345350" cy="7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7A4EB68B-21AD-4293-95DF-CBED4ADD91F2}"/>
              </a:ext>
            </a:extLst>
          </p:cNvPr>
          <p:cNvSpPr txBox="1"/>
          <p:nvPr/>
        </p:nvSpPr>
        <p:spPr>
          <a:xfrm>
            <a:off x="1961704" y="1164571"/>
            <a:ext cx="551753" cy="261610"/>
          </a:xfrm>
          <a:prstGeom prst="rect">
            <a:avLst/>
          </a:prstGeom>
          <a:noFill/>
        </p:spPr>
        <p:txBody>
          <a:bodyPr wrap="none" rtlCol="0">
            <a:spAutoFit/>
          </a:bodyPr>
          <a:lstStyle/>
          <a:p>
            <a:pPr algn="ctr"/>
            <a:r>
              <a:rPr lang="en-US" altLang="zh-CN" sz="1100" dirty="0"/>
              <a:t>Refine</a:t>
            </a:r>
            <a:endParaRPr lang="zh-CN" altLang="en-US" sz="1100" dirty="0"/>
          </a:p>
        </p:txBody>
      </p:sp>
      <p:sp>
        <p:nvSpPr>
          <p:cNvPr id="51" name="矩形: 圆角 50">
            <a:extLst>
              <a:ext uri="{FF2B5EF4-FFF2-40B4-BE49-F238E27FC236}">
                <a16:creationId xmlns:a16="http://schemas.microsoft.com/office/drawing/2014/main" id="{7A345BC9-2074-4A24-87C5-538939A2FE50}"/>
              </a:ext>
            </a:extLst>
          </p:cNvPr>
          <p:cNvSpPr/>
          <p:nvPr/>
        </p:nvSpPr>
        <p:spPr>
          <a:xfrm>
            <a:off x="3652124" y="2519950"/>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Crash</a:t>
            </a:r>
          </a:p>
          <a:p>
            <a:pPr algn="ctr"/>
            <a:r>
              <a:rPr lang="en-US" altLang="zh-CN" sz="1100" dirty="0">
                <a:solidFill>
                  <a:schemeClr val="tx1"/>
                </a:solidFill>
              </a:rPr>
              <a:t>Report</a:t>
            </a:r>
            <a:endParaRPr lang="zh-CN" altLang="en-US" sz="1100" dirty="0">
              <a:solidFill>
                <a:schemeClr val="tx1"/>
              </a:solidFill>
            </a:endParaRPr>
          </a:p>
        </p:txBody>
      </p:sp>
      <p:sp>
        <p:nvSpPr>
          <p:cNvPr id="52" name="矩形: 圆角 51">
            <a:extLst>
              <a:ext uri="{FF2B5EF4-FFF2-40B4-BE49-F238E27FC236}">
                <a16:creationId xmlns:a16="http://schemas.microsoft.com/office/drawing/2014/main" id="{A91F21E5-53C1-4FA0-9AC0-9AC7B5C0CEA1}"/>
              </a:ext>
            </a:extLst>
          </p:cNvPr>
          <p:cNvSpPr/>
          <p:nvPr/>
        </p:nvSpPr>
        <p:spPr>
          <a:xfrm>
            <a:off x="4538425" y="2519950"/>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Repro</a:t>
            </a:r>
          </a:p>
          <a:p>
            <a:pPr algn="ctr"/>
            <a:r>
              <a:rPr lang="en-US" altLang="zh-CN" sz="1000" dirty="0">
                <a:solidFill>
                  <a:schemeClr val="tx1"/>
                </a:solidFill>
              </a:rPr>
              <a:t>Prog</a:t>
            </a:r>
            <a:endParaRPr lang="zh-CN" altLang="en-US" sz="1000" dirty="0">
              <a:solidFill>
                <a:schemeClr val="tx1"/>
              </a:solidFill>
            </a:endParaRPr>
          </a:p>
        </p:txBody>
      </p:sp>
      <p:sp>
        <p:nvSpPr>
          <p:cNvPr id="53" name="矩形: 圆角 52">
            <a:extLst>
              <a:ext uri="{FF2B5EF4-FFF2-40B4-BE49-F238E27FC236}">
                <a16:creationId xmlns:a16="http://schemas.microsoft.com/office/drawing/2014/main" id="{DBB2B7DE-C94E-403A-A18A-80DA06D92661}"/>
              </a:ext>
            </a:extLst>
          </p:cNvPr>
          <p:cNvSpPr/>
          <p:nvPr/>
        </p:nvSpPr>
        <p:spPr>
          <a:xfrm>
            <a:off x="3601522" y="2467570"/>
            <a:ext cx="1752600" cy="387980"/>
          </a:xfrm>
          <a:prstGeom prst="roundRect">
            <a:avLst/>
          </a:prstGeom>
          <a:noFill/>
          <a:ln w="1270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下 53">
            <a:extLst>
              <a:ext uri="{FF2B5EF4-FFF2-40B4-BE49-F238E27FC236}">
                <a16:creationId xmlns:a16="http://schemas.microsoft.com/office/drawing/2014/main" id="{63AFF3DF-378E-472A-B8BC-1837D7830B1F}"/>
              </a:ext>
            </a:extLst>
          </p:cNvPr>
          <p:cNvSpPr/>
          <p:nvPr/>
        </p:nvSpPr>
        <p:spPr>
          <a:xfrm>
            <a:off x="4413926" y="2305432"/>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4E6142A-77BF-4CCA-8D7F-EE96B2ACA96A}"/>
              </a:ext>
            </a:extLst>
          </p:cNvPr>
          <p:cNvSpPr txBox="1"/>
          <p:nvPr/>
        </p:nvSpPr>
        <p:spPr>
          <a:xfrm>
            <a:off x="524445" y="1377879"/>
            <a:ext cx="881973" cy="230832"/>
          </a:xfrm>
          <a:prstGeom prst="rect">
            <a:avLst/>
          </a:prstGeom>
          <a:noFill/>
        </p:spPr>
        <p:txBody>
          <a:bodyPr wrap="none" rtlCol="0">
            <a:spAutoFit/>
          </a:bodyPr>
          <a:lstStyle/>
          <a:p>
            <a:r>
              <a:rPr lang="en-US" altLang="zh-CN" sz="900" dirty="0"/>
              <a:t>Call Sequences</a:t>
            </a:r>
            <a:endParaRPr lang="zh-CN" altLang="en-US" sz="900" dirty="0"/>
          </a:p>
        </p:txBody>
      </p:sp>
      <p:sp>
        <p:nvSpPr>
          <p:cNvPr id="35" name="文本框 34">
            <a:extLst>
              <a:ext uri="{FF2B5EF4-FFF2-40B4-BE49-F238E27FC236}">
                <a16:creationId xmlns:a16="http://schemas.microsoft.com/office/drawing/2014/main" id="{4F4F3640-107B-46C2-B368-5441D436C63A}"/>
              </a:ext>
            </a:extLst>
          </p:cNvPr>
          <p:cNvSpPr txBox="1"/>
          <p:nvPr/>
        </p:nvSpPr>
        <p:spPr>
          <a:xfrm>
            <a:off x="2941765" y="2127946"/>
            <a:ext cx="837089" cy="230832"/>
          </a:xfrm>
          <a:prstGeom prst="rect">
            <a:avLst/>
          </a:prstGeom>
          <a:noFill/>
        </p:spPr>
        <p:txBody>
          <a:bodyPr wrap="none" rtlCol="0">
            <a:spAutoFit/>
          </a:bodyPr>
          <a:lstStyle/>
          <a:p>
            <a:r>
              <a:rPr lang="en-US" altLang="zh-CN" sz="900" dirty="0"/>
              <a:t>Call Sequence</a:t>
            </a:r>
            <a:endParaRPr lang="zh-CN" altLang="en-US" sz="900" dirty="0"/>
          </a:p>
        </p:txBody>
      </p:sp>
      <p:sp>
        <p:nvSpPr>
          <p:cNvPr id="36" name="箭头: 下 35">
            <a:extLst>
              <a:ext uri="{FF2B5EF4-FFF2-40B4-BE49-F238E27FC236}">
                <a16:creationId xmlns:a16="http://schemas.microsoft.com/office/drawing/2014/main" id="{1DC88E79-4C2F-4807-A0DD-A37F8B226DF3}"/>
              </a:ext>
            </a:extLst>
          </p:cNvPr>
          <p:cNvSpPr/>
          <p:nvPr/>
        </p:nvSpPr>
        <p:spPr>
          <a:xfrm rot="10599280">
            <a:off x="4417196" y="1639667"/>
            <a:ext cx="76200" cy="1143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281710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47" grpId="0"/>
      <p:bldP spid="51" grpId="0" animBg="1"/>
      <p:bldP spid="52" grpId="0" animBg="1"/>
      <p:bldP spid="53" grpId="0" animBg="1"/>
      <p:bldP spid="54" grpId="0" animBg="1"/>
      <p:bldP spid="6" grpId="0"/>
      <p:bldP spid="35"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62860" cy="232756"/>
          </a:xfrm>
          <a:prstGeom prst="rect">
            <a:avLst/>
          </a:prstGeom>
        </p:spPr>
        <p:txBody>
          <a:bodyPr vert="horz" wrap="square" lIns="0" tIns="17145" rIns="0" bIns="0" rtlCol="0">
            <a:spAutoFit/>
          </a:bodyPr>
          <a:lstStyle/>
          <a:p>
            <a:pPr marL="12700">
              <a:lnSpc>
                <a:spcPct val="100000"/>
              </a:lnSpc>
              <a:spcBef>
                <a:spcPts val="135"/>
              </a:spcBef>
            </a:pPr>
            <a:r>
              <a:rPr lang="en-US" altLang="zh-CN" spc="15" dirty="0"/>
              <a:t>Coverage Guided Kernel Fuzzing: Input</a:t>
            </a:r>
            <a:endParaRPr spc="25"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72390">
              <a:lnSpc>
                <a:spcPct val="100000"/>
              </a:lnSpc>
              <a:spcBef>
                <a:spcPts val="20"/>
              </a:spcBef>
            </a:pPr>
            <a:r>
              <a:rPr lang="en-US" spc="20" dirty="0"/>
              <a:t>4</a:t>
            </a:r>
            <a:endParaRPr spc="20" dirty="0"/>
          </a:p>
        </p:txBody>
      </p:sp>
      <p:sp>
        <p:nvSpPr>
          <p:cNvPr id="21" name="矩形: 圆角 20">
            <a:extLst>
              <a:ext uri="{FF2B5EF4-FFF2-40B4-BE49-F238E27FC236}">
                <a16:creationId xmlns:a16="http://schemas.microsoft.com/office/drawing/2014/main" id="{B264FD92-6B6A-4DC0-9FA3-C5F88406D14D}"/>
              </a:ext>
            </a:extLst>
          </p:cNvPr>
          <p:cNvSpPr/>
          <p:nvPr/>
        </p:nvSpPr>
        <p:spPr>
          <a:xfrm>
            <a:off x="444500" y="1495153"/>
            <a:ext cx="762000" cy="304800"/>
          </a:xfrm>
          <a:prstGeom prst="round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Input</a:t>
            </a:r>
            <a:endParaRPr lang="zh-CN" altLang="en-US" sz="1100" dirty="0">
              <a:solidFill>
                <a:schemeClr val="tx1"/>
              </a:solidFill>
            </a:endParaRPr>
          </a:p>
        </p:txBody>
      </p:sp>
      <p:sp>
        <p:nvSpPr>
          <p:cNvPr id="34" name="箭头: 下 33">
            <a:extLst>
              <a:ext uri="{FF2B5EF4-FFF2-40B4-BE49-F238E27FC236}">
                <a16:creationId xmlns:a16="http://schemas.microsoft.com/office/drawing/2014/main" id="{AA870118-AF65-4FFE-811B-5D330E5A12EA}"/>
              </a:ext>
            </a:extLst>
          </p:cNvPr>
          <p:cNvSpPr/>
          <p:nvPr/>
        </p:nvSpPr>
        <p:spPr>
          <a:xfrm rot="16200000">
            <a:off x="1308633" y="1570557"/>
            <a:ext cx="126459" cy="1539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FD6FE43F-34E5-43FB-93C5-9EBF670EAF8F}"/>
              </a:ext>
            </a:extLst>
          </p:cNvPr>
          <p:cNvSpPr txBox="1"/>
          <p:nvPr/>
        </p:nvSpPr>
        <p:spPr>
          <a:xfrm>
            <a:off x="1575650" y="882290"/>
            <a:ext cx="4184435" cy="884858"/>
          </a:xfrm>
          <a:prstGeom prst="rect">
            <a:avLst/>
          </a:prstGeom>
          <a:noFill/>
        </p:spPr>
        <p:txBody>
          <a:bodyPr wrap="square">
            <a:spAutoFit/>
          </a:bodyPr>
          <a:lstStyle/>
          <a:p>
            <a:pPr marL="50800">
              <a:spcBef>
                <a:spcPts val="265"/>
              </a:spcBef>
            </a:pPr>
            <a:r>
              <a:rPr lang="da-DK" altLang="zh-CN" sz="1100" b="1" spc="-5" dirty="0">
                <a:solidFill>
                  <a:schemeClr val="accent2"/>
                </a:solidFill>
                <a:latin typeface="Courier New"/>
                <a:cs typeface="Courier New"/>
              </a:rPr>
              <a:t>sock_fd </a:t>
            </a:r>
            <a:r>
              <a:rPr lang="da-DK" altLang="zh-CN" sz="1100" b="1" spc="-5" dirty="0">
                <a:solidFill>
                  <a:srgbClr val="0000FF"/>
                </a:solidFill>
                <a:latin typeface="Courier New"/>
                <a:cs typeface="Courier New"/>
              </a:rPr>
              <a:t>= socket</a:t>
            </a:r>
            <a:r>
              <a:rPr lang="da-DK" altLang="zh-CN" sz="1100" b="1" spc="-5" dirty="0">
                <a:latin typeface="Courier New"/>
                <a:cs typeface="Courier New"/>
              </a:rPr>
              <a:t>(AF_INET, SOCK_STREAM, 0)</a:t>
            </a:r>
            <a:endParaRPr lang="da-DK" altLang="zh-CN" sz="1100" b="1" spc="-5" dirty="0">
              <a:solidFill>
                <a:srgbClr val="0000FF"/>
              </a:solidFill>
              <a:latin typeface="Courier New"/>
              <a:cs typeface="Courier New"/>
            </a:endParaRPr>
          </a:p>
          <a:p>
            <a:pPr marL="50800">
              <a:spcBef>
                <a:spcPts val="265"/>
              </a:spcBef>
            </a:pPr>
            <a:r>
              <a:rPr lang="en-US" altLang="zh-CN" sz="1100" b="1" spc="-5" dirty="0">
                <a:solidFill>
                  <a:srgbClr val="0000FF"/>
                </a:solidFill>
                <a:latin typeface="Courier New"/>
                <a:cs typeface="Courier New"/>
              </a:rPr>
              <a:t>bind</a:t>
            </a:r>
            <a:r>
              <a:rPr lang="en-US" altLang="zh-CN" sz="1100" b="1" spc="-5" dirty="0">
                <a:latin typeface="Courier New"/>
                <a:cs typeface="Courier New"/>
              </a:rPr>
              <a:t>(</a:t>
            </a:r>
            <a:r>
              <a:rPr lang="da-DK" altLang="zh-CN" sz="1100" b="1" spc="-5" dirty="0">
                <a:solidFill>
                  <a:schemeClr val="accent2"/>
                </a:solidFill>
                <a:latin typeface="Courier New"/>
                <a:cs typeface="Courier New"/>
              </a:rPr>
              <a:t>sock_fd</a:t>
            </a:r>
            <a:r>
              <a:rPr lang="en-US" altLang="zh-CN" sz="1100" b="1" spc="-5" dirty="0">
                <a:solidFill>
                  <a:srgbClr val="0000FF"/>
                </a:solidFill>
                <a:latin typeface="Courier New"/>
                <a:cs typeface="Courier New"/>
              </a:rPr>
              <a:t>, </a:t>
            </a:r>
            <a:r>
              <a:rPr lang="en-US" altLang="zh-CN" sz="1100" b="1" spc="-5" dirty="0">
                <a:latin typeface="Courier New"/>
                <a:cs typeface="Courier New"/>
              </a:rPr>
              <a:t>&amp;addr, sizeof(addr)</a:t>
            </a:r>
          </a:p>
          <a:p>
            <a:pPr marL="50800">
              <a:spcBef>
                <a:spcPts val="265"/>
              </a:spcBef>
            </a:pPr>
            <a:r>
              <a:rPr lang="en-US" altLang="zh-CN" sz="1100" b="1" spc="-5" dirty="0">
                <a:solidFill>
                  <a:srgbClr val="0000FF"/>
                </a:solidFill>
                <a:latin typeface="Courier New"/>
                <a:cs typeface="Courier New"/>
              </a:rPr>
              <a:t>listen</a:t>
            </a:r>
            <a:r>
              <a:rPr lang="en-US" altLang="zh-CN" sz="1100" b="1" spc="-5" dirty="0">
                <a:latin typeface="Courier New"/>
                <a:cs typeface="Courier New"/>
              </a:rPr>
              <a:t>(sock_fd, …)</a:t>
            </a:r>
          </a:p>
          <a:p>
            <a:pPr marL="50800">
              <a:spcBef>
                <a:spcPts val="265"/>
              </a:spcBef>
            </a:pPr>
            <a:r>
              <a:rPr lang="en-US" altLang="zh-CN" sz="1100" b="1" spc="-5" dirty="0">
                <a:solidFill>
                  <a:srgbClr val="0000FF"/>
                </a:solidFill>
                <a:latin typeface="Courier New"/>
                <a:cs typeface="Courier New"/>
              </a:rPr>
              <a:t>accept</a:t>
            </a:r>
            <a:r>
              <a:rPr lang="en-US" altLang="zh-CN" sz="1100" b="1" spc="-5" dirty="0">
                <a:latin typeface="Courier New"/>
                <a:cs typeface="Courier New"/>
              </a:rPr>
              <a:t>(sock_fd, &amp;peer_addr, &amp;size)</a:t>
            </a:r>
            <a:endParaRPr lang="zh-CN" altLang="en-US" sz="1100" b="1" spc="-5" dirty="0">
              <a:latin typeface="Courier New"/>
              <a:cs typeface="Courier New"/>
            </a:endParaRPr>
          </a:p>
        </p:txBody>
      </p:sp>
      <p:sp>
        <p:nvSpPr>
          <p:cNvPr id="15" name="object 6">
            <a:extLst>
              <a:ext uri="{FF2B5EF4-FFF2-40B4-BE49-F238E27FC236}">
                <a16:creationId xmlns:a16="http://schemas.microsoft.com/office/drawing/2014/main" id="{EC89969A-7938-43BE-B302-F91B928F3A40}"/>
              </a:ext>
            </a:extLst>
          </p:cNvPr>
          <p:cNvSpPr txBox="1"/>
          <p:nvPr/>
        </p:nvSpPr>
        <p:spPr>
          <a:xfrm>
            <a:off x="1663700" y="1799953"/>
            <a:ext cx="2640330" cy="623248"/>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900" spc="-15" dirty="0">
                <a:latin typeface="Arial"/>
                <a:cs typeface="Arial"/>
              </a:rPr>
              <a:t>Structure and partial semantic aware</a:t>
            </a:r>
            <a:endParaRPr sz="900" dirty="0">
              <a:latin typeface="Arial"/>
              <a:cs typeface="Arial"/>
            </a:endParaRPr>
          </a:p>
          <a:p>
            <a:pPr marL="142875" indent="-130810">
              <a:lnSpc>
                <a:spcPct val="100000"/>
              </a:lnSpc>
              <a:spcBef>
                <a:spcPts val="520"/>
              </a:spcBef>
              <a:buChar char="•"/>
              <a:tabLst>
                <a:tab pos="143510" algn="l"/>
              </a:tabLst>
            </a:pPr>
            <a:r>
              <a:rPr lang="en-US" sz="900" dirty="0">
                <a:latin typeface="Arial"/>
                <a:cs typeface="Arial"/>
              </a:rPr>
              <a:t>Setup kernel state</a:t>
            </a:r>
          </a:p>
          <a:p>
            <a:pPr marL="142875" indent="-130810">
              <a:lnSpc>
                <a:spcPct val="100000"/>
              </a:lnSpc>
              <a:spcBef>
                <a:spcPts val="520"/>
              </a:spcBef>
              <a:buChar char="•"/>
              <a:tabLst>
                <a:tab pos="143510" algn="l"/>
              </a:tabLst>
            </a:pPr>
            <a:r>
              <a:rPr lang="en-US" sz="900" dirty="0">
                <a:latin typeface="Arial"/>
                <a:cs typeface="Arial"/>
              </a:rPr>
              <a:t>Reach deep kernel logic</a:t>
            </a:r>
            <a:endParaRPr sz="900" dirty="0">
              <a:latin typeface="Arial"/>
              <a:cs typeface="Arial"/>
            </a:endParaRPr>
          </a:p>
        </p:txBody>
      </p:sp>
      <p:pic>
        <p:nvPicPr>
          <p:cNvPr id="3076" name="Picture 4" descr="GOOD JOB Profesjonalne wykończenia wnętrz Sebastian Jurkiewicz - Posts |  Facebook">
            <a:extLst>
              <a:ext uri="{FF2B5EF4-FFF2-40B4-BE49-F238E27FC236}">
                <a16:creationId xmlns:a16="http://schemas.microsoft.com/office/drawing/2014/main" id="{711BEBF7-64C9-4930-8262-AF7CFF613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1767148"/>
            <a:ext cx="1268054" cy="12680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2BA8CE5C-0F34-4483-B3ED-71194F011D26}"/>
              </a:ext>
            </a:extLst>
          </p:cNvPr>
          <p:cNvSpPr txBox="1"/>
          <p:nvPr/>
        </p:nvSpPr>
        <p:spPr>
          <a:xfrm>
            <a:off x="1575650" y="662473"/>
            <a:ext cx="3955835" cy="230832"/>
          </a:xfrm>
          <a:prstGeom prst="rect">
            <a:avLst/>
          </a:prstGeom>
          <a:noFill/>
        </p:spPr>
        <p:txBody>
          <a:bodyPr wrap="square">
            <a:spAutoFit/>
          </a:bodyPr>
          <a:lstStyle/>
          <a:p>
            <a:pPr marL="50800">
              <a:lnSpc>
                <a:spcPct val="100000"/>
              </a:lnSpc>
              <a:spcBef>
                <a:spcPts val="265"/>
              </a:spcBef>
            </a:pPr>
            <a:r>
              <a:rPr lang="en-US" altLang="zh-CN" sz="900" b="1" u="sng" spc="-5" dirty="0">
                <a:latin typeface="Courier New"/>
                <a:cs typeface="Courier New"/>
              </a:rPr>
              <a:t>Call Sequence</a:t>
            </a:r>
          </a:p>
        </p:txBody>
      </p:sp>
    </p:spTree>
    <p:custDataLst>
      <p:tags r:id="rId1"/>
    </p:custDataLst>
    <p:extLst>
      <p:ext uri="{BB962C8B-B14F-4D97-AF65-F5344CB8AC3E}">
        <p14:creationId xmlns:p14="http://schemas.microsoft.com/office/powerpoint/2010/main" val="54103750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5"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62860" cy="232756"/>
          </a:xfrm>
          <a:prstGeom prst="rect">
            <a:avLst/>
          </a:prstGeom>
        </p:spPr>
        <p:txBody>
          <a:bodyPr vert="horz" wrap="square" lIns="0" tIns="17145" rIns="0" bIns="0" rtlCol="0">
            <a:spAutoFit/>
          </a:bodyPr>
          <a:lstStyle/>
          <a:p>
            <a:pPr marL="12700">
              <a:lnSpc>
                <a:spcPct val="100000"/>
              </a:lnSpc>
              <a:spcBef>
                <a:spcPts val="135"/>
              </a:spcBef>
            </a:pPr>
            <a:r>
              <a:rPr lang="en-US" spc="15" dirty="0"/>
              <a:t>Syscall Description Language: Syzlang</a:t>
            </a:r>
            <a:endParaRPr spc="25"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72390">
              <a:lnSpc>
                <a:spcPct val="100000"/>
              </a:lnSpc>
              <a:spcBef>
                <a:spcPts val="20"/>
              </a:spcBef>
            </a:pPr>
            <a:r>
              <a:rPr lang="en-US" spc="20" dirty="0"/>
              <a:t>5</a:t>
            </a:r>
            <a:endParaRPr spc="20" dirty="0"/>
          </a:p>
        </p:txBody>
      </p:sp>
      <p:sp>
        <p:nvSpPr>
          <p:cNvPr id="6" name="object 6"/>
          <p:cNvSpPr txBox="1"/>
          <p:nvPr/>
        </p:nvSpPr>
        <p:spPr>
          <a:xfrm>
            <a:off x="139700" y="1774825"/>
            <a:ext cx="2640330" cy="972061"/>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1200" spc="-15" dirty="0">
                <a:latin typeface="Arial"/>
                <a:cs typeface="Arial"/>
              </a:rPr>
              <a:t>Rich type, type constructors</a:t>
            </a:r>
          </a:p>
          <a:p>
            <a:pPr marL="142875" indent="-130810">
              <a:lnSpc>
                <a:spcPct val="100000"/>
              </a:lnSpc>
              <a:spcBef>
                <a:spcPts val="620"/>
              </a:spcBef>
              <a:buChar char="•"/>
              <a:tabLst>
                <a:tab pos="143510" algn="l"/>
              </a:tabLst>
            </a:pPr>
            <a:r>
              <a:rPr lang="en-US" sz="1200" spc="-15" dirty="0">
                <a:latin typeface="Arial"/>
                <a:cs typeface="Arial"/>
              </a:rPr>
              <a:t>Semantic modifier </a:t>
            </a:r>
          </a:p>
          <a:p>
            <a:pPr marL="142875" indent="-130810">
              <a:lnSpc>
                <a:spcPct val="100000"/>
              </a:lnSpc>
              <a:spcBef>
                <a:spcPts val="620"/>
              </a:spcBef>
              <a:buChar char="•"/>
              <a:tabLst>
                <a:tab pos="143510" algn="l"/>
              </a:tabLst>
            </a:pPr>
            <a:r>
              <a:rPr lang="en-US" sz="1200" spc="-15" dirty="0">
                <a:latin typeface="Arial"/>
                <a:cs typeface="Arial"/>
              </a:rPr>
              <a:t>Encoding accurate structure, partial semantics</a:t>
            </a:r>
            <a:endParaRPr sz="1200" dirty="0">
              <a:latin typeface="Arial"/>
              <a:cs typeface="Arial"/>
            </a:endParaRPr>
          </a:p>
        </p:txBody>
      </p:sp>
      <p:sp>
        <p:nvSpPr>
          <p:cNvPr id="9" name="文本框 8">
            <a:extLst>
              <a:ext uri="{FF2B5EF4-FFF2-40B4-BE49-F238E27FC236}">
                <a16:creationId xmlns:a16="http://schemas.microsoft.com/office/drawing/2014/main" id="{89E7A29E-1715-4BE6-935E-A20530DDE95D}"/>
              </a:ext>
            </a:extLst>
          </p:cNvPr>
          <p:cNvSpPr txBox="1"/>
          <p:nvPr/>
        </p:nvSpPr>
        <p:spPr>
          <a:xfrm>
            <a:off x="63500" y="631825"/>
            <a:ext cx="5105400" cy="1092607"/>
          </a:xfrm>
          <a:prstGeom prst="rect">
            <a:avLst/>
          </a:prstGeom>
          <a:noFill/>
        </p:spPr>
        <p:txBody>
          <a:bodyPr wrap="square">
            <a:spAutoFit/>
          </a:bodyPr>
          <a:lstStyle/>
          <a:p>
            <a:r>
              <a:rPr lang="en-US" altLang="zh-CN" sz="900" b="1" spc="-5" dirty="0">
                <a:solidFill>
                  <a:srgbClr val="0000FF"/>
                </a:solidFill>
                <a:latin typeface="Courier New"/>
                <a:cs typeface="Courier New"/>
              </a:rPr>
              <a:t>resource</a:t>
            </a:r>
            <a:r>
              <a:rPr lang="en-US" altLang="zh-CN" sz="900" b="0" i="0" dirty="0">
                <a:solidFill>
                  <a:srgbClr val="24292F"/>
                </a:solidFill>
                <a:effectLst/>
                <a:latin typeface="ui-monospace"/>
              </a:rPr>
              <a:t> sock[fd]</a:t>
            </a:r>
          </a:p>
          <a:p>
            <a:r>
              <a:rPr lang="en-US" altLang="zh-CN" sz="900" b="1" spc="-5" dirty="0">
                <a:solidFill>
                  <a:srgbClr val="0000FF"/>
                </a:solidFill>
                <a:latin typeface="Courier New"/>
                <a:cs typeface="Courier New"/>
              </a:rPr>
              <a:t>resource</a:t>
            </a:r>
            <a:r>
              <a:rPr lang="en-US" altLang="zh-CN" sz="900" b="0" i="0" dirty="0">
                <a:solidFill>
                  <a:srgbClr val="24292F"/>
                </a:solidFill>
                <a:effectLst/>
                <a:latin typeface="ui-monospace"/>
              </a:rPr>
              <a:t> </a:t>
            </a:r>
            <a:r>
              <a:rPr lang="en-US" altLang="zh-CN" sz="900" b="0" i="0" dirty="0" err="1">
                <a:solidFill>
                  <a:srgbClr val="24292F"/>
                </a:solidFill>
                <a:effectLst/>
                <a:latin typeface="ui-monospace"/>
              </a:rPr>
              <a:t>sock_in</a:t>
            </a:r>
            <a:r>
              <a:rPr lang="en-US" altLang="zh-CN" sz="900" b="0" i="0" dirty="0">
                <a:solidFill>
                  <a:srgbClr val="24292F"/>
                </a:solidFill>
                <a:effectLst/>
                <a:latin typeface="ui-monospace"/>
              </a:rPr>
              <a:t>[sock]</a:t>
            </a:r>
          </a:p>
          <a:p>
            <a:endParaRPr lang="en-US" altLang="zh-CN" sz="900" dirty="0"/>
          </a:p>
          <a:p>
            <a:r>
              <a:rPr lang="en-US" altLang="zh-CN" sz="900" b="1" dirty="0" err="1">
                <a:solidFill>
                  <a:srgbClr val="502000"/>
                </a:solidFill>
                <a:latin typeface="Courier New" panose="02070309020205020404" pitchFamily="49" charset="0"/>
                <a:cs typeface="Courier New" panose="02070309020205020404" pitchFamily="49" charset="0"/>
              </a:rPr>
              <a:t>socket$inet</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domain</a:t>
            </a:r>
            <a:r>
              <a:rPr lang="en-US" altLang="zh-CN" sz="900" dirty="0"/>
              <a:t> const[AF_INET], </a:t>
            </a:r>
            <a:r>
              <a:rPr lang="en-US" altLang="zh-CN" sz="900" i="1" dirty="0">
                <a:solidFill>
                  <a:srgbClr val="006000"/>
                </a:solidFill>
                <a:latin typeface="Courier New" panose="02070309020205020404" pitchFamily="49" charset="0"/>
                <a:cs typeface="Courier New" panose="02070309020205020404" pitchFamily="49" charset="0"/>
              </a:rPr>
              <a:t>type</a:t>
            </a:r>
            <a:r>
              <a:rPr lang="en-US" altLang="zh-CN" sz="900" dirty="0"/>
              <a:t> flags[</a:t>
            </a:r>
            <a:r>
              <a:rPr lang="en-US" altLang="zh-CN" sz="900" dirty="0" err="1"/>
              <a:t>socket_type</a:t>
            </a:r>
            <a:r>
              <a:rPr lang="en-US" altLang="zh-CN" sz="900" dirty="0"/>
              <a:t>], </a:t>
            </a:r>
            <a:r>
              <a:rPr lang="en-US" altLang="zh-CN" sz="900" i="1" dirty="0">
                <a:solidFill>
                  <a:srgbClr val="006000"/>
                </a:solidFill>
                <a:latin typeface="Courier New" panose="02070309020205020404" pitchFamily="49" charset="0"/>
                <a:cs typeface="Courier New" panose="02070309020205020404" pitchFamily="49" charset="0"/>
              </a:rPr>
              <a:t>proto</a:t>
            </a:r>
            <a:r>
              <a:rPr lang="en-US" altLang="zh-CN" sz="900" dirty="0"/>
              <a:t> int32) </a:t>
            </a:r>
            <a:r>
              <a:rPr lang="en-US" altLang="zh-CN" sz="900" dirty="0" err="1"/>
              <a:t>sock_in</a:t>
            </a:r>
            <a:endParaRPr lang="en-US" altLang="zh-CN" sz="900" dirty="0"/>
          </a:p>
          <a:p>
            <a:r>
              <a:rPr lang="en-US" altLang="zh-CN" sz="900" b="1" dirty="0" err="1">
                <a:solidFill>
                  <a:srgbClr val="502000"/>
                </a:solidFill>
                <a:latin typeface="Courier New" panose="02070309020205020404" pitchFamily="49" charset="0"/>
                <a:cs typeface="Courier New" panose="02070309020205020404" pitchFamily="49" charset="0"/>
              </a:rPr>
              <a:t>accept$inet</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fd</a:t>
            </a:r>
            <a:r>
              <a:rPr lang="en-US" altLang="zh-CN" sz="900" dirty="0"/>
              <a:t> </a:t>
            </a:r>
            <a:r>
              <a:rPr lang="en-US" altLang="zh-CN" sz="900" dirty="0" err="1"/>
              <a:t>sock_in</a:t>
            </a:r>
            <a:r>
              <a:rPr lang="en-US" altLang="zh-CN" sz="900" dirty="0"/>
              <a:t>, </a:t>
            </a:r>
            <a:r>
              <a:rPr lang="en-US" altLang="zh-CN" sz="900" i="1" dirty="0">
                <a:solidFill>
                  <a:srgbClr val="006000"/>
                </a:solidFill>
                <a:latin typeface="Courier New" panose="02070309020205020404" pitchFamily="49" charset="0"/>
                <a:cs typeface="Courier New" panose="02070309020205020404" pitchFamily="49" charset="0"/>
              </a:rPr>
              <a:t>peer</a:t>
            </a:r>
            <a:r>
              <a:rPr lang="en-US" altLang="zh-CN" sz="900" dirty="0"/>
              <a:t> </a:t>
            </a:r>
            <a:r>
              <a:rPr lang="en-US" altLang="zh-CN" sz="900" dirty="0" err="1"/>
              <a:t>ptr</a:t>
            </a:r>
            <a:r>
              <a:rPr lang="en-US" altLang="zh-CN" sz="900" dirty="0"/>
              <a:t>[out, </a:t>
            </a:r>
            <a:r>
              <a:rPr lang="en-US" altLang="zh-CN" sz="900" dirty="0" err="1"/>
              <a:t>sockaddr_in</a:t>
            </a:r>
            <a:r>
              <a:rPr lang="en-US" altLang="zh-CN" sz="900" dirty="0"/>
              <a:t>], </a:t>
            </a:r>
            <a:r>
              <a:rPr lang="en-US" altLang="zh-CN" sz="900" i="1" dirty="0" err="1">
                <a:solidFill>
                  <a:srgbClr val="006000"/>
                </a:solidFill>
                <a:latin typeface="Courier New" panose="02070309020205020404" pitchFamily="49" charset="0"/>
                <a:cs typeface="Courier New" panose="02070309020205020404" pitchFamily="49" charset="0"/>
              </a:rPr>
              <a:t>peerlen</a:t>
            </a:r>
            <a:r>
              <a:rPr lang="en-US" altLang="zh-CN" sz="900" dirty="0"/>
              <a:t> </a:t>
            </a:r>
            <a:r>
              <a:rPr lang="en-US" altLang="zh-CN" sz="900" dirty="0" err="1"/>
              <a:t>ptr</a:t>
            </a:r>
            <a:r>
              <a:rPr lang="en-US" altLang="zh-CN" sz="900" dirty="0"/>
              <a:t>[</a:t>
            </a:r>
            <a:r>
              <a:rPr lang="en-US" altLang="zh-CN" sz="900" dirty="0" err="1"/>
              <a:t>inout</a:t>
            </a:r>
            <a:r>
              <a:rPr lang="en-US" altLang="zh-CN" sz="900" dirty="0"/>
              <a:t>, </a:t>
            </a:r>
            <a:r>
              <a:rPr lang="en-US" altLang="zh-CN" sz="900" dirty="0" err="1"/>
              <a:t>len</a:t>
            </a:r>
            <a:r>
              <a:rPr lang="en-US" altLang="zh-CN" sz="900" dirty="0"/>
              <a:t>[peer, int32]]) </a:t>
            </a:r>
            <a:r>
              <a:rPr lang="en-US" altLang="zh-CN" sz="900" dirty="0" err="1"/>
              <a:t>sock_in</a:t>
            </a:r>
            <a:endParaRPr lang="en-US" altLang="zh-CN" sz="900" dirty="0"/>
          </a:p>
          <a:p>
            <a:r>
              <a:rPr lang="en-US" altLang="zh-CN" sz="900" b="1" dirty="0" err="1">
                <a:solidFill>
                  <a:srgbClr val="502000"/>
                </a:solidFill>
                <a:latin typeface="Courier New" panose="02070309020205020404" pitchFamily="49" charset="0"/>
                <a:cs typeface="Courier New" panose="02070309020205020404" pitchFamily="49" charset="0"/>
              </a:rPr>
              <a:t>bind$inet</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fd</a:t>
            </a:r>
            <a:r>
              <a:rPr lang="en-US" altLang="zh-CN" sz="900" dirty="0"/>
              <a:t> </a:t>
            </a:r>
            <a:r>
              <a:rPr lang="en-US" altLang="zh-CN" sz="900" dirty="0" err="1"/>
              <a:t>sock_in</a:t>
            </a:r>
            <a:r>
              <a:rPr lang="en-US" altLang="zh-CN" sz="900" dirty="0"/>
              <a:t>, </a:t>
            </a:r>
            <a:r>
              <a:rPr lang="en-US" altLang="zh-CN" sz="900" i="1" dirty="0">
                <a:solidFill>
                  <a:srgbClr val="006000"/>
                </a:solidFill>
                <a:latin typeface="Courier New" panose="02070309020205020404" pitchFamily="49" charset="0"/>
                <a:cs typeface="Courier New" panose="02070309020205020404" pitchFamily="49" charset="0"/>
              </a:rPr>
              <a:t>addr</a:t>
            </a:r>
            <a:r>
              <a:rPr lang="en-US" altLang="zh-CN" sz="900" dirty="0"/>
              <a:t> </a:t>
            </a:r>
            <a:r>
              <a:rPr lang="en-US" altLang="zh-CN" sz="900" dirty="0" err="1"/>
              <a:t>ptr</a:t>
            </a:r>
            <a:r>
              <a:rPr lang="en-US" altLang="zh-CN" sz="900" dirty="0"/>
              <a:t>[in, </a:t>
            </a:r>
            <a:r>
              <a:rPr lang="en-US" altLang="zh-CN" sz="900" dirty="0" err="1"/>
              <a:t>sockaddr_in</a:t>
            </a:r>
            <a:r>
              <a:rPr lang="en-US" altLang="zh-CN" sz="900" dirty="0"/>
              <a:t>], </a:t>
            </a:r>
            <a:r>
              <a:rPr lang="en-US" altLang="zh-CN" sz="900" i="1" dirty="0" err="1">
                <a:solidFill>
                  <a:srgbClr val="006000"/>
                </a:solidFill>
                <a:latin typeface="Courier New" panose="02070309020205020404" pitchFamily="49" charset="0"/>
                <a:cs typeface="Courier New" panose="02070309020205020404" pitchFamily="49" charset="0"/>
              </a:rPr>
              <a:t>addrlen</a:t>
            </a:r>
            <a:r>
              <a:rPr lang="en-US" altLang="zh-CN" sz="900" dirty="0"/>
              <a:t> </a:t>
            </a:r>
            <a:r>
              <a:rPr lang="en-US" altLang="zh-CN" sz="900" dirty="0" err="1"/>
              <a:t>len</a:t>
            </a:r>
            <a:r>
              <a:rPr lang="en-US" altLang="zh-CN" sz="900" dirty="0"/>
              <a:t>[addr])</a:t>
            </a:r>
          </a:p>
          <a:p>
            <a:r>
              <a:rPr lang="en-US" altLang="zh-CN" sz="900" b="1" dirty="0">
                <a:solidFill>
                  <a:srgbClr val="502000"/>
                </a:solidFill>
                <a:latin typeface="Courier New" panose="02070309020205020404" pitchFamily="49" charset="0"/>
                <a:cs typeface="Courier New" panose="02070309020205020404" pitchFamily="49" charset="0"/>
              </a:rPr>
              <a:t>listen</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fd</a:t>
            </a:r>
            <a:r>
              <a:rPr lang="en-US" altLang="zh-CN" sz="900" dirty="0"/>
              <a:t> sock, </a:t>
            </a:r>
            <a:r>
              <a:rPr lang="en-US" altLang="zh-CN" sz="900" i="1" dirty="0">
                <a:solidFill>
                  <a:srgbClr val="006000"/>
                </a:solidFill>
                <a:latin typeface="Courier New" panose="02070309020205020404" pitchFamily="49" charset="0"/>
                <a:cs typeface="Courier New" panose="02070309020205020404" pitchFamily="49" charset="0"/>
              </a:rPr>
              <a:t>backlog</a:t>
            </a:r>
            <a:r>
              <a:rPr lang="en-US" altLang="zh-CN" sz="900" dirty="0"/>
              <a:t> int32)</a:t>
            </a:r>
            <a:endParaRPr lang="zh-CN" altLang="en-US" sz="900" dirty="0"/>
          </a:p>
        </p:txBody>
      </p:sp>
      <p:pic>
        <p:nvPicPr>
          <p:cNvPr id="11" name="Picture 4" descr="GOOD JOB Profesjonalne wykończenia wnętrz Sebastian Jurkiewicz - Posts |  Facebook">
            <a:extLst>
              <a:ext uri="{FF2B5EF4-FFF2-40B4-BE49-F238E27FC236}">
                <a16:creationId xmlns:a16="http://schemas.microsoft.com/office/drawing/2014/main" id="{8D223692-DA6F-4A7A-9489-F4CBCF626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00" y="1622425"/>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圆角 11">
            <a:extLst>
              <a:ext uri="{FF2B5EF4-FFF2-40B4-BE49-F238E27FC236}">
                <a16:creationId xmlns:a16="http://schemas.microsoft.com/office/drawing/2014/main" id="{05BD019A-EBEF-4C63-AFD9-A988A7E14BCE}"/>
              </a:ext>
            </a:extLst>
          </p:cNvPr>
          <p:cNvSpPr/>
          <p:nvPr/>
        </p:nvSpPr>
        <p:spPr>
          <a:xfrm>
            <a:off x="2425700" y="1089025"/>
            <a:ext cx="91440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49773BC1-DD1E-4A65-A7CA-4CD9340DDB67}"/>
              </a:ext>
            </a:extLst>
          </p:cNvPr>
          <p:cNvSpPr/>
          <p:nvPr/>
        </p:nvSpPr>
        <p:spPr>
          <a:xfrm>
            <a:off x="1358900" y="1089025"/>
            <a:ext cx="76200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220503EF-F3D4-4F5E-9DF7-E244E0843B13}"/>
              </a:ext>
            </a:extLst>
          </p:cNvPr>
          <p:cNvSpPr/>
          <p:nvPr/>
        </p:nvSpPr>
        <p:spPr>
          <a:xfrm>
            <a:off x="3797300" y="1241425"/>
            <a:ext cx="762000" cy="14454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27EEDE32-E4BA-4356-BD51-149241E7C40B}"/>
              </a:ext>
            </a:extLst>
          </p:cNvPr>
          <p:cNvSpPr/>
          <p:nvPr/>
        </p:nvSpPr>
        <p:spPr>
          <a:xfrm>
            <a:off x="749300" y="1368270"/>
            <a:ext cx="609600" cy="14454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485955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
            <a:ext cx="5760085" cy="465455"/>
            <a:chOff x="0" y="22"/>
            <a:chExt cx="5760085" cy="465455"/>
          </a:xfrm>
        </p:grpSpPr>
        <p:sp>
          <p:nvSpPr>
            <p:cNvPr id="3" name="object 3"/>
            <p:cNvSpPr/>
            <p:nvPr/>
          </p:nvSpPr>
          <p:spPr>
            <a:xfrm>
              <a:off x="0" y="31"/>
              <a:ext cx="467359" cy="5080"/>
            </a:xfrm>
            <a:custGeom>
              <a:avLst/>
              <a:gdLst/>
              <a:ahLst/>
              <a:cxnLst/>
              <a:rect l="l" t="t" r="r" b="b"/>
              <a:pathLst>
                <a:path w="467359" h="5080">
                  <a:moveTo>
                    <a:pt x="0" y="5060"/>
                  </a:moveTo>
                  <a:lnTo>
                    <a:pt x="0" y="0"/>
                  </a:lnTo>
                  <a:lnTo>
                    <a:pt x="467056" y="0"/>
                  </a:lnTo>
                  <a:lnTo>
                    <a:pt x="467056" y="5060"/>
                  </a:lnTo>
                  <a:lnTo>
                    <a:pt x="0" y="5060"/>
                  </a:lnTo>
                  <a:close/>
                </a:path>
              </a:pathLst>
            </a:custGeom>
            <a:solidFill>
              <a:srgbClr val="F57E16"/>
            </a:solidFill>
          </p:spPr>
          <p:txBody>
            <a:bodyPr wrap="square" lIns="0" tIns="0" rIns="0" bIns="0" rtlCol="0"/>
            <a:lstStyle/>
            <a:p>
              <a:endParaRPr/>
            </a:p>
          </p:txBody>
        </p:sp>
        <p:sp>
          <p:nvSpPr>
            <p:cNvPr id="4" name="object 4"/>
            <p:cNvSpPr/>
            <p:nvPr/>
          </p:nvSpPr>
          <p:spPr>
            <a:xfrm>
              <a:off x="0" y="5092"/>
              <a:ext cx="5760085" cy="460375"/>
            </a:xfrm>
            <a:custGeom>
              <a:avLst/>
              <a:gdLst/>
              <a:ahLst/>
              <a:cxnLst/>
              <a:rect l="l" t="t" r="r" b="b"/>
              <a:pathLst>
                <a:path w="5760085" h="460375">
                  <a:moveTo>
                    <a:pt x="5759996" y="0"/>
                  </a:moveTo>
                  <a:lnTo>
                    <a:pt x="0" y="0"/>
                  </a:lnTo>
                  <a:lnTo>
                    <a:pt x="0" y="460044"/>
                  </a:lnTo>
                  <a:lnTo>
                    <a:pt x="5759996" y="460044"/>
                  </a:lnTo>
                  <a:lnTo>
                    <a:pt x="5759996" y="0"/>
                  </a:lnTo>
                  <a:close/>
                </a:path>
              </a:pathLst>
            </a:custGeom>
            <a:solidFill>
              <a:srgbClr val="57006B"/>
            </a:solidFill>
          </p:spPr>
          <p:txBody>
            <a:bodyPr wrap="square" lIns="0" tIns="0" rIns="0" bIns="0" rtlCol="0"/>
            <a:lstStyle/>
            <a:p>
              <a:endParaRPr/>
            </a:p>
          </p:txBody>
        </p:sp>
      </p:grpSp>
      <p:sp>
        <p:nvSpPr>
          <p:cNvPr id="5" name="object 5"/>
          <p:cNvSpPr txBox="1">
            <a:spLocks noGrp="1"/>
          </p:cNvSpPr>
          <p:nvPr>
            <p:ph type="title"/>
          </p:nvPr>
        </p:nvSpPr>
        <p:spPr>
          <a:xfrm>
            <a:off x="148640" y="108899"/>
            <a:ext cx="2962860" cy="232756"/>
          </a:xfrm>
          <a:prstGeom prst="rect">
            <a:avLst/>
          </a:prstGeom>
        </p:spPr>
        <p:txBody>
          <a:bodyPr vert="horz" wrap="square" lIns="0" tIns="17145" rIns="0" bIns="0" rtlCol="0">
            <a:spAutoFit/>
          </a:bodyPr>
          <a:lstStyle/>
          <a:p>
            <a:pPr marL="12700">
              <a:lnSpc>
                <a:spcPct val="100000"/>
              </a:lnSpc>
              <a:spcBef>
                <a:spcPts val="135"/>
              </a:spcBef>
            </a:pPr>
            <a:r>
              <a:rPr lang="en-US" altLang="zh-CN" spc="15" dirty="0"/>
              <a:t>Syscall Description Language: Syzlang</a:t>
            </a:r>
            <a:endParaRPr spc="25" dirty="0"/>
          </a:p>
        </p:txBody>
      </p:sp>
      <p:sp>
        <p:nvSpPr>
          <p:cNvPr id="7" name="object 7"/>
          <p:cNvSpPr txBox="1">
            <a:spLocks noGrp="1"/>
          </p:cNvSpPr>
          <p:nvPr>
            <p:ph type="sldNum" sz="quarter" idx="7"/>
          </p:nvPr>
        </p:nvSpPr>
        <p:spPr>
          <a:xfrm>
            <a:off x="5518073" y="2988844"/>
            <a:ext cx="182879" cy="125675"/>
          </a:xfrm>
          <a:prstGeom prst="rect">
            <a:avLst/>
          </a:prstGeom>
        </p:spPr>
        <p:txBody>
          <a:bodyPr vert="horz" wrap="square" lIns="0" tIns="2540" rIns="0" bIns="0" rtlCol="0">
            <a:spAutoFit/>
          </a:bodyPr>
          <a:lstStyle/>
          <a:p>
            <a:pPr marL="72390">
              <a:lnSpc>
                <a:spcPct val="100000"/>
              </a:lnSpc>
              <a:spcBef>
                <a:spcPts val="20"/>
              </a:spcBef>
            </a:pPr>
            <a:r>
              <a:rPr lang="en-US" spc="20" dirty="0"/>
              <a:t>6</a:t>
            </a:r>
            <a:endParaRPr spc="20" dirty="0"/>
          </a:p>
        </p:txBody>
      </p:sp>
      <p:sp>
        <p:nvSpPr>
          <p:cNvPr id="6" name="object 6"/>
          <p:cNvSpPr txBox="1"/>
          <p:nvPr/>
        </p:nvSpPr>
        <p:spPr>
          <a:xfrm>
            <a:off x="135346" y="1761749"/>
            <a:ext cx="2823754" cy="695062"/>
          </a:xfrm>
          <a:prstGeom prst="rect">
            <a:avLst/>
          </a:prstGeom>
        </p:spPr>
        <p:txBody>
          <a:bodyPr vert="horz" wrap="square" lIns="0" tIns="78740" rIns="0" bIns="0" rtlCol="0">
            <a:spAutoFit/>
          </a:bodyPr>
          <a:lstStyle/>
          <a:p>
            <a:pPr marL="142875" indent="-130810">
              <a:lnSpc>
                <a:spcPct val="100000"/>
              </a:lnSpc>
              <a:spcBef>
                <a:spcPts val="620"/>
              </a:spcBef>
              <a:buChar char="•"/>
              <a:tabLst>
                <a:tab pos="143510" algn="l"/>
              </a:tabLst>
            </a:pPr>
            <a:r>
              <a:rPr lang="en-US" sz="1000" spc="-15" dirty="0">
                <a:latin typeface="Arial"/>
                <a:cs typeface="Arial"/>
              </a:rPr>
              <a:t>Resource Type</a:t>
            </a:r>
          </a:p>
          <a:p>
            <a:pPr marL="600075" lvl="1" indent="-130810">
              <a:spcBef>
                <a:spcPts val="620"/>
              </a:spcBef>
              <a:buChar char="•"/>
              <a:tabLst>
                <a:tab pos="143510" algn="l"/>
              </a:tabLst>
            </a:pPr>
            <a:r>
              <a:rPr lang="en-US" sz="1000" spc="-15" dirty="0">
                <a:latin typeface="Arial"/>
                <a:cs typeface="Arial"/>
              </a:rPr>
              <a:t>Value, output from other calls</a:t>
            </a:r>
          </a:p>
          <a:p>
            <a:pPr marL="600075" lvl="1" indent="-130810">
              <a:spcBef>
                <a:spcPts val="620"/>
              </a:spcBef>
              <a:buChar char="•"/>
              <a:tabLst>
                <a:tab pos="143510" algn="l"/>
              </a:tabLst>
            </a:pPr>
            <a:r>
              <a:rPr lang="en-US" sz="1000" spc="-15" dirty="0">
                <a:latin typeface="Arial"/>
                <a:cs typeface="Arial"/>
              </a:rPr>
              <a:t>`resource A[B]` =&gt; A is subtype of B</a:t>
            </a:r>
            <a:endParaRPr sz="1000" dirty="0">
              <a:latin typeface="Arial"/>
              <a:cs typeface="Arial"/>
            </a:endParaRPr>
          </a:p>
        </p:txBody>
      </p:sp>
      <p:sp>
        <p:nvSpPr>
          <p:cNvPr id="8" name="文本框 7">
            <a:extLst>
              <a:ext uri="{FF2B5EF4-FFF2-40B4-BE49-F238E27FC236}">
                <a16:creationId xmlns:a16="http://schemas.microsoft.com/office/drawing/2014/main" id="{4C7E8997-1C08-4F83-8F53-5CB2DD8AC291}"/>
              </a:ext>
            </a:extLst>
          </p:cNvPr>
          <p:cNvSpPr txBox="1"/>
          <p:nvPr/>
        </p:nvSpPr>
        <p:spPr>
          <a:xfrm>
            <a:off x="63500" y="569255"/>
            <a:ext cx="5105400" cy="1092607"/>
          </a:xfrm>
          <a:prstGeom prst="rect">
            <a:avLst/>
          </a:prstGeom>
          <a:noFill/>
        </p:spPr>
        <p:txBody>
          <a:bodyPr wrap="square">
            <a:spAutoFit/>
          </a:bodyPr>
          <a:lstStyle/>
          <a:p>
            <a:r>
              <a:rPr lang="en-US" altLang="zh-CN" sz="900" b="1" spc="-5" dirty="0">
                <a:solidFill>
                  <a:srgbClr val="0000FF"/>
                </a:solidFill>
                <a:latin typeface="Courier New"/>
                <a:cs typeface="Courier New"/>
              </a:rPr>
              <a:t>resource</a:t>
            </a:r>
            <a:r>
              <a:rPr lang="en-US" altLang="zh-CN" sz="900" b="0" i="0" dirty="0">
                <a:solidFill>
                  <a:srgbClr val="24292F"/>
                </a:solidFill>
                <a:effectLst/>
                <a:latin typeface="ui-monospace"/>
              </a:rPr>
              <a:t> sock[fd]</a:t>
            </a:r>
          </a:p>
          <a:p>
            <a:r>
              <a:rPr lang="en-US" altLang="zh-CN" sz="900" b="1" spc="-5" dirty="0">
                <a:solidFill>
                  <a:srgbClr val="0000FF"/>
                </a:solidFill>
                <a:latin typeface="Courier New"/>
                <a:cs typeface="Courier New"/>
              </a:rPr>
              <a:t>resource</a:t>
            </a:r>
            <a:r>
              <a:rPr lang="en-US" altLang="zh-CN" sz="900" b="0" i="0" dirty="0">
                <a:solidFill>
                  <a:srgbClr val="24292F"/>
                </a:solidFill>
                <a:effectLst/>
                <a:latin typeface="ui-monospace"/>
              </a:rPr>
              <a:t> </a:t>
            </a:r>
            <a:r>
              <a:rPr lang="en-US" altLang="zh-CN" sz="900" b="0" i="0" dirty="0" err="1">
                <a:solidFill>
                  <a:srgbClr val="24292F"/>
                </a:solidFill>
                <a:effectLst/>
                <a:latin typeface="ui-monospace"/>
              </a:rPr>
              <a:t>sock_in</a:t>
            </a:r>
            <a:r>
              <a:rPr lang="en-US" altLang="zh-CN" sz="900" b="0" i="0" dirty="0">
                <a:solidFill>
                  <a:srgbClr val="24292F"/>
                </a:solidFill>
                <a:effectLst/>
                <a:latin typeface="ui-monospace"/>
              </a:rPr>
              <a:t>[sock]</a:t>
            </a:r>
          </a:p>
          <a:p>
            <a:endParaRPr lang="en-US" altLang="zh-CN" sz="900" dirty="0"/>
          </a:p>
          <a:p>
            <a:r>
              <a:rPr lang="en-US" altLang="zh-CN" sz="900" b="1" dirty="0" err="1">
                <a:solidFill>
                  <a:srgbClr val="502000"/>
                </a:solidFill>
                <a:latin typeface="Courier New" panose="02070309020205020404" pitchFamily="49" charset="0"/>
                <a:cs typeface="Courier New" panose="02070309020205020404" pitchFamily="49" charset="0"/>
              </a:rPr>
              <a:t>socket$inet</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domain</a:t>
            </a:r>
            <a:r>
              <a:rPr lang="en-US" altLang="zh-CN" sz="900" dirty="0"/>
              <a:t> const[AF_INET], </a:t>
            </a:r>
            <a:r>
              <a:rPr lang="en-US" altLang="zh-CN" sz="900" i="1" dirty="0">
                <a:solidFill>
                  <a:srgbClr val="006000"/>
                </a:solidFill>
                <a:latin typeface="Courier New" panose="02070309020205020404" pitchFamily="49" charset="0"/>
                <a:cs typeface="Courier New" panose="02070309020205020404" pitchFamily="49" charset="0"/>
              </a:rPr>
              <a:t>type</a:t>
            </a:r>
            <a:r>
              <a:rPr lang="en-US" altLang="zh-CN" sz="900" dirty="0"/>
              <a:t> flags[</a:t>
            </a:r>
            <a:r>
              <a:rPr lang="en-US" altLang="zh-CN" sz="900" dirty="0" err="1"/>
              <a:t>socket_type</a:t>
            </a:r>
            <a:r>
              <a:rPr lang="en-US" altLang="zh-CN" sz="900" dirty="0"/>
              <a:t>], </a:t>
            </a:r>
            <a:r>
              <a:rPr lang="en-US" altLang="zh-CN" sz="900" i="1" dirty="0">
                <a:solidFill>
                  <a:srgbClr val="006000"/>
                </a:solidFill>
                <a:latin typeface="Courier New" panose="02070309020205020404" pitchFamily="49" charset="0"/>
                <a:cs typeface="Courier New" panose="02070309020205020404" pitchFamily="49" charset="0"/>
              </a:rPr>
              <a:t>proto</a:t>
            </a:r>
            <a:r>
              <a:rPr lang="en-US" altLang="zh-CN" sz="900" dirty="0"/>
              <a:t> int32) </a:t>
            </a:r>
            <a:r>
              <a:rPr lang="en-US" altLang="zh-CN" sz="900" dirty="0" err="1"/>
              <a:t>sock_in</a:t>
            </a:r>
            <a:endParaRPr lang="en-US" altLang="zh-CN" sz="900" dirty="0"/>
          </a:p>
          <a:p>
            <a:r>
              <a:rPr lang="en-US" altLang="zh-CN" sz="900" b="1" dirty="0" err="1">
                <a:solidFill>
                  <a:srgbClr val="502000"/>
                </a:solidFill>
                <a:latin typeface="Courier New" panose="02070309020205020404" pitchFamily="49" charset="0"/>
                <a:cs typeface="Courier New" panose="02070309020205020404" pitchFamily="49" charset="0"/>
              </a:rPr>
              <a:t>accept$inet</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fd</a:t>
            </a:r>
            <a:r>
              <a:rPr lang="en-US" altLang="zh-CN" sz="900" dirty="0"/>
              <a:t> </a:t>
            </a:r>
            <a:r>
              <a:rPr lang="en-US" altLang="zh-CN" sz="900" dirty="0" err="1"/>
              <a:t>sock_in</a:t>
            </a:r>
            <a:r>
              <a:rPr lang="en-US" altLang="zh-CN" sz="900" dirty="0"/>
              <a:t>, </a:t>
            </a:r>
            <a:r>
              <a:rPr lang="en-US" altLang="zh-CN" sz="900" i="1" dirty="0">
                <a:solidFill>
                  <a:srgbClr val="006000"/>
                </a:solidFill>
                <a:latin typeface="Courier New" panose="02070309020205020404" pitchFamily="49" charset="0"/>
                <a:cs typeface="Courier New" panose="02070309020205020404" pitchFamily="49" charset="0"/>
              </a:rPr>
              <a:t>peer</a:t>
            </a:r>
            <a:r>
              <a:rPr lang="en-US" altLang="zh-CN" sz="900" dirty="0"/>
              <a:t> </a:t>
            </a:r>
            <a:r>
              <a:rPr lang="en-US" altLang="zh-CN" sz="900" dirty="0" err="1"/>
              <a:t>ptr</a:t>
            </a:r>
            <a:r>
              <a:rPr lang="en-US" altLang="zh-CN" sz="900" dirty="0"/>
              <a:t>[out, </a:t>
            </a:r>
            <a:r>
              <a:rPr lang="en-US" altLang="zh-CN" sz="900" dirty="0" err="1"/>
              <a:t>sockaddr_in</a:t>
            </a:r>
            <a:r>
              <a:rPr lang="en-US" altLang="zh-CN" sz="900" dirty="0"/>
              <a:t>], </a:t>
            </a:r>
            <a:r>
              <a:rPr lang="en-US" altLang="zh-CN" sz="900" i="1" dirty="0" err="1">
                <a:solidFill>
                  <a:srgbClr val="006000"/>
                </a:solidFill>
                <a:latin typeface="Courier New" panose="02070309020205020404" pitchFamily="49" charset="0"/>
                <a:cs typeface="Courier New" panose="02070309020205020404" pitchFamily="49" charset="0"/>
              </a:rPr>
              <a:t>peerlen</a:t>
            </a:r>
            <a:r>
              <a:rPr lang="en-US" altLang="zh-CN" sz="900" dirty="0"/>
              <a:t> </a:t>
            </a:r>
            <a:r>
              <a:rPr lang="en-US" altLang="zh-CN" sz="900" dirty="0" err="1"/>
              <a:t>ptr</a:t>
            </a:r>
            <a:r>
              <a:rPr lang="en-US" altLang="zh-CN" sz="900" dirty="0"/>
              <a:t>[</a:t>
            </a:r>
            <a:r>
              <a:rPr lang="en-US" altLang="zh-CN" sz="900" dirty="0" err="1"/>
              <a:t>inout</a:t>
            </a:r>
            <a:r>
              <a:rPr lang="en-US" altLang="zh-CN" sz="900" dirty="0"/>
              <a:t>, </a:t>
            </a:r>
            <a:r>
              <a:rPr lang="en-US" altLang="zh-CN" sz="900" dirty="0" err="1"/>
              <a:t>len</a:t>
            </a:r>
            <a:r>
              <a:rPr lang="en-US" altLang="zh-CN" sz="900" dirty="0"/>
              <a:t>[peer, int32]]) </a:t>
            </a:r>
            <a:r>
              <a:rPr lang="en-US" altLang="zh-CN" sz="900" dirty="0" err="1"/>
              <a:t>sock_in</a:t>
            </a:r>
            <a:endParaRPr lang="en-US" altLang="zh-CN" sz="900" dirty="0"/>
          </a:p>
          <a:p>
            <a:r>
              <a:rPr lang="en-US" altLang="zh-CN" sz="900" b="1" dirty="0" err="1">
                <a:solidFill>
                  <a:srgbClr val="502000"/>
                </a:solidFill>
                <a:latin typeface="Courier New" panose="02070309020205020404" pitchFamily="49" charset="0"/>
                <a:cs typeface="Courier New" panose="02070309020205020404" pitchFamily="49" charset="0"/>
              </a:rPr>
              <a:t>bind$inet</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fd</a:t>
            </a:r>
            <a:r>
              <a:rPr lang="en-US" altLang="zh-CN" sz="900" dirty="0"/>
              <a:t> </a:t>
            </a:r>
            <a:r>
              <a:rPr lang="en-US" altLang="zh-CN" sz="900" dirty="0" err="1"/>
              <a:t>sock_in</a:t>
            </a:r>
            <a:r>
              <a:rPr lang="en-US" altLang="zh-CN" sz="900" dirty="0"/>
              <a:t>, </a:t>
            </a:r>
            <a:r>
              <a:rPr lang="en-US" altLang="zh-CN" sz="900" i="1" dirty="0">
                <a:solidFill>
                  <a:srgbClr val="006000"/>
                </a:solidFill>
                <a:latin typeface="Courier New" panose="02070309020205020404" pitchFamily="49" charset="0"/>
                <a:cs typeface="Courier New" panose="02070309020205020404" pitchFamily="49" charset="0"/>
              </a:rPr>
              <a:t>addr</a:t>
            </a:r>
            <a:r>
              <a:rPr lang="en-US" altLang="zh-CN" sz="900" dirty="0"/>
              <a:t> </a:t>
            </a:r>
            <a:r>
              <a:rPr lang="en-US" altLang="zh-CN" sz="900" dirty="0" err="1"/>
              <a:t>ptr</a:t>
            </a:r>
            <a:r>
              <a:rPr lang="en-US" altLang="zh-CN" sz="900" dirty="0"/>
              <a:t>[in, </a:t>
            </a:r>
            <a:r>
              <a:rPr lang="en-US" altLang="zh-CN" sz="900" dirty="0" err="1"/>
              <a:t>sockaddr_in</a:t>
            </a:r>
            <a:r>
              <a:rPr lang="en-US" altLang="zh-CN" sz="900" dirty="0"/>
              <a:t>], </a:t>
            </a:r>
            <a:r>
              <a:rPr lang="en-US" altLang="zh-CN" sz="900" i="1" dirty="0" err="1">
                <a:solidFill>
                  <a:srgbClr val="006000"/>
                </a:solidFill>
                <a:latin typeface="Courier New" panose="02070309020205020404" pitchFamily="49" charset="0"/>
                <a:cs typeface="Courier New" panose="02070309020205020404" pitchFamily="49" charset="0"/>
              </a:rPr>
              <a:t>addrlen</a:t>
            </a:r>
            <a:r>
              <a:rPr lang="en-US" altLang="zh-CN" sz="900" dirty="0"/>
              <a:t> </a:t>
            </a:r>
            <a:r>
              <a:rPr lang="en-US" altLang="zh-CN" sz="900" dirty="0" err="1"/>
              <a:t>len</a:t>
            </a:r>
            <a:r>
              <a:rPr lang="en-US" altLang="zh-CN" sz="900" dirty="0"/>
              <a:t>[addr])</a:t>
            </a:r>
          </a:p>
          <a:p>
            <a:r>
              <a:rPr lang="en-US" altLang="zh-CN" sz="900" b="1" dirty="0">
                <a:solidFill>
                  <a:srgbClr val="502000"/>
                </a:solidFill>
                <a:latin typeface="Courier New" panose="02070309020205020404" pitchFamily="49" charset="0"/>
                <a:cs typeface="Courier New" panose="02070309020205020404" pitchFamily="49" charset="0"/>
              </a:rPr>
              <a:t>listen</a:t>
            </a:r>
            <a:r>
              <a:rPr lang="en-US" altLang="zh-CN" sz="900" dirty="0"/>
              <a:t>(</a:t>
            </a:r>
            <a:r>
              <a:rPr lang="en-US" altLang="zh-CN" sz="900" i="1" dirty="0">
                <a:solidFill>
                  <a:srgbClr val="006000"/>
                </a:solidFill>
                <a:latin typeface="Courier New" panose="02070309020205020404" pitchFamily="49" charset="0"/>
                <a:cs typeface="Courier New" panose="02070309020205020404" pitchFamily="49" charset="0"/>
              </a:rPr>
              <a:t>fd</a:t>
            </a:r>
            <a:r>
              <a:rPr lang="en-US" altLang="zh-CN" sz="900" dirty="0"/>
              <a:t> sock, </a:t>
            </a:r>
            <a:r>
              <a:rPr lang="en-US" altLang="zh-CN" sz="900" i="1" dirty="0">
                <a:solidFill>
                  <a:srgbClr val="006000"/>
                </a:solidFill>
                <a:latin typeface="Courier New" panose="02070309020205020404" pitchFamily="49" charset="0"/>
                <a:cs typeface="Courier New" panose="02070309020205020404" pitchFamily="49" charset="0"/>
              </a:rPr>
              <a:t>backlog</a:t>
            </a:r>
            <a:r>
              <a:rPr lang="en-US" altLang="zh-CN" sz="900" dirty="0"/>
              <a:t> int32)</a:t>
            </a:r>
            <a:endParaRPr lang="zh-CN" altLang="en-US" sz="900" dirty="0"/>
          </a:p>
        </p:txBody>
      </p:sp>
      <p:sp>
        <p:nvSpPr>
          <p:cNvPr id="10" name="文本框 9">
            <a:extLst>
              <a:ext uri="{FF2B5EF4-FFF2-40B4-BE49-F238E27FC236}">
                <a16:creationId xmlns:a16="http://schemas.microsoft.com/office/drawing/2014/main" id="{DA712896-1EEA-42F7-90B0-C1EF31C9FFB2}"/>
              </a:ext>
            </a:extLst>
          </p:cNvPr>
          <p:cNvSpPr txBox="1"/>
          <p:nvPr/>
        </p:nvSpPr>
        <p:spPr>
          <a:xfrm>
            <a:off x="2959100" y="1761749"/>
            <a:ext cx="2883328" cy="682238"/>
          </a:xfrm>
          <a:prstGeom prst="rect">
            <a:avLst/>
          </a:prstGeom>
          <a:noFill/>
        </p:spPr>
        <p:txBody>
          <a:bodyPr wrap="square">
            <a:spAutoFit/>
          </a:bodyPr>
          <a:lstStyle/>
          <a:p>
            <a:pPr marL="142875" indent="-130810">
              <a:lnSpc>
                <a:spcPct val="100000"/>
              </a:lnSpc>
              <a:spcBef>
                <a:spcPts val="520"/>
              </a:spcBef>
              <a:buChar char="•"/>
              <a:tabLst>
                <a:tab pos="143510" algn="l"/>
              </a:tabLst>
            </a:pPr>
            <a:r>
              <a:rPr lang="en-US" altLang="zh-CN" sz="1000" dirty="0">
                <a:latin typeface="Arial"/>
                <a:cs typeface="Arial"/>
              </a:rPr>
              <a:t>Call Specialization</a:t>
            </a:r>
          </a:p>
          <a:p>
            <a:pPr marL="600075" lvl="1" indent="-130810">
              <a:spcBef>
                <a:spcPts val="520"/>
              </a:spcBef>
              <a:buChar char="•"/>
              <a:tabLst>
                <a:tab pos="143510" algn="l"/>
              </a:tabLst>
            </a:pPr>
            <a:r>
              <a:rPr lang="en-US" altLang="zh-CN" sz="1000" dirty="0">
                <a:latin typeface="Arial"/>
                <a:cs typeface="Arial"/>
              </a:rPr>
              <a:t>Specialize partial arguments</a:t>
            </a:r>
          </a:p>
          <a:p>
            <a:pPr marL="600075" lvl="1" indent="-130810">
              <a:spcBef>
                <a:spcPts val="520"/>
              </a:spcBef>
              <a:buChar char="•"/>
              <a:tabLst>
                <a:tab pos="143510" algn="l"/>
              </a:tabLst>
            </a:pPr>
            <a:r>
              <a:rPr lang="en-US" altLang="zh-CN" sz="1000" dirty="0">
                <a:latin typeface="Arial"/>
                <a:cs typeface="Arial"/>
              </a:rPr>
              <a:t>Format: </a:t>
            </a:r>
            <a:r>
              <a:rPr lang="en-US" altLang="zh-CN" sz="1000" dirty="0" err="1">
                <a:latin typeface="Arial"/>
                <a:cs typeface="Arial"/>
              </a:rPr>
              <a:t>call$name</a:t>
            </a:r>
            <a:endParaRPr lang="en-US" altLang="zh-CN" sz="1000" dirty="0">
              <a:latin typeface="Arial"/>
              <a:cs typeface="Arial"/>
            </a:endParaRPr>
          </a:p>
        </p:txBody>
      </p:sp>
      <p:sp>
        <p:nvSpPr>
          <p:cNvPr id="11" name="矩形: 圆角 10">
            <a:extLst>
              <a:ext uri="{FF2B5EF4-FFF2-40B4-BE49-F238E27FC236}">
                <a16:creationId xmlns:a16="http://schemas.microsoft.com/office/drawing/2014/main" id="{E6951A1B-BF6C-47D9-879B-23BBC0D3ED5E}"/>
              </a:ext>
            </a:extLst>
          </p:cNvPr>
          <p:cNvSpPr/>
          <p:nvPr/>
        </p:nvSpPr>
        <p:spPr>
          <a:xfrm>
            <a:off x="148640" y="555625"/>
            <a:ext cx="981660" cy="1975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B8C98ED8-3CBE-4689-832F-BA98DB7E68C4}"/>
              </a:ext>
            </a:extLst>
          </p:cNvPr>
          <p:cNvSpPr/>
          <p:nvPr/>
        </p:nvSpPr>
        <p:spPr>
          <a:xfrm>
            <a:off x="673100" y="766839"/>
            <a:ext cx="685800" cy="1697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1D5AA42D-68EA-4CB5-B010-9DF5E7BD736C}"/>
              </a:ext>
            </a:extLst>
          </p:cNvPr>
          <p:cNvSpPr/>
          <p:nvPr/>
        </p:nvSpPr>
        <p:spPr>
          <a:xfrm>
            <a:off x="124458" y="1028716"/>
            <a:ext cx="777241" cy="1365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25366C78-9A8E-46EF-BDA1-9EAF1E87BA18}"/>
              </a:ext>
            </a:extLst>
          </p:cNvPr>
          <p:cNvSpPr/>
          <p:nvPr/>
        </p:nvSpPr>
        <p:spPr>
          <a:xfrm>
            <a:off x="1358900" y="1028716"/>
            <a:ext cx="777241" cy="1365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F22F411D-4CE7-48D4-9A91-0FBDBEB20A82}"/>
              </a:ext>
            </a:extLst>
          </p:cNvPr>
          <p:cNvSpPr/>
          <p:nvPr/>
        </p:nvSpPr>
        <p:spPr>
          <a:xfrm>
            <a:off x="2425700" y="1029540"/>
            <a:ext cx="914400" cy="1365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3797876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384932" y="1421626"/>
            <a:ext cx="990600" cy="276999"/>
          </a:xfrm>
          <a:prstGeom prst="rect">
            <a:avLst/>
          </a:prstGeom>
        </p:spPr>
        <p:txBody>
          <a:bodyPr vert="horz" wrap="square" lIns="0" tIns="15240" rIns="0" bIns="0" rtlCol="0">
            <a:spAutoFit/>
          </a:bodyPr>
          <a:lstStyle/>
          <a:p>
            <a:pPr marL="12700">
              <a:lnSpc>
                <a:spcPct val="100000"/>
              </a:lnSpc>
              <a:spcBef>
                <a:spcPts val="120"/>
              </a:spcBef>
            </a:pPr>
            <a:r>
              <a:rPr lang="en-US" sz="1700" b="1" u="sng" spc="-20" dirty="0">
                <a:latin typeface="Calibri"/>
                <a:cs typeface="Calibri"/>
              </a:rPr>
              <a:t>Motivation</a:t>
            </a:r>
            <a:endParaRPr sz="1700" u="sng" dirty="0">
              <a:latin typeface="Calibri"/>
              <a:cs typeface="Calibri"/>
            </a:endParaRPr>
          </a:p>
        </p:txBody>
      </p:sp>
      <p:grpSp>
        <p:nvGrpSpPr>
          <p:cNvPr id="6" name="object 3">
            <a:extLst>
              <a:ext uri="{FF2B5EF4-FFF2-40B4-BE49-F238E27FC236}">
                <a16:creationId xmlns:a16="http://schemas.microsoft.com/office/drawing/2014/main" id="{B63F2E58-A112-4877-8199-23A3126CF3F2}"/>
              </a:ext>
            </a:extLst>
          </p:cNvPr>
          <p:cNvGrpSpPr/>
          <p:nvPr/>
        </p:nvGrpSpPr>
        <p:grpSpPr>
          <a:xfrm>
            <a:off x="1209865" y="1708549"/>
            <a:ext cx="3340735" cy="5080"/>
            <a:chOff x="1209865" y="1708549"/>
            <a:chExt cx="3340735" cy="5080"/>
          </a:xfrm>
          <a:solidFill>
            <a:srgbClr val="6E468B"/>
          </a:solidFill>
        </p:grpSpPr>
        <p:sp>
          <p:nvSpPr>
            <p:cNvPr id="7" name="object 4">
              <a:extLst>
                <a:ext uri="{FF2B5EF4-FFF2-40B4-BE49-F238E27FC236}">
                  <a16:creationId xmlns:a16="http://schemas.microsoft.com/office/drawing/2014/main" id="{47B240BD-467C-4683-99E2-2A55FC81FBF0}"/>
                </a:ext>
              </a:extLst>
            </p:cNvPr>
            <p:cNvSpPr/>
            <p:nvPr/>
          </p:nvSpPr>
          <p:spPr>
            <a:xfrm>
              <a:off x="1209865" y="1708549"/>
              <a:ext cx="3340735" cy="5080"/>
            </a:xfrm>
            <a:custGeom>
              <a:avLst/>
              <a:gdLst/>
              <a:ahLst/>
              <a:cxnLst/>
              <a:rect l="l" t="t" r="r" b="b"/>
              <a:pathLst>
                <a:path w="3340735" h="5080">
                  <a:moveTo>
                    <a:pt x="0" y="5060"/>
                  </a:moveTo>
                  <a:lnTo>
                    <a:pt x="0" y="0"/>
                  </a:lnTo>
                  <a:lnTo>
                    <a:pt x="3340317" y="0"/>
                  </a:lnTo>
                  <a:lnTo>
                    <a:pt x="3340317" y="5060"/>
                  </a:lnTo>
                  <a:lnTo>
                    <a:pt x="0" y="5060"/>
                  </a:lnTo>
                  <a:close/>
                </a:path>
              </a:pathLst>
            </a:custGeom>
            <a:grpFill/>
          </p:spPr>
          <p:txBody>
            <a:bodyPr wrap="square" lIns="0" tIns="0" rIns="0" bIns="0" rtlCol="0"/>
            <a:lstStyle/>
            <a:p>
              <a:endParaRPr/>
            </a:p>
          </p:txBody>
        </p:sp>
        <p:sp>
          <p:nvSpPr>
            <p:cNvPr id="8" name="object 5">
              <a:extLst>
                <a:ext uri="{FF2B5EF4-FFF2-40B4-BE49-F238E27FC236}">
                  <a16:creationId xmlns:a16="http://schemas.microsoft.com/office/drawing/2014/main" id="{D874E1FB-36E4-44E5-BB70-961704364585}"/>
                </a:ext>
              </a:extLst>
            </p:cNvPr>
            <p:cNvSpPr/>
            <p:nvPr/>
          </p:nvSpPr>
          <p:spPr>
            <a:xfrm>
              <a:off x="1209865" y="1708549"/>
              <a:ext cx="90805" cy="5080"/>
            </a:xfrm>
            <a:custGeom>
              <a:avLst/>
              <a:gdLst/>
              <a:ahLst/>
              <a:cxnLst/>
              <a:rect l="l" t="t" r="r" b="b"/>
              <a:pathLst>
                <a:path w="90805" h="5080">
                  <a:moveTo>
                    <a:pt x="0" y="5060"/>
                  </a:moveTo>
                  <a:lnTo>
                    <a:pt x="0" y="0"/>
                  </a:lnTo>
                  <a:lnTo>
                    <a:pt x="90266" y="0"/>
                  </a:lnTo>
                  <a:lnTo>
                    <a:pt x="90266" y="5060"/>
                  </a:lnTo>
                  <a:lnTo>
                    <a:pt x="0" y="5060"/>
                  </a:lnTo>
                  <a:close/>
                </a:path>
              </a:pathLst>
            </a:custGeom>
            <a:grpFill/>
          </p:spPr>
          <p:txBody>
            <a:bodyPr wrap="square" lIns="0" tIns="0" rIns="0" bIns="0" rtlCol="0"/>
            <a:lstStyle/>
            <a:p>
              <a:endParaRPr/>
            </a:p>
          </p:txBody>
        </p:sp>
      </p:gr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TIMING" val="|0.3|2.2|3.2|2.7|2.6|1.8"/>
</p:tagLst>
</file>

<file path=ppt/tags/tag10.xml><?xml version="1.0" encoding="utf-8"?>
<p:tagLst xmlns:a="http://schemas.openxmlformats.org/drawingml/2006/main" xmlns:r="http://schemas.openxmlformats.org/officeDocument/2006/relationships" xmlns:p="http://schemas.openxmlformats.org/presentationml/2006/main">
  <p:tag name="TIMING" val="|0.6|0.4|11.9|12.7"/>
</p:tagLst>
</file>

<file path=ppt/tags/tag11.xml><?xml version="1.0" encoding="utf-8"?>
<p:tagLst xmlns:a="http://schemas.openxmlformats.org/drawingml/2006/main" xmlns:r="http://schemas.openxmlformats.org/officeDocument/2006/relationships" xmlns:p="http://schemas.openxmlformats.org/presentationml/2006/main">
  <p:tag name="TIMING" val="|0.8|4.5"/>
</p:tagLst>
</file>

<file path=ppt/tags/tag12.xml><?xml version="1.0" encoding="utf-8"?>
<p:tagLst xmlns:a="http://schemas.openxmlformats.org/drawingml/2006/main" xmlns:r="http://schemas.openxmlformats.org/officeDocument/2006/relationships" xmlns:p="http://schemas.openxmlformats.org/presentationml/2006/main">
  <p:tag name="TIMING" val="|1.2|0.5"/>
</p:tagLst>
</file>

<file path=ppt/tags/tag13.xml><?xml version="1.0" encoding="utf-8"?>
<p:tagLst xmlns:a="http://schemas.openxmlformats.org/drawingml/2006/main" xmlns:r="http://schemas.openxmlformats.org/officeDocument/2006/relationships" xmlns:p="http://schemas.openxmlformats.org/presentationml/2006/main">
  <p:tag name="TIMING" val="|1.4|5.3|6.9|1.3|0.3"/>
</p:tagLst>
</file>

<file path=ppt/tags/tag14.xml><?xml version="1.0" encoding="utf-8"?>
<p:tagLst xmlns:a="http://schemas.openxmlformats.org/drawingml/2006/main" xmlns:r="http://schemas.openxmlformats.org/officeDocument/2006/relationships" xmlns:p="http://schemas.openxmlformats.org/presentationml/2006/main">
  <p:tag name="TIMING" val="|2.5|3|16.3|3.3|9.8|2.5"/>
</p:tagLst>
</file>

<file path=ppt/tags/tag15.xml><?xml version="1.0" encoding="utf-8"?>
<p:tagLst xmlns:a="http://schemas.openxmlformats.org/drawingml/2006/main" xmlns:r="http://schemas.openxmlformats.org/officeDocument/2006/relationships" xmlns:p="http://schemas.openxmlformats.org/presentationml/2006/main">
  <p:tag name="TIMING" val="|6.1|4.4|4.9|0.8"/>
</p:tagLst>
</file>

<file path=ppt/tags/tag16.xml><?xml version="1.0" encoding="utf-8"?>
<p:tagLst xmlns:a="http://schemas.openxmlformats.org/drawingml/2006/main" xmlns:r="http://schemas.openxmlformats.org/officeDocument/2006/relationships" xmlns:p="http://schemas.openxmlformats.org/presentationml/2006/main">
  <p:tag name="TIMING" val="|2.3|6|5.8|20.3"/>
</p:tagLst>
</file>

<file path=ppt/tags/tag17.xml><?xml version="1.0" encoding="utf-8"?>
<p:tagLst xmlns:a="http://schemas.openxmlformats.org/drawingml/2006/main" xmlns:r="http://schemas.openxmlformats.org/officeDocument/2006/relationships" xmlns:p="http://schemas.openxmlformats.org/presentationml/2006/main">
  <p:tag name="TIMING" val="|0.5"/>
</p:tagLst>
</file>

<file path=ppt/tags/tag18.xml><?xml version="1.0" encoding="utf-8"?>
<p:tagLst xmlns:a="http://schemas.openxmlformats.org/drawingml/2006/main" xmlns:r="http://schemas.openxmlformats.org/officeDocument/2006/relationships" xmlns:p="http://schemas.openxmlformats.org/presentationml/2006/main">
  <p:tag name="TIMING" val="|2.2|3|0.4|0.8"/>
</p:tagLst>
</file>

<file path=ppt/tags/tag19.xml><?xml version="1.0" encoding="utf-8"?>
<p:tagLst xmlns:a="http://schemas.openxmlformats.org/drawingml/2006/main" xmlns:r="http://schemas.openxmlformats.org/officeDocument/2006/relationships" xmlns:p="http://schemas.openxmlformats.org/presentationml/2006/main">
  <p:tag name="TIMING" val="|9.4|6.8"/>
</p:tagLst>
</file>

<file path=ppt/tags/tag2.xml><?xml version="1.0" encoding="utf-8"?>
<p:tagLst xmlns:a="http://schemas.openxmlformats.org/drawingml/2006/main" xmlns:r="http://schemas.openxmlformats.org/officeDocument/2006/relationships" xmlns:p="http://schemas.openxmlformats.org/presentationml/2006/main">
  <p:tag name="TIMING" val="|5.2|5.6|1.3|8.5|4.9|6|3|2.7|11"/>
</p:tagLst>
</file>

<file path=ppt/tags/tag20.xml><?xml version="1.0" encoding="utf-8"?>
<p:tagLst xmlns:a="http://schemas.openxmlformats.org/drawingml/2006/main" xmlns:r="http://schemas.openxmlformats.org/officeDocument/2006/relationships" xmlns:p="http://schemas.openxmlformats.org/presentationml/2006/main">
  <p:tag name="TIMING" val="|2.7|0.5|6.1"/>
</p:tagLst>
</file>

<file path=ppt/tags/tag21.xml><?xml version="1.0" encoding="utf-8"?>
<p:tagLst xmlns:a="http://schemas.openxmlformats.org/drawingml/2006/main" xmlns:r="http://schemas.openxmlformats.org/officeDocument/2006/relationships" xmlns:p="http://schemas.openxmlformats.org/presentationml/2006/main">
  <p:tag name="TIMING" val="|3.7|1|1.9|17.4"/>
</p:tagLst>
</file>

<file path=ppt/tags/tag22.xml><?xml version="1.0" encoding="utf-8"?>
<p:tagLst xmlns:a="http://schemas.openxmlformats.org/drawingml/2006/main" xmlns:r="http://schemas.openxmlformats.org/officeDocument/2006/relationships" xmlns:p="http://schemas.openxmlformats.org/presentationml/2006/main">
  <p:tag name="TIMING" val="|0.7"/>
</p:tagLst>
</file>

<file path=ppt/tags/tag23.xml><?xml version="1.0" encoding="utf-8"?>
<p:tagLst xmlns:a="http://schemas.openxmlformats.org/drawingml/2006/main" xmlns:r="http://schemas.openxmlformats.org/officeDocument/2006/relationships" xmlns:p="http://schemas.openxmlformats.org/presentationml/2006/main">
  <p:tag name="TIMING" val="|0.3"/>
</p:tagLst>
</file>

<file path=ppt/tags/tag24.xml><?xml version="1.0" encoding="utf-8"?>
<p:tagLst xmlns:a="http://schemas.openxmlformats.org/drawingml/2006/main" xmlns:r="http://schemas.openxmlformats.org/officeDocument/2006/relationships" xmlns:p="http://schemas.openxmlformats.org/presentationml/2006/main">
  <p:tag name="TIMING" val="|0.7|9.4"/>
</p:tagLst>
</file>

<file path=ppt/tags/tag25.xml><?xml version="1.0" encoding="utf-8"?>
<p:tagLst xmlns:a="http://schemas.openxmlformats.org/drawingml/2006/main" xmlns:r="http://schemas.openxmlformats.org/officeDocument/2006/relationships" xmlns:p="http://schemas.openxmlformats.org/presentationml/2006/main">
  <p:tag name="TIMING" val="|0.5|0.6|0.2"/>
</p:tagLst>
</file>

<file path=ppt/tags/tag3.xml><?xml version="1.0" encoding="utf-8"?>
<p:tagLst xmlns:a="http://schemas.openxmlformats.org/drawingml/2006/main" xmlns:r="http://schemas.openxmlformats.org/officeDocument/2006/relationships" xmlns:p="http://schemas.openxmlformats.org/presentationml/2006/main">
  <p:tag name="TIMING" val="|4.1|12.3|21.2"/>
</p:tagLst>
</file>

<file path=ppt/tags/tag4.xml><?xml version="1.0" encoding="utf-8"?>
<p:tagLst xmlns:a="http://schemas.openxmlformats.org/drawingml/2006/main" xmlns:r="http://schemas.openxmlformats.org/officeDocument/2006/relationships" xmlns:p="http://schemas.openxmlformats.org/presentationml/2006/main">
  <p:tag name="TIMING" val="|5.4|1.8|5.9|3.9|5.4"/>
</p:tagLst>
</file>

<file path=ppt/tags/tag5.xml><?xml version="1.0" encoding="utf-8"?>
<p:tagLst xmlns:a="http://schemas.openxmlformats.org/drawingml/2006/main" xmlns:r="http://schemas.openxmlformats.org/officeDocument/2006/relationships" xmlns:p="http://schemas.openxmlformats.org/presentationml/2006/main">
  <p:tag name="TIMING" val="|6.6|0.5|20.1|7.8|3|12.5"/>
</p:tagLst>
</file>

<file path=ppt/tags/tag6.xml><?xml version="1.0" encoding="utf-8"?>
<p:tagLst xmlns:a="http://schemas.openxmlformats.org/drawingml/2006/main" xmlns:r="http://schemas.openxmlformats.org/officeDocument/2006/relationships" xmlns:p="http://schemas.openxmlformats.org/presentationml/2006/main">
  <p:tag name="TIMING" val="|7.8|4.5|4.9|21.4"/>
</p:tagLst>
</file>

<file path=ppt/tags/tag7.xml><?xml version="1.0" encoding="utf-8"?>
<p:tagLst xmlns:a="http://schemas.openxmlformats.org/drawingml/2006/main" xmlns:r="http://schemas.openxmlformats.org/officeDocument/2006/relationships" xmlns:p="http://schemas.openxmlformats.org/presentationml/2006/main">
  <p:tag name="TIMING" val="|1.9|9.4|15.6|1.2|9.8"/>
</p:tagLst>
</file>

<file path=ppt/tags/tag8.xml><?xml version="1.0" encoding="utf-8"?>
<p:tagLst xmlns:a="http://schemas.openxmlformats.org/drawingml/2006/main" xmlns:r="http://schemas.openxmlformats.org/officeDocument/2006/relationships" xmlns:p="http://schemas.openxmlformats.org/presentationml/2006/main">
  <p:tag name="TIMING" val="|11.3|9.1|1.2|7.4|13.2|4.6|1.6|0.6|3.5"/>
</p:tagLst>
</file>

<file path=ppt/tags/tag9.xml><?xml version="1.0" encoding="utf-8"?>
<p:tagLst xmlns:a="http://schemas.openxmlformats.org/drawingml/2006/main" xmlns:r="http://schemas.openxmlformats.org/officeDocument/2006/relationships" xmlns:p="http://schemas.openxmlformats.org/presentationml/2006/main">
  <p:tag name="TIMING" val="|1.2|12.8|3.6|6|5.6|4.5|1.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TotalTime>
  <Words>4575</Words>
  <Application>Microsoft Macintosh PowerPoint</Application>
  <PresentationFormat>自定义</PresentationFormat>
  <Paragraphs>461</Paragraphs>
  <Slides>36</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PMingLiU</vt:lpstr>
      <vt:lpstr>ui-monospace</vt:lpstr>
      <vt:lpstr>Arial</vt:lpstr>
      <vt:lpstr>Calibri</vt:lpstr>
      <vt:lpstr>Cambria Math</vt:lpstr>
      <vt:lpstr>Courier New</vt:lpstr>
      <vt:lpstr>Times New Roman</vt:lpstr>
      <vt:lpstr>Office Theme</vt:lpstr>
      <vt:lpstr>PowerPoint 演示文稿</vt:lpstr>
      <vt:lpstr>Outline</vt:lpstr>
      <vt:lpstr>PowerPoint 演示文稿</vt:lpstr>
      <vt:lpstr>Fuzzing 101</vt:lpstr>
      <vt:lpstr>Coverage Guided Kernel Fuzzing</vt:lpstr>
      <vt:lpstr>Coverage Guided Kernel Fuzzing: Input</vt:lpstr>
      <vt:lpstr>Syscall Description Language: Syzlang</vt:lpstr>
      <vt:lpstr>Syscall Description Language: Syzlang</vt:lpstr>
      <vt:lpstr>PowerPoint 演示文稿</vt:lpstr>
      <vt:lpstr>Call Combination</vt:lpstr>
      <vt:lpstr>Problem: Countless Call Combinations</vt:lpstr>
      <vt:lpstr>Choice Table Of Syzkaller</vt:lpstr>
      <vt:lpstr>Observation: Influence Relation</vt:lpstr>
      <vt:lpstr>Observation: Guide with Influence Relation</vt:lpstr>
      <vt:lpstr>Our Idea</vt:lpstr>
      <vt:lpstr>PowerPoint 演示文稿</vt:lpstr>
      <vt:lpstr>Definition</vt:lpstr>
      <vt:lpstr>Static Learning</vt:lpstr>
      <vt:lpstr>Static Learning</vt:lpstr>
      <vt:lpstr>Dynamic Learning: Minimization</vt:lpstr>
      <vt:lpstr>Dynamic Learning</vt:lpstr>
      <vt:lpstr>Dynamic Learning</vt:lpstr>
      <vt:lpstr>Guided Generation and Mutation</vt:lpstr>
      <vt:lpstr>Revisit the Fuzzing Loop</vt:lpstr>
      <vt:lpstr>PowerPoint 演示文稿</vt:lpstr>
      <vt:lpstr>Arch of Syzkaller</vt:lpstr>
      <vt:lpstr>Our arch:  Keep It Simple</vt:lpstr>
      <vt:lpstr>Implementation</vt:lpstr>
      <vt:lpstr>PowerPoint 演示文稿</vt:lpstr>
      <vt:lpstr>Coverage Improvement</vt:lpstr>
      <vt:lpstr>Coverage Improvement</vt:lpstr>
      <vt:lpstr>Learned Relations</vt:lpstr>
      <vt:lpstr>Long Time Fuzzing</vt:lpstr>
      <vt:lpstr>Long Time Fuzzing</vt:lpstr>
      <vt:lpstr>Future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Principled Fuzzing</dc:title>
  <dc:creator>Mingzhe Wang</dc:creator>
  <cp:lastModifiedBy>Microsoft Office User</cp:lastModifiedBy>
  <cp:revision>289</cp:revision>
  <dcterms:created xsi:type="dcterms:W3CDTF">2021-09-23T03:08:21Z</dcterms:created>
  <dcterms:modified xsi:type="dcterms:W3CDTF">2023-04-17T09:32:46Z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2021-09-17T00:00:00Z</vt:filetime>
  </property>
  <property fmtid="{D5CDD505-2E9C-101B-9397-08002B2CF9AE}" pid="3" name="Creator">
    <vt:lpwstr>Emacs 27.2 (Org mode 9.4.6)</vt:lpwstr>
  </property>
  <property fmtid="{D5CDD505-2E9C-101B-9397-08002B2CF9AE}" pid="4" name="LastSaved">
    <vt:filetime>2021-09-17T00:00:00Z</vt:filetime>
  </property>
</Properties>
</file>