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835" r:id="rId2"/>
    <p:sldId id="927" r:id="rId3"/>
    <p:sldId id="928" r:id="rId4"/>
    <p:sldId id="911" r:id="rId5"/>
    <p:sldId id="960" r:id="rId6"/>
    <p:sldId id="934" r:id="rId7"/>
    <p:sldId id="949" r:id="rId8"/>
    <p:sldId id="950" r:id="rId9"/>
    <p:sldId id="838" r:id="rId10"/>
    <p:sldId id="837" r:id="rId11"/>
    <p:sldId id="940" r:id="rId12"/>
    <p:sldId id="971" r:id="rId13"/>
    <p:sldId id="962" r:id="rId14"/>
    <p:sldId id="972" r:id="rId15"/>
    <p:sldId id="951" r:id="rId16"/>
    <p:sldId id="961" r:id="rId17"/>
    <p:sldId id="985" r:id="rId18"/>
    <p:sldId id="918" r:id="rId19"/>
    <p:sldId id="992" r:id="rId20"/>
    <p:sldId id="990" r:id="rId21"/>
    <p:sldId id="954" r:id="rId22"/>
    <p:sldId id="991" r:id="rId23"/>
    <p:sldId id="993" r:id="rId24"/>
    <p:sldId id="919" r:id="rId25"/>
    <p:sldId id="995" r:id="rId26"/>
    <p:sldId id="921" r:id="rId27"/>
    <p:sldId id="977" r:id="rId28"/>
    <p:sldId id="876" r:id="rId29"/>
    <p:sldId id="996" r:id="rId30"/>
    <p:sldId id="907" r:id="rId31"/>
    <p:sldId id="879" r:id="rId32"/>
    <p:sldId id="945" r:id="rId33"/>
    <p:sldId id="997" r:id="rId34"/>
    <p:sldId id="910" r:id="rId35"/>
    <p:sldId id="981" r:id="rId36"/>
    <p:sldId id="889" r:id="rId37"/>
    <p:sldId id="891" r:id="rId38"/>
    <p:sldId id="893" r:id="rId39"/>
    <p:sldId id="998" r:id="rId40"/>
    <p:sldId id="874" r:id="rId41"/>
    <p:sldId id="875" r:id="rId42"/>
    <p:sldId id="870" r:id="rId43"/>
    <p:sldId id="87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835"/>
            <p14:sldId id="927"/>
            <p14:sldId id="928"/>
            <p14:sldId id="911"/>
            <p14:sldId id="960"/>
            <p14:sldId id="934"/>
            <p14:sldId id="949"/>
            <p14:sldId id="950"/>
            <p14:sldId id="838"/>
            <p14:sldId id="837"/>
            <p14:sldId id="940"/>
            <p14:sldId id="971"/>
            <p14:sldId id="962"/>
            <p14:sldId id="972"/>
            <p14:sldId id="951"/>
            <p14:sldId id="961"/>
            <p14:sldId id="985"/>
          </p14:sldIdLst>
        </p14:section>
        <p14:section name="Hybrid" id="{4228C406-B48A-FE4F-B940-EC4C8C2EE4A2}">
          <p14:sldIdLst>
            <p14:sldId id="918"/>
            <p14:sldId id="992"/>
            <p14:sldId id="990"/>
            <p14:sldId id="954"/>
            <p14:sldId id="991"/>
            <p14:sldId id="993"/>
          </p14:sldIdLst>
        </p14:section>
        <p14:section name="Symbolic Memory" id="{02FA13EB-2EC3-4043-BDEF-8C031D27EE00}">
          <p14:sldIdLst>
            <p14:sldId id="919"/>
            <p14:sldId id="995"/>
            <p14:sldId id="921"/>
            <p14:sldId id="977"/>
            <p14:sldId id="876"/>
            <p14:sldId id="996"/>
            <p14:sldId id="907"/>
            <p14:sldId id="879"/>
            <p14:sldId id="945"/>
            <p14:sldId id="997"/>
            <p14:sldId id="910"/>
            <p14:sldId id="981"/>
          </p14:sldIdLst>
        </p14:section>
        <p14:section name="Evaluation" id="{740208F7-83AD-9744-A95D-85251F08C68B}">
          <p14:sldIdLst>
            <p14:sldId id="889"/>
            <p14:sldId id="891"/>
            <p14:sldId id="893"/>
          </p14:sldIdLst>
        </p14:section>
        <p14:section name="Conclusion" id="{79FB0A9D-8298-344F-9944-83B9AF90A179}">
          <p14:sldIdLst>
            <p14:sldId id="998"/>
            <p14:sldId id="874"/>
            <p14:sldId id="875"/>
            <p14:sldId id="870"/>
            <p14:sldId id="87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990000"/>
    <a:srgbClr val="FC5C8B"/>
    <a:srgbClr val="FF3300"/>
    <a:srgbClr val="0000FF"/>
    <a:srgbClr val="FF0000"/>
    <a:srgbClr val="0080FF"/>
    <a:srgbClr val="3F5842"/>
    <a:srgbClr val="595A5A"/>
    <a:srgbClr val="A3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1791" autoAdjust="0"/>
  </p:normalViewPr>
  <p:slideViewPr>
    <p:cSldViewPr snapToObjects="1">
      <p:cViewPr varScale="1">
        <p:scale>
          <a:sx n="80" d="100"/>
          <a:sy n="80" d="100"/>
        </p:scale>
        <p:origin x="-1744" y="-96"/>
      </p:cViewPr>
      <p:guideLst>
        <p:guide orient="horz" pos="2928"/>
        <p:guide orient="horz" pos="1392"/>
        <p:guide pos="3744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6440"/>
    </p:cViewPr>
  </p:sorterViewPr>
  <p:notesViewPr>
    <p:cSldViewPr snapToGrid="0" snapToObjects="1">
      <p:cViewPr varScale="1">
        <p:scale>
          <a:sx n="83" d="100"/>
          <a:sy n="83" d="100"/>
        </p:scale>
        <p:origin x="-39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5086824"/>
        <c:axId val="-2074140936"/>
      </c:barChart>
      <c:catAx>
        <c:axId val="-20750868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4140936"/>
        <c:crosses val="autoZero"/>
        <c:auto val="1"/>
        <c:lblAlgn val="ctr"/>
        <c:lblOffset val="100"/>
        <c:noMultiLvlLbl val="0"/>
      </c:catAx>
      <c:valAx>
        <c:axId val="-2074140936"/>
        <c:scaling>
          <c:orientation val="minMax"/>
          <c:max val="10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086824"/>
        <c:crosses val="autoZero"/>
        <c:crossBetween val="between"/>
        <c:majorUnit val="500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Time</c:v>
          </c:tx>
          <c:invertIfNegative val="0"/>
          <c:cat>
            <c:strRef>
              <c:f>Sheet1!$A$1:$A$3</c:f>
              <c:strCache>
                <c:ptCount val="3"/>
                <c:pt idx="0">
                  <c:v>Fully Symbolic</c:v>
                </c:pt>
                <c:pt idx="1">
                  <c:v>Index-based</c:v>
                </c:pt>
                <c:pt idx="2">
                  <c:v>Piecewise Opt.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9999.0</c:v>
                </c:pt>
                <c:pt idx="1">
                  <c:v>425.0</c:v>
                </c:pt>
                <c:pt idx="2">
                  <c:v>192.0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40600"/>
        <c:axId val="2139120152"/>
      </c:barChart>
      <c:catAx>
        <c:axId val="-2125140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39120152"/>
        <c:crosses val="autoZero"/>
        <c:auto val="1"/>
        <c:lblAlgn val="ctr"/>
        <c:lblOffset val="100"/>
        <c:noMultiLvlLbl val="0"/>
      </c:catAx>
      <c:valAx>
        <c:axId val="2139120152"/>
        <c:scaling>
          <c:orientation val="minMax"/>
          <c:max val="10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140600"/>
        <c:crosses val="autoZero"/>
        <c:crossBetween val="between"/>
        <c:majorUnit val="5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Time</c:v>
          </c:tx>
          <c:invertIfNegative val="0"/>
          <c:cat>
            <c:strRef>
              <c:f>Sheet1!$A$1:$A$3</c:f>
              <c:strCache>
                <c:ptCount val="3"/>
                <c:pt idx="0">
                  <c:v>Fully Symbolic</c:v>
                </c:pt>
                <c:pt idx="1">
                  <c:v>Index-based</c:v>
                </c:pt>
                <c:pt idx="2">
                  <c:v>Piecewise Opt.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9999.0</c:v>
                </c:pt>
                <c:pt idx="1">
                  <c:v>425.0</c:v>
                </c:pt>
                <c:pt idx="2">
                  <c:v>192.0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196648"/>
        <c:axId val="-2120570104"/>
      </c:barChart>
      <c:catAx>
        <c:axId val="-2138196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20570104"/>
        <c:crosses val="autoZero"/>
        <c:auto val="1"/>
        <c:lblAlgn val="ctr"/>
        <c:lblOffset val="100"/>
        <c:noMultiLvlLbl val="0"/>
      </c:catAx>
      <c:valAx>
        <c:axId val="-2120570104"/>
        <c:scaling>
          <c:orientation val="minMax"/>
          <c:max val="10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196648"/>
        <c:crosses val="autoZero"/>
        <c:crossBetween val="between"/>
        <c:majorUnit val="5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Time</c:v>
          </c:tx>
          <c:spPr>
            <a:solidFill>
              <a:schemeClr val="accent1"/>
            </a:solidFill>
          </c:spPr>
          <c:invertIfNegative val="0"/>
          <c:cat>
            <c:strRef>
              <c:f>Sheet1!$A$1:$A$29</c:f>
              <c:strCache>
                <c:ptCount val="29"/>
                <c:pt idx="0">
                  <c:v>a2ps</c:v>
                </c:pt>
                <c:pt idx="1">
                  <c:v>aeon</c:v>
                </c:pt>
                <c:pt idx="2">
                  <c:v>aspell</c:v>
                </c:pt>
                <c:pt idx="3">
                  <c:v>atphttpd</c:v>
                </c:pt>
                <c:pt idx="4">
                  <c:v>freeradius</c:v>
                </c:pt>
                <c:pt idx="5">
                  <c:v>ghostscript</c:v>
                </c:pt>
                <c:pt idx="6">
                  <c:v>glftpd</c:v>
                </c:pt>
                <c:pt idx="7">
                  <c:v>gnugol</c:v>
                </c:pt>
                <c:pt idx="8">
                  <c:v>htget</c:v>
                </c:pt>
                <c:pt idx="9">
                  <c:v>htpasswd</c:v>
                </c:pt>
                <c:pt idx="10">
                  <c:v>iwconfig</c:v>
                </c:pt>
                <c:pt idx="11">
                  <c:v>mbse-bbs</c:v>
                </c:pt>
                <c:pt idx="12">
                  <c:v>nCompress</c:v>
                </c:pt>
                <c:pt idx="13">
                  <c:v>orzHttpd</c:v>
                </c:pt>
                <c:pt idx="14">
                  <c:v>psUtils</c:v>
                </c:pt>
                <c:pt idx="15">
                  <c:v>rsync</c:v>
                </c:pt>
                <c:pt idx="16">
                  <c:v>sharutils</c:v>
                </c:pt>
                <c:pt idx="17">
                  <c:v>socat</c:v>
                </c:pt>
                <c:pt idx="18">
                  <c:v>squirrel mail</c:v>
                </c:pt>
                <c:pt idx="19">
                  <c:v>tipxd</c:v>
                </c:pt>
                <c:pt idx="20">
                  <c:v>xgalaga</c:v>
                </c:pt>
                <c:pt idx="21">
                  <c:v>xtokkaetama</c:v>
                </c:pt>
                <c:pt idx="22">
                  <c:v>coolplayer</c:v>
                </c:pt>
                <c:pt idx="23">
                  <c:v>destiny</c:v>
                </c:pt>
                <c:pt idx="24">
                  <c:v>dizzy</c:v>
                </c:pt>
                <c:pt idx="25">
                  <c:v>galan</c:v>
                </c:pt>
                <c:pt idx="26">
                  <c:v>gsplayer</c:v>
                </c:pt>
                <c:pt idx="27">
                  <c:v>muse</c:v>
                </c:pt>
                <c:pt idx="28">
                  <c:v>soritong</c:v>
                </c:pt>
              </c:strCache>
            </c:strRef>
          </c:cat>
          <c:val>
            <c:numRef>
              <c:f>Sheet1!$B$1:$B$29</c:f>
              <c:numCache>
                <c:formatCode>General</c:formatCode>
                <c:ptCount val="29"/>
                <c:pt idx="0">
                  <c:v>189.0</c:v>
                </c:pt>
                <c:pt idx="1">
                  <c:v>10.0</c:v>
                </c:pt>
                <c:pt idx="2">
                  <c:v>82.0</c:v>
                </c:pt>
                <c:pt idx="3">
                  <c:v>209.0</c:v>
                </c:pt>
                <c:pt idx="4">
                  <c:v>133.0</c:v>
                </c:pt>
                <c:pt idx="5">
                  <c:v>18.0</c:v>
                </c:pt>
                <c:pt idx="6">
                  <c:v>4.0</c:v>
                </c:pt>
                <c:pt idx="7">
                  <c:v>22.0</c:v>
                </c:pt>
                <c:pt idx="8">
                  <c:v>7.0</c:v>
                </c:pt>
                <c:pt idx="9">
                  <c:v>4.0</c:v>
                </c:pt>
                <c:pt idx="10">
                  <c:v>2.0</c:v>
                </c:pt>
                <c:pt idx="11">
                  <c:v>362.0</c:v>
                </c:pt>
                <c:pt idx="12">
                  <c:v>11.0</c:v>
                </c:pt>
                <c:pt idx="13">
                  <c:v>6.0</c:v>
                </c:pt>
                <c:pt idx="14">
                  <c:v>46.0</c:v>
                </c:pt>
                <c:pt idx="15">
                  <c:v>8.0</c:v>
                </c:pt>
                <c:pt idx="16">
                  <c:v>17.0</c:v>
                </c:pt>
                <c:pt idx="17">
                  <c:v>47.0</c:v>
                </c:pt>
                <c:pt idx="18">
                  <c:v>2.0</c:v>
                </c:pt>
                <c:pt idx="19">
                  <c:v>10.0</c:v>
                </c:pt>
                <c:pt idx="20">
                  <c:v>3.0</c:v>
                </c:pt>
                <c:pt idx="21">
                  <c:v>10.0</c:v>
                </c:pt>
                <c:pt idx="22">
                  <c:v>164.0</c:v>
                </c:pt>
                <c:pt idx="23">
                  <c:v>963.0</c:v>
                </c:pt>
                <c:pt idx="24">
                  <c:v>13260.0</c:v>
                </c:pt>
                <c:pt idx="25">
                  <c:v>831.0</c:v>
                </c:pt>
                <c:pt idx="26">
                  <c:v>120.0</c:v>
                </c:pt>
                <c:pt idx="27">
                  <c:v>481.0</c:v>
                </c:pt>
                <c:pt idx="28">
                  <c:v>845.0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023320"/>
        <c:axId val="-2079450872"/>
      </c:barChart>
      <c:catAx>
        <c:axId val="-2123023320"/>
        <c:scaling>
          <c:orientation val="minMax"/>
        </c:scaling>
        <c:delete val="0"/>
        <c:axPos val="l"/>
        <c:majorTickMark val="out"/>
        <c:minorTickMark val="none"/>
        <c:tickLblPos val="nextTo"/>
        <c:crossAx val="-2079450872"/>
        <c:crosses val="autoZero"/>
        <c:auto val="1"/>
        <c:lblAlgn val="ctr"/>
        <c:lblOffset val="100"/>
        <c:noMultiLvlLbl val="0"/>
      </c:catAx>
      <c:valAx>
        <c:axId val="-2079450872"/>
        <c:scaling>
          <c:logBase val="10.0"/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302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Time</c:v>
          </c:tx>
          <c:spPr>
            <a:solidFill>
              <a:schemeClr val="accent1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009446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5"/>
              </a:solidFill>
            </c:spPr>
          </c:dPt>
          <c:cat>
            <c:strRef>
              <c:f>Sheet1!$A$1:$A$29</c:f>
              <c:strCache>
                <c:ptCount val="29"/>
                <c:pt idx="0">
                  <c:v>a2ps</c:v>
                </c:pt>
                <c:pt idx="1">
                  <c:v>aeon</c:v>
                </c:pt>
                <c:pt idx="2">
                  <c:v>aspell</c:v>
                </c:pt>
                <c:pt idx="3">
                  <c:v>atphttpd</c:v>
                </c:pt>
                <c:pt idx="4">
                  <c:v>freeradius</c:v>
                </c:pt>
                <c:pt idx="5">
                  <c:v>ghostscript</c:v>
                </c:pt>
                <c:pt idx="6">
                  <c:v>glftpd</c:v>
                </c:pt>
                <c:pt idx="7">
                  <c:v>gnugol</c:v>
                </c:pt>
                <c:pt idx="8">
                  <c:v>htget</c:v>
                </c:pt>
                <c:pt idx="9">
                  <c:v>htpasswd</c:v>
                </c:pt>
                <c:pt idx="10">
                  <c:v>iwconfig</c:v>
                </c:pt>
                <c:pt idx="11">
                  <c:v>mbse-bbs</c:v>
                </c:pt>
                <c:pt idx="12">
                  <c:v>nCompress</c:v>
                </c:pt>
                <c:pt idx="13">
                  <c:v>orzHttpd</c:v>
                </c:pt>
                <c:pt idx="14">
                  <c:v>psUtils</c:v>
                </c:pt>
                <c:pt idx="15">
                  <c:v>rsync</c:v>
                </c:pt>
                <c:pt idx="16">
                  <c:v>sharutils</c:v>
                </c:pt>
                <c:pt idx="17">
                  <c:v>socat</c:v>
                </c:pt>
                <c:pt idx="18">
                  <c:v>squirrel mail</c:v>
                </c:pt>
                <c:pt idx="19">
                  <c:v>tipxd</c:v>
                </c:pt>
                <c:pt idx="20">
                  <c:v>xgalaga</c:v>
                </c:pt>
                <c:pt idx="21">
                  <c:v>xtokkaetama</c:v>
                </c:pt>
                <c:pt idx="22">
                  <c:v>coolplayer</c:v>
                </c:pt>
                <c:pt idx="23">
                  <c:v>destiny</c:v>
                </c:pt>
                <c:pt idx="24">
                  <c:v>dizzy</c:v>
                </c:pt>
                <c:pt idx="25">
                  <c:v>galan</c:v>
                </c:pt>
                <c:pt idx="26">
                  <c:v>gsplayer</c:v>
                </c:pt>
                <c:pt idx="27">
                  <c:v>muse</c:v>
                </c:pt>
                <c:pt idx="28">
                  <c:v>soritong</c:v>
                </c:pt>
              </c:strCache>
            </c:strRef>
          </c:cat>
          <c:val>
            <c:numRef>
              <c:f>Sheet1!$B$1:$B$29</c:f>
              <c:numCache>
                <c:formatCode>General</c:formatCode>
                <c:ptCount val="29"/>
                <c:pt idx="0">
                  <c:v>189.0</c:v>
                </c:pt>
                <c:pt idx="1">
                  <c:v>10.0</c:v>
                </c:pt>
                <c:pt idx="2">
                  <c:v>82.0</c:v>
                </c:pt>
                <c:pt idx="3">
                  <c:v>209.0</c:v>
                </c:pt>
                <c:pt idx="4">
                  <c:v>133.0</c:v>
                </c:pt>
                <c:pt idx="5">
                  <c:v>18.0</c:v>
                </c:pt>
                <c:pt idx="6">
                  <c:v>4.0</c:v>
                </c:pt>
                <c:pt idx="7">
                  <c:v>22.0</c:v>
                </c:pt>
                <c:pt idx="8">
                  <c:v>7.0</c:v>
                </c:pt>
                <c:pt idx="9">
                  <c:v>4.0</c:v>
                </c:pt>
                <c:pt idx="10">
                  <c:v>2.0</c:v>
                </c:pt>
                <c:pt idx="11">
                  <c:v>362.0</c:v>
                </c:pt>
                <c:pt idx="12">
                  <c:v>11.0</c:v>
                </c:pt>
                <c:pt idx="13">
                  <c:v>6.0</c:v>
                </c:pt>
                <c:pt idx="14">
                  <c:v>46.0</c:v>
                </c:pt>
                <c:pt idx="15">
                  <c:v>8.0</c:v>
                </c:pt>
                <c:pt idx="16">
                  <c:v>17.0</c:v>
                </c:pt>
                <c:pt idx="17">
                  <c:v>47.0</c:v>
                </c:pt>
                <c:pt idx="18">
                  <c:v>2.0</c:v>
                </c:pt>
                <c:pt idx="19">
                  <c:v>10.0</c:v>
                </c:pt>
                <c:pt idx="20">
                  <c:v>3.0</c:v>
                </c:pt>
                <c:pt idx="21">
                  <c:v>10.0</c:v>
                </c:pt>
                <c:pt idx="22">
                  <c:v>164.0</c:v>
                </c:pt>
                <c:pt idx="23">
                  <c:v>963.0</c:v>
                </c:pt>
                <c:pt idx="24">
                  <c:v>13260.0</c:v>
                </c:pt>
                <c:pt idx="25">
                  <c:v>831.0</c:v>
                </c:pt>
                <c:pt idx="26">
                  <c:v>120.0</c:v>
                </c:pt>
                <c:pt idx="27">
                  <c:v>481.0</c:v>
                </c:pt>
                <c:pt idx="28">
                  <c:v>845.0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167048"/>
        <c:axId val="-2115068328"/>
      </c:barChart>
      <c:catAx>
        <c:axId val="-212216704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5068328"/>
        <c:crosses val="autoZero"/>
        <c:auto val="1"/>
        <c:lblAlgn val="ctr"/>
        <c:lblOffset val="100"/>
        <c:noMultiLvlLbl val="0"/>
      </c:catAx>
      <c:valAx>
        <c:axId val="-2115068328"/>
        <c:scaling>
          <c:logBase val="10.0"/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2167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5/22/12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5/22/12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Relationship Id="rId3" Type="http://schemas.openxmlformats.org/officeDocument/2006/relationships/hyperlink" Target="http://security.ece.cmu.edu/aeg/index.html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re-running a program from scratch for every path, we only need to consider a single program state at at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Our Idea: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Path predicate is a succinct state representation  that allows you to suspend and resume</a:t>
            </a:r>
          </a:p>
          <a:p>
            <a:endParaRPr lang="en-US" dirty="0" smtClean="0"/>
          </a:p>
          <a:p>
            <a:r>
              <a:rPr lang="en-US" dirty="0" smtClean="0"/>
              <a:t>Suspend</a:t>
            </a:r>
            <a:r>
              <a:rPr lang="en-US" baseline="0" dirty="0" smtClean="0"/>
              <a:t> and resume using Path Predicate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30KB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There are more causes…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1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stack diagram contains a buffer and a local pointer. And the local pointer points to a memory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0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mem</a:t>
            </a:r>
            <a:r>
              <a:rPr lang="en-US" sz="1200" dirty="0" smtClean="0">
                <a:solidFill>
                  <a:schemeClr val="bg1"/>
                </a:solidFill>
              </a:rPr>
              <a:t>[2] = v</a:t>
            </a:r>
            <a:r>
              <a:rPr lang="en-US" sz="1200" baseline="-25000" dirty="0" smtClean="0">
                <a:solidFill>
                  <a:schemeClr val="bg1"/>
                </a:solidFill>
              </a:rPr>
              <a:t>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0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vsa</a:t>
            </a:r>
            <a:r>
              <a:rPr lang="en-US" dirty="0" smtClean="0"/>
              <a:t> 54</a:t>
            </a:r>
            <a:r>
              <a:rPr lang="en-US" baseline="0" dirty="0" smtClean="0"/>
              <a:t> -&gt; with </a:t>
            </a:r>
            <a:r>
              <a:rPr lang="en-US" baseline="0" dirty="0" err="1" smtClean="0"/>
              <a:t>vsa</a:t>
            </a:r>
            <a:r>
              <a:rPr lang="en-US" baseline="0" dirty="0" smtClean="0"/>
              <a:t>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Paper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6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3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find many</a:t>
            </a:r>
            <a:r>
              <a:rPr lang="en-US" baseline="0" dirty="0" smtClean="0"/>
              <a:t> more details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DARPA grant to </a:t>
            </a:r>
            <a:r>
              <a:rPr lang="en-US" dirty="0" err="1" smtClean="0"/>
              <a:t>CyLab</a:t>
            </a:r>
            <a:r>
              <a:rPr lang="en-US" dirty="0" smtClean="0"/>
              <a:t> at Carnegie Mellon University (N11AP20005/D11AP00262)</a:t>
            </a:r>
          </a:p>
          <a:p>
            <a:r>
              <a:rPr lang="en-US" dirty="0" smtClean="0"/>
              <a:t>NSF Career grant (CNS0953751)</a:t>
            </a:r>
          </a:p>
          <a:p>
            <a:r>
              <a:rPr lang="en-US" dirty="0" err="1" smtClean="0"/>
              <a:t>CyLab</a:t>
            </a:r>
            <a:r>
              <a:rPr lang="en-US" dirty="0" smtClean="0"/>
              <a:t> ARO support from grant DAAD19-02-1-0389 and W911NF-09-1- 0273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4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http://security.ece.cmu.edu/aeg/index.html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video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consider</a:t>
            </a:r>
            <a:r>
              <a:rPr lang="en-US" baseline="0" dirty="0" smtClean="0"/>
              <a:t> multiple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Symbolic execution runs on symbolic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exploration, </a:t>
            </a:r>
            <a:r>
              <a:rPr lang="en-US" dirty="0" smtClean="0"/>
              <a:t>mayhem will </a:t>
            </a:r>
            <a:r>
              <a:rPr lang="en-US" dirty="0" smtClean="0"/>
              <a:t>detect</a:t>
            </a:r>
            <a:r>
              <a:rPr lang="en-US" baseline="0" dirty="0" smtClean="0"/>
              <a:t> bug when it sees safety policy violation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3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5/22/12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5/22/12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5/22/12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5/22/12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5/22/12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5/22/12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5/22/12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1.x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t>5/22/12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sangkilc@cmu.edu" TargetMode="External"/><Relationship Id="rId4" Type="http://schemas.openxmlformats.org/officeDocument/2006/relationships/hyperlink" Target="http://www.ece.cmu.edu/~sangkilc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49689" y="3366631"/>
            <a:ext cx="7644621" cy="707886"/>
          </a:xfrm>
        </p:spPr>
        <p:txBody>
          <a:bodyPr wrap="none" l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000" b="1" dirty="0" smtClean="0"/>
              <a:t>Unleashing Mayhem on Binary Code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9149" y="4419600"/>
            <a:ext cx="386516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Sang Kil Cha</a:t>
            </a:r>
          </a:p>
          <a:p>
            <a:pPr algn="r"/>
            <a:r>
              <a:rPr lang="en-US" sz="2400" dirty="0" err="1" smtClean="0"/>
              <a:t>Thanassis</a:t>
            </a:r>
            <a:r>
              <a:rPr lang="en-US" sz="2400" dirty="0" smtClean="0"/>
              <a:t> Avgerinos</a:t>
            </a:r>
          </a:p>
          <a:p>
            <a:pPr algn="r"/>
            <a:r>
              <a:rPr lang="en-US" sz="2400" dirty="0" err="1" smtClean="0"/>
              <a:t>Alexandre</a:t>
            </a:r>
            <a:r>
              <a:rPr lang="en-US" sz="2400" dirty="0" smtClean="0"/>
              <a:t> </a:t>
            </a:r>
            <a:r>
              <a:rPr lang="en-US" sz="2400" dirty="0" err="1" smtClean="0"/>
              <a:t>Rebert</a:t>
            </a:r>
            <a:endParaRPr lang="en-US" sz="2400" dirty="0" smtClean="0"/>
          </a:p>
          <a:p>
            <a:pPr algn="r"/>
            <a:r>
              <a:rPr lang="en-US" sz="2400" dirty="0" smtClean="0"/>
              <a:t>David </a:t>
            </a:r>
            <a:r>
              <a:rPr lang="en-US" sz="2400" dirty="0" err="1" smtClean="0"/>
              <a:t>Brumley</a:t>
            </a:r>
            <a:endParaRPr lang="en-US" sz="2400" dirty="0"/>
          </a:p>
          <a:p>
            <a:pPr algn="r"/>
            <a:r>
              <a:rPr lang="en-US" dirty="0" smtClean="0"/>
              <a:t>Carnegie Mellon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2" y="404379"/>
            <a:ext cx="2317076" cy="2554723"/>
          </a:xfrm>
          <a:prstGeom prst="rect">
            <a:avLst/>
          </a:prstGeom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6002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Demo</a:t>
            </a:r>
            <a:endParaRPr lang="en-US" sz="9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354853" y="533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&lt; 100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1219200" y="4020672"/>
            <a:ext cx="3936252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x*x = 0xffffffff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469154" y="152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x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= input()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Mayhem Works:</a:t>
            </a:r>
            <a:br>
              <a:rPr lang="en-US" dirty="0" smtClean="0"/>
            </a:br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9152" y="2937437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&gt; 42</a:t>
            </a:r>
          </a:p>
        </p:txBody>
      </p:sp>
      <p:cxnSp>
        <p:nvCxnSpPr>
          <p:cNvPr id="10" name="Straight Arrow Connector 9"/>
          <p:cNvCxnSpPr>
            <a:stCxn id="126" idx="2"/>
            <a:endCxn id="50" idx="0"/>
          </p:cNvCxnSpPr>
          <p:nvPr/>
        </p:nvCxnSpPr>
        <p:spPr>
          <a:xfrm flipH="1">
            <a:off x="1625226" y="2088776"/>
            <a:ext cx="2" cy="8486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 flipH="1">
            <a:off x="469154" y="3502213"/>
            <a:ext cx="1156072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2"/>
            <a:endCxn id="94" idx="0"/>
          </p:cNvCxnSpPr>
          <p:nvPr/>
        </p:nvCxnSpPr>
        <p:spPr>
          <a:xfrm>
            <a:off x="1625226" y="3502213"/>
            <a:ext cx="1562100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4" idx="2"/>
            <a:endCxn id="129" idx="0"/>
          </p:cNvCxnSpPr>
          <p:nvPr/>
        </p:nvCxnSpPr>
        <p:spPr>
          <a:xfrm flipH="1">
            <a:off x="1510927" y="4585448"/>
            <a:ext cx="1676399" cy="7485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4" idx="2"/>
            <a:endCxn id="98" idx="0"/>
          </p:cNvCxnSpPr>
          <p:nvPr/>
        </p:nvCxnSpPr>
        <p:spPr>
          <a:xfrm>
            <a:off x="3187326" y="4585448"/>
            <a:ext cx="824006" cy="7171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2855258" y="5302624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vuln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334000" y="1658472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can be anything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334000" y="27432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&gt; 42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5334000" y="38100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(x &gt; 42)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chemeClr val="bg1"/>
                </a:solidFill>
              </a:rPr>
              <a:t> (x*x != 0xffffffff)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5334000" y="4952999"/>
            <a:ext cx="3333377" cy="1508499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(x &gt; 42)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chemeClr val="bg1"/>
                </a:solidFill>
              </a:rPr>
              <a:t> (x*x </a:t>
            </a:r>
            <a:r>
              <a:rPr lang="en-US" sz="2400" dirty="0" smtClean="0">
                <a:solidFill>
                  <a:schemeClr val="bg1"/>
                </a:solidFill>
              </a:rPr>
              <a:t>!= </a:t>
            </a:r>
            <a:r>
              <a:rPr lang="en-US" sz="2400" dirty="0">
                <a:solidFill>
                  <a:schemeClr val="bg1"/>
                </a:solidFill>
              </a:rPr>
              <a:t>0xffffffff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(x &gt;= 100)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>
            <a:stCxn id="129" idx="2"/>
          </p:cNvCxnSpPr>
          <p:nvPr/>
        </p:nvCxnSpPr>
        <p:spPr>
          <a:xfrm flipH="1">
            <a:off x="457201" y="5898776"/>
            <a:ext cx="1053726" cy="5940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2"/>
          </p:cNvCxnSpPr>
          <p:nvPr/>
        </p:nvCxnSpPr>
        <p:spPr>
          <a:xfrm>
            <a:off x="1510927" y="5898776"/>
            <a:ext cx="1446678" cy="5627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Freeform 135"/>
          <p:cNvSpPr/>
          <p:nvPr/>
        </p:nvSpPr>
        <p:spPr>
          <a:xfrm>
            <a:off x="894737" y="1241006"/>
            <a:ext cx="2020391" cy="5411362"/>
          </a:xfrm>
          <a:custGeom>
            <a:avLst/>
            <a:gdLst>
              <a:gd name="connsiteX0" fmla="*/ 735994 w 2020391"/>
              <a:gd name="connsiteY0" fmla="*/ 0 h 5411362"/>
              <a:gd name="connsiteX1" fmla="*/ 735994 w 2020391"/>
              <a:gd name="connsiteY1" fmla="*/ 1861508 h 5411362"/>
              <a:gd name="connsiteX2" fmla="*/ 2020375 w 2020391"/>
              <a:gd name="connsiteY2" fmla="*/ 2857199 h 5411362"/>
              <a:gd name="connsiteX3" fmla="*/ 707132 w 2020391"/>
              <a:gd name="connsiteY3" fmla="*/ 4300229 h 5411362"/>
              <a:gd name="connsiteX4" fmla="*/ 0 w 2020391"/>
              <a:gd name="connsiteY4" fmla="*/ 5411362 h 541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0391" h="5411362">
                <a:moveTo>
                  <a:pt x="735994" y="0"/>
                </a:moveTo>
                <a:cubicBezTo>
                  <a:pt x="628962" y="692654"/>
                  <a:pt x="521930" y="1385308"/>
                  <a:pt x="735994" y="1861508"/>
                </a:cubicBezTo>
                <a:cubicBezTo>
                  <a:pt x="950058" y="2337708"/>
                  <a:pt x="2025185" y="2450746"/>
                  <a:pt x="2020375" y="2857199"/>
                </a:cubicBezTo>
                <a:cubicBezTo>
                  <a:pt x="2015565" y="3263653"/>
                  <a:pt x="1043861" y="3874535"/>
                  <a:pt x="707132" y="4300229"/>
                </a:cubicBezTo>
                <a:cubicBezTo>
                  <a:pt x="370403" y="4725923"/>
                  <a:pt x="0" y="5411362"/>
                  <a:pt x="0" y="5411362"/>
                </a:cubicBezTo>
              </a:path>
            </a:pathLst>
          </a:cu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27112" y="3546157"/>
            <a:ext cx="3075945" cy="480775"/>
            <a:chOff x="227112" y="3546157"/>
            <a:chExt cx="3075945" cy="480775"/>
          </a:xfrm>
        </p:grpSpPr>
        <p:sp>
          <p:nvSpPr>
            <p:cNvPr id="137" name="TextBox 136"/>
            <p:cNvSpPr txBox="1"/>
            <p:nvPr/>
          </p:nvSpPr>
          <p:spPr>
            <a:xfrm>
              <a:off x="227112" y="365760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98912" y="35461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219200" y="4841557"/>
            <a:ext cx="2923545" cy="375545"/>
            <a:chOff x="1219200" y="4841557"/>
            <a:chExt cx="2923545" cy="375545"/>
          </a:xfrm>
        </p:grpSpPr>
        <p:sp>
          <p:nvSpPr>
            <p:cNvPr id="139" name="TextBox 138"/>
            <p:cNvSpPr txBox="1"/>
            <p:nvPr/>
          </p:nvSpPr>
          <p:spPr>
            <a:xfrm>
              <a:off x="1219200" y="484777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038600" y="48415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7112" y="6136957"/>
            <a:ext cx="2925033" cy="389374"/>
            <a:chOff x="227112" y="6136957"/>
            <a:chExt cx="2925033" cy="389374"/>
          </a:xfrm>
        </p:grpSpPr>
        <p:sp>
          <p:nvSpPr>
            <p:cNvPr id="141" name="TextBox 140"/>
            <p:cNvSpPr txBox="1"/>
            <p:nvPr/>
          </p:nvSpPr>
          <p:spPr>
            <a:xfrm>
              <a:off x="227112" y="6156999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48000" y="61369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23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2" grpId="0" animBg="1"/>
      <p:bldP spid="123" grpId="0" animBg="1"/>
      <p:bldP spid="1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7112" y="3546157"/>
            <a:ext cx="3075945" cy="480775"/>
            <a:chOff x="227112" y="3546157"/>
            <a:chExt cx="3075945" cy="480775"/>
          </a:xfrm>
        </p:grpSpPr>
        <p:sp>
          <p:nvSpPr>
            <p:cNvPr id="27" name="TextBox 26"/>
            <p:cNvSpPr txBox="1"/>
            <p:nvPr/>
          </p:nvSpPr>
          <p:spPr>
            <a:xfrm>
              <a:off x="227112" y="365760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8912" y="35461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19200" y="4841557"/>
            <a:ext cx="2923545" cy="375545"/>
            <a:chOff x="1219200" y="4841557"/>
            <a:chExt cx="2923545" cy="375545"/>
          </a:xfrm>
        </p:grpSpPr>
        <p:sp>
          <p:nvSpPr>
            <p:cNvPr id="30" name="TextBox 29"/>
            <p:cNvSpPr txBox="1"/>
            <p:nvPr/>
          </p:nvSpPr>
          <p:spPr>
            <a:xfrm>
              <a:off x="1219200" y="484777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00" y="48415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7112" y="6136957"/>
            <a:ext cx="2925033" cy="389374"/>
            <a:chOff x="227112" y="6136957"/>
            <a:chExt cx="2925033" cy="389374"/>
          </a:xfrm>
        </p:grpSpPr>
        <p:sp>
          <p:nvSpPr>
            <p:cNvPr id="33" name="TextBox 32"/>
            <p:cNvSpPr txBox="1"/>
            <p:nvPr/>
          </p:nvSpPr>
          <p:spPr>
            <a:xfrm>
              <a:off x="227112" y="6156999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0" y="61369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469154" y="152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x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= input()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Mayhem Works:</a:t>
            </a:r>
            <a:br>
              <a:rPr lang="en-US" dirty="0" smtClean="0"/>
            </a:br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9152" y="2937437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&gt; 42</a:t>
            </a:r>
          </a:p>
        </p:txBody>
      </p:sp>
      <p:cxnSp>
        <p:nvCxnSpPr>
          <p:cNvPr id="10" name="Straight Arrow Connector 9"/>
          <p:cNvCxnSpPr>
            <a:stCxn id="126" idx="2"/>
            <a:endCxn id="50" idx="0"/>
          </p:cNvCxnSpPr>
          <p:nvPr/>
        </p:nvCxnSpPr>
        <p:spPr>
          <a:xfrm flipH="1">
            <a:off x="1625226" y="2088776"/>
            <a:ext cx="2" cy="8486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 flipH="1">
            <a:off x="469154" y="3502213"/>
            <a:ext cx="1156072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2"/>
            <a:endCxn id="94" idx="0"/>
          </p:cNvCxnSpPr>
          <p:nvPr/>
        </p:nvCxnSpPr>
        <p:spPr>
          <a:xfrm>
            <a:off x="1625226" y="3502213"/>
            <a:ext cx="1562100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4" idx="2"/>
            <a:endCxn id="98" idx="0"/>
          </p:cNvCxnSpPr>
          <p:nvPr/>
        </p:nvCxnSpPr>
        <p:spPr>
          <a:xfrm>
            <a:off x="3187326" y="4585448"/>
            <a:ext cx="824006" cy="7171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219200" y="4020672"/>
            <a:ext cx="3936252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x*x = 0xffffffff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855258" y="5302624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v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uln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334000" y="1658472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can be anything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334000" y="27432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&gt; 42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5334000" y="38100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(x &gt; 42)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chemeClr val="bg1"/>
                </a:solidFill>
              </a:rPr>
              <a:t> (x*x == 0xffffffff)</a:t>
            </a:r>
          </a:p>
        </p:txBody>
      </p:sp>
      <p:sp>
        <p:nvSpPr>
          <p:cNvPr id="20" name="Freeform 19"/>
          <p:cNvSpPr/>
          <p:nvPr/>
        </p:nvSpPr>
        <p:spPr>
          <a:xfrm>
            <a:off x="1433644" y="1143000"/>
            <a:ext cx="2801432" cy="4631765"/>
          </a:xfrm>
          <a:custGeom>
            <a:avLst/>
            <a:gdLst>
              <a:gd name="connsiteX0" fmla="*/ 67197 w 2801432"/>
              <a:gd name="connsiteY0" fmla="*/ 0 h 4631765"/>
              <a:gd name="connsiteX1" fmla="*/ 276374 w 2801432"/>
              <a:gd name="connsiteY1" fmla="*/ 1927412 h 4631765"/>
              <a:gd name="connsiteX2" fmla="*/ 2278491 w 2801432"/>
              <a:gd name="connsiteY2" fmla="*/ 3003176 h 4631765"/>
              <a:gd name="connsiteX3" fmla="*/ 2801432 w 2801432"/>
              <a:gd name="connsiteY3" fmla="*/ 4631765 h 46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432" h="4631765">
                <a:moveTo>
                  <a:pt x="67197" y="0"/>
                </a:moveTo>
                <a:cubicBezTo>
                  <a:pt x="-12489" y="713441"/>
                  <a:pt x="-92175" y="1426883"/>
                  <a:pt x="276374" y="1927412"/>
                </a:cubicBezTo>
                <a:cubicBezTo>
                  <a:pt x="644923" y="2427941"/>
                  <a:pt x="1857648" y="2552451"/>
                  <a:pt x="2278491" y="3003176"/>
                </a:cubicBezTo>
                <a:cubicBezTo>
                  <a:pt x="2699334" y="3453901"/>
                  <a:pt x="2801432" y="4631765"/>
                  <a:pt x="2801432" y="4631765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94" idx="2"/>
            <a:endCxn id="22" idx="0"/>
          </p:cNvCxnSpPr>
          <p:nvPr/>
        </p:nvCxnSpPr>
        <p:spPr>
          <a:xfrm flipH="1">
            <a:off x="1510927" y="4585448"/>
            <a:ext cx="1676399" cy="7485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54853" y="533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&lt; 100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457201" y="5898776"/>
            <a:ext cx="1053726" cy="5940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1510927" y="5898776"/>
            <a:ext cx="1446678" cy="5627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27112" y="3546157"/>
            <a:ext cx="3075945" cy="480775"/>
            <a:chOff x="227112" y="3546157"/>
            <a:chExt cx="3075945" cy="480775"/>
          </a:xfrm>
        </p:grpSpPr>
        <p:sp>
          <p:nvSpPr>
            <p:cNvPr id="37" name="TextBox 36"/>
            <p:cNvSpPr txBox="1"/>
            <p:nvPr/>
          </p:nvSpPr>
          <p:spPr>
            <a:xfrm>
              <a:off x="227112" y="365760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98912" y="35461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9200" y="4841557"/>
            <a:ext cx="2923545" cy="375545"/>
            <a:chOff x="1219200" y="4841557"/>
            <a:chExt cx="2923545" cy="375545"/>
          </a:xfrm>
        </p:grpSpPr>
        <p:sp>
          <p:nvSpPr>
            <p:cNvPr id="40" name="TextBox 39"/>
            <p:cNvSpPr txBox="1"/>
            <p:nvPr/>
          </p:nvSpPr>
          <p:spPr>
            <a:xfrm>
              <a:off x="1219200" y="484777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38600" y="48415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7112" y="6136957"/>
            <a:ext cx="2925033" cy="389374"/>
            <a:chOff x="227112" y="6136957"/>
            <a:chExt cx="2925033" cy="389374"/>
          </a:xfrm>
        </p:grpSpPr>
        <p:sp>
          <p:nvSpPr>
            <p:cNvPr id="43" name="TextBox 42"/>
            <p:cNvSpPr txBox="1"/>
            <p:nvPr/>
          </p:nvSpPr>
          <p:spPr>
            <a:xfrm>
              <a:off x="227112" y="6156999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48000" y="61369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69154" y="152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x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= input()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9152" y="2937437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&gt; 42</a:t>
            </a: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1625226" y="2088776"/>
            <a:ext cx="2" cy="8486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469154" y="3502213"/>
            <a:ext cx="1156072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8" idx="0"/>
          </p:cNvCxnSpPr>
          <p:nvPr/>
        </p:nvCxnSpPr>
        <p:spPr>
          <a:xfrm>
            <a:off x="1625226" y="3502213"/>
            <a:ext cx="1562100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8" idx="2"/>
            <a:endCxn id="29" idx="0"/>
          </p:cNvCxnSpPr>
          <p:nvPr/>
        </p:nvCxnSpPr>
        <p:spPr>
          <a:xfrm>
            <a:off x="3187326" y="4585448"/>
            <a:ext cx="824006" cy="7171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19200" y="4020672"/>
            <a:ext cx="3936252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x*x = 0xffffffff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55258" y="5302624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vuln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30" name="Freeform 29"/>
          <p:cNvSpPr/>
          <p:nvPr/>
        </p:nvSpPr>
        <p:spPr>
          <a:xfrm>
            <a:off x="1433644" y="1143000"/>
            <a:ext cx="2801432" cy="4631765"/>
          </a:xfrm>
          <a:custGeom>
            <a:avLst/>
            <a:gdLst>
              <a:gd name="connsiteX0" fmla="*/ 67197 w 2801432"/>
              <a:gd name="connsiteY0" fmla="*/ 0 h 4631765"/>
              <a:gd name="connsiteX1" fmla="*/ 276374 w 2801432"/>
              <a:gd name="connsiteY1" fmla="*/ 1927412 h 4631765"/>
              <a:gd name="connsiteX2" fmla="*/ 2278491 w 2801432"/>
              <a:gd name="connsiteY2" fmla="*/ 3003176 h 4631765"/>
              <a:gd name="connsiteX3" fmla="*/ 2801432 w 2801432"/>
              <a:gd name="connsiteY3" fmla="*/ 4631765 h 46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432" h="4631765">
                <a:moveTo>
                  <a:pt x="67197" y="0"/>
                </a:moveTo>
                <a:cubicBezTo>
                  <a:pt x="-12489" y="713441"/>
                  <a:pt x="-92175" y="1426883"/>
                  <a:pt x="276374" y="1927412"/>
                </a:cubicBezTo>
                <a:cubicBezTo>
                  <a:pt x="644923" y="2427941"/>
                  <a:pt x="1857648" y="2552451"/>
                  <a:pt x="2278491" y="3003176"/>
                </a:cubicBezTo>
                <a:cubicBezTo>
                  <a:pt x="2699334" y="3453901"/>
                  <a:pt x="2801432" y="4631765"/>
                  <a:pt x="2801432" y="4631765"/>
                </a:cubicBez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Predicate = </a:t>
            </a:r>
            <a:r>
              <a:rPr lang="en-US" b="1" dirty="0" err="1">
                <a:latin typeface="Cambria"/>
              </a:rPr>
              <a:t>Π</a:t>
            </a:r>
            <a:endParaRPr lang="en-US" dirty="0">
              <a:latin typeface="Cambria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334000" y="1658472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can be anything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334000" y="27432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&gt; 42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5334000" y="38100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(x &gt; 42)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chemeClr val="bg1"/>
                </a:solidFill>
              </a:rPr>
              <a:t> (x*x == 0xffffffff)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4100" y="3657600"/>
            <a:ext cx="136200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200" b="1" dirty="0" err="1" smtClean="0"/>
              <a:t>Π</a:t>
            </a:r>
            <a:r>
              <a:rPr lang="en-US" sz="7200" dirty="0" smtClean="0"/>
              <a:t> =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1510927" y="4585448"/>
            <a:ext cx="1676399" cy="7485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4853" y="533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&lt; 100</a:t>
            </a: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457201" y="5898776"/>
            <a:ext cx="1053726" cy="5940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1510927" y="5898776"/>
            <a:ext cx="1446678" cy="5627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1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 animBg="1"/>
      <p:bldP spid="29" grpId="0" animBg="1"/>
      <p:bldP spid="30" grpId="0" animBg="1"/>
      <p:bldP spid="18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7112" y="3546157"/>
            <a:ext cx="3075945" cy="480775"/>
            <a:chOff x="227112" y="3546157"/>
            <a:chExt cx="3075945" cy="480775"/>
          </a:xfrm>
        </p:grpSpPr>
        <p:sp>
          <p:nvSpPr>
            <p:cNvPr id="25" name="TextBox 24"/>
            <p:cNvSpPr txBox="1"/>
            <p:nvPr/>
          </p:nvSpPr>
          <p:spPr>
            <a:xfrm>
              <a:off x="227112" y="365760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98912" y="35461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19200" y="4841557"/>
            <a:ext cx="2923545" cy="375545"/>
            <a:chOff x="1219200" y="4841557"/>
            <a:chExt cx="2923545" cy="375545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" y="4847770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00" y="48415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7112" y="6136957"/>
            <a:ext cx="2925033" cy="389374"/>
            <a:chOff x="227112" y="6136957"/>
            <a:chExt cx="2925033" cy="389374"/>
          </a:xfrm>
        </p:grpSpPr>
        <p:sp>
          <p:nvSpPr>
            <p:cNvPr id="31" name="TextBox 30"/>
            <p:cNvSpPr txBox="1"/>
            <p:nvPr/>
          </p:nvSpPr>
          <p:spPr>
            <a:xfrm>
              <a:off x="227112" y="6156999"/>
              <a:ext cx="1025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/>
                <a:t>f</a:t>
              </a:r>
              <a:endParaRPr lang="en-US" sz="24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8000" y="6136957"/>
              <a:ext cx="1041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t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469154" y="152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x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= input()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Mayhem Works:</a:t>
            </a:r>
            <a:br>
              <a:rPr lang="en-US" dirty="0" smtClean="0"/>
            </a:br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9152" y="2937437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&gt; 42</a:t>
            </a:r>
          </a:p>
        </p:txBody>
      </p:sp>
      <p:cxnSp>
        <p:nvCxnSpPr>
          <p:cNvPr id="10" name="Straight Arrow Connector 9"/>
          <p:cNvCxnSpPr>
            <a:stCxn id="126" idx="2"/>
            <a:endCxn id="50" idx="0"/>
          </p:cNvCxnSpPr>
          <p:nvPr/>
        </p:nvCxnSpPr>
        <p:spPr>
          <a:xfrm flipH="1">
            <a:off x="1625226" y="2088776"/>
            <a:ext cx="2" cy="8486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 flipH="1">
            <a:off x="469154" y="3502213"/>
            <a:ext cx="1156072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2"/>
            <a:endCxn id="94" idx="0"/>
          </p:cNvCxnSpPr>
          <p:nvPr/>
        </p:nvCxnSpPr>
        <p:spPr>
          <a:xfrm>
            <a:off x="1625226" y="3502213"/>
            <a:ext cx="1562100" cy="5184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4" idx="2"/>
            <a:endCxn id="98" idx="0"/>
          </p:cNvCxnSpPr>
          <p:nvPr/>
        </p:nvCxnSpPr>
        <p:spPr>
          <a:xfrm>
            <a:off x="3187326" y="4585448"/>
            <a:ext cx="824006" cy="7171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219200" y="4020672"/>
            <a:ext cx="3936252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x*x = 0xffffffff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855258" y="5302624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vuln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334000" y="1658472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can be anything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334000" y="27432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 smtClean="0">
                <a:solidFill>
                  <a:schemeClr val="bg1"/>
                </a:solidFill>
              </a:rPr>
              <a:t> &gt; 42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5334000" y="3810000"/>
            <a:ext cx="3333377" cy="914400"/>
          </a:xfrm>
          <a:prstGeom prst="roundRect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(x &gt; 42)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chemeClr val="bg1"/>
                </a:solidFill>
              </a:rPr>
              <a:t> (x*x == 0xffffffff)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34000" y="4953000"/>
            <a:ext cx="3333377" cy="914400"/>
          </a:xfrm>
          <a:prstGeom prst="roundRect">
            <a:avLst/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Violates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i="1" dirty="0" smtClean="0">
                <a:solidFill>
                  <a:schemeClr val="bg1"/>
                </a:solidFill>
              </a:rPr>
              <a:t>Safety Policy</a:t>
            </a:r>
          </a:p>
        </p:txBody>
      </p:sp>
      <p:sp>
        <p:nvSpPr>
          <p:cNvPr id="20" name="Freeform 19"/>
          <p:cNvSpPr/>
          <p:nvPr/>
        </p:nvSpPr>
        <p:spPr>
          <a:xfrm>
            <a:off x="1433644" y="1143000"/>
            <a:ext cx="2801432" cy="4631765"/>
          </a:xfrm>
          <a:custGeom>
            <a:avLst/>
            <a:gdLst>
              <a:gd name="connsiteX0" fmla="*/ 67197 w 2801432"/>
              <a:gd name="connsiteY0" fmla="*/ 0 h 4631765"/>
              <a:gd name="connsiteX1" fmla="*/ 276374 w 2801432"/>
              <a:gd name="connsiteY1" fmla="*/ 1927412 h 4631765"/>
              <a:gd name="connsiteX2" fmla="*/ 2278491 w 2801432"/>
              <a:gd name="connsiteY2" fmla="*/ 3003176 h 4631765"/>
              <a:gd name="connsiteX3" fmla="*/ 2801432 w 2801432"/>
              <a:gd name="connsiteY3" fmla="*/ 4631765 h 46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432" h="4631765">
                <a:moveTo>
                  <a:pt x="67197" y="0"/>
                </a:moveTo>
                <a:cubicBezTo>
                  <a:pt x="-12489" y="713441"/>
                  <a:pt x="-92175" y="1426883"/>
                  <a:pt x="276374" y="1927412"/>
                </a:cubicBezTo>
                <a:cubicBezTo>
                  <a:pt x="644923" y="2427941"/>
                  <a:pt x="1857648" y="2552451"/>
                  <a:pt x="2278491" y="3003176"/>
                </a:cubicBezTo>
                <a:cubicBezTo>
                  <a:pt x="2699334" y="3453901"/>
                  <a:pt x="2801432" y="4631765"/>
                  <a:pt x="2801432" y="4631765"/>
                </a:cubicBezTo>
              </a:path>
            </a:pathLst>
          </a:cu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94" idx="2"/>
            <a:endCxn id="21" idx="0"/>
          </p:cNvCxnSpPr>
          <p:nvPr/>
        </p:nvCxnSpPr>
        <p:spPr>
          <a:xfrm flipH="1">
            <a:off x="1510927" y="4585448"/>
            <a:ext cx="1676399" cy="7485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4853" y="5334000"/>
            <a:ext cx="2312147" cy="564776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if x &lt; 100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457201" y="5898776"/>
            <a:ext cx="1053726" cy="59409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1510927" y="5898776"/>
            <a:ext cx="1446678" cy="5627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7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3836075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outprintf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b="1" dirty="0" err="1">
                <a:latin typeface="Consolas"/>
                <a:cs typeface="Consolas"/>
              </a:rPr>
              <a:t>const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fmt</a:t>
            </a:r>
            <a:r>
              <a:rPr lang="en-US" dirty="0">
                <a:latin typeface="Consolas"/>
                <a:cs typeface="Consolas"/>
              </a:rPr>
              <a:t>, … )</a:t>
            </a:r>
          </a:p>
          <a:p>
            <a:r>
              <a:rPr lang="en-US" dirty="0" smtClean="0">
                <a:latin typeface="Consolas"/>
                <a:cs typeface="Consolas"/>
              </a:rPr>
              <a:t>{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count; </a:t>
            </a:r>
            <a:r>
              <a:rPr lang="en-US" b="1" dirty="0">
                <a:latin typeface="Consolas"/>
                <a:cs typeface="Consolas"/>
              </a:rPr>
              <a:t>char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buf</a:t>
            </a:r>
            <a:r>
              <a:rPr lang="en-US" dirty="0">
                <a:latin typeface="Consolas"/>
                <a:cs typeface="Consolas"/>
              </a:rPr>
              <a:t>[1024]; </a:t>
            </a:r>
            <a:r>
              <a:rPr lang="en-US" b="1" dirty="0" err="1">
                <a:latin typeface="Consolas"/>
                <a:cs typeface="Consolas"/>
              </a:rPr>
              <a:t>va_list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va_start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fmt</a:t>
            </a:r>
            <a:r>
              <a:rPr lang="en-US" dirty="0">
                <a:latin typeface="Consolas"/>
                <a:cs typeface="Consolas"/>
              </a:rPr>
              <a:t> );</a:t>
            </a:r>
          </a:p>
          <a:p>
            <a:r>
              <a:rPr lang="en-US" dirty="0">
                <a:latin typeface="Consolas"/>
                <a:cs typeface="Consolas"/>
              </a:rPr>
              <a:t>  count = </a:t>
            </a:r>
            <a:r>
              <a:rPr lang="en-US" dirty="0" err="1">
                <a:latin typeface="Consolas"/>
                <a:cs typeface="Consolas"/>
              </a:rPr>
              <a:t>vsprintf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dirty="0" err="1">
                <a:latin typeface="Consolas"/>
                <a:cs typeface="Consolas"/>
              </a:rPr>
              <a:t>buf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 );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outwrite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dirty="0" err="1">
                <a:latin typeface="Consolas"/>
                <a:cs typeface="Consolas"/>
              </a:rPr>
              <a:t>buf</a:t>
            </a:r>
            <a:r>
              <a:rPr lang="en-US" dirty="0">
                <a:latin typeface="Consolas"/>
                <a:cs typeface="Consolas"/>
              </a:rPr>
              <a:t>, count ); // print out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632120" y="5787392"/>
            <a:ext cx="1066800" cy="382904"/>
          </a:xfrm>
          <a:prstGeom prst="wedgeRoundRectCallout">
            <a:avLst>
              <a:gd name="adj1" fmla="val 83633"/>
              <a:gd name="adj2" fmla="val -603191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Policy in Mayhem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001000" y="3283235"/>
            <a:ext cx="530422" cy="2969897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254962" y="4603998"/>
            <a:ext cx="10130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/>
              <a:t>outprintf</a:t>
            </a:r>
            <a:endParaRPr lang="en-US" sz="2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95826"/>
              </p:ext>
            </p:extLst>
          </p:nvPr>
        </p:nvGraphicFramePr>
        <p:xfrm>
          <a:off x="6096000" y="1143768"/>
          <a:ext cx="1905000" cy="541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5416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0996"/>
              </p:ext>
            </p:extLst>
          </p:nvPr>
        </p:nvGraphicFramePr>
        <p:xfrm>
          <a:off x="6096000" y="2216437"/>
          <a:ext cx="1905000" cy="4036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fmt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addr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args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1445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buf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 rot="16200000">
            <a:off x="5296852" y="3548984"/>
            <a:ext cx="3503297" cy="1905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FFFFFE"/>
                </a:solidFill>
              </a:rPr>
              <a:t>user input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8001000" y="2222463"/>
            <a:ext cx="530424" cy="1060773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484995" y="2624229"/>
            <a:ext cx="5530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main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677105" y="3371104"/>
            <a:ext cx="1418895" cy="369332"/>
            <a:chOff x="4677105" y="5650468"/>
            <a:chExt cx="1418895" cy="36933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257800" y="5835134"/>
              <a:ext cx="838200" cy="0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77105" y="5650468"/>
              <a:ext cx="48841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accent1"/>
                  </a:solidFill>
                </a:rPr>
                <a:t>esp</a:t>
              </a:r>
              <a:endParaRPr lang="en-US" sz="2400" b="1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838200" y="5572318"/>
            <a:ext cx="4869964" cy="828482"/>
          </a:xfrm>
          <a:prstGeom prst="wedgeRoundRectCallout">
            <a:avLst>
              <a:gd name="adj1" fmla="val -54554"/>
              <a:gd name="adj2" fmla="val -37325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Return to user-controlled address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1931529"/>
            <a:ext cx="4419600" cy="974468"/>
          </a:xfrm>
          <a:prstGeom prst="roundRect">
            <a:avLst/>
          </a:prstGeom>
          <a:solidFill>
            <a:srgbClr val="009446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/>
              <a:t>EIP </a:t>
            </a:r>
            <a:r>
              <a:rPr lang="en-US" sz="2400" dirty="0"/>
              <a:t> </a:t>
            </a:r>
            <a:r>
              <a:rPr lang="en-US" sz="2400" dirty="0" smtClean="0"/>
              <a:t>not affected by user input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347772"/>
            <a:ext cx="47089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/>
              <a:t>Instruction Pointer (EIP) level:</a:t>
            </a:r>
          </a:p>
        </p:txBody>
      </p:sp>
    </p:spTree>
    <p:extLst>
      <p:ext uri="{BB962C8B-B14F-4D97-AF65-F5344CB8AC3E}">
        <p14:creationId xmlns:p14="http://schemas.microsoft.com/office/powerpoint/2010/main" val="104543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 animBg="1"/>
      <p:bldP spid="10" grpId="0" animBg="1"/>
      <p:bldP spid="11" grpId="0"/>
      <p:bldP spid="14" grpId="0" animBg="1"/>
      <p:bldP spid="15" grpId="0" animBg="1"/>
      <p:bldP spid="16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8803" y="2471678"/>
            <a:ext cx="6986394" cy="26256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pPr algn="ctr"/>
            <a:r>
              <a:rPr lang="en-US" sz="4000" dirty="0" err="1" smtClean="0"/>
              <a:t>Π</a:t>
            </a:r>
            <a:endParaRPr lang="en-US" sz="4000" dirty="0" smtClean="0"/>
          </a:p>
          <a:p>
            <a:pPr algn="ctr"/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800" dirty="0" smtClean="0"/>
          </a:p>
          <a:p>
            <a:pPr algn="ctr"/>
            <a:r>
              <a:rPr lang="en-US" sz="2800" dirty="0" smtClean="0"/>
              <a:t>input[0-31]	= attack code</a:t>
            </a:r>
          </a:p>
          <a:p>
            <a:pPr algn="ctr"/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800" dirty="0" smtClean="0"/>
          </a:p>
          <a:p>
            <a:pPr algn="ctr"/>
            <a:r>
              <a:rPr lang="en-US" sz="2800" dirty="0"/>
              <a:t>i</a:t>
            </a:r>
            <a:r>
              <a:rPr lang="en-US" sz="2800" dirty="0" smtClean="0"/>
              <a:t>nput[1038-1042] = attack code address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447800"/>
            <a:ext cx="82296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 smtClean="0"/>
              <a:t>Exploit is an input that satisfies the predicate: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78803" y="3550040"/>
            <a:ext cx="6922197" cy="1916668"/>
            <a:chOff x="1078803" y="3581400"/>
            <a:chExt cx="6922197" cy="1916668"/>
          </a:xfrm>
        </p:grpSpPr>
        <p:sp>
          <p:nvSpPr>
            <p:cNvPr id="21" name="TextBox 20"/>
            <p:cNvSpPr txBox="1"/>
            <p:nvPr/>
          </p:nvSpPr>
          <p:spPr>
            <a:xfrm>
              <a:off x="1078803" y="5128736"/>
              <a:ext cx="242990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Exploit Predicate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143000" y="3581400"/>
              <a:ext cx="6858000" cy="1447800"/>
            </a:xfrm>
            <a:prstGeom prst="roundRect">
              <a:avLst/>
            </a:prstGeom>
            <a:noFill/>
            <a:ln w="38100" cap="sq" cmpd="sng">
              <a:solidFill>
                <a:schemeClr val="accent1"/>
              </a:solidFill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6096000" y="5334000"/>
            <a:ext cx="2590800" cy="1109722"/>
          </a:xfrm>
          <a:prstGeom prst="wedgeRoundRectCallout">
            <a:avLst>
              <a:gd name="adj1" fmla="val -37357"/>
              <a:gd name="adj2" fmla="val -96144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Can transfer control to attack code?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096000" y="2057400"/>
            <a:ext cx="2590800" cy="1109722"/>
          </a:xfrm>
          <a:prstGeom prst="wedgeRoundRectCallout">
            <a:avLst>
              <a:gd name="adj1" fmla="val -44784"/>
              <a:gd name="adj2" fmla="val 92408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Can position attack code?</a:t>
            </a:r>
          </a:p>
        </p:txBody>
      </p:sp>
    </p:spTree>
    <p:extLst>
      <p:ext uri="{BB962C8B-B14F-4D97-AF65-F5344CB8AC3E}">
        <p14:creationId xmlns:p14="http://schemas.microsoft.com/office/powerpoint/2010/main" val="346206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44903" y="1535113"/>
            <a:ext cx="4040188" cy="446087"/>
          </a:xfrm>
        </p:spPr>
        <p:txBody>
          <a:bodyPr/>
          <a:lstStyle/>
          <a:p>
            <a:pPr algn="ctr"/>
            <a:r>
              <a:rPr lang="en-US" u="sng" dirty="0" smtClean="0"/>
              <a:t>Symbolic Execution</a:t>
            </a:r>
            <a:endParaRPr lang="en-US" u="sn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32729" y="1535113"/>
            <a:ext cx="4041775" cy="446087"/>
          </a:xfrm>
        </p:spPr>
        <p:txBody>
          <a:bodyPr/>
          <a:lstStyle/>
          <a:p>
            <a:pPr algn="ctr"/>
            <a:r>
              <a:rPr lang="en-US" u="sng" dirty="0" smtClean="0"/>
              <a:t>Exploit Generation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44903" y="2317050"/>
            <a:ext cx="4040188" cy="1569150"/>
          </a:xfrm>
          <a:prstGeom prst="roundRect">
            <a:avLst/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Efficient Resource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633522" y="2307805"/>
            <a:ext cx="4040189" cy="1569150"/>
          </a:xfrm>
          <a:prstGeom prst="roundRect">
            <a:avLst/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Symbolic Index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4903" y="4200245"/>
            <a:ext cx="4040188" cy="1569150"/>
          </a:xfrm>
          <a:prstGeom prst="roundRect">
            <a:avLst/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Hybrid Execution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33522" y="4191000"/>
            <a:ext cx="4040189" cy="1569150"/>
          </a:xfrm>
          <a:prstGeom prst="roundRect">
            <a:avLst/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Index-based Memory Model</a:t>
            </a:r>
          </a:p>
        </p:txBody>
      </p:sp>
    </p:spTree>
    <p:extLst>
      <p:ext uri="{BB962C8B-B14F-4D97-AF65-F5344CB8AC3E}">
        <p14:creationId xmlns:p14="http://schemas.microsoft.com/office/powerpoint/2010/main" val="36846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Challenge 1: Resource Management in</a:t>
            </a:r>
            <a:br>
              <a:rPr lang="en-US" b="1" dirty="0" smtClean="0"/>
            </a:br>
            <a:r>
              <a:rPr lang="en-US" b="1" dirty="0" smtClean="0"/>
              <a:t>Symbolic Execution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Resource Management in Symbolic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58164" y="1865578"/>
            <a:ext cx="3978274" cy="209609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>
                <a:solidFill>
                  <a:schemeClr val="bg1"/>
                </a:solidFill>
              </a:rPr>
              <a:t>Online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Symbolic Execution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7563" y="1865578"/>
            <a:ext cx="3943038" cy="2466154"/>
            <a:chOff x="4887820" y="1865578"/>
            <a:chExt cx="3943038" cy="2466154"/>
          </a:xfrm>
        </p:grpSpPr>
        <p:sp>
          <p:nvSpPr>
            <p:cNvPr id="6" name="Rounded Rectangle 5"/>
            <p:cNvSpPr/>
            <p:nvPr/>
          </p:nvSpPr>
          <p:spPr>
            <a:xfrm>
              <a:off x="4887820" y="1865578"/>
              <a:ext cx="3943038" cy="209609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 smtClean="0">
                  <a:solidFill>
                    <a:schemeClr val="bg1"/>
                  </a:solidFill>
                </a:rPr>
                <a:t>Offline</a:t>
              </a:r>
              <a:r>
                <a:rPr lang="en-US" sz="2800" dirty="0" smtClean="0">
                  <a:solidFill>
                    <a:schemeClr val="bg1"/>
                  </a:solidFill>
                </a:rPr>
                <a:t> 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Symbolic Execution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26229" y="3962400"/>
              <a:ext cx="206622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/>
                <a:t>(a.k.a. </a:t>
              </a:r>
              <a:r>
                <a:rPr lang="en-US" sz="2400" dirty="0" err="1" smtClean="0"/>
                <a:t>Concolic</a:t>
              </a:r>
              <a:r>
                <a:rPr lang="en-US" sz="2400" dirty="0"/>
                <a:t>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Exploit Generation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Automatically </a:t>
            </a:r>
            <a:r>
              <a:rPr lang="en-US" b="1" dirty="0"/>
              <a:t>F</a:t>
            </a:r>
            <a:r>
              <a:rPr lang="en-US" b="1" dirty="0" smtClean="0"/>
              <a:t>ind </a:t>
            </a:r>
            <a:r>
              <a:rPr lang="en-US" b="1" dirty="0"/>
              <a:t>B</a:t>
            </a:r>
            <a:r>
              <a:rPr lang="en-US" b="1" dirty="0" smtClean="0"/>
              <a:t>ugs &amp; </a:t>
            </a:r>
            <a:r>
              <a:rPr lang="en-US" b="1" dirty="0"/>
              <a:t>G</a:t>
            </a:r>
            <a:r>
              <a:rPr lang="en-US" b="1" dirty="0" smtClean="0"/>
              <a:t>enerate Exploits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9716" y="3663222"/>
            <a:ext cx="2022586" cy="1304898"/>
          </a:xfrm>
          <a:prstGeom prst="roundRect">
            <a:avLst>
              <a:gd name="adj" fmla="val 1295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contourClr>
              <a:srgbClr val="F6DDB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/>
              </a:rPr>
              <a:t>AEG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48559" y="3921668"/>
            <a:ext cx="566036" cy="80963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847669" y="3914204"/>
            <a:ext cx="566036" cy="80963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3741" y="5489263"/>
            <a:ext cx="143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Program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25659" y="2915070"/>
            <a:ext cx="1672009" cy="1902224"/>
            <a:chOff x="6401141" y="2915070"/>
            <a:chExt cx="1672009" cy="190222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1141" y="3505179"/>
              <a:ext cx="452135" cy="5425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592" y="3776460"/>
              <a:ext cx="452135" cy="54256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167" y="2915070"/>
              <a:ext cx="452135" cy="5425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433" y="4274732"/>
              <a:ext cx="452135" cy="54256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015" y="3186351"/>
              <a:ext cx="452135" cy="54256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557686" y="3830079"/>
            <a:ext cx="3510114" cy="2117986"/>
            <a:chOff x="5334440" y="3778767"/>
            <a:chExt cx="3510114" cy="2117986"/>
          </a:xfrm>
        </p:grpSpPr>
        <p:sp>
          <p:nvSpPr>
            <p:cNvPr id="18" name="TextBox 17"/>
            <p:cNvSpPr txBox="1"/>
            <p:nvPr/>
          </p:nvSpPr>
          <p:spPr>
            <a:xfrm>
              <a:off x="5334440" y="5435088"/>
              <a:ext cx="3510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Exploits</a:t>
              </a:r>
              <a:endParaRPr lang="en-US" sz="2400" b="1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174" y="3778767"/>
              <a:ext cx="1444063" cy="1696774"/>
            </a:xfrm>
            <a:prstGeom prst="rect">
              <a:avLst/>
            </a:prstGeom>
          </p:spPr>
        </p:pic>
      </p:grpSp>
      <p:sp>
        <p:nvSpPr>
          <p:cNvPr id="21" name="Rounded Rectangle 20"/>
          <p:cNvSpPr/>
          <p:nvPr/>
        </p:nvSpPr>
        <p:spPr>
          <a:xfrm>
            <a:off x="266959" y="2971040"/>
            <a:ext cx="2380310" cy="2515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I = input();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f (I &lt; 42)</a:t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cs typeface="Consolas"/>
              </a:rPr>
              <a:t>vuln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();</a:t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else </a:t>
            </a:r>
            <a:b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bg1"/>
                </a:solidFill>
                <a:latin typeface="Consolas"/>
                <a:cs typeface="Consolas"/>
              </a:rPr>
              <a:t>  safe();</a:t>
            </a:r>
            <a:endParaRPr lang="en-US" sz="2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902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Offline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cxnSp>
        <p:nvCxnSpPr>
          <p:cNvPr id="26" name="Straight Arrow Connector 25"/>
          <p:cNvCxnSpPr>
            <a:stCxn id="27" idx="5"/>
            <a:endCxn id="28" idx="1"/>
          </p:cNvCxnSpPr>
          <p:nvPr/>
        </p:nvCxnSpPr>
        <p:spPr>
          <a:xfrm>
            <a:off x="2454907" y="2761213"/>
            <a:ext cx="591110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64662" y="2370968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66803" y="3287189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7" idx="3"/>
            <a:endCxn id="29" idx="7"/>
          </p:cNvCxnSpPr>
          <p:nvPr/>
        </p:nvCxnSpPr>
        <p:spPr>
          <a:xfrm flipH="1">
            <a:off x="1657048" y="2761213"/>
            <a:ext cx="474569" cy="592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1616707" y="3713248"/>
            <a:ext cx="286310" cy="34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36062" y="399386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3062" y="399386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29" idx="3"/>
            <a:endCxn id="40" idx="7"/>
          </p:cNvCxnSpPr>
          <p:nvPr/>
        </p:nvCxnSpPr>
        <p:spPr>
          <a:xfrm flipH="1">
            <a:off x="1083307" y="3677434"/>
            <a:ext cx="250451" cy="383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064662" y="143705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4"/>
            <a:endCxn id="27" idx="0"/>
          </p:cNvCxnSpPr>
          <p:nvPr/>
        </p:nvCxnSpPr>
        <p:spPr>
          <a:xfrm>
            <a:off x="2293262" y="1894252"/>
            <a:ext cx="0" cy="47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20400" y="3300309"/>
            <a:ext cx="1677862" cy="1480240"/>
            <a:chOff x="2520400" y="3300309"/>
            <a:chExt cx="1677862" cy="1480240"/>
          </a:xfrm>
        </p:grpSpPr>
        <p:sp>
          <p:nvSpPr>
            <p:cNvPr id="28" name="Oval 27"/>
            <p:cNvSpPr/>
            <p:nvPr/>
          </p:nvSpPr>
          <p:spPr>
            <a:xfrm>
              <a:off x="2979062" y="330030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5"/>
              <a:endCxn id="34" idx="1"/>
            </p:cNvCxnSpPr>
            <p:nvPr/>
          </p:nvCxnSpPr>
          <p:spPr>
            <a:xfrm>
              <a:off x="3369307" y="3690554"/>
              <a:ext cx="2863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588662" y="3971168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21862" y="3971168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28" idx="3"/>
              <a:endCxn id="36" idx="7"/>
            </p:cNvCxnSpPr>
            <p:nvPr/>
          </p:nvCxnSpPr>
          <p:spPr>
            <a:xfrm flipH="1">
              <a:off x="2912107" y="3690554"/>
              <a:ext cx="1339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5"/>
            </p:cNvCxnSpPr>
            <p:nvPr/>
          </p:nvCxnSpPr>
          <p:spPr>
            <a:xfrm>
              <a:off x="2912107" y="4361413"/>
              <a:ext cx="191461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3"/>
            </p:cNvCxnSpPr>
            <p:nvPr/>
          </p:nvCxnSpPr>
          <p:spPr>
            <a:xfrm flipH="1">
              <a:off x="2520400" y="4361413"/>
              <a:ext cx="68417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5"/>
            </p:cNvCxnSpPr>
            <p:nvPr/>
          </p:nvCxnSpPr>
          <p:spPr>
            <a:xfrm>
              <a:off x="3978907" y="4361413"/>
              <a:ext cx="219355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4" idx="3"/>
            </p:cNvCxnSpPr>
            <p:nvPr/>
          </p:nvCxnSpPr>
          <p:spPr>
            <a:xfrm flipH="1">
              <a:off x="3548602" y="4361413"/>
              <a:ext cx="107015" cy="41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226307" y="4390248"/>
            <a:ext cx="191461" cy="366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9046" y="4390248"/>
            <a:ext cx="17397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5"/>
          </p:cNvCxnSpPr>
          <p:nvPr/>
        </p:nvCxnSpPr>
        <p:spPr>
          <a:xfrm>
            <a:off x="1083307" y="4384107"/>
            <a:ext cx="215015" cy="396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9600" y="4414471"/>
            <a:ext cx="17397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09600" y="1437052"/>
            <a:ext cx="3588662" cy="3372332"/>
            <a:chOff x="68938" y="2188463"/>
            <a:chExt cx="3588662" cy="3372332"/>
          </a:xfrm>
        </p:grpSpPr>
        <p:cxnSp>
          <p:nvCxnSpPr>
            <p:cNvPr id="35" name="Straight Arrow Connector 34"/>
            <p:cNvCxnSpPr>
              <a:stCxn id="44" idx="5"/>
              <a:endCxn id="53" idx="1"/>
            </p:cNvCxnSpPr>
            <p:nvPr/>
          </p:nvCxnSpPr>
          <p:spPr>
            <a:xfrm>
              <a:off x="1914245" y="3512624"/>
              <a:ext cx="591110" cy="6060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524000" y="312237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438400" y="405172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26141" y="40386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4" idx="3"/>
              <a:endCxn id="54" idx="7"/>
            </p:cNvCxnSpPr>
            <p:nvPr/>
          </p:nvCxnSpPr>
          <p:spPr>
            <a:xfrm flipH="1">
              <a:off x="1116386" y="3512624"/>
              <a:ext cx="474569" cy="5929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5"/>
              <a:endCxn id="57" idx="1"/>
            </p:cNvCxnSpPr>
            <p:nvPr/>
          </p:nvCxnSpPr>
          <p:spPr>
            <a:xfrm>
              <a:off x="2828645" y="4441965"/>
              <a:ext cx="2863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048000" y="472257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981200" y="472257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53" idx="3"/>
              <a:endCxn id="60" idx="7"/>
            </p:cNvCxnSpPr>
            <p:nvPr/>
          </p:nvCxnSpPr>
          <p:spPr>
            <a:xfrm flipH="1">
              <a:off x="2371445" y="4441965"/>
              <a:ext cx="1339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1"/>
            </p:cNvCxnSpPr>
            <p:nvPr/>
          </p:nvCxnSpPr>
          <p:spPr>
            <a:xfrm>
              <a:off x="1076045" y="4464659"/>
              <a:ext cx="2863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295400" y="4745273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52400" y="4745273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54" idx="3"/>
              <a:endCxn id="65" idx="7"/>
            </p:cNvCxnSpPr>
            <p:nvPr/>
          </p:nvCxnSpPr>
          <p:spPr>
            <a:xfrm flipH="1">
              <a:off x="542645" y="4428845"/>
              <a:ext cx="250451" cy="3833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5"/>
            </p:cNvCxnSpPr>
            <p:nvPr/>
          </p:nvCxnSpPr>
          <p:spPr>
            <a:xfrm>
              <a:off x="2371445" y="5112824"/>
              <a:ext cx="191461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</p:cNvCxnSpPr>
            <p:nvPr/>
          </p:nvCxnSpPr>
          <p:spPr>
            <a:xfrm flipH="1">
              <a:off x="1979738" y="5112824"/>
              <a:ext cx="68417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524000" y="2188463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4"/>
              <a:endCxn id="44" idx="0"/>
            </p:cNvCxnSpPr>
            <p:nvPr/>
          </p:nvCxnSpPr>
          <p:spPr>
            <a:xfrm>
              <a:off x="1752600" y="2645663"/>
              <a:ext cx="0" cy="47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5"/>
            </p:cNvCxnSpPr>
            <p:nvPr/>
          </p:nvCxnSpPr>
          <p:spPr>
            <a:xfrm>
              <a:off x="3438245" y="5112824"/>
              <a:ext cx="219355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7" idx="3"/>
            </p:cNvCxnSpPr>
            <p:nvPr/>
          </p:nvCxnSpPr>
          <p:spPr>
            <a:xfrm flipH="1">
              <a:off x="3007940" y="5112824"/>
              <a:ext cx="107015" cy="41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685645" y="5141659"/>
              <a:ext cx="191461" cy="3660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1188384" y="5141659"/>
              <a:ext cx="173971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5" idx="5"/>
            </p:cNvCxnSpPr>
            <p:nvPr/>
          </p:nvCxnSpPr>
          <p:spPr>
            <a:xfrm>
              <a:off x="542645" y="5135518"/>
              <a:ext cx="215015" cy="3964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68938" y="5165882"/>
              <a:ext cx="173971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 76"/>
          <p:cNvSpPr/>
          <p:nvPr/>
        </p:nvSpPr>
        <p:spPr>
          <a:xfrm>
            <a:off x="782228" y="1630812"/>
            <a:ext cx="1427572" cy="2738610"/>
          </a:xfrm>
          <a:custGeom>
            <a:avLst/>
            <a:gdLst>
              <a:gd name="connsiteX0" fmla="*/ 1346450 w 1427572"/>
              <a:gd name="connsiteY0" fmla="*/ 0 h 2738610"/>
              <a:gd name="connsiteX1" fmla="*/ 1331149 w 1427572"/>
              <a:gd name="connsiteY1" fmla="*/ 917970 h 2738610"/>
              <a:gd name="connsiteX2" fmla="*/ 382514 w 1427572"/>
              <a:gd name="connsiteY2" fmla="*/ 1958336 h 2738610"/>
              <a:gd name="connsiteX3" fmla="*/ 0 w 1427572"/>
              <a:gd name="connsiteY3" fmla="*/ 2738610 h 273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572" h="2738610">
                <a:moveTo>
                  <a:pt x="1346450" y="0"/>
                </a:moveTo>
                <a:cubicBezTo>
                  <a:pt x="1419127" y="295790"/>
                  <a:pt x="1491805" y="591581"/>
                  <a:pt x="1331149" y="917970"/>
                </a:cubicBezTo>
                <a:cubicBezTo>
                  <a:pt x="1170493" y="1244359"/>
                  <a:pt x="604372" y="1654896"/>
                  <a:pt x="382514" y="1958336"/>
                </a:cubicBezTo>
                <a:cubicBezTo>
                  <a:pt x="160656" y="2261776"/>
                  <a:pt x="0" y="2738610"/>
                  <a:pt x="0" y="2738610"/>
                </a:cubicBezTo>
              </a:path>
            </a:pathLst>
          </a:custGeom>
          <a:ln w="762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457175" y="1600213"/>
            <a:ext cx="2581425" cy="2769209"/>
            <a:chOff x="1457175" y="1600213"/>
            <a:chExt cx="2581425" cy="2769209"/>
          </a:xfrm>
        </p:grpSpPr>
        <p:sp>
          <p:nvSpPr>
            <p:cNvPr id="79" name="Freeform 78"/>
            <p:cNvSpPr/>
            <p:nvPr/>
          </p:nvSpPr>
          <p:spPr>
            <a:xfrm>
              <a:off x="2302824" y="1630812"/>
              <a:ext cx="957606" cy="2723310"/>
            </a:xfrm>
            <a:custGeom>
              <a:avLst/>
              <a:gdLst>
                <a:gd name="connsiteX0" fmla="*/ 83920 w 957606"/>
                <a:gd name="connsiteY0" fmla="*/ 0 h 2723310"/>
                <a:gd name="connsiteX1" fmla="*/ 83920 w 957606"/>
                <a:gd name="connsiteY1" fmla="*/ 948569 h 2723310"/>
                <a:gd name="connsiteX2" fmla="*/ 956053 w 957606"/>
                <a:gd name="connsiteY2" fmla="*/ 1805341 h 2723310"/>
                <a:gd name="connsiteX3" fmla="*/ 313429 w 957606"/>
                <a:gd name="connsiteY3" fmla="*/ 2723310 h 27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606" h="2723310">
                  <a:moveTo>
                    <a:pt x="83920" y="0"/>
                  </a:moveTo>
                  <a:cubicBezTo>
                    <a:pt x="11242" y="323839"/>
                    <a:pt x="-61435" y="647679"/>
                    <a:pt x="83920" y="948569"/>
                  </a:cubicBezTo>
                  <a:cubicBezTo>
                    <a:pt x="229275" y="1249459"/>
                    <a:pt x="917802" y="1509551"/>
                    <a:pt x="956053" y="1805341"/>
                  </a:cubicBezTo>
                  <a:cubicBezTo>
                    <a:pt x="994304" y="2101131"/>
                    <a:pt x="313429" y="2723310"/>
                    <a:pt x="313429" y="2723310"/>
                  </a:cubicBezTo>
                </a:path>
              </a:pathLst>
            </a:custGeom>
            <a:ln w="762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2380771" y="1630812"/>
              <a:ext cx="1657829" cy="2723310"/>
            </a:xfrm>
            <a:custGeom>
              <a:avLst/>
              <a:gdLst>
                <a:gd name="connsiteX0" fmla="*/ 97171 w 1657829"/>
                <a:gd name="connsiteY0" fmla="*/ 0 h 2723310"/>
                <a:gd name="connsiteX1" fmla="*/ 97171 w 1657829"/>
                <a:gd name="connsiteY1" fmla="*/ 872071 h 2723310"/>
                <a:gd name="connsiteX2" fmla="*/ 1107008 w 1657829"/>
                <a:gd name="connsiteY2" fmla="*/ 1667645 h 2723310"/>
                <a:gd name="connsiteX3" fmla="*/ 1657829 w 1657829"/>
                <a:gd name="connsiteY3" fmla="*/ 2723310 h 27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829" h="2723310">
                  <a:moveTo>
                    <a:pt x="97171" y="0"/>
                  </a:moveTo>
                  <a:cubicBezTo>
                    <a:pt x="13018" y="297065"/>
                    <a:pt x="-71135" y="594130"/>
                    <a:pt x="97171" y="872071"/>
                  </a:cubicBezTo>
                  <a:cubicBezTo>
                    <a:pt x="265477" y="1150012"/>
                    <a:pt x="846898" y="1359105"/>
                    <a:pt x="1107008" y="1667645"/>
                  </a:cubicBezTo>
                  <a:cubicBezTo>
                    <a:pt x="1367118" y="1976185"/>
                    <a:pt x="1657829" y="2723310"/>
                    <a:pt x="1657829" y="2723310"/>
                  </a:cubicBezTo>
                </a:path>
              </a:pathLst>
            </a:custGeom>
            <a:ln w="762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57175" y="1600213"/>
              <a:ext cx="828825" cy="2769209"/>
            </a:xfrm>
            <a:custGeom>
              <a:avLst/>
              <a:gdLst>
                <a:gd name="connsiteX0" fmla="*/ 795940 w 828825"/>
                <a:gd name="connsiteY0" fmla="*/ 0 h 2769209"/>
                <a:gd name="connsiteX1" fmla="*/ 734738 w 828825"/>
                <a:gd name="connsiteY1" fmla="*/ 1086264 h 2769209"/>
                <a:gd name="connsiteX2" fmla="*/ 311 w 828825"/>
                <a:gd name="connsiteY2" fmla="*/ 1790041 h 2769209"/>
                <a:gd name="connsiteX3" fmla="*/ 642935 w 828825"/>
                <a:gd name="connsiteY3" fmla="*/ 2769209 h 276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25" h="2769209">
                  <a:moveTo>
                    <a:pt x="795940" y="0"/>
                  </a:moveTo>
                  <a:cubicBezTo>
                    <a:pt x="831641" y="393962"/>
                    <a:pt x="867343" y="787924"/>
                    <a:pt x="734738" y="1086264"/>
                  </a:cubicBezTo>
                  <a:cubicBezTo>
                    <a:pt x="602133" y="1384604"/>
                    <a:pt x="15612" y="1509550"/>
                    <a:pt x="311" y="1790041"/>
                  </a:cubicBezTo>
                  <a:cubicBezTo>
                    <a:pt x="-14990" y="2070532"/>
                    <a:pt x="538381" y="2606014"/>
                    <a:pt x="642935" y="2769209"/>
                  </a:cubicBezTo>
                </a:path>
              </a:pathLst>
            </a:custGeom>
            <a:ln w="762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ounded Rectangular Callout 82"/>
          <p:cNvSpPr/>
          <p:nvPr/>
        </p:nvSpPr>
        <p:spPr>
          <a:xfrm>
            <a:off x="228600" y="1219201"/>
            <a:ext cx="1611686" cy="844260"/>
          </a:xfrm>
          <a:prstGeom prst="wedgeRoundRectCallout">
            <a:avLst>
              <a:gd name="adj1" fmla="val 61915"/>
              <a:gd name="adj2" fmla="val 10514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One path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at a time</a:t>
            </a:r>
          </a:p>
        </p:txBody>
      </p:sp>
      <p:sp>
        <p:nvSpPr>
          <p:cNvPr id="84" name="Rounded Rectangular Callout 83"/>
          <p:cNvSpPr/>
          <p:nvPr/>
        </p:nvSpPr>
        <p:spPr>
          <a:xfrm>
            <a:off x="5224668" y="1516101"/>
            <a:ext cx="3157332" cy="1695244"/>
          </a:xfrm>
          <a:prstGeom prst="wedgeRoundRectCallout">
            <a:avLst>
              <a:gd name="adj1" fmla="val -45009"/>
              <a:gd name="adj2" fmla="val 17105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0" rtlCol="0" anchor="ctr" anchorCtr="0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Method 1: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Re-run from scratch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⟹ Inefficient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1371600"/>
            <a:ext cx="162319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 smtClean="0"/>
              <a:t>Re-executed</a:t>
            </a:r>
            <a:br>
              <a:rPr lang="en-US" sz="2400" dirty="0" smtClean="0"/>
            </a:br>
            <a:r>
              <a:rPr lang="en-US" sz="2400" dirty="0" smtClean="0"/>
              <a:t>every time</a:t>
            </a:r>
          </a:p>
        </p:txBody>
      </p:sp>
    </p:spTree>
    <p:extLst>
      <p:ext uri="{BB962C8B-B14F-4D97-AF65-F5344CB8AC3E}">
        <p14:creationId xmlns:p14="http://schemas.microsoft.com/office/powerpoint/2010/main" val="291570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Online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224668" y="1516101"/>
            <a:ext cx="3157332" cy="1695244"/>
          </a:xfrm>
          <a:prstGeom prst="wedgeRoundRectCallout">
            <a:avLst>
              <a:gd name="adj1" fmla="val -45009"/>
              <a:gd name="adj2" fmla="val 17105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274320" rtlCol="0" anchor="ctr" anchorCtr="0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Method 2: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Stop forking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⟹ Miss paths</a:t>
            </a:r>
          </a:p>
        </p:txBody>
      </p:sp>
      <p:cxnSp>
        <p:nvCxnSpPr>
          <p:cNvPr id="26" name="Straight Arrow Connector 25"/>
          <p:cNvCxnSpPr>
            <a:stCxn id="27" idx="5"/>
            <a:endCxn id="28" idx="1"/>
          </p:cNvCxnSpPr>
          <p:nvPr/>
        </p:nvCxnSpPr>
        <p:spPr>
          <a:xfrm>
            <a:off x="2454907" y="2761213"/>
            <a:ext cx="591110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64662" y="2370968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66803" y="3287189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7" idx="3"/>
            <a:endCxn id="29" idx="7"/>
          </p:cNvCxnSpPr>
          <p:nvPr/>
        </p:nvCxnSpPr>
        <p:spPr>
          <a:xfrm flipH="1">
            <a:off x="1657048" y="2761213"/>
            <a:ext cx="474569" cy="592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1616707" y="3713248"/>
            <a:ext cx="286310" cy="34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36062" y="399386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3062" y="399386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29" idx="3"/>
            <a:endCxn id="40" idx="7"/>
          </p:cNvCxnSpPr>
          <p:nvPr/>
        </p:nvCxnSpPr>
        <p:spPr>
          <a:xfrm flipH="1">
            <a:off x="1083307" y="3677434"/>
            <a:ext cx="250451" cy="383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064662" y="143705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4"/>
            <a:endCxn id="27" idx="0"/>
          </p:cNvCxnSpPr>
          <p:nvPr/>
        </p:nvCxnSpPr>
        <p:spPr>
          <a:xfrm>
            <a:off x="2293262" y="1894252"/>
            <a:ext cx="0" cy="47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20400" y="3300309"/>
            <a:ext cx="1677862" cy="1480240"/>
            <a:chOff x="2520400" y="3300309"/>
            <a:chExt cx="1677862" cy="1480240"/>
          </a:xfrm>
        </p:grpSpPr>
        <p:sp>
          <p:nvSpPr>
            <p:cNvPr id="28" name="Oval 27"/>
            <p:cNvSpPr/>
            <p:nvPr/>
          </p:nvSpPr>
          <p:spPr>
            <a:xfrm>
              <a:off x="2979062" y="3300309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5"/>
              <a:endCxn id="34" idx="1"/>
            </p:cNvCxnSpPr>
            <p:nvPr/>
          </p:nvCxnSpPr>
          <p:spPr>
            <a:xfrm>
              <a:off x="3369307" y="3690554"/>
              <a:ext cx="2863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588662" y="3971168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521862" y="3971168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28" idx="3"/>
              <a:endCxn id="36" idx="7"/>
            </p:cNvCxnSpPr>
            <p:nvPr/>
          </p:nvCxnSpPr>
          <p:spPr>
            <a:xfrm flipH="1">
              <a:off x="2912107" y="3690554"/>
              <a:ext cx="133910" cy="34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5"/>
            </p:cNvCxnSpPr>
            <p:nvPr/>
          </p:nvCxnSpPr>
          <p:spPr>
            <a:xfrm>
              <a:off x="2912107" y="4361413"/>
              <a:ext cx="191461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3"/>
            </p:cNvCxnSpPr>
            <p:nvPr/>
          </p:nvCxnSpPr>
          <p:spPr>
            <a:xfrm flipH="1">
              <a:off x="2520400" y="4361413"/>
              <a:ext cx="68417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5"/>
            </p:cNvCxnSpPr>
            <p:nvPr/>
          </p:nvCxnSpPr>
          <p:spPr>
            <a:xfrm>
              <a:off x="3978907" y="4361413"/>
              <a:ext cx="219355" cy="3949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4" idx="3"/>
            </p:cNvCxnSpPr>
            <p:nvPr/>
          </p:nvCxnSpPr>
          <p:spPr>
            <a:xfrm flipH="1">
              <a:off x="3548602" y="4361413"/>
              <a:ext cx="107015" cy="41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226307" y="4390248"/>
            <a:ext cx="191461" cy="366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9046" y="4390248"/>
            <a:ext cx="17397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5"/>
          </p:cNvCxnSpPr>
          <p:nvPr/>
        </p:nvCxnSpPr>
        <p:spPr>
          <a:xfrm>
            <a:off x="1083307" y="4384107"/>
            <a:ext cx="215015" cy="396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9600" y="4414471"/>
            <a:ext cx="17397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ular Callout 57"/>
          <p:cNvSpPr/>
          <p:nvPr/>
        </p:nvSpPr>
        <p:spPr>
          <a:xfrm>
            <a:off x="5224668" y="3732456"/>
            <a:ext cx="3157332" cy="1688334"/>
          </a:xfrm>
          <a:prstGeom prst="wedgeRoundRectCallout">
            <a:avLst>
              <a:gd name="adj1" fmla="val -41458"/>
              <a:gd name="adj2" fmla="val 30568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274320" rtlCol="0" anchor="ctr" anchorCtr="0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Method 3: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Snapshot process ⟹ Huge disk image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1616708" y="5420789"/>
            <a:ext cx="2920178" cy="778809"/>
          </a:xfrm>
          <a:prstGeom prst="wedgeRoundRectCallout">
            <a:avLst>
              <a:gd name="adj1" fmla="val -32834"/>
              <a:gd name="adj2" fmla="val -168648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Hit Resource Cap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228600" y="1219201"/>
            <a:ext cx="1611686" cy="844260"/>
          </a:xfrm>
          <a:prstGeom prst="wedgeRoundRectCallout">
            <a:avLst>
              <a:gd name="adj1" fmla="val 61915"/>
              <a:gd name="adj2" fmla="val 10514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Fork at branches</a:t>
            </a:r>
          </a:p>
        </p:txBody>
      </p:sp>
    </p:spTree>
    <p:extLst>
      <p:ext uri="{BB962C8B-B14F-4D97-AF65-F5344CB8AC3E}">
        <p14:creationId xmlns:p14="http://schemas.microsoft.com/office/powerpoint/2010/main" val="379861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Mayhem: </a:t>
            </a:r>
            <a:r>
              <a:rPr lang="en-US" u="sng" dirty="0" smtClean="0"/>
              <a:t>Hybrid</a:t>
            </a:r>
            <a:r>
              <a:rPr lang="en-US" dirty="0" smtClean="0"/>
              <a:t> Execution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224668" y="1516101"/>
            <a:ext cx="3309732" cy="1695244"/>
          </a:xfrm>
          <a:prstGeom prst="wedgeRoundRectCallout">
            <a:avLst>
              <a:gd name="adj1" fmla="val -45009"/>
              <a:gd name="adj2" fmla="val 17105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0" rtlCol="0" anchor="ctr" anchorCtr="0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Our Method: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Don’t snapshot state; </a:t>
            </a:r>
            <a:r>
              <a:rPr lang="en-US" sz="2400" dirty="0">
                <a:solidFill>
                  <a:schemeClr val="bg1"/>
                </a:solidFill>
              </a:rPr>
              <a:t>u</a:t>
            </a:r>
            <a:r>
              <a:rPr lang="en-US" sz="2400" dirty="0" smtClean="0">
                <a:solidFill>
                  <a:schemeClr val="bg1"/>
                </a:solidFill>
              </a:rPr>
              <a:t>se path predicate to recreate state</a:t>
            </a:r>
          </a:p>
        </p:txBody>
      </p:sp>
      <p:cxnSp>
        <p:nvCxnSpPr>
          <p:cNvPr id="26" name="Straight Arrow Connector 25"/>
          <p:cNvCxnSpPr>
            <a:stCxn id="27" idx="5"/>
            <a:endCxn id="28" idx="1"/>
          </p:cNvCxnSpPr>
          <p:nvPr/>
        </p:nvCxnSpPr>
        <p:spPr>
          <a:xfrm>
            <a:off x="2454907" y="2761213"/>
            <a:ext cx="591110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64662" y="2370968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66803" y="3287189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7" idx="3"/>
            <a:endCxn id="29" idx="7"/>
          </p:cNvCxnSpPr>
          <p:nvPr/>
        </p:nvCxnSpPr>
        <p:spPr>
          <a:xfrm flipH="1">
            <a:off x="1657048" y="2761213"/>
            <a:ext cx="474569" cy="592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1616707" y="3713248"/>
            <a:ext cx="286310" cy="34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36062" y="399386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3062" y="399386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29" idx="3"/>
            <a:endCxn id="40" idx="7"/>
          </p:cNvCxnSpPr>
          <p:nvPr/>
        </p:nvCxnSpPr>
        <p:spPr>
          <a:xfrm flipH="1">
            <a:off x="1083307" y="3677434"/>
            <a:ext cx="250451" cy="383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064662" y="1437052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4"/>
            <a:endCxn id="27" idx="0"/>
          </p:cNvCxnSpPr>
          <p:nvPr/>
        </p:nvCxnSpPr>
        <p:spPr>
          <a:xfrm>
            <a:off x="2293262" y="1894252"/>
            <a:ext cx="0" cy="476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79062" y="3300309"/>
            <a:ext cx="457200" cy="457200"/>
          </a:xfrm>
          <a:prstGeom prst="ellipse">
            <a:avLst/>
          </a:prstGeom>
          <a:solidFill>
            <a:schemeClr val="accent2"/>
          </a:solidFill>
          <a:ln w="38100" cap="sq" cmpd="sng">
            <a:noFill/>
            <a:prstDash val="sysDash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8" idx="5"/>
            <a:endCxn id="34" idx="1"/>
          </p:cNvCxnSpPr>
          <p:nvPr/>
        </p:nvCxnSpPr>
        <p:spPr>
          <a:xfrm>
            <a:off x="3369307" y="3690554"/>
            <a:ext cx="286310" cy="34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88662" y="3971168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21862" y="3971168"/>
            <a:ext cx="457200" cy="457200"/>
          </a:xfrm>
          <a:prstGeom prst="ellipse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8" idx="3"/>
            <a:endCxn id="36" idx="7"/>
          </p:cNvCxnSpPr>
          <p:nvPr/>
        </p:nvCxnSpPr>
        <p:spPr>
          <a:xfrm flipH="1">
            <a:off x="2912107" y="3690554"/>
            <a:ext cx="133910" cy="347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5"/>
          </p:cNvCxnSpPr>
          <p:nvPr/>
        </p:nvCxnSpPr>
        <p:spPr>
          <a:xfrm>
            <a:off x="2912107" y="4361413"/>
            <a:ext cx="19146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3"/>
          </p:cNvCxnSpPr>
          <p:nvPr/>
        </p:nvCxnSpPr>
        <p:spPr>
          <a:xfrm flipH="1">
            <a:off x="2520400" y="4361413"/>
            <a:ext cx="68417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</p:cNvCxnSpPr>
          <p:nvPr/>
        </p:nvCxnSpPr>
        <p:spPr>
          <a:xfrm>
            <a:off x="3978907" y="4361413"/>
            <a:ext cx="219355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</p:cNvCxnSpPr>
          <p:nvPr/>
        </p:nvCxnSpPr>
        <p:spPr>
          <a:xfrm flipH="1">
            <a:off x="3548602" y="4361413"/>
            <a:ext cx="107015" cy="419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26307" y="4390248"/>
            <a:ext cx="191461" cy="366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9046" y="4390248"/>
            <a:ext cx="17397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5"/>
          </p:cNvCxnSpPr>
          <p:nvPr/>
        </p:nvCxnSpPr>
        <p:spPr>
          <a:xfrm>
            <a:off x="1083307" y="4384107"/>
            <a:ext cx="215015" cy="396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9600" y="4414471"/>
            <a:ext cx="173971" cy="394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16-Point Star 57"/>
          <p:cNvSpPr/>
          <p:nvPr/>
        </p:nvSpPr>
        <p:spPr>
          <a:xfrm>
            <a:off x="5195544" y="4359451"/>
            <a:ext cx="3338856" cy="1736549"/>
          </a:xfrm>
          <a:prstGeom prst="star16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182880" rtlCol="0" anchor="ctr" anchorCtr="0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9.4M </a:t>
            </a:r>
            <a:r>
              <a:rPr lang="en-US" sz="2400" b="1" dirty="0" smtClean="0">
                <a:solidFill>
                  <a:schemeClr val="bg1"/>
                </a:solidFill>
                <a:sym typeface="Wingdings"/>
              </a:rPr>
              <a:t> 500K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1616708" y="5420789"/>
            <a:ext cx="2920178" cy="778809"/>
          </a:xfrm>
          <a:prstGeom prst="wedgeRoundRectCallout">
            <a:avLst>
              <a:gd name="adj1" fmla="val -32834"/>
              <a:gd name="adj2" fmla="val -168648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Hit Resource Cap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228600" y="1219201"/>
            <a:ext cx="1611686" cy="844260"/>
          </a:xfrm>
          <a:prstGeom prst="wedgeRoundRectCallout">
            <a:avLst>
              <a:gd name="adj1" fmla="val 61915"/>
              <a:gd name="adj2" fmla="val 10514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Fork at 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6544" y="3886200"/>
            <a:ext cx="21557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err="1" smtClean="0"/>
              <a:t>Ghostscript</a:t>
            </a:r>
            <a:r>
              <a:rPr lang="en-US" sz="2400" dirty="0" smtClean="0"/>
              <a:t> 8.62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3072578" y="2209800"/>
            <a:ext cx="1956622" cy="778809"/>
          </a:xfrm>
          <a:prstGeom prst="wedgeRoundRectCallout">
            <a:avLst>
              <a:gd name="adj1" fmla="val -37259"/>
              <a:gd name="adj2" fmla="val 8704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“Checkpoint”</a:t>
            </a:r>
          </a:p>
        </p:txBody>
      </p:sp>
      <p:sp>
        <p:nvSpPr>
          <p:cNvPr id="44" name="Oval 43"/>
          <p:cNvSpPr/>
          <p:nvPr/>
        </p:nvSpPr>
        <p:spPr>
          <a:xfrm>
            <a:off x="2979062" y="3300309"/>
            <a:ext cx="457200" cy="457200"/>
          </a:xfrm>
          <a:prstGeom prst="ellipse">
            <a:avLst/>
          </a:prstGeom>
          <a:noFill/>
          <a:ln w="38100" cap="sq" cmpd="sng">
            <a:solidFill>
              <a:schemeClr val="tx1"/>
            </a:solidFill>
            <a:prstDash val="sysDash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9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6" grpId="0" animBg="1"/>
      <p:bldP spid="58" grpId="0" animBg="1"/>
      <p:bldP spid="3" grpId="0"/>
      <p:bldP spid="35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194550" y="52171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Execution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37472" y="1985898"/>
            <a:ext cx="6282528" cy="1054515"/>
            <a:chOff x="1505832" y="1985898"/>
            <a:chExt cx="5488609" cy="1054515"/>
          </a:xfrm>
        </p:grpSpPr>
        <p:sp>
          <p:nvSpPr>
            <p:cNvPr id="30" name="Rounded Rectangle 29"/>
            <p:cNvSpPr/>
            <p:nvPr/>
          </p:nvSpPr>
          <p:spPr>
            <a:xfrm>
              <a:off x="2149560" y="1985898"/>
              <a:ext cx="4844881" cy="1054515"/>
            </a:xfrm>
            <a:prstGeom prst="roundRect">
              <a:avLst/>
            </a:prstGeom>
            <a:solidFill>
              <a:schemeClr val="accent5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Manage #executors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in memory within resource cap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5832" y="2222278"/>
              <a:ext cx="627768" cy="581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36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37472" y="3386615"/>
            <a:ext cx="6282528" cy="1054515"/>
            <a:chOff x="1505832" y="3386615"/>
            <a:chExt cx="5488609" cy="1054515"/>
          </a:xfrm>
        </p:grpSpPr>
        <p:sp>
          <p:nvSpPr>
            <p:cNvPr id="61" name="Rounded Rectangle 60"/>
            <p:cNvSpPr/>
            <p:nvPr/>
          </p:nvSpPr>
          <p:spPr>
            <a:xfrm>
              <a:off x="2149560" y="3386615"/>
              <a:ext cx="4844881" cy="1054515"/>
            </a:xfrm>
            <a:prstGeom prst="roundRect">
              <a:avLst/>
            </a:prstGeom>
            <a:solidFill>
              <a:schemeClr val="accent5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Minimize duplicated work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05832" y="3622995"/>
              <a:ext cx="627768" cy="581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36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7472" y="4736685"/>
            <a:ext cx="6282528" cy="1054515"/>
            <a:chOff x="1505832" y="4736685"/>
            <a:chExt cx="5488609" cy="1054515"/>
          </a:xfrm>
        </p:grpSpPr>
        <p:sp>
          <p:nvSpPr>
            <p:cNvPr id="64" name="Rounded Rectangle 63"/>
            <p:cNvSpPr/>
            <p:nvPr/>
          </p:nvSpPr>
          <p:spPr>
            <a:xfrm>
              <a:off x="2149560" y="4736685"/>
              <a:ext cx="4844881" cy="1054515"/>
            </a:xfrm>
            <a:prstGeom prst="roundRect">
              <a:avLst/>
            </a:prstGeom>
            <a:solidFill>
              <a:schemeClr val="accent5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Lightweight checkpoints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05832" y="4973065"/>
              <a:ext cx="627768" cy="581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36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22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 smtClean="0"/>
              <a:t>Challenge 2: Symbolic Indices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536466"/>
            <a:ext cx="3657600" cy="1600200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user_input</a:t>
            </a:r>
            <a:r>
              <a:rPr lang="en-US" sz="32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3200" dirty="0">
                <a:solidFill>
                  <a:schemeClr val="bg1"/>
                </a:solidFill>
              </a:rPr>
              <a:t>y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mem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en-US" sz="3200" dirty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];</a:t>
            </a:r>
          </a:p>
          <a:p>
            <a:r>
              <a:rPr lang="en-US" sz="3200" dirty="0">
                <a:solidFill>
                  <a:schemeClr val="bg1"/>
                </a:solidFill>
              </a:rPr>
              <a:t>a</a:t>
            </a:r>
            <a:r>
              <a:rPr lang="en-US" sz="3200" dirty="0" smtClean="0">
                <a:solidFill>
                  <a:schemeClr val="bg1"/>
                </a:solidFill>
              </a:rPr>
              <a:t>ssert (y == 42);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381500" y="1536466"/>
            <a:ext cx="4343400" cy="761999"/>
          </a:xfrm>
          <a:prstGeom prst="wedgeRoundRectCallout">
            <a:avLst>
              <a:gd name="adj1" fmla="val -82727"/>
              <a:gd name="adj2" fmla="val 61201"/>
              <a:gd name="adj3" fmla="val 16667"/>
            </a:avLst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dirty="0" smtClean="0">
                <a:solidFill>
                  <a:schemeClr val="bg1"/>
                </a:solidFill>
              </a:rPr>
              <a:t> can be anything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381500" y="2627437"/>
            <a:ext cx="4343400" cy="1106363"/>
          </a:xfrm>
          <a:prstGeom prst="wedgeRoundRectCallout">
            <a:avLst>
              <a:gd name="adj1" fmla="val -64743"/>
              <a:gd name="adj2" fmla="val -24546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Which memory cell contains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42?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29093" y="4419600"/>
            <a:ext cx="7900575" cy="1497687"/>
            <a:chOff x="729093" y="5111114"/>
            <a:chExt cx="7900575" cy="1497687"/>
          </a:xfrm>
        </p:grpSpPr>
        <p:sp>
          <p:nvSpPr>
            <p:cNvPr id="3" name="Rectangle 2"/>
            <p:cNvSpPr/>
            <p:nvPr/>
          </p:nvSpPr>
          <p:spPr>
            <a:xfrm>
              <a:off x="838200" y="5111114"/>
              <a:ext cx="7391400" cy="1066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2</a:t>
              </a:r>
              <a:r>
                <a:rPr lang="en-US" sz="2800" baseline="30000" dirty="0" smtClean="0">
                  <a:solidFill>
                    <a:srgbClr val="000000"/>
                  </a:solidFill>
                </a:rPr>
                <a:t>32</a:t>
              </a:r>
              <a:r>
                <a:rPr lang="en-US" sz="2800" dirty="0" smtClean="0">
                  <a:solidFill>
                    <a:srgbClr val="000000"/>
                  </a:solidFill>
                </a:rPr>
                <a:t> cells to check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0532" y="6177914"/>
              <a:ext cx="12867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/>
                <a:t>Memory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9093" y="6177914"/>
              <a:ext cx="19882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/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13815" y="6177914"/>
              <a:ext cx="81585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/>
                <a:t>2</a:t>
              </a:r>
              <a:r>
                <a:rPr lang="en-US" sz="2800" baseline="30000" dirty="0" smtClean="0"/>
                <a:t>32</a:t>
              </a:r>
              <a:r>
                <a:rPr lang="en-US" baseline="30000" dirty="0" smtClean="0"/>
                <a:t> </a:t>
              </a:r>
              <a:r>
                <a:rPr lang="en-US" sz="2800" dirty="0" smtClean="0"/>
                <a:t>-1</a:t>
              </a:r>
              <a:endParaRPr lang="en-US" sz="2800" baseline="30000" dirty="0" smtClean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71210" y="5632351"/>
              <a:ext cx="2249424" cy="6449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42320" y="5632350"/>
              <a:ext cx="2205680" cy="1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376285" y="4344384"/>
            <a:ext cx="1919431" cy="381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Cause: Overwritten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1833265"/>
            <a:ext cx="2895602" cy="2129135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7800" y="1371600"/>
            <a:ext cx="5028617" cy="1212946"/>
            <a:chOff x="1600200" y="2286000"/>
            <a:chExt cx="5028617" cy="1212946"/>
          </a:xfrm>
        </p:grpSpPr>
        <p:sp>
          <p:nvSpPr>
            <p:cNvPr id="22" name="Rounded Rectangle 21"/>
            <p:cNvSpPr/>
            <p:nvPr/>
          </p:nvSpPr>
          <p:spPr>
            <a:xfrm>
              <a:off x="1600200" y="2736946"/>
              <a:ext cx="2286000" cy="762000"/>
            </a:xfrm>
            <a:prstGeom prst="roundRect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3805" y="2286000"/>
              <a:ext cx="2745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mem</a:t>
              </a:r>
              <a:r>
                <a:rPr lang="en-US" sz="2400" dirty="0" smtClean="0"/>
                <a:t>[0x11223344]</a:t>
              </a:r>
              <a:endParaRPr lang="en-US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6200" y="3962400"/>
            <a:ext cx="2743200" cy="690265"/>
            <a:chOff x="3886200" y="3962400"/>
            <a:chExt cx="2743200" cy="690265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486400" y="3962400"/>
              <a:ext cx="1143000" cy="228600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86200" y="4191000"/>
              <a:ext cx="1765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mem</a:t>
              </a:r>
              <a:r>
                <a:rPr lang="en-US" sz="2400" dirty="0" smtClean="0">
                  <a:solidFill>
                    <a:srgbClr val="000000"/>
                  </a:solidFill>
                </a:rPr>
                <a:t>[input]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9642"/>
              </p:ext>
            </p:extLst>
          </p:nvPr>
        </p:nvGraphicFramePr>
        <p:xfrm>
          <a:off x="6629400" y="1137132"/>
          <a:ext cx="1905000" cy="541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5416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95631"/>
              </p:ext>
            </p:extLst>
          </p:nvPr>
        </p:nvGraphicFramePr>
        <p:xfrm>
          <a:off x="6629400" y="2133600"/>
          <a:ext cx="1905000" cy="3665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688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688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arg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688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addr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688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ptr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15924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buf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 rot="16200000">
            <a:off x="6003107" y="3259905"/>
            <a:ext cx="3157589" cy="1905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FFFFFE"/>
                </a:solidFill>
              </a:rPr>
              <a:t>user 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3979905"/>
            <a:ext cx="3276600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91440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2400" dirty="0" smtClean="0">
                <a:latin typeface="Consolas"/>
                <a:cs typeface="Consolas"/>
              </a:rPr>
              <a:t> assert(*</a:t>
            </a:r>
            <a:r>
              <a:rPr lang="en-US" sz="2400" dirty="0" err="1" smtClean="0">
                <a:latin typeface="Consolas"/>
                <a:cs typeface="Consolas"/>
              </a:rPr>
              <a:t>ptr</a:t>
            </a:r>
            <a:r>
              <a:rPr lang="en-US" sz="2400" dirty="0" smtClean="0">
                <a:latin typeface="Consolas"/>
                <a:cs typeface="Consolas"/>
              </a:rPr>
              <a:t>==42); 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return;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457200" y="2837457"/>
            <a:ext cx="2296229" cy="836838"/>
          </a:xfrm>
          <a:prstGeom prst="wedgeRoundRectCallout">
            <a:avLst>
              <a:gd name="adj1" fmla="val 216052"/>
              <a:gd name="adj2" fmla="val 82740"/>
              <a:gd name="adj3" fmla="val 16667"/>
            </a:avLst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r>
              <a:rPr lang="en-US" sz="2400" dirty="0" smtClean="0">
                <a:solidFill>
                  <a:schemeClr val="bg1"/>
                </a:solidFill>
              </a:rPr>
              <a:t>  address 11223344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57199" y="2837457"/>
            <a:ext cx="2770801" cy="854895"/>
          </a:xfrm>
          <a:prstGeom prst="wedgeRoundRectCallout">
            <a:avLst>
              <a:gd name="adj1" fmla="val -7057"/>
              <a:gd name="adj2" fmla="val 94556"/>
              <a:gd name="adj3" fmla="val 16667"/>
            </a:avLst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ptr</a:t>
            </a:r>
            <a:r>
              <a:rPr lang="en-US" sz="2400" dirty="0" smtClean="0">
                <a:solidFill>
                  <a:schemeClr val="bg1"/>
                </a:solidFill>
              </a:rPr>
              <a:t> = 0x11223344</a:t>
            </a:r>
          </a:p>
        </p:txBody>
      </p:sp>
    </p:spTree>
    <p:extLst>
      <p:ext uri="{BB962C8B-B14F-4D97-AF65-F5344CB8AC3E}">
        <p14:creationId xmlns:p14="http://schemas.microsoft.com/office/powerpoint/2010/main" val="277842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Cause: Table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Table lookups in standard APIs:</a:t>
            </a:r>
          </a:p>
          <a:p>
            <a:r>
              <a:rPr lang="en-US" b="1" dirty="0"/>
              <a:t>P</a:t>
            </a:r>
            <a:r>
              <a:rPr lang="en-US" b="1" dirty="0" smtClean="0"/>
              <a:t>arsing</a:t>
            </a:r>
            <a:r>
              <a:rPr lang="en-US" dirty="0" smtClean="0"/>
              <a:t>: </a:t>
            </a:r>
            <a:r>
              <a:rPr lang="en-US" dirty="0" err="1" smtClean="0"/>
              <a:t>sscanf</a:t>
            </a:r>
            <a:r>
              <a:rPr lang="en-US" dirty="0" smtClean="0"/>
              <a:t>, </a:t>
            </a:r>
            <a:r>
              <a:rPr lang="en-US" dirty="0" err="1" smtClean="0"/>
              <a:t>vfprintf</a:t>
            </a:r>
            <a:r>
              <a:rPr lang="en-US" dirty="0" smtClean="0"/>
              <a:t>, etc.</a:t>
            </a:r>
          </a:p>
          <a:p>
            <a:r>
              <a:rPr lang="en-US" b="1" dirty="0" smtClean="0"/>
              <a:t>Character test</a:t>
            </a:r>
            <a:r>
              <a:rPr lang="en-US" dirty="0" smtClean="0"/>
              <a:t>: </a:t>
            </a:r>
            <a:r>
              <a:rPr lang="en-US" dirty="0" err="1" smtClean="0"/>
              <a:t>isspace</a:t>
            </a:r>
            <a:r>
              <a:rPr lang="en-US" dirty="0" smtClean="0"/>
              <a:t>, </a:t>
            </a:r>
            <a:r>
              <a:rPr lang="en-US" dirty="0" err="1" smtClean="0"/>
              <a:t>isalpha</a:t>
            </a:r>
            <a:r>
              <a:rPr lang="en-US" dirty="0" smtClean="0"/>
              <a:t>, etc.</a:t>
            </a:r>
          </a:p>
          <a:p>
            <a:r>
              <a:rPr lang="en-US" b="1" dirty="0" smtClean="0"/>
              <a:t>Conversion</a:t>
            </a:r>
            <a:r>
              <a:rPr lang="en-US" dirty="0" smtClean="0"/>
              <a:t>: </a:t>
            </a:r>
            <a:r>
              <a:rPr lang="en-US" dirty="0" err="1" smtClean="0"/>
              <a:t>toupper</a:t>
            </a:r>
            <a:r>
              <a:rPr lang="en-US" dirty="0" smtClean="0"/>
              <a:t>, </a:t>
            </a:r>
            <a:r>
              <a:rPr lang="en-US" dirty="0" err="1" smtClean="0"/>
              <a:t>tolower</a:t>
            </a:r>
            <a:r>
              <a:rPr lang="en-US" dirty="0" smtClean="0"/>
              <a:t>, </a:t>
            </a:r>
            <a:r>
              <a:rPr lang="en-US" dirty="0" err="1" smtClean="0"/>
              <a:t>mbtowc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Concretization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Over</a:t>
            </a:r>
            <a:r>
              <a:rPr lang="en-US" b="1" i="1" dirty="0"/>
              <a:t>-</a:t>
            </a:r>
            <a:r>
              <a:rPr lang="en-US" b="1" i="1" dirty="0" smtClean="0"/>
              <a:t>constrained</a:t>
            </a:r>
          </a:p>
          <a:p>
            <a:r>
              <a:rPr lang="en-US" dirty="0" smtClean="0"/>
              <a:t>Misses </a:t>
            </a:r>
            <a:r>
              <a:rPr lang="en-US" dirty="0"/>
              <a:t>40% of exploits in our experiments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5846" y="1676401"/>
            <a:ext cx="4039966" cy="1324678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 anchorCtr="1"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Π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mem</a:t>
            </a:r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] = 42 </a:t>
            </a:r>
            <a:r>
              <a:rPr lang="en-US" sz="32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 smtClean="0">
                <a:solidFill>
                  <a:schemeClr val="bg1"/>
                </a:solidFill>
                <a:latin typeface="Cambria"/>
                <a:ea typeface="ＭＳ ゴシック"/>
                <a:cs typeface="Cambria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Π</a:t>
            </a:r>
            <a:r>
              <a:rPr lang="en-US" sz="3200" dirty="0" smtClean="0">
                <a:solidFill>
                  <a:schemeClr val="bg1"/>
                </a:solidFill>
              </a:rPr>
              <a:t>’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83540" y="1676401"/>
            <a:ext cx="4034613" cy="1324678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tlCol="0" anchor="ctr" anchorCtr="1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Π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x = 17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mem</a:t>
            </a:r>
            <a:r>
              <a:rPr lang="en-US" sz="3200" dirty="0" smtClean="0">
                <a:solidFill>
                  <a:schemeClr val="bg1"/>
                </a:solidFill>
              </a:rPr>
              <a:t>[x] = 42 </a:t>
            </a:r>
            <a:r>
              <a:rPr lang="en-US" sz="32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Π</a:t>
            </a:r>
            <a:r>
              <a:rPr lang="en-US" sz="32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91658" y="1933922"/>
            <a:ext cx="566036" cy="809636"/>
          </a:xfrm>
          <a:prstGeom prst="rightArrow">
            <a:avLst/>
          </a:prstGeom>
          <a:solidFill>
            <a:srgbClr val="E4793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88791"/>
              </p:ext>
            </p:extLst>
          </p:nvPr>
        </p:nvGraphicFramePr>
        <p:xfrm>
          <a:off x="3095705" y="3276600"/>
          <a:ext cx="2952591" cy="1158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89664"/>
                <a:gridCol w="246292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5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320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Solvable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32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Exploits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906029" y="1890580"/>
            <a:ext cx="1174902" cy="428278"/>
          </a:xfrm>
          <a:prstGeom prst="rect">
            <a:avLst/>
          </a:prstGeom>
          <a:noFill/>
          <a:ln w="57150" cap="sq" cmpd="sng">
            <a:solidFill>
              <a:schemeClr val="accent2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1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Fully Symbolic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247900" y="1295400"/>
            <a:ext cx="4648200" cy="791279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Π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mem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en-US" sz="3200" dirty="0">
                <a:solidFill>
                  <a:schemeClr val="accent2"/>
                </a:solidFill>
              </a:rPr>
              <a:t>x</a:t>
            </a:r>
            <a:r>
              <a:rPr lang="en-US" sz="3200" dirty="0">
                <a:solidFill>
                  <a:schemeClr val="bg1"/>
                </a:solidFill>
              </a:rPr>
              <a:t>] </a:t>
            </a:r>
            <a:r>
              <a:rPr lang="en-US" sz="3200" dirty="0" smtClean="0">
                <a:solidFill>
                  <a:schemeClr val="bg1"/>
                </a:solidFill>
              </a:rPr>
              <a:t>= 42 </a:t>
            </a:r>
            <a:r>
              <a:rPr lang="en-US" sz="3200" dirty="0" smtClean="0">
                <a:solidFill>
                  <a:schemeClr val="bg1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Π</a:t>
            </a:r>
            <a:r>
              <a:rPr lang="en-US" sz="3200" dirty="0" smtClean="0">
                <a:solidFill>
                  <a:schemeClr val="bg1"/>
                </a:solidFill>
              </a:rPr>
              <a:t>’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8982" y="2086321"/>
            <a:ext cx="566036" cy="809636"/>
          </a:xfrm>
          <a:prstGeom prst="rightArrow">
            <a:avLst/>
          </a:prstGeom>
          <a:solidFill>
            <a:srgbClr val="E4793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95000"/>
              </p:ext>
            </p:extLst>
          </p:nvPr>
        </p:nvGraphicFramePr>
        <p:xfrm>
          <a:off x="3095705" y="5029200"/>
          <a:ext cx="2952591" cy="11582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89664"/>
                <a:gridCol w="246292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sz="32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Solvable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accent5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320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Exploits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85800" y="2895600"/>
            <a:ext cx="7772400" cy="1981200"/>
            <a:chOff x="1066800" y="3048000"/>
            <a:chExt cx="7772400" cy="1981200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21" name="Rounded Rectangle 20"/>
            <p:cNvSpPr/>
            <p:nvPr/>
          </p:nvSpPr>
          <p:spPr>
            <a:xfrm>
              <a:off x="1066800" y="3048000"/>
              <a:ext cx="7772400" cy="1981200"/>
            </a:xfrm>
            <a:prstGeom prst="roundRect">
              <a:avLst/>
            </a:prstGeom>
            <a:solidFill>
              <a:schemeClr val="accent4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Π</a:t>
              </a:r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mem</a:t>
              </a:r>
              <a:r>
                <a:rPr lang="en-US" sz="3200" dirty="0" smtClean="0">
                  <a:solidFill>
                    <a:schemeClr val="bg1"/>
                  </a:solidFill>
                </a:rPr>
                <a:t>[x] </a:t>
              </a:r>
              <a:r>
                <a:rPr lang="en-US" sz="3200" dirty="0">
                  <a:solidFill>
                    <a:schemeClr val="bg1"/>
                  </a:solidFill>
                </a:rPr>
                <a:t>= 42 </a:t>
              </a:r>
              <a:r>
                <a:rPr lang="en-US" sz="3200" dirty="0" smtClean="0">
                  <a:solidFill>
                    <a:schemeClr val="bg1"/>
                  </a:solidFill>
                </a:rPr>
                <a:t/>
              </a:r>
              <a:br>
                <a:rPr lang="en-US" sz="3200" dirty="0" smtClean="0">
                  <a:solidFill>
                    <a:schemeClr val="bg1"/>
                  </a:solidFill>
                </a:rPr>
              </a:br>
              <a:r>
                <a:rPr lang="en-US" sz="3200" dirty="0" smtClean="0">
                  <a:solidFill>
                    <a:schemeClr val="bg1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mem</a:t>
              </a:r>
              <a:r>
                <a:rPr lang="en-US" sz="3200" dirty="0" smtClean="0">
                  <a:solidFill>
                    <a:schemeClr val="bg1"/>
                  </a:solidFill>
                </a:rPr>
                <a:t>[0] = v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0 </a:t>
              </a:r>
              <a:r>
                <a:rPr lang="en-US" sz="3200" dirty="0" smtClean="0">
                  <a:solidFill>
                    <a:schemeClr val="bg1"/>
                  </a:solidFill>
                  <a:latin typeface="ＭＳ ゴシック"/>
                  <a:ea typeface="ＭＳ ゴシック"/>
                  <a:cs typeface="ＭＳ ゴシック"/>
                </a:rPr>
                <a:t>∧…∧</a:t>
              </a:r>
              <a:r>
                <a:rPr lang="en-US" sz="3200" baseline="-25000" dirty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mem</a:t>
              </a:r>
              <a:r>
                <a:rPr lang="en-US" sz="3200" dirty="0" smtClean="0">
                  <a:solidFill>
                    <a:schemeClr val="bg1"/>
                  </a:solidFill>
                </a:rPr>
                <a:t>[2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32</a:t>
              </a:r>
              <a:r>
                <a:rPr lang="en-US" sz="3200" dirty="0">
                  <a:solidFill>
                    <a:schemeClr val="bg1"/>
                  </a:solidFill>
                </a:rPr>
                <a:t>-1</a:t>
              </a:r>
              <a:r>
                <a:rPr lang="en-US" sz="3200" dirty="0" smtClean="0">
                  <a:solidFill>
                    <a:schemeClr val="bg1"/>
                  </a:solidFill>
                </a:rPr>
                <a:t>] </a:t>
              </a:r>
              <a:r>
                <a:rPr lang="en-US" sz="3200" dirty="0">
                  <a:solidFill>
                    <a:schemeClr val="bg1"/>
                  </a:solidFill>
                </a:rPr>
                <a:t>= </a:t>
              </a:r>
              <a:r>
                <a:rPr lang="en-US" sz="3200" dirty="0" smtClean="0">
                  <a:solidFill>
                    <a:schemeClr val="bg1"/>
                  </a:solidFill>
                </a:rPr>
                <a:t>v</a:t>
              </a:r>
              <a:r>
                <a:rPr lang="en-US" sz="32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sz="2400" baseline="-9000" dirty="0" smtClean="0">
                  <a:solidFill>
                    <a:schemeClr val="bg1"/>
                  </a:solidFill>
                </a:rPr>
                <a:t>32</a:t>
              </a:r>
              <a:r>
                <a:rPr lang="en-US" sz="3200" baseline="-25000" dirty="0">
                  <a:solidFill>
                    <a:schemeClr val="bg1"/>
                  </a:solidFill>
                </a:rPr>
                <a:t>-1</a:t>
              </a:r>
              <a:r>
                <a:rPr lang="en-US" sz="3200" dirty="0" smtClean="0">
                  <a:solidFill>
                    <a:schemeClr val="bg1"/>
                  </a:solidFill>
                </a:rPr>
                <a:t/>
              </a:r>
              <a:br>
                <a:rPr lang="en-US" sz="3200" dirty="0" smtClean="0">
                  <a:solidFill>
                    <a:schemeClr val="bg1"/>
                  </a:solidFill>
                </a:rPr>
              </a:br>
              <a:r>
                <a:rPr lang="en-US" sz="3200" dirty="0" smtClean="0">
                  <a:solidFill>
                    <a:schemeClr val="bg1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Π</a:t>
              </a:r>
              <a:r>
                <a:rPr lang="en-US" sz="3200" dirty="0" smtClean="0">
                  <a:solidFill>
                    <a:schemeClr val="bg1"/>
                  </a:solidFill>
                </a:rPr>
                <a:t>’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5400" y="3838922"/>
              <a:ext cx="7361868" cy="502920"/>
            </a:xfrm>
            <a:prstGeom prst="rect">
              <a:avLst/>
            </a:prstGeom>
            <a:noFill/>
            <a:ln w="57150" cap="sq" cmpd="sng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2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Exploit Generation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Automatically </a:t>
            </a:r>
            <a:r>
              <a:rPr lang="en-US" b="1" u="sng" dirty="0"/>
              <a:t>Find Bugs</a:t>
            </a:r>
            <a:r>
              <a:rPr lang="en-US" b="1" dirty="0"/>
              <a:t> &amp; Generate Exploits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09600" y="2368096"/>
            <a:ext cx="3886200" cy="1447800"/>
          </a:xfrm>
          <a:prstGeom prst="wedgeRoundRectCallout">
            <a:avLst>
              <a:gd name="adj1" fmla="val 33148"/>
              <a:gd name="adj2" fmla="val -7546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Explore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5659" y="2915070"/>
            <a:ext cx="1672009" cy="1902224"/>
            <a:chOff x="6401141" y="2915070"/>
            <a:chExt cx="1672009" cy="19022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1141" y="3505179"/>
              <a:ext cx="452135" cy="54256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592" y="3776460"/>
              <a:ext cx="452135" cy="54256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167" y="2915070"/>
              <a:ext cx="452135" cy="54256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433" y="4274732"/>
              <a:ext cx="452135" cy="54256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015" y="3186351"/>
              <a:ext cx="452135" cy="542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51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Path predicate (</a:t>
            </a:r>
            <a:r>
              <a:rPr lang="el-GR" dirty="0" smtClean="0"/>
              <a:t>Π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constrains</a:t>
            </a:r>
            <a:r>
              <a:rPr lang="en-US" b="1" i="1" dirty="0" smtClean="0"/>
              <a:t> range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symbolic memory</a:t>
            </a:r>
            <a:br>
              <a:rPr lang="en-US" dirty="0" smtClean="0"/>
            </a:br>
            <a:r>
              <a:rPr lang="en-US" dirty="0" smtClean="0"/>
              <a:t>accesses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69791" y="1351007"/>
            <a:ext cx="4347958" cy="3936072"/>
            <a:chOff x="4225345" y="1066800"/>
            <a:chExt cx="4347958" cy="3936072"/>
          </a:xfrm>
        </p:grpSpPr>
        <p:sp>
          <p:nvSpPr>
            <p:cNvPr id="8" name="Rounded Rectangle 7"/>
            <p:cNvSpPr/>
            <p:nvPr/>
          </p:nvSpPr>
          <p:spPr>
            <a:xfrm>
              <a:off x="4225345" y="4211593"/>
              <a:ext cx="2180010" cy="791279"/>
            </a:xfrm>
            <a:prstGeom prst="roundRect">
              <a:avLst/>
            </a:prstGeom>
            <a:solidFill>
              <a:schemeClr val="accent4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y =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mem</a:t>
              </a:r>
              <a:r>
                <a:rPr lang="en-US" sz="2400" dirty="0">
                  <a:solidFill>
                    <a:schemeClr val="bg1"/>
                  </a:solidFill>
                </a:rPr>
                <a:t>[</a:t>
              </a:r>
              <a:r>
                <a:rPr lang="en-US" sz="2400" dirty="0">
                  <a:solidFill>
                    <a:schemeClr val="accent2"/>
                  </a:solidFill>
                </a:rPr>
                <a:t>x</a:t>
              </a:r>
              <a:r>
                <a:rPr lang="en-US" sz="2400" dirty="0">
                  <a:solidFill>
                    <a:schemeClr val="bg1"/>
                  </a:solidFill>
                </a:rPr>
                <a:t>]</a:t>
              </a:r>
            </a:p>
          </p:txBody>
        </p:sp>
        <p:cxnSp>
          <p:nvCxnSpPr>
            <p:cNvPr id="15" name="Straight Arrow Connector 14"/>
            <p:cNvCxnSpPr>
              <a:stCxn id="30" idx="2"/>
              <a:endCxn id="29" idx="0"/>
            </p:cNvCxnSpPr>
            <p:nvPr/>
          </p:nvCxnSpPr>
          <p:spPr>
            <a:xfrm>
              <a:off x="6915982" y="1600200"/>
              <a:ext cx="0" cy="4015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160132" y="2535192"/>
              <a:ext cx="755855" cy="1041989"/>
              <a:chOff x="5973601" y="1649967"/>
              <a:chExt cx="458594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973601" y="1649967"/>
                <a:ext cx="40798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</a:t>
                </a:r>
              </a:p>
            </p:txBody>
          </p:sp>
          <p:cxnSp>
            <p:nvCxnSpPr>
              <p:cNvPr id="18" name="Straight Arrow Connector 17"/>
              <p:cNvCxnSpPr>
                <a:stCxn id="29" idx="2"/>
                <a:endCxn id="45" idx="0"/>
              </p:cNvCxnSpPr>
              <p:nvPr/>
            </p:nvCxnSpPr>
            <p:spPr>
              <a:xfrm flipH="1">
                <a:off x="6019905" y="1653029"/>
                <a:ext cx="412290" cy="303041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15982" y="2541292"/>
              <a:ext cx="1657321" cy="593325"/>
              <a:chOff x="6558173" y="1659141"/>
              <a:chExt cx="2341059" cy="224754"/>
            </a:xfrm>
          </p:grpSpPr>
          <p:cxnSp>
            <p:nvCxnSpPr>
              <p:cNvPr id="20" name="Straight Arrow Connector 19"/>
              <p:cNvCxnSpPr>
                <a:stCxn id="29" idx="2"/>
              </p:cNvCxnSpPr>
              <p:nvPr/>
            </p:nvCxnSpPr>
            <p:spPr>
              <a:xfrm>
                <a:off x="6558173" y="1659141"/>
                <a:ext cx="1066158" cy="224754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301422" y="1660688"/>
                <a:ext cx="1597810" cy="198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5938874" y="2001793"/>
              <a:ext cx="1954216" cy="539496"/>
            </a:xfrm>
            <a:prstGeom prst="roundRect">
              <a:avLst/>
            </a:prstGeom>
            <a:solidFill>
              <a:schemeClr val="accent4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FFFE"/>
                  </a:solidFill>
                </a:rPr>
                <a:t>x &lt;= 42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387359" y="1066800"/>
              <a:ext cx="3057246" cy="533400"/>
            </a:xfrm>
            <a:prstGeom prst="roundRect">
              <a:avLst/>
            </a:prstGeom>
            <a:solidFill>
              <a:schemeClr val="accent4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FFFE"/>
                  </a:solidFill>
                </a:rPr>
                <a:t>x can be anything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041869" y="3678193"/>
              <a:ext cx="1194575" cy="533400"/>
              <a:chOff x="6836921" y="674173"/>
              <a:chExt cx="1540574" cy="75070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836921" y="674173"/>
                <a:ext cx="737010" cy="73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  f                    </a:t>
                </a:r>
                <a:endParaRPr lang="en-US" sz="2800" dirty="0"/>
              </a:p>
            </p:txBody>
          </p:sp>
          <p:cxnSp>
            <p:nvCxnSpPr>
              <p:cNvPr id="49" name="Straight Arrow Connector 48"/>
              <p:cNvCxnSpPr>
                <a:stCxn id="45" idx="2"/>
              </p:cNvCxnSpPr>
              <p:nvPr/>
            </p:nvCxnSpPr>
            <p:spPr>
              <a:xfrm flipH="1">
                <a:off x="7475659" y="682753"/>
                <a:ext cx="901836" cy="742129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236451" y="3678194"/>
              <a:ext cx="1205701" cy="614108"/>
              <a:chOff x="8475759" y="682048"/>
              <a:chExt cx="1554920" cy="86429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777950" y="682048"/>
                <a:ext cx="1252729" cy="736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    t    </a:t>
                </a:r>
                <a:endParaRPr lang="en-US" sz="2800" dirty="0"/>
              </a:p>
            </p:txBody>
          </p:sp>
          <p:cxnSp>
            <p:nvCxnSpPr>
              <p:cNvPr id="52" name="Straight Arrow Connector 51"/>
              <p:cNvCxnSpPr>
                <a:stCxn id="45" idx="2"/>
              </p:cNvCxnSpPr>
              <p:nvPr/>
            </p:nvCxnSpPr>
            <p:spPr>
              <a:xfrm>
                <a:off x="8475759" y="690627"/>
                <a:ext cx="1260119" cy="85571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ounded Rectangle 44"/>
            <p:cNvSpPr/>
            <p:nvPr/>
          </p:nvSpPr>
          <p:spPr>
            <a:xfrm>
              <a:off x="5259338" y="3144793"/>
              <a:ext cx="1954216" cy="539496"/>
            </a:xfrm>
            <a:prstGeom prst="roundRect">
              <a:avLst/>
            </a:prstGeom>
            <a:solidFill>
              <a:schemeClr val="accent4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E"/>
                  </a:solidFill>
                </a:rPr>
                <a:t>x</a:t>
              </a:r>
              <a:r>
                <a:rPr lang="en-US" sz="2400" dirty="0" smtClean="0">
                  <a:solidFill>
                    <a:srgbClr val="FFFFFE"/>
                  </a:solidFill>
                </a:rPr>
                <a:t> &gt;= 50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3942006" y="1828800"/>
            <a:ext cx="2534994" cy="3373393"/>
          </a:xfrm>
          <a:custGeom>
            <a:avLst/>
            <a:gdLst>
              <a:gd name="connsiteX0" fmla="*/ 1912470 w 3175657"/>
              <a:gd name="connsiteY0" fmla="*/ 0 h 4826000"/>
              <a:gd name="connsiteX1" fmla="*/ 1942353 w 3175657"/>
              <a:gd name="connsiteY1" fmla="*/ 612589 h 4826000"/>
              <a:gd name="connsiteX2" fmla="*/ 3167529 w 3175657"/>
              <a:gd name="connsiteY2" fmla="*/ 1329765 h 4826000"/>
              <a:gd name="connsiteX3" fmla="*/ 1255059 w 3175657"/>
              <a:gd name="connsiteY3" fmla="*/ 2958353 h 4826000"/>
              <a:gd name="connsiteX4" fmla="*/ 0 w 3175657"/>
              <a:gd name="connsiteY4" fmla="*/ 4826000 h 4826000"/>
              <a:gd name="connsiteX0" fmla="*/ 1912470 w 3175154"/>
              <a:gd name="connsiteY0" fmla="*/ 0 h 4826000"/>
              <a:gd name="connsiteX1" fmla="*/ 3167529 w 3175154"/>
              <a:gd name="connsiteY1" fmla="*/ 1329765 h 4826000"/>
              <a:gd name="connsiteX2" fmla="*/ 1255059 w 3175154"/>
              <a:gd name="connsiteY2" fmla="*/ 2958353 h 4826000"/>
              <a:gd name="connsiteX3" fmla="*/ 0 w 3175154"/>
              <a:gd name="connsiteY3" fmla="*/ 4826000 h 4826000"/>
              <a:gd name="connsiteX0" fmla="*/ 3079003 w 3343048"/>
              <a:gd name="connsiteY0" fmla="*/ 0 h 4766927"/>
              <a:gd name="connsiteX1" fmla="*/ 3167529 w 3343048"/>
              <a:gd name="connsiteY1" fmla="*/ 1270692 h 4766927"/>
              <a:gd name="connsiteX2" fmla="*/ 1255059 w 3343048"/>
              <a:gd name="connsiteY2" fmla="*/ 2899280 h 4766927"/>
              <a:gd name="connsiteX3" fmla="*/ 0 w 3343048"/>
              <a:gd name="connsiteY3" fmla="*/ 4766927 h 4766927"/>
              <a:gd name="connsiteX0" fmla="*/ 3079003 w 3351974"/>
              <a:gd name="connsiteY0" fmla="*/ 0 h 4766927"/>
              <a:gd name="connsiteX1" fmla="*/ 3167529 w 3351974"/>
              <a:gd name="connsiteY1" fmla="*/ 1270692 h 4766927"/>
              <a:gd name="connsiteX2" fmla="*/ 1255059 w 3351974"/>
              <a:gd name="connsiteY2" fmla="*/ 2899280 h 4766927"/>
              <a:gd name="connsiteX3" fmla="*/ 0 w 3351974"/>
              <a:gd name="connsiteY3" fmla="*/ 4766927 h 4766927"/>
              <a:gd name="connsiteX0" fmla="*/ 3079003 w 3167529"/>
              <a:gd name="connsiteY0" fmla="*/ 0 h 4766927"/>
              <a:gd name="connsiteX1" fmla="*/ 3167529 w 3167529"/>
              <a:gd name="connsiteY1" fmla="*/ 1270692 h 4766927"/>
              <a:gd name="connsiteX2" fmla="*/ 1255059 w 3167529"/>
              <a:gd name="connsiteY2" fmla="*/ 2899280 h 4766927"/>
              <a:gd name="connsiteX3" fmla="*/ 0 w 3167529"/>
              <a:gd name="connsiteY3" fmla="*/ 4766927 h 4766927"/>
              <a:gd name="connsiteX0" fmla="*/ 3256198 w 3334455"/>
              <a:gd name="connsiteY0" fmla="*/ 0 h 4752159"/>
              <a:gd name="connsiteX1" fmla="*/ 3167529 w 3334455"/>
              <a:gd name="connsiteY1" fmla="*/ 1255924 h 4752159"/>
              <a:gd name="connsiteX2" fmla="*/ 1255059 w 3334455"/>
              <a:gd name="connsiteY2" fmla="*/ 2884512 h 4752159"/>
              <a:gd name="connsiteX3" fmla="*/ 0 w 3334455"/>
              <a:gd name="connsiteY3" fmla="*/ 4752159 h 4752159"/>
              <a:gd name="connsiteX0" fmla="*/ 3256198 w 3361195"/>
              <a:gd name="connsiteY0" fmla="*/ 0 h 4752159"/>
              <a:gd name="connsiteX1" fmla="*/ 3167529 w 3361195"/>
              <a:gd name="connsiteY1" fmla="*/ 1255924 h 4752159"/>
              <a:gd name="connsiteX2" fmla="*/ 1255059 w 3361195"/>
              <a:gd name="connsiteY2" fmla="*/ 2884512 h 4752159"/>
              <a:gd name="connsiteX3" fmla="*/ 0 w 3361195"/>
              <a:gd name="connsiteY3" fmla="*/ 4752159 h 4752159"/>
              <a:gd name="connsiteX0" fmla="*/ 3256198 w 3392671"/>
              <a:gd name="connsiteY0" fmla="*/ 48749 h 4800908"/>
              <a:gd name="connsiteX1" fmla="*/ 3364737 w 3392671"/>
              <a:gd name="connsiteY1" fmla="*/ 109668 h 4800908"/>
              <a:gd name="connsiteX2" fmla="*/ 3167529 w 3392671"/>
              <a:gd name="connsiteY2" fmla="*/ 1304673 h 4800908"/>
              <a:gd name="connsiteX3" fmla="*/ 1255059 w 3392671"/>
              <a:gd name="connsiteY3" fmla="*/ 2933261 h 4800908"/>
              <a:gd name="connsiteX4" fmla="*/ 0 w 3392671"/>
              <a:gd name="connsiteY4" fmla="*/ 4800908 h 4800908"/>
              <a:gd name="connsiteX0" fmla="*/ 3256198 w 3373194"/>
              <a:gd name="connsiteY0" fmla="*/ 48749 h 4800908"/>
              <a:gd name="connsiteX1" fmla="*/ 3364737 w 3373194"/>
              <a:gd name="connsiteY1" fmla="*/ 109668 h 4800908"/>
              <a:gd name="connsiteX2" fmla="*/ 3167529 w 3373194"/>
              <a:gd name="connsiteY2" fmla="*/ 1304673 h 4800908"/>
              <a:gd name="connsiteX3" fmla="*/ 1255059 w 3373194"/>
              <a:gd name="connsiteY3" fmla="*/ 2933261 h 4800908"/>
              <a:gd name="connsiteX4" fmla="*/ 0 w 3373194"/>
              <a:gd name="connsiteY4" fmla="*/ 4800908 h 4800908"/>
              <a:gd name="connsiteX0" fmla="*/ 3364737 w 3373194"/>
              <a:gd name="connsiteY0" fmla="*/ 0 h 4691240"/>
              <a:gd name="connsiteX1" fmla="*/ 3167529 w 3373194"/>
              <a:gd name="connsiteY1" fmla="*/ 1195005 h 4691240"/>
              <a:gd name="connsiteX2" fmla="*/ 1255059 w 3373194"/>
              <a:gd name="connsiteY2" fmla="*/ 2823593 h 4691240"/>
              <a:gd name="connsiteX3" fmla="*/ 0 w 3373194"/>
              <a:gd name="connsiteY3" fmla="*/ 4691240 h 469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194" h="4691240">
                <a:moveTo>
                  <a:pt x="3364737" y="0"/>
                </a:moveTo>
                <a:cubicBezTo>
                  <a:pt x="3349959" y="209321"/>
                  <a:pt x="3460077" y="650565"/>
                  <a:pt x="3167529" y="1195005"/>
                </a:cubicBezTo>
                <a:cubicBezTo>
                  <a:pt x="2874981" y="1739445"/>
                  <a:pt x="1782980" y="2240887"/>
                  <a:pt x="1255059" y="2823593"/>
                </a:cubicBezTo>
                <a:cubicBezTo>
                  <a:pt x="727138" y="3406299"/>
                  <a:pt x="0" y="4691240"/>
                  <a:pt x="0" y="4691240"/>
                </a:cubicBezTo>
              </a:path>
            </a:pathLst>
          </a:custGeom>
          <a:ln w="76200" cmpd="sng">
            <a:solidFill>
              <a:schemeClr val="accent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623490" y="6276501"/>
            <a:ext cx="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55" name="Content Placeholder 10"/>
          <p:cNvSpPr txBox="1">
            <a:spLocks/>
          </p:cNvSpPr>
          <p:nvPr/>
        </p:nvSpPr>
        <p:spPr>
          <a:xfrm>
            <a:off x="506990" y="5273975"/>
            <a:ext cx="8179810" cy="1203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Use symbolic execution state to:</a:t>
            </a:r>
            <a:br>
              <a:rPr lang="en-US" sz="2800" dirty="0" smtClean="0"/>
            </a:br>
            <a:r>
              <a:rPr lang="en-US" sz="2800" b="1" dirty="0" smtClean="0"/>
              <a:t>Step 1: </a:t>
            </a:r>
            <a:r>
              <a:rPr lang="en-US" sz="2800" dirty="0" smtClean="0"/>
              <a:t>Bound memory addresses referenced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/>
              <a:t>Step 2: </a:t>
            </a:r>
            <a:r>
              <a:rPr lang="en-US" sz="2800" dirty="0" smtClean="0"/>
              <a:t>Make search tree for memory address values</a:t>
            </a:r>
            <a:endParaRPr lang="en-US" sz="2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3861388"/>
            <a:ext cx="2819400" cy="863012"/>
          </a:xfrm>
          <a:prstGeom prst="wedgeRoundRectCallout">
            <a:avLst>
              <a:gd name="adj1" fmla="val 71472"/>
              <a:gd name="adj2" fmla="val 40194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Π</a:t>
            </a:r>
            <a:r>
              <a:rPr lang="en-US" sz="2800" dirty="0" smtClean="0">
                <a:solidFill>
                  <a:schemeClr val="bg1"/>
                </a:solidFill>
              </a:rPr>
              <a:t>  42 &lt; x &lt; 50</a:t>
            </a:r>
          </a:p>
        </p:txBody>
      </p:sp>
    </p:spTree>
    <p:extLst>
      <p:ext uri="{BB962C8B-B14F-4D97-AF65-F5344CB8AC3E}">
        <p14:creationId xmlns:p14="http://schemas.microsoft.com/office/powerpoint/2010/main" val="406420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— Find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28900" y="1219200"/>
            <a:ext cx="3886200" cy="791279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mem</a:t>
            </a:r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x &amp; 0xff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24" idx="0"/>
          </p:cNvCxnSpPr>
          <p:nvPr/>
        </p:nvCxnSpPr>
        <p:spPr>
          <a:xfrm flipH="1">
            <a:off x="4572001" y="2010479"/>
            <a:ext cx="381004" cy="508586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5421" y="1905000"/>
            <a:ext cx="1504838" cy="0"/>
          </a:xfrm>
          <a:prstGeom prst="line">
            <a:avLst/>
          </a:prstGeom>
          <a:ln w="76200" cmpd="sng">
            <a:solidFill>
              <a:schemeClr val="accent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1" y="36576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Value Set Analysis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provides initial bounds</a:t>
            </a:r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Over-approximation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Query solver to refine bounds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087987" y="2519065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Lowerbound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0, </a:t>
            </a:r>
            <a:r>
              <a:rPr lang="en-US" sz="2400" dirty="0" err="1" smtClean="0"/>
              <a:t>Upperbound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0xff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6536938"/>
            <a:ext cx="552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95A5A"/>
                </a:solidFill>
              </a:rPr>
              <a:t>[1] </a:t>
            </a:r>
            <a:r>
              <a:rPr lang="en-US" sz="1200" dirty="0" err="1" smtClean="0"/>
              <a:t>Balakrishnan</a:t>
            </a:r>
            <a:r>
              <a:rPr lang="en-US" sz="1200" dirty="0" smtClean="0">
                <a:solidFill>
                  <a:srgbClr val="595A5A"/>
                </a:solidFill>
              </a:rPr>
              <a:t> </a:t>
            </a:r>
            <a:r>
              <a:rPr lang="en-US" sz="1200" i="1" dirty="0" smtClean="0">
                <a:solidFill>
                  <a:srgbClr val="595A5A"/>
                </a:solidFill>
              </a:rPr>
              <a:t>et al</a:t>
            </a:r>
            <a:r>
              <a:rPr lang="en-US" sz="1200" dirty="0" smtClean="0">
                <a:solidFill>
                  <a:srgbClr val="595A5A"/>
                </a:solidFill>
              </a:rPr>
              <a:t>., Analyzing memory accesses in x86 </a:t>
            </a:r>
            <a:r>
              <a:rPr lang="en-US" sz="1200" dirty="0" err="1" smtClean="0">
                <a:solidFill>
                  <a:srgbClr val="595A5A"/>
                </a:solidFill>
              </a:rPr>
              <a:t>executables</a:t>
            </a:r>
            <a:r>
              <a:rPr lang="en-US" sz="1200" dirty="0" smtClean="0">
                <a:solidFill>
                  <a:srgbClr val="595A5A"/>
                </a:solidFill>
              </a:rPr>
              <a:t>, ICCC 2004</a:t>
            </a:r>
            <a:endParaRPr lang="en-US" sz="1200" dirty="0">
              <a:solidFill>
                <a:srgbClr val="595A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7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uiExpand="1" build="p"/>
      <p:bldP spid="24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ight Arrow 38"/>
          <p:cNvSpPr/>
          <p:nvPr/>
        </p:nvSpPr>
        <p:spPr>
          <a:xfrm>
            <a:off x="4291658" y="1295400"/>
            <a:ext cx="566036" cy="809636"/>
          </a:xfrm>
          <a:prstGeom prst="rightArrow">
            <a:avLst/>
          </a:prstGeom>
          <a:solidFill>
            <a:srgbClr val="E4793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 — Index Search Tree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54536"/>
            <a:ext cx="3886200" cy="791279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y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mem</a:t>
            </a:r>
            <a:r>
              <a:rPr lang="en-US" sz="3200" dirty="0" smtClean="0">
                <a:solidFill>
                  <a:schemeClr val="bg1"/>
                </a:solidFill>
              </a:rPr>
              <a:t>[</a:t>
            </a:r>
            <a:r>
              <a:rPr lang="en-US" sz="3200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29200" y="1066800"/>
            <a:ext cx="3886200" cy="595997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x = 1 then y = 10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033941" y="3200400"/>
            <a:ext cx="2133600" cy="3338749"/>
            <a:chOff x="3276600" y="3200400"/>
            <a:chExt cx="2133600" cy="333874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276600" y="3810000"/>
              <a:ext cx="0" cy="2601583"/>
            </a:xfrm>
            <a:prstGeom prst="line">
              <a:avLst/>
            </a:prstGeom>
            <a:ln w="76200" cmpd="sng">
              <a:solidFill>
                <a:schemeClr val="accent1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419600" y="3200400"/>
              <a:ext cx="0" cy="3338749"/>
            </a:xfrm>
            <a:prstGeom prst="line">
              <a:avLst/>
            </a:prstGeom>
            <a:ln w="76200" cmpd="sng">
              <a:solidFill>
                <a:schemeClr val="accent1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10200" y="3810000"/>
              <a:ext cx="0" cy="2601583"/>
            </a:xfrm>
            <a:prstGeom prst="line">
              <a:avLst/>
            </a:prstGeom>
            <a:ln w="76200" cmpd="sng">
              <a:solidFill>
                <a:schemeClr val="accent1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38341" y="3379846"/>
            <a:ext cx="8167459" cy="3341887"/>
            <a:chOff x="381000" y="3379846"/>
            <a:chExt cx="8167459" cy="3341887"/>
          </a:xfrm>
        </p:grpSpPr>
        <p:grpSp>
          <p:nvGrpSpPr>
            <p:cNvPr id="67" name="Group 66"/>
            <p:cNvGrpSpPr/>
            <p:nvPr/>
          </p:nvGrpSpPr>
          <p:grpSpPr>
            <a:xfrm>
              <a:off x="381000" y="3379846"/>
              <a:ext cx="8167459" cy="3341887"/>
              <a:chOff x="304800" y="3379846"/>
              <a:chExt cx="8167459" cy="334188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757515" y="3657600"/>
                <a:ext cx="6714744" cy="3064133"/>
                <a:chOff x="1376515" y="3886200"/>
                <a:chExt cx="6714744" cy="306413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376515" y="3886200"/>
                  <a:ext cx="5715000" cy="2682875"/>
                  <a:chOff x="1452715" y="3810000"/>
                  <a:chExt cx="5715000" cy="2682875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493215" y="3810000"/>
                    <a:ext cx="0" cy="2682875"/>
                  </a:xfrm>
                  <a:prstGeom prst="straightConnector1">
                    <a:avLst/>
                  </a:prstGeom>
                  <a:ln w="76200" cmpd="sng">
                    <a:solidFill>
                      <a:schemeClr val="accent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1452715" y="6477000"/>
                    <a:ext cx="5715000" cy="1"/>
                  </a:xfrm>
                  <a:prstGeom prst="straightConnector1">
                    <a:avLst/>
                  </a:prstGeom>
                  <a:ln w="76200" cmpd="sng">
                    <a:solidFill>
                      <a:schemeClr val="accent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7162800" y="6488668"/>
                  <a:ext cx="9284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Index</a:t>
                  </a:r>
                  <a:endParaRPr lang="en-US" sz="2400" dirty="0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04800" y="3379846"/>
                <a:ext cx="12875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Memory</a:t>
                </a:r>
              </a:p>
              <a:p>
                <a:r>
                  <a:rPr lang="en-US" sz="2400" dirty="0" smtClean="0"/>
                  <a:t>Value</a:t>
                </a:r>
                <a:endParaRPr lang="en-US" sz="2400" dirty="0"/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2314118" y="5715000"/>
              <a:ext cx="824141" cy="545068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457118" y="5324837"/>
              <a:ext cx="824141" cy="545068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4478295" y="3886200"/>
              <a:ext cx="824141" cy="545068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5514518" y="4343400"/>
              <a:ext cx="824141" cy="545068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20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5029200" y="1752600"/>
            <a:ext cx="3886200" cy="595997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x = 2 then y = 12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029200" y="2438400"/>
            <a:ext cx="3886200" cy="595997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x = 3 then y = 22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029200" y="3124200"/>
            <a:ext cx="3886200" cy="595997"/>
          </a:xfrm>
          <a:prstGeom prst="roundRect">
            <a:avLst/>
          </a:prstGeom>
          <a:solidFill>
            <a:schemeClr val="accent4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if x = 4 then y = 20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483530" y="2670138"/>
            <a:ext cx="3200400" cy="3044862"/>
            <a:chOff x="2726189" y="2670138"/>
            <a:chExt cx="3200400" cy="3044862"/>
          </a:xfrm>
        </p:grpSpPr>
        <p:sp>
          <p:nvSpPr>
            <p:cNvPr id="78" name="Oval 77"/>
            <p:cNvSpPr/>
            <p:nvPr/>
          </p:nvSpPr>
          <p:spPr>
            <a:xfrm>
              <a:off x="4191000" y="2670138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1816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78" idx="5"/>
              <a:endCxn id="79" idx="1"/>
            </p:cNvCxnSpPr>
            <p:nvPr/>
          </p:nvCxnSpPr>
          <p:spPr>
            <a:xfrm>
              <a:off x="4581245" y="3060383"/>
              <a:ext cx="667310" cy="20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8" idx="3"/>
              <a:endCxn id="80" idx="7"/>
            </p:cNvCxnSpPr>
            <p:nvPr/>
          </p:nvCxnSpPr>
          <p:spPr>
            <a:xfrm flipH="1">
              <a:off x="3438245" y="3060383"/>
              <a:ext cx="819710" cy="20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5"/>
              <a:endCxn id="77" idx="0"/>
            </p:cNvCxnSpPr>
            <p:nvPr/>
          </p:nvCxnSpPr>
          <p:spPr>
            <a:xfrm>
              <a:off x="5571845" y="3590645"/>
              <a:ext cx="354744" cy="7527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9" idx="3"/>
              <a:endCxn id="76" idx="0"/>
            </p:cNvCxnSpPr>
            <p:nvPr/>
          </p:nvCxnSpPr>
          <p:spPr>
            <a:xfrm flipH="1">
              <a:off x="4890366" y="3590645"/>
              <a:ext cx="358189" cy="29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0" idx="3"/>
              <a:endCxn id="74" idx="0"/>
            </p:cNvCxnSpPr>
            <p:nvPr/>
          </p:nvCxnSpPr>
          <p:spPr>
            <a:xfrm flipH="1">
              <a:off x="2726189" y="3590645"/>
              <a:ext cx="388766" cy="21243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0" idx="5"/>
              <a:endCxn id="75" idx="0"/>
            </p:cNvCxnSpPr>
            <p:nvPr/>
          </p:nvCxnSpPr>
          <p:spPr>
            <a:xfrm>
              <a:off x="3438245" y="3590645"/>
              <a:ext cx="430944" cy="173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ular Callout 41"/>
          <p:cNvSpPr/>
          <p:nvPr/>
        </p:nvSpPr>
        <p:spPr>
          <a:xfrm>
            <a:off x="3229788" y="1654090"/>
            <a:ext cx="1770023" cy="830525"/>
          </a:xfrm>
          <a:prstGeom prst="wedgeRoundRectCallout">
            <a:avLst>
              <a:gd name="adj1" fmla="val -2244"/>
              <a:gd name="adj2" fmla="val 74187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ite</a:t>
            </a:r>
            <a:r>
              <a:rPr lang="en-US" sz="2400" dirty="0" smtClean="0">
                <a:solidFill>
                  <a:schemeClr val="bg1"/>
                </a:solidFill>
              </a:rPr>
              <a:t>( x &lt; 3,  left, right )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1354177" y="2209800"/>
            <a:ext cx="1770023" cy="830525"/>
          </a:xfrm>
          <a:prstGeom prst="wedgeRoundRectCallout">
            <a:avLst>
              <a:gd name="adj1" fmla="val 34071"/>
              <a:gd name="adj2" fmla="val 70411"/>
              <a:gd name="adj3" fmla="val 1666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ite</a:t>
            </a:r>
            <a:r>
              <a:rPr lang="en-US" sz="2400" dirty="0" smtClean="0">
                <a:solidFill>
                  <a:schemeClr val="bg1"/>
                </a:solidFill>
              </a:rPr>
              <a:t>( x &lt; 2,  left, right )</a:t>
            </a:r>
          </a:p>
        </p:txBody>
      </p:sp>
    </p:spTree>
    <p:extLst>
      <p:ext uri="{BB962C8B-B14F-4D97-AF65-F5344CB8AC3E}">
        <p14:creationId xmlns:p14="http://schemas.microsoft.com/office/powerpoint/2010/main" val="281347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" grpId="0" animBg="1"/>
      <p:bldP spid="56" grpId="0" animBg="1"/>
      <p:bldP spid="37" grpId="0" animBg="1"/>
      <p:bldP spid="38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Fully Symbolic</a:t>
            </a:r>
            <a:r>
              <a:rPr lang="en-US" dirty="0"/>
              <a:t> </a:t>
            </a:r>
            <a:r>
              <a:rPr lang="en-US" i="1" dirty="0" smtClean="0"/>
              <a:t>vs.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Index</a:t>
            </a:r>
            <a:r>
              <a:rPr lang="en-US" dirty="0"/>
              <a:t>-based Memory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77086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463861"/>
              </p:ext>
            </p:extLst>
          </p:nvPr>
        </p:nvGraphicFramePr>
        <p:xfrm>
          <a:off x="457200" y="1905000"/>
          <a:ext cx="8229600" cy="424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2237" y="1611868"/>
            <a:ext cx="6741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1360" y="1356482"/>
            <a:ext cx="2971800" cy="4708525"/>
          </a:xfrm>
          <a:prstGeom prst="rect">
            <a:avLst/>
          </a:prstGeom>
          <a:solidFill>
            <a:schemeClr val="bg1"/>
          </a:solidFill>
          <a:ln w="12700" cap="sq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429000" y="1584325"/>
            <a:ext cx="2362200" cy="625475"/>
          </a:xfrm>
          <a:prstGeom prst="wedgeRoundRectCallout">
            <a:avLst>
              <a:gd name="adj1" fmla="val -64974"/>
              <a:gd name="adj2" fmla="val 37812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Timeout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6781800" y="1539875"/>
            <a:ext cx="1919520" cy="1050926"/>
          </a:xfrm>
          <a:prstGeom prst="foldedCorner">
            <a:avLst/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bIns="0" rtlCol="0" anchor="ctr" anchorCtr="1">
            <a:no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atphttpd  v0.4b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 Search Tree Optimization:</a:t>
            </a:r>
            <a:br>
              <a:rPr lang="en-US" dirty="0"/>
            </a:br>
            <a:r>
              <a:rPr lang="en-US" i="1" dirty="0"/>
              <a:t>Piecewise Linear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3137647" y="5055897"/>
            <a:ext cx="3227294" cy="1045363"/>
          </a:xfrm>
          <a:custGeom>
            <a:avLst/>
            <a:gdLst>
              <a:gd name="connsiteX0" fmla="*/ 0 w 3227294"/>
              <a:gd name="connsiteY0" fmla="*/ 786103 h 1045363"/>
              <a:gd name="connsiteX1" fmla="*/ 313765 w 3227294"/>
              <a:gd name="connsiteY1" fmla="*/ 1025162 h 1045363"/>
              <a:gd name="connsiteX2" fmla="*/ 1374588 w 3227294"/>
              <a:gd name="connsiteY2" fmla="*/ 920574 h 1045363"/>
              <a:gd name="connsiteX3" fmla="*/ 2480235 w 3227294"/>
              <a:gd name="connsiteY3" fmla="*/ 39044 h 1045363"/>
              <a:gd name="connsiteX4" fmla="*/ 3227294 w 3227294"/>
              <a:gd name="connsiteY4" fmla="*/ 143632 h 104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94" h="1045363">
                <a:moveTo>
                  <a:pt x="0" y="786103"/>
                </a:moveTo>
                <a:cubicBezTo>
                  <a:pt x="42333" y="894426"/>
                  <a:pt x="84667" y="1002750"/>
                  <a:pt x="313765" y="1025162"/>
                </a:cubicBezTo>
                <a:cubicBezTo>
                  <a:pt x="542863" y="1047574"/>
                  <a:pt x="1013510" y="1084927"/>
                  <a:pt x="1374588" y="920574"/>
                </a:cubicBezTo>
                <a:cubicBezTo>
                  <a:pt x="1735666" y="756221"/>
                  <a:pt x="2171451" y="168534"/>
                  <a:pt x="2480235" y="39044"/>
                </a:cubicBezTo>
                <a:cubicBezTo>
                  <a:pt x="2789019" y="-90446"/>
                  <a:pt x="3227294" y="143632"/>
                  <a:pt x="3227294" y="143632"/>
                </a:cubicBezTo>
              </a:path>
            </a:pathLst>
          </a:custGeom>
          <a:ln w="5715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324600" y="5050118"/>
            <a:ext cx="200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2*x + 10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934200" y="3200400"/>
            <a:ext cx="2201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- 2*x + 28</a:t>
            </a:r>
            <a:endParaRPr lang="en-US" sz="28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38341" y="3379846"/>
            <a:ext cx="8167459" cy="3132979"/>
            <a:chOff x="381000" y="3379846"/>
            <a:chExt cx="8167459" cy="3132979"/>
          </a:xfrm>
        </p:grpSpPr>
        <p:grpSp>
          <p:nvGrpSpPr>
            <p:cNvPr id="114" name="Group 113"/>
            <p:cNvGrpSpPr/>
            <p:nvPr/>
          </p:nvGrpSpPr>
          <p:grpSpPr>
            <a:xfrm>
              <a:off x="381000" y="3379846"/>
              <a:ext cx="8167459" cy="3132979"/>
              <a:chOff x="304800" y="3379846"/>
              <a:chExt cx="8167459" cy="3132979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794091" y="3657600"/>
                <a:ext cx="6678168" cy="2855225"/>
                <a:chOff x="1413091" y="3886200"/>
                <a:chExt cx="6678168" cy="2855225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1413091" y="3886200"/>
                  <a:ext cx="5715000" cy="2682875"/>
                  <a:chOff x="1489291" y="3810000"/>
                  <a:chExt cx="5715000" cy="2682875"/>
                </a:xfrm>
              </p:grpSpPr>
              <p:cxnSp>
                <p:nvCxnSpPr>
                  <p:cNvPr id="123" name="Straight Arrow Connector 122"/>
                  <p:cNvCxnSpPr/>
                  <p:nvPr/>
                </p:nvCxnSpPr>
                <p:spPr>
                  <a:xfrm flipV="1">
                    <a:off x="1524000" y="3810000"/>
                    <a:ext cx="0" cy="2682875"/>
                  </a:xfrm>
                  <a:prstGeom prst="straightConnector1">
                    <a:avLst/>
                  </a:prstGeom>
                  <a:ln w="76200" cmpd="sng">
                    <a:solidFill>
                      <a:schemeClr val="accent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V="1">
                    <a:off x="1489291" y="6477000"/>
                    <a:ext cx="5715000" cy="1"/>
                  </a:xfrm>
                  <a:prstGeom prst="straightConnector1">
                    <a:avLst/>
                  </a:prstGeom>
                  <a:ln w="76200" cmpd="sng">
                    <a:solidFill>
                      <a:schemeClr val="accent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TextBox 121"/>
                <p:cNvSpPr txBox="1"/>
                <p:nvPr/>
              </p:nvSpPr>
              <p:spPr>
                <a:xfrm>
                  <a:off x="7162800" y="6279760"/>
                  <a:ext cx="9284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Index</a:t>
                  </a:r>
                  <a:endParaRPr lang="en-US" sz="2400" dirty="0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304800" y="3379846"/>
                <a:ext cx="12875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Memory</a:t>
                </a:r>
              </a:p>
              <a:p>
                <a:r>
                  <a:rPr lang="en-US" sz="2400" dirty="0" smtClean="0"/>
                  <a:t>Value</a:t>
                </a:r>
                <a:endParaRPr lang="en-US" sz="2400" dirty="0"/>
              </a:p>
            </p:txBody>
          </p:sp>
        </p:grpSp>
        <p:sp>
          <p:nvSpPr>
            <p:cNvPr id="115" name="Oval 114"/>
            <p:cNvSpPr/>
            <p:nvPr/>
          </p:nvSpPr>
          <p:spPr>
            <a:xfrm>
              <a:off x="2514600" y="57150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657600" y="5324837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4678777" y="3886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715000" y="4343400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500541" y="2670138"/>
            <a:ext cx="3200400" cy="3044862"/>
            <a:chOff x="2743200" y="2670138"/>
            <a:chExt cx="3200400" cy="3044862"/>
          </a:xfrm>
        </p:grpSpPr>
        <p:sp>
          <p:nvSpPr>
            <p:cNvPr id="126" name="Oval 125"/>
            <p:cNvSpPr/>
            <p:nvPr/>
          </p:nvSpPr>
          <p:spPr>
            <a:xfrm>
              <a:off x="4191000" y="2670138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51816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0480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2700" cap="sq" cmpd="sng">
              <a:noFill/>
              <a:prstDash val="solid"/>
              <a:miter lim="800000"/>
            </a:ln>
            <a:effectLst>
              <a:outerShdw blurRad="40000" dist="23000" dir="27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29" name="Straight Arrow Connector 128"/>
            <p:cNvCxnSpPr>
              <a:stCxn id="126" idx="5"/>
              <a:endCxn id="127" idx="1"/>
            </p:cNvCxnSpPr>
            <p:nvPr/>
          </p:nvCxnSpPr>
          <p:spPr>
            <a:xfrm>
              <a:off x="4581245" y="3060383"/>
              <a:ext cx="667310" cy="20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3"/>
              <a:endCxn id="128" idx="7"/>
            </p:cNvCxnSpPr>
            <p:nvPr/>
          </p:nvCxnSpPr>
          <p:spPr>
            <a:xfrm flipH="1">
              <a:off x="3438245" y="3060383"/>
              <a:ext cx="819710" cy="20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5"/>
              <a:endCxn id="118" idx="0"/>
            </p:cNvCxnSpPr>
            <p:nvPr/>
          </p:nvCxnSpPr>
          <p:spPr>
            <a:xfrm>
              <a:off x="5571845" y="3590645"/>
              <a:ext cx="371755" cy="7527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7" idx="3"/>
              <a:endCxn id="117" idx="0"/>
            </p:cNvCxnSpPr>
            <p:nvPr/>
          </p:nvCxnSpPr>
          <p:spPr>
            <a:xfrm flipH="1">
              <a:off x="4907377" y="3590645"/>
              <a:ext cx="341178" cy="29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8" idx="3"/>
              <a:endCxn id="115" idx="0"/>
            </p:cNvCxnSpPr>
            <p:nvPr/>
          </p:nvCxnSpPr>
          <p:spPr>
            <a:xfrm flipH="1">
              <a:off x="2743200" y="3590645"/>
              <a:ext cx="371755" cy="21243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8" idx="5"/>
              <a:endCxn id="116" idx="0"/>
            </p:cNvCxnSpPr>
            <p:nvPr/>
          </p:nvCxnSpPr>
          <p:spPr>
            <a:xfrm>
              <a:off x="3438245" y="3590645"/>
              <a:ext cx="447955" cy="173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2500541" y="5477237"/>
            <a:ext cx="1157059" cy="542563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72000" y="4072118"/>
            <a:ext cx="1157059" cy="577234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reeform 137"/>
          <p:cNvSpPr/>
          <p:nvPr/>
        </p:nvSpPr>
        <p:spPr>
          <a:xfrm>
            <a:off x="5184588" y="3466324"/>
            <a:ext cx="2943412" cy="732147"/>
          </a:xfrm>
          <a:custGeom>
            <a:avLst/>
            <a:gdLst>
              <a:gd name="connsiteX0" fmla="*/ 0 w 2943412"/>
              <a:gd name="connsiteY0" fmla="*/ 732147 h 732147"/>
              <a:gd name="connsiteX1" fmla="*/ 851647 w 2943412"/>
              <a:gd name="connsiteY1" fmla="*/ 29 h 732147"/>
              <a:gd name="connsiteX2" fmla="*/ 2017059 w 2943412"/>
              <a:gd name="connsiteY2" fmla="*/ 702264 h 732147"/>
              <a:gd name="connsiteX3" fmla="*/ 2943412 w 2943412"/>
              <a:gd name="connsiteY3" fmla="*/ 433323 h 73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412" h="732147">
                <a:moveTo>
                  <a:pt x="0" y="732147"/>
                </a:moveTo>
                <a:cubicBezTo>
                  <a:pt x="257735" y="368578"/>
                  <a:pt x="515471" y="5009"/>
                  <a:pt x="851647" y="29"/>
                </a:cubicBezTo>
                <a:cubicBezTo>
                  <a:pt x="1187823" y="-4951"/>
                  <a:pt x="1668432" y="630048"/>
                  <a:pt x="2017059" y="702264"/>
                </a:cubicBezTo>
                <a:cubicBezTo>
                  <a:pt x="2365687" y="774480"/>
                  <a:pt x="2943412" y="433323"/>
                  <a:pt x="2943412" y="433323"/>
                </a:cubicBezTo>
              </a:path>
            </a:pathLst>
          </a:custGeom>
          <a:ln w="5715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3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/>
      <p:bldP spid="68" grpId="0"/>
      <p:bldP spid="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Piecewise Linear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656760"/>
              </p:ext>
            </p:extLst>
          </p:nvPr>
        </p:nvGraphicFramePr>
        <p:xfrm>
          <a:off x="457200" y="1905000"/>
          <a:ext cx="8229600" cy="424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2237" y="1611868"/>
            <a:ext cx="6741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Time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41360" y="4419600"/>
            <a:ext cx="2362200" cy="838200"/>
          </a:xfrm>
          <a:prstGeom prst="roundRect">
            <a:avLst/>
          </a:prstGeom>
          <a:solidFill>
            <a:srgbClr val="E47932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2x faster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6781800" y="1539875"/>
            <a:ext cx="1919520" cy="1050926"/>
          </a:xfrm>
          <a:prstGeom prst="foldedCorner">
            <a:avLst/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bIns="0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atphttpd</a:t>
            </a:r>
            <a:r>
              <a:rPr lang="en-US" sz="2400" dirty="0">
                <a:solidFill>
                  <a:schemeClr val="bg1"/>
                </a:solidFill>
              </a:rPr>
              <a:t>  v0.4b</a:t>
            </a:r>
          </a:p>
        </p:txBody>
      </p:sp>
    </p:spTree>
    <p:extLst>
      <p:ext uri="{BB962C8B-B14F-4D97-AF65-F5344CB8AC3E}">
        <p14:creationId xmlns:p14="http://schemas.microsoft.com/office/powerpoint/2010/main" val="192279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Exploit Generation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9922"/>
              </p:ext>
            </p:extLst>
          </p:nvPr>
        </p:nvGraphicFramePr>
        <p:xfrm>
          <a:off x="457200" y="381001"/>
          <a:ext cx="8229600" cy="638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Brace 6"/>
          <p:cNvSpPr/>
          <p:nvPr/>
        </p:nvSpPr>
        <p:spPr>
          <a:xfrm>
            <a:off x="6820405" y="1981199"/>
            <a:ext cx="647195" cy="4389437"/>
          </a:xfrm>
          <a:prstGeom prst="rightBrace">
            <a:avLst/>
          </a:prstGeom>
          <a:ln w="2857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 anchorCtr="1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38688" y="3760419"/>
            <a:ext cx="1508760" cy="919401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(22)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820398" y="685800"/>
            <a:ext cx="647195" cy="1295400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 anchorCtr="1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38688" y="918002"/>
            <a:ext cx="1508760" cy="919401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Windows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(7)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4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58594"/>
              </p:ext>
            </p:extLst>
          </p:nvPr>
        </p:nvGraphicFramePr>
        <p:xfrm>
          <a:off x="457200" y="381001"/>
          <a:ext cx="8229600" cy="638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6096000" y="2895600"/>
            <a:ext cx="2895600" cy="1676400"/>
          </a:xfrm>
          <a:prstGeom prst="round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rIns="0" rtlCol="0" anchor="ctr" anchorCtr="1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 Unknown Bugs: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FreeRadius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GnuGol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29000" y="3733800"/>
            <a:ext cx="2819400" cy="121920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419600" y="4191000"/>
            <a:ext cx="1828800" cy="137160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9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do not claim to find all exploitable bugs</a:t>
            </a:r>
          </a:p>
          <a:p>
            <a:endParaRPr lang="en-US" sz="1900" dirty="0" smtClean="0"/>
          </a:p>
          <a:p>
            <a:r>
              <a:rPr lang="en-US" dirty="0" smtClean="0"/>
              <a:t>Given </a:t>
            </a:r>
            <a:r>
              <a:rPr lang="en-US" dirty="0"/>
              <a:t>an exploitable bug, we do not guarantee we will always find an </a:t>
            </a:r>
            <a:r>
              <a:rPr lang="en-US" dirty="0" smtClean="0"/>
              <a:t>exploit</a:t>
            </a:r>
          </a:p>
          <a:p>
            <a:endParaRPr lang="en-US" sz="1900" dirty="0"/>
          </a:p>
          <a:p>
            <a:r>
              <a:rPr lang="en-US" dirty="0" smtClean="0"/>
              <a:t>Lots of room for improving symbolic execution, generating other types of exploits (e.g., info leaks), etc.</a:t>
            </a:r>
            <a:endParaRPr lang="en-US" dirty="0"/>
          </a:p>
          <a:p>
            <a:endParaRPr lang="en-US" sz="1900" dirty="0" smtClean="0"/>
          </a:p>
          <a:p>
            <a:r>
              <a:rPr lang="en-US" dirty="0" smtClean="0"/>
              <a:t>We </a:t>
            </a:r>
            <a:r>
              <a:rPr lang="en-US" dirty="0"/>
              <a:t>do </a:t>
            </a:r>
            <a:r>
              <a:rPr lang="en-US" i="1" dirty="0"/>
              <a:t>not </a:t>
            </a:r>
            <a:r>
              <a:rPr lang="en-US" dirty="0"/>
              <a:t>consider defenses, which may defend against otherwise exploitable </a:t>
            </a:r>
            <a:r>
              <a:rPr lang="en-US" dirty="0" smtClean="0"/>
              <a:t>bugs</a:t>
            </a:r>
            <a:endParaRPr lang="en-US" dirty="0"/>
          </a:p>
          <a:p>
            <a:pPr lvl="1"/>
            <a:r>
              <a:rPr lang="en-US" dirty="0"/>
              <a:t>Q [Schwartz </a:t>
            </a:r>
            <a:r>
              <a:rPr lang="en-US" i="1" dirty="0"/>
              <a:t>et al</a:t>
            </a:r>
            <a:r>
              <a:rPr lang="en-US" dirty="0"/>
              <a:t>., USENIX 2011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5181600"/>
            <a:ext cx="8077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i="1" dirty="0" smtClean="0"/>
              <a:t>But Every Report is </a:t>
            </a:r>
            <a:r>
              <a:rPr lang="en-US" sz="4000" i="1" dirty="0" smtClean="0">
                <a:solidFill>
                  <a:schemeClr val="tx2"/>
                </a:solidFill>
              </a:rPr>
              <a:t>Actionable</a:t>
            </a:r>
          </a:p>
        </p:txBody>
      </p:sp>
    </p:spTree>
    <p:extLst>
      <p:ext uri="{BB962C8B-B14F-4D97-AF65-F5344CB8AC3E}">
        <p14:creationId xmlns:p14="http://schemas.microsoft.com/office/powerpoint/2010/main" val="362990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Ghostscript</a:t>
            </a:r>
            <a:r>
              <a:rPr lang="en-US" dirty="0" smtClean="0"/>
              <a:t> v8.62 Bug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7086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outprintf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b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*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… 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count;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[1024]; </a:t>
            </a:r>
            <a:r>
              <a:rPr lang="en-US" sz="2400" b="1" dirty="0" err="1">
                <a:latin typeface="Consolas"/>
                <a:cs typeface="Consolas"/>
              </a:rPr>
              <a:t>va_list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va_start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count = </a:t>
            </a:r>
            <a:r>
              <a:rPr lang="en-US" sz="2400" dirty="0" err="1">
                <a:latin typeface="Consolas"/>
                <a:cs typeface="Consolas"/>
              </a:rPr>
              <a:t>vsprintf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outwrite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count ); // print out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main(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argc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* </a:t>
            </a:r>
            <a:r>
              <a:rPr lang="en-US" sz="2400" dirty="0" err="1">
                <a:latin typeface="Consolas"/>
                <a:cs typeface="Consolas"/>
              </a:rPr>
              <a:t>argv</a:t>
            </a:r>
            <a:r>
              <a:rPr lang="en-US" sz="2400" dirty="0">
                <a:latin typeface="Consolas"/>
                <a:cs typeface="Consolas"/>
              </a:rPr>
              <a:t>[] 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*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 (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 = *</a:t>
            </a:r>
            <a:r>
              <a:rPr lang="en-US" sz="2400" dirty="0" err="1">
                <a:latin typeface="Consolas"/>
                <a:cs typeface="Consolas"/>
              </a:rPr>
              <a:t>argv</a:t>
            </a:r>
            <a:r>
              <a:rPr lang="en-US" sz="2400" dirty="0">
                <a:latin typeface="Consolas"/>
                <a:cs typeface="Consolas"/>
              </a:rPr>
              <a:t>++) != 0 )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switch</a:t>
            </a:r>
            <a:r>
              <a:rPr lang="en-US" sz="2400" dirty="0">
                <a:latin typeface="Consolas"/>
                <a:cs typeface="Consolas"/>
              </a:rPr>
              <a:t> (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[0]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case</a:t>
            </a:r>
            <a:r>
              <a:rPr lang="en-US" sz="2400" dirty="0">
                <a:latin typeface="Consolas"/>
                <a:cs typeface="Consolas"/>
              </a:rPr>
              <a:t> ‘-’: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switch</a:t>
            </a:r>
            <a:r>
              <a:rPr lang="en-US" sz="2400" dirty="0">
                <a:latin typeface="Consolas"/>
                <a:cs typeface="Consolas"/>
              </a:rPr>
              <a:t> (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[1]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case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0: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default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outprintf</a:t>
            </a:r>
            <a:r>
              <a:rPr lang="en-US" sz="2400" dirty="0">
                <a:latin typeface="Consolas"/>
                <a:cs typeface="Consolas"/>
              </a:rPr>
              <a:t>( “unknown switch %s\n”,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[1]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default</a:t>
            </a:r>
            <a:r>
              <a:rPr lang="en-US" sz="2400" dirty="0">
                <a:latin typeface="Consolas"/>
                <a:cs typeface="Consolas"/>
              </a:rPr>
              <a:t>: 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…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388" y="2791968"/>
            <a:ext cx="629412" cy="484632"/>
          </a:xfrm>
          <a:prstGeom prst="rightArrow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410200" y="2940844"/>
            <a:ext cx="3200400" cy="1021556"/>
          </a:xfrm>
          <a:prstGeom prst="wedgeRoundRectCallout">
            <a:avLst>
              <a:gd name="adj1" fmla="val -67559"/>
              <a:gd name="adj2" fmla="val 34708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1440" bIns="91440" rtlCol="0" anchor="ctr" anchorCtr="1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Reading user input from command line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791200" y="1600200"/>
            <a:ext cx="2819400" cy="728314"/>
          </a:xfrm>
          <a:prstGeom prst="wedgeRoundRectCallout">
            <a:avLst>
              <a:gd name="adj1" fmla="val -65379"/>
              <a:gd name="adj2" fmla="val 34708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Buffer overflow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110254"/>
            <a:ext cx="4267200" cy="27432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653422"/>
            <a:ext cx="3733800" cy="27432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99" y="1600200"/>
            <a:ext cx="1752601" cy="27432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6538680" y="5791200"/>
            <a:ext cx="2071920" cy="762000"/>
          </a:xfrm>
          <a:prstGeom prst="foldedCorner">
            <a:avLst/>
          </a:prstGeom>
          <a:solidFill>
            <a:schemeClr val="accent5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37160" bIns="0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CVE</a:t>
            </a:r>
            <a:r>
              <a:rPr lang="en-US" sz="2000" dirty="0">
                <a:solidFill>
                  <a:schemeClr val="bg1"/>
                </a:solidFill>
              </a:rPr>
              <a:t>-2009-</a:t>
            </a:r>
            <a:r>
              <a:rPr lang="en-US" sz="2000" dirty="0" smtClean="0">
                <a:solidFill>
                  <a:schemeClr val="bg1"/>
                </a:solidFill>
              </a:rPr>
              <a:t>4270</a:t>
            </a:r>
          </a:p>
        </p:txBody>
      </p:sp>
    </p:spTree>
    <p:extLst>
      <p:ext uri="{BB962C8B-B14F-4D97-AF65-F5344CB8AC3E}">
        <p14:creationId xmlns:p14="http://schemas.microsoft.com/office/powerpoint/2010/main" val="40926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00035 0.1092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0926 L 0.00035 0.3425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34259 L 0.00053 -0.2645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26458 L 0.00017 -0.1090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77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9" grpId="0" animBg="1"/>
      <p:bldP spid="13" grpId="0" animBg="1"/>
      <p:bldP spid="6" grpId="0" animBg="1"/>
      <p:bldP spid="1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APEG </a:t>
            </a:r>
            <a:r>
              <a:rPr lang="en-US" sz="2600" dirty="0" smtClean="0"/>
              <a:t>[</a:t>
            </a:r>
            <a:r>
              <a:rPr lang="en-US" sz="2600" dirty="0" err="1" smtClean="0"/>
              <a:t>Brumley</a:t>
            </a:r>
            <a:r>
              <a:rPr lang="en-US" sz="2600" dirty="0" smtClean="0"/>
              <a:t> </a:t>
            </a:r>
            <a:r>
              <a:rPr lang="en-US" sz="2600" i="1" dirty="0" smtClean="0"/>
              <a:t>et al.</a:t>
            </a:r>
            <a:r>
              <a:rPr lang="en-US" sz="2600" dirty="0" smtClean="0"/>
              <a:t>, IEEE S&amp;P 2008]</a:t>
            </a:r>
            <a:endParaRPr lang="en-US" dirty="0" smtClean="0"/>
          </a:p>
          <a:p>
            <a:pPr lvl="1"/>
            <a:r>
              <a:rPr lang="en-US" dirty="0" smtClean="0"/>
              <a:t>Uses patch to locate bug, no </a:t>
            </a:r>
            <a:r>
              <a:rPr lang="en-US" dirty="0" err="1" smtClean="0"/>
              <a:t>shellcode</a:t>
            </a:r>
            <a:r>
              <a:rPr lang="en-US" dirty="0" smtClean="0"/>
              <a:t> executed</a:t>
            </a:r>
          </a:p>
          <a:p>
            <a:endParaRPr lang="en-US" sz="800" dirty="0" smtClean="0"/>
          </a:p>
          <a:p>
            <a:r>
              <a:rPr lang="en-US" dirty="0" smtClean="0"/>
              <a:t>Automatic Generation of Control Flow Hijacking Exploits for Software Vulnerabilities</a:t>
            </a:r>
          </a:p>
          <a:p>
            <a:pPr marL="0" indent="0">
              <a:buNone/>
              <a:tabLst>
                <a:tab pos="280988" algn="l"/>
              </a:tabLst>
            </a:pPr>
            <a:r>
              <a:rPr lang="en-US" sz="2600" dirty="0" smtClean="0"/>
              <a:t>	[</a:t>
            </a:r>
            <a:r>
              <a:rPr lang="en-US" sz="2600" dirty="0" err="1" smtClean="0"/>
              <a:t>Heelan</a:t>
            </a:r>
            <a:r>
              <a:rPr lang="en-US" sz="2600" dirty="0" smtClean="0"/>
              <a:t>, MS </a:t>
            </a:r>
            <a:r>
              <a:rPr lang="en-US" sz="2600" dirty="0"/>
              <a:t>Thesis, </a:t>
            </a:r>
            <a:r>
              <a:rPr lang="en-US" sz="2600" dirty="0" smtClean="0"/>
              <a:t>U. </a:t>
            </a:r>
            <a:r>
              <a:rPr lang="en-US" sz="2600" dirty="0"/>
              <a:t>of Oxford </a:t>
            </a:r>
            <a:r>
              <a:rPr lang="en-US" sz="2600" dirty="0" smtClean="0"/>
              <a:t>2009]</a:t>
            </a:r>
            <a:endParaRPr lang="en-US" baseline="30000" dirty="0" smtClean="0"/>
          </a:p>
          <a:p>
            <a:pPr lvl="1"/>
            <a:r>
              <a:rPr lang="en-US" dirty="0" smtClean="0"/>
              <a:t>Creates control flow hijack from crashing input</a:t>
            </a:r>
          </a:p>
          <a:p>
            <a:endParaRPr lang="en-US" sz="800" dirty="0"/>
          </a:p>
          <a:p>
            <a:r>
              <a:rPr lang="en-US" dirty="0" smtClean="0"/>
              <a:t>AEG </a:t>
            </a:r>
            <a:r>
              <a:rPr lang="en-US" sz="2600" dirty="0" smtClean="0"/>
              <a:t>[Avgerinos </a:t>
            </a:r>
            <a:r>
              <a:rPr lang="en-US" sz="2600" i="1" dirty="0" smtClean="0"/>
              <a:t>et al</a:t>
            </a:r>
            <a:r>
              <a:rPr lang="en-US" sz="2600" dirty="0" smtClean="0"/>
              <a:t>., NDSS 2011]</a:t>
            </a:r>
            <a:endParaRPr lang="en-US" dirty="0" smtClean="0"/>
          </a:p>
          <a:p>
            <a:pPr lvl="1"/>
            <a:r>
              <a:rPr lang="en-US" dirty="0" smtClean="0"/>
              <a:t>Find and generate exploits from source code</a:t>
            </a:r>
          </a:p>
          <a:p>
            <a:endParaRPr lang="en-US" sz="800" dirty="0"/>
          </a:p>
          <a:p>
            <a:r>
              <a:rPr lang="en-US" dirty="0" err="1" smtClean="0"/>
              <a:t>BitBlaze</a:t>
            </a:r>
            <a:r>
              <a:rPr lang="en-US" dirty="0" smtClean="0"/>
              <a:t>, KLEE, Sage, S2E, etc.</a:t>
            </a:r>
          </a:p>
          <a:p>
            <a:pPr lvl="1"/>
            <a:r>
              <a:rPr lang="en-US" dirty="0" smtClean="0"/>
              <a:t>Symbolic execution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9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Mayhem automatically generated 29 exploits against Windows and Linux programs</a:t>
            </a:r>
          </a:p>
          <a:p>
            <a:endParaRPr lang="en-US" sz="1500" dirty="0" smtClean="0"/>
          </a:p>
          <a:p>
            <a:r>
              <a:rPr lang="en-US" dirty="0" smtClean="0"/>
              <a:t>Hybrid Execution</a:t>
            </a:r>
            <a:endParaRPr lang="en-US" dirty="0"/>
          </a:p>
          <a:p>
            <a:pPr lvl="1"/>
            <a:r>
              <a:rPr lang="en-US" dirty="0" smtClean="0"/>
              <a:t>Efficient resource management for symbolic execution</a:t>
            </a:r>
            <a:endParaRPr lang="en-US" dirty="0"/>
          </a:p>
          <a:p>
            <a:endParaRPr lang="en-US" sz="1500" dirty="0"/>
          </a:p>
          <a:p>
            <a:r>
              <a:rPr lang="en-US" dirty="0" smtClean="0"/>
              <a:t>Index</a:t>
            </a:r>
            <a:r>
              <a:rPr lang="en-US" dirty="0"/>
              <a:t>-based </a:t>
            </a:r>
            <a:r>
              <a:rPr lang="en-US" dirty="0" smtClean="0"/>
              <a:t>Memory Modeling</a:t>
            </a:r>
            <a:endParaRPr lang="en-US" dirty="0"/>
          </a:p>
          <a:p>
            <a:pPr lvl="1"/>
            <a:r>
              <a:rPr lang="en-US" dirty="0"/>
              <a:t>Handle symbolic memory in real-world applications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/>
              <a:t>Y</a:t>
            </a:r>
            <a:r>
              <a:rPr lang="en-US" dirty="0" smtClean="0"/>
              <a:t>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shepherd: </a:t>
            </a:r>
            <a:r>
              <a:rPr lang="en-US" dirty="0" err="1"/>
              <a:t>Cristian</a:t>
            </a:r>
            <a:r>
              <a:rPr lang="en-US" dirty="0"/>
              <a:t> </a:t>
            </a:r>
            <a:r>
              <a:rPr lang="en-US" dirty="0" err="1"/>
              <a:t>Cadar</a:t>
            </a:r>
            <a:endParaRPr lang="en-US" dirty="0"/>
          </a:p>
          <a:p>
            <a:r>
              <a:rPr lang="en-US" dirty="0"/>
              <a:t>Anonymous reviewers</a:t>
            </a:r>
          </a:p>
          <a:p>
            <a:r>
              <a:rPr lang="en-US" dirty="0" smtClean="0"/>
              <a:t>Maverick Woo, Spencer Whitman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Sang Kil Cha (</a:t>
            </a:r>
            <a:r>
              <a:rPr lang="en-US" dirty="0">
                <a:hlinkClick r:id="rId3"/>
              </a:rPr>
              <a:t>sangkilc@cmu.edu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http://www.ece.cmu.edu/~sangkilc/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Multiple 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7086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outprintf</a:t>
            </a:r>
            <a:r>
              <a:rPr lang="en-US" sz="2400" dirty="0" smtClean="0">
                <a:latin typeface="Consolas"/>
                <a:cs typeface="Consolas"/>
              </a:rPr>
              <a:t>( </a:t>
            </a:r>
            <a:r>
              <a:rPr lang="en-US" sz="2400" b="1" dirty="0" err="1" smtClean="0">
                <a:latin typeface="Consolas"/>
                <a:cs typeface="Consolas"/>
              </a:rPr>
              <a:t>const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char</a:t>
            </a:r>
            <a:r>
              <a:rPr lang="en-US" sz="2400" dirty="0" smtClean="0">
                <a:latin typeface="Consolas"/>
                <a:cs typeface="Consolas"/>
              </a:rPr>
              <a:t> *</a:t>
            </a:r>
            <a:r>
              <a:rPr lang="en-US" sz="2400" dirty="0" err="1" smtClean="0">
                <a:latin typeface="Consolas"/>
                <a:cs typeface="Consolas"/>
              </a:rPr>
              <a:t>fmt</a:t>
            </a:r>
            <a:r>
              <a:rPr lang="en-US" sz="2400" dirty="0" smtClean="0">
                <a:latin typeface="Consolas"/>
                <a:cs typeface="Consolas"/>
              </a:rPr>
              <a:t>, … )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count; </a:t>
            </a:r>
            <a:r>
              <a:rPr lang="en-US" sz="2400" b="1" dirty="0" smtClean="0">
                <a:latin typeface="Consolas"/>
                <a:cs typeface="Consolas"/>
              </a:rPr>
              <a:t>char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[1024]; </a:t>
            </a:r>
            <a:r>
              <a:rPr lang="en-US" sz="2400" b="1" dirty="0" err="1" smtClean="0">
                <a:latin typeface="Consolas"/>
                <a:cs typeface="Consolas"/>
              </a:rPr>
              <a:t>va_list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args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va_start</a:t>
            </a:r>
            <a:r>
              <a:rPr lang="en-US" sz="2400" dirty="0" smtClean="0">
                <a:latin typeface="Consolas"/>
                <a:cs typeface="Consolas"/>
              </a:rPr>
              <a:t>( </a:t>
            </a:r>
            <a:r>
              <a:rPr lang="en-US" sz="2400" dirty="0" err="1" smtClean="0">
                <a:latin typeface="Consolas"/>
                <a:cs typeface="Consolas"/>
              </a:rPr>
              <a:t>args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fmt</a:t>
            </a:r>
            <a:r>
              <a:rPr lang="en-US" sz="2400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count = </a:t>
            </a:r>
            <a:r>
              <a:rPr lang="en-US" sz="2400" dirty="0" err="1" smtClean="0">
                <a:latin typeface="Consolas"/>
                <a:cs typeface="Consolas"/>
              </a:rPr>
              <a:t>vsprintf</a:t>
            </a:r>
            <a:r>
              <a:rPr lang="en-US" sz="2400" dirty="0" smtClean="0">
                <a:latin typeface="Consolas"/>
                <a:cs typeface="Consolas"/>
              </a:rPr>
              <a:t>(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fmt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args</a:t>
            </a:r>
            <a:r>
              <a:rPr lang="en-US" sz="2400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outwrite</a:t>
            </a:r>
            <a:r>
              <a:rPr lang="en-US" sz="2400" dirty="0" smtClean="0">
                <a:latin typeface="Consolas"/>
                <a:cs typeface="Consolas"/>
              </a:rPr>
              <a:t>( </a:t>
            </a:r>
            <a:r>
              <a:rPr lang="en-US" sz="2400" dirty="0" err="1" smtClean="0">
                <a:latin typeface="Consolas"/>
                <a:cs typeface="Consolas"/>
              </a:rPr>
              <a:t>buf</a:t>
            </a:r>
            <a:r>
              <a:rPr lang="en-US" sz="2400" dirty="0" smtClean="0">
                <a:latin typeface="Consolas"/>
                <a:cs typeface="Consolas"/>
              </a:rPr>
              <a:t>, count ); // print out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main( </a:t>
            </a:r>
            <a:r>
              <a:rPr lang="en-US" sz="2400" b="1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argc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b="1" dirty="0" smtClean="0">
                <a:latin typeface="Consolas"/>
                <a:cs typeface="Consolas"/>
              </a:rPr>
              <a:t>char</a:t>
            </a:r>
            <a:r>
              <a:rPr lang="en-US" sz="2400" dirty="0" smtClean="0">
                <a:latin typeface="Consolas"/>
                <a:cs typeface="Consolas"/>
              </a:rPr>
              <a:t>* </a:t>
            </a:r>
            <a:r>
              <a:rPr lang="en-US" sz="2400" dirty="0" err="1" smtClean="0">
                <a:latin typeface="Consolas"/>
                <a:cs typeface="Consolas"/>
              </a:rPr>
              <a:t>argv</a:t>
            </a:r>
            <a:r>
              <a:rPr lang="en-US" sz="2400" dirty="0" smtClean="0">
                <a:latin typeface="Consolas"/>
                <a:cs typeface="Consolas"/>
              </a:rPr>
              <a:t>[] )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err="1" smtClean="0">
                <a:latin typeface="Consolas"/>
                <a:cs typeface="Consolas"/>
              </a:rPr>
              <a:t>const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char</a:t>
            </a:r>
            <a:r>
              <a:rPr lang="en-US" sz="2400" dirty="0" smtClean="0">
                <a:latin typeface="Consolas"/>
                <a:cs typeface="Consolas"/>
              </a:rPr>
              <a:t> *</a:t>
            </a:r>
            <a:r>
              <a:rPr lang="en-US" sz="2400" dirty="0" err="1" smtClean="0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;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b="1" dirty="0" smtClean="0">
                <a:latin typeface="Consolas"/>
                <a:cs typeface="Consolas"/>
              </a:rPr>
              <a:t>while</a:t>
            </a:r>
            <a:r>
              <a:rPr lang="en-US" sz="2400" dirty="0" smtClean="0">
                <a:latin typeface="Consolas"/>
                <a:cs typeface="Consolas"/>
              </a:rPr>
              <a:t>( (</a:t>
            </a:r>
            <a:r>
              <a:rPr lang="en-US" sz="2400" dirty="0" err="1" smtClean="0">
                <a:latin typeface="Consolas"/>
                <a:cs typeface="Consolas"/>
              </a:rPr>
              <a:t>arg</a:t>
            </a:r>
            <a:r>
              <a:rPr lang="en-US" sz="2400" dirty="0" smtClean="0">
                <a:latin typeface="Consolas"/>
                <a:cs typeface="Consolas"/>
              </a:rPr>
              <a:t> = *</a:t>
            </a:r>
            <a:r>
              <a:rPr lang="en-US" sz="2400" dirty="0" err="1" smtClean="0">
                <a:latin typeface="Consolas"/>
                <a:cs typeface="Consolas"/>
              </a:rPr>
              <a:t>argv</a:t>
            </a:r>
            <a:r>
              <a:rPr lang="en-US" sz="2400" dirty="0" smtClean="0">
                <a:latin typeface="Consolas"/>
                <a:cs typeface="Consolas"/>
              </a:rPr>
              <a:t>++) != 0 )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</a:t>
            </a:r>
            <a:r>
              <a:rPr lang="en-US" sz="2400" b="1" dirty="0" smtClean="0">
                <a:latin typeface="Consolas"/>
                <a:cs typeface="Consolas"/>
              </a:rPr>
              <a:t>switch</a:t>
            </a:r>
            <a:r>
              <a:rPr lang="en-US" sz="2400" dirty="0" smtClean="0">
                <a:latin typeface="Consolas"/>
                <a:cs typeface="Consolas"/>
              </a:rPr>
              <a:t> ( </a:t>
            </a:r>
            <a:r>
              <a:rPr lang="en-US" sz="2400" dirty="0" err="1" smtClean="0">
                <a:latin typeface="Consolas"/>
                <a:cs typeface="Consolas"/>
              </a:rPr>
              <a:t>arg</a:t>
            </a:r>
            <a:r>
              <a:rPr lang="en-US" sz="2400" dirty="0" smtClean="0">
                <a:latin typeface="Consolas"/>
                <a:cs typeface="Consolas"/>
              </a:rPr>
              <a:t>[0]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</a:t>
            </a:r>
            <a:r>
              <a:rPr lang="en-US" sz="2400" b="1" dirty="0" smtClean="0">
                <a:latin typeface="Consolas"/>
                <a:cs typeface="Consolas"/>
              </a:rPr>
              <a:t>case</a:t>
            </a:r>
            <a:r>
              <a:rPr lang="en-US" sz="2400" dirty="0" smtClean="0">
                <a:latin typeface="Consolas"/>
                <a:cs typeface="Consolas"/>
              </a:rPr>
              <a:t> ‘-’: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</a:t>
            </a:r>
            <a:r>
              <a:rPr lang="en-US" sz="2400" b="1" dirty="0" smtClean="0">
                <a:latin typeface="Consolas"/>
                <a:cs typeface="Consolas"/>
              </a:rPr>
              <a:t>switch</a:t>
            </a:r>
            <a:r>
              <a:rPr lang="en-US" sz="2400" dirty="0" smtClean="0">
                <a:latin typeface="Consolas"/>
                <a:cs typeface="Consolas"/>
              </a:rPr>
              <a:t> ( </a:t>
            </a:r>
            <a:r>
              <a:rPr lang="en-US" sz="2400" dirty="0" err="1" smtClean="0">
                <a:latin typeface="Consolas"/>
                <a:cs typeface="Consolas"/>
              </a:rPr>
              <a:t>arg</a:t>
            </a:r>
            <a:r>
              <a:rPr lang="en-US" sz="2400" dirty="0" smtClean="0">
                <a:latin typeface="Consolas"/>
                <a:cs typeface="Consolas"/>
              </a:rPr>
              <a:t>[1] )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</a:t>
            </a:r>
            <a:r>
              <a:rPr lang="en-US" sz="2400" b="1" dirty="0" smtClean="0">
                <a:latin typeface="Consolas"/>
                <a:cs typeface="Consolas"/>
              </a:rPr>
              <a:t>case</a:t>
            </a:r>
            <a:r>
              <a:rPr lang="en-US" sz="2400" dirty="0" smtClean="0">
                <a:latin typeface="Consolas"/>
                <a:cs typeface="Consolas"/>
              </a:rPr>
              <a:t> 0: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</a:t>
            </a:r>
            <a:r>
              <a:rPr lang="en-US" sz="2400" b="1" dirty="0" smtClean="0">
                <a:latin typeface="Consolas"/>
                <a:cs typeface="Consolas"/>
              </a:rPr>
              <a:t>default</a:t>
            </a:r>
            <a:r>
              <a:rPr lang="en-US" sz="2400" dirty="0" smtClean="0">
                <a:latin typeface="Consolas"/>
                <a:cs typeface="Consolas"/>
              </a:rPr>
              <a:t>: </a:t>
            </a:r>
            <a:r>
              <a:rPr lang="en-US" sz="2400" dirty="0" err="1" smtClean="0">
                <a:latin typeface="Consolas"/>
                <a:cs typeface="Consolas"/>
              </a:rPr>
              <a:t>outprintf</a:t>
            </a:r>
            <a:r>
              <a:rPr lang="en-US" sz="2400" dirty="0" smtClean="0">
                <a:latin typeface="Consolas"/>
                <a:cs typeface="Consolas"/>
              </a:rPr>
              <a:t>( “unknown switch %s\n”, </a:t>
            </a:r>
            <a:r>
              <a:rPr lang="en-US" sz="2400" dirty="0" err="1" smtClean="0">
                <a:latin typeface="Consolas"/>
                <a:cs typeface="Consolas"/>
              </a:rPr>
              <a:t>arg</a:t>
            </a:r>
            <a:r>
              <a:rPr lang="en-US" sz="2400" dirty="0" smtClean="0">
                <a:latin typeface="Consolas"/>
                <a:cs typeface="Consolas"/>
              </a:rPr>
              <a:t>[1] );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</a:t>
            </a:r>
            <a:r>
              <a:rPr lang="en-US" sz="2400" b="1" dirty="0" smtClean="0">
                <a:latin typeface="Consolas"/>
                <a:cs typeface="Consolas"/>
              </a:rPr>
              <a:t>default</a:t>
            </a:r>
            <a:r>
              <a:rPr lang="en-US" sz="2400" dirty="0" smtClean="0">
                <a:latin typeface="Consolas"/>
                <a:cs typeface="Consolas"/>
              </a:rPr>
              <a:t>: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…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3581400" y="3733800"/>
            <a:ext cx="3352800" cy="381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2705100" y="3733800"/>
            <a:ext cx="4229100" cy="7239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3733800" y="3733800"/>
            <a:ext cx="3200400" cy="9144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438400" y="3733800"/>
            <a:ext cx="4495800" cy="12192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002988" y="3276600"/>
            <a:ext cx="175108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/>
              <a:t>Many</a:t>
            </a:r>
          </a:p>
          <a:p>
            <a:r>
              <a:rPr lang="en-US" sz="3200" dirty="0" smtClean="0"/>
              <a:t>Branches!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3048000" y="3733800"/>
            <a:ext cx="3886200" cy="16002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2438400" y="3733800"/>
            <a:ext cx="4495800" cy="24384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1981200" y="3733800"/>
            <a:ext cx="4953000" cy="152400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9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Exploit Generation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Automatically Find Bugs &amp; </a:t>
            </a:r>
            <a:r>
              <a:rPr lang="en-US" b="1" u="sng" dirty="0"/>
              <a:t>Generate Exploits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52800"/>
            <a:ext cx="1444063" cy="1696774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4800600" y="2353234"/>
            <a:ext cx="3886200" cy="1609165"/>
          </a:xfrm>
          <a:prstGeom prst="wedgeRoundRectCallout">
            <a:avLst>
              <a:gd name="adj1" fmla="val 33148"/>
              <a:gd name="adj2" fmla="val -76464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Transfer Control to Attacker Code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(exec “/bin/</a:t>
            </a:r>
            <a:r>
              <a:rPr lang="en-US" sz="2800" dirty="0" err="1" smtClean="0">
                <a:solidFill>
                  <a:schemeClr val="bg1"/>
                </a:solidFill>
              </a:rPr>
              <a:t>sh</a:t>
            </a:r>
            <a:r>
              <a:rPr lang="en-US" sz="2800" dirty="0" smtClean="0">
                <a:solidFill>
                  <a:schemeClr val="bg1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2681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Generating Exploits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7086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outprintf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b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*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… 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count;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[1024]; </a:t>
            </a:r>
            <a:r>
              <a:rPr lang="en-US" sz="2400" b="1" dirty="0" err="1">
                <a:latin typeface="Consolas"/>
                <a:cs typeface="Consolas"/>
              </a:rPr>
              <a:t>va_list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va_start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count = </a:t>
            </a:r>
            <a:r>
              <a:rPr lang="en-US" sz="2400" dirty="0" err="1">
                <a:latin typeface="Consolas"/>
                <a:cs typeface="Consolas"/>
              </a:rPr>
              <a:t>vsprintf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outwrite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count ); // print out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main(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argc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* </a:t>
            </a:r>
            <a:r>
              <a:rPr lang="en-US" sz="2400" dirty="0" err="1">
                <a:latin typeface="Consolas"/>
                <a:cs typeface="Consolas"/>
              </a:rPr>
              <a:t>argv</a:t>
            </a:r>
            <a:r>
              <a:rPr lang="en-US" sz="2400" dirty="0">
                <a:latin typeface="Consolas"/>
                <a:cs typeface="Consolas"/>
              </a:rPr>
              <a:t>[] 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*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 (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 = *</a:t>
            </a:r>
            <a:r>
              <a:rPr lang="en-US" sz="2400" dirty="0" err="1">
                <a:latin typeface="Consolas"/>
                <a:cs typeface="Consolas"/>
              </a:rPr>
              <a:t>argv</a:t>
            </a:r>
            <a:r>
              <a:rPr lang="en-US" sz="2400" dirty="0">
                <a:latin typeface="Consolas"/>
                <a:cs typeface="Consolas"/>
              </a:rPr>
              <a:t>++) != 0 )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switch</a:t>
            </a:r>
            <a:r>
              <a:rPr lang="en-US" sz="2400" dirty="0">
                <a:latin typeface="Consolas"/>
                <a:cs typeface="Consolas"/>
              </a:rPr>
              <a:t> (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[0]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case</a:t>
            </a:r>
            <a:r>
              <a:rPr lang="en-US" sz="2400" dirty="0">
                <a:latin typeface="Consolas"/>
                <a:cs typeface="Consolas"/>
              </a:rPr>
              <a:t> ‘-’: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switch</a:t>
            </a:r>
            <a:r>
              <a:rPr lang="en-US" sz="2400" dirty="0">
                <a:latin typeface="Consolas"/>
                <a:cs typeface="Consolas"/>
              </a:rPr>
              <a:t> (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[1]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case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0: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default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outprintf</a:t>
            </a:r>
            <a:r>
              <a:rPr lang="en-US" sz="2400" dirty="0">
                <a:latin typeface="Consolas"/>
                <a:cs typeface="Consolas"/>
              </a:rPr>
              <a:t>( “unknown switch %s\n”,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[1]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default</a:t>
            </a:r>
            <a:r>
              <a:rPr lang="en-US" sz="2400" dirty="0">
                <a:latin typeface="Consolas"/>
                <a:cs typeface="Consolas"/>
              </a:rPr>
              <a:t>: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388" y="2029968"/>
            <a:ext cx="629412" cy="484632"/>
          </a:xfrm>
          <a:prstGeom prst="rightArrow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8001000" y="3200399"/>
            <a:ext cx="530422" cy="2969897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254962" y="4521162"/>
            <a:ext cx="10130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/>
              <a:t>outprintf</a:t>
            </a:r>
            <a:endParaRPr lang="en-US" sz="2000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12414"/>
              </p:ext>
            </p:extLst>
          </p:nvPr>
        </p:nvGraphicFramePr>
        <p:xfrm>
          <a:off x="6096000" y="1060932"/>
          <a:ext cx="1905000" cy="541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5416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88608"/>
              </p:ext>
            </p:extLst>
          </p:nvPr>
        </p:nvGraphicFramePr>
        <p:xfrm>
          <a:off x="6096000" y="2133601"/>
          <a:ext cx="1905000" cy="4036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fmt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addr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args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1445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buf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5296852" y="3466148"/>
            <a:ext cx="3503297" cy="1905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FFFFFE"/>
                </a:solidFill>
              </a:rPr>
              <a:t>user input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8001000" y="2139627"/>
            <a:ext cx="530424" cy="1060773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8484995" y="2541393"/>
            <a:ext cx="5530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main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2110254"/>
            <a:ext cx="4267200" cy="27432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74185" y="5913850"/>
            <a:ext cx="1021815" cy="369332"/>
            <a:chOff x="5074185" y="5609050"/>
            <a:chExt cx="1021815" cy="369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638800" y="5835134"/>
              <a:ext cx="457200" cy="0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74185" y="5609050"/>
              <a:ext cx="48841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accent1"/>
                  </a:solidFill>
                </a:rPr>
                <a:t>esp</a:t>
              </a:r>
              <a:endParaRPr lang="en-US" sz="2400" b="1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64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7" grpId="0" animBg="1"/>
      <p:bldP spid="9" grpId="0"/>
      <p:bldP spid="17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Generating Exploits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66800"/>
            <a:ext cx="7086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outprintf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b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*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… 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count;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[1024]; </a:t>
            </a:r>
            <a:r>
              <a:rPr lang="en-US" sz="2400" b="1" dirty="0" err="1">
                <a:latin typeface="Consolas"/>
                <a:cs typeface="Consolas"/>
              </a:rPr>
              <a:t>va_list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va_start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count = </a:t>
            </a:r>
            <a:r>
              <a:rPr lang="en-US" sz="2400" dirty="0" err="1">
                <a:latin typeface="Consolas"/>
                <a:cs typeface="Consolas"/>
              </a:rPr>
              <a:t>vsprintf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fmt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dirty="0" err="1">
                <a:latin typeface="Consolas"/>
                <a:cs typeface="Consolas"/>
              </a:rPr>
              <a:t>outwrite</a:t>
            </a:r>
            <a:r>
              <a:rPr lang="en-US" sz="2400" dirty="0">
                <a:latin typeface="Consolas"/>
                <a:cs typeface="Consolas"/>
              </a:rPr>
              <a:t>( </a:t>
            </a:r>
            <a:r>
              <a:rPr lang="en-US" sz="2400" dirty="0" err="1">
                <a:latin typeface="Consolas"/>
                <a:cs typeface="Consolas"/>
              </a:rPr>
              <a:t>buf</a:t>
            </a:r>
            <a:r>
              <a:rPr lang="en-US" sz="2400" dirty="0">
                <a:latin typeface="Consolas"/>
                <a:cs typeface="Consolas"/>
              </a:rPr>
              <a:t>, count ); // print out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main( </a:t>
            </a:r>
            <a:r>
              <a:rPr lang="en-US" sz="2400" b="1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argc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* </a:t>
            </a:r>
            <a:r>
              <a:rPr lang="en-US" sz="2400" dirty="0" err="1">
                <a:latin typeface="Consolas"/>
                <a:cs typeface="Consolas"/>
              </a:rPr>
              <a:t>argv</a:t>
            </a:r>
            <a:r>
              <a:rPr lang="en-US" sz="2400" dirty="0">
                <a:latin typeface="Consolas"/>
                <a:cs typeface="Consolas"/>
              </a:rPr>
              <a:t>[] 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 err="1">
                <a:latin typeface="Consolas"/>
                <a:cs typeface="Consolas"/>
              </a:rPr>
              <a:t>const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b="1" dirty="0">
                <a:latin typeface="Consolas"/>
                <a:cs typeface="Consolas"/>
              </a:rPr>
              <a:t>char</a:t>
            </a:r>
            <a:r>
              <a:rPr lang="en-US" sz="2400" dirty="0">
                <a:latin typeface="Consolas"/>
                <a:cs typeface="Consolas"/>
              </a:rPr>
              <a:t> *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lang="en-US" sz="2400" b="1" dirty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 (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 = *</a:t>
            </a:r>
            <a:r>
              <a:rPr lang="en-US" sz="2400" dirty="0" err="1">
                <a:latin typeface="Consolas"/>
                <a:cs typeface="Consolas"/>
              </a:rPr>
              <a:t>argv</a:t>
            </a:r>
            <a:r>
              <a:rPr lang="en-US" sz="2400" dirty="0">
                <a:latin typeface="Consolas"/>
                <a:cs typeface="Consolas"/>
              </a:rPr>
              <a:t>++) != 0 )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switch</a:t>
            </a:r>
            <a:r>
              <a:rPr lang="en-US" sz="2400" dirty="0">
                <a:latin typeface="Consolas"/>
                <a:cs typeface="Consolas"/>
              </a:rPr>
              <a:t> (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[0]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case</a:t>
            </a:r>
            <a:r>
              <a:rPr lang="en-US" sz="2400" dirty="0">
                <a:latin typeface="Consolas"/>
                <a:cs typeface="Consolas"/>
              </a:rPr>
              <a:t> ‘-’: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switch</a:t>
            </a:r>
            <a:r>
              <a:rPr lang="en-US" sz="2400" dirty="0">
                <a:latin typeface="Consolas"/>
                <a:cs typeface="Consolas"/>
              </a:rPr>
              <a:t> (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[1] 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case</a:t>
            </a:r>
            <a:r>
              <a:rPr lang="en-US" sz="2400" dirty="0">
                <a:latin typeface="Consolas"/>
                <a:cs typeface="Consolas"/>
              </a:rPr>
              <a:t> 0: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</a:t>
            </a:r>
            <a:r>
              <a:rPr lang="en-US" sz="2400" b="1" dirty="0">
                <a:latin typeface="Consolas"/>
                <a:cs typeface="Consolas"/>
              </a:rPr>
              <a:t>default</a:t>
            </a:r>
            <a:r>
              <a:rPr lang="en-US" sz="2400" dirty="0">
                <a:latin typeface="Consolas"/>
                <a:cs typeface="Consolas"/>
              </a:rPr>
              <a:t>: </a:t>
            </a:r>
            <a:r>
              <a:rPr lang="en-US" sz="2400" dirty="0" err="1">
                <a:latin typeface="Consolas"/>
                <a:cs typeface="Consolas"/>
              </a:rPr>
              <a:t>outprintf</a:t>
            </a:r>
            <a:r>
              <a:rPr lang="en-US" sz="2400" dirty="0">
                <a:latin typeface="Consolas"/>
                <a:cs typeface="Consolas"/>
              </a:rPr>
              <a:t>( “unknown switch %s\n”, </a:t>
            </a:r>
            <a:r>
              <a:rPr lang="en-US" sz="2400" dirty="0" err="1">
                <a:latin typeface="Consolas"/>
                <a:cs typeface="Consolas"/>
              </a:rPr>
              <a:t>arg</a:t>
            </a:r>
            <a:r>
              <a:rPr lang="en-US" sz="2400" dirty="0">
                <a:latin typeface="Consolas"/>
                <a:cs typeface="Consolas"/>
              </a:rPr>
              <a:t>[1] 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b="1" dirty="0">
                <a:latin typeface="Consolas"/>
                <a:cs typeface="Consolas"/>
              </a:rPr>
              <a:t>default</a:t>
            </a:r>
            <a:r>
              <a:rPr lang="en-US" sz="2400" dirty="0">
                <a:latin typeface="Consolas"/>
                <a:cs typeface="Consolas"/>
              </a:rPr>
              <a:t>: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388" y="2029968"/>
            <a:ext cx="629412" cy="484632"/>
          </a:xfrm>
          <a:prstGeom prst="rightArrow">
            <a:avLst/>
          </a:prstGeom>
          <a:solidFill>
            <a:schemeClr val="accent2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0600" y="2110254"/>
            <a:ext cx="4267200" cy="27432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1295399" y="2636520"/>
            <a:ext cx="3733801" cy="1097280"/>
          </a:xfrm>
          <a:prstGeom prst="wedgeRoundRectCallout">
            <a:avLst>
              <a:gd name="adj1" fmla="val -60203"/>
              <a:gd name="adj2" fmla="val -35750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Read Return Address from Stack Pointer (</a:t>
            </a:r>
            <a:r>
              <a:rPr lang="en-US" sz="2400" dirty="0" err="1" smtClean="0">
                <a:solidFill>
                  <a:schemeClr val="bg1"/>
                </a:solidFill>
              </a:rPr>
              <a:t>esp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2" name="Slide Number Placeholder 2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8001000" y="3200399"/>
            <a:ext cx="530422" cy="2969897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8254962" y="4521162"/>
            <a:ext cx="10130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/>
              <a:t>outprintf</a:t>
            </a:r>
            <a:endParaRPr lang="en-US" sz="200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49350"/>
              </p:ext>
            </p:extLst>
          </p:nvPr>
        </p:nvGraphicFramePr>
        <p:xfrm>
          <a:off x="6096000" y="1060932"/>
          <a:ext cx="1905000" cy="541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54160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87540"/>
              </p:ext>
            </p:extLst>
          </p:nvPr>
        </p:nvGraphicFramePr>
        <p:xfrm>
          <a:off x="6096000" y="2133601"/>
          <a:ext cx="1905000" cy="4036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fmt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addr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4704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args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  <a:tr h="14458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buf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 rot="16200000">
            <a:off x="5296852" y="3466148"/>
            <a:ext cx="3503297" cy="1905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sq" cmpd="sng">
            <a:noFill/>
            <a:prstDash val="solid"/>
            <a:miter lim="800000"/>
          </a:ln>
          <a:effectLst>
            <a:outerShdw blurRad="40000" dist="23000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FFFFFE"/>
                </a:solidFill>
              </a:rPr>
              <a:t>user input</a:t>
            </a:r>
          </a:p>
        </p:txBody>
      </p:sp>
      <p:sp>
        <p:nvSpPr>
          <p:cNvPr id="48" name="Right Brace 47"/>
          <p:cNvSpPr/>
          <p:nvPr/>
        </p:nvSpPr>
        <p:spPr>
          <a:xfrm>
            <a:off x="8001000" y="2139627"/>
            <a:ext cx="530424" cy="1060773"/>
          </a:xfrm>
          <a:prstGeom prst="rightBrace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8484995" y="2541393"/>
            <a:ext cx="5530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main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074185" y="5913850"/>
            <a:ext cx="1021815" cy="369332"/>
            <a:chOff x="5074185" y="5609050"/>
            <a:chExt cx="1021815" cy="369332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5638800" y="5835134"/>
              <a:ext cx="457200" cy="0"/>
            </a:xfrm>
            <a:prstGeom prst="straightConnector1">
              <a:avLst/>
            </a:prstGeom>
            <a:ln w="7620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74185" y="5609050"/>
              <a:ext cx="48841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accent1"/>
                  </a:solidFill>
                </a:rPr>
                <a:t>esp</a:t>
              </a:r>
              <a:endParaRPr lang="en-US" sz="2400" b="1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53" name="Rounded Rectangular Callout 52"/>
          <p:cNvSpPr/>
          <p:nvPr/>
        </p:nvSpPr>
        <p:spPr>
          <a:xfrm>
            <a:off x="1298448" y="4203508"/>
            <a:ext cx="3730752" cy="1097280"/>
          </a:xfrm>
          <a:prstGeom prst="wedgeRoundRectCallout">
            <a:avLst>
              <a:gd name="adj1" fmla="val 49069"/>
              <a:gd name="adj2" fmla="val -95441"/>
              <a:gd name="adj3" fmla="val 16667"/>
            </a:avLst>
          </a:prstGeom>
          <a:solidFill>
            <a:schemeClr val="accent1"/>
          </a:solidFill>
          <a:ln w="12700" cap="sq" cmpd="sng">
            <a:noFill/>
            <a:prstDash val="solid"/>
            <a:miter lim="800000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Control </a:t>
            </a:r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dirty="0" smtClean="0">
                <a:solidFill>
                  <a:schemeClr val="bg1"/>
                </a:solidFill>
              </a:rPr>
              <a:t>ijack Possible</a:t>
            </a:r>
          </a:p>
        </p:txBody>
      </p:sp>
    </p:spTree>
    <p:extLst>
      <p:ext uri="{BB962C8B-B14F-4D97-AF65-F5344CB8AC3E}">
        <p14:creationId xmlns:p14="http://schemas.microsoft.com/office/powerpoint/2010/main" val="40079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8.33333E-6 0.07778 " pathEditMode="relative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36738E-7 -4.66451E-6 L 5.36738E-7 -0.3595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9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6" grpId="1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3200" y="2804181"/>
            <a:ext cx="3657600" cy="3901419"/>
            <a:chOff x="-3200400" y="2717801"/>
            <a:chExt cx="3657600" cy="3901419"/>
          </a:xfrm>
        </p:grpSpPr>
        <p:sp>
          <p:nvSpPr>
            <p:cNvPr id="28" name="Rectangle 27"/>
            <p:cNvSpPr/>
            <p:nvPr/>
          </p:nvSpPr>
          <p:spPr>
            <a:xfrm>
              <a:off x="-2027789" y="6096000"/>
              <a:ext cx="1312378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-3200400" y="2717801"/>
              <a:ext cx="3657600" cy="3378199"/>
            </a:xfrm>
            <a:prstGeom prst="roundRect">
              <a:avLst>
                <a:gd name="adj" fmla="val 1114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err="1" smtClean="0">
                  <a:latin typeface="Consolas"/>
                  <a:cs typeface="Consolas"/>
                </a:rPr>
                <a:t>int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>
                  <a:latin typeface="Consolas"/>
                  <a:cs typeface="Consolas"/>
                </a:rPr>
                <a:t>main( </a:t>
              </a:r>
              <a:r>
                <a:rPr lang="en-US" sz="2400" b="1" dirty="0" err="1">
                  <a:latin typeface="Consolas"/>
                  <a:cs typeface="Consolas"/>
                </a:rPr>
                <a:t>int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dirty="0" err="1">
                  <a:latin typeface="Consolas"/>
                  <a:cs typeface="Consolas"/>
                </a:rPr>
                <a:t>argc</a:t>
              </a:r>
              <a:r>
                <a:rPr lang="en-US" sz="2400" dirty="0">
                  <a:latin typeface="Consolas"/>
                  <a:cs typeface="Consolas"/>
                </a:rPr>
                <a:t>, </a:t>
              </a:r>
              <a:r>
                <a:rPr lang="en-US" sz="2400" b="1" dirty="0">
                  <a:latin typeface="Consolas"/>
                  <a:cs typeface="Consolas"/>
                </a:rPr>
                <a:t>char</a:t>
              </a:r>
              <a:r>
                <a:rPr lang="en-US" sz="2400" dirty="0">
                  <a:latin typeface="Consolas"/>
                  <a:cs typeface="Consolas"/>
                </a:rPr>
                <a:t>* </a:t>
              </a:r>
              <a:r>
                <a:rPr lang="en-US" sz="2400" dirty="0" err="1">
                  <a:latin typeface="Consolas"/>
                  <a:cs typeface="Consolas"/>
                </a:rPr>
                <a:t>argv</a:t>
              </a:r>
              <a:r>
                <a:rPr lang="en-US" sz="2400" dirty="0">
                  <a:latin typeface="Consolas"/>
                  <a:cs typeface="Consolas"/>
                </a:rPr>
                <a:t>[] )</a:t>
              </a:r>
            </a:p>
            <a:p>
              <a:r>
                <a:rPr lang="en-US" sz="2400" dirty="0">
                  <a:latin typeface="Consolas"/>
                  <a:cs typeface="Consolas"/>
                </a:rPr>
                <a:t>{</a:t>
              </a:r>
            </a:p>
            <a:p>
              <a:r>
                <a:rPr lang="en-US" sz="2400" dirty="0">
                  <a:latin typeface="Consolas"/>
                  <a:cs typeface="Consolas"/>
                </a:rPr>
                <a:t>  </a:t>
              </a:r>
              <a:r>
                <a:rPr lang="en-US" sz="2400" b="1" dirty="0" err="1">
                  <a:latin typeface="Consolas"/>
                  <a:cs typeface="Consolas"/>
                </a:rPr>
                <a:t>const</a:t>
              </a:r>
              <a:r>
                <a:rPr lang="en-US" sz="2400" dirty="0">
                  <a:latin typeface="Consolas"/>
                  <a:cs typeface="Consolas"/>
                </a:rPr>
                <a:t> </a:t>
              </a:r>
              <a:r>
                <a:rPr lang="en-US" sz="2400" b="1" dirty="0">
                  <a:latin typeface="Consolas"/>
                  <a:cs typeface="Consolas"/>
                </a:rPr>
                <a:t>char</a:t>
              </a:r>
              <a:r>
                <a:rPr lang="en-US" sz="2400" dirty="0">
                  <a:latin typeface="Consolas"/>
                  <a:cs typeface="Consolas"/>
                </a:rPr>
                <a:t> *</a:t>
              </a:r>
              <a:r>
                <a:rPr lang="en-US" sz="2400" dirty="0" err="1">
                  <a:latin typeface="Consolas"/>
                  <a:cs typeface="Consolas"/>
                </a:rPr>
                <a:t>arg</a:t>
              </a:r>
              <a:r>
                <a:rPr lang="en-US" sz="2400" dirty="0">
                  <a:latin typeface="Consolas"/>
                  <a:cs typeface="Consolas"/>
                </a:rPr>
                <a:t>;</a:t>
              </a:r>
            </a:p>
            <a:p>
              <a:r>
                <a:rPr lang="en-US" sz="2400" dirty="0">
                  <a:latin typeface="Consolas"/>
                  <a:cs typeface="Consolas"/>
                </a:rPr>
                <a:t>  </a:t>
              </a:r>
              <a:r>
                <a:rPr lang="en-US" sz="2400" b="1" dirty="0">
                  <a:latin typeface="Consolas"/>
                  <a:cs typeface="Consolas"/>
                </a:rPr>
                <a:t>while</a:t>
              </a:r>
              <a:r>
                <a:rPr lang="en-US" sz="2400" dirty="0">
                  <a:latin typeface="Consolas"/>
                  <a:cs typeface="Consolas"/>
                </a:rPr>
                <a:t>( (</a:t>
              </a:r>
              <a:r>
                <a:rPr lang="en-US" sz="2400" dirty="0" err="1">
                  <a:latin typeface="Consolas"/>
                  <a:cs typeface="Consolas"/>
                </a:rPr>
                <a:t>arg</a:t>
              </a:r>
              <a:r>
                <a:rPr lang="en-US" sz="2400" dirty="0">
                  <a:latin typeface="Consolas"/>
                  <a:cs typeface="Consolas"/>
                </a:rPr>
                <a:t> = </a:t>
              </a:r>
              <a:r>
                <a:rPr lang="en-US" sz="2400" dirty="0" smtClean="0">
                  <a:latin typeface="Consolas"/>
                  <a:cs typeface="Consolas"/>
                </a:rPr>
                <a:t>*</a:t>
              </a:r>
              <a:r>
                <a:rPr lang="en-US" sz="2400" dirty="0" err="1">
                  <a:latin typeface="Consolas"/>
                  <a:cs typeface="Consolas"/>
                </a:rPr>
                <a:t>argv</a:t>
              </a:r>
              <a:r>
                <a:rPr lang="en-US" sz="2400" dirty="0">
                  <a:latin typeface="Consolas"/>
                  <a:cs typeface="Consolas"/>
                </a:rPr>
                <a:t>+</a:t>
              </a:r>
              <a:r>
                <a:rPr lang="en-US" sz="2400" dirty="0" smtClean="0">
                  <a:latin typeface="Consolas"/>
                  <a:cs typeface="Consolas"/>
                </a:rPr>
                <a:t>+) != 0 ) {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  <a:latin typeface="Consolas"/>
                  <a:cs typeface="Consolas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3200" y="2804181"/>
            <a:ext cx="3658488" cy="3901419"/>
            <a:chOff x="-3200400" y="2717801"/>
            <a:chExt cx="3658488" cy="3901419"/>
          </a:xfrm>
        </p:grpSpPr>
        <p:sp>
          <p:nvSpPr>
            <p:cNvPr id="14" name="Rectangle 13"/>
            <p:cNvSpPr/>
            <p:nvPr/>
          </p:nvSpPr>
          <p:spPr>
            <a:xfrm>
              <a:off x="-3181776" y="6096000"/>
              <a:ext cx="3639864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Executables</a:t>
              </a:r>
              <a:r>
                <a:rPr lang="en-US" sz="2800" b="1" dirty="0" smtClean="0">
                  <a:solidFill>
                    <a:schemeClr val="tx1"/>
                  </a:solidFill>
                </a:rPr>
                <a:t> (Binary)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-3200400" y="2717801"/>
              <a:ext cx="3657600" cy="3378199"/>
            </a:xfrm>
            <a:prstGeom prst="roundRect">
              <a:avLst>
                <a:gd name="adj" fmla="val 1114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01010010101010100101010010101010100101010101010101000100001000101001001001001000000010100010010101010010101001001010101001010101001010000110010101010111011001010101010101010100101010111110100101010101010101001010101010101010101010</a:t>
              </a:r>
              <a:endParaRPr lang="en-US" sz="20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Unleashing Mayhem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371601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Automatically Find Bugs &amp; Generate Exploits</a:t>
            </a:r>
          </a:p>
          <a:p>
            <a:pPr marL="0" indent="0" algn="ctr">
              <a:buFont typeface="Arial"/>
              <a:buNone/>
            </a:pPr>
            <a:r>
              <a:rPr lang="en-US" dirty="0" smtClean="0"/>
              <a:t>for </a:t>
            </a:r>
            <a:r>
              <a:rPr lang="en-US" b="1" i="1" dirty="0" err="1" smtClean="0">
                <a:solidFill>
                  <a:schemeClr val="accent1"/>
                </a:solidFill>
              </a:rPr>
              <a:t>Executables</a:t>
            </a:r>
            <a:endParaRPr lang="en-US" b="1" i="1" dirty="0" smtClean="0">
              <a:solidFill>
                <a:schemeClr val="accent1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6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Custom 3">
      <a:dk1>
        <a:srgbClr val="000000"/>
      </a:dk1>
      <a:lt1>
        <a:srgbClr val="FFFFFE"/>
      </a:lt1>
      <a:dk2>
        <a:srgbClr val="990000"/>
      </a:dk2>
      <a:lt2>
        <a:srgbClr val="FFFFFE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2700" cap="sq" cmpd="sng">
          <a:noFill/>
          <a:prstDash val="solid"/>
          <a:miter lim="800000"/>
        </a:ln>
        <a:effectLst>
          <a:outerShdw blurRad="40000" dist="23000" dir="2700000" rotWithShape="0">
            <a:srgbClr val="000000">
              <a:alpha val="35000"/>
            </a:srgbClr>
          </a:outerShdw>
        </a:effectLst>
      </a:spPr>
      <a:bodyPr wrap="square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 cmpd="sng">
          <a:solidFill>
            <a:schemeClr val="accent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rgbClr val="FFFFFE"/>
    </a:lt1>
    <a:dk2>
      <a:srgbClr val="990000"/>
    </a:dk2>
    <a:lt2>
      <a:srgbClr val="FFFFFE"/>
    </a:lt2>
    <a:accent1>
      <a:srgbClr val="990000"/>
    </a:accent1>
    <a:accent2>
      <a:srgbClr val="E47932"/>
    </a:accent2>
    <a:accent3>
      <a:srgbClr val="00709E"/>
    </a:accent3>
    <a:accent4>
      <a:srgbClr val="595A5A"/>
    </a:accent4>
    <a:accent5>
      <a:srgbClr val="009446"/>
    </a:accent5>
    <a:accent6>
      <a:srgbClr val="936241"/>
    </a:accent6>
    <a:hlink>
      <a:srgbClr val="0000FF"/>
    </a:hlink>
    <a:folHlink>
      <a:srgbClr val="800080"/>
    </a:folHlink>
  </a:clrScheme>
  <a:fontScheme name="Office 2">
    <a:majorFont>
      <a:latin typeface="Calibri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mbria"/>
      <a:ea typeface=""/>
      <a:cs typeface=""/>
      <a:font script="Jpan" typeface="ＭＳ Ｐ明朝"/>
      <a:font script="Hang" typeface="맑은 고딕"/>
      <a:font script="Hans" typeface="黑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21742</TotalTime>
  <Words>2071</Words>
  <Application>Microsoft Macintosh PowerPoint</Application>
  <PresentationFormat>On-screen Show (4:3)</PresentationFormat>
  <Paragraphs>512</Paragraphs>
  <Slides>43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template</vt:lpstr>
      <vt:lpstr>Unleashing Mayhem on Binary Code</vt:lpstr>
      <vt:lpstr>Automatic Exploit Generation Challenge</vt:lpstr>
      <vt:lpstr>Automatic Exploit Generation Challenge</vt:lpstr>
      <vt:lpstr>Ghostscript v8.62 Bug</vt:lpstr>
      <vt:lpstr>Multiple Paths</vt:lpstr>
      <vt:lpstr>Automatic Exploit Generation Challenge</vt:lpstr>
      <vt:lpstr>Generating Exploits</vt:lpstr>
      <vt:lpstr>Generating Exploits</vt:lpstr>
      <vt:lpstr>Unleashing Mayhem</vt:lpstr>
      <vt:lpstr>Demo</vt:lpstr>
      <vt:lpstr>How Mayhem Works: Symbolic Execution</vt:lpstr>
      <vt:lpstr>How Mayhem Works: Symbolic Execution</vt:lpstr>
      <vt:lpstr>Path Predicate = Π</vt:lpstr>
      <vt:lpstr>How Mayhem Works: Symbolic Execution</vt:lpstr>
      <vt:lpstr>Safety Policy in Mayhem</vt:lpstr>
      <vt:lpstr>Exploit Generation</vt:lpstr>
      <vt:lpstr>Challenges</vt:lpstr>
      <vt:lpstr>Challenge 1: Resource Management in Symbolic Execution</vt:lpstr>
      <vt:lpstr>Current Resource Management in Symbolic Execution</vt:lpstr>
      <vt:lpstr>Offline Execution</vt:lpstr>
      <vt:lpstr>Online Execution</vt:lpstr>
      <vt:lpstr>Mayhem: Hybrid Execution</vt:lpstr>
      <vt:lpstr>Hybrid Execution</vt:lpstr>
      <vt:lpstr>Challenge 2: Symbolic Indices</vt:lpstr>
      <vt:lpstr>Symbolic Indices</vt:lpstr>
      <vt:lpstr>One Cause: Overwritten Pointers</vt:lpstr>
      <vt:lpstr>Another Cause: Table Lookups</vt:lpstr>
      <vt:lpstr>Method 1: Concretization</vt:lpstr>
      <vt:lpstr>Method 2: Fully Symbolic</vt:lpstr>
      <vt:lpstr>Our Observation</vt:lpstr>
      <vt:lpstr>Step 1 — Find Bounds</vt:lpstr>
      <vt:lpstr>Step 2 — Index Search Tree Construction</vt:lpstr>
      <vt:lpstr>Fully Symbolic vs. Index-based Memory Modeling</vt:lpstr>
      <vt:lpstr>Index Search Tree Optimization: Piecewise Linear Approximation</vt:lpstr>
      <vt:lpstr>Piecewise Linear Approximation</vt:lpstr>
      <vt:lpstr>Exploit Generation</vt:lpstr>
      <vt:lpstr>PowerPoint Presentation</vt:lpstr>
      <vt:lpstr>PowerPoint Presentation</vt:lpstr>
      <vt:lpstr>Limitations</vt:lpstr>
      <vt:lpstr>Related Work</vt:lpstr>
      <vt:lpstr>Conclusion</vt:lpstr>
      <vt:lpstr>Thank You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Sang Kil Cha</cp:lastModifiedBy>
  <cp:revision>5909</cp:revision>
  <cp:lastPrinted>2012-05-20T18:50:35Z</cp:lastPrinted>
  <dcterms:created xsi:type="dcterms:W3CDTF">2011-11-02T18:57:24Z</dcterms:created>
  <dcterms:modified xsi:type="dcterms:W3CDTF">2012-05-22T18:28:46Z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