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sldIdLst>
    <p:sldId id="256" r:id="rId3"/>
    <p:sldId id="337" r:id="rId4"/>
    <p:sldId id="322" r:id="rId5"/>
    <p:sldId id="334" r:id="rId6"/>
    <p:sldId id="338" r:id="rId7"/>
    <p:sldId id="264" r:id="rId8"/>
    <p:sldId id="265" r:id="rId9"/>
    <p:sldId id="266" r:id="rId10"/>
    <p:sldId id="272" r:id="rId11"/>
    <p:sldId id="273" r:id="rId12"/>
    <p:sldId id="274" r:id="rId13"/>
    <p:sldId id="275" r:id="rId14"/>
    <p:sldId id="276" r:id="rId15"/>
    <p:sldId id="342" r:id="rId16"/>
    <p:sldId id="340" r:id="rId17"/>
    <p:sldId id="34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7" r:id="rId33"/>
    <p:sldId id="345" r:id="rId34"/>
    <p:sldId id="303" r:id="rId35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lnSpc>
        <a:spcPct val="95000"/>
      </a:lnSpc>
      <a:spcBef>
        <a:spcPts val="600"/>
      </a:spcBef>
      <a:spcAft>
        <a:spcPct val="0"/>
      </a:spcAft>
      <a:buClr>
        <a:srgbClr val="000000"/>
      </a:buClr>
      <a:buSzPct val="100000"/>
      <a:buFont typeface="Times New Roman" pitchFamily="-65" charset="0"/>
      <a:buChar char="•"/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1pPr>
    <a:lvl2pPr marL="457200" algn="l" defTabSz="457200" rtl="0" eaLnBrk="0" fontAlgn="base" hangingPunct="0">
      <a:lnSpc>
        <a:spcPct val="95000"/>
      </a:lnSpc>
      <a:spcBef>
        <a:spcPts val="600"/>
      </a:spcBef>
      <a:spcAft>
        <a:spcPct val="0"/>
      </a:spcAft>
      <a:buClr>
        <a:srgbClr val="000000"/>
      </a:buClr>
      <a:buSzPct val="100000"/>
      <a:buFont typeface="Times New Roman" pitchFamily="-65" charset="0"/>
      <a:buChar char="•"/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2pPr>
    <a:lvl3pPr marL="914400" algn="l" defTabSz="457200" rtl="0" eaLnBrk="0" fontAlgn="base" hangingPunct="0">
      <a:lnSpc>
        <a:spcPct val="95000"/>
      </a:lnSpc>
      <a:spcBef>
        <a:spcPts val="600"/>
      </a:spcBef>
      <a:spcAft>
        <a:spcPct val="0"/>
      </a:spcAft>
      <a:buClr>
        <a:srgbClr val="000000"/>
      </a:buClr>
      <a:buSzPct val="100000"/>
      <a:buFont typeface="Times New Roman" pitchFamily="-65" charset="0"/>
      <a:buChar char="•"/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3pPr>
    <a:lvl4pPr marL="1371600" algn="l" defTabSz="457200" rtl="0" eaLnBrk="0" fontAlgn="base" hangingPunct="0">
      <a:lnSpc>
        <a:spcPct val="95000"/>
      </a:lnSpc>
      <a:spcBef>
        <a:spcPts val="600"/>
      </a:spcBef>
      <a:spcAft>
        <a:spcPct val="0"/>
      </a:spcAft>
      <a:buClr>
        <a:srgbClr val="000000"/>
      </a:buClr>
      <a:buSzPct val="100000"/>
      <a:buFont typeface="Times New Roman" pitchFamily="-65" charset="0"/>
      <a:buChar char="•"/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4pPr>
    <a:lvl5pPr marL="1828800" algn="l" defTabSz="457200" rtl="0" eaLnBrk="0" fontAlgn="base" hangingPunct="0">
      <a:lnSpc>
        <a:spcPct val="95000"/>
      </a:lnSpc>
      <a:spcBef>
        <a:spcPts val="600"/>
      </a:spcBef>
      <a:spcAft>
        <a:spcPct val="0"/>
      </a:spcAft>
      <a:buClr>
        <a:srgbClr val="000000"/>
      </a:buClr>
      <a:buSzPct val="100000"/>
      <a:buFont typeface="Times New Roman" pitchFamily="-65" charset="0"/>
      <a:buChar char="•"/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83" autoAdjust="0"/>
  </p:normalViewPr>
  <p:slideViewPr>
    <p:cSldViewPr>
      <p:cViewPr varScale="1">
        <p:scale>
          <a:sx n="45" d="100"/>
          <a:sy n="45" d="100"/>
        </p:scale>
        <p:origin x="88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98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6560" y="4561576"/>
            <a:ext cx="5360445" cy="431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5062" y="9121662"/>
            <a:ext cx="3168503" cy="4780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ea typeface="Lucida Sans Unicode" pitchFamily="-65" charset="-52"/>
                <a:cs typeface="Lucida Sans Unicode" pitchFamily="-65" charset="-52"/>
              </a:defRPr>
            </a:lvl1pPr>
          </a:lstStyle>
          <a:p>
            <a:pPr>
              <a:defRPr/>
            </a:pPr>
            <a:fld id="{A1B95678-5BF3-5244-96E5-10BE4D210D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0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16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16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16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16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16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D431823-7B6C-6844-8FC5-70CF5E7BB5C9}" type="slidenum">
              <a:rPr lang="en-GB"/>
              <a:pPr/>
              <a:t>1</a:t>
            </a:fld>
            <a:endParaRPr lang="en-GB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>
            <a:prstTxWarp prst="textNoShape">
              <a:avLst/>
            </a:prstTxWarp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24D6446-B20C-1446-8BD6-8900C0977DE3}" type="slidenum">
              <a:rPr lang="en-GB" sz="1300">
                <a:solidFill>
                  <a:srgbClr val="000000"/>
                </a:solidFill>
                <a:ea typeface="Lucida Sans Unicode" pitchFamily="-65" charset="-52"/>
                <a:cs typeface="Lucida Sans Unicode" pitchFamily="-65" charset="-5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GB" sz="1300">
              <a:solidFill>
                <a:srgbClr val="000000"/>
              </a:solidFill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6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F7CFAA-FE6F-604C-BDA7-7E7ADFD3DF63}" type="slidenum">
              <a:rPr lang="en-GB"/>
              <a:pPr/>
              <a:t>10</a:t>
            </a:fld>
            <a:endParaRPr lang="en-GB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2A8748-3F73-8B43-8A3D-D1F52F5572C3}" type="slidenum">
              <a:rPr lang="en-GB"/>
              <a:pPr/>
              <a:t>11</a:t>
            </a:fld>
            <a:endParaRPr lang="en-GB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053077-156D-5848-833E-5F3C46AFA3DF}" type="slidenum">
              <a:rPr lang="en-GB"/>
              <a:pPr/>
              <a:t>12</a:t>
            </a:fld>
            <a:endParaRPr lang="en-GB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82720B-2541-4D4E-926E-39D7761A0D56}" type="slidenum">
              <a:rPr lang="en-GB"/>
              <a:pPr/>
              <a:t>13</a:t>
            </a:fld>
            <a:endParaRPr lang="en-GB"/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15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7C8A22-2B0F-0748-B0C5-43FFF31B0DD6}" type="slidenum">
              <a:rPr lang="en-GB"/>
              <a:pPr/>
              <a:t>14</a:t>
            </a:fld>
            <a:endParaRPr lang="en-GB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5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AFC1FF-5239-EF4D-98E9-6AF9664F05B4}" type="slidenum">
              <a:rPr lang="en-GB"/>
              <a:pPr/>
              <a:t>15</a:t>
            </a:fld>
            <a:endParaRPr lang="en-GB"/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74756" name="Text Box 2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Times New Roman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4299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45914A-D93F-3A4C-903A-0615755CAD5B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76804" name="Text Box 2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Times New Roman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0799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F5891C-81BF-1849-9675-E75CF60883EA}" type="slidenum">
              <a:rPr lang="en-GB"/>
              <a:pPr/>
              <a:t>17</a:t>
            </a:fld>
            <a:endParaRPr lang="en-GB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0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F17FA3-81EC-E046-B605-4AB42939C865}" type="slidenum">
              <a:rPr lang="en-GB"/>
              <a:pPr/>
              <a:t>18</a:t>
            </a:fld>
            <a:endParaRPr lang="en-GB"/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06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236FFD-2D23-A941-94DC-960D13B992A8}" type="slidenum">
              <a:rPr lang="en-GB"/>
              <a:pPr/>
              <a:t>19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2948" name="Text Box 2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/>
          <a:lstStyle/>
          <a:p>
            <a:pPr>
              <a:spcBef>
                <a:spcPts val="10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 dirty="0">
              <a:latin typeface="Times New Roman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036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429E2-3E2B-A549-8C09-4FB840A46D9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47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8B601A-B7BC-054C-8188-74AF08C8ECEC}" type="slidenum">
              <a:rPr lang="en-GB"/>
              <a:pPr/>
              <a:t>20</a:t>
            </a:fld>
            <a:endParaRPr lang="en-GB"/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46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CCBBA2-1E3B-0248-84B0-A297B1E462B9}" type="slidenum">
              <a:rPr lang="en-GB"/>
              <a:pPr/>
              <a:t>21</a:t>
            </a:fld>
            <a:endParaRPr lang="en-GB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30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AFF23B-B9A5-0146-9F87-EDBF7CFD465A}" type="slidenum">
              <a:rPr lang="en-GB"/>
              <a:pPr/>
              <a:t>22</a:t>
            </a:fld>
            <a:endParaRPr lang="en-GB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45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875D9C-15A9-DA41-80A2-9FCA363CEAE5}" type="slidenum">
              <a:rPr lang="en-GB"/>
              <a:pPr/>
              <a:t>23</a:t>
            </a:fld>
            <a:endParaRPr lang="en-GB"/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30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4CB7CD-0316-2040-8DA2-55F4CEE75ECC}" type="slidenum">
              <a:rPr lang="en-GB"/>
              <a:pPr/>
              <a:t>24</a:t>
            </a:fld>
            <a:endParaRPr lang="en-GB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4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C97363-5096-BE44-8DB7-B36E2154BC69}" type="slidenum">
              <a:rPr lang="en-GB"/>
              <a:pPr/>
              <a:t>25</a:t>
            </a:fld>
            <a:endParaRPr lang="en-GB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40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C1DF17-345A-A14B-A9A9-F9E416A5B0A5}" type="slidenum">
              <a:rPr lang="en-GB"/>
              <a:pPr/>
              <a:t>26</a:t>
            </a:fld>
            <a:endParaRPr lang="en-GB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8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37676C-0FC7-1E47-AE5F-225FD38CD679}" type="slidenum">
              <a:rPr lang="en-GB"/>
              <a:pPr/>
              <a:t>27</a:t>
            </a:fld>
            <a:endParaRPr lang="en-GB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45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E4594F-A203-8840-8D1B-A4D262CC4DD1}" type="slidenum">
              <a:rPr lang="en-GB"/>
              <a:pPr/>
              <a:t>28</a:t>
            </a:fld>
            <a:endParaRPr lang="en-GB"/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39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6E368B-9B62-094D-B8A7-813BEAAF62C8}" type="slidenum">
              <a:rPr lang="en-GB"/>
              <a:pPr/>
              <a:t>29</a:t>
            </a:fld>
            <a:endParaRPr lang="en-GB"/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65" charset="0"/>
              </a:rPr>
              <a:t>Prove assert</a:t>
            </a:r>
            <a:endParaRPr lang="en-US" dirty="0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7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A7FA6A-1377-3946-9EC2-D6D7620FF865}" type="slidenum">
              <a:rPr lang="en-GB"/>
              <a:pPr/>
              <a:t>3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Times New Roman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9000" tIns="49680" rIns="99000" bIns="49680" anchor="b">
            <a:prstTxWarp prst="textNoShape">
              <a:avLst/>
            </a:prstTxWarp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6D75F4-E761-C64C-9B36-7A8BFF2553B0}" type="slidenum">
              <a:rPr lang="en-GB" sz="1300">
                <a:solidFill>
                  <a:srgbClr val="000000"/>
                </a:solidFill>
                <a:ea typeface="Lucida Sans Unicode" pitchFamily="-65" charset="-52"/>
                <a:cs typeface="Lucida Sans Unicode" pitchFamily="-65" charset="-5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z="1300">
              <a:solidFill>
                <a:srgbClr val="000000"/>
              </a:solidFill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1206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379DCC-A805-874F-994D-E086A258862B}" type="slidenum">
              <a:rPr lang="en-GB"/>
              <a:pPr/>
              <a:t>30</a:t>
            </a:fld>
            <a:endParaRPr lang="en-GB"/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3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C65ED0-FE11-F342-81E8-A0A5B2B355FC}" type="slidenum">
              <a:rPr lang="en-GB"/>
              <a:pPr/>
              <a:t>31</a:t>
            </a:fld>
            <a:endParaRPr lang="en-GB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08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220744-529A-A543-B961-8F90F33208AF}" type="slidenum">
              <a:rPr lang="en-GB"/>
              <a:pPr/>
              <a:t>33</a:t>
            </a:fld>
            <a:endParaRPr lang="en-GB"/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1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6CC3B0-7876-E44D-8661-264F04754A22}" type="slidenum">
              <a:rPr lang="en-GB"/>
              <a:pPr/>
              <a:t>4</a:t>
            </a:fld>
            <a:endParaRPr lang="en-GB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7892" name="Text Box 2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405204"/>
          </a:xfrm>
          <a:noFill/>
          <a:ln/>
        </p:spPr>
        <p:txBody>
          <a:bodyPr/>
          <a:lstStyle/>
          <a:p>
            <a:pPr marL="228600" indent="-228600">
              <a:spcBef>
                <a:spcPts val="450"/>
              </a:spcBef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endParaRPr lang="en-GB" dirty="0">
              <a:latin typeface="Times New Roman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0648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DD8CD8-A5CC-E849-BAAA-0BDB4C28FD32}" type="slidenum">
              <a:rPr lang="en-GB"/>
              <a:pPr/>
              <a:t>6</a:t>
            </a:fld>
            <a:endParaRPr lang="en-GB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1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ABBBD4-D52F-EB4C-A447-8888D969C1BE}" type="slidenum">
              <a:rPr lang="en-GB"/>
              <a:pPr/>
              <a:t>7</a:t>
            </a:fld>
            <a:endParaRPr lang="en-GB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0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AFE33F-7969-7D43-B750-9CEC3A8C7164}" type="slidenum">
              <a:rPr lang="en-GB"/>
              <a:pPr/>
              <a:t>8</a:t>
            </a:fld>
            <a:endParaRPr lang="en-GB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020726" y="720798"/>
            <a:ext cx="5273749" cy="36010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50180" name="Text Box 2"/>
          <p:cNvSpPr>
            <a:spLocks noGrp="1" noChangeArrowheads="1"/>
          </p:cNvSpPr>
          <p:nvPr>
            <p:ph type="body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Times New Roman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5095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7C8A22-2B0F-0748-B0C5-43FFF31B0DD6}" type="slidenum">
              <a:rPr lang="en-GB"/>
              <a:pPr/>
              <a:t>9</a:t>
            </a:fld>
            <a:endParaRPr lang="en-GB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7A74-C4E0-BD44-9B72-4ABD652B66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2AC9E-ED46-E54F-9973-20CDD2E4F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17713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59055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F37D-7BC5-3148-875E-2E2057B601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044575"/>
            <a:ext cx="7772400" cy="860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talk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38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authors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 userDrawn="1"/>
        </p:nvGrpSpPr>
        <p:grpSpPr bwMode="auto">
          <a:xfrm>
            <a:off x="2743200" y="4572000"/>
            <a:ext cx="3884613" cy="1370013"/>
            <a:chOff x="1728" y="2880"/>
            <a:chExt cx="2447" cy="8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28" y="2928"/>
              <a:ext cx="720" cy="7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8" y="2880"/>
              <a:ext cx="1728" cy="8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5613" cy="11414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0813" cy="4113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5613" cy="11414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5613" cy="11414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4D61B-E65A-1B4D-BA7B-83BB8E64AC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5613" cy="11414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0813" cy="41132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17713" cy="601821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5905500" cy="60182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641AC-66C7-5E45-90D9-5B42C4A1A6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ABE18-79BB-ED42-8FC6-84A9DDE4C7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9EBB8-F27D-AF45-8600-673BCB4F89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298CC-99D6-1744-9DFD-5028BD5CB5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AF96-ABAE-094E-A157-C7830B2400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2F10A-EFB3-C24F-9E7F-5741791F5B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2F886-B516-CE4B-8937-17DC138CE2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075613" cy="114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85800" y="6248400"/>
            <a:ext cx="8366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 typeface="Times New Roman" pitchFamily="-65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70FF4B0-F18B-5448-B2CF-B88839948E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371600"/>
            <a:ext cx="6096000" cy="1588"/>
          </a:xfrm>
          <a:prstGeom prst="line">
            <a:avLst/>
          </a:prstGeom>
          <a:noFill/>
          <a:ln w="5724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Char char="•"/>
              <a:defRPr/>
            </a:pPr>
            <a:endParaRPr lang="en-US">
              <a:latin typeface="Times New Roman" pitchFamily="16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0" y="1447800"/>
            <a:ext cx="6096000" cy="1588"/>
          </a:xfrm>
          <a:prstGeom prst="line">
            <a:avLst/>
          </a:prstGeom>
          <a:noFill/>
          <a:ln w="5724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Char char="•"/>
              <a:defRPr/>
            </a:pPr>
            <a:endParaRPr lang="en-US"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6pPr>
      <a:lvl7pPr marL="9144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7pPr>
      <a:lvl8pPr marL="13716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8pPr>
      <a:lvl9pPr marL="18288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9pPr>
    </p:titleStyle>
    <p:bodyStyle>
      <a:lvl1pPr marL="341313" indent="-341313" algn="l" defTabSz="457200" rtl="0" eaLnBrk="0" fontAlgn="base" hangingPunct="0">
        <a:lnSpc>
          <a:spcPct val="9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pitchFamily="-65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6pPr>
      <a:lvl7pPr marL="9144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7pPr>
      <a:lvl8pPr marL="13716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8pPr>
      <a:lvl9pPr marL="18288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A50021"/>
        </a:buClr>
        <a:buSzPct val="100000"/>
        <a:buFont typeface="Wingdings" charset="2"/>
        <a:defRPr sz="4400">
          <a:solidFill>
            <a:srgbClr val="A50021"/>
          </a:solidFill>
          <a:latin typeface="Times New Roman" pitchFamily="16" charset="0"/>
          <a:ea typeface="Lucida Sans Unicode" charset="0"/>
          <a:cs typeface="Lucida Sans Unicode" charset="0"/>
        </a:defRPr>
      </a:lvl9pPr>
    </p:titleStyle>
    <p:bodyStyle>
      <a:lvl1pPr marL="341313" indent="-341313" algn="l" defTabSz="457200" rtl="0" eaLnBrk="0" fontAlgn="base" hangingPunct="0">
        <a:lnSpc>
          <a:spcPct val="9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___1.xls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___2.xls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Excel_97-2003____3.xls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Excel_97-2003____4.xls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Excel_97-2003____5.xls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___6.xls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28600" y="762000"/>
            <a:ext cx="8686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Comic Sans MS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smtClean="0">
                <a:solidFill>
                  <a:srgbClr val="A50021"/>
                </a:solidFill>
                <a:latin typeface="Comic Sans MS" pitchFamily="-65" charset="0"/>
              </a:rPr>
              <a:t>KLEE: </a:t>
            </a:r>
            <a:r>
              <a:rPr lang="en-GB" sz="2600" b="1" dirty="0">
                <a:solidFill>
                  <a:srgbClr val="A50021"/>
                </a:solidFill>
                <a:latin typeface="Comic Sans MS" pitchFamily="-65" charset="0"/>
              </a:rPr>
              <a:t>Effective</a:t>
            </a:r>
            <a:r>
              <a:rPr lang="en-GB" sz="2600" b="1" dirty="0" smtClean="0">
                <a:solidFill>
                  <a:srgbClr val="A50021"/>
                </a:solidFill>
                <a:latin typeface="Comic Sans MS" pitchFamily="-65" charset="0"/>
              </a:rPr>
              <a:t> Testing of Systems Programs</a:t>
            </a:r>
            <a:endParaRPr lang="en-GB" sz="2600" b="1" dirty="0">
              <a:solidFill>
                <a:srgbClr val="A50021"/>
              </a:solidFill>
              <a:latin typeface="Comic Sans MS" pitchFamily="-65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838200" y="2220913"/>
            <a:ext cx="7543800" cy="19700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  <a:spcBef>
                <a:spcPts val="700"/>
              </a:spcBef>
              <a:buFont typeface="Comic Sans MS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 err="1">
                <a:solidFill>
                  <a:srgbClr val="000000"/>
                </a:solidFill>
                <a:latin typeface="Comic Sans MS" pitchFamily="-65" charset="0"/>
              </a:rPr>
              <a:t>Cristian</a:t>
            </a:r>
            <a:r>
              <a:rPr lang="en-GB" sz="2600" b="1" dirty="0">
                <a:solidFill>
                  <a:srgbClr val="000000"/>
                </a:solidFill>
                <a:latin typeface="Comic Sans MS" pitchFamily="-65" charset="0"/>
              </a:rPr>
              <a:t> </a:t>
            </a:r>
            <a:r>
              <a:rPr lang="en-GB" sz="2600" b="1" dirty="0" err="1">
                <a:solidFill>
                  <a:srgbClr val="000000"/>
                </a:solidFill>
                <a:latin typeface="Comic Sans MS" pitchFamily="-65" charset="0"/>
              </a:rPr>
              <a:t>Cadar</a:t>
            </a:r>
            <a:endParaRPr lang="en-GB" sz="2600" b="1" dirty="0">
              <a:solidFill>
                <a:srgbClr val="000000"/>
              </a:solidFill>
              <a:latin typeface="Comic Sans MS" pitchFamily="-65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175"/>
              </a:spcBef>
              <a:buFont typeface="Comic Sans MS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700" b="1" dirty="0" smtClean="0">
              <a:solidFill>
                <a:srgbClr val="000000"/>
              </a:solidFill>
              <a:latin typeface="Comic Sans MS" pitchFamily="-65" charset="0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  <a:buFont typeface="Comic Sans MS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mic Sans MS" pitchFamily="-65" charset="0"/>
              </a:rPr>
              <a:t>Joint work with Daniel Dunbar and Dawson </a:t>
            </a:r>
            <a:r>
              <a:rPr lang="en-GB" sz="2000" dirty="0" err="1" smtClean="0">
                <a:solidFill>
                  <a:srgbClr val="000000"/>
                </a:solidFill>
                <a:latin typeface="Comic Sans MS" pitchFamily="-65" charset="0"/>
              </a:rPr>
              <a:t>Engler</a:t>
            </a:r>
            <a:endParaRPr lang="en-GB" sz="2000" dirty="0">
              <a:solidFill>
                <a:srgbClr val="000000"/>
              </a:solidFill>
              <a:latin typeface="Comic Sans MS" pitchFamily="-65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347272" y="6395642"/>
            <a:ext cx="1568869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Comic Sans MS" pitchFamily="-65" charset="0"/>
              </a:rPr>
              <a:t>April 16th, </a:t>
            </a:r>
            <a:r>
              <a:rPr lang="en-GB" sz="1400" dirty="0">
                <a:solidFill>
                  <a:srgbClr val="000000"/>
                </a:solidFill>
                <a:latin typeface="Comic Sans MS" pitchFamily="-65" charset="0"/>
              </a:rPr>
              <a:t>2009</a:t>
            </a:r>
          </a:p>
        </p:txBody>
      </p:sp>
      <p:pic>
        <p:nvPicPr>
          <p:cNvPr id="8" name="Picture 7" descr="stanford-forum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48400"/>
            <a:ext cx="1143000" cy="457200"/>
          </a:xfrm>
          <a:prstGeom prst="rect">
            <a:avLst/>
          </a:prstGeom>
        </p:spPr>
      </p:pic>
    </p:spTree>
  </p:cSld>
  <p:clrMapOvr>
    <a:masterClrMapping/>
  </p:clrMapOvr>
  <p:transition advTm="15335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Constraint Solving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990600" y="2057400"/>
            <a:ext cx="7315200" cy="388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</a:rPr>
              <a:t>Dominates runtime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Inherently expensive (NP-complete</a:t>
            </a:r>
            <a:r>
              <a:rPr lang="en-GB" sz="2800" dirty="0" smtClean="0">
                <a:solidFill>
                  <a:srgbClr val="000000"/>
                </a:solidFill>
              </a:rPr>
              <a:t>)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Invoked at every branch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</a:rPr>
              <a:t>Two simple and effective optimizations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Eliminating irrelevant constraints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Caching solutions</a:t>
            </a:r>
          </a:p>
          <a:p>
            <a:pPr marL="1143000" lvl="2" indent="-228600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Dramatic speedup on our benchmarks</a:t>
            </a:r>
          </a:p>
        </p:txBody>
      </p:sp>
    </p:spTree>
  </p:cSld>
  <p:clrMapOvr>
    <a:masterClrMapping/>
  </p:clrMapOvr>
  <p:transition advTm="34258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Eliminating Irrelevant Constraints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848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</a:rPr>
              <a:t>In practice, each branch usually depends on a small number of variables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76800" y="3467100"/>
            <a:ext cx="2209800" cy="1356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3333CC"/>
              </a:buClr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3333CC"/>
                </a:solidFill>
              </a:rPr>
              <a:t>x</a:t>
            </a:r>
            <a:r>
              <a:rPr lang="en-GB" b="1" dirty="0" smtClean="0">
                <a:solidFill>
                  <a:srgbClr val="3333CC"/>
                </a:solidFill>
              </a:rPr>
              <a:t> + </a:t>
            </a:r>
            <a:r>
              <a:rPr lang="en-GB" b="1" dirty="0" err="1" smtClean="0">
                <a:solidFill>
                  <a:srgbClr val="3333CC"/>
                </a:solidFill>
              </a:rPr>
              <a:t>y</a:t>
            </a:r>
            <a:r>
              <a:rPr lang="en-GB" b="1" dirty="0" smtClean="0">
                <a:solidFill>
                  <a:srgbClr val="3333CC"/>
                </a:solidFill>
              </a:rPr>
              <a:t> &gt; 10</a:t>
            </a:r>
          </a:p>
          <a:p>
            <a:pPr eaLnBrk="1" hangingPunct="1">
              <a:lnSpc>
                <a:spcPct val="100000"/>
              </a:lnSpc>
              <a:buClr>
                <a:srgbClr val="3333CC"/>
              </a:buClr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3333CC"/>
                </a:solidFill>
              </a:rPr>
              <a:t>z</a:t>
            </a:r>
            <a:r>
              <a:rPr lang="en-GB" b="1" dirty="0" smtClean="0">
                <a:solidFill>
                  <a:srgbClr val="3333CC"/>
                </a:solidFill>
              </a:rPr>
              <a:t> &amp; -</a:t>
            </a:r>
            <a:r>
              <a:rPr lang="en-GB" b="1" dirty="0" err="1" smtClean="0">
                <a:solidFill>
                  <a:srgbClr val="3333CC"/>
                </a:solidFill>
              </a:rPr>
              <a:t>z</a:t>
            </a:r>
            <a:r>
              <a:rPr lang="en-GB" b="1" dirty="0" smtClean="0">
                <a:solidFill>
                  <a:srgbClr val="3333CC"/>
                </a:solidFill>
              </a:rPr>
              <a:t> = </a:t>
            </a:r>
            <a:r>
              <a:rPr lang="en-GB" b="1" dirty="0" err="1" smtClean="0">
                <a:solidFill>
                  <a:srgbClr val="3333CC"/>
                </a:solidFill>
              </a:rPr>
              <a:t>z</a:t>
            </a:r>
            <a:endParaRPr lang="en-GB" b="1" dirty="0" smtClean="0">
              <a:solidFill>
                <a:srgbClr val="3333CC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A50021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A50021"/>
                </a:solidFill>
              </a:rPr>
              <a:t>x</a:t>
            </a:r>
            <a:r>
              <a:rPr lang="en-GB" b="1" dirty="0" smtClean="0">
                <a:solidFill>
                  <a:srgbClr val="A50021"/>
                </a:solidFill>
              </a:rPr>
              <a:t> </a:t>
            </a:r>
            <a:r>
              <a:rPr lang="en-GB" b="1" dirty="0">
                <a:solidFill>
                  <a:srgbClr val="A50021"/>
                </a:solidFill>
              </a:rPr>
              <a:t>&lt; 10 ?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4873957" y="4160084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295400" y="3429000"/>
            <a:ext cx="1738313" cy="2227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-65" charset="0"/>
              </a:rPr>
              <a:t>…</a:t>
            </a:r>
          </a:p>
          <a:p>
            <a:pPr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-65" charset="0"/>
              </a:rPr>
              <a:t>…</a:t>
            </a:r>
          </a:p>
          <a:p>
            <a:pPr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-65" charset="0"/>
              </a:rPr>
              <a:t>if (</a:t>
            </a:r>
            <a:r>
              <a:rPr lang="en-GB" dirty="0" err="1">
                <a:solidFill>
                  <a:srgbClr val="000000"/>
                </a:solidFill>
                <a:latin typeface="Arial" pitchFamily="-65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Arial" pitchFamily="-65" charset="0"/>
              </a:rPr>
              <a:t> &lt; 10) {</a:t>
            </a:r>
          </a:p>
          <a:p>
            <a:pPr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-65" charset="0"/>
              </a:rPr>
              <a:t>    …</a:t>
            </a:r>
          </a:p>
          <a:p>
            <a:pPr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}                   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262313" y="4572000"/>
            <a:ext cx="1157287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475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Caching Solutions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85800" y="2676525"/>
            <a:ext cx="1524000" cy="1008063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2 </a:t>
            </a:r>
            <a:r>
              <a:rPr lang="en-GB" sz="2000">
                <a:solidFill>
                  <a:srgbClr val="3333CC"/>
                </a:solidFill>
                <a:latin typeface="Symbol" pitchFamily="-65" charset="2"/>
                <a:ea typeface="Times New Roman" pitchFamily="-65" charset="0"/>
                <a:cs typeface="Times New Roman" pitchFamily="-65" charset="0"/>
              </a:rPr>
              <a:t></a:t>
            </a:r>
            <a:r>
              <a:rPr lang="en-GB" sz="2000">
                <a:solidFill>
                  <a:srgbClr val="3333CC"/>
                </a:solidFill>
              </a:rPr>
              <a:t> y &lt; 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&gt;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+ y &gt; 10</a:t>
            </a:r>
          </a:p>
        </p:txBody>
      </p:sp>
      <p:sp>
        <p:nvSpPr>
          <p:cNvPr id="67588" name="AutoShape 3"/>
          <p:cNvSpPr>
            <a:spLocks noChangeArrowheads="1"/>
          </p:cNvSpPr>
          <p:nvPr/>
        </p:nvSpPr>
        <p:spPr bwMode="auto">
          <a:xfrm>
            <a:off x="2667000" y="3048000"/>
            <a:ext cx="4191000" cy="304800"/>
          </a:xfrm>
          <a:prstGeom prst="rightArrow">
            <a:avLst>
              <a:gd name="adj1" fmla="val 50000"/>
              <a:gd name="adj2" fmla="val 244763"/>
            </a:avLst>
          </a:prstGeom>
          <a:solidFill>
            <a:srgbClr val="CCCCFF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239000" y="2813050"/>
            <a:ext cx="914400" cy="703263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=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y = 15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1524000" cy="703263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2 </a:t>
            </a:r>
            <a:r>
              <a:rPr lang="en-GB" sz="2000">
                <a:solidFill>
                  <a:srgbClr val="3333CC"/>
                </a:solidFill>
                <a:latin typeface="Symbol" pitchFamily="-65" charset="2"/>
                <a:ea typeface="Times New Roman" pitchFamily="-65" charset="0"/>
                <a:cs typeface="Times New Roman" pitchFamily="-65" charset="0"/>
              </a:rPr>
              <a:t></a:t>
            </a:r>
            <a:r>
              <a:rPr lang="en-GB" sz="2000">
                <a:solidFill>
                  <a:srgbClr val="3333CC"/>
                </a:solidFill>
              </a:rPr>
              <a:t> y &lt; 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+ y &gt; 10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1524000" cy="1312863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2 </a:t>
            </a:r>
            <a:r>
              <a:rPr lang="en-GB" sz="2000">
                <a:solidFill>
                  <a:srgbClr val="3333CC"/>
                </a:solidFill>
                <a:latin typeface="Symbol" pitchFamily="-65" charset="2"/>
                <a:ea typeface="Times New Roman" pitchFamily="-65" charset="0"/>
                <a:cs typeface="Times New Roman" pitchFamily="-65" charset="0"/>
              </a:rPr>
              <a:t></a:t>
            </a:r>
            <a:r>
              <a:rPr lang="en-GB" sz="2000">
                <a:solidFill>
                  <a:srgbClr val="3333CC"/>
                </a:solidFill>
              </a:rPr>
              <a:t> y &lt; 100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&gt;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+ y &gt;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&lt; 10</a:t>
            </a: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80772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000000"/>
                </a:solidFill>
              </a:rPr>
              <a:t>Static set of branches: lots of similar constraint sets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667000" y="4038600"/>
            <a:ext cx="4191000" cy="685800"/>
          </a:xfrm>
          <a:prstGeom prst="rightArrowCallout">
            <a:avLst>
              <a:gd name="adj1" fmla="val 25000"/>
              <a:gd name="adj2" fmla="val 25000"/>
              <a:gd name="adj3" fmla="val 101852"/>
              <a:gd name="adj4" fmla="val 66667"/>
            </a:avLst>
          </a:prstGeom>
          <a:solidFill>
            <a:srgbClr val="CCCCFF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</a:rPr>
              <a:t>Eliminating constraints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</a:rPr>
              <a:t>cannot invalidate solution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2667000" y="5410200"/>
            <a:ext cx="4191000" cy="685800"/>
          </a:xfrm>
          <a:prstGeom prst="rightArrowCallout">
            <a:avLst>
              <a:gd name="adj1" fmla="val 25000"/>
              <a:gd name="adj2" fmla="val 25000"/>
              <a:gd name="adj3" fmla="val 101852"/>
              <a:gd name="adj4" fmla="val 66667"/>
            </a:avLst>
          </a:prstGeom>
          <a:solidFill>
            <a:srgbClr val="CCCCFF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</a:rPr>
              <a:t>Adding constraints often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</a:rPr>
              <a:t>does not invalidate solution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239000" y="4000500"/>
            <a:ext cx="914400" cy="703263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=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y = 15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239000" y="5372100"/>
            <a:ext cx="914400" cy="703263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x =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3333CC"/>
                </a:solidFill>
              </a:rPr>
              <a:t>y = 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858000"/>
            <a:ext cx="72507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UBTree</a:t>
            </a:r>
            <a:r>
              <a:rPr lang="en-US" dirty="0" smtClean="0"/>
              <a:t> data structure [Hoffman and Koehler, IJCAI ’99]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874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1"/>
          <p:cNvGraphicFramePr>
            <a:graphicFrameLocks noChangeAspect="1"/>
          </p:cNvGraphicFramePr>
          <p:nvPr/>
        </p:nvGraphicFramePr>
        <p:xfrm>
          <a:off x="914400" y="1809750"/>
          <a:ext cx="752475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r:id="rId5" imgW="7086600" imgH="4089400" progId="Excel.Sheet.8">
                  <p:embed/>
                </p:oleObj>
              </mc:Choice>
              <mc:Fallback>
                <p:oleObj r:id="rId5" imgW="7086600" imgH="40894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09750"/>
                        <a:ext cx="7524750" cy="459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Dramatic Speedup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1625600" y="1736725"/>
            <a:ext cx="46196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0000"/>
                </a:solidFill>
                <a:latin typeface="Comic Sans MS" pitchFamily="-65" charset="0"/>
              </a:rPr>
              <a:t>Aggregated data over 73 applications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 rot="-5400000">
            <a:off x="268287" y="4013201"/>
            <a:ext cx="10509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Time (</a:t>
            </a:r>
            <a:r>
              <a:rPr lang="en-GB" sz="1800" dirty="0" err="1">
                <a:solidFill>
                  <a:srgbClr val="000000"/>
                </a:solidFill>
                <a:latin typeface="Comic Sans MS" pitchFamily="-65" charset="0"/>
              </a:rPr>
              <a:t>s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)</a:t>
            </a:r>
            <a:endParaRPr lang="en-GB" sz="1800" dirty="0">
              <a:solidFill>
                <a:srgbClr val="000000"/>
              </a:solidFill>
              <a:latin typeface="Comic Sans MS" pitchFamily="-65" charset="0"/>
            </a:endParaRP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3046413" y="6324600"/>
            <a:ext cx="39227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Executed instructions (normalized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)</a:t>
            </a:r>
            <a:endParaRPr lang="en-GB" sz="1800" dirty="0">
              <a:solidFill>
                <a:srgbClr val="000000"/>
              </a:solidFill>
              <a:latin typeface="Comic Sans MS" pitchFamily="-65" charset="0"/>
            </a:endParaRPr>
          </a:p>
        </p:txBody>
      </p:sp>
    </p:spTree>
  </p:cSld>
  <p:clrMapOvr>
    <a:masterClrMapping/>
  </p:clrMapOvr>
  <p:transition advTm="68859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Three Big Challenges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371600" y="2209800"/>
            <a:ext cx="6781800" cy="373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Motivation 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B2B2B2"/>
                </a:solidFill>
              </a:rPr>
              <a:t>Example </a:t>
            </a:r>
            <a:r>
              <a:rPr lang="en-GB" sz="3200" dirty="0">
                <a:solidFill>
                  <a:srgbClr val="B2B2B2"/>
                </a:solidFill>
              </a:rPr>
              <a:t>and Basic Architecture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Scalability Challenges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B2B2B2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B2B2B2"/>
                </a:solidFill>
              </a:rPr>
              <a:t>Exponential number of paths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chemeClr val="bg1">
                  <a:lumMod val="65000"/>
                </a:schemeClr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Expensive constraint solving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990000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990000"/>
                </a:solidFill>
              </a:rPr>
              <a:t>Interaction with environment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Experimental Evaluation</a:t>
            </a:r>
          </a:p>
        </p:txBody>
      </p:sp>
      <p:sp>
        <p:nvSpPr>
          <p:cNvPr id="61444" name="AutoShape 3"/>
          <p:cNvSpPr>
            <a:spLocks noChangeArrowheads="1"/>
          </p:cNvSpPr>
          <p:nvPr/>
        </p:nvSpPr>
        <p:spPr bwMode="auto">
          <a:xfrm>
            <a:off x="1219200" y="4876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19172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Environment: Calling Out Into OS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1524000" y="1676400"/>
            <a:ext cx="6019800" cy="609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Font typeface="Arial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>
                <a:solidFill>
                  <a:srgbClr val="3333CC"/>
                </a:solidFill>
                <a:latin typeface="Arial" pitchFamily="-65" charset="0"/>
              </a:rPr>
              <a:t>int</a:t>
            </a:r>
            <a:r>
              <a:rPr lang="en-GB" sz="2800" dirty="0">
                <a:solidFill>
                  <a:srgbClr val="3333CC"/>
                </a:solidFill>
                <a:latin typeface="Arial" pitchFamily="-65" charset="0"/>
              </a:rPr>
              <a:t> </a:t>
            </a:r>
            <a:r>
              <a:rPr lang="en-GB" sz="2800" dirty="0" err="1">
                <a:solidFill>
                  <a:srgbClr val="3333CC"/>
                </a:solidFill>
                <a:latin typeface="Arial" pitchFamily="-65" charset="0"/>
              </a:rPr>
              <a:t>fd</a:t>
            </a:r>
            <a:r>
              <a:rPr lang="en-GB" sz="2800" dirty="0">
                <a:solidFill>
                  <a:srgbClr val="3333CC"/>
                </a:solidFill>
                <a:latin typeface="Arial" pitchFamily="-65" charset="0"/>
              </a:rPr>
              <a:t>  = </a:t>
            </a:r>
            <a:r>
              <a:rPr lang="en-GB" sz="2800" dirty="0" err="1">
                <a:solidFill>
                  <a:srgbClr val="3333CC"/>
                </a:solidFill>
                <a:latin typeface="Arial" pitchFamily="-65" charset="0"/>
              </a:rPr>
              <a:t>open(“t.txt</a:t>
            </a:r>
            <a:r>
              <a:rPr lang="en-GB" sz="2800" dirty="0">
                <a:solidFill>
                  <a:srgbClr val="3333CC"/>
                </a:solidFill>
                <a:latin typeface="Arial" pitchFamily="-65" charset="0"/>
              </a:rPr>
              <a:t>”, O_RDONLY);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62000" y="2362200"/>
            <a:ext cx="74676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>
                <a:solidFill>
                  <a:srgbClr val="000000"/>
                </a:solidFill>
              </a:rPr>
              <a:t>If all arguments are concrete, forward to OS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None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80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None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80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>
                <a:solidFill>
                  <a:srgbClr val="000000"/>
                </a:solidFill>
              </a:rPr>
              <a:t>Otherwise, provide </a:t>
            </a:r>
            <a:r>
              <a:rPr lang="en-GB" sz="2800" i="1">
                <a:solidFill>
                  <a:srgbClr val="000000"/>
                </a:solidFill>
              </a:rPr>
              <a:t>models</a:t>
            </a:r>
            <a:r>
              <a:rPr lang="en-GB" sz="2800">
                <a:solidFill>
                  <a:srgbClr val="000000"/>
                </a:solidFill>
              </a:rPr>
              <a:t> that can handle symbolic files</a:t>
            </a: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000000"/>
                </a:solidFill>
              </a:rPr>
              <a:t>Goal is to explore all possible </a:t>
            </a:r>
            <a:r>
              <a:rPr lang="en-GB" i="1">
                <a:solidFill>
                  <a:srgbClr val="000000"/>
                </a:solidFill>
              </a:rPr>
              <a:t>legal</a:t>
            </a:r>
            <a:r>
              <a:rPr lang="en-GB">
                <a:solidFill>
                  <a:srgbClr val="000000"/>
                </a:solidFill>
              </a:rPr>
              <a:t> interactions with the environment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524000" y="3276600"/>
            <a:ext cx="6019800" cy="609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Font typeface="Arial" pitchFamily="-65" charset="0"/>
              <a:buNone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 dirty="0" err="1">
                <a:solidFill>
                  <a:srgbClr val="3333CC"/>
                </a:solidFill>
                <a:latin typeface="Arial" pitchFamily="-65" charset="0"/>
              </a:rPr>
              <a:t>int</a:t>
            </a:r>
            <a:r>
              <a:rPr lang="en-GB" sz="2800" dirty="0">
                <a:solidFill>
                  <a:srgbClr val="3333CC"/>
                </a:solidFill>
                <a:latin typeface="Arial" pitchFamily="-65" charset="0"/>
              </a:rPr>
              <a:t> </a:t>
            </a:r>
            <a:r>
              <a:rPr lang="en-GB" sz="2800" dirty="0" err="1">
                <a:solidFill>
                  <a:srgbClr val="3333CC"/>
                </a:solidFill>
                <a:latin typeface="Arial" pitchFamily="-65" charset="0"/>
              </a:rPr>
              <a:t>fd</a:t>
            </a:r>
            <a:r>
              <a:rPr lang="en-GB" sz="2800" dirty="0">
                <a:solidFill>
                  <a:srgbClr val="3333CC"/>
                </a:solidFill>
                <a:latin typeface="Arial" pitchFamily="-65" charset="0"/>
              </a:rPr>
              <a:t>  = </a:t>
            </a:r>
            <a:r>
              <a:rPr lang="en-GB" sz="2800" dirty="0" err="1">
                <a:solidFill>
                  <a:srgbClr val="3333CC"/>
                </a:solidFill>
                <a:latin typeface="Arial" pitchFamily="-65" charset="0"/>
              </a:rPr>
              <a:t>open(sym_str</a:t>
            </a:r>
            <a:r>
              <a:rPr lang="en-GB" sz="2800" dirty="0">
                <a:solidFill>
                  <a:srgbClr val="3333CC"/>
                </a:solidFill>
                <a:latin typeface="Arial" pitchFamily="-65" charset="0"/>
              </a:rPr>
              <a:t>, O_RDONLY);</a:t>
            </a:r>
          </a:p>
        </p:txBody>
      </p:sp>
    </p:spTree>
  </p:cSld>
  <p:clrMapOvr>
    <a:masterClrMapping/>
  </p:clrMapOvr>
  <p:transition advTm="54023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Environmental Modeling</a:t>
            </a: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981200" y="1560513"/>
            <a:ext cx="5486400" cy="2542364"/>
          </a:xfrm>
          <a:prstGeom prst="rect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// actual implementation: ~50 LOC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ssize_t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read(int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fd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, void *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buf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size_t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count) {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exe_file_t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*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f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get_file(fd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       …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memcpy(buf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, </a:t>
            </a:r>
            <a:r>
              <a:rPr lang="en-GB" sz="1800" dirty="0" err="1">
                <a:solidFill>
                  <a:srgbClr val="A50021"/>
                </a:solidFill>
                <a:latin typeface="Arial" pitchFamily="-65" charset="0"/>
              </a:rPr>
              <a:t>f</a:t>
            </a:r>
            <a:r>
              <a:rPr lang="en-GB" sz="1800" dirty="0">
                <a:solidFill>
                  <a:srgbClr val="A50021"/>
                </a:solidFill>
                <a:latin typeface="Arial" pitchFamily="-65" charset="0"/>
              </a:rPr>
              <a:t>-&gt;contents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f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-&gt;off, </a:t>
            </a:r>
            <a:r>
              <a:rPr lang="en-GB" sz="1800" dirty="0" smtClean="0">
                <a:solidFill>
                  <a:srgbClr val="000000"/>
                </a:solidFill>
                <a:latin typeface="Arial" pitchFamily="-65" charset="0"/>
              </a:rPr>
              <a:t>count)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latin typeface="Arial" pitchFamily="-65" charset="0"/>
              </a:rPr>
              <a:t>f</a:t>
            </a: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-&gt;off += count;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        …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pitchFamily="-65" charset="0"/>
              </a:rPr>
              <a:t>}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85800" y="4419600"/>
            <a:ext cx="7543800" cy="213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000000"/>
                </a:solidFill>
              </a:rPr>
              <a:t>Plain C code run by</a:t>
            </a:r>
            <a:r>
              <a:rPr lang="en-GB" dirty="0" smtClean="0">
                <a:solidFill>
                  <a:srgbClr val="000000"/>
                </a:solidFill>
              </a:rPr>
              <a:t> KLEE</a:t>
            </a:r>
          </a:p>
          <a:p>
            <a:pPr marL="741363" lvl="1" indent="-284163">
              <a:lnSpc>
                <a:spcPct val="100000"/>
              </a:lnSpc>
              <a:spcBef>
                <a:spcPts val="500"/>
              </a:spcBef>
              <a:buFont typeface="Times New Roman" pitchFamily="-65" charset="0"/>
              <a:buChar char="–"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Users can extend/replace environment w/o any knowledge of</a:t>
            </a:r>
            <a:r>
              <a:rPr lang="en-GB" sz="2000" dirty="0" smtClean="0">
                <a:solidFill>
                  <a:srgbClr val="000000"/>
                </a:solidFill>
              </a:rPr>
              <a:t> KLEE internals</a:t>
            </a:r>
          </a:p>
          <a:p>
            <a:pPr marL="341313" indent="-341313">
              <a:lnSpc>
                <a:spcPct val="100000"/>
              </a:lnSpc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Currently</a:t>
            </a:r>
            <a:r>
              <a:rPr lang="en-GB" dirty="0">
                <a:solidFill>
                  <a:srgbClr val="000000"/>
                </a:solidFill>
              </a:rPr>
              <a:t>: effective support for symbolic command line arguments, files, links, pipes, </a:t>
            </a:r>
            <a:r>
              <a:rPr lang="en-GB" dirty="0" err="1">
                <a:solidFill>
                  <a:srgbClr val="000000"/>
                </a:solidFill>
              </a:rPr>
              <a:t>ttys</a:t>
            </a:r>
            <a:r>
              <a:rPr lang="en-GB" dirty="0">
                <a:solidFill>
                  <a:srgbClr val="000000"/>
                </a:solidFill>
              </a:rPr>
              <a:t>, environment </a:t>
            </a:r>
            <a:r>
              <a:rPr lang="en-GB" dirty="0" err="1">
                <a:solidFill>
                  <a:srgbClr val="000000"/>
                </a:solidFill>
              </a:rPr>
              <a:t>vars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5781" name="AutoShape 4"/>
          <p:cNvSpPr>
            <a:spLocks noChangeArrowheads="1"/>
          </p:cNvSpPr>
          <p:nvPr/>
        </p:nvSpPr>
        <p:spPr bwMode="auto">
          <a:xfrm>
            <a:off x="2133600" y="2819400"/>
            <a:ext cx="381000" cy="304800"/>
          </a:xfrm>
          <a:prstGeom prst="rightArrow">
            <a:avLst>
              <a:gd name="adj1" fmla="val 50000"/>
              <a:gd name="adj2" fmla="val 54688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7021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A50021"/>
                </a:solidFill>
              </a:rPr>
              <a:t>Does</a:t>
            </a:r>
            <a:r>
              <a:rPr lang="en-GB" sz="4400" dirty="0" smtClean="0">
                <a:solidFill>
                  <a:srgbClr val="A50021"/>
                </a:solidFill>
              </a:rPr>
              <a:t> KLEE work</a:t>
            </a:r>
            <a:r>
              <a:rPr lang="en-GB" sz="4400" dirty="0">
                <a:solidFill>
                  <a:srgbClr val="A50021"/>
                </a:solidFill>
              </a:rPr>
              <a:t>?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73152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Motivation 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B2B2B2"/>
                </a:solidFill>
              </a:rPr>
              <a:t>Example </a:t>
            </a:r>
            <a:r>
              <a:rPr lang="en-GB" sz="3200" dirty="0">
                <a:solidFill>
                  <a:srgbClr val="B2B2B2"/>
                </a:solidFill>
              </a:rPr>
              <a:t>and Basic Architecture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Scalability Challenges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Evaluation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A50021"/>
                </a:solidFill>
              </a:rPr>
              <a:t>Coverage results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A50021"/>
                </a:solidFill>
              </a:rPr>
              <a:t>Bug finding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A50021"/>
                </a:solidFill>
              </a:rPr>
              <a:t>Crosschecking</a:t>
            </a:r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>
            <a:off x="609600" y="3810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22043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GNU Coreutils Suite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3820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Core user-level apps installed on many UNIX systems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89 stand-alone (i.e. excluding wrappers) apps (v6.10</a:t>
            </a:r>
            <a:r>
              <a:rPr lang="en-GB" sz="2800" dirty="0" smtClean="0">
                <a:solidFill>
                  <a:srgbClr val="000000"/>
                </a:solidFill>
              </a:rPr>
              <a:t>)</a:t>
            </a: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File system management: </a:t>
            </a:r>
            <a:r>
              <a:rPr lang="en-GB" dirty="0" err="1">
                <a:solidFill>
                  <a:srgbClr val="A50021"/>
                </a:solidFill>
              </a:rPr>
              <a:t>ls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A50021"/>
                </a:solidFill>
              </a:rPr>
              <a:t>mkdir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A50021"/>
                </a:solidFill>
              </a:rPr>
              <a:t>chmod</a:t>
            </a:r>
            <a:r>
              <a:rPr lang="en-GB" dirty="0">
                <a:solidFill>
                  <a:srgbClr val="000000"/>
                </a:solidFill>
              </a:rPr>
              <a:t>, etc.</a:t>
            </a: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Management of system properties: </a:t>
            </a:r>
            <a:r>
              <a:rPr lang="en-GB" dirty="0">
                <a:solidFill>
                  <a:srgbClr val="A50021"/>
                </a:solidFill>
              </a:rPr>
              <a:t>hostname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A50021"/>
                </a:solidFill>
              </a:rPr>
              <a:t>printenv</a:t>
            </a:r>
            <a:r>
              <a:rPr lang="en-GB" dirty="0">
                <a:solidFill>
                  <a:srgbClr val="000000"/>
                </a:solidFill>
              </a:rPr>
              <a:t>, etc.</a:t>
            </a: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Text file processing : </a:t>
            </a:r>
            <a:r>
              <a:rPr lang="en-GB" dirty="0">
                <a:solidFill>
                  <a:srgbClr val="A50021"/>
                </a:solidFill>
              </a:rPr>
              <a:t>sort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A50021"/>
                </a:solidFill>
              </a:rPr>
              <a:t>wc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A50021"/>
                </a:solidFill>
              </a:rPr>
              <a:t>od</a:t>
            </a:r>
            <a:r>
              <a:rPr lang="en-GB" dirty="0">
                <a:solidFill>
                  <a:srgbClr val="000000"/>
                </a:solidFill>
              </a:rPr>
              <a:t>, etc. </a:t>
            </a: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371600" y="4638675"/>
            <a:ext cx="6553200" cy="8255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0" lvl="1" algn="ctr"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3333CC"/>
                </a:solidFill>
              </a:rPr>
              <a:t>Variety of functions, different authors,</a:t>
            </a:r>
          </a:p>
          <a:p>
            <a:pPr marL="0" lvl="1" algn="ctr" eaLnBrk="1" hangingPunct="1">
              <a:lnSpc>
                <a:spcPct val="100000"/>
              </a:lnSpc>
              <a:spcBef>
                <a:spcPct val="0"/>
              </a:spcBef>
              <a:buClr>
                <a:srgbClr val="3333CC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3333CC"/>
                </a:solidFill>
              </a:rPr>
              <a:t>intensive interaction with environment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667000" y="5715000"/>
            <a:ext cx="3962400" cy="460375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marL="0" lvl="1" algn="ctr" eaLnBrk="1" hangingPunct="1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A50021"/>
                </a:solidFill>
              </a:rPr>
              <a:t>Heavily tested, mature code</a:t>
            </a:r>
          </a:p>
        </p:txBody>
      </p:sp>
    </p:spTree>
  </p:cSld>
  <p:clrMapOvr>
    <a:masterClrMapping/>
  </p:clrMapOvr>
  <p:transition advTm="68126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err="1">
                <a:solidFill>
                  <a:srgbClr val="A50021"/>
                </a:solidFill>
              </a:rPr>
              <a:t>Coreutils</a:t>
            </a:r>
            <a:r>
              <a:rPr lang="en-GB" sz="4400" dirty="0">
                <a:solidFill>
                  <a:srgbClr val="A50021"/>
                </a:solidFill>
              </a:rPr>
              <a:t> ELOC (incl. called </a:t>
            </a:r>
            <a:r>
              <a:rPr lang="en-GB" sz="4400" dirty="0" smtClean="0">
                <a:solidFill>
                  <a:srgbClr val="A50021"/>
                </a:solidFill>
              </a:rPr>
              <a:t>lib</a:t>
            </a:r>
            <a:r>
              <a:rPr lang="en-US" sz="4400" dirty="0" smtClean="0">
                <a:solidFill>
                  <a:srgbClr val="A50021"/>
                </a:solidFill>
                <a:ea typeface="Times New Roman" pitchFamily="-65" charset="0"/>
                <a:cs typeface="Times New Roman" pitchFamily="-65" charset="0"/>
              </a:rPr>
              <a:t>)</a:t>
            </a:r>
            <a:endParaRPr lang="en-GB" sz="4400" dirty="0">
              <a:solidFill>
                <a:srgbClr val="A50021"/>
              </a:solidFill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066800" y="1600200"/>
          <a:ext cx="72580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r:id="rId5" imgW="6845300" imgH="4140200" progId="Excel.Sheet.8">
                  <p:embed/>
                </p:oleObj>
              </mc:Choice>
              <mc:Fallback>
                <p:oleObj r:id="rId5" imgW="6845300" imgH="41402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725805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2927350" y="6338888"/>
            <a:ext cx="3700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Executable Lines of Code (ELOC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)</a:t>
            </a:r>
            <a:endParaRPr lang="en-GB" sz="1800" dirty="0">
              <a:solidFill>
                <a:srgbClr val="000000"/>
              </a:solidFill>
              <a:latin typeface="Comic Sans MS" pitchFamily="-65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 rot="-5400000">
            <a:off x="-517525" y="3427413"/>
            <a:ext cx="26511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Comic Sans MS" pitchFamily="-65" charset="0"/>
              </a:rPr>
              <a:t>Number of applications</a:t>
            </a:r>
          </a:p>
        </p:txBody>
      </p:sp>
    </p:spTree>
  </p:cSld>
  <p:clrMapOvr>
    <a:masterClrMapping/>
  </p:clrMapOvr>
  <p:transition advTm="34507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EE2656-20A3-6C40-8757-FFEAC8E937B6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3810000"/>
          </a:xfrm>
        </p:spPr>
        <p:txBody>
          <a:bodyPr/>
          <a:lstStyle/>
          <a:p>
            <a:pPr eaLnBrk="1" hangingPunct="1"/>
            <a:r>
              <a:rPr lang="en-US" dirty="0"/>
              <a:t>Code complexity</a:t>
            </a:r>
          </a:p>
          <a:p>
            <a:pPr lvl="1" eaLnBrk="1" hangingPunct="1"/>
            <a:r>
              <a:rPr lang="en-US" dirty="0"/>
              <a:t>Tricky control flow</a:t>
            </a:r>
          </a:p>
          <a:p>
            <a:pPr lvl="1" eaLnBrk="1" hangingPunct="1"/>
            <a:r>
              <a:rPr lang="en-US" dirty="0"/>
              <a:t>Complex dependencies</a:t>
            </a:r>
          </a:p>
          <a:p>
            <a:pPr lvl="1" eaLnBrk="1" hangingPunct="1"/>
            <a:r>
              <a:rPr lang="en-US" dirty="0"/>
              <a:t>Abusive use of pointer </a:t>
            </a:r>
            <a:r>
              <a:rPr lang="en-US" dirty="0" smtClean="0"/>
              <a:t>operations</a:t>
            </a:r>
          </a:p>
          <a:p>
            <a:pPr lvl="1" eaLnBrk="1" hangingPunct="1">
              <a:buNone/>
            </a:pPr>
            <a:endParaRPr lang="en-US" sz="800" dirty="0" smtClean="0"/>
          </a:p>
          <a:p>
            <a:pPr eaLnBrk="1" hangingPunct="1"/>
            <a:r>
              <a:rPr lang="en-US" dirty="0"/>
              <a:t>Environmental dependencies</a:t>
            </a:r>
          </a:p>
          <a:p>
            <a:pPr lvl="1" eaLnBrk="1" hangingPunct="1"/>
            <a:r>
              <a:rPr lang="en-US" dirty="0"/>
              <a:t>Code has to anticipate all possible interactions</a:t>
            </a:r>
            <a:endParaRPr lang="en-US" dirty="0" smtClean="0"/>
          </a:p>
          <a:p>
            <a:pPr lvl="1" eaLnBrk="1" hangingPunct="1"/>
            <a:r>
              <a:rPr lang="en-US" dirty="0" smtClean="0"/>
              <a:t>Including malicious ones</a:t>
            </a:r>
            <a:endParaRPr lang="en-US" dirty="0"/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Writing Systems Code Is Hard</a:t>
            </a:r>
          </a:p>
        </p:txBody>
      </p:sp>
    </p:spTree>
  </p:cSld>
  <p:clrMapOvr>
    <a:masterClrMapping/>
  </p:clrMapOvr>
  <p:transition advTm="4904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Methodology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838200" y="2133600"/>
            <a:ext cx="77724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Fully automatic runs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Run</a:t>
            </a:r>
            <a:r>
              <a:rPr lang="en-GB" sz="2800" dirty="0" smtClean="0">
                <a:solidFill>
                  <a:srgbClr val="000000"/>
                </a:solidFill>
              </a:rPr>
              <a:t> KLEE one </a:t>
            </a:r>
            <a:r>
              <a:rPr lang="en-GB" sz="2800" dirty="0">
                <a:solidFill>
                  <a:srgbClr val="000000"/>
                </a:solidFill>
              </a:rPr>
              <a:t>hour per utility, generate test cases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Run test cases on </a:t>
            </a:r>
            <a:r>
              <a:rPr lang="en-GB" sz="2800" i="1" dirty="0" err="1">
                <a:solidFill>
                  <a:srgbClr val="000000"/>
                </a:solidFill>
              </a:rPr>
              <a:t>uninstrumented</a:t>
            </a:r>
            <a:r>
              <a:rPr lang="en-GB" sz="2800" dirty="0">
                <a:solidFill>
                  <a:srgbClr val="000000"/>
                </a:solidFill>
              </a:rPr>
              <a:t> version of utility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Measure line coverage using </a:t>
            </a:r>
            <a:r>
              <a:rPr lang="en-GB" sz="2800" dirty="0" err="1">
                <a:solidFill>
                  <a:srgbClr val="000000"/>
                </a:solidFill>
                <a:latin typeface="Comic Sans MS" pitchFamily="-65" charset="0"/>
              </a:rPr>
              <a:t>gcov</a:t>
            </a:r>
            <a:endParaRPr lang="en-GB" sz="2800" dirty="0">
              <a:solidFill>
                <a:srgbClr val="000000"/>
              </a:solidFill>
              <a:latin typeface="Comic Sans MS" pitchFamily="-65" charset="0"/>
            </a:endParaRP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Coverage measurements not inflated by potential bugs in our tool</a:t>
            </a:r>
          </a:p>
        </p:txBody>
      </p:sp>
    </p:spTree>
  </p:cSld>
  <p:clrMapOvr>
    <a:masterClrMapping/>
  </p:clrMapOvr>
  <p:transition advTm="35943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1"/>
          <p:cNvGraphicFramePr>
            <a:graphicFrameLocks noChangeAspect="1"/>
          </p:cNvGraphicFramePr>
          <p:nvPr/>
        </p:nvGraphicFramePr>
        <p:xfrm>
          <a:off x="631825" y="2057400"/>
          <a:ext cx="80772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r:id="rId5" imgW="7239000" imgH="3784600" progId="Excel.Sheet.8">
                  <p:embed/>
                </p:oleObj>
              </mc:Choice>
              <mc:Fallback>
                <p:oleObj r:id="rId5" imgW="7239000" imgH="37846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057400"/>
                        <a:ext cx="8077200" cy="446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152400" y="53975"/>
            <a:ext cx="89154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A50021"/>
                </a:solidFill>
              </a:rPr>
              <a:t>High Line Coverage </a:t>
            </a:r>
            <a:br>
              <a:rPr lang="en-GB" sz="4400" dirty="0">
                <a:solidFill>
                  <a:srgbClr val="A50021"/>
                </a:solidFill>
              </a:rPr>
            </a:br>
            <a:r>
              <a:rPr lang="en-GB" sz="2800" dirty="0">
                <a:solidFill>
                  <a:srgbClr val="A50021"/>
                </a:solidFill>
              </a:rPr>
              <a:t>(</a:t>
            </a:r>
            <a:r>
              <a:rPr lang="en-GB" sz="2800" dirty="0" err="1">
                <a:solidFill>
                  <a:srgbClr val="A50021"/>
                </a:solidFill>
              </a:rPr>
              <a:t>Coreutils</a:t>
            </a:r>
            <a:r>
              <a:rPr lang="en-GB" sz="2800" dirty="0">
                <a:solidFill>
                  <a:srgbClr val="A50021"/>
                </a:solidFill>
              </a:rPr>
              <a:t>, non-lib, 1h/utility = 89 </a:t>
            </a:r>
            <a:r>
              <a:rPr lang="en-GB" sz="2800" dirty="0" err="1">
                <a:solidFill>
                  <a:srgbClr val="A50021"/>
                </a:solidFill>
              </a:rPr>
              <a:t>h</a:t>
            </a:r>
            <a:r>
              <a:rPr lang="en-GB" sz="2800" dirty="0" smtClean="0">
                <a:solidFill>
                  <a:srgbClr val="A50021"/>
                </a:solidFill>
              </a:rPr>
              <a:t>)</a:t>
            </a:r>
            <a:endParaRPr lang="en-GB" sz="2800" dirty="0">
              <a:solidFill>
                <a:srgbClr val="A50021"/>
              </a:solidFill>
            </a:endParaRP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50813" y="1524000"/>
            <a:ext cx="63738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F0C19"/>
                </a:solidFill>
                <a:latin typeface="Comic Sans MS" pitchFamily="-65" charset="0"/>
              </a:rPr>
              <a:t>Overall: 84%, Average 91%, Median 95%</a:t>
            </a:r>
          </a:p>
        </p:txBody>
      </p:sp>
      <p:sp>
        <p:nvSpPr>
          <p:cNvPr id="86021" name="Line 4"/>
          <p:cNvSpPr>
            <a:spLocks noChangeShapeType="1"/>
          </p:cNvSpPr>
          <p:nvPr/>
        </p:nvSpPr>
        <p:spPr bwMode="auto">
          <a:xfrm>
            <a:off x="7281863" y="2133600"/>
            <a:ext cx="1298575" cy="15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7261225" y="1752600"/>
            <a:ext cx="15017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mic Sans MS" pitchFamily="-65" charset="0"/>
              </a:rPr>
              <a:t>16 at 100%</a:t>
            </a: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3286125" y="6369050"/>
            <a:ext cx="347145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Apps sorted by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 KLEE coverage</a:t>
            </a:r>
            <a:endParaRPr lang="en-GB" sz="1800" dirty="0">
              <a:solidFill>
                <a:srgbClr val="000000"/>
              </a:solidFill>
              <a:latin typeface="Comic Sans MS" pitchFamily="-65" charset="0"/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 rot="-5400000">
            <a:off x="-604044" y="3804444"/>
            <a:ext cx="22304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Coverage (ELOC %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)</a:t>
            </a:r>
            <a:endParaRPr lang="en-GB" sz="1800" dirty="0">
              <a:solidFill>
                <a:srgbClr val="000000"/>
              </a:solidFill>
              <a:latin typeface="Comic Sans MS" pitchFamily="-65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1"/>
          <p:cNvGraphicFramePr>
            <a:graphicFrameLocks noChangeAspect="1"/>
          </p:cNvGraphicFramePr>
          <p:nvPr/>
        </p:nvGraphicFramePr>
        <p:xfrm>
          <a:off x="533400" y="1600200"/>
          <a:ext cx="8534400" cy="510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Chart" r:id="rId6" imgW="7480300" imgH="4102100" progId="Excel.Sheet.8">
                  <p:embed followColorScheme="full"/>
                </p:oleObj>
              </mc:Choice>
              <mc:Fallback>
                <p:oleObj name="Chart" r:id="rId6" imgW="7480300" imgH="4102100" progId="Excel.Sheet.8">
                  <p:embed followColorScheme="full"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534400" cy="510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Beats 15 Years of Manual Testing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 rot="-5400000">
            <a:off x="-1472423" y="3919520"/>
            <a:ext cx="3773524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F0C19"/>
                </a:solidFill>
                <a:latin typeface="Comic Sans MS" pitchFamily="-65" charset="0"/>
              </a:rPr>
              <a:t>KLEE coverage </a:t>
            </a:r>
            <a:r>
              <a:rPr lang="en-GB" sz="1800" dirty="0">
                <a:solidFill>
                  <a:srgbClr val="0F0C19"/>
                </a:solidFill>
                <a:latin typeface="Comic Sans MS" pitchFamily="-65" charset="0"/>
              </a:rPr>
              <a:t>– Manual coverage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757363" y="2057400"/>
            <a:ext cx="198278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00"/>
                </a:solidFill>
                <a:latin typeface="Comic Sans MS" pitchFamily="-65" charset="0"/>
              </a:rPr>
              <a:t>Avg/utility</a:t>
            </a:r>
          </a:p>
        </p:txBody>
      </p:sp>
      <p:grpSp>
        <p:nvGrpSpPr>
          <p:cNvPr id="88070" name="Group 5"/>
          <p:cNvGrpSpPr>
            <a:grpSpLocks/>
          </p:cNvGrpSpPr>
          <p:nvPr/>
        </p:nvGrpSpPr>
        <p:grpSpPr bwMode="auto">
          <a:xfrm>
            <a:off x="1828800" y="2547938"/>
            <a:ext cx="2284413" cy="912812"/>
            <a:chOff x="1152" y="1605"/>
            <a:chExt cx="1439" cy="575"/>
          </a:xfrm>
        </p:grpSpPr>
        <p:sp>
          <p:nvSpPr>
            <p:cNvPr id="88074" name="Rectangle 6"/>
            <p:cNvSpPr>
              <a:spLocks noChangeArrowheads="1"/>
            </p:cNvSpPr>
            <p:nvPr/>
          </p:nvSpPr>
          <p:spPr bwMode="auto">
            <a:xfrm>
              <a:off x="1152" y="1605"/>
              <a:ext cx="864" cy="288"/>
            </a:xfrm>
            <a:prstGeom prst="rect">
              <a:avLst/>
            </a:prstGeom>
            <a:solidFill>
              <a:srgbClr val="ECF5B9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smtClean="0">
                  <a:solidFill>
                    <a:srgbClr val="000000"/>
                  </a:solidFill>
                </a:rPr>
                <a:t>KLEE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88075" name="Rectangle 7"/>
            <p:cNvSpPr>
              <a:spLocks noChangeArrowheads="1"/>
            </p:cNvSpPr>
            <p:nvPr/>
          </p:nvSpPr>
          <p:spPr bwMode="auto">
            <a:xfrm>
              <a:off x="2016" y="1605"/>
              <a:ext cx="576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91%</a:t>
              </a:r>
            </a:p>
          </p:txBody>
        </p:sp>
        <p:sp>
          <p:nvSpPr>
            <p:cNvPr id="88076" name="Rectangle 8"/>
            <p:cNvSpPr>
              <a:spLocks noChangeArrowheads="1"/>
            </p:cNvSpPr>
            <p:nvPr/>
          </p:nvSpPr>
          <p:spPr bwMode="auto">
            <a:xfrm>
              <a:off x="1152" y="1893"/>
              <a:ext cx="864" cy="288"/>
            </a:xfrm>
            <a:prstGeom prst="rect">
              <a:avLst/>
            </a:prstGeom>
            <a:solidFill>
              <a:srgbClr val="ECF5B9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Manual</a:t>
              </a:r>
            </a:p>
          </p:txBody>
        </p:sp>
        <p:sp>
          <p:nvSpPr>
            <p:cNvPr id="88077" name="Rectangle 9"/>
            <p:cNvSpPr>
              <a:spLocks noChangeArrowheads="1"/>
            </p:cNvSpPr>
            <p:nvPr/>
          </p:nvSpPr>
          <p:spPr bwMode="auto">
            <a:xfrm>
              <a:off x="2016" y="1893"/>
              <a:ext cx="576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68%</a:t>
              </a:r>
            </a:p>
          </p:txBody>
        </p:sp>
        <p:sp>
          <p:nvSpPr>
            <p:cNvPr id="88078" name="Line 10"/>
            <p:cNvSpPr>
              <a:spLocks noChangeShapeType="1"/>
            </p:cNvSpPr>
            <p:nvPr/>
          </p:nvSpPr>
          <p:spPr bwMode="auto">
            <a:xfrm>
              <a:off x="2016" y="1605"/>
              <a:ext cx="1" cy="57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79" name="Line 11"/>
            <p:cNvSpPr>
              <a:spLocks noChangeShapeType="1"/>
            </p:cNvSpPr>
            <p:nvPr/>
          </p:nvSpPr>
          <p:spPr bwMode="auto">
            <a:xfrm>
              <a:off x="1152" y="1893"/>
              <a:ext cx="144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80" name="Line 12"/>
            <p:cNvSpPr>
              <a:spLocks noChangeShapeType="1"/>
            </p:cNvSpPr>
            <p:nvPr/>
          </p:nvSpPr>
          <p:spPr bwMode="auto">
            <a:xfrm>
              <a:off x="1152" y="1605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81" name="Line 13"/>
            <p:cNvSpPr>
              <a:spLocks noChangeShapeType="1"/>
            </p:cNvSpPr>
            <p:nvPr/>
          </p:nvSpPr>
          <p:spPr bwMode="auto">
            <a:xfrm>
              <a:off x="2592" y="1605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82" name="Line 14"/>
            <p:cNvSpPr>
              <a:spLocks noChangeShapeType="1"/>
            </p:cNvSpPr>
            <p:nvPr/>
          </p:nvSpPr>
          <p:spPr bwMode="auto">
            <a:xfrm>
              <a:off x="1152" y="1605"/>
              <a:ext cx="144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83" name="Line 15"/>
            <p:cNvSpPr>
              <a:spLocks noChangeShapeType="1"/>
            </p:cNvSpPr>
            <p:nvPr/>
          </p:nvSpPr>
          <p:spPr bwMode="auto">
            <a:xfrm>
              <a:off x="1152" y="2181"/>
              <a:ext cx="144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071" name="Text Box 16"/>
          <p:cNvSpPr txBox="1">
            <a:spLocks noChangeArrowheads="1"/>
          </p:cNvSpPr>
          <p:nvPr/>
        </p:nvSpPr>
        <p:spPr bwMode="auto">
          <a:xfrm>
            <a:off x="2743200" y="5805488"/>
            <a:ext cx="548109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Apps sorted by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 KLEE coverage </a:t>
            </a: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– Manual coverage</a:t>
            </a:r>
          </a:p>
        </p:txBody>
      </p:sp>
      <p:sp>
        <p:nvSpPr>
          <p:cNvPr id="88072" name="TextBox 17"/>
          <p:cNvSpPr txBox="1">
            <a:spLocks noChangeArrowheads="1"/>
          </p:cNvSpPr>
          <p:nvPr/>
        </p:nvSpPr>
        <p:spPr bwMode="auto">
          <a:xfrm>
            <a:off x="2863850" y="3757613"/>
            <a:ext cx="3613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Times New Roman" pitchFamily="-65" charset="0"/>
              <a:buNone/>
            </a:pPr>
            <a:r>
              <a:rPr lang="en-US" sz="1800">
                <a:solidFill>
                  <a:srgbClr val="800000"/>
                </a:solidFill>
              </a:rPr>
              <a:t>Manual tests also check correctness</a:t>
            </a:r>
          </a:p>
        </p:txBody>
      </p:sp>
      <p:cxnSp>
        <p:nvCxnSpPr>
          <p:cNvPr id="88073" name="Elbow Connector 18"/>
          <p:cNvCxnSpPr>
            <a:cxnSpLocks noChangeShapeType="1"/>
          </p:cNvCxnSpPr>
          <p:nvPr/>
        </p:nvCxnSpPr>
        <p:spPr bwMode="auto">
          <a:xfrm rot="16200000" flipH="1">
            <a:off x="2313781" y="3502819"/>
            <a:ext cx="484188" cy="381000"/>
          </a:xfrm>
          <a:prstGeom prst="bentConnector2">
            <a:avLst/>
          </a:prstGeom>
          <a:noFill/>
          <a:ln w="19050">
            <a:solidFill>
              <a:srgbClr val="800000"/>
            </a:solidFill>
            <a:round/>
            <a:headEnd/>
            <a:tailEnd type="arrow" w="med" len="med"/>
          </a:ln>
        </p:spPr>
      </p:cxnSp>
    </p:spTree>
    <p:custDataLst>
      <p:tags r:id="rId2"/>
    </p:custDataLst>
  </p:cSld>
  <p:clrMapOvr>
    <a:masterClrMapping/>
  </p:clrMapOvr>
  <p:transition advTm="538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1"/>
          <p:cNvGraphicFramePr>
            <a:graphicFrameLocks noChangeAspect="1"/>
          </p:cNvGraphicFramePr>
          <p:nvPr/>
        </p:nvGraphicFramePr>
        <p:xfrm>
          <a:off x="561975" y="1951038"/>
          <a:ext cx="8201025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r:id="rId5" imgW="8369300" imgH="4394200" progId="Excel.Sheet.8">
                  <p:embed/>
                </p:oleObj>
              </mc:Choice>
              <mc:Fallback>
                <p:oleObj r:id="rId5" imgW="8369300" imgH="43942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951038"/>
                        <a:ext cx="8201025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458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A50021"/>
                </a:solidFill>
              </a:rPr>
              <a:t>Busybox Suite for Embedded Devices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150813" y="1524000"/>
            <a:ext cx="63738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F0C19"/>
                </a:solidFill>
                <a:latin typeface="Comic Sans MS" pitchFamily="-65" charset="0"/>
              </a:rPr>
              <a:t>Overall: 91%, Average 94%, Median 98%</a:t>
            </a:r>
          </a:p>
        </p:txBody>
      </p:sp>
      <p:sp>
        <p:nvSpPr>
          <p:cNvPr id="90117" name="Line 4"/>
          <p:cNvSpPr>
            <a:spLocks noChangeShapeType="1"/>
          </p:cNvSpPr>
          <p:nvPr/>
        </p:nvSpPr>
        <p:spPr bwMode="auto">
          <a:xfrm>
            <a:off x="5484813" y="2081213"/>
            <a:ext cx="3160712" cy="158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8" name="Text Box 5"/>
          <p:cNvSpPr txBox="1">
            <a:spLocks noChangeArrowheads="1"/>
          </p:cNvSpPr>
          <p:nvPr/>
        </p:nvSpPr>
        <p:spPr bwMode="auto">
          <a:xfrm>
            <a:off x="6477000" y="1722438"/>
            <a:ext cx="15017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mic Sans MS" pitchFamily="-65" charset="0"/>
              </a:rPr>
              <a:t>31 at 100%</a:t>
            </a:r>
          </a:p>
        </p:txBody>
      </p:sp>
      <p:sp>
        <p:nvSpPr>
          <p:cNvPr id="90119" name="Text Box 6"/>
          <p:cNvSpPr txBox="1">
            <a:spLocks noChangeArrowheads="1"/>
          </p:cNvSpPr>
          <p:nvPr/>
        </p:nvSpPr>
        <p:spPr bwMode="auto">
          <a:xfrm>
            <a:off x="3352800" y="6338888"/>
            <a:ext cx="347145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Apps sorted by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 KLEE coverage</a:t>
            </a:r>
            <a:endParaRPr lang="en-GB" sz="1800" dirty="0">
              <a:solidFill>
                <a:srgbClr val="000000"/>
              </a:solidFill>
              <a:latin typeface="Comic Sans MS" pitchFamily="-65" charset="0"/>
            </a:endParaRPr>
          </a:p>
        </p:txBody>
      </p:sp>
      <p:sp>
        <p:nvSpPr>
          <p:cNvPr id="90120" name="Text Box 7"/>
          <p:cNvSpPr txBox="1">
            <a:spLocks noChangeArrowheads="1"/>
          </p:cNvSpPr>
          <p:nvPr/>
        </p:nvSpPr>
        <p:spPr bwMode="auto">
          <a:xfrm rot="-5400000">
            <a:off x="-626269" y="3806032"/>
            <a:ext cx="223043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Coverage (ELOC %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)</a:t>
            </a:r>
            <a:endParaRPr lang="en-GB" sz="1800" dirty="0">
              <a:solidFill>
                <a:srgbClr val="000000"/>
              </a:solidFill>
              <a:latin typeface="Comic Sans MS" pitchFamily="-65" charset="0"/>
            </a:endParaRPr>
          </a:p>
        </p:txBody>
      </p:sp>
    </p:spTree>
  </p:cSld>
  <p:clrMapOvr>
    <a:masterClrMapping/>
  </p:clrMapOvr>
  <p:transition advTm="21653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1"/>
          <p:cNvGraphicFramePr>
            <a:graphicFrameLocks noChangeAspect="1"/>
          </p:cNvGraphicFramePr>
          <p:nvPr/>
        </p:nvGraphicFramePr>
        <p:xfrm>
          <a:off x="438150" y="1543050"/>
          <a:ext cx="84010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r:id="rId5" imgW="7912100" imgH="4660900" progId="Excel.Sheet.8">
                  <p:embed/>
                </p:oleObj>
              </mc:Choice>
              <mc:Fallback>
                <p:oleObj r:id="rId5" imgW="7912100" imgH="46609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543050"/>
                        <a:ext cx="8401050" cy="523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err="1">
                <a:solidFill>
                  <a:srgbClr val="A50021"/>
                </a:solidFill>
              </a:rPr>
              <a:t>Busybox</a:t>
            </a:r>
            <a:r>
              <a:rPr lang="en-GB" sz="4400" dirty="0">
                <a:solidFill>
                  <a:srgbClr val="A50021"/>
                </a:solidFill>
              </a:rPr>
              <a:t> –</a:t>
            </a:r>
            <a:r>
              <a:rPr lang="en-GB" sz="4400" dirty="0" smtClean="0">
                <a:solidFill>
                  <a:srgbClr val="A50021"/>
                </a:solidFill>
              </a:rPr>
              <a:t> KLEE vs</a:t>
            </a:r>
            <a:r>
              <a:rPr lang="en-GB" sz="4400" dirty="0">
                <a:solidFill>
                  <a:srgbClr val="A50021"/>
                </a:solidFill>
              </a:rPr>
              <a:t>. Manual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1909763" y="1843088"/>
            <a:ext cx="198278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000000"/>
                </a:solidFill>
                <a:latin typeface="Comic Sans MS" pitchFamily="-65" charset="0"/>
              </a:rPr>
              <a:t>Avg/utility</a:t>
            </a: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2376488" y="6172200"/>
            <a:ext cx="5481098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Apps sorted by</a:t>
            </a:r>
            <a:r>
              <a:rPr lang="en-GB" sz="1800" dirty="0" smtClean="0">
                <a:solidFill>
                  <a:srgbClr val="000000"/>
                </a:solidFill>
                <a:latin typeface="Comic Sans MS" pitchFamily="-65" charset="0"/>
              </a:rPr>
              <a:t> KLEE coverage </a:t>
            </a:r>
            <a:r>
              <a:rPr lang="en-GB" sz="1800" dirty="0">
                <a:solidFill>
                  <a:srgbClr val="000000"/>
                </a:solidFill>
                <a:latin typeface="Comic Sans MS" pitchFamily="-65" charset="0"/>
              </a:rPr>
              <a:t>– Manual coverage</a:t>
            </a: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 rot="-5400000">
            <a:off x="-1472424" y="3919520"/>
            <a:ext cx="3773524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buFont typeface="Comic Sans MS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F0C19"/>
                </a:solidFill>
                <a:latin typeface="Comic Sans MS" pitchFamily="-65" charset="0"/>
              </a:rPr>
              <a:t>KLEE coverage </a:t>
            </a:r>
            <a:r>
              <a:rPr lang="en-GB" sz="1800" dirty="0">
                <a:solidFill>
                  <a:srgbClr val="0F0C19"/>
                </a:solidFill>
                <a:latin typeface="Comic Sans MS" pitchFamily="-65" charset="0"/>
              </a:rPr>
              <a:t>– Manual coverage</a:t>
            </a:r>
          </a:p>
        </p:txBody>
      </p:sp>
      <p:grpSp>
        <p:nvGrpSpPr>
          <p:cNvPr id="92167" name="Group 6"/>
          <p:cNvGrpSpPr>
            <a:grpSpLocks/>
          </p:cNvGrpSpPr>
          <p:nvPr/>
        </p:nvGrpSpPr>
        <p:grpSpPr bwMode="auto">
          <a:xfrm>
            <a:off x="1981200" y="2362200"/>
            <a:ext cx="2284413" cy="912813"/>
            <a:chOff x="1248" y="1488"/>
            <a:chExt cx="1439" cy="575"/>
          </a:xfrm>
        </p:grpSpPr>
        <p:sp>
          <p:nvSpPr>
            <p:cNvPr id="92168" name="Rectangle 7"/>
            <p:cNvSpPr>
              <a:spLocks noChangeArrowheads="1"/>
            </p:cNvSpPr>
            <p:nvPr/>
          </p:nvSpPr>
          <p:spPr bwMode="auto">
            <a:xfrm>
              <a:off x="1248" y="1488"/>
              <a:ext cx="864" cy="288"/>
            </a:xfrm>
            <a:prstGeom prst="rect">
              <a:avLst/>
            </a:prstGeom>
            <a:solidFill>
              <a:srgbClr val="ECF5B9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smtClean="0">
                  <a:solidFill>
                    <a:srgbClr val="000000"/>
                  </a:solidFill>
                </a:rPr>
                <a:t>KLEE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92169" name="Rectangle 8"/>
            <p:cNvSpPr>
              <a:spLocks noChangeArrowheads="1"/>
            </p:cNvSpPr>
            <p:nvPr/>
          </p:nvSpPr>
          <p:spPr bwMode="auto">
            <a:xfrm>
              <a:off x="2112" y="1488"/>
              <a:ext cx="576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94%</a:t>
              </a:r>
            </a:p>
          </p:txBody>
        </p:sp>
        <p:sp>
          <p:nvSpPr>
            <p:cNvPr id="92170" name="Rectangle 9"/>
            <p:cNvSpPr>
              <a:spLocks noChangeArrowheads="1"/>
            </p:cNvSpPr>
            <p:nvPr/>
          </p:nvSpPr>
          <p:spPr bwMode="auto">
            <a:xfrm>
              <a:off x="1248" y="1776"/>
              <a:ext cx="864" cy="288"/>
            </a:xfrm>
            <a:prstGeom prst="rect">
              <a:avLst/>
            </a:prstGeom>
            <a:solidFill>
              <a:srgbClr val="ECF5B9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Manual</a:t>
              </a:r>
            </a:p>
          </p:txBody>
        </p:sp>
        <p:sp>
          <p:nvSpPr>
            <p:cNvPr id="92171" name="Rectangle 10"/>
            <p:cNvSpPr>
              <a:spLocks noChangeArrowheads="1"/>
            </p:cNvSpPr>
            <p:nvPr/>
          </p:nvSpPr>
          <p:spPr bwMode="auto">
            <a:xfrm>
              <a:off x="2112" y="1776"/>
              <a:ext cx="576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44%</a:t>
              </a:r>
            </a:p>
          </p:txBody>
        </p:sp>
        <p:sp>
          <p:nvSpPr>
            <p:cNvPr id="92172" name="Line 11"/>
            <p:cNvSpPr>
              <a:spLocks noChangeShapeType="1"/>
            </p:cNvSpPr>
            <p:nvPr/>
          </p:nvSpPr>
          <p:spPr bwMode="auto">
            <a:xfrm>
              <a:off x="2112" y="1488"/>
              <a:ext cx="1" cy="57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3" name="Line 12"/>
            <p:cNvSpPr>
              <a:spLocks noChangeShapeType="1"/>
            </p:cNvSpPr>
            <p:nvPr/>
          </p:nvSpPr>
          <p:spPr bwMode="auto">
            <a:xfrm>
              <a:off x="1248" y="1776"/>
              <a:ext cx="144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4" name="Line 13"/>
            <p:cNvSpPr>
              <a:spLocks noChangeShapeType="1"/>
            </p:cNvSpPr>
            <p:nvPr/>
          </p:nvSpPr>
          <p:spPr bwMode="auto">
            <a:xfrm>
              <a:off x="1248" y="1488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5" name="Line 14"/>
            <p:cNvSpPr>
              <a:spLocks noChangeShapeType="1"/>
            </p:cNvSpPr>
            <p:nvPr/>
          </p:nvSpPr>
          <p:spPr bwMode="auto">
            <a:xfrm>
              <a:off x="2688" y="1488"/>
              <a:ext cx="1" cy="57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6" name="Line 15"/>
            <p:cNvSpPr>
              <a:spLocks noChangeShapeType="1"/>
            </p:cNvSpPr>
            <p:nvPr/>
          </p:nvSpPr>
          <p:spPr bwMode="auto">
            <a:xfrm>
              <a:off x="1248" y="1488"/>
              <a:ext cx="144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7" name="Line 16"/>
            <p:cNvSpPr>
              <a:spLocks noChangeShapeType="1"/>
            </p:cNvSpPr>
            <p:nvPr/>
          </p:nvSpPr>
          <p:spPr bwMode="auto">
            <a:xfrm>
              <a:off x="1248" y="2064"/>
              <a:ext cx="144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advTm="68718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A50021"/>
                </a:solidFill>
              </a:rPr>
              <a:t>Does</a:t>
            </a:r>
            <a:r>
              <a:rPr lang="en-GB" sz="4400" dirty="0" smtClean="0">
                <a:solidFill>
                  <a:srgbClr val="A50021"/>
                </a:solidFill>
              </a:rPr>
              <a:t> KLEE work</a:t>
            </a:r>
            <a:r>
              <a:rPr lang="en-GB" sz="4400" dirty="0">
                <a:solidFill>
                  <a:srgbClr val="A50021"/>
                </a:solidFill>
              </a:rPr>
              <a:t>?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990600" y="1752600"/>
            <a:ext cx="77724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Motivation 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B2B2B2"/>
                </a:solidFill>
              </a:rPr>
              <a:t>Example </a:t>
            </a:r>
            <a:r>
              <a:rPr lang="en-GB" sz="3200" dirty="0">
                <a:solidFill>
                  <a:srgbClr val="B2B2B2"/>
                </a:solidFill>
              </a:rPr>
              <a:t>and Basic Architecture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Scalability Challenges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Evaluation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B2B2B2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B2B2B2"/>
                </a:solidFill>
              </a:rPr>
              <a:t>Coverage results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A50021"/>
                </a:solidFill>
              </a:rPr>
              <a:t>Bug finding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A50021"/>
                </a:solidFill>
              </a:rPr>
              <a:t>Crosschecking</a:t>
            </a:r>
            <a:endParaRPr lang="en-GB" sz="2800" dirty="0">
              <a:solidFill>
                <a:srgbClr val="A50021"/>
              </a:solidFill>
            </a:endParaRPr>
          </a:p>
        </p:txBody>
      </p:sp>
      <p:sp>
        <p:nvSpPr>
          <p:cNvPr id="94212" name="AutoShape 3"/>
          <p:cNvSpPr>
            <a:spLocks noChangeArrowheads="1"/>
          </p:cNvSpPr>
          <p:nvPr/>
        </p:nvSpPr>
        <p:spPr bwMode="auto">
          <a:xfrm>
            <a:off x="609600" y="4724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5538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GNU Coreutils Bugs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3058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</a:rPr>
              <a:t>Ten crash bugs</a:t>
            </a:r>
          </a:p>
          <a:p>
            <a:pPr marL="741363" lvl="1" indent="-284163" eaLnBrk="1" hangingPunct="1">
              <a:lnSpc>
                <a:spcPct val="100000"/>
              </a:lnSpc>
              <a:spcBef>
                <a:spcPct val="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More crash bugs than approx last three years combined</a:t>
            </a:r>
            <a:endParaRPr lang="en-GB" dirty="0" smtClean="0">
              <a:solidFill>
                <a:srgbClr val="000000"/>
              </a:solidFill>
            </a:endParaRPr>
          </a:p>
          <a:p>
            <a:pPr marL="741363" lvl="1" indent="-284163" eaLnBrk="1" hangingPunct="1">
              <a:lnSpc>
                <a:spcPct val="100000"/>
              </a:lnSpc>
              <a:spcBef>
                <a:spcPct val="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KLEE generates </a:t>
            </a:r>
            <a:r>
              <a:rPr lang="en-GB" dirty="0">
                <a:solidFill>
                  <a:srgbClr val="000000"/>
                </a:solidFill>
              </a:rPr>
              <a:t>actual command lines exposing crashes</a:t>
            </a:r>
          </a:p>
          <a:p>
            <a:pPr marL="741363" lvl="1" indent="-284163" eaLnBrk="1" hangingPunct="1">
              <a:lnSpc>
                <a:spcPct val="100000"/>
              </a:lnSpc>
              <a:spcBef>
                <a:spcPct val="0"/>
              </a:spcBef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31372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1"/>
          <p:cNvGrpSpPr>
            <a:grpSpLocks/>
          </p:cNvGrpSpPr>
          <p:nvPr/>
        </p:nvGrpSpPr>
        <p:grpSpPr bwMode="auto">
          <a:xfrm>
            <a:off x="228600" y="1981200"/>
            <a:ext cx="8685213" cy="3960813"/>
            <a:chOff x="144" y="1248"/>
            <a:chExt cx="5471" cy="2495"/>
          </a:xfrm>
        </p:grpSpPr>
        <p:sp>
          <p:nvSpPr>
            <p:cNvPr id="100356" name="Rectangle 2"/>
            <p:cNvSpPr>
              <a:spLocks noChangeArrowheads="1"/>
            </p:cNvSpPr>
            <p:nvPr/>
          </p:nvSpPr>
          <p:spPr bwMode="auto">
            <a:xfrm>
              <a:off x="144" y="1248"/>
              <a:ext cx="1920" cy="15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md5sum -c t1.txt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mkdir -Z a b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mkfifo -Z a b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mknod -Z a b p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seq -f %0 1</a:t>
              </a:r>
            </a:p>
          </p:txBody>
        </p:sp>
        <p:sp>
          <p:nvSpPr>
            <p:cNvPr id="100357" name="Rectangle 3"/>
            <p:cNvSpPr>
              <a:spLocks noChangeArrowheads="1"/>
            </p:cNvSpPr>
            <p:nvPr/>
          </p:nvSpPr>
          <p:spPr bwMode="auto">
            <a:xfrm>
              <a:off x="2064" y="1248"/>
              <a:ext cx="3552" cy="15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pr -e t2.txt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tac -r t3.txt t3.txt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paste -d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\\ 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abcdefghijklmnopqrstuvwxyz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ptx -F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\\ 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abcdefghijklmnopqrstuvwxyz</a:t>
              </a:r>
            </a:p>
            <a:p>
              <a:pPr eaLnBrk="1" hangingPunct="1">
                <a:lnSpc>
                  <a:spcPct val="100000"/>
                </a:lnSpc>
                <a:spcBef>
                  <a:spcPts val="1250"/>
                </a:spcBef>
                <a:buFont typeface="Courier New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ptx x t4.txt</a:t>
              </a:r>
            </a:p>
          </p:txBody>
        </p:sp>
        <p:sp>
          <p:nvSpPr>
            <p:cNvPr id="100358" name="Rectangle 4"/>
            <p:cNvSpPr>
              <a:spLocks noChangeArrowheads="1"/>
            </p:cNvSpPr>
            <p:nvPr/>
          </p:nvSpPr>
          <p:spPr bwMode="auto">
            <a:xfrm>
              <a:off x="144" y="2784"/>
              <a:ext cx="5472" cy="9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i="1">
                  <a:solidFill>
                    <a:srgbClr val="000000"/>
                  </a:solidFill>
                </a:rPr>
                <a:t>                                             </a:t>
              </a:r>
              <a:r>
                <a:rPr lang="en-GB" sz="2000" b="1" i="1">
                  <a:solidFill>
                    <a:srgbClr val="000000"/>
                  </a:solidFill>
                </a:rPr>
                <a:t>t1.txt:    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t 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tMD5(</a:t>
              </a:r>
            </a:p>
            <a:p>
              <a:pPr>
                <a:lnSpc>
                  <a:spcPct val="100000"/>
                </a:lnSpc>
                <a:spcBef>
                  <a:spcPts val="500"/>
                </a:spcBef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>
                  <a:solidFill>
                    <a:srgbClr val="000000"/>
                  </a:solidFill>
                </a:rPr>
                <a:t>                                             t2.txt:    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b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b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b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b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b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b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b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t</a:t>
              </a:r>
            </a:p>
            <a:p>
              <a:pPr>
                <a:lnSpc>
                  <a:spcPct val="100000"/>
                </a:lnSpc>
                <a:spcBef>
                  <a:spcPts val="500"/>
                </a:spcBef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>
                  <a:solidFill>
                    <a:srgbClr val="000000"/>
                  </a:solidFill>
                </a:rPr>
                <a:t>                                             t3.txt:    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\</a:t>
              </a:r>
              <a:r>
                <a:rPr lang="en-GB" sz="2000" b="1">
                  <a:solidFill>
                    <a:srgbClr val="000000"/>
                  </a:solidFill>
                  <a:latin typeface="Courier New" pitchFamily="-65" charset="0"/>
                </a:rPr>
                <a:t>n</a:t>
              </a:r>
            </a:p>
            <a:p>
              <a:pPr>
                <a:lnSpc>
                  <a:spcPct val="100000"/>
                </a:lnSpc>
                <a:spcBef>
                  <a:spcPts val="500"/>
                </a:spcBef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>
                  <a:solidFill>
                    <a:srgbClr val="000000"/>
                  </a:solidFill>
                </a:rPr>
                <a:t>                                             t4.txt:    </a:t>
              </a:r>
              <a:r>
                <a:rPr lang="en-GB" sz="2000" b="1">
                  <a:solidFill>
                    <a:srgbClr val="000000"/>
                  </a:solidFill>
                  <a:latin typeface="CMSY9" charset="0"/>
                </a:rPr>
                <a:t>A</a:t>
              </a:r>
            </a:p>
          </p:txBody>
        </p:sp>
        <p:sp>
          <p:nvSpPr>
            <p:cNvPr id="100359" name="Line 5"/>
            <p:cNvSpPr>
              <a:spLocks noChangeShapeType="1"/>
            </p:cNvSpPr>
            <p:nvPr/>
          </p:nvSpPr>
          <p:spPr bwMode="auto">
            <a:xfrm>
              <a:off x="2064" y="1248"/>
              <a:ext cx="1" cy="153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0" name="Line 6"/>
            <p:cNvSpPr>
              <a:spLocks noChangeShapeType="1"/>
            </p:cNvSpPr>
            <p:nvPr/>
          </p:nvSpPr>
          <p:spPr bwMode="auto">
            <a:xfrm>
              <a:off x="144" y="2784"/>
              <a:ext cx="547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1" name="Line 7"/>
            <p:cNvSpPr>
              <a:spLocks noChangeShapeType="1"/>
            </p:cNvSpPr>
            <p:nvPr/>
          </p:nvSpPr>
          <p:spPr bwMode="auto">
            <a:xfrm>
              <a:off x="144" y="1248"/>
              <a:ext cx="1" cy="249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2" name="Line 8"/>
            <p:cNvSpPr>
              <a:spLocks noChangeShapeType="1"/>
            </p:cNvSpPr>
            <p:nvPr/>
          </p:nvSpPr>
          <p:spPr bwMode="auto">
            <a:xfrm>
              <a:off x="5616" y="1248"/>
              <a:ext cx="1" cy="249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3" name="Line 9"/>
            <p:cNvSpPr>
              <a:spLocks noChangeShapeType="1"/>
            </p:cNvSpPr>
            <p:nvPr/>
          </p:nvSpPr>
          <p:spPr bwMode="auto">
            <a:xfrm>
              <a:off x="144" y="1248"/>
              <a:ext cx="547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64" name="Line 10"/>
            <p:cNvSpPr>
              <a:spLocks noChangeShapeType="1"/>
            </p:cNvSpPr>
            <p:nvPr/>
          </p:nvSpPr>
          <p:spPr bwMode="auto">
            <a:xfrm>
              <a:off x="144" y="3744"/>
              <a:ext cx="547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355" name="Text Box 1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Ten command lines of death</a:t>
            </a:r>
          </a:p>
        </p:txBody>
      </p:sp>
    </p:spTree>
  </p:cSld>
  <p:clrMapOvr>
    <a:masterClrMapping/>
  </p:clrMapOvr>
  <p:transition advTm="273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A50021"/>
                </a:solidFill>
              </a:rPr>
              <a:t>Does</a:t>
            </a:r>
            <a:r>
              <a:rPr lang="en-GB" sz="4400" dirty="0" smtClean="0">
                <a:solidFill>
                  <a:srgbClr val="A50021"/>
                </a:solidFill>
              </a:rPr>
              <a:t> KLEE work</a:t>
            </a:r>
            <a:r>
              <a:rPr lang="en-GB" sz="4400" dirty="0">
                <a:solidFill>
                  <a:srgbClr val="A50021"/>
                </a:solidFill>
              </a:rPr>
              <a:t>?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990600" y="1752600"/>
            <a:ext cx="77724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Motivation 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B2B2B2"/>
                </a:solidFill>
              </a:rPr>
              <a:t>Example </a:t>
            </a:r>
            <a:r>
              <a:rPr lang="en-GB" sz="3200" dirty="0">
                <a:solidFill>
                  <a:srgbClr val="B2B2B2"/>
                </a:solidFill>
              </a:rPr>
              <a:t>and Basic Architecture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Scalability Challenges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Evaluation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B2B2B2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B2B2B2"/>
                </a:solidFill>
              </a:rPr>
              <a:t>Coverage results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B2B2B2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B2B2B2"/>
                </a:solidFill>
              </a:rPr>
              <a:t>Bug finding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A50021"/>
                </a:solidFill>
              </a:rPr>
              <a:t>Crosschecking</a:t>
            </a:r>
            <a:endParaRPr lang="en-GB" sz="2800" dirty="0">
              <a:solidFill>
                <a:srgbClr val="A50021"/>
              </a:solidFill>
            </a:endParaRPr>
          </a:p>
        </p:txBody>
      </p:sp>
      <p:sp>
        <p:nvSpPr>
          <p:cNvPr id="102404" name="AutoShape 3"/>
          <p:cNvSpPr>
            <a:spLocks noChangeArrowheads="1"/>
          </p:cNvSpPr>
          <p:nvPr/>
        </p:nvSpPr>
        <p:spPr bwMode="auto">
          <a:xfrm>
            <a:off x="609600" y="5257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9969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Finding Correctness Bugs</a:t>
            </a: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57200" y="2133600"/>
            <a:ext cx="8305800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3200" dirty="0" smtClean="0">
                <a:solidFill>
                  <a:srgbClr val="000000"/>
                </a:solidFill>
              </a:rPr>
              <a:t>KLEE can </a:t>
            </a:r>
            <a:r>
              <a:rPr lang="en-GB" sz="3200" dirty="0">
                <a:solidFill>
                  <a:srgbClr val="000000"/>
                </a:solidFill>
              </a:rPr>
              <a:t>prove asserts on a per path basis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Constraints</a:t>
            </a:r>
            <a:r>
              <a:rPr lang="en-GB" sz="2800" dirty="0" smtClean="0">
                <a:solidFill>
                  <a:srgbClr val="000000"/>
                </a:solidFill>
              </a:rPr>
              <a:t> have no approximations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An assert is just a branch, and</a:t>
            </a:r>
            <a:r>
              <a:rPr lang="en-GB" sz="2800" dirty="0" smtClean="0">
                <a:solidFill>
                  <a:srgbClr val="000000"/>
                </a:solidFill>
              </a:rPr>
              <a:t> KLEE proves </a:t>
            </a:r>
            <a:r>
              <a:rPr lang="en-GB" sz="2800" dirty="0">
                <a:solidFill>
                  <a:srgbClr val="000000"/>
                </a:solidFill>
              </a:rPr>
              <a:t>feasibility/infeasibility of each branch it reaches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If</a:t>
            </a:r>
            <a:r>
              <a:rPr lang="en-GB" sz="2800" dirty="0" smtClean="0">
                <a:solidFill>
                  <a:srgbClr val="000000"/>
                </a:solidFill>
              </a:rPr>
              <a:t> KLEE determines </a:t>
            </a:r>
            <a:r>
              <a:rPr lang="en-GB" sz="2800" dirty="0">
                <a:solidFill>
                  <a:srgbClr val="000000"/>
                </a:solidFill>
              </a:rPr>
              <a:t>infeasibility of false side of assert, the assert was </a:t>
            </a:r>
            <a:r>
              <a:rPr lang="en-GB" sz="2800" u="sng" dirty="0">
                <a:solidFill>
                  <a:srgbClr val="000000"/>
                </a:solidFill>
              </a:rPr>
              <a:t>proven</a:t>
            </a:r>
            <a:r>
              <a:rPr lang="en-GB" sz="2800" dirty="0">
                <a:solidFill>
                  <a:srgbClr val="000000"/>
                </a:solidFill>
              </a:rPr>
              <a:t> on the current path</a:t>
            </a:r>
          </a:p>
        </p:txBody>
      </p:sp>
    </p:spTree>
  </p:cSld>
  <p:clrMapOvr>
    <a:masterClrMapping/>
  </p:clrMapOvr>
  <p:transition advTm="44086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81000" y="3276600"/>
            <a:ext cx="8686800" cy="281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 eaLnBrk="1" hangingPunct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000000"/>
                </a:solidFill>
              </a:rPr>
              <a:t>Automatically generates </a:t>
            </a:r>
            <a:r>
              <a:rPr lang="en-GB" sz="3200" dirty="0">
                <a:solidFill>
                  <a:srgbClr val="000000"/>
                </a:solidFill>
              </a:rPr>
              <a:t>high coverage</a:t>
            </a:r>
            <a:r>
              <a:rPr lang="en-GB" sz="3200" dirty="0" smtClean="0">
                <a:solidFill>
                  <a:srgbClr val="000000"/>
                </a:solidFill>
              </a:rPr>
              <a:t> test suites</a:t>
            </a: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Over 90% on average on ~160 user-level apps</a:t>
            </a:r>
          </a:p>
          <a:p>
            <a:pPr marL="341313" indent="-341313" eaLnBrk="1" hangingPunct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000000"/>
                </a:solidFill>
              </a:rPr>
              <a:t>Finds deep bugs in complex systems programs</a:t>
            </a: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Including</a:t>
            </a:r>
            <a:r>
              <a:rPr lang="en-GB" sz="2800" dirty="0" smtClean="0">
                <a:solidFill>
                  <a:srgbClr val="000000"/>
                </a:solidFill>
              </a:rPr>
              <a:t> higher-level correctness ones</a:t>
            </a:r>
            <a:endParaRPr lang="en-GB" dirty="0" smtClean="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228600" y="76200"/>
            <a:ext cx="8686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A50021"/>
                </a:solidFill>
              </a:rPr>
              <a:t>KLEE</a:t>
            </a:r>
            <a:endParaRPr lang="en-GB" dirty="0">
              <a:solidFill>
                <a:srgbClr val="A50021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05800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41313" indent="-341313" eaLnBrk="1" hangingPunct="1">
              <a:lnSpc>
                <a:spcPct val="100000"/>
              </a:lnSpc>
              <a:spcBef>
                <a:spcPts val="800"/>
              </a:spcBef>
              <a:tabLst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3200" dirty="0">
                <a:solidFill>
                  <a:srgbClr val="000000"/>
                </a:solidFill>
              </a:rPr>
              <a:t>Based on symbolic execution and constraint solving </a:t>
            </a:r>
            <a:r>
              <a:rPr lang="en-GB" sz="3200" dirty="0" smtClean="0">
                <a:solidFill>
                  <a:srgbClr val="000000"/>
                </a:solidFill>
              </a:rPr>
              <a:t>techniques</a:t>
            </a: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2895600"/>
            <a:ext cx="9144000" cy="1588"/>
          </a:xfrm>
          <a:prstGeom prst="line">
            <a:avLst/>
          </a:prstGeom>
          <a:noFill/>
          <a:ln w="57240">
            <a:solidFill>
              <a:srgbClr val="99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822960"/>
            <a:ext cx="4114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A50021"/>
                </a:solidFill>
              </a:rPr>
              <a:t>[OSDI 2008, Best Paper Award]</a:t>
            </a:r>
          </a:p>
        </p:txBody>
      </p:sp>
    </p:spTree>
  </p:cSld>
  <p:clrMapOvr>
    <a:masterClrMapping/>
  </p:clrMapOvr>
  <p:transition advTm="31465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Crosschecking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78486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Assume f(x) and f’(x) implement the same </a:t>
            </a:r>
            <a:r>
              <a:rPr lang="en-GB" sz="2800" dirty="0" smtClean="0">
                <a:solidFill>
                  <a:srgbClr val="000000"/>
                </a:solidFill>
              </a:rPr>
              <a:t>interface</a:t>
            </a:r>
          </a:p>
          <a:p>
            <a:pPr marL="914400" lvl="1" indent="-457200">
              <a:lnSpc>
                <a:spcPct val="100000"/>
              </a:lnSpc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Make input x symbolic</a:t>
            </a:r>
          </a:p>
          <a:p>
            <a:pPr marL="914400" lvl="1" indent="-457200">
              <a:lnSpc>
                <a:spcPct val="100000"/>
              </a:lnSpc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Run KLEE on  </a:t>
            </a:r>
            <a:r>
              <a:rPr lang="en-GB" dirty="0" smtClean="0">
                <a:solidFill>
                  <a:srgbClr val="A50021"/>
                </a:solidFill>
                <a:latin typeface="Comic Sans MS" pitchFamily="-65" charset="0"/>
              </a:rPr>
              <a:t>assert(f(x) == f’(x))</a:t>
            </a:r>
            <a:endParaRPr lang="en-GB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00000"/>
              </a:lnSpc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For each explored path: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KLEE terminates w/o error: paths are equivalent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KLEE terminates w/ error: mismatch found</a:t>
            </a:r>
            <a:endParaRPr lang="en-GB" sz="2800" dirty="0" smtClean="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	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	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	</a:t>
            </a:r>
            <a:endParaRPr lang="en-GB" sz="2800" dirty="0">
              <a:solidFill>
                <a:srgbClr val="000000"/>
              </a:solidFill>
            </a:endParaRP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4495800"/>
            <a:ext cx="7848600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00" dirty="0" smtClean="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00"/>
                </a:solidFill>
              </a:rPr>
              <a:t>Coreutils</a:t>
            </a:r>
            <a:r>
              <a:rPr lang="en-GB" sz="2800" dirty="0" smtClean="0">
                <a:solidFill>
                  <a:srgbClr val="000000"/>
                </a:solidFill>
              </a:rPr>
              <a:t> vs. </a:t>
            </a:r>
            <a:r>
              <a:rPr lang="en-GB" sz="2800" dirty="0" err="1" smtClean="0">
                <a:solidFill>
                  <a:srgbClr val="000000"/>
                </a:solidFill>
              </a:rPr>
              <a:t>Busybox</a:t>
            </a:r>
            <a:r>
              <a:rPr lang="en-GB" sz="2800" dirty="0" smtClean="0">
                <a:solidFill>
                  <a:srgbClr val="000000"/>
                </a:solidFill>
              </a:rPr>
              <a:t>:</a:t>
            </a:r>
          </a:p>
          <a:p>
            <a:pPr marL="971550" lvl="1" indent="-51435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UNIX utilities should conform to </a:t>
            </a:r>
            <a:r>
              <a:rPr lang="en-GB" i="1" dirty="0" smtClean="0">
                <a:solidFill>
                  <a:srgbClr val="000000"/>
                </a:solidFill>
              </a:rPr>
              <a:t>IEEE Std.1003.1</a:t>
            </a:r>
          </a:p>
          <a:p>
            <a:pPr marL="971550" lvl="1" indent="-51435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Crosschecked pairs of </a:t>
            </a:r>
            <a:r>
              <a:rPr lang="en-GB" dirty="0" err="1" smtClean="0">
                <a:solidFill>
                  <a:srgbClr val="000000"/>
                </a:solidFill>
              </a:rPr>
              <a:t>Coreutils</a:t>
            </a:r>
            <a:r>
              <a:rPr lang="en-GB" dirty="0" smtClean="0">
                <a:solidFill>
                  <a:srgbClr val="000000"/>
                </a:solidFill>
              </a:rPr>
              <a:t> and </a:t>
            </a:r>
            <a:r>
              <a:rPr lang="en-GB" dirty="0" err="1" smtClean="0">
                <a:solidFill>
                  <a:srgbClr val="000000"/>
                </a:solidFill>
              </a:rPr>
              <a:t>Busybox</a:t>
            </a:r>
            <a:r>
              <a:rPr lang="en-GB" dirty="0" smtClean="0">
                <a:solidFill>
                  <a:srgbClr val="000000"/>
                </a:solidFill>
              </a:rPr>
              <a:t> apps</a:t>
            </a:r>
          </a:p>
          <a:p>
            <a:pPr marL="971550" lvl="1" indent="-51435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Verified paths, found mismatches</a:t>
            </a:r>
          </a:p>
          <a:p>
            <a:pPr marL="971550" lvl="1" indent="-51435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	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	</a:t>
            </a: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rgbClr val="000000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	</a:t>
            </a:r>
            <a:endParaRPr lang="en-GB" sz="2800" dirty="0">
              <a:solidFill>
                <a:srgbClr val="000000"/>
              </a:solidFill>
            </a:endParaRPr>
          </a:p>
          <a:p>
            <a:pPr marL="741363" lvl="1" indent="-284163">
              <a:lnSpc>
                <a:spcPct val="100000"/>
              </a:lnSpc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79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Mismatches Found</a:t>
            </a:r>
          </a:p>
        </p:txBody>
      </p:sp>
      <p:grpSp>
        <p:nvGrpSpPr>
          <p:cNvPr id="112643" name="Group 2"/>
          <p:cNvGrpSpPr>
            <a:grpSpLocks/>
          </p:cNvGrpSpPr>
          <p:nvPr/>
        </p:nvGrpSpPr>
        <p:grpSpPr bwMode="auto">
          <a:xfrm>
            <a:off x="381000" y="1550988"/>
            <a:ext cx="8304213" cy="5081587"/>
            <a:chOff x="240" y="977"/>
            <a:chExt cx="5231" cy="3201"/>
          </a:xfrm>
        </p:grpSpPr>
        <p:sp>
          <p:nvSpPr>
            <p:cNvPr id="112644" name="Rectangle 3"/>
            <p:cNvSpPr>
              <a:spLocks noChangeArrowheads="1"/>
            </p:cNvSpPr>
            <p:nvPr/>
          </p:nvSpPr>
          <p:spPr bwMode="auto">
            <a:xfrm>
              <a:off x="240" y="977"/>
              <a:ext cx="1536" cy="288"/>
            </a:xfrm>
            <a:prstGeom prst="rect">
              <a:avLst/>
            </a:prstGeom>
            <a:solidFill>
              <a:srgbClr val="ECF5B9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112645" name="Rectangle 4"/>
            <p:cNvSpPr>
              <a:spLocks noChangeArrowheads="1"/>
            </p:cNvSpPr>
            <p:nvPr/>
          </p:nvSpPr>
          <p:spPr bwMode="auto">
            <a:xfrm>
              <a:off x="1776" y="977"/>
              <a:ext cx="1872" cy="288"/>
            </a:xfrm>
            <a:prstGeom prst="rect">
              <a:avLst/>
            </a:prstGeom>
            <a:solidFill>
              <a:srgbClr val="ECF5B9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Busybox</a:t>
              </a:r>
            </a:p>
          </p:txBody>
        </p:sp>
        <p:sp>
          <p:nvSpPr>
            <p:cNvPr id="112646" name="Rectangle 5"/>
            <p:cNvSpPr>
              <a:spLocks noChangeArrowheads="1"/>
            </p:cNvSpPr>
            <p:nvPr/>
          </p:nvSpPr>
          <p:spPr bwMode="auto">
            <a:xfrm>
              <a:off x="3648" y="977"/>
              <a:ext cx="1824" cy="288"/>
            </a:xfrm>
            <a:prstGeom prst="rect">
              <a:avLst/>
            </a:prstGeom>
            <a:solidFill>
              <a:srgbClr val="ECF5B9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</a:rPr>
                <a:t>Coreutils</a:t>
              </a:r>
            </a:p>
          </p:txBody>
        </p:sp>
        <p:sp>
          <p:nvSpPr>
            <p:cNvPr id="112647" name="Rectangle 6"/>
            <p:cNvSpPr>
              <a:spLocks noChangeArrowheads="1"/>
            </p:cNvSpPr>
            <p:nvPr/>
          </p:nvSpPr>
          <p:spPr bwMode="auto">
            <a:xfrm>
              <a:off x="240" y="1265"/>
              <a:ext cx="1536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tee "" &lt;t1.txt</a:t>
              </a:r>
            </a:p>
          </p:txBody>
        </p:sp>
        <p:sp>
          <p:nvSpPr>
            <p:cNvPr id="112648" name="Rectangle 7"/>
            <p:cNvSpPr>
              <a:spLocks noChangeArrowheads="1"/>
            </p:cNvSpPr>
            <p:nvPr/>
          </p:nvSpPr>
          <p:spPr bwMode="auto">
            <a:xfrm>
              <a:off x="1776" y="1265"/>
              <a:ext cx="1872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[infinite loop]</a:t>
              </a:r>
            </a:p>
          </p:txBody>
        </p:sp>
        <p:sp>
          <p:nvSpPr>
            <p:cNvPr id="112649" name="Rectangle 8"/>
            <p:cNvSpPr>
              <a:spLocks noChangeArrowheads="1"/>
            </p:cNvSpPr>
            <p:nvPr/>
          </p:nvSpPr>
          <p:spPr bwMode="auto">
            <a:xfrm>
              <a:off x="3648" y="1265"/>
              <a:ext cx="1824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[terminates]</a:t>
              </a:r>
            </a:p>
          </p:txBody>
        </p:sp>
        <p:sp>
          <p:nvSpPr>
            <p:cNvPr id="112650" name="Rectangle 9"/>
            <p:cNvSpPr>
              <a:spLocks noChangeArrowheads="1"/>
            </p:cNvSpPr>
            <p:nvPr/>
          </p:nvSpPr>
          <p:spPr bwMode="auto">
            <a:xfrm>
              <a:off x="240" y="1515"/>
              <a:ext cx="1536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tee -</a:t>
              </a:r>
            </a:p>
          </p:txBody>
        </p:sp>
        <p:sp>
          <p:nvSpPr>
            <p:cNvPr id="112651" name="Rectangle 10"/>
            <p:cNvSpPr>
              <a:spLocks noChangeArrowheads="1"/>
            </p:cNvSpPr>
            <p:nvPr/>
          </p:nvSpPr>
          <p:spPr bwMode="auto">
            <a:xfrm>
              <a:off x="1776" y="1515"/>
              <a:ext cx="1872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[copies once to stdout]</a:t>
              </a:r>
            </a:p>
          </p:txBody>
        </p:sp>
        <p:sp>
          <p:nvSpPr>
            <p:cNvPr id="112652" name="Rectangle 11"/>
            <p:cNvSpPr>
              <a:spLocks noChangeArrowheads="1"/>
            </p:cNvSpPr>
            <p:nvPr/>
          </p:nvSpPr>
          <p:spPr bwMode="auto">
            <a:xfrm>
              <a:off x="3648" y="1515"/>
              <a:ext cx="1824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[copies twice]</a:t>
              </a:r>
            </a:p>
          </p:txBody>
        </p:sp>
        <p:sp>
          <p:nvSpPr>
            <p:cNvPr id="112653" name="Rectangle 12"/>
            <p:cNvSpPr>
              <a:spLocks noChangeArrowheads="1"/>
            </p:cNvSpPr>
            <p:nvPr/>
          </p:nvSpPr>
          <p:spPr bwMode="auto">
            <a:xfrm>
              <a:off x="240" y="1765"/>
              <a:ext cx="1536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comm t1.txt t2.txt</a:t>
              </a:r>
            </a:p>
          </p:txBody>
        </p:sp>
        <p:sp>
          <p:nvSpPr>
            <p:cNvPr id="112654" name="Rectangle 13"/>
            <p:cNvSpPr>
              <a:spLocks noChangeArrowheads="1"/>
            </p:cNvSpPr>
            <p:nvPr/>
          </p:nvSpPr>
          <p:spPr bwMode="auto">
            <a:xfrm>
              <a:off x="1776" y="1765"/>
              <a:ext cx="1872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[doesn’t show diff]</a:t>
              </a:r>
            </a:p>
          </p:txBody>
        </p:sp>
        <p:sp>
          <p:nvSpPr>
            <p:cNvPr id="112655" name="Rectangle 14"/>
            <p:cNvSpPr>
              <a:spLocks noChangeArrowheads="1"/>
            </p:cNvSpPr>
            <p:nvPr/>
          </p:nvSpPr>
          <p:spPr bwMode="auto">
            <a:xfrm>
              <a:off x="3648" y="1765"/>
              <a:ext cx="1824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[shows diff]</a:t>
              </a:r>
            </a:p>
          </p:txBody>
        </p:sp>
        <p:sp>
          <p:nvSpPr>
            <p:cNvPr id="112656" name="Rectangle 15"/>
            <p:cNvSpPr>
              <a:spLocks noChangeArrowheads="1"/>
            </p:cNvSpPr>
            <p:nvPr/>
          </p:nvSpPr>
          <p:spPr bwMode="auto">
            <a:xfrm>
              <a:off x="240" y="2015"/>
              <a:ext cx="1536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cksum /</a:t>
              </a:r>
            </a:p>
          </p:txBody>
        </p:sp>
        <p:sp>
          <p:nvSpPr>
            <p:cNvPr id="112657" name="Rectangle 16"/>
            <p:cNvSpPr>
              <a:spLocks noChangeArrowheads="1"/>
            </p:cNvSpPr>
            <p:nvPr/>
          </p:nvSpPr>
          <p:spPr bwMode="auto">
            <a:xfrm>
              <a:off x="1776" y="2015"/>
              <a:ext cx="1872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"4294967295 0 /"</a:t>
              </a:r>
            </a:p>
          </p:txBody>
        </p:sp>
        <p:sp>
          <p:nvSpPr>
            <p:cNvPr id="112658" name="Rectangle 17"/>
            <p:cNvSpPr>
              <a:spLocks noChangeArrowheads="1"/>
            </p:cNvSpPr>
            <p:nvPr/>
          </p:nvSpPr>
          <p:spPr bwMode="auto">
            <a:xfrm>
              <a:off x="3648" y="2015"/>
              <a:ext cx="1824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"/: Is a directory"</a:t>
              </a:r>
            </a:p>
          </p:txBody>
        </p:sp>
        <p:sp>
          <p:nvSpPr>
            <p:cNvPr id="112659" name="Rectangle 18"/>
            <p:cNvSpPr>
              <a:spLocks noChangeArrowheads="1"/>
            </p:cNvSpPr>
            <p:nvPr/>
          </p:nvSpPr>
          <p:spPr bwMode="auto">
            <a:xfrm>
              <a:off x="240" y="2285"/>
              <a:ext cx="1536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split /</a:t>
              </a:r>
            </a:p>
          </p:txBody>
        </p:sp>
        <p:sp>
          <p:nvSpPr>
            <p:cNvPr id="112660" name="Rectangle 19"/>
            <p:cNvSpPr>
              <a:spLocks noChangeArrowheads="1"/>
            </p:cNvSpPr>
            <p:nvPr/>
          </p:nvSpPr>
          <p:spPr bwMode="auto">
            <a:xfrm>
              <a:off x="1776" y="2285"/>
              <a:ext cx="1872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"/: Is a directory"</a:t>
              </a:r>
            </a:p>
          </p:txBody>
        </p:sp>
        <p:sp>
          <p:nvSpPr>
            <p:cNvPr id="112661" name="Rectangle 20"/>
            <p:cNvSpPr>
              <a:spLocks noChangeArrowheads="1"/>
            </p:cNvSpPr>
            <p:nvPr/>
          </p:nvSpPr>
          <p:spPr bwMode="auto">
            <a:xfrm>
              <a:off x="3648" y="2285"/>
              <a:ext cx="1824" cy="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62" name="Rectangle 21"/>
            <p:cNvSpPr>
              <a:spLocks noChangeArrowheads="1"/>
            </p:cNvSpPr>
            <p:nvPr/>
          </p:nvSpPr>
          <p:spPr bwMode="auto">
            <a:xfrm>
              <a:off x="240" y="2535"/>
              <a:ext cx="1536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tr</a:t>
              </a:r>
            </a:p>
          </p:txBody>
        </p:sp>
        <p:sp>
          <p:nvSpPr>
            <p:cNvPr id="112663" name="Rectangle 22"/>
            <p:cNvSpPr>
              <a:spLocks noChangeArrowheads="1"/>
            </p:cNvSpPr>
            <p:nvPr/>
          </p:nvSpPr>
          <p:spPr bwMode="auto">
            <a:xfrm>
              <a:off x="1776" y="2535"/>
              <a:ext cx="1872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[duplicates input]</a:t>
              </a:r>
            </a:p>
          </p:txBody>
        </p:sp>
        <p:sp>
          <p:nvSpPr>
            <p:cNvPr id="112664" name="Rectangle 23"/>
            <p:cNvSpPr>
              <a:spLocks noChangeArrowheads="1"/>
            </p:cNvSpPr>
            <p:nvPr/>
          </p:nvSpPr>
          <p:spPr bwMode="auto">
            <a:xfrm>
              <a:off x="3648" y="2535"/>
              <a:ext cx="1824" cy="2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"missing operand"</a:t>
              </a:r>
            </a:p>
          </p:txBody>
        </p:sp>
        <p:sp>
          <p:nvSpPr>
            <p:cNvPr id="112665" name="Rectangle 24"/>
            <p:cNvSpPr>
              <a:spLocks noChangeArrowheads="1"/>
            </p:cNvSpPr>
            <p:nvPr/>
          </p:nvSpPr>
          <p:spPr bwMode="auto">
            <a:xfrm>
              <a:off x="240" y="2784"/>
              <a:ext cx="1536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[ 0 ‘‘&lt;’’ 1 ]</a:t>
              </a:r>
            </a:p>
          </p:txBody>
        </p:sp>
        <p:sp>
          <p:nvSpPr>
            <p:cNvPr id="112666" name="Rectangle 25"/>
            <p:cNvSpPr>
              <a:spLocks noChangeArrowheads="1"/>
            </p:cNvSpPr>
            <p:nvPr/>
          </p:nvSpPr>
          <p:spPr bwMode="auto">
            <a:xfrm>
              <a:off x="1776" y="2784"/>
              <a:ext cx="1872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67" name="Rectangle 26"/>
            <p:cNvSpPr>
              <a:spLocks noChangeArrowheads="1"/>
            </p:cNvSpPr>
            <p:nvPr/>
          </p:nvSpPr>
          <p:spPr bwMode="auto">
            <a:xfrm>
              <a:off x="3648" y="2784"/>
              <a:ext cx="1824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"binary op. expected"</a:t>
              </a:r>
            </a:p>
          </p:txBody>
        </p:sp>
        <p:sp>
          <p:nvSpPr>
            <p:cNvPr id="112668" name="Rectangle 27"/>
            <p:cNvSpPr>
              <a:spLocks noChangeArrowheads="1"/>
            </p:cNvSpPr>
            <p:nvPr/>
          </p:nvSpPr>
          <p:spPr bwMode="auto">
            <a:xfrm>
              <a:off x="240" y="3054"/>
              <a:ext cx="1536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tail –2l</a:t>
              </a:r>
            </a:p>
          </p:txBody>
        </p:sp>
        <p:sp>
          <p:nvSpPr>
            <p:cNvPr id="112669" name="Rectangle 28"/>
            <p:cNvSpPr>
              <a:spLocks noChangeArrowheads="1"/>
            </p:cNvSpPr>
            <p:nvPr/>
          </p:nvSpPr>
          <p:spPr bwMode="auto">
            <a:xfrm>
              <a:off x="1776" y="3054"/>
              <a:ext cx="1872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[rejects]</a:t>
              </a:r>
            </a:p>
          </p:txBody>
        </p:sp>
        <p:sp>
          <p:nvSpPr>
            <p:cNvPr id="112670" name="Rectangle 29"/>
            <p:cNvSpPr>
              <a:spLocks noChangeArrowheads="1"/>
            </p:cNvSpPr>
            <p:nvPr/>
          </p:nvSpPr>
          <p:spPr bwMode="auto">
            <a:xfrm>
              <a:off x="3648" y="3054"/>
              <a:ext cx="1824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[accepts]</a:t>
              </a:r>
            </a:p>
          </p:txBody>
        </p:sp>
        <p:sp>
          <p:nvSpPr>
            <p:cNvPr id="112671" name="Rectangle 30"/>
            <p:cNvSpPr>
              <a:spLocks noChangeArrowheads="1"/>
            </p:cNvSpPr>
            <p:nvPr/>
          </p:nvSpPr>
          <p:spPr bwMode="auto">
            <a:xfrm>
              <a:off x="240" y="3324"/>
              <a:ext cx="1536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unexpand –f</a:t>
              </a:r>
            </a:p>
          </p:txBody>
        </p:sp>
        <p:sp>
          <p:nvSpPr>
            <p:cNvPr id="112672" name="Rectangle 31"/>
            <p:cNvSpPr>
              <a:spLocks noChangeArrowheads="1"/>
            </p:cNvSpPr>
            <p:nvPr/>
          </p:nvSpPr>
          <p:spPr bwMode="auto">
            <a:xfrm>
              <a:off x="1776" y="3324"/>
              <a:ext cx="1872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[accepts]</a:t>
              </a:r>
            </a:p>
          </p:txBody>
        </p:sp>
        <p:sp>
          <p:nvSpPr>
            <p:cNvPr id="112673" name="Rectangle 32"/>
            <p:cNvSpPr>
              <a:spLocks noChangeArrowheads="1"/>
            </p:cNvSpPr>
            <p:nvPr/>
          </p:nvSpPr>
          <p:spPr bwMode="auto">
            <a:xfrm>
              <a:off x="3648" y="3324"/>
              <a:ext cx="1824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[rejects]</a:t>
              </a:r>
            </a:p>
          </p:txBody>
        </p:sp>
        <p:sp>
          <p:nvSpPr>
            <p:cNvPr id="112674" name="Rectangle 33"/>
            <p:cNvSpPr>
              <a:spLocks noChangeArrowheads="1"/>
            </p:cNvSpPr>
            <p:nvPr/>
          </p:nvSpPr>
          <p:spPr bwMode="auto">
            <a:xfrm>
              <a:off x="240" y="3594"/>
              <a:ext cx="1536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split –</a:t>
              </a:r>
            </a:p>
          </p:txBody>
        </p:sp>
        <p:sp>
          <p:nvSpPr>
            <p:cNvPr id="112675" name="Rectangle 34"/>
            <p:cNvSpPr>
              <a:spLocks noChangeArrowheads="1"/>
            </p:cNvSpPr>
            <p:nvPr/>
          </p:nvSpPr>
          <p:spPr bwMode="auto">
            <a:xfrm>
              <a:off x="1776" y="3594"/>
              <a:ext cx="1872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[rejects]</a:t>
              </a:r>
            </a:p>
          </p:txBody>
        </p:sp>
        <p:sp>
          <p:nvSpPr>
            <p:cNvPr id="112676" name="Rectangle 35"/>
            <p:cNvSpPr>
              <a:spLocks noChangeArrowheads="1"/>
            </p:cNvSpPr>
            <p:nvPr/>
          </p:nvSpPr>
          <p:spPr bwMode="auto">
            <a:xfrm>
              <a:off x="3648" y="3594"/>
              <a:ext cx="1824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ts val="500"/>
                </a:spcBef>
                <a:buFont typeface="Comic Sans MS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Comic Sans MS" pitchFamily="-65" charset="0"/>
                </a:rPr>
                <a:t>[accepts]</a:t>
              </a:r>
            </a:p>
          </p:txBody>
        </p:sp>
        <p:sp>
          <p:nvSpPr>
            <p:cNvPr id="112677" name="Rectangle 36"/>
            <p:cNvSpPr>
              <a:spLocks noChangeArrowheads="1"/>
            </p:cNvSpPr>
            <p:nvPr/>
          </p:nvSpPr>
          <p:spPr bwMode="auto">
            <a:xfrm>
              <a:off x="240" y="3864"/>
              <a:ext cx="15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t1.txt: a   t2.txt: b</a:t>
              </a:r>
            </a:p>
          </p:txBody>
        </p:sp>
        <p:sp>
          <p:nvSpPr>
            <p:cNvPr id="112678" name="Rectangle 37"/>
            <p:cNvSpPr>
              <a:spLocks noChangeArrowheads="1"/>
            </p:cNvSpPr>
            <p:nvPr/>
          </p:nvSpPr>
          <p:spPr bwMode="auto">
            <a:xfrm>
              <a:off x="1776" y="3864"/>
              <a:ext cx="1872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buFont typeface="Times New Roman" pitchFamily="-65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(no newlines!</a:t>
              </a:r>
              <a:r>
                <a:rPr lang="en-GB" dirty="0" smtClean="0">
                  <a:solidFill>
                    <a:srgbClr val="000000"/>
                  </a:solidFill>
                </a:rPr>
                <a:t>)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2679" name="Rectangle 38"/>
            <p:cNvSpPr>
              <a:spLocks noChangeArrowheads="1"/>
            </p:cNvSpPr>
            <p:nvPr/>
          </p:nvSpPr>
          <p:spPr bwMode="auto">
            <a:xfrm>
              <a:off x="3648" y="3864"/>
              <a:ext cx="1824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0" name="Line 39"/>
            <p:cNvSpPr>
              <a:spLocks noChangeShapeType="1"/>
            </p:cNvSpPr>
            <p:nvPr/>
          </p:nvSpPr>
          <p:spPr bwMode="auto">
            <a:xfrm>
              <a:off x="1776" y="977"/>
              <a:ext cx="1" cy="28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1" name="Line 40"/>
            <p:cNvSpPr>
              <a:spLocks noChangeShapeType="1"/>
            </p:cNvSpPr>
            <p:nvPr/>
          </p:nvSpPr>
          <p:spPr bwMode="auto">
            <a:xfrm>
              <a:off x="3648" y="977"/>
              <a:ext cx="1" cy="28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2" name="Line 41"/>
            <p:cNvSpPr>
              <a:spLocks noChangeShapeType="1"/>
            </p:cNvSpPr>
            <p:nvPr/>
          </p:nvSpPr>
          <p:spPr bwMode="auto">
            <a:xfrm>
              <a:off x="3648" y="3864"/>
              <a:ext cx="1" cy="31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3" name="Line 42"/>
            <p:cNvSpPr>
              <a:spLocks noChangeShapeType="1"/>
            </p:cNvSpPr>
            <p:nvPr/>
          </p:nvSpPr>
          <p:spPr bwMode="auto">
            <a:xfrm>
              <a:off x="240" y="1265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4" name="Line 43"/>
            <p:cNvSpPr>
              <a:spLocks noChangeShapeType="1"/>
            </p:cNvSpPr>
            <p:nvPr/>
          </p:nvSpPr>
          <p:spPr bwMode="auto">
            <a:xfrm>
              <a:off x="240" y="1515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5" name="Line 44"/>
            <p:cNvSpPr>
              <a:spLocks noChangeShapeType="1"/>
            </p:cNvSpPr>
            <p:nvPr/>
          </p:nvSpPr>
          <p:spPr bwMode="auto">
            <a:xfrm>
              <a:off x="240" y="1765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6" name="Line 45"/>
            <p:cNvSpPr>
              <a:spLocks noChangeShapeType="1"/>
            </p:cNvSpPr>
            <p:nvPr/>
          </p:nvSpPr>
          <p:spPr bwMode="auto">
            <a:xfrm>
              <a:off x="240" y="2015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7" name="Line 46"/>
            <p:cNvSpPr>
              <a:spLocks noChangeShapeType="1"/>
            </p:cNvSpPr>
            <p:nvPr/>
          </p:nvSpPr>
          <p:spPr bwMode="auto">
            <a:xfrm>
              <a:off x="240" y="2285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8" name="Line 47"/>
            <p:cNvSpPr>
              <a:spLocks noChangeShapeType="1"/>
            </p:cNvSpPr>
            <p:nvPr/>
          </p:nvSpPr>
          <p:spPr bwMode="auto">
            <a:xfrm>
              <a:off x="240" y="2535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89" name="Line 48"/>
            <p:cNvSpPr>
              <a:spLocks noChangeShapeType="1"/>
            </p:cNvSpPr>
            <p:nvPr/>
          </p:nvSpPr>
          <p:spPr bwMode="auto">
            <a:xfrm>
              <a:off x="240" y="2784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0" name="Line 49"/>
            <p:cNvSpPr>
              <a:spLocks noChangeShapeType="1"/>
            </p:cNvSpPr>
            <p:nvPr/>
          </p:nvSpPr>
          <p:spPr bwMode="auto">
            <a:xfrm>
              <a:off x="240" y="3054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1" name="Line 50"/>
            <p:cNvSpPr>
              <a:spLocks noChangeShapeType="1"/>
            </p:cNvSpPr>
            <p:nvPr/>
          </p:nvSpPr>
          <p:spPr bwMode="auto">
            <a:xfrm>
              <a:off x="240" y="3324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2" name="Line 51"/>
            <p:cNvSpPr>
              <a:spLocks noChangeShapeType="1"/>
            </p:cNvSpPr>
            <p:nvPr/>
          </p:nvSpPr>
          <p:spPr bwMode="auto">
            <a:xfrm>
              <a:off x="240" y="3594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3" name="Line 52"/>
            <p:cNvSpPr>
              <a:spLocks noChangeShapeType="1"/>
            </p:cNvSpPr>
            <p:nvPr/>
          </p:nvSpPr>
          <p:spPr bwMode="auto">
            <a:xfrm>
              <a:off x="240" y="3864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4" name="Line 53"/>
            <p:cNvSpPr>
              <a:spLocks noChangeShapeType="1"/>
            </p:cNvSpPr>
            <p:nvPr/>
          </p:nvSpPr>
          <p:spPr bwMode="auto">
            <a:xfrm>
              <a:off x="240" y="977"/>
              <a:ext cx="1" cy="320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5" name="Line 54"/>
            <p:cNvSpPr>
              <a:spLocks noChangeShapeType="1"/>
            </p:cNvSpPr>
            <p:nvPr/>
          </p:nvSpPr>
          <p:spPr bwMode="auto">
            <a:xfrm>
              <a:off x="5472" y="977"/>
              <a:ext cx="1" cy="288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6" name="Line 55"/>
            <p:cNvSpPr>
              <a:spLocks noChangeShapeType="1"/>
            </p:cNvSpPr>
            <p:nvPr/>
          </p:nvSpPr>
          <p:spPr bwMode="auto">
            <a:xfrm>
              <a:off x="240" y="977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7" name="Line 56"/>
            <p:cNvSpPr>
              <a:spLocks noChangeShapeType="1"/>
            </p:cNvSpPr>
            <p:nvPr/>
          </p:nvSpPr>
          <p:spPr bwMode="auto">
            <a:xfrm>
              <a:off x="240" y="4179"/>
              <a:ext cx="340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advTm="6772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4196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Very active area of research.  E.g.: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EGT </a:t>
            </a:r>
            <a:r>
              <a:rPr lang="en-US" sz="2400" dirty="0"/>
              <a:t>/ EXE / KLEE [Stanford]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DART [Bell Labs]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CUTE [UIUC]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SAGE, </a:t>
            </a:r>
            <a:r>
              <a:rPr lang="en-US" sz="2400" dirty="0" err="1"/>
              <a:t>Pex</a:t>
            </a:r>
            <a:r>
              <a:rPr lang="en-US" sz="2400" dirty="0"/>
              <a:t> [MSR Redmond]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Vigilante [MSR Cambridge]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BitScope</a:t>
            </a:r>
            <a:r>
              <a:rPr lang="en-US" sz="2400" dirty="0"/>
              <a:t> [Berkeley/CMU]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CatchConv</a:t>
            </a:r>
            <a:r>
              <a:rPr lang="en-US" sz="2400" dirty="0"/>
              <a:t> [Berkeley]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JPF [NASA Ames</a:t>
            </a:r>
            <a:r>
              <a:rPr lang="en-US" sz="2400" dirty="0" smtClean="0"/>
              <a:t>]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00600" y="2438400"/>
            <a:ext cx="4191000" cy="2819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sz="500" dirty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KLEE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ClrTx/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Hundred distinct benchmarks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ClrTx/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Extensive coverage numbers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ClrTx/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Symbolic crosschecking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ClrTx/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Environment support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533400" y="2209800"/>
            <a:ext cx="8305800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000000"/>
                </a:solidFill>
              </a:rPr>
              <a:t>KLEE can </a:t>
            </a:r>
            <a:r>
              <a:rPr lang="en-GB" sz="3200" dirty="0">
                <a:solidFill>
                  <a:srgbClr val="000000"/>
                </a:solidFill>
              </a:rPr>
              <a:t>effectively: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000000"/>
                </a:solidFill>
              </a:rPr>
              <a:t>Generate high coverage</a:t>
            </a:r>
            <a:r>
              <a:rPr lang="en-GB" sz="2800" dirty="0" smtClean="0">
                <a:solidFill>
                  <a:srgbClr val="000000"/>
                </a:solidFill>
              </a:rPr>
              <a:t> test suites</a:t>
            </a:r>
            <a:endParaRPr lang="en-GB" sz="2800" dirty="0">
              <a:solidFill>
                <a:srgbClr val="000000"/>
              </a:solidFill>
            </a:endParaRPr>
          </a:p>
          <a:p>
            <a:pPr marL="1143000" lvl="2" indent="-228600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Over 90% on average on ~160 user-level applications</a:t>
            </a:r>
            <a:endParaRPr lang="en-GB" dirty="0" smtClean="0">
              <a:solidFill>
                <a:srgbClr val="000000"/>
              </a:solidFill>
            </a:endParaRP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Find deep bugs in complex software</a:t>
            </a:r>
          </a:p>
          <a:p>
            <a:pPr marL="1143000" lvl="2" indent="-228600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Including higher-level correctness bugs, via crosschecking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33400" y="53975"/>
            <a:ext cx="80772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A50021"/>
                </a:solidFill>
              </a:rPr>
              <a:t>KLEE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A50021"/>
                </a:solidFill>
              </a:rPr>
              <a:t>Effective Testing </a:t>
            </a:r>
            <a:r>
              <a:rPr lang="en-GB" sz="3600" dirty="0">
                <a:solidFill>
                  <a:srgbClr val="A50021"/>
                </a:solidFill>
              </a:rPr>
              <a:t>of</a:t>
            </a:r>
            <a:r>
              <a:rPr lang="en-GB" sz="3600" dirty="0" smtClean="0">
                <a:solidFill>
                  <a:srgbClr val="A50021"/>
                </a:solidFill>
              </a:rPr>
              <a:t> Systems Programs</a:t>
            </a:r>
            <a:endParaRPr lang="en-GB" sz="36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advTm="29921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52400" y="2362200"/>
            <a:ext cx="2590800" cy="2819400"/>
          </a:xfrm>
          <a:prstGeom prst="rect">
            <a:avLst/>
          </a:prstGeom>
          <a:noFill/>
          <a:ln w="31680"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int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bad_abs(int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x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) </a:t>
            </a:r>
          </a:p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{</a:t>
            </a:r>
          </a:p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    if (</a:t>
            </a: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x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&lt; 0</a:t>
            </a:r>
            <a:r>
              <a:rPr lang="en-GB" sz="2200" dirty="0" smtClean="0">
                <a:solidFill>
                  <a:srgbClr val="000000"/>
                </a:solidFill>
                <a:latin typeface="Comic Sans MS" pitchFamily="-65" charset="0"/>
              </a:rPr>
              <a:t>)</a:t>
            </a:r>
          </a:p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	     return –</a:t>
            </a: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x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;</a:t>
            </a:r>
          </a:p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    if (</a:t>
            </a: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x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== 1234</a:t>
            </a:r>
            <a:r>
              <a:rPr lang="en-GB" sz="2200" dirty="0" smtClean="0">
                <a:solidFill>
                  <a:srgbClr val="000000"/>
                </a:solidFill>
                <a:latin typeface="Comic Sans MS" pitchFamily="-65" charset="0"/>
              </a:rPr>
              <a:t>)</a:t>
            </a:r>
          </a:p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        return –</a:t>
            </a: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x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;</a:t>
            </a:r>
          </a:p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     return </a:t>
            </a:r>
            <a:r>
              <a:rPr lang="en-GB" sz="2200" dirty="0" err="1">
                <a:solidFill>
                  <a:srgbClr val="000000"/>
                </a:solidFill>
                <a:latin typeface="Comic Sans MS" pitchFamily="-65" charset="0"/>
              </a:rPr>
              <a:t>x</a:t>
            </a: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;</a:t>
            </a:r>
          </a:p>
          <a:p>
            <a:pPr marL="341313" indent="-341313" eaLnBrk="1" hangingPunct="1">
              <a:lnSpc>
                <a:spcPct val="100000"/>
              </a:lnSpc>
              <a:spcBef>
                <a:spcPct val="0"/>
              </a:spcBef>
              <a:buFont typeface="Comic Sans MS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000000"/>
                </a:solidFill>
                <a:latin typeface="Comic Sans MS" pitchFamily="-65" charset="0"/>
              </a:rPr>
              <a:t>}</a:t>
            </a: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5867400" y="3581400"/>
            <a:ext cx="1828800" cy="990600"/>
          </a:xfrm>
          <a:prstGeom prst="diamond">
            <a:avLst/>
          </a:prstGeom>
          <a:solidFill>
            <a:srgbClr val="CCCCFF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A50021"/>
                </a:solidFill>
                <a:latin typeface="Arial" pitchFamily="-65" charset="0"/>
              </a:rPr>
              <a:t>x = 1234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4343400" y="2286000"/>
            <a:ext cx="1828800" cy="990600"/>
          </a:xfrm>
          <a:prstGeom prst="diamond">
            <a:avLst/>
          </a:prstGeom>
          <a:solidFill>
            <a:srgbClr val="CCCCFF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A50021"/>
                </a:solidFill>
                <a:latin typeface="Arial" pitchFamily="-65" charset="0"/>
              </a:rPr>
              <a:t>x &lt; 0</a:t>
            </a:r>
          </a:p>
        </p:txBody>
      </p:sp>
      <p:cxnSp>
        <p:nvCxnSpPr>
          <p:cNvPr id="8196" name="AutoShape 4"/>
          <p:cNvCxnSpPr>
            <a:cxnSpLocks noChangeShapeType="1"/>
            <a:stCxn id="8195" idx="1"/>
            <a:endCxn id="8204" idx="0"/>
          </p:cNvCxnSpPr>
          <p:nvPr/>
        </p:nvCxnSpPr>
        <p:spPr bwMode="auto">
          <a:xfrm rot="10800000" flipV="1">
            <a:off x="3663950" y="2781300"/>
            <a:ext cx="679450" cy="876300"/>
          </a:xfrm>
          <a:prstGeom prst="bentConnector2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72199" y="2971800"/>
            <a:ext cx="81880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3333CC"/>
                </a:solidFill>
              </a:rPr>
              <a:t>x</a:t>
            </a:r>
            <a:r>
              <a:rPr lang="en-GB" b="1" dirty="0" smtClean="0">
                <a:solidFill>
                  <a:srgbClr val="3333CC"/>
                </a:solidFill>
              </a:rPr>
              <a:t> </a:t>
            </a:r>
            <a:r>
              <a:rPr lang="en-GB" b="1" dirty="0">
                <a:solidFill>
                  <a:srgbClr val="3333CC"/>
                </a:solidFill>
              </a:rPr>
              <a:t>&lt; </a:t>
            </a:r>
            <a:r>
              <a:rPr lang="en-GB" b="1" dirty="0" smtClean="0">
                <a:solidFill>
                  <a:srgbClr val="3333CC"/>
                </a:solidFill>
              </a:rPr>
              <a:t>0</a:t>
            </a:r>
            <a:endParaRPr lang="en-GB" b="1" dirty="0">
              <a:solidFill>
                <a:srgbClr val="3333CC"/>
              </a:solidFill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508750" y="2968625"/>
            <a:ext cx="81233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3333CC"/>
                </a:solidFill>
              </a:rPr>
              <a:t>x</a:t>
            </a:r>
            <a:r>
              <a:rPr lang="en-GB" b="1" dirty="0" smtClean="0">
                <a:solidFill>
                  <a:srgbClr val="3333CC"/>
                </a:solidFill>
              </a:rPr>
              <a:t> </a:t>
            </a:r>
            <a:r>
              <a:rPr lang="en-GB" b="1" dirty="0" err="1">
                <a:solidFill>
                  <a:srgbClr val="3333CC"/>
                </a:solidFill>
                <a:latin typeface="Symbol" pitchFamily="-65" charset="2"/>
              </a:rPr>
              <a:t></a:t>
            </a:r>
            <a:r>
              <a:rPr lang="en-GB" b="1" dirty="0">
                <a:solidFill>
                  <a:srgbClr val="3333CC"/>
                </a:solidFill>
              </a:rPr>
              <a:t> </a:t>
            </a:r>
            <a:r>
              <a:rPr lang="en-GB" b="1" dirty="0" smtClean="0">
                <a:solidFill>
                  <a:srgbClr val="3333CC"/>
                </a:solidFill>
              </a:rPr>
              <a:t>0</a:t>
            </a:r>
            <a:endParaRPr lang="en-GB" b="1" dirty="0">
              <a:solidFill>
                <a:srgbClr val="3333CC"/>
              </a:solidFill>
            </a:endParaRPr>
          </a:p>
        </p:txBody>
      </p:sp>
      <p:cxnSp>
        <p:nvCxnSpPr>
          <p:cNvPr id="8199" name="AutoShape 7"/>
          <p:cNvCxnSpPr>
            <a:cxnSpLocks noChangeShapeType="1"/>
            <a:endCxn id="8205" idx="0"/>
          </p:cNvCxnSpPr>
          <p:nvPr/>
        </p:nvCxnSpPr>
        <p:spPr bwMode="auto">
          <a:xfrm rot="10800000" flipV="1">
            <a:off x="5340350" y="4076700"/>
            <a:ext cx="571500" cy="1028700"/>
          </a:xfrm>
          <a:prstGeom prst="bentConnector2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200" name="AutoShape 8"/>
          <p:cNvCxnSpPr>
            <a:cxnSpLocks noChangeShapeType="1"/>
            <a:stCxn id="8194" idx="3"/>
            <a:endCxn id="8201" idx="0"/>
          </p:cNvCxnSpPr>
          <p:nvPr/>
        </p:nvCxnSpPr>
        <p:spPr bwMode="auto">
          <a:xfrm>
            <a:off x="7696200" y="4076700"/>
            <a:ext cx="635000" cy="1028700"/>
          </a:xfrm>
          <a:prstGeom prst="bentConnector2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683500" y="5105400"/>
            <a:ext cx="1295400" cy="533400"/>
          </a:xfrm>
          <a:prstGeom prst="rect">
            <a:avLst/>
          </a:prstGeom>
          <a:solidFill>
            <a:srgbClr val="CCCCFF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A50021"/>
                </a:solidFill>
                <a:latin typeface="Arial" pitchFamily="-65" charset="0"/>
              </a:rPr>
              <a:t>return x</a:t>
            </a:r>
          </a:p>
        </p:txBody>
      </p:sp>
      <p:cxnSp>
        <p:nvCxnSpPr>
          <p:cNvPr id="8202" name="AutoShape 10"/>
          <p:cNvCxnSpPr>
            <a:cxnSpLocks noChangeShapeType="1"/>
            <a:stCxn id="8195" idx="3"/>
            <a:endCxn id="8194" idx="0"/>
          </p:cNvCxnSpPr>
          <p:nvPr/>
        </p:nvCxnSpPr>
        <p:spPr bwMode="auto">
          <a:xfrm>
            <a:off x="6172200" y="2781300"/>
            <a:ext cx="609600" cy="800100"/>
          </a:xfrm>
          <a:prstGeom prst="bentConnector2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804150" y="4352925"/>
            <a:ext cx="127400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3333CC"/>
                </a:solidFill>
              </a:rPr>
              <a:t>x</a:t>
            </a:r>
            <a:r>
              <a:rPr lang="en-GB" b="1" dirty="0" smtClean="0">
                <a:solidFill>
                  <a:srgbClr val="3333CC"/>
                </a:solidFill>
              </a:rPr>
              <a:t> </a:t>
            </a:r>
            <a:r>
              <a:rPr lang="en-GB" b="1" dirty="0" err="1">
                <a:solidFill>
                  <a:srgbClr val="3333CC"/>
                </a:solidFill>
                <a:latin typeface="Symbol" pitchFamily="-65" charset="2"/>
              </a:rPr>
              <a:t></a:t>
            </a:r>
            <a:r>
              <a:rPr lang="en-GB" b="1" dirty="0">
                <a:solidFill>
                  <a:srgbClr val="3333CC"/>
                </a:solidFill>
              </a:rPr>
              <a:t> </a:t>
            </a:r>
            <a:r>
              <a:rPr lang="en-GB" b="1" dirty="0" smtClean="0">
                <a:solidFill>
                  <a:srgbClr val="3333CC"/>
                </a:solidFill>
              </a:rPr>
              <a:t>1234</a:t>
            </a:r>
            <a:endParaRPr lang="en-GB" b="1" dirty="0">
              <a:solidFill>
                <a:srgbClr val="3333CC"/>
              </a:solidFill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016250" y="3657600"/>
            <a:ext cx="1295400" cy="533400"/>
          </a:xfrm>
          <a:prstGeom prst="rect">
            <a:avLst/>
          </a:prstGeom>
          <a:solidFill>
            <a:srgbClr val="CCCCFF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A50021"/>
                </a:solidFill>
                <a:latin typeface="Arial" pitchFamily="-65" charset="0"/>
              </a:rPr>
              <a:t>return -x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4692650" y="5105400"/>
            <a:ext cx="1295400" cy="533400"/>
          </a:xfrm>
          <a:prstGeom prst="rect">
            <a:avLst/>
          </a:prstGeom>
          <a:solidFill>
            <a:srgbClr val="CCCCFF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Arial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A50021"/>
                </a:solidFill>
                <a:latin typeface="Arial" pitchFamily="-65" charset="0"/>
              </a:rPr>
              <a:t>return -x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815534" y="4351338"/>
            <a:ext cx="1280466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3333CC"/>
                </a:solidFill>
              </a:rPr>
              <a:t>x</a:t>
            </a:r>
            <a:r>
              <a:rPr lang="en-GB" b="1" dirty="0" smtClean="0">
                <a:solidFill>
                  <a:srgbClr val="3333CC"/>
                </a:solidFill>
              </a:rPr>
              <a:t> </a:t>
            </a:r>
            <a:r>
              <a:rPr lang="en-GB" b="1" dirty="0">
                <a:solidFill>
                  <a:srgbClr val="3333CC"/>
                </a:solidFill>
              </a:rPr>
              <a:t>= </a:t>
            </a:r>
            <a:r>
              <a:rPr lang="en-GB" b="1" dirty="0" smtClean="0">
                <a:solidFill>
                  <a:srgbClr val="3333CC"/>
                </a:solidFill>
              </a:rPr>
              <a:t>1234</a:t>
            </a:r>
            <a:endParaRPr lang="en-GB" b="1" dirty="0">
              <a:solidFill>
                <a:srgbClr val="3333CC"/>
              </a:solidFill>
            </a:endParaRPr>
          </a:p>
        </p:txBody>
      </p:sp>
      <p:cxnSp>
        <p:nvCxnSpPr>
          <p:cNvPr id="8207" name="AutoShape 15"/>
          <p:cNvCxnSpPr>
            <a:cxnSpLocks noChangeShapeType="1"/>
            <a:endCxn id="8195" idx="0"/>
          </p:cNvCxnSpPr>
          <p:nvPr/>
        </p:nvCxnSpPr>
        <p:spPr bwMode="auto">
          <a:xfrm>
            <a:off x="5257800" y="1905000"/>
            <a:ext cx="1588" cy="381000"/>
          </a:xfrm>
          <a:prstGeom prst="straightConnector1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819999" y="1447800"/>
            <a:ext cx="81880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chemeClr val="accent2"/>
                </a:solidFill>
              </a:rPr>
              <a:t>x</a:t>
            </a:r>
            <a:r>
              <a:rPr lang="en-GB" b="1" dirty="0" smtClean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= </a:t>
            </a:r>
            <a:r>
              <a:rPr lang="en-GB" dirty="0" err="1" smtClean="0">
                <a:solidFill>
                  <a:schemeClr val="accent2"/>
                </a:solidFill>
                <a:latin typeface="Symbol" pitchFamily="-65" charset="2"/>
                <a:ea typeface="Times New Roman" pitchFamily="-65" charset="0"/>
                <a:cs typeface="Times New Roman" pitchFamily="-65" charset="0"/>
              </a:rPr>
              <a:t></a:t>
            </a:r>
            <a:endParaRPr lang="en-GB" b="1" dirty="0">
              <a:solidFill>
                <a:srgbClr val="3333CC"/>
              </a:solidFill>
            </a:endParaRP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2971800" y="4648200"/>
            <a:ext cx="1371600" cy="533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x = -2</a:t>
            </a:r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7651750" y="5943600"/>
            <a:ext cx="1371600" cy="533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x = 3</a:t>
            </a: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4654550" y="5943600"/>
            <a:ext cx="1371600" cy="533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x = 1234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124200" y="5165725"/>
            <a:ext cx="10509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0000"/>
                </a:solidFill>
              </a:rPr>
              <a:t>test1.out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816475" y="6461125"/>
            <a:ext cx="105092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0000"/>
                </a:solidFill>
              </a:rPr>
              <a:t>test2.out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7867650" y="6462713"/>
            <a:ext cx="1050925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00000"/>
                </a:solidFill>
              </a:rPr>
              <a:t>test3.out</a:t>
            </a:r>
          </a:p>
        </p:txBody>
      </p:sp>
      <p:cxnSp>
        <p:nvCxnSpPr>
          <p:cNvPr id="8215" name="AutoShape 23"/>
          <p:cNvCxnSpPr>
            <a:cxnSpLocks noChangeShapeType="1"/>
            <a:stCxn id="8205" idx="2"/>
            <a:endCxn id="8211" idx="0"/>
          </p:cNvCxnSpPr>
          <p:nvPr/>
        </p:nvCxnSpPr>
        <p:spPr bwMode="auto">
          <a:xfrm rot="5400000">
            <a:off x="5121275" y="5857875"/>
            <a:ext cx="438150" cy="0"/>
          </a:xfrm>
          <a:prstGeom prst="straightConnector1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216" name="AutoShape 24"/>
          <p:cNvCxnSpPr>
            <a:cxnSpLocks noChangeShapeType="1"/>
            <a:stCxn id="8201" idx="2"/>
            <a:endCxn id="8210" idx="0"/>
          </p:cNvCxnSpPr>
          <p:nvPr/>
        </p:nvCxnSpPr>
        <p:spPr bwMode="auto">
          <a:xfrm rot="16200000" flipH="1">
            <a:off x="8115300" y="5854700"/>
            <a:ext cx="438150" cy="6350"/>
          </a:xfrm>
          <a:prstGeom prst="straightConnector1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217" name="AutoShape 25"/>
          <p:cNvCxnSpPr>
            <a:cxnSpLocks noChangeShapeType="1"/>
            <a:stCxn id="8204" idx="2"/>
            <a:endCxn id="8209" idx="0"/>
          </p:cNvCxnSpPr>
          <p:nvPr/>
        </p:nvCxnSpPr>
        <p:spPr bwMode="auto">
          <a:xfrm flipH="1">
            <a:off x="3657600" y="4191000"/>
            <a:ext cx="6350" cy="590550"/>
          </a:xfrm>
          <a:prstGeom prst="straightConnector1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Toy Example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3582988" y="2482850"/>
            <a:ext cx="70961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5257800" y="3733800"/>
            <a:ext cx="70961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7613650" y="3733800"/>
            <a:ext cx="8001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6129338" y="2482850"/>
            <a:ext cx="8001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Font typeface="Times New Roman" pitchFamily="-65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</a:rPr>
              <a:t>FALSE</a:t>
            </a:r>
          </a:p>
        </p:txBody>
      </p:sp>
    </p:spTree>
    <p:custDataLst>
      <p:tags r:id="rId1"/>
    </p:custDataLst>
  </p:cSld>
  <p:clrMapOvr>
    <a:masterClrMapping/>
  </p:clrMapOvr>
  <p:transition advTm="2669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KLEE Architecture</a:t>
            </a:r>
          </a:p>
        </p:txBody>
      </p:sp>
      <p:sp>
        <p:nvSpPr>
          <p:cNvPr id="34" name="Rectangle 81"/>
          <p:cNvSpPr>
            <a:spLocks noChangeArrowheads="1"/>
          </p:cNvSpPr>
          <p:nvPr/>
        </p:nvSpPr>
        <p:spPr bwMode="auto">
          <a:xfrm>
            <a:off x="3733800" y="1676400"/>
            <a:ext cx="2286000" cy="30480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ectangle 80"/>
          <p:cNvSpPr>
            <a:spLocks noChangeArrowheads="1"/>
          </p:cNvSpPr>
          <p:nvPr/>
        </p:nvSpPr>
        <p:spPr bwMode="auto">
          <a:xfrm>
            <a:off x="3733800" y="2667000"/>
            <a:ext cx="5334000" cy="28194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79"/>
          <p:cNvSpPr>
            <a:spLocks noChangeArrowheads="1"/>
          </p:cNvSpPr>
          <p:nvPr/>
        </p:nvSpPr>
        <p:spPr bwMode="auto">
          <a:xfrm>
            <a:off x="152400" y="3581400"/>
            <a:ext cx="5791200" cy="11430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78"/>
          <p:cNvSpPr>
            <a:spLocks noChangeArrowheads="1"/>
          </p:cNvSpPr>
          <p:nvPr/>
        </p:nvSpPr>
        <p:spPr bwMode="auto">
          <a:xfrm>
            <a:off x="609600" y="1752600"/>
            <a:ext cx="5181600" cy="13716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76"/>
          <p:cNvSpPr>
            <a:spLocks noChangeArrowheads="1"/>
          </p:cNvSpPr>
          <p:nvPr/>
        </p:nvSpPr>
        <p:spPr bwMode="auto">
          <a:xfrm>
            <a:off x="3198813" y="3636963"/>
            <a:ext cx="3352800" cy="3144837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7010400" y="2895600"/>
            <a:ext cx="1828800" cy="2362200"/>
          </a:xfrm>
          <a:prstGeom prst="rect">
            <a:avLst/>
          </a:prstGeom>
          <a:solidFill>
            <a:srgbClr val="FFD59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0" name="Group 61"/>
          <p:cNvGrpSpPr>
            <a:grpSpLocks/>
          </p:cNvGrpSpPr>
          <p:nvPr/>
        </p:nvGrpSpPr>
        <p:grpSpPr bwMode="auto">
          <a:xfrm>
            <a:off x="4114800" y="1828800"/>
            <a:ext cx="1536700" cy="1066800"/>
            <a:chOff x="2688" y="1200"/>
            <a:chExt cx="968" cy="672"/>
          </a:xfrm>
        </p:grpSpPr>
        <p:sp>
          <p:nvSpPr>
            <p:cNvPr id="41" name="AutoShape 58"/>
            <p:cNvSpPr>
              <a:spLocks noChangeArrowheads="1"/>
            </p:cNvSpPr>
            <p:nvPr/>
          </p:nvSpPr>
          <p:spPr bwMode="auto">
            <a:xfrm>
              <a:off x="2688" y="1200"/>
              <a:ext cx="912" cy="672"/>
            </a:xfrm>
            <a:prstGeom prst="horizontalScroll">
              <a:avLst>
                <a:gd name="adj" fmla="val 12500"/>
              </a:avLst>
            </a:prstGeom>
            <a:solidFill>
              <a:srgbClr val="ECF5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Tx/>
                <a:buNone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2784" y="1344"/>
              <a:ext cx="87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  <a:latin typeface="Comic Sans MS" charset="0"/>
                </a:rPr>
                <a:t>LLVM bytecode</a:t>
              </a:r>
            </a:p>
          </p:txBody>
        </p:sp>
      </p:grp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3962400" y="3733800"/>
            <a:ext cx="1828800" cy="762000"/>
          </a:xfrm>
          <a:prstGeom prst="rect">
            <a:avLst/>
          </a:prstGeom>
          <a:solidFill>
            <a:srgbClr val="EAC6B0">
              <a:alpha val="50195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000000"/>
                </a:solidFill>
                <a:latin typeface="Comic Sans MS" charset="0"/>
              </a:rPr>
              <a:t>K L E E</a:t>
            </a:r>
          </a:p>
        </p:txBody>
      </p:sp>
      <p:sp>
        <p:nvSpPr>
          <p:cNvPr id="44" name="AutoShape 28"/>
          <p:cNvSpPr>
            <a:spLocks noChangeArrowheads="1"/>
          </p:cNvSpPr>
          <p:nvPr/>
        </p:nvSpPr>
        <p:spPr bwMode="auto">
          <a:xfrm>
            <a:off x="4648200" y="2951163"/>
            <a:ext cx="304800" cy="609600"/>
          </a:xfrm>
          <a:prstGeom prst="downArrow">
            <a:avLst>
              <a:gd name="adj1" fmla="val 37500"/>
              <a:gd name="adj2" fmla="val 6488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3581400" y="2286000"/>
            <a:ext cx="457200" cy="304800"/>
          </a:xfrm>
          <a:prstGeom prst="rightArrow">
            <a:avLst>
              <a:gd name="adj1" fmla="val 50000"/>
              <a:gd name="adj2" fmla="val 6093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AutoShape 34"/>
          <p:cNvSpPr>
            <a:spLocks noChangeArrowheads="1"/>
          </p:cNvSpPr>
          <p:nvPr/>
        </p:nvSpPr>
        <p:spPr bwMode="auto">
          <a:xfrm>
            <a:off x="5356225" y="457200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04800" y="3733800"/>
            <a:ext cx="2209800" cy="838200"/>
          </a:xfrm>
          <a:prstGeom prst="rect">
            <a:avLst/>
          </a:prstGeom>
          <a:solidFill>
            <a:srgbClr val="ECF5B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mic Sans MS" charset="0"/>
              </a:rPr>
              <a:t>SYMBOLIC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mic Sans MS" charset="0"/>
              </a:rPr>
              <a:t>ENVIRONMENT</a:t>
            </a:r>
          </a:p>
        </p:txBody>
      </p:sp>
      <p:sp>
        <p:nvSpPr>
          <p:cNvPr id="48" name="Rectangle 41"/>
          <p:cNvSpPr>
            <a:spLocks noChangeArrowheads="1"/>
          </p:cNvSpPr>
          <p:nvPr/>
        </p:nvSpPr>
        <p:spPr bwMode="auto">
          <a:xfrm>
            <a:off x="3276600" y="6248400"/>
            <a:ext cx="3200400" cy="457200"/>
          </a:xfrm>
          <a:prstGeom prst="rect">
            <a:avLst/>
          </a:prstGeom>
          <a:solidFill>
            <a:srgbClr val="EAC6B0">
              <a:alpha val="50195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mic Sans MS" charset="0"/>
              </a:rPr>
              <a:t>Constraint Solver (STP)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181600" y="5164138"/>
            <a:ext cx="685800" cy="381000"/>
          </a:xfrm>
          <a:prstGeom prst="rect">
            <a:avLst/>
          </a:prstGeom>
          <a:solidFill>
            <a:srgbClr val="ECF5B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800" b="1">
                <a:solidFill>
                  <a:srgbClr val="000000"/>
                </a:solidFill>
              </a:rPr>
              <a:t>x = 3</a:t>
            </a:r>
          </a:p>
        </p:txBody>
      </p:sp>
      <p:sp>
        <p:nvSpPr>
          <p:cNvPr id="50" name="AutoShape 53"/>
          <p:cNvSpPr>
            <a:spLocks noChangeArrowheads="1"/>
          </p:cNvSpPr>
          <p:nvPr/>
        </p:nvSpPr>
        <p:spPr bwMode="auto">
          <a:xfrm>
            <a:off x="7239000" y="3124200"/>
            <a:ext cx="1371600" cy="53340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000000"/>
                </a:solidFill>
              </a:rPr>
              <a:t>x = -2</a:t>
            </a:r>
          </a:p>
        </p:txBody>
      </p:sp>
      <p:sp>
        <p:nvSpPr>
          <p:cNvPr id="51" name="AutoShape 54"/>
          <p:cNvSpPr>
            <a:spLocks noChangeArrowheads="1"/>
          </p:cNvSpPr>
          <p:nvPr/>
        </p:nvSpPr>
        <p:spPr bwMode="auto">
          <a:xfrm>
            <a:off x="7239000" y="3810000"/>
            <a:ext cx="1371600" cy="53340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000000"/>
                </a:solidFill>
              </a:rPr>
              <a:t>x = 1234</a:t>
            </a:r>
          </a:p>
        </p:txBody>
      </p:sp>
      <p:sp>
        <p:nvSpPr>
          <p:cNvPr id="52" name="AutoShape 55"/>
          <p:cNvSpPr>
            <a:spLocks noChangeArrowheads="1"/>
          </p:cNvSpPr>
          <p:nvPr/>
        </p:nvSpPr>
        <p:spPr bwMode="auto">
          <a:xfrm>
            <a:off x="7239000" y="4495800"/>
            <a:ext cx="1371600" cy="533400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>
                <a:solidFill>
                  <a:srgbClr val="000000"/>
                </a:solidFill>
              </a:rPr>
              <a:t>x = 3</a:t>
            </a:r>
          </a:p>
        </p:txBody>
      </p:sp>
      <p:grpSp>
        <p:nvGrpSpPr>
          <p:cNvPr id="53" name="Group 60"/>
          <p:cNvGrpSpPr>
            <a:grpSpLocks/>
          </p:cNvGrpSpPr>
          <p:nvPr/>
        </p:nvGrpSpPr>
        <p:grpSpPr bwMode="auto">
          <a:xfrm>
            <a:off x="838200" y="1905000"/>
            <a:ext cx="1447800" cy="990600"/>
            <a:chOff x="576" y="1200"/>
            <a:chExt cx="912" cy="624"/>
          </a:xfrm>
        </p:grpSpPr>
        <p:sp>
          <p:nvSpPr>
            <p:cNvPr id="54" name="AutoShape 5"/>
            <p:cNvSpPr>
              <a:spLocks noChangeArrowheads="1"/>
            </p:cNvSpPr>
            <p:nvPr/>
          </p:nvSpPr>
          <p:spPr bwMode="auto">
            <a:xfrm>
              <a:off x="576" y="1200"/>
              <a:ext cx="912" cy="624"/>
            </a:xfrm>
            <a:prstGeom prst="horizontalScroll">
              <a:avLst>
                <a:gd name="adj" fmla="val 12500"/>
              </a:avLst>
            </a:prstGeom>
            <a:solidFill>
              <a:srgbClr val="ECF5B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Tx/>
                <a:buNone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806" y="137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72" y="1370"/>
              <a:ext cx="7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>
                  <a:solidFill>
                    <a:srgbClr val="000000"/>
                  </a:solidFill>
                  <a:latin typeface="Comic Sans MS" charset="0"/>
                </a:rPr>
                <a:t>C code</a:t>
              </a:r>
            </a:p>
          </p:txBody>
        </p:sp>
      </p:grp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3810000" y="5029200"/>
            <a:ext cx="990600" cy="609600"/>
          </a:xfrm>
          <a:prstGeom prst="rect">
            <a:avLst/>
          </a:prstGeom>
          <a:solidFill>
            <a:srgbClr val="ECF5B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800" b="1">
                <a:solidFill>
                  <a:srgbClr val="000000"/>
                </a:solidFill>
              </a:rPr>
              <a:t>x </a:t>
            </a:r>
            <a:r>
              <a:rPr lang="en-US" sz="1800">
                <a:solidFill>
                  <a:srgbClr val="000000"/>
                </a:solidFill>
                <a:sym typeface="Symbol" charset="2"/>
              </a:rPr>
              <a:t></a:t>
            </a:r>
            <a:r>
              <a:rPr lang="en-US" sz="1800" b="1">
                <a:solidFill>
                  <a:srgbClr val="000000"/>
                </a:solidFill>
              </a:rPr>
              <a:t> 0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</a:rPr>
              <a:t>x </a:t>
            </a:r>
            <a:r>
              <a:rPr lang="en-US" sz="1800" b="1">
                <a:solidFill>
                  <a:srgbClr val="000000"/>
                </a:solidFill>
                <a:sym typeface="Symbol" charset="2"/>
              </a:rPr>
              <a:t> 1234</a:t>
            </a:r>
          </a:p>
        </p:txBody>
      </p:sp>
      <p:sp>
        <p:nvSpPr>
          <p:cNvPr id="58" name="AutoShape 67"/>
          <p:cNvSpPr>
            <a:spLocks noChangeArrowheads="1"/>
          </p:cNvSpPr>
          <p:nvPr/>
        </p:nvSpPr>
        <p:spPr bwMode="auto">
          <a:xfrm>
            <a:off x="2895600" y="3962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9" name="AutoShape 77"/>
          <p:cNvSpPr>
            <a:spLocks noChangeArrowheads="1"/>
          </p:cNvSpPr>
          <p:nvPr/>
        </p:nvSpPr>
        <p:spPr bwMode="auto">
          <a:xfrm>
            <a:off x="6096000" y="3962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AutoShape 87"/>
          <p:cNvSpPr>
            <a:spLocks noChangeArrowheads="1"/>
          </p:cNvSpPr>
          <p:nvPr/>
        </p:nvSpPr>
        <p:spPr bwMode="auto">
          <a:xfrm>
            <a:off x="4114800" y="4572000"/>
            <a:ext cx="303213" cy="381000"/>
          </a:xfrm>
          <a:prstGeom prst="downArrow">
            <a:avLst>
              <a:gd name="adj1" fmla="val 50000"/>
              <a:gd name="adj2" fmla="val 3141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AutoShape 90"/>
          <p:cNvSpPr>
            <a:spLocks noChangeArrowheads="1"/>
          </p:cNvSpPr>
          <p:nvPr/>
        </p:nvSpPr>
        <p:spPr bwMode="auto">
          <a:xfrm>
            <a:off x="5356225" y="5657850"/>
            <a:ext cx="304800" cy="38100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AutoShape 91"/>
          <p:cNvSpPr>
            <a:spLocks noChangeArrowheads="1"/>
          </p:cNvSpPr>
          <p:nvPr/>
        </p:nvSpPr>
        <p:spPr bwMode="auto">
          <a:xfrm>
            <a:off x="4114800" y="5730875"/>
            <a:ext cx="303213" cy="381000"/>
          </a:xfrm>
          <a:prstGeom prst="downArrow">
            <a:avLst>
              <a:gd name="adj1" fmla="val 50000"/>
              <a:gd name="adj2" fmla="val 3141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3048000" y="1828800"/>
            <a:ext cx="381000" cy="1219200"/>
          </a:xfrm>
          <a:prstGeom prst="rect">
            <a:avLst/>
          </a:prstGeom>
          <a:solidFill>
            <a:srgbClr val="EAC6B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mic Sans MS" charset="0"/>
              </a:rPr>
              <a:t>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mic Sans MS" charset="0"/>
              </a:rPr>
              <a:t>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mic Sans MS" charset="0"/>
              </a:rPr>
              <a:t>V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mic Sans MS" charset="0"/>
              </a:rPr>
              <a:t>M</a:t>
            </a:r>
          </a:p>
        </p:txBody>
      </p:sp>
      <p:sp>
        <p:nvSpPr>
          <p:cNvPr id="64" name="AutoShape 94"/>
          <p:cNvSpPr>
            <a:spLocks noChangeArrowheads="1"/>
          </p:cNvSpPr>
          <p:nvPr/>
        </p:nvSpPr>
        <p:spPr bwMode="auto">
          <a:xfrm>
            <a:off x="2438400" y="2286000"/>
            <a:ext cx="457200" cy="304800"/>
          </a:xfrm>
          <a:prstGeom prst="rightArrow">
            <a:avLst>
              <a:gd name="adj1" fmla="val 50000"/>
              <a:gd name="adj2" fmla="val 6093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11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Outline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371600" y="2438400"/>
            <a:ext cx="67818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Motivation 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B2B2B2"/>
                </a:solidFill>
              </a:rPr>
              <a:t>Example </a:t>
            </a:r>
            <a:r>
              <a:rPr lang="en-GB" sz="3200" dirty="0">
                <a:solidFill>
                  <a:srgbClr val="B2B2B2"/>
                </a:solidFill>
              </a:rPr>
              <a:t>and Basic Architecture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Scalability Challenges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Experimental Evaluation</a:t>
            </a:r>
          </a:p>
        </p:txBody>
      </p:sp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838200" y="377825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11108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Three Big Challenges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371600" y="2209800"/>
            <a:ext cx="6781800" cy="373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Motivation 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B2B2B2"/>
                </a:solidFill>
              </a:rPr>
              <a:t>Example </a:t>
            </a:r>
            <a:r>
              <a:rPr lang="en-GB" sz="3200" dirty="0">
                <a:solidFill>
                  <a:srgbClr val="B2B2B2"/>
                </a:solidFill>
              </a:rPr>
              <a:t>and Basic Architecture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Scalability Challenges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A50021"/>
                </a:solidFill>
              </a:rPr>
              <a:t>Exponential number of paths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A50021"/>
                </a:solidFill>
              </a:rPr>
              <a:t>Expensive constraint solving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800000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990000"/>
                </a:solidFill>
              </a:rPr>
              <a:t>Interaction with environment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Experimental Evaluation</a:t>
            </a:r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762000" y="3381375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22652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Exponential Search Space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838200" y="1981200"/>
            <a:ext cx="7696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</a:rPr>
              <a:t>Na</a:t>
            </a:r>
            <a:r>
              <a:rPr lang="en-GB" sz="3200" dirty="0">
                <a:solidFill>
                  <a:srgbClr val="000000"/>
                </a:solidFill>
                <a:ea typeface="Times New Roman" pitchFamily="-65" charset="0"/>
                <a:cs typeface="Times New Roman" pitchFamily="-65" charset="0"/>
              </a:rPr>
              <a:t>ï</a:t>
            </a:r>
            <a:r>
              <a:rPr lang="en-GB" sz="3200" dirty="0">
                <a:solidFill>
                  <a:srgbClr val="000000"/>
                </a:solidFill>
              </a:rPr>
              <a:t>ve exploration can easily get “stuck</a:t>
            </a:r>
            <a:r>
              <a:rPr lang="en-GB" sz="3200" dirty="0" smtClean="0">
                <a:solidFill>
                  <a:srgbClr val="000000"/>
                </a:solidFill>
              </a:rPr>
              <a:t>”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000000"/>
                </a:solidFill>
              </a:rPr>
              <a:t>Use search heuristics: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A50021"/>
                </a:solidFill>
              </a:rPr>
              <a:t>Coverage-optimized search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Select path closest to an uncovered instruction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00"/>
                </a:solidFill>
              </a:rPr>
              <a:t>Favor</a:t>
            </a:r>
            <a:r>
              <a:rPr lang="en-GB" sz="2800" dirty="0" smtClean="0">
                <a:solidFill>
                  <a:srgbClr val="000000"/>
                </a:solidFill>
              </a:rPr>
              <a:t> paths that recently hit new code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A50021"/>
                </a:solidFill>
              </a:rPr>
              <a:t>Random path search</a:t>
            </a:r>
          </a:p>
          <a:p>
            <a:pPr marL="741363" lvl="1" indent="-284163">
              <a:lnSpc>
                <a:spcPct val="100000"/>
              </a:lnSpc>
              <a:spcBef>
                <a:spcPts val="700"/>
              </a:spcBef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00"/>
                </a:solidFill>
              </a:rPr>
              <a:t>See [KLEE </a:t>
            </a:r>
            <a:r>
              <a:rPr lang="en-US" sz="2800" dirty="0" smtClean="0">
                <a:solidFill>
                  <a:srgbClr val="000000"/>
                </a:solidFill>
              </a:rPr>
              <a:t>–</a:t>
            </a:r>
            <a:r>
              <a:rPr lang="en-GB" sz="2800" dirty="0" smtClean="0">
                <a:solidFill>
                  <a:srgbClr val="000000"/>
                </a:solidFill>
              </a:rPr>
              <a:t> OSDI’08]</a:t>
            </a:r>
            <a:endParaRPr lang="en-GB" sz="3200" dirty="0" smtClean="0">
              <a:solidFill>
                <a:srgbClr val="A50021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Clr>
                <a:srgbClr val="A50021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 smtClean="0">
              <a:solidFill>
                <a:srgbClr val="A50021"/>
              </a:solidFill>
            </a:endParaRP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-65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A50021"/>
              </a:buClr>
              <a:buFont typeface="Wingdings" pitchFamily="-65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A50021"/>
                </a:solidFill>
              </a:rPr>
              <a:t>Three Big Challenges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371600" y="2209800"/>
            <a:ext cx="6781800" cy="373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B2B2B2"/>
                </a:solidFill>
              </a:rPr>
              <a:t>Motivation 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B2B2B2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solidFill>
                  <a:srgbClr val="B2B2B2"/>
                </a:solidFill>
              </a:rPr>
              <a:t>Example </a:t>
            </a:r>
            <a:r>
              <a:rPr lang="en-GB" sz="3200" dirty="0">
                <a:solidFill>
                  <a:srgbClr val="B2B2B2"/>
                </a:solidFill>
              </a:rPr>
              <a:t>and Basic Architecture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Scalability Challenges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B2B2B2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B2B2B2"/>
                </a:solidFill>
              </a:rPr>
              <a:t>Exponential number of paths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A50021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A50021"/>
                </a:solidFill>
              </a:rPr>
              <a:t>Expensive constraint solving</a:t>
            </a:r>
          </a:p>
          <a:p>
            <a:pPr marL="741363" lvl="1" indent="-284163">
              <a:lnSpc>
                <a:spcPct val="90000"/>
              </a:lnSpc>
              <a:spcBef>
                <a:spcPts val="700"/>
              </a:spcBef>
              <a:buClr>
                <a:srgbClr val="800000"/>
              </a:buClr>
              <a:buFont typeface="Times New Roman" pitchFamily="-65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990000"/>
                </a:solidFill>
              </a:rPr>
              <a:t>Interaction with environment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A50021"/>
                </a:solidFill>
              </a:rPr>
              <a:t>Experimental Evaluation</a:t>
            </a:r>
          </a:p>
        </p:txBody>
      </p:sp>
      <p:sp>
        <p:nvSpPr>
          <p:cNvPr id="61444" name="AutoShape 3"/>
          <p:cNvSpPr>
            <a:spLocks noChangeArrowheads="1"/>
          </p:cNvSpPr>
          <p:nvPr/>
        </p:nvSpPr>
        <p:spPr bwMode="auto">
          <a:xfrm>
            <a:off x="1219200" y="4368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6084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6|35.9|78.2|2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7.4|2.5|11.6|1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|1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Lucida Sans Unicode"/>
        <a:cs typeface="Lucida Sans Unicode"/>
      </a:majorFont>
      <a:minorFont>
        <a:latin typeface="Times New Roman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5000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5000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Lucida Sans Unicode"/>
        <a:cs typeface="Lucida Sans Unicode"/>
      </a:majorFont>
      <a:minorFont>
        <a:latin typeface="Times New Roman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5000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5000"/>
          </a:lnSpc>
          <a:spcBef>
            <a:spcPts val="60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13765</TotalTime>
  <Words>1392</Words>
  <Application>Microsoft Office PowerPoint</Application>
  <PresentationFormat>全屏显示(4:3)</PresentationFormat>
  <Paragraphs>376</Paragraphs>
  <Slides>33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CMSY9</vt:lpstr>
      <vt:lpstr>ＭＳ Ｐゴシック</vt:lpstr>
      <vt:lpstr>Arial</vt:lpstr>
      <vt:lpstr>Comic Sans MS</vt:lpstr>
      <vt:lpstr>Courier New</vt:lpstr>
      <vt:lpstr>Lucida Sans Unicode</vt:lpstr>
      <vt:lpstr>Symbol</vt:lpstr>
      <vt:lpstr>Times New Roman</vt:lpstr>
      <vt:lpstr>Wingdings</vt:lpstr>
      <vt:lpstr>Office Theme</vt:lpstr>
      <vt:lpstr>1_Office Theme</vt:lpstr>
      <vt:lpstr>Microsoft Excel 97-2003 工作表</vt:lpstr>
      <vt:lpstr>Chart</vt:lpstr>
      <vt:lpstr>PowerPoint 演示文稿</vt:lpstr>
      <vt:lpstr>Writing Systems Code Is Hard</vt:lpstr>
      <vt:lpstr>PowerPoint 演示文稿</vt:lpstr>
      <vt:lpstr>PowerPoint 演示文稿</vt:lpstr>
      <vt:lpstr>KLEE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Related Work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KLEE - Stanford Security Workshop 2009</dc:title>
  <dc:creator>Cristian Cadar</dc:creator>
  <cp:keywords/>
  <cp:lastModifiedBy>ct</cp:lastModifiedBy>
  <cp:revision>239</cp:revision>
  <cp:lastPrinted>2009-09-02T21:22:42Z</cp:lastPrinted>
  <dcterms:created xsi:type="dcterms:W3CDTF">2009-09-02T21:21:39Z</dcterms:created>
  <dcterms:modified xsi:type="dcterms:W3CDTF">2017-04-13T13:06:41Z</dcterms:modified>
</cp:coreProperties>
</file>