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49"/>
  </p:notesMasterIdLst>
  <p:handoutMasterIdLst>
    <p:handoutMasterId r:id="rId50"/>
  </p:handoutMasterIdLst>
  <p:sldIdLst>
    <p:sldId id="407" r:id="rId3"/>
    <p:sldId id="567" r:id="rId4"/>
    <p:sldId id="355" r:id="rId5"/>
    <p:sldId id="356" r:id="rId6"/>
    <p:sldId id="359" r:id="rId7"/>
    <p:sldId id="367" r:id="rId8"/>
    <p:sldId id="360" r:id="rId9"/>
    <p:sldId id="371" r:id="rId10"/>
    <p:sldId id="363" r:id="rId11"/>
    <p:sldId id="417" r:id="rId12"/>
    <p:sldId id="374" r:id="rId13"/>
    <p:sldId id="375" r:id="rId14"/>
    <p:sldId id="416" r:id="rId15"/>
    <p:sldId id="421" r:id="rId16"/>
    <p:sldId id="422" r:id="rId17"/>
    <p:sldId id="418" r:id="rId18"/>
    <p:sldId id="420" r:id="rId19"/>
    <p:sldId id="436" r:id="rId20"/>
    <p:sldId id="410" r:id="rId21"/>
    <p:sldId id="411" r:id="rId22"/>
    <p:sldId id="412" r:id="rId23"/>
    <p:sldId id="413" r:id="rId24"/>
    <p:sldId id="41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8" r:id="rId37"/>
    <p:sldId id="439" r:id="rId38"/>
    <p:sldId id="607" r:id="rId39"/>
    <p:sldId id="440" r:id="rId40"/>
    <p:sldId id="608" r:id="rId41"/>
    <p:sldId id="609" r:id="rId42"/>
    <p:sldId id="610" r:id="rId43"/>
    <p:sldId id="442" r:id="rId44"/>
    <p:sldId id="443" r:id="rId45"/>
    <p:sldId id="611" r:id="rId46"/>
    <p:sldId id="612" r:id="rId47"/>
    <p:sldId id="580" r:id="rId4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F4"/>
    <a:srgbClr val="A730AF"/>
    <a:srgbClr val="FFFFFF"/>
    <a:srgbClr val="D16309"/>
    <a:srgbClr val="305480"/>
    <a:srgbClr val="376092"/>
    <a:srgbClr val="A14D07"/>
    <a:srgbClr val="DB6BDB"/>
    <a:srgbClr val="F1D52F"/>
    <a:srgbClr val="C5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>
      <p:cViewPr varScale="1">
        <p:scale>
          <a:sx n="103" d="100"/>
          <a:sy n="103" d="100"/>
        </p:scale>
        <p:origin x="72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976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6" Type="http://schemas.openxmlformats.org/officeDocument/2006/relationships/image" Target="../media/image57.wmf"/><Relationship Id="rId5" Type="http://schemas.openxmlformats.org/officeDocument/2006/relationships/image" Target="../media/image56.e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A831EFC-1085-4BBD-8CF0-253AD77DA1C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8B6C5C-F4CB-417D-8EEA-5F91570BD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73815B1-37A2-4EA6-81FE-624E3679883E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1D29A34-8D9A-49B0-86D8-8BBB6980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4986" indent="-309610"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38441" indent="-247688"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733817" indent="-247688"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29193" indent="-247688"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24569" indent="-247688" defTabSz="1009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19945" indent="-247688" defTabSz="1009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715322" indent="-247688" defTabSz="1009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210698" indent="-247688" defTabSz="1009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02FA0CA-B5D9-47B5-A229-6256573B3588}" type="slidenum">
              <a:rPr lang="zh-CN" altLang="en-US">
                <a:latin typeface="Times New Roman" panose="02020603050405020304" pitchFamily="18" charset="0"/>
              </a:rPr>
              <a:pPr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87400"/>
            <a:ext cx="5181600" cy="3887788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09" y="4944953"/>
            <a:ext cx="5209646" cy="46819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60" tIns="46530" rIns="93060" bIns="4653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6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4986" indent="-309610"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38441" indent="-247688"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733817" indent="-247688"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29193" indent="-247688" defTabSz="100967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24569" indent="-247688" defTabSz="1009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19945" indent="-247688" defTabSz="1009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715322" indent="-247688" defTabSz="1009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210698" indent="-247688" defTabSz="1009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84719C-2C0E-43A5-AD71-A3ED2C3AB01F}" type="slidenum">
              <a:rPr lang="zh-CN" altLang="en-US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87400"/>
            <a:ext cx="5181600" cy="3887788"/>
          </a:xfrm>
          <a:ln w="12700" cap="flat">
            <a:solidFill>
              <a:schemeClr val="tx1"/>
            </a:solidFill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09" y="4944953"/>
            <a:ext cx="5209646" cy="46819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60" tIns="46530" rIns="93060" bIns="46530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9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305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500298" y="5429264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Data Mining Lab,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Big Data Research Center, UESTC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junming.shao@email.com</a:t>
            </a: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grpSp>
        <p:nvGrpSpPr>
          <p:cNvPr id="12" name="组合 11"/>
          <p:cNvGrpSpPr/>
          <p:nvPr userDrawn="1"/>
        </p:nvGrpSpPr>
        <p:grpSpPr>
          <a:xfrm>
            <a:off x="1285852" y="5357826"/>
            <a:ext cx="1193528" cy="1105262"/>
            <a:chOff x="4929190" y="1428736"/>
            <a:chExt cx="3240009" cy="3000396"/>
          </a:xfrm>
        </p:grpSpPr>
        <p:sp>
          <p:nvSpPr>
            <p:cNvPr id="13" name="椭圆 12"/>
            <p:cNvSpPr/>
            <p:nvPr/>
          </p:nvSpPr>
          <p:spPr>
            <a:xfrm>
              <a:off x="4929190" y="1428736"/>
              <a:ext cx="3000395" cy="3000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47990" y="1841598"/>
              <a:ext cx="2158906" cy="215890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3212" y="1925679"/>
              <a:ext cx="2825987" cy="158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Aparajita" pitchFamily="34" charset="0"/>
                  <a:ea typeface="MS UI Gothic" pitchFamily="34" charset="-128"/>
                  <a:cs typeface="Aparajita" pitchFamily="34" charset="0"/>
                </a:rPr>
                <a:t>DM</a:t>
              </a:r>
              <a:endParaRPr lang="zh-CN" altLang="en-US" sz="3200" b="1" dirty="0">
                <a:solidFill>
                  <a:schemeClr val="bg1"/>
                </a:solidFill>
                <a:latin typeface="Aparajita" pitchFamily="34" charset="0"/>
                <a:ea typeface="MS UI Gothic" pitchFamily="34" charset="-128"/>
                <a:cs typeface="Aparajit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43215" y="3052404"/>
              <a:ext cx="2586371" cy="62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</a:rPr>
                <a:t>LESS IS MORE</a:t>
              </a:r>
              <a:endParaRPr lang="zh-CN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/>
            <p:cNvCxnSpPr>
              <a:stCxn id="14" idx="6"/>
              <a:endCxn id="13" idx="6"/>
            </p:cNvCxnSpPr>
            <p:nvPr/>
          </p:nvCxnSpPr>
          <p:spPr>
            <a:xfrm>
              <a:off x="7506896" y="2921051"/>
              <a:ext cx="42269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 flipH="1" flipV="1">
              <a:off x="6295367" y="1634194"/>
              <a:ext cx="412862" cy="194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3" idx="2"/>
              <a:endCxn id="14" idx="2"/>
            </p:cNvCxnSpPr>
            <p:nvPr/>
          </p:nvCxnSpPr>
          <p:spPr>
            <a:xfrm rot="10800000" flipH="1">
              <a:off x="4929190" y="2921052"/>
              <a:ext cx="418800" cy="7883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0034" y="688987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804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</p:spPr>
        <p:txBody>
          <a:bodyPr/>
          <a:lstStyle>
            <a:lvl1pPr marL="292100" indent="-292100">
              <a:buClrTx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1pPr>
            <a:lvl2pPr marL="800100" indent="-342900">
              <a:buClrTx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2pPr>
            <a:lvl3pPr marL="1257300" indent="-342900">
              <a:buClrTx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3pPr>
            <a:lvl4pPr marL="1600200" indent="-228600">
              <a:buClrTx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4pPr>
            <a:lvl5pPr marL="2057400" indent="-228600">
              <a:buClrTx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458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284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347864" y="5352178"/>
            <a:ext cx="5072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8466A"/>
                </a:solidFill>
              </a:rPr>
              <a:t>Data Mining Lab, 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Big Data Research Center, UESTC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Email</a:t>
            </a:r>
            <a:r>
              <a:rPr lang="zh-CN" altLang="en-US" sz="1600" dirty="0">
                <a:solidFill>
                  <a:srgbClr val="28466A"/>
                </a:solidFill>
              </a:rPr>
              <a:t>：</a:t>
            </a:r>
            <a:r>
              <a:rPr lang="en-US" altLang="zh-CN" sz="1600" dirty="0">
                <a:solidFill>
                  <a:srgbClr val="28466A"/>
                </a:solidFill>
              </a:rPr>
              <a:t>junming.shao@gmail.com</a:t>
            </a:r>
          </a:p>
          <a:p>
            <a:r>
              <a:rPr lang="en-US" altLang="zh-CN" sz="1600" dirty="0">
                <a:solidFill>
                  <a:srgbClr val="28466A"/>
                </a:solidFill>
              </a:rPr>
              <a:t>Http://dm.uestc.edu.cn</a:t>
            </a: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pic>
        <p:nvPicPr>
          <p:cNvPr id="21" name="Picture 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816" y="5286388"/>
            <a:ext cx="11430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 descr="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190" y="5394881"/>
            <a:ext cx="1004735" cy="10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2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4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38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92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2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97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0034" y="688987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78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6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8A0-E5C6-4166-80A3-05C146AAD1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CFBB-F71B-42AB-997E-5C3584E065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4824000" y="3258000"/>
            <a:ext cx="4320000" cy="3600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tile tx="0" ty="0" sx="100000" sy="100000" flip="y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5000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25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885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6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467544" y="263691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latin typeface="Ebrima" pitchFamily="2" charset="0"/>
                <a:cs typeface="Ebrima" pitchFamily="2" charset="0"/>
              </a:rPr>
              <a:t>Big Data Analytics and Mining </a:t>
            </a:r>
          </a:p>
          <a:p>
            <a:pPr algn="ctr"/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Junming Shao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3" descr="overfittin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81248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3789040"/>
            <a:ext cx="3816424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CN" sz="2400" b="1" dirty="0">
                <a:solidFill>
                  <a:srgbClr val="0101F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Strategy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Increase Sample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Remove Outliers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Decrease model complexity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Train-Validation-Test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Regularization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3492" name="图片 6" descr="overfittin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/>
          <a:stretch>
            <a:fillRect/>
          </a:stretch>
        </p:blipFill>
        <p:spPr bwMode="auto">
          <a:xfrm>
            <a:off x="500063" y="3305175"/>
            <a:ext cx="34813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矩形 7"/>
          <p:cNvSpPr>
            <a:spLocks noChangeArrowheads="1"/>
          </p:cNvSpPr>
          <p:nvPr/>
        </p:nvSpPr>
        <p:spPr bwMode="auto">
          <a:xfrm>
            <a:off x="357188" y="6286500"/>
            <a:ext cx="42242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http://jasonding1354.github.io/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2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67543" y="1484784"/>
                <a:ext cx="8024153" cy="4608512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Structural risk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risk + regularization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zh-CN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complexity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aiming at selecting a model that can fit the current data as simple as possible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trade-off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model fitness and model complexity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67543" y="1484784"/>
                <a:ext cx="8024153" cy="4608512"/>
              </a:xfrm>
              <a:prstGeom prst="rect">
                <a:avLst/>
              </a:prstGeom>
              <a:blipFill rotWithShape="0">
                <a:blip r:embed="rId2"/>
                <a:stretch>
                  <a:fillRect l="-1976" t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332656"/>
            <a:ext cx="8286808" cy="72008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Regularization</a:t>
            </a:r>
            <a:endParaRPr lang="zh-CN" altLang="en-US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67744" y="2780067"/>
                <a:ext cx="3416063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𝝀𝝓</m:t>
                          </m:r>
                          <m:d>
                            <m:d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80067"/>
                <a:ext cx="3416063" cy="10442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3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9552" y="1268760"/>
                <a:ext cx="7854760" cy="50426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norm,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,2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norm,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nuclear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9552" y="1268760"/>
                <a:ext cx="7854760" cy="5042673"/>
              </a:xfrm>
              <a:prstGeom prst="rect">
                <a:avLst/>
              </a:prstGeom>
              <a:blipFill>
                <a:blip r:embed="rId2"/>
                <a:stretch>
                  <a:fillRect l="-1398" t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843808" y="381635"/>
                <a:ext cx="5052805" cy="68300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0101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Choice of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101F4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zh-CN" altLang="zh-CN" b="1" i="1" dirty="0">
                            <a:solidFill>
                              <a:srgbClr val="0101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0101F4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d>
                  </m:oMath>
                </a14:m>
                <a:endParaRPr lang="zh-CN" altLang="en-US" b="1" dirty="0">
                  <a:solidFill>
                    <a:srgbClr val="0101F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843808" y="381635"/>
                <a:ext cx="5052805" cy="683004"/>
              </a:xfrm>
              <a:prstGeom prst="rect">
                <a:avLst/>
              </a:prstGeom>
              <a:blipFill rotWithShape="0">
                <a:blip r:embed="rId3"/>
                <a:stretch>
                  <a:fillRect l="-3140" t="-12500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51720" y="1916832"/>
                <a:ext cx="4671920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zh-CN" altLang="en-US" sz="22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2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zh-CN" altLang="en-US" sz="22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916832"/>
                <a:ext cx="4671920" cy="10442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51720" y="3794296"/>
                <a:ext cx="4721998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lang="zh-CN" altLang="en-US" sz="22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2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sz="22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94296"/>
                <a:ext cx="4721998" cy="10442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636912"/>
            <a:ext cx="6072188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0000FF"/>
                </a:solidFill>
                <a:latin typeface="Arial" charset="0"/>
              </a:rPr>
              <a:t>Classification</a:t>
            </a:r>
            <a:endParaRPr lang="zh-CN" altLang="en-US" sz="5400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7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42900"/>
            <a:ext cx="8280400" cy="6858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Nearest Neighbor Classifiers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27150"/>
            <a:ext cx="8318500" cy="5181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 idea: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59763" cy="3429000"/>
            <a:chOff x="192" y="1776"/>
            <a:chExt cx="5203" cy="2160"/>
          </a:xfrm>
        </p:grpSpPr>
        <p:pic>
          <p:nvPicPr>
            <p:cNvPr id="22549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" y="2283"/>
              <a:ext cx="53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0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3" y="2756"/>
              <a:ext cx="73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1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" y="2094"/>
              <a:ext cx="45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2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3087"/>
              <a:ext cx="379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3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4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" y="2567"/>
              <a:ext cx="733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5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556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Training Records</a:t>
              </a:r>
            </a:p>
          </p:txBody>
        </p:sp>
        <p:sp>
          <p:nvSpPr>
            <p:cNvPr id="22557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22542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Compute Distance</a:t>
              </a:r>
            </a:p>
          </p:txBody>
        </p:sp>
        <p:grpSp>
          <p:nvGrpSpPr>
            <p:cNvPr id="22543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22544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22538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Choose k of the “nearest” records</a:t>
              </a:r>
            </a:p>
          </p:txBody>
        </p:sp>
        <p:grpSp>
          <p:nvGrpSpPr>
            <p:cNvPr id="22539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22540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1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9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706089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ea typeface="宋体" panose="02010600030101010101" pitchFamily="2" charset="-122"/>
              </a:rPr>
              <a:t>Definition of Nearest Neighbor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VISIO" r:id="rId3" imgW="9756360" imgH="4523760" progId="Visio.Drawing.6">
                  <p:embed/>
                </p:oleObj>
              </mc:Choice>
              <mc:Fallback>
                <p:oleObj name="VISIO" r:id="rId3" imgW="9756360" imgH="452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K-nearest neighbors of a record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data points that have the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smallest distance to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755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738313"/>
            <a:ext cx="3960812" cy="3563937"/>
          </a:xfrm>
        </p:spPr>
      </p:pic>
      <p:pic>
        <p:nvPicPr>
          <p:cNvPr id="7270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4191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3568" y="62068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class label of test instance with </a:t>
            </a:r>
            <a:r>
              <a:rPr lang="en-US" altLang="zh-CN" sz="24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vote strategy</a:t>
            </a:r>
            <a:endParaRPr lang="zh-CN" altLang="en-US" sz="2400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72200" y="5445224"/>
            <a:ext cx="194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effect of K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63688" y="5242455"/>
            <a:ext cx="194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KNN classifier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40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9347" y="620688"/>
            <a:ext cx="8162925" cy="762000"/>
          </a:xfrm>
        </p:spPr>
        <p:txBody>
          <a:bodyPr/>
          <a:lstStyle/>
          <a:p>
            <a:pPr algn="l"/>
            <a:r>
              <a:rPr lang="en-US" altLang="zh-CN" dirty="0">
                <a:ea typeface="宋体" panose="02010600030101010101" pitchFamily="2" charset="-122"/>
              </a:rPr>
              <a:t>Remarks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424936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Highly effective method for </a:t>
            </a:r>
            <a:r>
              <a:rPr lang="en-US" altLang="zh-CN" sz="2400" b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noisy training data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Target function for a whole space may be described as a combination of </a:t>
            </a:r>
            <a:r>
              <a:rPr lang="en-US" altLang="zh-CN" sz="2400" b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less complex local approximations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Learning is very simple (</a:t>
            </a:r>
            <a:r>
              <a:rPr lang="en-US" altLang="zh-CN" sz="2400" b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 learning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Times New Roman" panose="02020603050405020304" pitchFamily="18" charset="0"/>
              <a:buChar char="×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Classification is </a:t>
            </a:r>
            <a:r>
              <a:rPr lang="en-US" altLang="zh-CN" sz="2400" b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consuming</a:t>
            </a:r>
          </a:p>
          <a:p>
            <a:pPr>
              <a:lnSpc>
                <a:spcPct val="150000"/>
              </a:lnSpc>
              <a:buFont typeface="Times New Roman" panose="02020603050405020304" pitchFamily="18" charset="0"/>
              <a:buChar char="×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Difficult to determine the </a:t>
            </a:r>
            <a:r>
              <a:rPr lang="en-US" altLang="zh-CN" sz="2400" b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optimal </a:t>
            </a:r>
            <a:r>
              <a:rPr lang="en-US" altLang="zh-CN" sz="2400" b="1" i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>
              <a:lnSpc>
                <a:spcPct val="150000"/>
              </a:lnSpc>
              <a:buFont typeface="Times New Roman" panose="02020603050405020304" pitchFamily="18" charset="0"/>
              <a:buChar char="×"/>
            </a:pPr>
            <a:r>
              <a:rPr lang="en-US" altLang="zh-CN" sz="2400" b="1" i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7865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5867400" cy="609600"/>
          </a:xfrm>
        </p:spPr>
        <p:txBody>
          <a:bodyPr/>
          <a:lstStyle/>
          <a:p>
            <a:pPr algn="l"/>
            <a:r>
              <a:rPr lang="en-US" altLang="zh-CN" dirty="0">
                <a:ea typeface="宋体" panose="02010600030101010101" pitchFamily="2" charset="-122"/>
              </a:rPr>
              <a:t>2. Naïve Bayes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029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Given training data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posteriori probability of a hypothesis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P(H|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follows the Bayes theorem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Predicts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belongs to C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probability P(C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is the highest among all the P(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for all the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Practical difficulty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require initial knowledge of many probabilities, significant computational cost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743200" y="2514600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3883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2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637717"/>
              </p:ext>
            </p:extLst>
          </p:nvPr>
        </p:nvGraphicFramePr>
        <p:xfrm>
          <a:off x="1475656" y="1511976"/>
          <a:ext cx="29924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3" imgW="1790640" imgH="507960" progId="Equation.3">
                  <p:embed/>
                </p:oleObj>
              </mc:Choice>
              <mc:Fallback>
                <p:oleObj name="Equation" r:id="rId3" imgW="179064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11976"/>
                        <a:ext cx="29924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17351"/>
              </p:ext>
            </p:extLst>
          </p:nvPr>
        </p:nvGraphicFramePr>
        <p:xfrm>
          <a:off x="1465600" y="2564904"/>
          <a:ext cx="65992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5" imgW="3225600" imgH="698400" progId="Equation.3">
                  <p:embed/>
                </p:oleObj>
              </mc:Choice>
              <mc:Fallback>
                <p:oleObj name="Equation" r:id="rId5" imgW="3225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600" y="2564904"/>
                        <a:ext cx="6599238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5600" y="692696"/>
            <a:ext cx="59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Conditional independent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159355"/>
              </p:ext>
            </p:extLst>
          </p:nvPr>
        </p:nvGraphicFramePr>
        <p:xfrm>
          <a:off x="1547664" y="4437980"/>
          <a:ext cx="52752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7" imgW="2577960" imgH="507960" progId="Equation.3">
                  <p:embed/>
                </p:oleObj>
              </mc:Choice>
              <mc:Fallback>
                <p:oleObj name="Equation" r:id="rId7" imgW="2577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37980"/>
                        <a:ext cx="52752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7759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99592" y="213285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Lecture 2</a:t>
            </a:r>
          </a:p>
          <a:p>
            <a:pPr algn="r"/>
            <a:endParaRPr lang="en-US" altLang="zh-CN" sz="3600" dirty="0"/>
          </a:p>
          <a:p>
            <a:pPr algn="r"/>
            <a:r>
              <a:rPr lang="en-US" altLang="zh-CN" sz="4800" b="1" dirty="0"/>
              <a:t>Foundations of Data Mining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25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567" y="562906"/>
            <a:ext cx="8280400" cy="685800"/>
          </a:xfrm>
          <a:ln cap="flat"/>
        </p:spPr>
        <p:txBody>
          <a:bodyPr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0000FF"/>
                </a:solidFill>
                <a:sym typeface="Lucida Sans Unicode" pitchFamily="34" charset="0"/>
              </a:rPr>
              <a:t>Case Study</a:t>
            </a:r>
            <a:endParaRPr lang="zh-CN" altLang="en-US" sz="2800" kern="0" dirty="0">
              <a:solidFill>
                <a:srgbClr val="0000FF"/>
              </a:solidFill>
              <a:sym typeface="Lucida Sans Unicode" pitchFamily="34" charset="0"/>
            </a:endParaRP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428625" y="1428750"/>
            <a:ext cx="8358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Spam Email Problem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classifying documents by their content: whether a document is a spam email or a non-spam email?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8" name="矩形 5"/>
          <p:cNvSpPr>
            <a:spLocks noChangeArrowheads="1"/>
          </p:cNvSpPr>
          <p:nvPr/>
        </p:nvSpPr>
        <p:spPr bwMode="auto">
          <a:xfrm>
            <a:off x="571500" y="3357563"/>
            <a:ext cx="7489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spam email investigation, by Bayes' theorem, we have 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500063" y="2428875"/>
            <a:ext cx="8358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Namely, what is the probability that a given document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belongs to a given class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 other words, what is               ?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357313" y="3929063"/>
          <a:ext cx="3455987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3" imgW="1892160" imgH="888840" progId="Equation.3">
                  <p:embed/>
                </p:oleObj>
              </mc:Choice>
              <mc:Fallback>
                <p:oleObj name="Equation" r:id="rId3" imgW="1892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929063"/>
                        <a:ext cx="3455987" cy="149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857875" y="2857500"/>
          <a:ext cx="1136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5" imgW="596880" imgH="203040" progId="Equation.3">
                  <p:embed/>
                </p:oleObj>
              </mc:Choice>
              <mc:Fallback>
                <p:oleObj name="Equation" r:id="rId5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2857500"/>
                        <a:ext cx="1136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Box 10"/>
          <p:cNvSpPr txBox="1">
            <a:spLocks noChangeArrowheads="1"/>
          </p:cNvSpPr>
          <p:nvPr/>
        </p:nvSpPr>
        <p:spPr bwMode="auto">
          <a:xfrm>
            <a:off x="1285875" y="5357813"/>
            <a:ext cx="67865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where S means class of spam email and S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is the class of normal email. </a:t>
            </a:r>
            <a:endParaRPr lang="zh-CN" altLang="en-US" sz="2400" baseline="30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40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7572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problem is transferred to determine which posterior probability is much higher?</a:t>
            </a:r>
            <a:endParaRPr lang="zh-CN" altLang="en-US" sz="2400" b="1" i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23950" y="1601788"/>
          <a:ext cx="56673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Equation" r:id="rId3" imgW="2361960" imgH="469800" progId="Equation.3">
                  <p:embed/>
                </p:oleObj>
              </mc:Choice>
              <mc:Fallback>
                <p:oleObj name="Equation" r:id="rId3" imgW="2361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601788"/>
                        <a:ext cx="56673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组合 7"/>
          <p:cNvGrpSpPr>
            <a:grpSpLocks/>
          </p:cNvGrpSpPr>
          <p:nvPr/>
        </p:nvGrpSpPr>
        <p:grpSpPr bwMode="auto">
          <a:xfrm>
            <a:off x="642938" y="2741613"/>
            <a:ext cx="8215312" cy="830262"/>
            <a:chOff x="500034" y="2857496"/>
            <a:chExt cx="8215370" cy="830997"/>
          </a:xfrm>
        </p:grpSpPr>
        <p:sp>
          <p:nvSpPr>
            <p:cNvPr id="9226" name="TextBox 5"/>
            <p:cNvSpPr txBox="1">
              <a:spLocks noChangeArrowheads="1"/>
            </p:cNvSpPr>
            <p:nvPr/>
          </p:nvSpPr>
          <p:spPr bwMode="auto">
            <a:xfrm>
              <a:off x="500034" y="2857496"/>
              <a:ext cx="821537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Since            is a constant and is not relevant to 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 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the equation can be further written as:</a:t>
              </a:r>
              <a:endParaRPr lang="zh-CN" altLang="en-US" sz="24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20" name="Object 3"/>
            <p:cNvGraphicFramePr>
              <a:graphicFrameLocks noChangeAspect="1"/>
            </p:cNvGraphicFramePr>
            <p:nvPr/>
          </p:nvGraphicFramePr>
          <p:xfrm>
            <a:off x="1255358" y="2915286"/>
            <a:ext cx="857256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0" name="Equation" r:id="rId5" imgW="406080" imgH="203040" progId="Equation.3">
                    <p:embed/>
                  </p:oleObj>
                </mc:Choice>
                <mc:Fallback>
                  <p:oleObj name="Equation" r:id="rId5" imgW="406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358" y="2915286"/>
                          <a:ext cx="857256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968500" y="3643313"/>
          <a:ext cx="3860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7" imgW="1536480" imgH="304560" progId="Equation.3">
                  <p:embed/>
                </p:oleObj>
              </mc:Choice>
              <mc:Fallback>
                <p:oleObj name="Equation" r:id="rId7" imgW="1536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643313"/>
                        <a:ext cx="38608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928688" y="4929188"/>
            <a:ext cx="79295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Given a document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D,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 can then use this formulas to determine whether it is a spam email or not. 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071938" y="4143375"/>
            <a:ext cx="71437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TextBox 14"/>
          <p:cNvSpPr txBox="1">
            <a:spLocks noChangeArrowheads="1"/>
          </p:cNvSpPr>
          <p:nvPr/>
        </p:nvSpPr>
        <p:spPr bwMode="auto">
          <a:xfrm>
            <a:off x="5000625" y="428625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Lucida Sans Unicode" panose="020B0602030504020204" pitchFamily="34" charset="0"/>
                <a:ea typeface="黑体" panose="02010609060101010101" pitchFamily="49" charset="-122"/>
              </a:rPr>
              <a:t>The most common format</a:t>
            </a:r>
            <a:endParaRPr lang="zh-CN" altLang="en-US" b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974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7" name="组合 7"/>
          <p:cNvGrpSpPr>
            <a:grpSpLocks/>
          </p:cNvGrpSpPr>
          <p:nvPr/>
        </p:nvGrpSpPr>
        <p:grpSpPr bwMode="auto">
          <a:xfrm>
            <a:off x="214313" y="500063"/>
            <a:ext cx="8572500" cy="863600"/>
            <a:chOff x="357158" y="1142984"/>
            <a:chExt cx="8572528" cy="862971"/>
          </a:xfrm>
        </p:grpSpPr>
        <p:sp>
          <p:nvSpPr>
            <p:cNvPr id="10251" name="TextBox 4"/>
            <p:cNvSpPr txBox="1">
              <a:spLocks noChangeArrowheads="1"/>
            </p:cNvSpPr>
            <p:nvPr/>
          </p:nvSpPr>
          <p:spPr bwMode="auto">
            <a:xfrm>
              <a:off x="357158" y="1142984"/>
              <a:ext cx="85725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To compute the posterior probability, we must first compute the prior probability            and the conditional probability </a:t>
              </a:r>
            </a:p>
          </p:txBody>
        </p:sp>
        <p:graphicFrame>
          <p:nvGraphicFramePr>
            <p:cNvPr id="10245" name="Object 2"/>
            <p:cNvGraphicFramePr>
              <a:graphicFrameLocks noChangeAspect="1"/>
            </p:cNvGraphicFramePr>
            <p:nvPr/>
          </p:nvGraphicFramePr>
          <p:xfrm>
            <a:off x="2500297" y="1561162"/>
            <a:ext cx="785819" cy="439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7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7" y="1561162"/>
                          <a:ext cx="785819" cy="439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3"/>
            <p:cNvGraphicFramePr>
              <a:graphicFrameLocks noChangeAspect="1"/>
            </p:cNvGraphicFramePr>
            <p:nvPr/>
          </p:nvGraphicFramePr>
          <p:xfrm>
            <a:off x="7143768" y="1571612"/>
            <a:ext cx="1143008" cy="434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" name="Equation" r:id="rId5" imgW="634680" imgH="241200" progId="Equation.3">
                    <p:embed/>
                  </p:oleObj>
                </mc:Choice>
                <mc:Fallback>
                  <p:oleObj name="Equation" r:id="rId5" imgW="634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68" y="1571612"/>
                          <a:ext cx="1143008" cy="434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285750" y="1643063"/>
            <a:ext cx="83581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Suppose we have already known the class information (spam or non-spam) of some emails (which are called as “training data”).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           can be easily obtained to compute based on the training data. 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898525" y="2428875"/>
          <a:ext cx="7858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Equation" r:id="rId7" imgW="431640" imgH="241200" progId="Equation.3">
                  <p:embed/>
                </p:oleObj>
              </mc:Choice>
              <mc:Fallback>
                <p:oleObj name="Equation" r:id="rId7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428875"/>
                        <a:ext cx="7858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9" name="组合 13"/>
          <p:cNvGrpSpPr>
            <a:grpSpLocks/>
          </p:cNvGrpSpPr>
          <p:nvPr/>
        </p:nvGrpSpPr>
        <p:grpSpPr bwMode="auto">
          <a:xfrm>
            <a:off x="428625" y="4143375"/>
            <a:ext cx="8215313" cy="1200150"/>
            <a:chOff x="428596" y="4143380"/>
            <a:chExt cx="8215370" cy="1200329"/>
          </a:xfrm>
        </p:grpSpPr>
        <p:sp>
          <p:nvSpPr>
            <p:cNvPr id="10250" name="TextBox 11"/>
            <p:cNvSpPr txBox="1">
              <a:spLocks noChangeArrowheads="1"/>
            </p:cNvSpPr>
            <p:nvPr/>
          </p:nvSpPr>
          <p:spPr bwMode="auto">
            <a:xfrm>
              <a:off x="428596" y="4143380"/>
              <a:ext cx="821537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For                , it can be computed as follows. As each document can be modelled as sets of words, the probability that a given document occurs in a document from class 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i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can be written as</a:t>
              </a: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44" name="Object 5"/>
            <p:cNvGraphicFramePr>
              <a:graphicFrameLocks noChangeAspect="1"/>
            </p:cNvGraphicFramePr>
            <p:nvPr/>
          </p:nvGraphicFramePr>
          <p:xfrm>
            <a:off x="1013748" y="4201170"/>
            <a:ext cx="1143008" cy="434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0" name="Equation" r:id="rId8" imgW="634680" imgH="241200" progId="Equation.3">
                    <p:embed/>
                  </p:oleObj>
                </mc:Choice>
                <mc:Fallback>
                  <p:oleObj name="Equation" r:id="rId8" imgW="634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748" y="4201170"/>
                          <a:ext cx="1143008" cy="434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857375" y="3143250"/>
          <a:ext cx="43910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Equation" r:id="rId10" imgW="2412720" imgH="393480" progId="Equation.3">
                  <p:embed/>
                </p:oleObj>
              </mc:Choice>
              <mc:Fallback>
                <p:oleObj name="Equation" r:id="rId10" imgW="241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43250"/>
                        <a:ext cx="43910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048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71500" y="428625"/>
          <a:ext cx="66611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3" imgW="2984400" imgH="406080" progId="Equation.3">
                  <p:embed/>
                </p:oleObj>
              </mc:Choice>
              <mc:Fallback>
                <p:oleObj name="Equation" r:id="rId3" imgW="2984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28625"/>
                        <a:ext cx="66611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0" y="1643063"/>
            <a:ext cx="3857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Independence Assumption</a:t>
            </a:r>
            <a:endParaRPr lang="zh-CN" altLang="en-US" sz="2400" b="1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5787232" y="1499394"/>
            <a:ext cx="571500" cy="158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54088" y="2565400"/>
          <a:ext cx="44037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5" imgW="1752480" imgH="406080" progId="Equation.3">
                  <p:embed/>
                </p:oleObj>
              </mc:Choice>
              <mc:Fallback>
                <p:oleObj name="Equation" r:id="rId5" imgW="1752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565400"/>
                        <a:ext cx="440372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Box 17"/>
          <p:cNvSpPr txBox="1">
            <a:spLocks noChangeArrowheads="1"/>
          </p:cNvSpPr>
          <p:nvPr/>
        </p:nvSpPr>
        <p:spPr bwMode="auto">
          <a:xfrm>
            <a:off x="428625" y="2000250"/>
            <a:ext cx="521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Naïve Bayes Classifier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71" name="TextBox 22"/>
          <p:cNvSpPr txBox="1">
            <a:spLocks noChangeArrowheads="1"/>
          </p:cNvSpPr>
          <p:nvPr/>
        </p:nvSpPr>
        <p:spPr bwMode="auto">
          <a:xfrm>
            <a:off x="500063" y="3714750"/>
            <a:ext cx="807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Bayesian Network (without independence assumption)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272" name="图片 23" descr="800px-SimpleBayesNet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143375"/>
            <a:ext cx="4694237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822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97428" y="1258058"/>
            <a:ext cx="4405611" cy="309587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ea typeface="宋体" panose="02010600030101010101" pitchFamily="2" charset="-122"/>
              </a:rPr>
              <a:t>Example of a Decision Tree</a:t>
            </a:r>
          </a:p>
        </p:txBody>
      </p:sp>
      <p:grpSp>
        <p:nvGrpSpPr>
          <p:cNvPr id="3079" name="Group 3"/>
          <p:cNvGrpSpPr>
            <a:grpSpLocks/>
          </p:cNvGrpSpPr>
          <p:nvPr/>
        </p:nvGrpSpPr>
        <p:grpSpPr bwMode="auto">
          <a:xfrm>
            <a:off x="228600" y="1371600"/>
            <a:ext cx="3587750" cy="4311650"/>
            <a:chOff x="288" y="951"/>
            <a:chExt cx="2260" cy="2716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Document" r:id="rId3" imgW="5405040" imgH="5780160" progId="Word.Document.8">
                    <p:embed/>
                  </p:oleObj>
                </mc:Choice>
                <mc:Fallback>
                  <p:oleObj name="Document" r:id="rId3" imgW="5405040" imgH="5780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categorical</a:t>
              </a:r>
              <a:endParaRPr lang="en-US" altLang="zh-CN" sz="16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0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categorical</a:t>
              </a:r>
              <a:endParaRPr lang="en-US" altLang="zh-CN" sz="16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1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continuous</a:t>
              </a:r>
              <a:endParaRPr lang="en-US" altLang="zh-CN" sz="16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2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class</a:t>
              </a:r>
              <a:endParaRPr lang="en-US" altLang="zh-CN" sz="16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7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8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9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90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1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3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94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5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96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7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8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9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Married</a:t>
            </a:r>
            <a:r>
              <a: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00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01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02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03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Splitting Attributes</a:t>
            </a:r>
          </a:p>
        </p:txBody>
      </p:sp>
      <p:sp>
        <p:nvSpPr>
          <p:cNvPr id="3104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06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Text Box 36"/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Training Data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08" name="Text Box 37"/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Model:  Decision Tree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87134" y="246411"/>
            <a:ext cx="5867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dirty="0">
                <a:ea typeface="宋体" panose="02010600030101010101" pitchFamily="2" charset="-122"/>
              </a:rPr>
              <a:t>3.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3701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Decision Tree Classification Task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98538" y="1371600"/>
          <a:ext cx="7069137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371600"/>
                        <a:ext cx="7069137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4"/>
          <p:cNvSpPr>
            <a:spLocks noChangeShapeType="1"/>
          </p:cNvSpPr>
          <p:nvPr/>
        </p:nvSpPr>
        <p:spPr bwMode="auto">
          <a:xfrm flipH="1" flipV="1">
            <a:off x="5724128" y="5013176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6876256" y="4293096"/>
            <a:ext cx="1512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319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Apply Model to Test Data</a:t>
            </a:r>
          </a:p>
        </p:txBody>
      </p:sp>
      <p:grpSp>
        <p:nvGrpSpPr>
          <p:cNvPr id="6151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6155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Refund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2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MarSt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3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TaxInc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4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65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6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67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8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69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0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171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2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3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4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Married</a:t>
              </a:r>
              <a:r>
                <a:rPr lang="en-US" altLang="zh-CN" sz="16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175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Single, Divorced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6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&lt; 80K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7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&gt; 80K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146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Start from the root of tree.</a:t>
            </a:r>
          </a:p>
        </p:txBody>
      </p:sp>
      <p:sp>
        <p:nvSpPr>
          <p:cNvPr id="6154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Apply Model to Test Data</a:t>
            </a:r>
          </a:p>
        </p:txBody>
      </p:sp>
      <p:grpSp>
        <p:nvGrpSpPr>
          <p:cNvPr id="7175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717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Refund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MarSt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2D19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TaxInc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8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9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9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9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 b="1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Married</a:t>
              </a:r>
              <a:r>
                <a:rPr lang="en-US" altLang="zh-CN" sz="16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19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Single, Divorced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&lt; 80K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&gt; 80K</a:t>
              </a:r>
              <a:endPara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170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2F3EB9-4B9C-42D6-BD93-03414E791715}" type="datetime1">
              <a:rPr lang="en-US" altLang="zh-CN" smtClean="0">
                <a:ea typeface="宋体" panose="02010600030101010101" pitchFamily="2" charset="-122"/>
              </a:rPr>
              <a:pPr eaLnBrk="1" hangingPunct="1"/>
              <a:t>3/4/2021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Data Mining: Concepts and Techniques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ACB1A0-A442-493D-AF56-4F864A980939}" type="slidenum">
              <a:rPr lang="zh-CN" altLang="en-US"/>
              <a:pPr eaLnBrk="1" hangingPunct="1"/>
              <a:t>28</a:t>
            </a:fld>
            <a:endParaRPr lang="en-US" altLang="zh-CN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Apply Model to Test Data</a:t>
            </a:r>
          </a:p>
        </p:txBody>
      </p:sp>
      <p:sp>
        <p:nvSpPr>
          <p:cNvPr id="8199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7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8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9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0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11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2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13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4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15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6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7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8218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Married</a:t>
            </a:r>
            <a:r>
              <a: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219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20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21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4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23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Apply Model to Test Data</a:t>
            </a:r>
          </a:p>
        </p:txBody>
      </p:sp>
      <p:sp>
        <p:nvSpPr>
          <p:cNvPr id="9223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1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33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35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6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37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8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39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0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1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9242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Married</a:t>
            </a:r>
            <a:r>
              <a:rPr lang="en-US" altLang="zh-CN" sz="16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43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4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5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8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7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179512" y="404664"/>
                <a:ext cx="8856984" cy="6264696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0101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tasks in ML? </a:t>
                </a:r>
              </a:p>
              <a:p>
                <a:pPr lvl="1">
                  <a:spcBef>
                    <a:spcPts val="24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Supervised learning: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targets to learn the mapping function or relationship between the features and the labels based on the </a:t>
                </a:r>
                <a:r>
                  <a:rPr lang="en-US" altLang="zh-CN" sz="2400" dirty="0">
                    <a:solidFill>
                      <a:srgbClr val="0101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data.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Namely,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(e.g. Classification, Prediction)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Unsupervised learning: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aims at learning the intrinsic structure from </a:t>
                </a:r>
                <a:r>
                  <a:rPr lang="en-US" altLang="zh-CN" sz="2400" dirty="0">
                    <a:solidFill>
                      <a:srgbClr val="0101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unlabeled data.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 Clustering, Latent Factor Learning and Frequent Items Mining)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Semi-supervised learning: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regarded as the unsupervised learning with </a:t>
                </a:r>
                <a:r>
                  <a:rPr lang="en-US" altLang="zh-CN" sz="2400" dirty="0">
                    <a:solidFill>
                      <a:srgbClr val="0101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constraints on labels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the supervised learning with </a:t>
                </a:r>
                <a:r>
                  <a:rPr lang="en-US" altLang="zh-CN" sz="2400" dirty="0">
                    <a:solidFill>
                      <a:srgbClr val="0101F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information on the distribution of data.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79512" y="404664"/>
                <a:ext cx="8856984" cy="6264696"/>
              </a:xfrm>
              <a:prstGeom prst="rect">
                <a:avLst/>
              </a:prstGeom>
              <a:blipFill rotWithShape="0">
                <a:blip r:embed="rId2"/>
                <a:stretch>
                  <a:fillRect l="-1721" t="-1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7504" y="5949280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24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Revisit: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Classification-Clustering-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Mining- 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7337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Apply Model to Test Data</a:t>
            </a:r>
          </a:p>
        </p:txBody>
      </p:sp>
      <p:sp>
        <p:nvSpPr>
          <p:cNvPr id="10247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4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6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57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8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59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0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61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2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63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4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5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10266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Married </a:t>
            </a:r>
          </a:p>
        </p:txBody>
      </p:sp>
      <p:sp>
        <p:nvSpPr>
          <p:cNvPr id="10267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8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9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2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1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Apply Model to Test Data</a:t>
            </a:r>
          </a:p>
        </p:txBody>
      </p:sp>
      <p:sp>
        <p:nvSpPr>
          <p:cNvPr id="11271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Refund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8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MarSt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9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2D19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TaxInc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81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2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83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4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85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rgbClr val="00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6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87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8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9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11290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Married </a:t>
            </a:r>
          </a:p>
        </p:txBody>
      </p:sp>
      <p:sp>
        <p:nvSpPr>
          <p:cNvPr id="11291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Single, Divorced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2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&lt;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3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&gt; 80K</a:t>
            </a:r>
            <a:endParaRPr lang="en-US" altLang="zh-CN" sz="16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6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 Data</a:t>
            </a:r>
            <a:endParaRPr lang="en-US" altLang="zh-CN" sz="2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5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6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5050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to determine the Best Split</a:t>
            </a:r>
          </a:p>
        </p:txBody>
      </p:sp>
      <p:graphicFrame>
        <p:nvGraphicFramePr>
          <p:cNvPr id="1638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2260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Visio" r:id="rId3" imgW="9538614" imgH="2239584" progId="Visio.Drawing.6">
                  <p:embed/>
                </p:oleObj>
              </mc:Choice>
              <mc:Fallback>
                <p:oleObj name="Visio" r:id="rId3" imgW="9538614" imgH="22395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0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2286000" y="12192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Before Splitting: 10 records of class 0,</a:t>
            </a:r>
            <a:b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		10 records of class 1</a:t>
            </a: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2051720" y="4667250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Which test condition is the best?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5517232"/>
            <a:ext cx="8458200" cy="864096"/>
          </a:xfrm>
          <a:prstGeom prst="rect">
            <a:avLst/>
          </a:prstGeom>
        </p:spPr>
        <p:txBody>
          <a:bodyPr/>
          <a:lstStyle>
            <a:lvl1pPr marL="292100" indent="-2921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Gini Index    Entropy</a:t>
            </a:r>
          </a:p>
        </p:txBody>
      </p:sp>
    </p:spTree>
    <p:extLst>
      <p:ext uri="{BB962C8B-B14F-4D97-AF65-F5344CB8AC3E}">
        <p14:creationId xmlns:p14="http://schemas.microsoft.com/office/powerpoint/2010/main" val="20259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280400" cy="685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Information Gain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86412"/>
              </p:ext>
            </p:extLst>
          </p:nvPr>
        </p:nvGraphicFramePr>
        <p:xfrm>
          <a:off x="1115616" y="2204864"/>
          <a:ext cx="6939880" cy="77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3" imgW="3848040" imgH="431640" progId="Equation.3">
                  <p:embed/>
                </p:oleObj>
              </mc:Choice>
              <mc:Fallback>
                <p:oleObj name="Equation" r:id="rId3" imgW="3848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6939880" cy="777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636957"/>
              </p:ext>
            </p:extLst>
          </p:nvPr>
        </p:nvGraphicFramePr>
        <p:xfrm>
          <a:off x="1110324" y="3429000"/>
          <a:ext cx="4000872" cy="63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5" imgW="2145960" imgH="342720" progId="Equation.3">
                  <p:embed/>
                </p:oleObj>
              </mc:Choice>
              <mc:Fallback>
                <p:oleObj name="Equation" r:id="rId5" imgW="2145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324" y="3429000"/>
                        <a:ext cx="4000872" cy="639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2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4B3801B-EAFC-4D20-B01D-CA1E85AF9080}" type="datetime1">
              <a:rPr lang="en-US" altLang="zh-CN" smtClean="0">
                <a:ea typeface="宋体" panose="02010600030101010101" pitchFamily="2" charset="-122"/>
              </a:rPr>
              <a:pPr eaLnBrk="1" hangingPunct="1"/>
              <a:t>3/4/2021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Attribute Selection: Information Gain</a:t>
            </a:r>
          </a:p>
        </p:txBody>
      </p:sp>
      <p:sp>
        <p:nvSpPr>
          <p:cNvPr id="204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7770" y="1341505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dirty="0">
                <a:solidFill>
                  <a:srgbClr val="121328"/>
                </a:solidFill>
                <a:ea typeface="宋体" panose="02010600030101010101" pitchFamily="2" charset="-122"/>
              </a:rPr>
              <a:t>Class P: </a:t>
            </a:r>
            <a:r>
              <a:rPr lang="en-US" altLang="zh-CN" sz="2000" dirty="0" err="1">
                <a:solidFill>
                  <a:srgbClr val="121328"/>
                </a:solidFill>
                <a:ea typeface="宋体" panose="02010600030101010101" pitchFamily="2" charset="-122"/>
              </a:rPr>
              <a:t>buys_computer</a:t>
            </a:r>
            <a:r>
              <a:rPr lang="en-US" altLang="zh-CN" sz="2000" dirty="0">
                <a:solidFill>
                  <a:srgbClr val="121328"/>
                </a:solidFill>
                <a:ea typeface="宋体" panose="02010600030101010101" pitchFamily="2" charset="-122"/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CN" sz="2000" dirty="0">
                <a:solidFill>
                  <a:srgbClr val="121328"/>
                </a:solidFill>
                <a:ea typeface="宋体" panose="02010600030101010101" pitchFamily="2" charset="-122"/>
              </a:rPr>
              <a:t>Class N: </a:t>
            </a:r>
            <a:r>
              <a:rPr lang="en-US" altLang="zh-CN" sz="2000" dirty="0" err="1">
                <a:solidFill>
                  <a:srgbClr val="121328"/>
                </a:solidFill>
                <a:ea typeface="宋体" panose="02010600030101010101" pitchFamily="2" charset="-122"/>
              </a:rPr>
              <a:t>buys_computer</a:t>
            </a:r>
            <a:r>
              <a:rPr lang="en-US" altLang="zh-CN" sz="2000" dirty="0">
                <a:solidFill>
                  <a:srgbClr val="121328"/>
                </a:solidFill>
                <a:ea typeface="宋体" panose="02010600030101010101" pitchFamily="2" charset="-122"/>
              </a:rPr>
              <a:t> = “no”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9899"/>
              </p:ext>
            </p:extLst>
          </p:nvPr>
        </p:nvGraphicFramePr>
        <p:xfrm>
          <a:off x="608013" y="2632075"/>
          <a:ext cx="35877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0" name="工作表" r:id="rId3" imgW="3586190" imgH="1462144" progId="Excel.Sheet.8">
                  <p:embed/>
                </p:oleObj>
              </mc:Choice>
              <mc:Fallback>
                <p:oleObj name="工作表" r:id="rId3" imgW="3586190" imgH="14621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632075"/>
                        <a:ext cx="358775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86459"/>
              </p:ext>
            </p:extLst>
          </p:nvPr>
        </p:nvGraphicFramePr>
        <p:xfrm>
          <a:off x="5796136" y="1978398"/>
          <a:ext cx="3007568" cy="109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1" name="Equation" r:id="rId5" imgW="2044440" imgH="812520" progId="Equation.3">
                  <p:embed/>
                </p:oleObj>
              </mc:Choice>
              <mc:Fallback>
                <p:oleObj name="Equation" r:id="rId5" imgW="2044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978398"/>
                        <a:ext cx="3007568" cy="1098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207925"/>
              </p:ext>
            </p:extLst>
          </p:nvPr>
        </p:nvGraphicFramePr>
        <p:xfrm>
          <a:off x="5220072" y="4040561"/>
          <a:ext cx="3193017" cy="106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2" name="Equation" r:id="rId7" imgW="3593880" imgH="1193760" progId="Equation.3">
                  <p:embed/>
                </p:oleObj>
              </mc:Choice>
              <mc:Fallback>
                <p:oleObj name="Equation" r:id="rId7" imgW="35938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40561"/>
                        <a:ext cx="3193017" cy="1060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23997"/>
              </p:ext>
            </p:extLst>
          </p:nvPr>
        </p:nvGraphicFramePr>
        <p:xfrm>
          <a:off x="4861963" y="3384345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" name="Equation" r:id="rId9" imgW="2552400" imgH="241200" progId="Equation.3">
                  <p:embed/>
                </p:oleObj>
              </mc:Choice>
              <mc:Fallback>
                <p:oleObj name="Equation" r:id="rId9" imgW="255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963" y="3384345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448300"/>
              </p:ext>
            </p:extLst>
          </p:nvPr>
        </p:nvGraphicFramePr>
        <p:xfrm>
          <a:off x="583945" y="4124324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4" name="Worksheet" r:id="rId11" imgW="6115431" imgH="4458208" progId="Excel.Sheet.8">
                  <p:embed/>
                </p:oleObj>
              </mc:Choice>
              <mc:Fallback>
                <p:oleObj name="Worksheet" r:id="rId11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45" y="4124324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972192"/>
              </p:ext>
            </p:extLst>
          </p:nvPr>
        </p:nvGraphicFramePr>
        <p:xfrm>
          <a:off x="683568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5" name="Equation" r:id="rId13" imgW="3314520" imgH="393480" progId="Equation.3">
                  <p:embed/>
                </p:oleObj>
              </mc:Choice>
              <mc:Fallback>
                <p:oleObj name="Equation" r:id="rId13" imgW="331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609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dirty="0">
                <a:ea typeface="宋体" panose="02010600030101010101" pitchFamily="2" charset="-122"/>
              </a:rPr>
              <a:t>4. SVM</a:t>
            </a:r>
          </a:p>
        </p:txBody>
      </p:sp>
      <p:grpSp>
        <p:nvGrpSpPr>
          <p:cNvPr id="119814" name="Group 1027"/>
          <p:cNvGrpSpPr>
            <a:grpSpLocks/>
          </p:cNvGrpSpPr>
          <p:nvPr/>
        </p:nvGrpSpPr>
        <p:grpSpPr bwMode="auto">
          <a:xfrm>
            <a:off x="534988" y="2057400"/>
            <a:ext cx="4114800" cy="2667000"/>
            <a:chOff x="337" y="1296"/>
            <a:chExt cx="2592" cy="1680"/>
          </a:xfrm>
        </p:grpSpPr>
        <p:sp>
          <p:nvSpPr>
            <p:cNvPr id="119862" name="Oval 1028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63" name="Oval 1029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64" name="Oval 1030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65" name="Oval 1031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66" name="Oval 1032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67" name="Oval 1033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68" name="Oval 1034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69" name="Oval 1035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70" name="Oval 1036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71" name="Oval 1037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72" name="Oval 1038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73" name="Oval 1039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74" name="Oval 1040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119875" name="Group 1041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119880" name="Rectangle 1042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1" name="Rectangle 1043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2" name="Rectangle 1044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3" name="Rectangle 1045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4" name="Rectangle 1046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5" name="Rectangle 1047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6" name="Rectangle 1048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7" name="Rectangle 1049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8" name="Rectangle 1050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89" name="Rectangle 1051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90" name="Rectangle 1052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91" name="Rectangle 1053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92" name="Rectangle 1054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9893" name="Rectangle 1055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19876" name="Rectangle 1056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77" name="Line 1057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8" name="Line 1058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9" name="Line 1059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815" name="Group 1060"/>
          <p:cNvGrpSpPr>
            <a:grpSpLocks/>
          </p:cNvGrpSpPr>
          <p:nvPr/>
        </p:nvGrpSpPr>
        <p:grpSpPr bwMode="auto">
          <a:xfrm>
            <a:off x="4648200" y="2057400"/>
            <a:ext cx="4113213" cy="2667000"/>
            <a:chOff x="2929" y="1296"/>
            <a:chExt cx="2591" cy="1680"/>
          </a:xfrm>
        </p:grpSpPr>
        <p:sp>
          <p:nvSpPr>
            <p:cNvPr id="119831" name="Oval 1061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32" name="Oval 1062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33" name="Oval 1063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34" name="Oval 1064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35" name="Oval 1065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36" name="Oval 1066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37" name="Oval 1067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38" name="Oval 1068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39" name="Oval 1069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0" name="Oval 1070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1" name="Oval 1071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2" name="Oval 1072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3" name="Oval 1073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4" name="Rectangle 1074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5" name="Rectangle 1075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6" name="Rectangle 1076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7" name="Rectangle 1077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8" name="Rectangle 1078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49" name="Rectangle 1079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0" name="Rectangle 1080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1" name="Rectangle 1081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2" name="Rectangle 1082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3" name="Rectangle 1083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4" name="Rectangle 1084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5" name="Rectangle 1085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6" name="Rectangle 1086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7" name="Rectangle 1087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8" name="Rectangle 1088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9859" name="Line 1089"/>
            <p:cNvSpPr>
              <a:spLocks noChangeShapeType="1"/>
            </p:cNvSpPr>
            <p:nvPr/>
          </p:nvSpPr>
          <p:spPr bwMode="auto">
            <a:xfrm>
              <a:off x="3539" y="1433"/>
              <a:ext cx="589" cy="1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0" name="Line 1090"/>
            <p:cNvSpPr>
              <a:spLocks noChangeShapeType="1"/>
            </p:cNvSpPr>
            <p:nvPr/>
          </p:nvSpPr>
          <p:spPr bwMode="auto">
            <a:xfrm>
              <a:off x="4242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1" name="Line 1091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092"/>
          <p:cNvGrpSpPr>
            <a:grpSpLocks/>
          </p:cNvGrpSpPr>
          <p:nvPr/>
        </p:nvGrpSpPr>
        <p:grpSpPr bwMode="auto">
          <a:xfrm>
            <a:off x="3690048" y="2689226"/>
            <a:ext cx="3558479" cy="3281935"/>
            <a:chOff x="2155" y="1680"/>
            <a:chExt cx="2405" cy="2081"/>
          </a:xfrm>
        </p:grpSpPr>
        <p:sp>
          <p:nvSpPr>
            <p:cNvPr id="119825" name="Text Box 1093"/>
            <p:cNvSpPr txBox="1">
              <a:spLocks noChangeArrowheads="1"/>
            </p:cNvSpPr>
            <p:nvPr/>
          </p:nvSpPr>
          <p:spPr bwMode="auto">
            <a:xfrm>
              <a:off x="2155" y="3470"/>
              <a:ext cx="13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Support Vectors</a:t>
              </a:r>
            </a:p>
          </p:txBody>
        </p:sp>
        <p:sp>
          <p:nvSpPr>
            <p:cNvPr id="119826" name="Line 1094"/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7" name="Line 1095"/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8" name="Line 1096"/>
            <p:cNvSpPr>
              <a:spLocks noChangeShapeType="1"/>
            </p:cNvSpPr>
            <p:nvPr/>
          </p:nvSpPr>
          <p:spPr bwMode="auto">
            <a:xfrm flipV="1">
              <a:off x="2944" y="2304"/>
              <a:ext cx="1616" cy="1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9" name="Line 1097"/>
            <p:cNvSpPr>
              <a:spLocks noChangeShapeType="1"/>
            </p:cNvSpPr>
            <p:nvPr/>
          </p:nvSpPr>
          <p:spPr bwMode="auto">
            <a:xfrm flipV="1">
              <a:off x="2935" y="2640"/>
              <a:ext cx="1001" cy="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30" name="Line 1098"/>
            <p:cNvSpPr>
              <a:spLocks noChangeShapeType="1"/>
            </p:cNvSpPr>
            <p:nvPr/>
          </p:nvSpPr>
          <p:spPr bwMode="auto">
            <a:xfrm flipV="1">
              <a:off x="2936" y="1824"/>
              <a:ext cx="664" cy="1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099"/>
          <p:cNvGrpSpPr>
            <a:grpSpLocks/>
          </p:cNvGrpSpPr>
          <p:nvPr/>
        </p:nvGrpSpPr>
        <p:grpSpPr bwMode="auto">
          <a:xfrm>
            <a:off x="1331146" y="3382963"/>
            <a:ext cx="1917700" cy="2103438"/>
            <a:chOff x="682" y="2131"/>
            <a:chExt cx="1208" cy="1325"/>
          </a:xfrm>
        </p:grpSpPr>
        <p:sp>
          <p:nvSpPr>
            <p:cNvPr id="119822" name="Text Box 1100"/>
            <p:cNvSpPr txBox="1">
              <a:spLocks noChangeArrowheads="1"/>
            </p:cNvSpPr>
            <p:nvPr/>
          </p:nvSpPr>
          <p:spPr bwMode="auto">
            <a:xfrm>
              <a:off x="682" y="3168"/>
              <a:ext cx="1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Small Margin</a:t>
              </a:r>
            </a:p>
          </p:txBody>
        </p:sp>
        <p:sp>
          <p:nvSpPr>
            <p:cNvPr id="119823" name="Line 1101"/>
            <p:cNvSpPr>
              <a:spLocks noChangeShapeType="1"/>
            </p:cNvSpPr>
            <p:nvPr/>
          </p:nvSpPr>
          <p:spPr bwMode="auto">
            <a:xfrm flipV="1">
              <a:off x="1274" y="2131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4" name="Line 1102"/>
            <p:cNvSpPr>
              <a:spLocks noChangeShapeType="1"/>
            </p:cNvSpPr>
            <p:nvPr/>
          </p:nvSpPr>
          <p:spPr bwMode="auto">
            <a:xfrm flipV="1">
              <a:off x="1344" y="2179"/>
              <a:ext cx="38" cy="103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103"/>
          <p:cNvGrpSpPr>
            <a:grpSpLocks/>
          </p:cNvGrpSpPr>
          <p:nvPr/>
        </p:nvGrpSpPr>
        <p:grpSpPr bwMode="auto">
          <a:xfrm>
            <a:off x="5645151" y="2667000"/>
            <a:ext cx="1943100" cy="2924175"/>
            <a:chOff x="3556" y="1680"/>
            <a:chExt cx="1224" cy="1842"/>
          </a:xfrm>
        </p:grpSpPr>
        <p:sp>
          <p:nvSpPr>
            <p:cNvPr id="119819" name="Text Box 1104"/>
            <p:cNvSpPr txBox="1">
              <a:spLocks noChangeArrowheads="1"/>
            </p:cNvSpPr>
            <p:nvPr/>
          </p:nvSpPr>
          <p:spPr bwMode="auto">
            <a:xfrm>
              <a:off x="3556" y="3234"/>
              <a:ext cx="1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Large Margin</a:t>
              </a:r>
            </a:p>
          </p:txBody>
        </p:sp>
        <p:sp>
          <p:nvSpPr>
            <p:cNvPr id="119820" name="Line 1105"/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1" name="Line 1106"/>
            <p:cNvSpPr>
              <a:spLocks noChangeShapeType="1"/>
            </p:cNvSpPr>
            <p:nvPr/>
          </p:nvSpPr>
          <p:spPr bwMode="auto">
            <a:xfrm flipV="1">
              <a:off x="3897" y="1832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547968" y="1334334"/>
            <a:ext cx="2773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Philosophy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7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SVM—When Data Is Linearly Separable</a:t>
            </a:r>
          </a:p>
        </p:txBody>
      </p:sp>
      <p:grpSp>
        <p:nvGrpSpPr>
          <p:cNvPr id="121862" name="Group 3"/>
          <p:cNvGrpSpPr>
            <a:grpSpLocks/>
          </p:cNvGrpSpPr>
          <p:nvPr/>
        </p:nvGrpSpPr>
        <p:grpSpPr bwMode="auto">
          <a:xfrm>
            <a:off x="458788" y="1944688"/>
            <a:ext cx="4114800" cy="2246312"/>
            <a:chOff x="337" y="1296"/>
            <a:chExt cx="2592" cy="1680"/>
          </a:xfrm>
        </p:grpSpPr>
        <p:sp>
          <p:nvSpPr>
            <p:cNvPr id="121898" name="Oval 4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99" name="Oval 5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0" name="Oval 6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1" name="Oval 7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2" name="Oval 8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3" name="Oval 9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4" name="Oval 10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5" name="Oval 11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6" name="Oval 12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7" name="Oval 13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8" name="Oval 14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09" name="Oval 15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10" name="Oval 16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121911" name="Group 17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121916" name="Rectangle 18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17" name="Rectangle 19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18" name="Rectangle 20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19" name="Rectangle 21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0" name="Rectangle 22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1" name="Rectangle 23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2" name="Rectangle 24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3" name="Rectangle 25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4" name="Rectangle 26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5" name="Rectangle 27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6" name="Rectangle 28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7" name="Rectangle 29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8" name="Rectangle 30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21929" name="Rectangle 31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121912" name="Rectangle 32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913" name="Line 33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4" name="Line 34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5" name="Line 35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1863" name="Group 36"/>
          <p:cNvGrpSpPr>
            <a:grpSpLocks/>
          </p:cNvGrpSpPr>
          <p:nvPr/>
        </p:nvGrpSpPr>
        <p:grpSpPr bwMode="auto">
          <a:xfrm>
            <a:off x="4572000" y="1944688"/>
            <a:ext cx="4113213" cy="2246312"/>
            <a:chOff x="2929" y="1296"/>
            <a:chExt cx="2591" cy="1680"/>
          </a:xfrm>
        </p:grpSpPr>
        <p:sp>
          <p:nvSpPr>
            <p:cNvPr id="121867" name="Oval 37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68" name="Oval 38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69" name="Oval 39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0" name="Oval 40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1" name="Oval 41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2" name="Oval 42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3" name="Oval 43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4" name="Oval 44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5" name="Oval 45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6" name="Oval 46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7" name="Oval 47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8" name="Oval 48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79" name="Oval 49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0" name="Rectangle 50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1" name="Rectangle 51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2" name="Rectangle 52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3" name="Rectangle 53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4" name="Rectangle 54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5" name="Rectangle 55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6" name="Rectangle 56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7" name="Rectangle 57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8" name="Rectangle 58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89" name="Rectangle 59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90" name="Rectangle 60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91" name="Rectangle 61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92" name="Rectangle 62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93" name="Rectangle 63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94" name="Rectangle 64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1895" name="Line 65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6" name="Line 66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7" name="Line 67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864" name="Line 68"/>
          <p:cNvSpPr>
            <a:spLocks noChangeShapeType="1"/>
          </p:cNvSpPr>
          <p:nvPr/>
        </p:nvSpPr>
        <p:spPr bwMode="auto">
          <a:xfrm flipV="1">
            <a:off x="6660232" y="3124200"/>
            <a:ext cx="406400" cy="220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5" name="Text Box 69"/>
          <p:cNvSpPr txBox="1">
            <a:spLocks noChangeArrowheads="1"/>
          </p:cNvSpPr>
          <p:nvPr/>
        </p:nvSpPr>
        <p:spPr bwMode="auto">
          <a:xfrm>
            <a:off x="6774904" y="3197352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796167" name="Text Box 71"/>
          <p:cNvSpPr txBox="1">
            <a:spLocks noChangeArrowheads="1"/>
          </p:cNvSpPr>
          <p:nvPr/>
        </p:nvSpPr>
        <p:spPr bwMode="auto">
          <a:xfrm>
            <a:off x="381000" y="4267200"/>
            <a:ext cx="8305800" cy="1338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There </a:t>
            </a:r>
            <a:r>
              <a:rPr lang="en-US" altLang="zh-CN" dirty="0">
                <a:ea typeface="宋体" panose="02010600030101010101" pitchFamily="2" charset="-122"/>
              </a:rPr>
              <a:t>are </a:t>
            </a:r>
            <a:r>
              <a:rPr lang="en-US" altLang="zh-CN" dirty="0">
                <a:solidFill>
                  <a:srgbClr val="0101F4"/>
                </a:solidFill>
                <a:ea typeface="宋体" panose="02010600030101010101" pitchFamily="2" charset="-122"/>
              </a:rPr>
              <a:t>infinite lines </a:t>
            </a:r>
            <a:r>
              <a:rPr lang="en-US" altLang="zh-CN" dirty="0">
                <a:ea typeface="宋体" panose="02010600030101010101" pitchFamily="2" charset="-122"/>
              </a:rPr>
              <a:t>(hyperplanes) separating the two classes but we want to find the best one (the one that minimizes classification error on unseen data)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SVM searches for the hyperplane with the largest margin, i.e., </a:t>
            </a:r>
            <a:r>
              <a:rPr lang="en-US" altLang="zh-CN" b="1" dirty="0">
                <a:ea typeface="宋体" panose="02010600030101010101" pitchFamily="2" charset="-122"/>
              </a:rPr>
              <a:t>maximum marginal hyperplane</a:t>
            </a:r>
            <a:r>
              <a:rPr lang="en-US" altLang="zh-CN" dirty="0">
                <a:ea typeface="宋体" panose="02010600030101010101" pitchFamily="2" charset="-122"/>
              </a:rPr>
              <a:t> (MMH)</a:t>
            </a:r>
          </a:p>
        </p:txBody>
      </p:sp>
    </p:spTree>
    <p:extLst>
      <p:ext uri="{BB962C8B-B14F-4D97-AF65-F5344CB8AC3E}">
        <p14:creationId xmlns:p14="http://schemas.microsoft.com/office/powerpoint/2010/main" val="412247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6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9"/>
          <a:stretch>
            <a:fillRect/>
          </a:stretch>
        </p:blipFill>
        <p:spPr>
          <a:xfrm>
            <a:off x="714375" y="1643063"/>
            <a:ext cx="7705725" cy="4572000"/>
          </a:xfrm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20688"/>
            <a:ext cx="82804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SVM—Linearly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325537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94928"/>
            <a:ext cx="82804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SVM—Linearly Separable</a:t>
            </a:r>
          </a:p>
        </p:txBody>
      </p:sp>
      <p:sp>
        <p:nvSpPr>
          <p:cNvPr id="122886" name="Rectangle 5"/>
          <p:cNvSpPr>
            <a:spLocks noChangeArrowheads="1"/>
          </p:cNvSpPr>
          <p:nvPr/>
        </p:nvSpPr>
        <p:spPr bwMode="auto">
          <a:xfrm>
            <a:off x="395536" y="1052736"/>
            <a:ext cx="84582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separating hyperplane can be written as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 · X + b = 0</a:t>
            </a: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The hyperplane defining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sides of the margin: 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w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w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w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 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2000" dirty="0" err="1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err="1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+1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and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w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w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w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– 1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dirty="0" err="1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err="1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–1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Any training tuples that fall on hyperplanes H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or H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(i.e., the sides defining the margin) are 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support vectors.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becomes a 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 (convex) quadratic optimization</a:t>
            </a:r>
            <a:r>
              <a:rPr lang="en-US" altLang="zh-CN" dirty="0" smtClean="0">
                <a:solidFill>
                  <a:srgbClr val="0101F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653136"/>
            <a:ext cx="400880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12488"/>
            <a:ext cx="5971865" cy="8640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4536504" cy="12223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3220" y="1745175"/>
            <a:ext cx="806327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 optimization problem to non-constrained problem with </a:t>
            </a:r>
            <a:r>
              <a:rPr lang="en-US" altLang="zh-CN" sz="20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</a:t>
            </a:r>
            <a:r>
              <a:rPr lang="en-US" altLang="zh-CN" sz="2000" b="1" dirty="0" err="1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2000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multipliers</a:t>
            </a:r>
            <a:endParaRPr lang="en-US" altLang="zh-CN" sz="2000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43" y="2924944"/>
            <a:ext cx="886797" cy="3790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43608" y="37170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endParaRPr lang="en-US" altLang="zh-CN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38130"/>
            <a:ext cx="2728714" cy="48295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992363" y="4427355"/>
            <a:ext cx="4250675" cy="953664"/>
            <a:chOff x="1689477" y="4347544"/>
            <a:chExt cx="4754731" cy="1025672"/>
          </a:xfrm>
        </p:grpSpPr>
        <p:grpSp>
          <p:nvGrpSpPr>
            <p:cNvPr id="13" name="组合 12"/>
            <p:cNvGrpSpPr/>
            <p:nvPr/>
          </p:nvGrpSpPr>
          <p:grpSpPr>
            <a:xfrm>
              <a:off x="1689477" y="4347544"/>
              <a:ext cx="4538707" cy="1025672"/>
              <a:chOff x="1689477" y="4347544"/>
              <a:chExt cx="4538707" cy="1025672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5368"/>
              <a:stretch/>
            </p:blipFill>
            <p:spPr>
              <a:xfrm>
                <a:off x="1689477" y="4347544"/>
                <a:ext cx="3026539" cy="1025672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7944" y="4941168"/>
                <a:ext cx="2160240" cy="322424"/>
              </a:xfrm>
              <a:prstGeom prst="rect">
                <a:avLst/>
              </a:prstGeom>
            </p:spPr>
          </p:pic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979" y="4473190"/>
              <a:ext cx="2308229" cy="323962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61" y="5838835"/>
            <a:ext cx="4557047" cy="534986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3563888" y="5517232"/>
            <a:ext cx="360040" cy="321603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395536" y="978615"/>
                <a:ext cx="8640960" cy="5710753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zh-CN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zh-CN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corresponding label of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supervised learning learns the mapping function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the posterior distribution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Supervised problems</a:t>
                </a:r>
              </a:p>
              <a:p>
                <a:pPr lvl="1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</a:t>
                </a:r>
              </a:p>
              <a:p>
                <a:pPr lvl="1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</a:t>
                </a:r>
              </a:p>
              <a:p>
                <a:pPr lvl="1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to Rank</a:t>
                </a:r>
              </a:p>
              <a:p>
                <a:pPr lvl="1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Tagging</a:t>
                </a:r>
              </a:p>
              <a:p>
                <a:pPr lvl="1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 </a:t>
                </a:r>
              </a:p>
              <a:p>
                <a:pPr lvl="1"/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95536" y="978615"/>
                <a:ext cx="8640960" cy="5710753"/>
              </a:xfrm>
              <a:prstGeom prst="rect">
                <a:avLst/>
              </a:prstGeom>
              <a:blipFill rotWithShape="0">
                <a:blip r:embed="rId2"/>
                <a:stretch>
                  <a:fillRect l="-1129" t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316" y="188641"/>
            <a:ext cx="8286808" cy="57606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zh-CN" altLang="en-US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3" descr="Decision_tree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564904"/>
            <a:ext cx="4896544" cy="345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6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404664"/>
            <a:ext cx="2071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38" y="2063540"/>
            <a:ext cx="2948934" cy="4575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5" y="980728"/>
            <a:ext cx="4557047" cy="5349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13" y="3035220"/>
            <a:ext cx="3240360" cy="972664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410196" y="1673389"/>
            <a:ext cx="360040" cy="321603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23928" y="157387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576" y="33368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KKT Conditions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15714"/>
            <a:ext cx="1088005" cy="4380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36912"/>
            <a:ext cx="1502196" cy="6889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467713"/>
            <a:ext cx="1296144" cy="6618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25144"/>
            <a:ext cx="7712103" cy="1769444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3608739" y="4361169"/>
            <a:ext cx="360040" cy="321603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059832" y="4007884"/>
            <a:ext cx="2783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590216" y="4007884"/>
            <a:ext cx="17918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27280" y="4181847"/>
            <a:ext cx="17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Support vector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915816" y="4005064"/>
            <a:ext cx="231595" cy="2315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64288" y="1414517"/>
            <a:ext cx="145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0039"/>
            <a:ext cx="4943178" cy="23736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6719313" cy="86409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148064" y="2780928"/>
            <a:ext cx="360040" cy="360040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24128" y="2771636"/>
            <a:ext cx="169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 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221088"/>
            <a:ext cx="1815443" cy="792088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1800996" y="4869160"/>
            <a:ext cx="576064" cy="308583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5013177"/>
            <a:ext cx="3312368" cy="7936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32" y="4513272"/>
            <a:ext cx="412830" cy="3558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30" y="2767933"/>
            <a:ext cx="412830" cy="35588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06016" y="6078221"/>
            <a:ext cx="863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SMO: Platt</a:t>
            </a:r>
            <a:r>
              <a:rPr lang="en-US" altLang="zh-CN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John. "Sequential minimal optimization: A fast algorithm for training support vector machines." (1998).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391400" cy="60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SVM—Linearly Inseparable</a:t>
            </a: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dirty="0">
                <a:ea typeface="宋体" panose="02010600030101010101" pitchFamily="2" charset="-122"/>
              </a:rPr>
              <a:t>Transform the original input data into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a higher dimensional space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 smtClean="0">
                <a:solidFill>
                  <a:srgbClr val="0101F4"/>
                </a:solidFill>
                <a:ea typeface="宋体" panose="02010600030101010101" pitchFamily="2" charset="-122"/>
              </a:rPr>
              <a:t>       Search </a:t>
            </a:r>
            <a:r>
              <a:rPr lang="en-US" altLang="zh-CN" sz="2000" dirty="0">
                <a:solidFill>
                  <a:srgbClr val="0101F4"/>
                </a:solidFill>
                <a:ea typeface="宋体" panose="02010600030101010101" pitchFamily="2" charset="-122"/>
              </a:rPr>
              <a:t>for a linear separating hyperplane in the new space</a:t>
            </a:r>
          </a:p>
        </p:txBody>
      </p:sp>
      <p:pic>
        <p:nvPicPr>
          <p:cNvPr id="9" name="Picture 7" descr="http://my.csdn.net/uploads/201206/02/1338612063_16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456238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02" y="344016"/>
            <a:ext cx="8280400" cy="685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Kernel Trick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4934" name="Rectangle 3"/>
          <p:cNvSpPr>
            <a:spLocks noChangeArrowheads="1"/>
          </p:cNvSpPr>
          <p:nvPr/>
        </p:nvSpPr>
        <p:spPr bwMode="auto">
          <a:xfrm>
            <a:off x="381000" y="1295400"/>
            <a:ext cx="8458200" cy="18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ea typeface="宋体" panose="02010600030101010101" pitchFamily="2" charset="-122"/>
              </a:rPr>
              <a:t>Instead of computing the dot product on the transformed data tuples, it is mathematically equivalent to instead applying </a:t>
            </a:r>
            <a:r>
              <a:rPr lang="en-US" altLang="zh-CN" sz="2000" b="1" dirty="0">
                <a:solidFill>
                  <a:srgbClr val="0101F4"/>
                </a:solidFill>
                <a:ea typeface="宋体" panose="02010600030101010101" pitchFamily="2" charset="-122"/>
              </a:rPr>
              <a:t>a kernel function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K(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ea typeface="宋体" panose="02010600030101010101" pitchFamily="2" charset="-122"/>
              </a:rPr>
              <a:t>to the original data, i.e.,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l-GR" altLang="zh-CN" sz="2000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Typical Kernel </a:t>
            </a:r>
            <a:r>
              <a:rPr lang="en-US" altLang="zh-CN" sz="2000" dirty="0" smtClean="0">
                <a:ea typeface="宋体" panose="02010600030101010101" pitchFamily="2" charset="-122"/>
              </a:rPr>
              <a:t>Functions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273865"/>
            <a:ext cx="3816424" cy="4955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93" y="3933056"/>
            <a:ext cx="3653779" cy="8587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96361"/>
            <a:ext cx="4536504" cy="803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94" y="5764380"/>
            <a:ext cx="4392488" cy="4952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7624" y="333063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olynomial kernel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7624" y="408302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kernel  (RBF)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7624" y="496054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1393" y="580526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73" y="1984703"/>
            <a:ext cx="2658344" cy="4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02" y="344016"/>
            <a:ext cx="8280400" cy="685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Kernel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1361719"/>
            <a:ext cx="399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6" y="1308764"/>
            <a:ext cx="2304256" cy="5360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69869"/>
            <a:ext cx="4896544" cy="6186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90" y="2083248"/>
            <a:ext cx="3763480" cy="366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58" y="3266917"/>
            <a:ext cx="4116070" cy="5221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9552" y="207163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3347864" y="3088472"/>
            <a:ext cx="288032" cy="196405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204675"/>
            <a:ext cx="2563202" cy="37645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74908"/>
            <a:ext cx="2699436" cy="79208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72" y="4218599"/>
            <a:ext cx="3834436" cy="72505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83" y="5311379"/>
            <a:ext cx="2518689" cy="911233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>
            <a:off x="3347864" y="4847161"/>
            <a:ext cx="432048" cy="31538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02" y="344016"/>
            <a:ext cx="82804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SVM—Kernel functions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0768"/>
            <a:ext cx="4608512" cy="8128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23688"/>
            <a:ext cx="4145749" cy="851763"/>
          </a:xfrm>
          <a:prstGeom prst="rect">
            <a:avLst/>
          </a:prstGeom>
        </p:spPr>
      </p:pic>
      <p:sp>
        <p:nvSpPr>
          <p:cNvPr id="21" name="下箭头 20"/>
          <p:cNvSpPr/>
          <p:nvPr/>
        </p:nvSpPr>
        <p:spPr>
          <a:xfrm>
            <a:off x="4572000" y="2196444"/>
            <a:ext cx="288032" cy="196405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1520" y="1588584"/>
            <a:ext cx="15121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SVM+ kernel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356993"/>
            <a:ext cx="3624436" cy="7838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25649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0119" y="356425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6" y="1340768"/>
            <a:ext cx="1828094" cy="1161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6" y="4504090"/>
            <a:ext cx="2600325" cy="5715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78202" y="4571836"/>
            <a:ext cx="1893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kernel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25" y="5438831"/>
            <a:ext cx="4916091" cy="7326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78202" y="5571187"/>
            <a:ext cx="1893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+ kernel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5229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73050" indent="-27305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CN" sz="8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Thanks</a:t>
            </a:r>
            <a:r>
              <a:rPr lang="zh-CN" altLang="en-US" sz="8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 pitchFamily="49" charset="-122"/>
                <a:cs typeface="方正舒体"/>
              </a:rPr>
              <a:t> !!!</a:t>
            </a:r>
          </a:p>
        </p:txBody>
      </p:sp>
      <p:graphicFrame>
        <p:nvGraphicFramePr>
          <p:cNvPr id="51203" name="Object 2"/>
          <p:cNvGraphicFramePr>
            <a:graphicFrameLocks/>
          </p:cNvGraphicFramePr>
          <p:nvPr>
            <p:extLst/>
          </p:nvPr>
        </p:nvGraphicFramePr>
        <p:xfrm>
          <a:off x="2627784" y="692696"/>
          <a:ext cx="41894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Clip" r:id="rId3" imgW="7833665" imgH="7839151" progId="">
                  <p:embed/>
                </p:oleObj>
              </mc:Choice>
              <mc:Fallback>
                <p:oleObj name="Clip" r:id="rId3" imgW="7833665" imgH="783915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92696"/>
                        <a:ext cx="41894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3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689456" y="1268760"/>
            <a:ext cx="8208912" cy="93610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mapping function or model to answer whether one’s salary is more than 50k.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404664"/>
            <a:ext cx="8286808" cy="4767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Payment </a:t>
            </a:r>
            <a:r>
              <a:rPr lang="en-US" altLang="zh-CN" b="1" dirty="0" smtClean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67410"/>
              </p:ext>
            </p:extLst>
          </p:nvPr>
        </p:nvGraphicFramePr>
        <p:xfrm>
          <a:off x="1763688" y="2557686"/>
          <a:ext cx="4968552" cy="259228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0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Age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Edu. year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HoursPerWeek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Pay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25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&lt;50k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38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≥</a:t>
                      </a:r>
                      <a:r>
                        <a:rPr lang="en-US" altLang="zh-CN" sz="2000" kern="100" dirty="0">
                          <a:effectLst/>
                        </a:rPr>
                        <a:t>50k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28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≥</a:t>
                      </a:r>
                      <a:r>
                        <a:rPr lang="en-US" sz="2000" kern="100" dirty="0">
                          <a:effectLst/>
                        </a:rPr>
                        <a:t>50k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24</a:t>
                      </a:r>
                      <a:endParaRPr lang="zh-CN" sz="20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&lt;50k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55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1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23528" y="548680"/>
            <a:ext cx="8712968" cy="54027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solid points represent “salary &lt; 50k” and hollow ones for 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50k”, we can use the line to separate those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is better?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one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 error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 predicted result (separate results)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model should </a:t>
            </a:r>
            <a:r>
              <a:rPr lang="en-US" altLang="zh-CN" sz="2400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loss on training data </a:t>
            </a:r>
            <a:endParaRPr lang="zh-CN" altLang="en-US" sz="2400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700808"/>
            <a:ext cx="291991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4294967295"/>
              </p:nvPr>
            </p:nvSpPr>
            <p:spPr>
              <a:xfrm>
                <a:off x="333996" y="980728"/>
                <a:ext cx="8784976" cy="5564652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measure the predicted results, we introduce the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a non-negative function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0-1 loss</a:t>
                </a:r>
              </a:p>
              <a:p>
                <a:pPr marL="95250" lvl="1" indent="0">
                  <a:buNone/>
                </a:pP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Squared loss</a:t>
                </a:r>
              </a:p>
              <a:p>
                <a:pPr marL="457200" lvl="1" indent="0">
                  <a:buNone/>
                </a:pP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loss</a:t>
                </a:r>
                <a:b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(Cross Entropy)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33996" y="980728"/>
                <a:ext cx="8784976" cy="5564652"/>
              </a:xfrm>
              <a:prstGeom prst="rect">
                <a:avLst/>
              </a:prstGeom>
              <a:blipFill rotWithShape="0">
                <a:blip r:embed="rId2"/>
                <a:stretch>
                  <a:fillRect l="-1110" t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5" y="264377"/>
            <a:ext cx="7914523" cy="64222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0101F4"/>
                </a:solidFill>
              </a:rPr>
              <a:t>LOSS FUNCTION</a:t>
            </a:r>
            <a:endParaRPr lang="zh-CN" altLang="en-US" b="1" dirty="0">
              <a:solidFill>
                <a:srgbClr val="0101F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11889" y="2101217"/>
                <a:ext cx="3829190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0,    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1,    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889" y="2101217"/>
                <a:ext cx="3829190" cy="778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50098" y="3023015"/>
                <a:ext cx="3372718" cy="500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98" y="3023015"/>
                <a:ext cx="3372718" cy="5005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43808" y="3933056"/>
                <a:ext cx="3248133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933056"/>
                <a:ext cx="3248133" cy="439736"/>
              </a:xfrm>
              <a:prstGeom prst="rect">
                <a:avLst/>
              </a:prstGeom>
              <a:blipFill rotWithShape="0">
                <a:blip r:embed="rId5"/>
                <a:stretch>
                  <a:fillRect t="-109722" r="-15602" b="-17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43808" y="4509120"/>
                <a:ext cx="5587812" cy="1671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logP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000" b="0" dirty="0" smtClean="0"/>
              </a:p>
              <a:p>
                <a:r>
                  <a:rPr lang="en-US" altLang="zh-CN" sz="2200" dirty="0" smtClean="0"/>
                  <a:t>                           =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(1−</m:t>
                        </m:r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altLang="zh-CN" sz="2200" dirty="0" smtClean="0"/>
              </a:p>
              <a:p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                      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509120"/>
                <a:ext cx="5587812" cy="16714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755576" y="2036067"/>
            <a:ext cx="8286808" cy="50616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Performance on </a:t>
            </a:r>
            <a:r>
              <a:rPr lang="en-US" altLang="zh-CN" sz="2400" b="1" dirty="0">
                <a:solidFill>
                  <a:srgbClr val="FF0000"/>
                </a:solidFill>
              </a:rPr>
              <a:t>training data </a:t>
            </a:r>
            <a:r>
              <a:rPr lang="en-US" altLang="zh-CN" sz="2400" dirty="0"/>
              <a:t>of three models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Performance on </a:t>
            </a:r>
            <a:r>
              <a:rPr lang="en-US" altLang="zh-CN" sz="2400" b="1" dirty="0">
                <a:solidFill>
                  <a:srgbClr val="FF0000"/>
                </a:solidFill>
              </a:rPr>
              <a:t>training data and test data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254452"/>
            <a:ext cx="5328592" cy="6510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101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 and Test Loss</a:t>
            </a:r>
            <a:endParaRPr lang="zh-CN" altLang="en-US" b="1" dirty="0">
              <a:solidFill>
                <a:srgbClr val="0101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42236"/>
            <a:ext cx="6343445" cy="1789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79" y="4797500"/>
            <a:ext cx="6209654" cy="17679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69236" y="42210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101F4"/>
                </a:solidFill>
              </a:rPr>
              <a:t>Who wins?</a:t>
            </a:r>
            <a:endParaRPr lang="zh-CN" altLang="en-US" sz="2800" b="1" dirty="0">
              <a:solidFill>
                <a:srgbClr val="0101F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140489"/>
            <a:ext cx="8220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Training loss</a:t>
            </a:r>
            <a:r>
              <a:rPr lang="en-US" altLang="zh-CN" sz="2400" dirty="0"/>
              <a:t>: loss on training data   </a:t>
            </a:r>
            <a:r>
              <a:rPr lang="en-US" altLang="zh-CN" sz="2400" b="1" dirty="0"/>
              <a:t>Test loss</a:t>
            </a:r>
            <a:r>
              <a:rPr lang="en-US" altLang="zh-CN" sz="2400" dirty="0"/>
              <a:t>: loss on test data</a:t>
            </a:r>
          </a:p>
        </p:txBody>
      </p:sp>
    </p:spTree>
    <p:extLst>
      <p:ext uri="{BB962C8B-B14F-4D97-AF65-F5344CB8AC3E}">
        <p14:creationId xmlns:p14="http://schemas.microsoft.com/office/powerpoint/2010/main" val="2798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67544" y="987796"/>
            <a:ext cx="8496944" cy="302433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Empirical  risk: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good model cannot only take training loss into account and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empirical risk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Instead, improve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generalization.</a:t>
            </a:r>
          </a:p>
          <a:p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92845"/>
            <a:ext cx="8286808" cy="78788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0101F4"/>
                </a:solidFill>
              </a:rPr>
              <a:t>Generalization </a:t>
            </a:r>
            <a:endParaRPr lang="zh-CN" altLang="en-US" b="1" dirty="0">
              <a:solidFill>
                <a:srgbClr val="0101F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1760" y="1196752"/>
                <a:ext cx="3171766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200" i="0">
                              <a:latin typeface="Cambria Math" panose="02040503050406030204" pitchFamily="18" charset="0"/>
                            </a:rPr>
                            <m:t>L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196752"/>
                <a:ext cx="3171766" cy="1044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573016"/>
            <a:ext cx="6336704" cy="218385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77340" y="605153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20" y="6093296"/>
            <a:ext cx="415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To avoid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Underfitting</a:t>
            </a:r>
            <a:r>
              <a:rPr lang="en-US" altLang="zh-CN" sz="2000" b="1" dirty="0">
                <a:solidFill>
                  <a:srgbClr val="FF0000"/>
                </a:solidFill>
              </a:rPr>
              <a:t> and Overfitting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14341</TotalTime>
  <Words>1580</Words>
  <Application>Microsoft Office PowerPoint</Application>
  <PresentationFormat>全屏显示(4:3)</PresentationFormat>
  <Paragraphs>347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46</vt:i4>
      </vt:variant>
    </vt:vector>
  </HeadingPairs>
  <TitlesOfParts>
    <vt:vector size="73" baseType="lpstr">
      <vt:lpstr>Arial Unicode MS</vt:lpstr>
      <vt:lpstr>Monotype Sorts</vt:lpstr>
      <vt:lpstr>MS UI Gothic</vt:lpstr>
      <vt:lpstr>方正舒体</vt:lpstr>
      <vt:lpstr>黑体</vt:lpstr>
      <vt:lpstr>楷体</vt:lpstr>
      <vt:lpstr>宋体</vt:lpstr>
      <vt:lpstr>微软雅黑</vt:lpstr>
      <vt:lpstr>Aparajita</vt:lpstr>
      <vt:lpstr>Arial</vt:lpstr>
      <vt:lpstr>Calibri</vt:lpstr>
      <vt:lpstr>Cambria Math</vt:lpstr>
      <vt:lpstr>Ebrima</vt:lpstr>
      <vt:lpstr>Lucida Sans Unicode</vt:lpstr>
      <vt:lpstr>Marlett</vt:lpstr>
      <vt:lpstr>Tahoma</vt:lpstr>
      <vt:lpstr>Times New Roman</vt:lpstr>
      <vt:lpstr>Wingdings</vt:lpstr>
      <vt:lpstr>Office 主题</vt:lpstr>
      <vt:lpstr>2_Office 主题</vt:lpstr>
      <vt:lpstr>VISIO</vt:lpstr>
      <vt:lpstr>Equation</vt:lpstr>
      <vt:lpstr>Document</vt:lpstr>
      <vt:lpstr>Visio</vt:lpstr>
      <vt:lpstr>工作表</vt:lpstr>
      <vt:lpstr>Worksheet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Nearest Neighbor Classifiers</vt:lpstr>
      <vt:lpstr>Definition of Nearest Neighbor</vt:lpstr>
      <vt:lpstr>PowerPoint 演示文稿</vt:lpstr>
      <vt:lpstr>Remarks</vt:lpstr>
      <vt:lpstr>2. Naïve Bayes</vt:lpstr>
      <vt:lpstr>PowerPoint 演示文稿</vt:lpstr>
      <vt:lpstr>Case Study</vt:lpstr>
      <vt:lpstr>PowerPoint 演示文稿</vt:lpstr>
      <vt:lpstr>PowerPoint 演示文稿</vt:lpstr>
      <vt:lpstr>PowerPoint 演示文稿</vt:lpstr>
      <vt:lpstr>Example of a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How to determine the Best Split</vt:lpstr>
      <vt:lpstr>Information Gain</vt:lpstr>
      <vt:lpstr>Attribute Selection: Information Gain</vt:lpstr>
      <vt:lpstr>4. SVM</vt:lpstr>
      <vt:lpstr>SVM—When Data Is Linearly Separable</vt:lpstr>
      <vt:lpstr>SVM—Linearly Separable</vt:lpstr>
      <vt:lpstr>SVM—Linearly Separable</vt:lpstr>
      <vt:lpstr>PowerPoint 演示文稿</vt:lpstr>
      <vt:lpstr>PowerPoint 演示文稿</vt:lpstr>
      <vt:lpstr>PowerPoint 演示文稿</vt:lpstr>
      <vt:lpstr>SVM—Linearly Inseparable</vt:lpstr>
      <vt:lpstr>Kernel Trick</vt:lpstr>
      <vt:lpstr>Kernel Function</vt:lpstr>
      <vt:lpstr>SVM—Kernel functions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Junming Shao</dc:creator>
  <cp:lastModifiedBy>sjm_1205</cp:lastModifiedBy>
  <cp:revision>919</cp:revision>
  <cp:lastPrinted>2017-05-02T13:35:55Z</cp:lastPrinted>
  <dcterms:created xsi:type="dcterms:W3CDTF">2015-10-30T04:49:06Z</dcterms:created>
  <dcterms:modified xsi:type="dcterms:W3CDTF">2021-03-04T14:40:51Z</dcterms:modified>
</cp:coreProperties>
</file>