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0" r:id="rId2"/>
    <p:sldId id="838" r:id="rId3"/>
    <p:sldId id="321" r:id="rId4"/>
    <p:sldId id="322" r:id="rId5"/>
    <p:sldId id="657" r:id="rId6"/>
    <p:sldId id="577" r:id="rId7"/>
    <p:sldId id="828" r:id="rId8"/>
    <p:sldId id="580" r:id="rId9"/>
    <p:sldId id="581" r:id="rId10"/>
    <p:sldId id="582" r:id="rId11"/>
    <p:sldId id="583" r:id="rId12"/>
    <p:sldId id="584" r:id="rId13"/>
    <p:sldId id="593" r:id="rId14"/>
    <p:sldId id="594" r:id="rId15"/>
    <p:sldId id="606" r:id="rId16"/>
    <p:sldId id="605" r:id="rId17"/>
    <p:sldId id="589" r:id="rId18"/>
    <p:sldId id="825" r:id="rId19"/>
    <p:sldId id="590" r:id="rId20"/>
    <p:sldId id="591" r:id="rId21"/>
    <p:sldId id="592" r:id="rId22"/>
    <p:sldId id="826" r:id="rId23"/>
    <p:sldId id="596" r:id="rId24"/>
    <p:sldId id="827" r:id="rId25"/>
    <p:sldId id="604" r:id="rId26"/>
    <p:sldId id="615" r:id="rId27"/>
    <p:sldId id="641" r:id="rId28"/>
    <p:sldId id="643" r:id="rId29"/>
    <p:sldId id="653" r:id="rId30"/>
    <p:sldId id="654" r:id="rId31"/>
    <p:sldId id="829" r:id="rId32"/>
    <p:sldId id="659" r:id="rId33"/>
    <p:sldId id="647" r:id="rId34"/>
    <p:sldId id="830" r:id="rId35"/>
    <p:sldId id="832" r:id="rId36"/>
    <p:sldId id="281" r:id="rId37"/>
    <p:sldId id="282" r:id="rId38"/>
    <p:sldId id="846" r:id="rId39"/>
    <p:sldId id="847" r:id="rId40"/>
    <p:sldId id="839" r:id="rId41"/>
    <p:sldId id="841" r:id="rId42"/>
    <p:sldId id="27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蛤" initials="蛤" lastIdx="1" clrIdx="0">
    <p:extLst>
      <p:ext uri="{19B8F6BF-5375-455C-9EA6-DF929625EA0E}">
        <p15:presenceInfo xmlns:p15="http://schemas.microsoft.com/office/powerpoint/2012/main" userId="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FF0000"/>
    <a:srgbClr val="FFE900"/>
    <a:srgbClr val="FFFFFF"/>
    <a:srgbClr val="FFCC66"/>
    <a:srgbClr val="305480"/>
    <a:srgbClr val="DB6BDB"/>
    <a:srgbClr val="F1D52F"/>
    <a:srgbClr val="A14D07"/>
    <a:srgbClr val="C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/>
    <p:restoredTop sz="88415" autoAdjust="0"/>
  </p:normalViewPr>
  <p:slideViewPr>
    <p:cSldViewPr>
      <p:cViewPr varScale="1">
        <p:scale>
          <a:sx n="91" d="100"/>
          <a:sy n="91" d="100"/>
        </p:scale>
        <p:origin x="92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0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5B6D24-3F29-D746-8FF7-55802BBAB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5D8CFF-6347-194A-827B-1A1239D48C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495D-B970-5C42-82BA-E26B8B9697FD}" type="datetimeFigureOut">
              <a:rPr kumimoji="1" lang="zh-CN" altLang="en-US" smtClean="0"/>
              <a:t>2021/3/19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31A299-134B-7045-8552-A51967BBDD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C2FA3E-C536-2647-A789-22506CA008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4A95-B196-0D44-BA7F-6B72F59D4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683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E73815B1-37A2-4EA6-81FE-624E3679883E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F1D29A34-8D9A-49B0-86D8-8BBB69809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77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4BAEED6F-F1EE-9547-908E-F7EA52229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Text Box 2">
            <a:extLst>
              <a:ext uri="{FF2B5EF4-FFF2-40B4-BE49-F238E27FC236}">
                <a16:creationId xmlns:a16="http://schemas.microsoft.com/office/drawing/2014/main" id="{01EB26D5-2A4F-EC42-BBBB-06ABDB4237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2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1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1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35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2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1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405F0CF1-5153-EB4A-A122-71F0D63FD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06AF91B4-7073-6D4F-BED0-EB7A1813CA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9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B1F10D7A-D196-D84B-833F-04BE551F0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CD0921D3-1CD5-8447-8F4E-6CAB302B7E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1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B66A143-157D-F349-AA23-E9572D2746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17CC5B6B-B784-4248-94C2-88A59D4F14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9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A40B47E-CEA3-BC4A-9D06-C6CC8E9C5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2BDDEB8B-06AE-FD4B-B9EE-DF7D83D9F5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4BAEED6F-F1EE-9547-908E-F7EA52229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Text Box 2">
            <a:extLst>
              <a:ext uri="{FF2B5EF4-FFF2-40B4-BE49-F238E27FC236}">
                <a16:creationId xmlns:a16="http://schemas.microsoft.com/office/drawing/2014/main" id="{01EB26D5-2A4F-EC42-BBBB-06ABDB4237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6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EA30F83F-25E7-A84F-A99F-553DDCA78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5" name="Text Box 2">
            <a:extLst>
              <a:ext uri="{FF2B5EF4-FFF2-40B4-BE49-F238E27FC236}">
                <a16:creationId xmlns:a16="http://schemas.microsoft.com/office/drawing/2014/main" id="{4F5E0837-EC17-F745-8778-A6605F2631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de-AT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3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1CB4758-437F-2B45-AD69-68D596483F18}"/>
              </a:ext>
            </a:extLst>
          </p:cNvPr>
          <p:cNvSpPr/>
          <p:nvPr userDrawn="1"/>
        </p:nvSpPr>
        <p:spPr>
          <a:xfrm>
            <a:off x="0" y="1928802"/>
            <a:ext cx="9144000" cy="2928958"/>
          </a:xfrm>
          <a:prstGeom prst="rect">
            <a:avLst/>
          </a:prstGeom>
          <a:solidFill>
            <a:srgbClr val="284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Times New Roman" panose="02020603050405020304" pitchFamily="18" charset="0"/>
            </a:endParaRPr>
          </a:p>
        </p:txBody>
      </p:sp>
      <p:pic>
        <p:nvPicPr>
          <p:cNvPr id="27" name="图片 26" descr="TEST.gif">
            <a:extLst>
              <a:ext uri="{FF2B5EF4-FFF2-40B4-BE49-F238E27FC236}">
                <a16:creationId xmlns:a16="http://schemas.microsoft.com/office/drawing/2014/main" id="{BFDEC4D4-2975-DF45-BB71-CAC94D2A4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20" y="357166"/>
            <a:ext cx="4286280" cy="1034515"/>
          </a:xfrm>
          <a:prstGeom prst="rect">
            <a:avLst/>
          </a:prstGeom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F74CE887-3EC8-E84B-9BF1-4F5EEDD6FB8A}"/>
              </a:ext>
            </a:extLst>
          </p:cNvPr>
          <p:cNvSpPr txBox="1"/>
          <p:nvPr userDrawn="1"/>
        </p:nvSpPr>
        <p:spPr>
          <a:xfrm>
            <a:off x="3248189" y="5229067"/>
            <a:ext cx="507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Lab, </a:t>
            </a:r>
          </a:p>
          <a:p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zh-CN" altLang="en-US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zh-CN" altLang="en-US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Engineering,</a:t>
            </a:r>
          </a:p>
          <a:p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Electronic Science and Technology of China,</a:t>
            </a:r>
          </a:p>
          <a:p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zh-CN" altLang="en-US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junmshao@uestc.edu.cn</a:t>
            </a:r>
            <a:endParaRPr lang="en-US" altLang="zh-CN" sz="1600" dirty="0">
              <a:solidFill>
                <a:srgbClr val="2846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</a:t>
            </a:r>
            <a:r>
              <a:rPr lang="zh-CN" altLang="en-US" sz="1600" dirty="0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2846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dm.uestc.edu.cn</a:t>
            </a:r>
            <a:endParaRPr lang="en-US" altLang="zh-CN" sz="1600" dirty="0">
              <a:solidFill>
                <a:srgbClr val="2846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" descr="http://portal.uestc.edu.cn/login/images/login_11.jpg">
            <a:extLst>
              <a:ext uri="{FF2B5EF4-FFF2-40B4-BE49-F238E27FC236}">
                <a16:creationId xmlns:a16="http://schemas.microsoft.com/office/drawing/2014/main" id="{4DD49679-E744-1946-A626-5C2B8D8B6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18000" contrast="2000"/>
          </a:blip>
          <a:srcRect/>
          <a:stretch>
            <a:fillRect/>
          </a:stretch>
        </p:blipFill>
        <p:spPr bwMode="auto">
          <a:xfrm>
            <a:off x="5572132" y="357166"/>
            <a:ext cx="3286148" cy="1258126"/>
          </a:xfrm>
          <a:prstGeom prst="rect">
            <a:avLst/>
          </a:prstGeom>
          <a:noFill/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7162A6DA-C6A7-2545-9198-0E7D7BABDD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3713" y="5319283"/>
            <a:ext cx="11430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30" descr="logo.png">
            <a:extLst>
              <a:ext uri="{FF2B5EF4-FFF2-40B4-BE49-F238E27FC236}">
                <a16:creationId xmlns:a16="http://schemas.microsoft.com/office/drawing/2014/main" id="{EEB2B31E-B1F7-CB42-AC3B-C20F1E1835E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190" y="5394881"/>
            <a:ext cx="1004735" cy="10001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AFE4B-D537-4DB5-A0C5-1B40B36D8D13}"/>
              </a:ext>
            </a:extLst>
          </p:cNvPr>
          <p:cNvSpPr/>
          <p:nvPr userDrawn="1"/>
        </p:nvSpPr>
        <p:spPr>
          <a:xfrm>
            <a:off x="0" y="6624935"/>
            <a:ext cx="9144000" cy="233065"/>
          </a:xfrm>
          <a:prstGeom prst="rect">
            <a:avLst/>
          </a:prstGeom>
          <a:solidFill>
            <a:srgbClr val="305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E65078-B814-4B82-AF88-FD6672C4CD5F}"/>
              </a:ext>
            </a:extLst>
          </p:cNvPr>
          <p:cNvCxnSpPr>
            <a:cxnSpLocks/>
          </p:cNvCxnSpPr>
          <p:nvPr userDrawn="1"/>
        </p:nvCxnSpPr>
        <p:spPr>
          <a:xfrm>
            <a:off x="467544" y="764704"/>
            <a:ext cx="8319298" cy="0"/>
          </a:xfrm>
          <a:prstGeom prst="line">
            <a:avLst/>
          </a:prstGeom>
          <a:ln w="38100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9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BE9D3-F22F-194B-BBA3-80C8AF39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C34A4-B998-9746-86CA-A507CB1AC9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40729-4CF8-3846-B3EB-FAD6AB51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161CC-8B73-9C43-BE81-0C93AB2F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6AB3B-0A70-194A-975F-17F5630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0F5AA-387E-1E40-9555-556D5654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87D6779-813B-424B-97A8-3C3379E91A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09963-0313-4B01-B6C1-530C9FD23516}"/>
              </a:ext>
            </a:extLst>
          </p:cNvPr>
          <p:cNvSpPr/>
          <p:nvPr userDrawn="1"/>
        </p:nvSpPr>
        <p:spPr>
          <a:xfrm>
            <a:off x="0" y="6624935"/>
            <a:ext cx="9144000" cy="233065"/>
          </a:xfrm>
          <a:prstGeom prst="rect">
            <a:avLst/>
          </a:prstGeom>
          <a:solidFill>
            <a:srgbClr val="305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EF8E8B-EC0A-43E8-BFBC-F67ECC32C0C6}"/>
              </a:ext>
            </a:extLst>
          </p:cNvPr>
          <p:cNvCxnSpPr>
            <a:cxnSpLocks/>
          </p:cNvCxnSpPr>
          <p:nvPr userDrawn="1"/>
        </p:nvCxnSpPr>
        <p:spPr>
          <a:xfrm>
            <a:off x="467544" y="764704"/>
            <a:ext cx="8319298" cy="0"/>
          </a:xfrm>
          <a:prstGeom prst="line">
            <a:avLst/>
          </a:prstGeom>
          <a:ln w="38100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2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0045-07CC-1241-AB0F-EB6A8B6B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2C0CC-2BB7-F34A-B20E-1EFC0494BC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A6409-8D93-9340-99B1-E3C6726C2FA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EDAA45-ACEB-124B-901E-A70C318A50B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B1E7C3-2D2E-594E-99EE-750D703D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80B5811-6B0F-D84A-8970-5A3C3E9D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7041DCF-D9EA-0448-8399-042FE71F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8BAD919-FD63-C243-A928-FDA0539EF3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140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624935"/>
            <a:ext cx="9144000" cy="233065"/>
          </a:xfrm>
          <a:prstGeom prst="rect">
            <a:avLst/>
          </a:prstGeom>
          <a:solidFill>
            <a:srgbClr val="305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2" name="直接连接符 8">
            <a:extLst>
              <a:ext uri="{FF2B5EF4-FFF2-40B4-BE49-F238E27FC236}">
                <a16:creationId xmlns:a16="http://schemas.microsoft.com/office/drawing/2014/main" id="{57EF8E8B-EC0A-43E8-BFBC-F67ECC32C0C6}"/>
              </a:ext>
            </a:extLst>
          </p:cNvPr>
          <p:cNvCxnSpPr>
            <a:cxnSpLocks/>
          </p:cNvCxnSpPr>
          <p:nvPr userDrawn="1"/>
        </p:nvCxnSpPr>
        <p:spPr>
          <a:xfrm>
            <a:off x="468000" y="763200"/>
            <a:ext cx="8319298" cy="0"/>
          </a:xfrm>
          <a:prstGeom prst="line">
            <a:avLst/>
          </a:prstGeom>
          <a:ln w="38100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2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624935"/>
            <a:ext cx="9144000" cy="233065"/>
          </a:xfrm>
          <a:prstGeom prst="rect">
            <a:avLst/>
          </a:prstGeom>
          <a:solidFill>
            <a:srgbClr val="305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直接连接符 25"/>
          <p:cNvCxnSpPr>
            <a:cxnSpLocks/>
          </p:cNvCxnSpPr>
          <p:nvPr userDrawn="1"/>
        </p:nvCxnSpPr>
        <p:spPr>
          <a:xfrm>
            <a:off x="467544" y="764704"/>
            <a:ext cx="8319298" cy="0"/>
          </a:xfrm>
          <a:prstGeom prst="line">
            <a:avLst/>
          </a:prstGeom>
          <a:ln w="38100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0034" y="6889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D17815A-162B-4AE0-A79F-FEF9A245BB30}" type="datetimeFigureOut">
              <a:rPr lang="zh-CN" altLang="en-US" smtClean="0"/>
              <a:pPr/>
              <a:t>2021/3/19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A5969107-FF35-42A6-8630-C988F7FE1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jp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97838" y="294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7C4FF64-ED62-F949-BC15-14C5B1994533}"/>
              </a:ext>
            </a:extLst>
          </p:cNvPr>
          <p:cNvSpPr txBox="1"/>
          <p:nvPr/>
        </p:nvSpPr>
        <p:spPr>
          <a:xfrm>
            <a:off x="467544" y="263691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 dirty="0">
                <a:solidFill>
                  <a:prstClr val="white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Big Data Analysis and Mining </a:t>
            </a: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Junming Shao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194168E7-7FDE-854E-9749-7C4F60D5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33496BB-4382-DD46-80E5-348584E70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26779"/>
            <a:ext cx="8229600" cy="1143000"/>
          </a:xfrm>
        </p:spPr>
        <p:txBody>
          <a:bodyPr/>
          <a:lstStyle/>
          <a:p>
            <a:r>
              <a:rPr lang="en-US" altLang="zh-TW" sz="4000" dirty="0"/>
              <a:t>Principal Component Analysis (PCA)</a:t>
            </a:r>
            <a:endParaRPr lang="en-US" altLang="zh-CN" sz="40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E5A5C5-DA87-C04F-9229-ACDFAFABB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History: Karl Pearson, 1901 </a:t>
            </a:r>
          </a:p>
          <a:p>
            <a:r>
              <a:rPr lang="en-US" altLang="zh-TW" sz="2400" dirty="0"/>
              <a:t>Find projections that capture the largest amounts of variation in data </a:t>
            </a:r>
          </a:p>
          <a:p>
            <a:r>
              <a:rPr lang="en-US" altLang="zh-TW" sz="2400" dirty="0"/>
              <a:t>Find the eigenvectors of the covariance matrix, and these eigenvectors define the new space</a:t>
            </a:r>
            <a:endParaRPr lang="en-US" altLang="zh-CN" sz="2400" dirty="0"/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115ED2B8-F57D-B34E-A776-F4571DA08425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3959225"/>
            <a:ext cx="3484563" cy="2884488"/>
            <a:chOff x="1519" y="1934"/>
            <a:chExt cx="2184" cy="2052"/>
          </a:xfrm>
        </p:grpSpPr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EB132A05-0538-7F49-B74F-4F86CB7AD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934"/>
              <a:ext cx="23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>
                  <a:latin typeface="Times New Roman" panose="02020603050405020304" pitchFamily="18" charset="0"/>
                  <a:ea typeface="PMingLiU" panose="02020500000000000000" pitchFamily="18" charset="-120"/>
                </a:rPr>
                <a:t>x</a:t>
              </a:r>
              <a:r>
                <a:rPr lang="en-US" altLang="zh-TW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0246" name="Line 6">
              <a:extLst>
                <a:ext uri="{FF2B5EF4-FFF2-40B4-BE49-F238E27FC236}">
                  <a16:creationId xmlns:a16="http://schemas.microsoft.com/office/drawing/2014/main" id="{93D5D70E-B0B4-1B4A-86F9-7CE382DEB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47" name="Line 7">
              <a:extLst>
                <a:ext uri="{FF2B5EF4-FFF2-40B4-BE49-F238E27FC236}">
                  <a16:creationId xmlns:a16="http://schemas.microsoft.com/office/drawing/2014/main" id="{D06B5EC7-3B19-1547-8303-759309DC8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48" name="Line 8">
              <a:extLst>
                <a:ext uri="{FF2B5EF4-FFF2-40B4-BE49-F238E27FC236}">
                  <a16:creationId xmlns:a16="http://schemas.microsoft.com/office/drawing/2014/main" id="{BF0D173D-DC09-E44A-948E-BB992EDA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49" name="Oval 9">
              <a:extLst>
                <a:ext uri="{FF2B5EF4-FFF2-40B4-BE49-F238E27FC236}">
                  <a16:creationId xmlns:a16="http://schemas.microsoft.com/office/drawing/2014/main" id="{70A5A119-D5CC-E641-9F33-D3A9DF078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0" name="Oval 10">
              <a:extLst>
                <a:ext uri="{FF2B5EF4-FFF2-40B4-BE49-F238E27FC236}">
                  <a16:creationId xmlns:a16="http://schemas.microsoft.com/office/drawing/2014/main" id="{283E0252-047A-A647-A291-5B90457B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1" name="Oval 11">
              <a:extLst>
                <a:ext uri="{FF2B5EF4-FFF2-40B4-BE49-F238E27FC236}">
                  <a16:creationId xmlns:a16="http://schemas.microsoft.com/office/drawing/2014/main" id="{8B4E260D-D095-3A4C-AA29-5FBC3507B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2" name="Oval 12">
              <a:extLst>
                <a:ext uri="{FF2B5EF4-FFF2-40B4-BE49-F238E27FC236}">
                  <a16:creationId xmlns:a16="http://schemas.microsoft.com/office/drawing/2014/main" id="{874B2AE0-EB2B-504C-846A-7E91E0808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3" name="Oval 13">
              <a:extLst>
                <a:ext uri="{FF2B5EF4-FFF2-40B4-BE49-F238E27FC236}">
                  <a16:creationId xmlns:a16="http://schemas.microsoft.com/office/drawing/2014/main" id="{FFB60025-9A91-0B47-BE0D-520C530C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4" name="Oval 14">
              <a:extLst>
                <a:ext uri="{FF2B5EF4-FFF2-40B4-BE49-F238E27FC236}">
                  <a16:creationId xmlns:a16="http://schemas.microsoft.com/office/drawing/2014/main" id="{1F506837-E433-BA41-BB0F-9352D57B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5" name="Oval 15">
              <a:extLst>
                <a:ext uri="{FF2B5EF4-FFF2-40B4-BE49-F238E27FC236}">
                  <a16:creationId xmlns:a16="http://schemas.microsoft.com/office/drawing/2014/main" id="{A952A399-A955-284A-BD5D-5A91EF82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6" name="Oval 16">
              <a:extLst>
                <a:ext uri="{FF2B5EF4-FFF2-40B4-BE49-F238E27FC236}">
                  <a16:creationId xmlns:a16="http://schemas.microsoft.com/office/drawing/2014/main" id="{56E4BC4E-B2A8-B746-BA34-C582ECF0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7" name="Oval 17">
              <a:extLst>
                <a:ext uri="{FF2B5EF4-FFF2-40B4-BE49-F238E27FC236}">
                  <a16:creationId xmlns:a16="http://schemas.microsoft.com/office/drawing/2014/main" id="{A4BA336A-5384-0F41-B2D5-2C7C83DF3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8" name="Oval 18">
              <a:extLst>
                <a:ext uri="{FF2B5EF4-FFF2-40B4-BE49-F238E27FC236}">
                  <a16:creationId xmlns:a16="http://schemas.microsoft.com/office/drawing/2014/main" id="{0070F825-F8A8-614E-BE10-F77D52F7A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9" name="Oval 19">
              <a:extLst>
                <a:ext uri="{FF2B5EF4-FFF2-40B4-BE49-F238E27FC236}">
                  <a16:creationId xmlns:a16="http://schemas.microsoft.com/office/drawing/2014/main" id="{23135447-8074-4840-816C-7E8015BE7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0" name="Oval 20">
              <a:extLst>
                <a:ext uri="{FF2B5EF4-FFF2-40B4-BE49-F238E27FC236}">
                  <a16:creationId xmlns:a16="http://schemas.microsoft.com/office/drawing/2014/main" id="{698A6AA0-D310-7B4B-BC80-F6C8246A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1" name="Oval 21">
              <a:extLst>
                <a:ext uri="{FF2B5EF4-FFF2-40B4-BE49-F238E27FC236}">
                  <a16:creationId xmlns:a16="http://schemas.microsoft.com/office/drawing/2014/main" id="{D528B642-9A46-9748-B9C4-E5029364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2" name="Oval 22">
              <a:extLst>
                <a:ext uri="{FF2B5EF4-FFF2-40B4-BE49-F238E27FC236}">
                  <a16:creationId xmlns:a16="http://schemas.microsoft.com/office/drawing/2014/main" id="{0FB40D31-C1E8-1343-A94C-5F64CB443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3" name="Oval 23">
              <a:extLst>
                <a:ext uri="{FF2B5EF4-FFF2-40B4-BE49-F238E27FC236}">
                  <a16:creationId xmlns:a16="http://schemas.microsoft.com/office/drawing/2014/main" id="{8799E36E-88D4-4448-81B0-BFBCC7FD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4" name="Oval 24">
              <a:extLst>
                <a:ext uri="{FF2B5EF4-FFF2-40B4-BE49-F238E27FC236}">
                  <a16:creationId xmlns:a16="http://schemas.microsoft.com/office/drawing/2014/main" id="{F7A1C124-AC8E-024E-851E-0D9570774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5" name="Oval 25">
              <a:extLst>
                <a:ext uri="{FF2B5EF4-FFF2-40B4-BE49-F238E27FC236}">
                  <a16:creationId xmlns:a16="http://schemas.microsoft.com/office/drawing/2014/main" id="{4CE8426F-3F06-EA4D-9793-33630052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6" name="Freeform 26">
              <a:extLst>
                <a:ext uri="{FF2B5EF4-FFF2-40B4-BE49-F238E27FC236}">
                  <a16:creationId xmlns:a16="http://schemas.microsoft.com/office/drawing/2014/main" id="{3D4D6617-C002-7A4E-A1B8-D3AA24E1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796 h 968"/>
                <a:gd name="T2" fmla="*/ 212 w 1457"/>
                <a:gd name="T3" fmla="*/ 388 h 968"/>
                <a:gd name="T4" fmla="*/ 716 w 1457"/>
                <a:gd name="T5" fmla="*/ 132 h 968"/>
                <a:gd name="T6" fmla="*/ 1356 w 1457"/>
                <a:gd name="T7" fmla="*/ 20 h 968"/>
                <a:gd name="T8" fmla="*/ 1324 w 1457"/>
                <a:gd name="T9" fmla="*/ 252 h 968"/>
                <a:gd name="T10" fmla="*/ 940 w 1457"/>
                <a:gd name="T11" fmla="*/ 700 h 968"/>
                <a:gd name="T12" fmla="*/ 188 w 1457"/>
                <a:gd name="T13" fmla="*/ 948 h 968"/>
                <a:gd name="T14" fmla="*/ 4 w 1457"/>
                <a:gd name="T15" fmla="*/ 796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7" name="Oval 27">
              <a:extLst>
                <a:ext uri="{FF2B5EF4-FFF2-40B4-BE49-F238E27FC236}">
                  <a16:creationId xmlns:a16="http://schemas.microsoft.com/office/drawing/2014/main" id="{4187A390-0CC9-3A44-B8F8-5EE871F3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68" name="Text Box 28">
              <a:extLst>
                <a:ext uri="{FF2B5EF4-FFF2-40B4-BE49-F238E27FC236}">
                  <a16:creationId xmlns:a16="http://schemas.microsoft.com/office/drawing/2014/main" id="{863B7DFD-5A37-7447-8621-A0226ACD1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596"/>
              <a:ext cx="219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zh-TW">
                  <a:latin typeface="Times New Roman" panose="02020603050405020304" pitchFamily="18" charset="0"/>
                  <a:ea typeface="PMingLiU" panose="02020500000000000000" pitchFamily="18" charset="-120"/>
                </a:rPr>
                <a:t>x</a:t>
              </a:r>
              <a:r>
                <a:rPr lang="en-US" altLang="zh-TW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0269" name="Text Box 29">
              <a:extLst>
                <a:ext uri="{FF2B5EF4-FFF2-40B4-BE49-F238E27FC236}">
                  <a16:creationId xmlns:a16="http://schemas.microsoft.com/office/drawing/2014/main" id="{2EC16AE7-65FD-2E47-8E47-E679A3CAA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508"/>
              <a:ext cx="17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TW">
                  <a:latin typeface="Times New Roman" panose="02020603050405020304" pitchFamily="18" charset="0"/>
                  <a:ea typeface="PMingLiU" panose="02020500000000000000" pitchFamily="18" charset="-120"/>
                </a:rPr>
                <a:t>e</a:t>
              </a:r>
              <a:endParaRPr lang="en-US" altLang="zh-TW" baseline="-250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pic>
        <p:nvPicPr>
          <p:cNvPr id="10270" name="Picture 30">
            <a:extLst>
              <a:ext uri="{FF2B5EF4-FFF2-40B4-BE49-F238E27FC236}">
                <a16:creationId xmlns:a16="http://schemas.microsoft.com/office/drawing/2014/main" id="{FDCAFC59-A131-6846-A9E4-B05CB76A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789363"/>
            <a:ext cx="3421062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1E4578A-3E63-48BE-8F76-EE4154CB1987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50281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E8036033-4F0F-4248-8F55-C633691C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3CB5FFD-F788-4141-A7D2-78E42AEF5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8" y="872331"/>
            <a:ext cx="8229600" cy="1143000"/>
          </a:xfrm>
        </p:spPr>
        <p:txBody>
          <a:bodyPr/>
          <a:lstStyle/>
          <a:p>
            <a:r>
              <a:rPr lang="en-US" altLang="zh-CN" dirty="0"/>
              <a:t>PCA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FE8F4C0-2263-5847-AA4A-6234735F7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Definition: Given a set of data               , find the principal axes are those orthonormal axes onto which the variance retained under projection is maximal</a:t>
            </a:r>
          </a:p>
        </p:txBody>
      </p:sp>
      <p:pic>
        <p:nvPicPr>
          <p:cNvPr id="11276" name="Picture 12" descr="pca_basis">
            <a:extLst>
              <a:ext uri="{FF2B5EF4-FFF2-40B4-BE49-F238E27FC236}">
                <a16:creationId xmlns:a16="http://schemas.microsoft.com/office/drawing/2014/main" id="{DEBFF026-C18A-F248-BD44-57F14403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13100"/>
            <a:ext cx="4392613" cy="339248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1277" name="Line 13">
            <a:extLst>
              <a:ext uri="{FF2B5EF4-FFF2-40B4-BE49-F238E27FC236}">
                <a16:creationId xmlns:a16="http://schemas.microsoft.com/office/drawing/2014/main" id="{CDF32879-7FEB-7C4E-9D61-5C556B543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5938838"/>
            <a:ext cx="3317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6EE81776-3A37-D747-A5F4-00F9769366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3750" y="3568700"/>
            <a:ext cx="0" cy="2370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157E1820-707D-D342-86BE-0CB5659B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5978525"/>
            <a:ext cx="17915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600" dirty="0">
                <a:latin typeface="Times New Roman" panose="02020603050405020304" pitchFamily="18" charset="0"/>
                <a:ea typeface="MS PGothic" panose="020B0600070205080204" pitchFamily="34" charset="-128"/>
              </a:rPr>
              <a:t>Original Variable A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95E618B2-DB1B-6B4B-8A9A-C69EAFDF23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 rot="16200000">
            <a:off x="2239963" y="4416425"/>
            <a:ext cx="1873250" cy="3302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/>
              <a:t>Original Variable B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D598EFCE-1BE2-1D4B-853E-B922F23F3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4349750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600" dirty="0">
                <a:latin typeface="Times New Roman" panose="02020603050405020304" pitchFamily="18" charset="0"/>
                <a:ea typeface="MS PGothic" panose="020B0600070205080204" pitchFamily="34" charset="-128"/>
              </a:rPr>
              <a:t>PC 1</a:t>
            </a: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6E1B0DC2-3896-A645-AE16-76E9AE461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716338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1600" dirty="0">
                <a:latin typeface="Times New Roman" panose="02020603050405020304" pitchFamily="18" charset="0"/>
                <a:ea typeface="MS PGothic" panose="020B0600070205080204" pitchFamily="34" charset="-128"/>
              </a:rPr>
              <a:t>PC 2</a:t>
            </a:r>
          </a:p>
        </p:txBody>
      </p:sp>
      <p:graphicFrame>
        <p:nvGraphicFramePr>
          <p:cNvPr id="11283" name="Object 19">
            <a:extLst>
              <a:ext uri="{FF2B5EF4-FFF2-40B4-BE49-F238E27FC236}">
                <a16:creationId xmlns:a16="http://schemas.microsoft.com/office/drawing/2014/main" id="{F7A34BE8-5818-374E-A7D1-898C1804B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822592"/>
              </p:ext>
            </p:extLst>
          </p:nvPr>
        </p:nvGraphicFramePr>
        <p:xfrm>
          <a:off x="4560888" y="1661318"/>
          <a:ext cx="9572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4" imgW="14046200" imgH="4394200" progId="Equation.3">
                  <p:embed/>
                </p:oleObj>
              </mc:Choice>
              <mc:Fallback>
                <p:oleObj name="Equation" r:id="rId4" imgW="14046200" imgH="4394200" progId="Equation.3">
                  <p:embed/>
                  <p:pic>
                    <p:nvPicPr>
                      <p:cNvPr id="11283" name="Object 19">
                        <a:extLst>
                          <a:ext uri="{FF2B5EF4-FFF2-40B4-BE49-F238E27FC236}">
                            <a16:creationId xmlns:a16="http://schemas.microsoft.com/office/drawing/2014/main" id="{F7A34BE8-5818-374E-A7D1-898C1804B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1661318"/>
                        <a:ext cx="9572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AD3EAAD-3210-4580-AAF1-6A42343EBA7F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258843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F2E2B08A-2837-744F-87FB-2B044FC7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616-5FBE-C743-881E-D2B6B6F0E17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C2B0380-3D78-A449-81BC-22C68CDD0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819625"/>
            <a:ext cx="8229600" cy="1139825"/>
          </a:xfrm>
        </p:spPr>
        <p:txBody>
          <a:bodyPr/>
          <a:lstStyle/>
          <a:p>
            <a:r>
              <a:rPr lang="en-US" altLang="zh-CN" dirty="0"/>
              <a:t>Formulation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9CA223D-B4AD-E544-9A98-77B21B5D60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Variance on the first dimension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var(</a:t>
            </a:r>
            <a:r>
              <a:rPr lang="en-US" altLang="zh-CN" sz="2000" b="1" i="1">
                <a:latin typeface="Times New Roman" panose="02020603050405020304" pitchFamily="18" charset="0"/>
              </a:rPr>
              <a:t>U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</a:rPr>
              <a:t>)=var(</a:t>
            </a:r>
            <a:r>
              <a:rPr lang="en-US" altLang="zh-CN" sz="2000" b="1">
                <a:latin typeface="Times New Roman" panose="02020603050405020304" pitchFamily="18" charset="0"/>
              </a:rPr>
              <a:t>w</a:t>
            </a:r>
            <a:r>
              <a:rPr lang="en-US" altLang="zh-CN" sz="2000" i="1" baseline="30000"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)=</a:t>
            </a:r>
            <a:r>
              <a:rPr lang="en-US" altLang="zh-CN" sz="2000" b="1">
                <a:latin typeface="Times New Roman" panose="02020603050405020304" pitchFamily="18" charset="0"/>
              </a:rPr>
              <a:t>w</a:t>
            </a:r>
            <a:r>
              <a:rPr lang="en-US" altLang="zh-CN" sz="2000" i="1" baseline="30000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Sw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/>
              <a:t>: covariance matrix of 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20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Objective: the variance retains the maximal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Formulation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2000"/>
              <a:t>Solving procedure</a:t>
            </a:r>
          </a:p>
          <a:p>
            <a:pPr lvl="1">
              <a:lnSpc>
                <a:spcPct val="90000"/>
              </a:lnSpc>
            </a:pPr>
            <a:r>
              <a:rPr lang="en-US" altLang="zh-TW" sz="1900"/>
              <a:t>Construct Langrangian</a:t>
            </a:r>
            <a:endParaRPr lang="en-US" altLang="zh-CN" sz="1900"/>
          </a:p>
          <a:p>
            <a:pPr lvl="1">
              <a:lnSpc>
                <a:spcPct val="90000"/>
              </a:lnSpc>
            </a:pPr>
            <a:r>
              <a:rPr lang="en-US" altLang="zh-CN" sz="1900"/>
              <a:t>Set</a:t>
            </a:r>
            <a:r>
              <a:rPr lang="en-US" altLang="zh-TW" sz="1900"/>
              <a:t> </a:t>
            </a:r>
            <a:r>
              <a:rPr lang="en-US" altLang="zh-CN" sz="1900"/>
              <a:t>the </a:t>
            </a:r>
            <a:r>
              <a:rPr lang="en-US" altLang="zh-TW" sz="1900"/>
              <a:t>partial derivative </a:t>
            </a:r>
            <a:r>
              <a:rPr lang="en-US" altLang="zh-CN" sz="1900"/>
              <a:t>on </a:t>
            </a:r>
            <a:r>
              <a:rPr lang="en-US" altLang="zh-TW" sz="1900"/>
              <a:t>to zero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b="1"/>
              <a:t>		</a:t>
            </a:r>
            <a:endParaRPr lang="en-US" altLang="zh-CN" sz="2300"/>
          </a:p>
          <a:p>
            <a:pPr lvl="1">
              <a:lnSpc>
                <a:spcPct val="90000"/>
              </a:lnSpc>
            </a:pPr>
            <a:r>
              <a:rPr lang="en-US" altLang="zh-TW" sz="1900"/>
              <a:t>As </a:t>
            </a:r>
            <a:r>
              <a:rPr lang="en-US" altLang="zh-CN" sz="1900" b="1"/>
              <a:t>w</a:t>
            </a:r>
            <a:r>
              <a:rPr lang="en-US" altLang="zh-TW" sz="1900" b="1"/>
              <a:t> ≠ 0</a:t>
            </a:r>
            <a:r>
              <a:rPr lang="en-US" altLang="zh-TW" sz="1900"/>
              <a:t> then </a:t>
            </a:r>
            <a:r>
              <a:rPr lang="en-US" altLang="zh-CN" sz="1900" b="1"/>
              <a:t>w</a:t>
            </a:r>
            <a:r>
              <a:rPr lang="en-US" altLang="zh-TW" sz="1900"/>
              <a:t> must be an eigenvector of </a:t>
            </a:r>
            <a:r>
              <a:rPr lang="en-US" altLang="zh-CN" sz="1900" b="1"/>
              <a:t>S</a:t>
            </a:r>
            <a:r>
              <a:rPr lang="en-US" altLang="zh-TW" sz="1800" baseline="30000"/>
              <a:t> </a:t>
            </a:r>
            <a:r>
              <a:rPr lang="en-US" altLang="zh-TW" sz="1900"/>
              <a:t>with eigenvalue</a:t>
            </a:r>
            <a:r>
              <a:rPr lang="en-US" altLang="zh-CN" sz="1900"/>
              <a:t> </a:t>
            </a:r>
            <a:r>
              <a:rPr lang="en-US" altLang="zh-CN" sz="1900" i="1">
                <a:sym typeface="Symbol" pitchFamily="2" charset="2"/>
              </a:rPr>
              <a:t>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C4A6B4B0-BB55-DF4B-8B93-95F65539A85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40200" y="4221163"/>
          <a:ext cx="27543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Equation" r:id="rId3" imgW="44767500" imgH="5270500" progId="Equation.3">
                  <p:embed/>
                </p:oleObj>
              </mc:Choice>
              <mc:Fallback>
                <p:oleObj name="Equation" r:id="rId3" imgW="44767500" imgH="52705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C4A6B4B0-BB55-DF4B-8B93-95F65539A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21163"/>
                        <a:ext cx="27543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2BB1DD8E-0583-BA45-8C37-DD4CE6465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997200"/>
          <a:ext cx="15843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" name="Equation" r:id="rId5" imgW="23114000" imgH="11112500" progId="Equation.3">
                  <p:embed/>
                </p:oleObj>
              </mc:Choice>
              <mc:Fallback>
                <p:oleObj name="Equation" r:id="rId5" imgW="23114000" imgH="111125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2BB1DD8E-0583-BA45-8C37-DD4CE6465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97200"/>
                        <a:ext cx="15843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CD127FA3-D9C3-6A43-9D13-5967F5016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797425"/>
          <a:ext cx="1655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" name="Equation" r:id="rId7" imgW="29552900" imgH="9067800" progId="Equation.3">
                  <p:embed/>
                </p:oleObj>
              </mc:Choice>
              <mc:Fallback>
                <p:oleObj name="Equation" r:id="rId7" imgW="29552900" imgH="90678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CD127FA3-D9C3-6A43-9D13-5967F5016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97425"/>
                        <a:ext cx="1655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88711428-DC64-E64E-8AD5-C335E5AC6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4788" y="5876925"/>
          <a:ext cx="18002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" name="Equation" r:id="rId9" imgW="29260800" imgH="5270500" progId="Equation.3">
                  <p:embed/>
                </p:oleObj>
              </mc:Choice>
              <mc:Fallback>
                <p:oleObj name="Equation" r:id="rId9" imgW="29260800" imgH="5270500" progId="Equation.3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88711428-DC64-E64E-8AD5-C335E5AC6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876925"/>
                        <a:ext cx="18002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14B1772-FC47-4875-B618-BFA21F8F5413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68710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7E05FE0E-8184-2241-8C90-990A3203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AA527E8-7BF2-1A4C-ACC7-71A5CDA09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en-US" altLang="zh-CN" dirty="0"/>
              <a:t>Multidimensional Scaling (MDS)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391A2A5-6717-FC4D-8A98-89884A324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History: T. Cox and M. Cox, 2001</a:t>
            </a:r>
          </a:p>
          <a:p>
            <a:r>
              <a:rPr lang="en-US" altLang="zh-CN" sz="2400" dirty="0"/>
              <a:t>Attempts to preserve pairwise distances</a:t>
            </a:r>
          </a:p>
          <a:p>
            <a:r>
              <a:rPr lang="en-US" altLang="zh-CN" sz="2400" dirty="0"/>
              <a:t>Different formulation of PCA, but yields similar result form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EFB46581-621A-C741-9B10-ED3E7E74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29000"/>
            <a:ext cx="2880320" cy="8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0AEF6B64-9A56-7341-9127-12D9C341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69" y="4510463"/>
            <a:ext cx="4865261" cy="56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8588D3-C79E-4688-AC6F-1F76276AEE74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0112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3561E1-102F-4747-9222-5E7AF3C2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DF1D-F438-1446-9268-E8EB7FE1E590}" type="slidenum">
              <a:rPr lang="en-US" altLang="zh-CN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BCE106E-8019-574C-AB61-49838855D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MDS Example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653F6E5-FFE0-A547-AF9B-5B766745E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013325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06213C-ADB4-484E-83F8-BBAD825709FD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73924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EAC6C-222B-C648-AA59-7CAD866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B979-7B31-7B41-A3F3-F39FD1568F16}" type="slidenum">
              <a:rPr lang="en-US" altLang="zh-CN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431C830-B5C5-9A40-8B6A-A330691F7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en-US" altLang="zh-CN" dirty="0"/>
              <a:t>Models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4CD0E16-B9D2-9B46-BD0B-D071A579E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Nonlinear methods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Locally linear embedding (LLE)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Laplacian eigenmaps (LEM)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Isomap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Stochastic Neighbor Embedding (SNE)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89B46-7200-488D-A27C-884619E985BC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955450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849970-146A-194A-9E8B-4E938735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8320379" cy="31609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D241D6-C470-F841-85F6-0370C8417779}"/>
              </a:ext>
            </a:extLst>
          </p:cNvPr>
          <p:cNvSpPr/>
          <p:nvPr/>
        </p:nvSpPr>
        <p:spPr>
          <a:xfrm>
            <a:off x="539552" y="1061147"/>
            <a:ext cx="776058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50000"/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Nonlinear projections</a:t>
            </a:r>
          </a:p>
          <a:p>
            <a:pPr marL="342900" indent="-342900">
              <a:spcBef>
                <a:spcPct val="20000"/>
              </a:spcBef>
              <a:buSzPct val="50000"/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Goal: to unfold, rather than to project (linearly)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996C1F-E0B9-4861-822F-F3CB278F31C7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402350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6479C92B-C19F-844B-A2B8-A4440E16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0B4E-E4B0-2843-9E96-2CC89B6AAC23}" type="slidenum">
              <a:rPr lang="en-US" altLang="zh-CN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2E91052-30CA-E545-A93C-D9E9AE490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856" y="792620"/>
            <a:ext cx="8229600" cy="1143000"/>
          </a:xfrm>
        </p:spPr>
        <p:txBody>
          <a:bodyPr/>
          <a:lstStyle/>
          <a:p>
            <a:r>
              <a:rPr lang="en-US" altLang="zh-CN" sz="3200" dirty="0"/>
              <a:t>Locally Linear Embedding (LLE)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8CC20DB-A004-5242-989F-AD7B41FBF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sz="2200"/>
              <a:t>History: S. Roweis and L. Saul, Science, 2000</a:t>
            </a:r>
          </a:p>
          <a:p>
            <a:pPr marL="533400" indent="-533400"/>
            <a:r>
              <a:rPr lang="en-US" altLang="zh-CN" sz="2200"/>
              <a:t>Procedure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sz="2200"/>
              <a:t>Identify the neighbors of each data point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sz="2200"/>
              <a:t>Compute weights that best linearly reconstruct the point from its neighbors</a:t>
            </a:r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sz="2200"/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sz="2200"/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altLang="zh-CN" sz="2200"/>
              <a:t>Find the low-dimensional embedding vector which is best reconstructed by the weights determined in Step 2</a:t>
            </a:r>
            <a:r>
              <a:rPr lang="en-US" altLang="zh-CN"/>
              <a:t> 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90C6A327-9DD6-0744-B7D4-059AFBE6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573463"/>
            <a:ext cx="29797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42B81CA2-6DCC-E743-8D28-A5EB68AB1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5373688"/>
            <a:ext cx="2817813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0431FDE6-F5AE-5D4B-B32C-5BE718B7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5516563"/>
            <a:ext cx="1701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AutoShape 8">
            <a:extLst>
              <a:ext uri="{FF2B5EF4-FFF2-40B4-BE49-F238E27FC236}">
                <a16:creationId xmlns:a16="http://schemas.microsoft.com/office/drawing/2014/main" id="{35F106EE-6ECF-724A-85CF-8222FBAF7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68963"/>
            <a:ext cx="360363" cy="142875"/>
          </a:xfrm>
          <a:prstGeom prst="leftRightArrow">
            <a:avLst>
              <a:gd name="adj1" fmla="val 50000"/>
              <a:gd name="adj2" fmla="val 504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F83637F3-9EE7-214E-B59E-1FD66460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445125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Centering Y with unit variance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14E68-3EB4-4FCD-BC01-6E12065D7BF5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227676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604" y="707106"/>
            <a:ext cx="7799294" cy="560901"/>
          </a:xfrm>
          <a:prstGeom prst="rect">
            <a:avLst/>
          </a:prstGeom>
          <a:noFill/>
        </p:spPr>
        <p:txBody>
          <a:bodyPr vert="horz" wrap="square" lIns="0" tIns="67796" rIns="0" bIns="0" rtlCol="0">
            <a:spAutoFit/>
          </a:bodyPr>
          <a:lstStyle/>
          <a:p>
            <a:pPr marL="80687">
              <a:spcBef>
                <a:spcPts val="534"/>
              </a:spcBef>
            </a:pPr>
            <a:r>
              <a:rPr sz="3200" dirty="0"/>
              <a:t>Locally Linear Embedding</a:t>
            </a:r>
            <a:r>
              <a:rPr sz="3200" spc="-13" dirty="0"/>
              <a:t> </a:t>
            </a:r>
            <a:r>
              <a:rPr sz="3200" dirty="0"/>
              <a:t>(LLE)</a:t>
            </a:r>
          </a:p>
        </p:txBody>
      </p:sp>
      <p:sp>
        <p:nvSpPr>
          <p:cNvPr id="4" name="object 4"/>
          <p:cNvSpPr/>
          <p:nvPr/>
        </p:nvSpPr>
        <p:spPr>
          <a:xfrm>
            <a:off x="1309032" y="1324529"/>
            <a:ext cx="2922673" cy="296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2080" y="1948936"/>
            <a:ext cx="2732072" cy="1490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288" y="5982685"/>
            <a:ext cx="747992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Roweis &amp; Lawrence Saul. Nonlinear dimensionality 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locally linear embedding. Science, </a:t>
            </a:r>
            <a:r>
              <a:rPr sz="1059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v.290 </a:t>
            </a:r>
            <a:r>
              <a:rPr sz="1059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no.5500</a:t>
            </a:r>
            <a:r>
              <a:rPr sz="105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059"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9287" y="6139566"/>
            <a:ext cx="1577788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22, 2000.</a:t>
            </a:r>
            <a:r>
              <a:rPr sz="1059"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pp.2323—2326.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27798" y="4484951"/>
            <a:ext cx="3732679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58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based objective</a:t>
            </a:r>
            <a:endParaRPr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941"/>
              </a:lnSpc>
              <a:spcBef>
                <a:spcPts val="9"/>
              </a:spcBef>
            </a:pPr>
            <a:r>
              <a:rPr sz="158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</a:t>
            </a:r>
            <a:r>
              <a:rPr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 </a:t>
            </a:r>
            <a:r>
              <a:rPr sz="158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 Nonlinear mapping</a:t>
            </a:r>
            <a:endParaRPr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82"/>
              </a:lnSpc>
            </a:pPr>
            <a:r>
              <a:rPr sz="158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588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88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9901" y="4406004"/>
            <a:ext cx="4248472" cy="1207434"/>
          </a:xfrm>
          <a:custGeom>
            <a:avLst/>
            <a:gdLst/>
            <a:ahLst/>
            <a:cxnLst/>
            <a:rect l="l" t="t" r="r" b="b"/>
            <a:pathLst>
              <a:path w="4464685" h="1368425">
                <a:moveTo>
                  <a:pt x="0" y="1368158"/>
                </a:moveTo>
                <a:lnTo>
                  <a:pt x="4464494" y="1368158"/>
                </a:lnTo>
                <a:lnTo>
                  <a:pt x="4464494" y="0"/>
                </a:lnTo>
                <a:lnTo>
                  <a:pt x="0" y="0"/>
                </a:lnTo>
                <a:lnTo>
                  <a:pt x="0" y="1368158"/>
                </a:lnTo>
                <a:close/>
              </a:path>
            </a:pathLst>
          </a:custGeom>
          <a:solidFill>
            <a:srgbClr val="5095CE">
              <a:alpha val="27839"/>
            </a:srgbClr>
          </a:solidFill>
        </p:spPr>
        <p:txBody>
          <a:bodyPr wrap="square" lIns="0" tIns="0" rIns="0" bIns="0" rtlCol="0"/>
          <a:lstStyle/>
          <a:p>
            <a:endParaRPr sz="1588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976B7-AC1B-4ECE-A347-DDDD30E3FF99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58935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FBF629C-47AC-9846-B609-72CCB100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2D49-B1D3-EA47-9205-79AB0294BE12}" type="slidenum">
              <a:rPr lang="en-US" altLang="zh-CN">
                <a:latin typeface="Times New Roman" panose="02020603050405020304" pitchFamily="18" charset="0"/>
              </a:rPr>
              <a:pPr/>
              <a:t>19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7951A59-F98B-BE44-9AEE-1023E4644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LLE Example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39A39D23-2B8D-3147-A9EE-99FF3A25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844675"/>
            <a:ext cx="46831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C346B2-17BE-417C-83DC-8F9EEE999F31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40015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5656" y="299695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Subspace Learning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7682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112CEF4-D185-7D4E-AC09-AF605ABF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2C9A-F6A7-C243-A3F7-A5FD03CC1B5C}" type="slidenum">
              <a:rPr lang="en-US" altLang="zh-CN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60F5AFD-1D39-9B45-889D-FED21EE17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16770"/>
            <a:ext cx="8229600" cy="1143000"/>
          </a:xfrm>
        </p:spPr>
        <p:txBody>
          <a:bodyPr/>
          <a:lstStyle/>
          <a:p>
            <a:r>
              <a:rPr lang="en-US" altLang="zh-CN" dirty="0"/>
              <a:t>Laplacian Eigenmaps (LEM)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7A12915-419A-D547-ADBD-175105DB5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History: M. Belkin and P. Niyogi, 2003</a:t>
            </a:r>
          </a:p>
          <a:p>
            <a:r>
              <a:rPr lang="en-US" altLang="zh-CN" sz="2400" dirty="0"/>
              <a:t>Similar to locally linear embedding</a:t>
            </a:r>
          </a:p>
          <a:p>
            <a:r>
              <a:rPr lang="en-US" altLang="zh-CN" sz="2400" dirty="0"/>
              <a:t>Different in weights setting and objective function</a:t>
            </a:r>
          </a:p>
          <a:p>
            <a:pPr lvl="1"/>
            <a:r>
              <a:rPr lang="en-US" altLang="zh-CN" sz="2200" dirty="0"/>
              <a:t>Weights</a:t>
            </a:r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Objective</a:t>
            </a:r>
            <a:r>
              <a:rPr lang="en-US" altLang="zh-CN" dirty="0"/>
              <a:t> 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2F20DFC3-85D1-CA41-8E55-5AEEB987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92426"/>
            <a:ext cx="4285531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DACC17C6-337E-454D-B194-3C3667C1F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221163"/>
            <a:ext cx="240665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AutoShape 6">
            <a:extLst>
              <a:ext uri="{FF2B5EF4-FFF2-40B4-BE49-F238E27FC236}">
                <a16:creationId xmlns:a16="http://schemas.microsoft.com/office/drawing/2014/main" id="{005F4371-355C-A84D-A149-48C03EC2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510088"/>
            <a:ext cx="360363" cy="142875"/>
          </a:xfrm>
          <a:prstGeom prst="leftRightArrow">
            <a:avLst>
              <a:gd name="adj1" fmla="val 50000"/>
              <a:gd name="adj2" fmla="val 504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4583" name="Picture 7">
            <a:extLst>
              <a:ext uri="{FF2B5EF4-FFF2-40B4-BE49-F238E27FC236}">
                <a16:creationId xmlns:a16="http://schemas.microsoft.com/office/drawing/2014/main" id="{3A1A96CC-E930-154D-906C-3F92D534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348163"/>
            <a:ext cx="15843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>
            <a:extLst>
              <a:ext uri="{FF2B5EF4-FFF2-40B4-BE49-F238E27FC236}">
                <a16:creationId xmlns:a16="http://schemas.microsoft.com/office/drawing/2014/main" id="{00D078B0-0ED0-2D4E-8717-5383E7829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086350"/>
            <a:ext cx="49037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E6034D-0C86-0B41-842E-187B904647A1}"/>
              </a:ext>
            </a:extLst>
          </p:cNvPr>
          <p:cNvSpPr txBox="1"/>
          <p:nvPr/>
        </p:nvSpPr>
        <p:spPr>
          <a:xfrm>
            <a:off x="3491880" y="4263229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7CF9CC-C9F2-4E14-BF13-7A7C2915A7D9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80125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33544BA-4A09-1D42-BFAD-7B323F7E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781C-7DA8-E940-8D22-70EDCB695BC8}" type="slidenum">
              <a:rPr lang="en-US" altLang="zh-CN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6465DF5-0363-5041-80AD-BEBE0A683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n-US" altLang="zh-CN" dirty="0"/>
              <a:t>LEM Example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5E758B77-8247-D144-948C-23B77D5F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1520825"/>
            <a:ext cx="47656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912F30-33A3-430E-B934-EAEB40677B62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44756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52" y="685100"/>
            <a:ext cx="7799294" cy="622456"/>
          </a:xfrm>
          <a:prstGeom prst="rect">
            <a:avLst/>
          </a:prstGeom>
          <a:noFill/>
        </p:spPr>
        <p:txBody>
          <a:bodyPr vert="horz" wrap="square" lIns="0" tIns="67796" rIns="0" bIns="0" rtlCol="0">
            <a:spAutoFit/>
          </a:bodyPr>
          <a:lstStyle/>
          <a:p>
            <a:pPr marL="80687">
              <a:spcBef>
                <a:spcPts val="534"/>
              </a:spcBef>
            </a:pPr>
            <a:r>
              <a:rPr sz="3600" spc="-4" dirty="0"/>
              <a:t>Isometric Feature </a:t>
            </a:r>
            <a:r>
              <a:rPr sz="3600" dirty="0"/>
              <a:t>Mapping </a:t>
            </a:r>
            <a:r>
              <a:rPr sz="3600" spc="-4" dirty="0"/>
              <a:t>(ISOMAP)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1600" y="2126506"/>
            <a:ext cx="4068856" cy="23273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00" indent="-342900">
              <a:lnSpc>
                <a:spcPts val="188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425286" algn="l"/>
                <a:tab pos="425846" algn="l"/>
              </a:tabLst>
            </a:pPr>
            <a:r>
              <a:rPr sz="2000" dirty="0">
                <a:latin typeface="Times New Roman" panose="02020603050405020304" pitchFamily="18" charset="0"/>
              </a:rPr>
              <a:t>Construct the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neighborhood graph</a:t>
            </a:r>
          </a:p>
          <a:p>
            <a:pPr marL="342900" indent="-342900">
              <a:lnSpc>
                <a:spcPts val="188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425286" algn="l"/>
                <a:tab pos="425846" algn="l"/>
              </a:tabLst>
            </a:pPr>
            <a:r>
              <a:rPr sz="2000" dirty="0">
                <a:latin typeface="Times New Roman" panose="02020603050405020304" pitchFamily="18" charset="0"/>
              </a:rPr>
              <a:t>Compute the shortest path </a:t>
            </a:r>
            <a:r>
              <a:rPr sz="2000" dirty="0" smtClean="0">
                <a:latin typeface="Times New Roman" panose="02020603050405020304" pitchFamily="18" charset="0"/>
              </a:rPr>
              <a:t>length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sz="2000" dirty="0" smtClean="0">
                <a:latin typeface="Times New Roman" panose="02020603050405020304" pitchFamily="18" charset="0"/>
              </a:rPr>
              <a:t>(</a:t>
            </a:r>
            <a:r>
              <a:rPr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geodesic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distance</a:t>
            </a:r>
            <a:r>
              <a:rPr sz="2000" dirty="0">
                <a:latin typeface="Times New Roman" panose="02020603050405020304" pitchFamily="18" charset="0"/>
              </a:rPr>
              <a:t>) between pairwise  data points</a:t>
            </a:r>
          </a:p>
          <a:p>
            <a:pPr marL="342900" marR="465069" indent="-342900">
              <a:lnSpc>
                <a:spcPts val="1853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425286" algn="l"/>
                <a:tab pos="425846" algn="l"/>
              </a:tabLst>
            </a:pPr>
            <a:r>
              <a:rPr sz="2000" dirty="0">
                <a:latin typeface="Times New Roman" panose="02020603050405020304" pitchFamily="18" charset="0"/>
              </a:rPr>
              <a:t>Recover the low-dimensional  embeddings of the data by </a:t>
            </a:r>
            <a:r>
              <a:rPr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Multi-Dimensional Scaling </a:t>
            </a:r>
            <a:r>
              <a:rPr sz="2000" dirty="0">
                <a:latin typeface="Times New Roman" panose="02020603050405020304" pitchFamily="18" charset="0"/>
              </a:rPr>
              <a:t>(MDS) with  preserving those geodesic distances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1505" y="6063131"/>
            <a:ext cx="6540313" cy="328145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206" marR="4483">
              <a:lnSpc>
                <a:spcPts val="1235"/>
              </a:lnSpc>
              <a:spcBef>
                <a:spcPts val="159"/>
              </a:spcBef>
            </a:pPr>
            <a:r>
              <a:rPr sz="1059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J. B. </a:t>
            </a:r>
            <a:r>
              <a:rPr sz="1059" u="sng" spc="-18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Tenenbaum</a:t>
            </a:r>
            <a:r>
              <a:rPr sz="1059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059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Silva and</a:t>
            </a:r>
            <a:r>
              <a:rPr sz="1059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J. C. Langford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Global Geometric Framework for Nonlinear</a:t>
            </a:r>
            <a:r>
              <a:rPr sz="1059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 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Reduction.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</a:p>
        </p:txBody>
      </p:sp>
      <p:sp>
        <p:nvSpPr>
          <p:cNvPr id="7" name="object 7"/>
          <p:cNvSpPr/>
          <p:nvPr/>
        </p:nvSpPr>
        <p:spPr>
          <a:xfrm>
            <a:off x="5842725" y="1332301"/>
            <a:ext cx="2033441" cy="1588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9630" y="2955242"/>
            <a:ext cx="2002779" cy="1540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4062" y="4522755"/>
            <a:ext cx="1894655" cy="1499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77B35C-C923-4542-9305-10736019D179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2060686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D9EA2-9A91-C64E-9E7B-BDB3FD91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48F-34AC-7042-895F-9ADF38BF383C}" type="slidenum">
              <a:rPr lang="en-US" altLang="zh-CN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5A715C9-6A1D-E84C-9300-8EC4ACCE5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776287"/>
            <a:ext cx="8229600" cy="1143000"/>
          </a:xfrm>
        </p:spPr>
        <p:txBody>
          <a:bodyPr/>
          <a:lstStyle/>
          <a:p>
            <a:r>
              <a:rPr lang="en-US" altLang="zh-CN" dirty="0" err="1"/>
              <a:t>Isomap</a:t>
            </a:r>
            <a:r>
              <a:rPr lang="en-US" altLang="zh-CN" dirty="0"/>
              <a:t> Example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9E715DC3-5FC6-7A4C-9E76-D5A1D40551A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717675"/>
            <a:ext cx="4948238" cy="3792538"/>
          </a:xfrm>
          <a:noFill/>
          <a:ln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452430-B9DC-415F-B45D-79CEE5498C03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50708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353" y="785448"/>
            <a:ext cx="7799294" cy="560901"/>
          </a:xfrm>
          <a:prstGeom prst="rect">
            <a:avLst/>
          </a:prstGeom>
          <a:noFill/>
        </p:spPr>
        <p:txBody>
          <a:bodyPr vert="horz" wrap="square" lIns="0" tIns="67796" rIns="0" bIns="0" rtlCol="0">
            <a:spAutoFit/>
          </a:bodyPr>
          <a:lstStyle/>
          <a:p>
            <a:pPr marL="80687">
              <a:spcBef>
                <a:spcPts val="534"/>
              </a:spcBef>
            </a:pPr>
            <a:r>
              <a:rPr sz="3200" spc="-4" dirty="0"/>
              <a:t>Stochastic </a:t>
            </a:r>
            <a:r>
              <a:rPr sz="3200" dirty="0"/>
              <a:t>Neighbor Embedding</a:t>
            </a:r>
            <a:r>
              <a:rPr sz="3200" spc="-9" dirty="0"/>
              <a:t> </a:t>
            </a:r>
            <a:r>
              <a:rPr sz="3200" dirty="0"/>
              <a:t>(SNE)</a:t>
            </a:r>
          </a:p>
        </p:txBody>
      </p:sp>
      <p:sp>
        <p:nvSpPr>
          <p:cNvPr id="4" name="object 4"/>
          <p:cNvSpPr/>
          <p:nvPr/>
        </p:nvSpPr>
        <p:spPr>
          <a:xfrm>
            <a:off x="5436096" y="1632668"/>
            <a:ext cx="3510105" cy="351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4519" y="2165000"/>
            <a:ext cx="1981399" cy="567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3852" y="3507392"/>
            <a:ext cx="2494103" cy="710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2373" y="4992768"/>
            <a:ext cx="2804361" cy="422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latin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0506" y="6172782"/>
            <a:ext cx="445489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Hinton, G. E. and 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Roweis,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sz="1059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Embedding. NIPS</a:t>
            </a:r>
            <a:r>
              <a:rPr sz="1059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1764" y="1488511"/>
            <a:ext cx="4388308" cy="2883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dirty="0">
                <a:latin typeface="Times New Roman" panose="02020603050405020304" pitchFamily="18" charset="0"/>
              </a:rPr>
              <a:t>The probability that </a:t>
            </a:r>
            <a:r>
              <a:rPr i="1" dirty="0">
                <a:latin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</a:rPr>
              <a:t> picks </a:t>
            </a:r>
            <a:r>
              <a:rPr i="1" dirty="0">
                <a:latin typeface="Times New Roman" panose="02020603050405020304" pitchFamily="18" charset="0"/>
              </a:rPr>
              <a:t>j</a:t>
            </a:r>
            <a:r>
              <a:rPr dirty="0">
                <a:latin typeface="Times New Roman" panose="02020603050405020304" pitchFamily="18" charset="0"/>
              </a:rPr>
              <a:t> as its neighbor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1764" y="2854495"/>
            <a:ext cx="4799287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dirty="0">
                <a:latin typeface="Times New Roman" panose="02020603050405020304" pitchFamily="18" charset="0"/>
              </a:rPr>
              <a:t>Neighborhood distribution in the embedded space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1764" y="4334408"/>
            <a:ext cx="4604332" cy="2883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dirty="0">
                <a:latin typeface="Times New Roman" panose="02020603050405020304" pitchFamily="18" charset="0"/>
              </a:rPr>
              <a:t>Neighborhood distribution preservation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A83B37-35C4-40A3-8588-7DD09767AD8E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155991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0153B3-EBD7-5C42-A409-BAEAE2E7123C}"/>
              </a:ext>
            </a:extLst>
          </p:cNvPr>
          <p:cNvSpPr txBox="1"/>
          <p:nvPr/>
        </p:nvSpPr>
        <p:spPr>
          <a:xfrm>
            <a:off x="1079612" y="2924944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Part</a:t>
            </a:r>
            <a:r>
              <a:rPr kumimoji="1"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2.</a:t>
            </a:r>
            <a:r>
              <a:rPr kumimoji="1"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Feature</a:t>
            </a:r>
            <a:r>
              <a:rPr kumimoji="1"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Selection</a:t>
            </a:r>
            <a:endParaRPr kumimoji="1" lang="zh-CN" altLang="en-US" sz="4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38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0DA631-AD64-C74B-9EF3-2F2EAFCAC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600" y="1340768"/>
            <a:ext cx="8231040" cy="1143360"/>
          </a:xfrm>
        </p:spPr>
        <p:txBody>
          <a:bodyPr lIns="0" tIns="0" rIns="0" bIns="0"/>
          <a:lstStyle/>
          <a:p>
            <a:pPr algn="l">
              <a:lnSpc>
                <a:spcPct val="93000"/>
              </a:lnSpc>
              <a:buClr>
                <a:srgbClr val="000082"/>
              </a:buCl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sz="3628" b="1" dirty="0">
                <a:solidFill>
                  <a:srgbClr val="000082"/>
                </a:solidFill>
              </a:rPr>
              <a:t>Motivation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1FE80BE-F646-0D46-AC5B-CFA78D48E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600" y="2276871"/>
            <a:ext cx="7807680" cy="4189809"/>
          </a:xfrm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sz="2800" dirty="0"/>
              <a:t>Especially when dealing with a large number of variables there is a need for </a:t>
            </a:r>
            <a:r>
              <a:rPr lang="en-GB" altLang="zh-CN" sz="2800" b="1" dirty="0"/>
              <a:t>dimensionality reduction</a:t>
            </a:r>
            <a:r>
              <a:rPr lang="en-GB" altLang="zh-CN" sz="2800" dirty="0"/>
              <a:t>!</a:t>
            </a:r>
          </a:p>
          <a:p>
            <a:pPr>
              <a:lnSpc>
                <a:spcPct val="93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altLang="zh-CN" sz="2800" dirty="0"/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sz="2800" dirty="0"/>
              <a:t>Feature Selection can significantly improve a learning algorithm</a:t>
            </a:r>
            <a:r>
              <a:rPr lang="ja-JP" altLang="en-GB" sz="2800" dirty="0"/>
              <a:t>’</a:t>
            </a:r>
            <a:r>
              <a:rPr lang="en-GB" altLang="ja-JP" sz="2800" dirty="0"/>
              <a:t>s performance!</a:t>
            </a:r>
          </a:p>
          <a:p>
            <a:pPr lvl="1"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4A198F-E913-4240-81A4-45D872570842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24642584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>
            <a:extLst>
              <a:ext uri="{FF2B5EF4-FFF2-40B4-BE49-F238E27FC236}">
                <a16:creationId xmlns:a16="http://schemas.microsoft.com/office/drawing/2014/main" id="{118374D5-A323-A546-81AD-0A59A3022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443" y="1124744"/>
            <a:ext cx="8471520" cy="1143360"/>
          </a:xfrm>
        </p:spPr>
        <p:txBody>
          <a:bodyPr lIns="0" tIns="0" rIns="0" bIns="0"/>
          <a:lstStyle/>
          <a:p>
            <a:pPr algn="l">
              <a:lnSpc>
                <a:spcPct val="93000"/>
              </a:lnSpc>
              <a:buClr>
                <a:srgbClr val="000082"/>
              </a:buCl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sz="3628" b="1" dirty="0">
                <a:solidFill>
                  <a:srgbClr val="000082"/>
                </a:solidFill>
              </a:rPr>
              <a:t>Feature Subset Selection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2B3F4A0A-2B2A-2342-9A9A-0C0E6C4E7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337" y="1844824"/>
            <a:ext cx="7807680" cy="4950720"/>
          </a:xfrm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dirty="0"/>
              <a:t>Goal: </a:t>
            </a:r>
          </a:p>
          <a:p>
            <a:pPr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dirty="0"/>
              <a:t>	- Find the optimal feature subset.</a:t>
            </a:r>
          </a:p>
          <a:p>
            <a:pPr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dirty="0"/>
              <a:t>	  (or at least a </a:t>
            </a:r>
            <a:r>
              <a:rPr lang="ja-JP" altLang="en-GB" dirty="0"/>
              <a:t>“</a:t>
            </a:r>
            <a:r>
              <a:rPr lang="en-GB" altLang="ja-JP" dirty="0"/>
              <a:t>good one.</a:t>
            </a:r>
            <a:r>
              <a:rPr lang="ja-JP" altLang="en-GB" dirty="0"/>
              <a:t>”</a:t>
            </a:r>
            <a:r>
              <a:rPr lang="en-GB" altLang="ja-JP" dirty="0"/>
              <a:t>)</a:t>
            </a:r>
          </a:p>
          <a:p>
            <a:pPr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altLang="zh-CN" dirty="0"/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dirty="0"/>
              <a:t>Classification of methods: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dirty="0"/>
              <a:t>Filters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dirty="0"/>
              <a:t>Wrappers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dirty="0"/>
              <a:t>Embedded Methods</a:t>
            </a:r>
          </a:p>
          <a:p>
            <a:pPr lvl="1"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36CE96-E70C-4222-A252-4941AFA661CB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6010161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80FE93E-FCAF-B04E-AE0C-5E9E2710297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39552" y="1412776"/>
            <a:ext cx="8471520" cy="4572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646570" indent="-646570" algn="l">
              <a:lnSpc>
                <a:spcPct val="93000"/>
              </a:lnSpc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>
                <a:solidFill>
                  <a:srgbClr val="990000"/>
                </a:solidFill>
              </a:rPr>
              <a:t>Filter Methods</a:t>
            </a:r>
          </a:p>
          <a:p>
            <a:pPr marL="646570" indent="-646570" algn="l">
              <a:spcBef>
                <a:spcPts val="726"/>
              </a:spcBef>
              <a:buFont typeface="Arial" charset="0"/>
              <a:buChar char="•"/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/>
              <a:t>Select subsets of variables as a pre-processing step,</a:t>
            </a:r>
            <a:br>
              <a:rPr lang="en-GB" sz="2903" dirty="0"/>
            </a:br>
            <a:r>
              <a:rPr lang="en-GB" sz="2903" dirty="0">
                <a:solidFill>
                  <a:srgbClr val="990000"/>
                </a:solidFill>
              </a:rPr>
              <a:t>independently of the used classifier!!</a:t>
            </a:r>
          </a:p>
          <a:p>
            <a:pPr marL="646570" indent="-646570" algn="l"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endParaRPr lang="en-GB" sz="2903" dirty="0">
              <a:solidFill>
                <a:srgbClr val="990000"/>
              </a:solidFill>
            </a:endParaRPr>
          </a:p>
          <a:p>
            <a:pPr marL="646570" indent="-646570" algn="l"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endParaRPr lang="en-GB" sz="2903" dirty="0">
              <a:solidFill>
                <a:srgbClr val="990000"/>
              </a:solidFill>
            </a:endParaRPr>
          </a:p>
          <a:p>
            <a:pPr marL="646570" indent="-646570" algn="l">
              <a:spcBef>
                <a:spcPts val="726"/>
              </a:spcBef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endParaRPr lang="en-GB" sz="2903" dirty="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3839AC41-5A53-5640-8D89-E3F537436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80" y="3493801"/>
            <a:ext cx="6825600" cy="90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C27581-D4AA-47D8-861F-C8F01FF0891F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0186603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BC49577-4DC1-2E41-8F06-1620AEDFB3C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0961" y="1402920"/>
            <a:ext cx="4042080" cy="476928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646570" indent="-646570" algn="l">
              <a:lnSpc>
                <a:spcPct val="93000"/>
              </a:lnSpc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>
                <a:solidFill>
                  <a:srgbClr val="990000"/>
                </a:solidFill>
              </a:rPr>
              <a:t>Wrapper Methods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446612FB-6DE7-124A-B60B-70F0207A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1" y="2449801"/>
            <a:ext cx="8690400" cy="32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7DAD7D-2174-4430-967B-408540E6EB99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7468197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6947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CA525D-03F3-CE44-AA52-40645A17263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63637"/>
            <a:ext cx="8208912" cy="5361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Clustering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zh-CN" altLang="en-US" sz="24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82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5B6916D-6CAC-0545-92F5-FB9A779B760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72481" y="1404361"/>
            <a:ext cx="8471520" cy="495072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646570" indent="-646570" algn="l">
              <a:lnSpc>
                <a:spcPct val="93000"/>
              </a:lnSpc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>
                <a:solidFill>
                  <a:srgbClr val="990000"/>
                </a:solidFill>
              </a:rPr>
              <a:t>Embedded Methods</a:t>
            </a:r>
          </a:p>
          <a:p>
            <a:pPr marL="646570" indent="-646570" algn="l">
              <a:spcBef>
                <a:spcPts val="726"/>
              </a:spcBef>
              <a:buFont typeface="Arial" charset="0"/>
              <a:buChar char="•"/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/>
              <a:t>Specific to a given learning machine!</a:t>
            </a:r>
          </a:p>
          <a:p>
            <a:pPr marL="646570" indent="-646570" algn="l">
              <a:spcBef>
                <a:spcPts val="726"/>
              </a:spcBef>
              <a:buFont typeface="Arial" charset="0"/>
              <a:buChar char="•"/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GB" sz="2903" dirty="0"/>
              <a:t>Performs variable selection (implicitly) in the process of training</a:t>
            </a:r>
          </a:p>
          <a:p>
            <a:pPr algn="l">
              <a:spcBef>
                <a:spcPts val="726"/>
              </a:spcBef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endParaRPr lang="en-GB" sz="2903" dirty="0"/>
          </a:p>
          <a:p>
            <a:pPr marL="646570" indent="-646570" algn="l">
              <a:spcBef>
                <a:spcPts val="726"/>
              </a:spcBef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endParaRPr lang="en-GB" sz="2903" dirty="0"/>
          </a:p>
        </p:txBody>
      </p:sp>
      <p:pic>
        <p:nvPicPr>
          <p:cNvPr id="4" name="Picture 97" descr="feature_selection04.png">
            <a:extLst>
              <a:ext uri="{FF2B5EF4-FFF2-40B4-BE49-F238E27FC236}">
                <a16:creationId xmlns:a16="http://schemas.microsoft.com/office/drawing/2014/main" id="{20B0D1EC-0303-6D4D-AAF3-93F17785A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89"/>
          <a:stretch/>
        </p:blipFill>
        <p:spPr bwMode="auto">
          <a:xfrm>
            <a:off x="1187624" y="3879721"/>
            <a:ext cx="6429026" cy="161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334B27-089F-451F-9EBC-AE9378971738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1130141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E690-358D-164B-9BF0-16C50DCF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41" y="755780"/>
            <a:ext cx="8229600" cy="11430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>
                <a:ea typeface="+mj-ea"/>
              </a:rPr>
              <a:t>LASSO</a:t>
            </a:r>
          </a:p>
        </p:txBody>
      </p:sp>
      <p:sp>
        <p:nvSpPr>
          <p:cNvPr id="96259" name="TextBox 4">
            <a:extLst>
              <a:ext uri="{FF2B5EF4-FFF2-40B4-BE49-F238E27FC236}">
                <a16:creationId xmlns:a16="http://schemas.microsoft.com/office/drawing/2014/main" id="{2AFC0646-A78C-6049-A27F-A44915D1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458" y="344338"/>
            <a:ext cx="679248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177" b="1" dirty="0">
                <a:solidFill>
                  <a:schemeClr val="tx1"/>
                </a:solidFill>
              </a:rPr>
              <a:t>Least Absolute Shrinkage and Selection Operator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D81A2E-ADCD-724A-BC84-9C29A979E10B}"/>
              </a:ext>
            </a:extLst>
          </p:cNvPr>
          <p:cNvSpPr txBox="1"/>
          <p:nvPr/>
        </p:nvSpPr>
        <p:spPr>
          <a:xfrm>
            <a:off x="395536" y="944414"/>
            <a:ext cx="1008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</a:rPr>
              <a:t>Example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FD471100-5A22-4EAB-BEA8-3B1AE7D06D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2481" y="1404361"/>
                <a:ext cx="7752960" cy="4950720"/>
              </a:xfrm>
              <a:prstGeom prst="rect">
                <a:avLst/>
              </a:prstGeom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lIns="0" tIns="0" rIns="0" bIns="0" anchor="t"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646570" indent="-646570" algn="l">
                  <a:lnSpc>
                    <a:spcPct val="93000"/>
                  </a:lnSpc>
                  <a:spcBef>
                    <a:spcPts val="726"/>
                  </a:spcBef>
                  <a:buClr>
                    <a:srgbClr val="990000"/>
                  </a:buClr>
                  <a:tabLst>
                    <a:tab pos="743051" algn="l"/>
                    <a:tab pos="1150577" algn="l"/>
                    <a:tab pos="1558103" algn="l"/>
                    <a:tab pos="1965629" algn="l"/>
                    <a:tab pos="2373155" algn="l"/>
                    <a:tab pos="2780681" algn="l"/>
                    <a:tab pos="3188207" algn="l"/>
                    <a:tab pos="3595734" algn="l"/>
                    <a:tab pos="4003259" algn="l"/>
                    <a:tab pos="4410786" algn="l"/>
                    <a:tab pos="4818311" algn="l"/>
                    <a:tab pos="5225838" algn="l"/>
                    <a:tab pos="5633363" algn="l"/>
                    <a:tab pos="6040890" algn="l"/>
                    <a:tab pos="6448415" algn="l"/>
                    <a:tab pos="6855942" algn="l"/>
                    <a:tab pos="7263467" algn="l"/>
                    <a:tab pos="7670994" algn="l"/>
                    <a:tab pos="8078519" algn="l"/>
                    <a:tab pos="8486046" algn="l"/>
                  </a:tabLst>
                  <a:defRPr/>
                </a:pPr>
                <a:endParaRPr lang="en-GB" sz="2800" dirty="0">
                  <a:latin typeface="Times New Roman" panose="02020603050405020304" pitchFamily="18" charset="0"/>
                </a:endParaRPr>
              </a:p>
              <a:p>
                <a:pPr marL="646570" indent="-646570" algn="l">
                  <a:spcBef>
                    <a:spcPts val="726"/>
                  </a:spcBef>
                  <a:buFont typeface="Arial" panose="020B0604020202020204" pitchFamily="34" charset="0"/>
                  <a:buChar char="•"/>
                  <a:tabLst>
                    <a:tab pos="743051" algn="l"/>
                    <a:tab pos="1150577" algn="l"/>
                    <a:tab pos="1558103" algn="l"/>
                    <a:tab pos="1965629" algn="l"/>
                    <a:tab pos="2373155" algn="l"/>
                    <a:tab pos="2780681" algn="l"/>
                    <a:tab pos="3188207" algn="l"/>
                    <a:tab pos="3595734" algn="l"/>
                    <a:tab pos="4003259" algn="l"/>
                    <a:tab pos="4410786" algn="l"/>
                    <a:tab pos="4818311" algn="l"/>
                    <a:tab pos="5225838" algn="l"/>
                    <a:tab pos="5633363" algn="l"/>
                    <a:tab pos="6040890" algn="l"/>
                    <a:tab pos="6448415" algn="l"/>
                    <a:tab pos="6855942" algn="l"/>
                    <a:tab pos="7263467" algn="l"/>
                    <a:tab pos="7670994" algn="l"/>
                    <a:tab pos="8078519" algn="l"/>
                    <a:tab pos="8486046" algn="l"/>
                  </a:tabLst>
                  <a:defRPr/>
                </a:pPr>
                <a:r>
                  <a:rPr lang="en-GB" sz="2400" dirty="0">
                    <a:latin typeface="Times New Roman" panose="02020603050405020304" pitchFamily="18" charset="0"/>
                  </a:rPr>
                  <a:t>Outcome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</a:rPr>
                  <a:t>, for cases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</a:rPr>
                  <a:t>,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</a:endParaRPr>
              </a:p>
              <a:p>
                <a:pPr marL="646570" indent="-646570" algn="l">
                  <a:spcBef>
                    <a:spcPts val="726"/>
                  </a:spcBef>
                  <a:buFont typeface="Arial" panose="020B0604020202020204" pitchFamily="34" charset="0"/>
                  <a:buChar char="•"/>
                  <a:tabLst>
                    <a:tab pos="743051" algn="l"/>
                    <a:tab pos="1150577" algn="l"/>
                    <a:tab pos="1558103" algn="l"/>
                    <a:tab pos="1965629" algn="l"/>
                    <a:tab pos="2373155" algn="l"/>
                    <a:tab pos="2780681" algn="l"/>
                    <a:tab pos="3188207" algn="l"/>
                    <a:tab pos="3595734" algn="l"/>
                    <a:tab pos="4003259" algn="l"/>
                    <a:tab pos="4410786" algn="l"/>
                    <a:tab pos="4818311" algn="l"/>
                    <a:tab pos="5225838" algn="l"/>
                    <a:tab pos="5633363" algn="l"/>
                    <a:tab pos="6040890" algn="l"/>
                    <a:tab pos="6448415" algn="l"/>
                    <a:tab pos="6855942" algn="l"/>
                    <a:tab pos="7263467" algn="l"/>
                    <a:tab pos="7670994" algn="l"/>
                    <a:tab pos="8078519" algn="l"/>
                    <a:tab pos="8486046" algn="l"/>
                  </a:tabLst>
                  <a:defRPr/>
                </a:pPr>
                <a:r>
                  <a:rPr lang="en-GB" sz="2400" dirty="0">
                    <a:latin typeface="Times New Roman" panose="02020603050405020304" pitchFamily="18" charset="0"/>
                  </a:rPr>
                  <a:t>Minimize</a:t>
                </a:r>
              </a:p>
              <a:p>
                <a:pPr algn="l">
                  <a:spcBef>
                    <a:spcPts val="726"/>
                  </a:spcBef>
                  <a:tabLst>
                    <a:tab pos="743051" algn="l"/>
                    <a:tab pos="1150577" algn="l"/>
                    <a:tab pos="1558103" algn="l"/>
                    <a:tab pos="1965629" algn="l"/>
                    <a:tab pos="2373155" algn="l"/>
                    <a:tab pos="2780681" algn="l"/>
                    <a:tab pos="3188207" algn="l"/>
                    <a:tab pos="3595734" algn="l"/>
                    <a:tab pos="4003259" algn="l"/>
                    <a:tab pos="4410786" algn="l"/>
                    <a:tab pos="4818311" algn="l"/>
                    <a:tab pos="5225838" algn="l"/>
                    <a:tab pos="5633363" algn="l"/>
                    <a:tab pos="6040890" algn="l"/>
                    <a:tab pos="6448415" algn="l"/>
                    <a:tab pos="6855942" algn="l"/>
                    <a:tab pos="7263467" algn="l"/>
                    <a:tab pos="7670994" algn="l"/>
                    <a:tab pos="8078519" algn="l"/>
                    <a:tab pos="8486046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726"/>
                  </a:spcBef>
                  <a:buFont typeface="Arial" panose="020B0604020202020204" pitchFamily="34" charset="0"/>
                  <a:buChar char="•"/>
                  <a:tabLst>
                    <a:tab pos="743051" algn="l"/>
                    <a:tab pos="1150577" algn="l"/>
                    <a:tab pos="1558103" algn="l"/>
                    <a:tab pos="1965629" algn="l"/>
                    <a:tab pos="2373155" algn="l"/>
                    <a:tab pos="2780681" algn="l"/>
                    <a:tab pos="3188207" algn="l"/>
                    <a:tab pos="3595734" algn="l"/>
                    <a:tab pos="4003259" algn="l"/>
                    <a:tab pos="4410786" algn="l"/>
                    <a:tab pos="4818311" algn="l"/>
                    <a:tab pos="5225838" algn="l"/>
                    <a:tab pos="5633363" algn="l"/>
                    <a:tab pos="6040890" algn="l"/>
                    <a:tab pos="6448415" algn="l"/>
                    <a:tab pos="6855942" algn="l"/>
                    <a:tab pos="7263467" algn="l"/>
                    <a:tab pos="7670994" algn="l"/>
                    <a:tab pos="8078519" algn="l"/>
                    <a:tab pos="8486046" algn="l"/>
                  </a:tabLst>
                  <a:defRPr/>
                </a:pPr>
                <a:r>
                  <a:rPr lang="en-GB" sz="2400" dirty="0">
                    <a:latin typeface="Times New Roman" panose="02020603050405020304" pitchFamily="18" charset="0"/>
                  </a:rPr>
                  <a:t>Equivalent to minimizing sum of squares with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726"/>
                  </a:spcBef>
                  <a:buFont typeface="Arial" panose="020B0604020202020204" pitchFamily="34" charset="0"/>
                  <a:buChar char="•"/>
                  <a:tabLst>
                    <a:tab pos="743051" algn="l"/>
                    <a:tab pos="1150577" algn="l"/>
                    <a:tab pos="1558103" algn="l"/>
                    <a:tab pos="1965629" algn="l"/>
                    <a:tab pos="2373155" algn="l"/>
                    <a:tab pos="2780681" algn="l"/>
                    <a:tab pos="3188207" algn="l"/>
                    <a:tab pos="3595734" algn="l"/>
                    <a:tab pos="4003259" algn="l"/>
                    <a:tab pos="4410786" algn="l"/>
                    <a:tab pos="4818311" algn="l"/>
                    <a:tab pos="5225838" algn="l"/>
                    <a:tab pos="5633363" algn="l"/>
                    <a:tab pos="6040890" algn="l"/>
                    <a:tab pos="6448415" algn="l"/>
                    <a:tab pos="6855942" algn="l"/>
                    <a:tab pos="7263467" algn="l"/>
                    <a:tab pos="7670994" algn="l"/>
                    <a:tab pos="8078519" algn="l"/>
                    <a:tab pos="8486046" algn="l"/>
                  </a:tabLst>
                  <a:defRPr/>
                </a:pPr>
                <a:r>
                  <a:rPr lang="en-GB" sz="2400" dirty="0">
                    <a:latin typeface="Times New Roman" panose="02020603050405020304" pitchFamily="18" charset="0"/>
                  </a:rPr>
                  <a:t>Similar to </a:t>
                </a:r>
                <a:r>
                  <a:rPr lang="en-GB" sz="2400" dirty="0" err="1">
                    <a:latin typeface="Times New Roman" panose="02020603050405020304" pitchFamily="18" charset="0"/>
                  </a:rPr>
                  <a:t>redge</a:t>
                </a:r>
                <a:r>
                  <a:rPr lang="en-GB" sz="2400" dirty="0">
                    <a:latin typeface="Times New Roman" panose="02020603050405020304" pitchFamily="18" charset="0"/>
                  </a:rPr>
                  <a:t> regression, which has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726"/>
                  </a:spcBef>
                  <a:buFont typeface="Arial" panose="020B0604020202020204" pitchFamily="34" charset="0"/>
                  <a:buChar char="•"/>
                  <a:tabLst>
                    <a:tab pos="743051" algn="l"/>
                    <a:tab pos="1150577" algn="l"/>
                    <a:tab pos="1558103" algn="l"/>
                    <a:tab pos="1965629" algn="l"/>
                    <a:tab pos="2373155" algn="l"/>
                    <a:tab pos="2780681" algn="l"/>
                    <a:tab pos="3188207" algn="l"/>
                    <a:tab pos="3595734" algn="l"/>
                    <a:tab pos="4003259" algn="l"/>
                    <a:tab pos="4410786" algn="l"/>
                    <a:tab pos="4818311" algn="l"/>
                    <a:tab pos="5225838" algn="l"/>
                    <a:tab pos="5633363" algn="l"/>
                    <a:tab pos="6040890" algn="l"/>
                    <a:tab pos="6448415" algn="l"/>
                    <a:tab pos="6855942" algn="l"/>
                    <a:tab pos="7263467" algn="l"/>
                    <a:tab pos="7670994" algn="l"/>
                    <a:tab pos="8078519" algn="l"/>
                    <a:tab pos="8486046" algn="l"/>
                  </a:tabLst>
                  <a:defRPr/>
                </a:pPr>
                <a:r>
                  <a:rPr lang="en-GB" sz="2400" dirty="0">
                    <a:latin typeface="Times New Roman" panose="02020603050405020304" pitchFamily="18" charset="0"/>
                  </a:rPr>
                  <a:t>Lasso does variable selection and shrinkage; ridge only shrinks.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FD471100-5A22-4EAB-BEA8-3B1AE7D06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1" y="1404361"/>
                <a:ext cx="7752960" cy="4950720"/>
              </a:xfrm>
              <a:prstGeom prst="rect">
                <a:avLst/>
              </a:prstGeom>
              <a:blipFill>
                <a:blip r:embed="rId2"/>
                <a:stretch>
                  <a:fillRect l="-2782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130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BC49577-4DC1-2E41-8F06-1620AEDFB3C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0961" y="1402920"/>
            <a:ext cx="4042080" cy="476928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646570" indent="-646570" algn="l">
              <a:lnSpc>
                <a:spcPct val="93000"/>
              </a:lnSpc>
              <a:spcBef>
                <a:spcPts val="726"/>
              </a:spcBef>
              <a:buClr>
                <a:srgbClr val="990000"/>
              </a:buClr>
              <a:tabLst>
                <a:tab pos="743051" algn="l"/>
                <a:tab pos="1150577" algn="l"/>
                <a:tab pos="1558103" algn="l"/>
                <a:tab pos="1965629" algn="l"/>
                <a:tab pos="2373155" algn="l"/>
                <a:tab pos="2780681" algn="l"/>
                <a:tab pos="3188207" algn="l"/>
                <a:tab pos="3595734" algn="l"/>
                <a:tab pos="4003259" algn="l"/>
                <a:tab pos="4410786" algn="l"/>
                <a:tab pos="4818311" algn="l"/>
                <a:tab pos="5225838" algn="l"/>
                <a:tab pos="5633363" algn="l"/>
                <a:tab pos="6040890" algn="l"/>
                <a:tab pos="6448415" algn="l"/>
                <a:tab pos="6855942" algn="l"/>
                <a:tab pos="7263467" algn="l"/>
                <a:tab pos="7670994" algn="l"/>
                <a:tab pos="8078519" algn="l"/>
                <a:tab pos="8486046" algn="l"/>
              </a:tabLst>
              <a:defRPr/>
            </a:pPr>
            <a:r>
              <a:rPr lang="en-US" altLang="zh-CN" sz="2903" dirty="0">
                <a:solidFill>
                  <a:srgbClr val="990000"/>
                </a:solidFill>
              </a:rPr>
              <a:t>Embedding</a:t>
            </a:r>
            <a:r>
              <a:rPr lang="zh-CN" altLang="en-US" sz="2903" dirty="0">
                <a:solidFill>
                  <a:srgbClr val="990000"/>
                </a:solidFill>
              </a:rPr>
              <a:t> </a:t>
            </a:r>
            <a:r>
              <a:rPr lang="en-US" altLang="zh-CN" sz="2903" dirty="0">
                <a:solidFill>
                  <a:srgbClr val="990000"/>
                </a:solidFill>
              </a:rPr>
              <a:t>methods</a:t>
            </a:r>
            <a:endParaRPr lang="en-GB" sz="2903" dirty="0">
              <a:solidFill>
                <a:srgbClr val="990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D89ED04-8D5B-FB4A-B9F1-28BBC8D0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3000" r="23125" b="14999"/>
          <a:stretch>
            <a:fillRect/>
          </a:stretch>
        </p:blipFill>
        <p:spPr bwMode="auto">
          <a:xfrm>
            <a:off x="899592" y="2276872"/>
            <a:ext cx="5410206" cy="319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7B3FCF1-B4EC-5C49-B476-BB863B9ADA27}"/>
              </a:ext>
            </a:extLst>
          </p:cNvPr>
          <p:cNvSpPr txBox="1"/>
          <p:nvPr/>
        </p:nvSpPr>
        <p:spPr>
          <a:xfrm>
            <a:off x="1691680" y="5911002"/>
            <a:ext cx="1524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sum(|beta|)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717C41C-5A39-CF4D-BA8D-2643FF2DF605}"/>
              </a:ext>
            </a:extLst>
          </p:cNvPr>
          <p:cNvSpPr txBox="1"/>
          <p:nvPr/>
        </p:nvSpPr>
        <p:spPr>
          <a:xfrm>
            <a:off x="4692241" y="5875091"/>
            <a:ext cx="1524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sum(|beta|)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B17B91-A969-4209-ACFB-53830486264F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55782397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BE85-FC3A-7A47-B979-5BF9D6EB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3600" dirty="0">
                <a:ea typeface="+mj-ea"/>
              </a:rPr>
              <a:t>1 and 2 Norm Regularization</a:t>
            </a:r>
          </a:p>
        </p:txBody>
      </p:sp>
      <p:pic>
        <p:nvPicPr>
          <p:cNvPr id="97282" name="Picture 3">
            <a:extLst>
              <a:ext uri="{FF2B5EF4-FFF2-40B4-BE49-F238E27FC236}">
                <a16:creationId xmlns:a16="http://schemas.microsoft.com/office/drawing/2014/main" id="{7D259E8D-EE32-1B44-B17B-213E7D3E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61" y="1665000"/>
            <a:ext cx="7917120" cy="45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CEACFF-36D4-4A55-8942-DB0CFBA6B54B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6396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0153B3-EBD7-5C42-A409-BAEAE2E7123C}"/>
              </a:ext>
            </a:extLst>
          </p:cNvPr>
          <p:cNvSpPr txBox="1"/>
          <p:nvPr/>
        </p:nvSpPr>
        <p:spPr>
          <a:xfrm>
            <a:off x="1079612" y="2924944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Part</a:t>
            </a:r>
            <a:r>
              <a:rPr kumimoji="1"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Subspace Clustering</a:t>
            </a:r>
            <a:endParaRPr kumimoji="1" lang="zh-CN" altLang="en-US" sz="4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6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69476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7544" y="1052736"/>
                <a:ext cx="8064896" cy="349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Challenge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Traditional clustering algorithms are inappropriate to handle high-dimensional data, due to the “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curse of dimensionality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curse of dimensionality?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more features we have, the more difficult we process it.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E.g. tabularization, visualization, computation and interpretation are infeasible. </a:t>
                </a:r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Distances among points are disappear.</a:t>
                </a:r>
              </a:p>
              <a:p>
                <a:pPr marL="342900" indent="-342900">
                  <a:buFont typeface="+mj-ea"/>
                  <a:buAutoNum type="circleNumDbPlain" startAt="2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8064896" cy="3498650"/>
              </a:xfrm>
              <a:prstGeom prst="rect">
                <a:avLst/>
              </a:prstGeom>
              <a:blipFill>
                <a:blip r:embed="rId3"/>
                <a:stretch>
                  <a:fillRect l="-786" t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99195" y="4849871"/>
            <a:ext cx="7831816" cy="1477129"/>
            <a:chOff x="484600" y="4637652"/>
            <a:chExt cx="8425720" cy="158914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600" y="4637653"/>
              <a:ext cx="4159408" cy="15891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400" y="4637652"/>
              <a:ext cx="4018920" cy="148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2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69476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052736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relevant and irrelevant attributes.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However, The relevance of certain attributes differ for different groups of objects within the same dataset. Thus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feature reduction methods are failed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subsets of attributes.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There are redundant attributes in the data set. Somehow it can be regarded as a breakthrough point for subspace clustering.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8183" y="2896783"/>
            <a:ext cx="8237387" cy="1944216"/>
            <a:chOff x="547081" y="2194704"/>
            <a:chExt cx="8237387" cy="19442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81" y="2194704"/>
              <a:ext cx="4053395" cy="194421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012" y="2264372"/>
              <a:ext cx="4104456" cy="1838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9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69476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052736"/>
            <a:ext cx="80648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feature transformation fails.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8" y="1468166"/>
            <a:ext cx="7704857" cy="26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114" y="260648"/>
            <a:ext cx="5424499" cy="445691"/>
          </a:xfrm>
          <a:prstGeom prst="rect">
            <a:avLst/>
          </a:prstGeom>
        </p:spPr>
        <p:txBody>
          <a:bodyPr vert="horz" wrap="square" lIns="0" tIns="14661" rIns="0" bIns="0" rtlCol="0" anchor="ctr">
            <a:spAutoFit/>
          </a:bodyPr>
          <a:lstStyle/>
          <a:p>
            <a:pPr marL="10860">
              <a:spcBef>
                <a:spcPts val="115"/>
              </a:spcBef>
            </a:pPr>
            <a:r>
              <a:rPr sz="2800" b="1" spc="13" dirty="0"/>
              <a:t>Correlation Clustering</a:t>
            </a:r>
            <a:r>
              <a:rPr sz="2800" b="1" spc="-26" dirty="0"/>
              <a:t> </a:t>
            </a:r>
            <a:r>
              <a:rPr sz="2800" b="1" spc="13" dirty="0"/>
              <a:t>Algorithms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555926" y="1297597"/>
            <a:ext cx="5813281" cy="1415359"/>
          </a:xfrm>
          <a:prstGeom prst="rect">
            <a:avLst/>
          </a:prstGeom>
        </p:spPr>
        <p:txBody>
          <a:bodyPr vert="horz" wrap="square" lIns="0" tIns="80363" rIns="0" bIns="0" rtlCol="0">
            <a:spAutoFit/>
          </a:bodyPr>
          <a:lstStyle/>
          <a:p>
            <a:pPr marL="333938" indent="-323078">
              <a:spcBef>
                <a:spcPts val="633"/>
              </a:spcBef>
              <a:buChar char="•"/>
              <a:tabLst>
                <a:tab pos="333938" algn="l"/>
                <a:tab pos="334481" algn="l"/>
              </a:tabLst>
            </a:pPr>
            <a:r>
              <a:rPr sz="2266" spc="-4" dirty="0">
                <a:latin typeface="Arial"/>
                <a:cs typeface="Arial"/>
              </a:rPr>
              <a:t>PCA-based algorithms:</a:t>
            </a:r>
            <a:endParaRPr sz="2266" dirty="0">
              <a:latin typeface="Arial"/>
              <a:cs typeface="Arial"/>
            </a:endParaRPr>
          </a:p>
          <a:p>
            <a:pPr lvl="2">
              <a:spcBef>
                <a:spcPts val="9"/>
              </a:spcBef>
              <a:buClr>
                <a:srgbClr val="3B7600"/>
              </a:buClr>
              <a:buFont typeface="Arial"/>
              <a:buChar char="•"/>
            </a:pPr>
            <a:endParaRPr sz="2523" dirty="0">
              <a:latin typeface="Times New Roman"/>
              <a:cs typeface="Times New Roman"/>
            </a:endParaRPr>
          </a:p>
          <a:p>
            <a:pPr marL="710229" lvl="1" indent="-268779">
              <a:buChar char="–"/>
              <a:tabLst>
                <a:tab pos="710229" algn="l"/>
                <a:tab pos="710772" algn="l"/>
              </a:tabLst>
            </a:pPr>
            <a:r>
              <a:rPr sz="1881" dirty="0">
                <a:latin typeface="Arial"/>
                <a:cs typeface="Arial"/>
              </a:rPr>
              <a:t>4C</a:t>
            </a:r>
            <a:r>
              <a:rPr sz="1881" spc="-9" dirty="0">
                <a:latin typeface="Arial"/>
                <a:cs typeface="Arial"/>
              </a:rPr>
              <a:t> </a:t>
            </a:r>
            <a:r>
              <a:rPr sz="1881" dirty="0">
                <a:latin typeface="Arial"/>
                <a:cs typeface="Arial"/>
              </a:rPr>
              <a:t>[BKKZ04]</a:t>
            </a:r>
          </a:p>
          <a:p>
            <a:pPr marL="1087606" lvl="2" indent="-215566">
              <a:spcBef>
                <a:spcPts val="440"/>
              </a:spcBef>
              <a:buChar char="•"/>
              <a:tabLst>
                <a:tab pos="1087606" algn="l"/>
                <a:tab pos="1088149" algn="l"/>
              </a:tabLst>
            </a:pPr>
            <a:r>
              <a:rPr sz="1667" spc="9" dirty="0">
                <a:latin typeface="Arial"/>
                <a:cs typeface="Arial"/>
              </a:rPr>
              <a:t>Integrates distance function into</a:t>
            </a:r>
            <a:r>
              <a:rPr sz="1667" spc="-13" dirty="0">
                <a:latin typeface="Arial"/>
                <a:cs typeface="Arial"/>
              </a:rPr>
              <a:t> </a:t>
            </a:r>
            <a:r>
              <a:rPr sz="1667" spc="13" dirty="0">
                <a:latin typeface="Arial"/>
                <a:cs typeface="Arial"/>
              </a:rPr>
              <a:t>DBSCAN</a:t>
            </a:r>
            <a:endParaRPr sz="1667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2714" y="2892823"/>
            <a:ext cx="4364577" cy="1757775"/>
          </a:xfrm>
          <a:prstGeom prst="rect">
            <a:avLst/>
          </a:prstGeom>
        </p:spPr>
        <p:txBody>
          <a:bodyPr vert="horz" wrap="square" lIns="0" tIns="66788" rIns="0" bIns="0" rtlCol="0">
            <a:spAutoFit/>
          </a:bodyPr>
          <a:lstStyle/>
          <a:p>
            <a:pPr marL="226426" indent="-215566">
              <a:spcBef>
                <a:spcPts val="526"/>
              </a:spcBef>
              <a:buChar char="•"/>
              <a:tabLst>
                <a:tab pos="226426" algn="l"/>
                <a:tab pos="226969" algn="l"/>
              </a:tabLst>
            </a:pPr>
            <a:r>
              <a:rPr sz="1667" spc="9" dirty="0">
                <a:latin typeface="Arial"/>
                <a:cs typeface="Arial"/>
              </a:rPr>
              <a:t>Instance-based </a:t>
            </a:r>
            <a:r>
              <a:rPr sz="1667" spc="4" dirty="0">
                <a:latin typeface="Arial"/>
                <a:cs typeface="Arial"/>
              </a:rPr>
              <a:t>locality</a:t>
            </a:r>
            <a:r>
              <a:rPr sz="1667" dirty="0">
                <a:latin typeface="Arial"/>
                <a:cs typeface="Arial"/>
              </a:rPr>
              <a:t> </a:t>
            </a:r>
            <a:r>
              <a:rPr sz="1667" spc="9" dirty="0">
                <a:latin typeface="Arial"/>
                <a:cs typeface="Arial"/>
              </a:rPr>
              <a:t>assumption</a:t>
            </a:r>
            <a:endParaRPr sz="1667" dirty="0">
              <a:latin typeface="Arial"/>
              <a:cs typeface="Arial"/>
            </a:endParaRPr>
          </a:p>
          <a:p>
            <a:pPr marL="226426" indent="-215566">
              <a:spcBef>
                <a:spcPts val="445"/>
              </a:spcBef>
              <a:buChar char="•"/>
              <a:tabLst>
                <a:tab pos="226426" algn="l"/>
                <a:tab pos="226969" algn="l"/>
              </a:tabLst>
            </a:pPr>
            <a:r>
              <a:rPr sz="1667" spc="9" dirty="0">
                <a:latin typeface="Arial"/>
                <a:cs typeface="Arial"/>
              </a:rPr>
              <a:t>Enhancements:</a:t>
            </a:r>
            <a:endParaRPr sz="1667" dirty="0">
              <a:latin typeface="Arial"/>
              <a:cs typeface="Arial"/>
            </a:endParaRPr>
          </a:p>
          <a:p>
            <a:pPr marL="657016" lvl="1" indent="-215566">
              <a:spcBef>
                <a:spcPts val="398"/>
              </a:spcBef>
              <a:buChar char="–"/>
              <a:tabLst>
                <a:tab pos="657016" algn="l"/>
                <a:tab pos="657559" algn="l"/>
              </a:tabLst>
            </a:pPr>
            <a:r>
              <a:rPr sz="1496" spc="4" dirty="0">
                <a:latin typeface="Arial"/>
                <a:cs typeface="Arial"/>
              </a:rPr>
              <a:t>COPAC</a:t>
            </a:r>
            <a:r>
              <a:rPr sz="1496" spc="-4" dirty="0">
                <a:latin typeface="Arial"/>
                <a:cs typeface="Arial"/>
              </a:rPr>
              <a:t> </a:t>
            </a:r>
            <a:r>
              <a:rPr sz="1496" dirty="0">
                <a:latin typeface="Arial"/>
                <a:cs typeface="Arial"/>
              </a:rPr>
              <a:t>[ABK+07c]</a:t>
            </a:r>
          </a:p>
          <a:p>
            <a:pPr marL="872040">
              <a:spcBef>
                <a:spcPts val="385"/>
              </a:spcBef>
              <a:tabLst>
                <a:tab pos="1087606" algn="l"/>
              </a:tabLst>
            </a:pPr>
            <a:r>
              <a:rPr sz="1496" spc="4" dirty="0">
                <a:latin typeface="Arial"/>
                <a:cs typeface="Arial"/>
              </a:rPr>
              <a:t>»	more </a:t>
            </a:r>
            <a:r>
              <a:rPr sz="1496" dirty="0">
                <a:latin typeface="Arial"/>
                <a:cs typeface="Arial"/>
              </a:rPr>
              <a:t>efficient and robust</a:t>
            </a:r>
          </a:p>
          <a:p>
            <a:pPr marL="657016" lvl="1" indent="-215566">
              <a:spcBef>
                <a:spcPts val="381"/>
              </a:spcBef>
              <a:buChar char="–"/>
              <a:tabLst>
                <a:tab pos="657016" algn="l"/>
                <a:tab pos="657559" algn="l"/>
              </a:tabLst>
            </a:pPr>
            <a:r>
              <a:rPr sz="1496" dirty="0">
                <a:latin typeface="Arial"/>
                <a:cs typeface="Arial"/>
              </a:rPr>
              <a:t>ERiC</a:t>
            </a:r>
            <a:r>
              <a:rPr sz="1496" spc="-4" dirty="0">
                <a:latin typeface="Arial"/>
                <a:cs typeface="Arial"/>
              </a:rPr>
              <a:t> </a:t>
            </a:r>
            <a:r>
              <a:rPr sz="1496" dirty="0">
                <a:latin typeface="Arial"/>
                <a:cs typeface="Arial"/>
              </a:rPr>
              <a:t>[ABK+07b]</a:t>
            </a:r>
          </a:p>
          <a:p>
            <a:pPr marL="872040">
              <a:spcBef>
                <a:spcPts val="385"/>
              </a:spcBef>
              <a:tabLst>
                <a:tab pos="1087606" algn="l"/>
              </a:tabLst>
            </a:pPr>
            <a:r>
              <a:rPr sz="1496" spc="4" dirty="0">
                <a:latin typeface="Arial"/>
                <a:cs typeface="Arial"/>
              </a:rPr>
              <a:t>»	finds </a:t>
            </a:r>
            <a:r>
              <a:rPr sz="1496" dirty="0">
                <a:latin typeface="Arial"/>
                <a:cs typeface="Arial"/>
              </a:rPr>
              <a:t>hierarchies </a:t>
            </a:r>
            <a:r>
              <a:rPr sz="1496" spc="4" dirty="0">
                <a:latin typeface="Arial"/>
                <a:cs typeface="Arial"/>
              </a:rPr>
              <a:t>of </a:t>
            </a:r>
            <a:r>
              <a:rPr sz="1496" dirty="0">
                <a:latin typeface="Arial"/>
                <a:cs typeface="Arial"/>
              </a:rPr>
              <a:t>correlation</a:t>
            </a:r>
            <a:r>
              <a:rPr sz="1496" spc="4" dirty="0">
                <a:latin typeface="Arial"/>
                <a:cs typeface="Arial"/>
              </a:rPr>
              <a:t> </a:t>
            </a:r>
            <a:r>
              <a:rPr sz="1496" dirty="0">
                <a:latin typeface="Arial"/>
                <a:cs typeface="Arial"/>
              </a:rPr>
              <a:t>clusters</a:t>
            </a:r>
          </a:p>
        </p:txBody>
      </p:sp>
      <p:sp>
        <p:nvSpPr>
          <p:cNvPr id="42" name="object 42"/>
          <p:cNvSpPr/>
          <p:nvPr/>
        </p:nvSpPr>
        <p:spPr>
          <a:xfrm>
            <a:off x="6276034" y="6105412"/>
            <a:ext cx="2467903" cy="97739"/>
          </a:xfrm>
          <a:custGeom>
            <a:avLst/>
            <a:gdLst/>
            <a:ahLst/>
            <a:cxnLst/>
            <a:rect l="l" t="t" r="r" b="b"/>
            <a:pathLst>
              <a:path w="2886075" h="114300">
                <a:moveTo>
                  <a:pt x="2857760" y="57197"/>
                </a:moveTo>
                <a:lnTo>
                  <a:pt x="2845870" y="50278"/>
                </a:lnTo>
                <a:lnTo>
                  <a:pt x="0" y="48767"/>
                </a:lnTo>
                <a:lnTo>
                  <a:pt x="0" y="62483"/>
                </a:lnTo>
                <a:lnTo>
                  <a:pt x="2846259" y="63994"/>
                </a:lnTo>
                <a:lnTo>
                  <a:pt x="2857760" y="57197"/>
                </a:lnTo>
                <a:close/>
              </a:path>
              <a:path w="2886075" h="114300">
                <a:moveTo>
                  <a:pt x="2885681" y="57150"/>
                </a:moveTo>
                <a:lnTo>
                  <a:pt x="2791206" y="2285"/>
                </a:lnTo>
                <a:lnTo>
                  <a:pt x="2788158" y="0"/>
                </a:lnTo>
                <a:lnTo>
                  <a:pt x="2783586" y="1524"/>
                </a:lnTo>
                <a:lnTo>
                  <a:pt x="2782062" y="4571"/>
                </a:lnTo>
                <a:lnTo>
                  <a:pt x="2779776" y="8381"/>
                </a:lnTo>
                <a:lnTo>
                  <a:pt x="2781300" y="12191"/>
                </a:lnTo>
                <a:lnTo>
                  <a:pt x="2784348" y="14477"/>
                </a:lnTo>
                <a:lnTo>
                  <a:pt x="2845870" y="50278"/>
                </a:lnTo>
                <a:lnTo>
                  <a:pt x="2871978" y="50291"/>
                </a:lnTo>
                <a:lnTo>
                  <a:pt x="2871978" y="65107"/>
                </a:lnTo>
                <a:lnTo>
                  <a:pt x="2885681" y="57150"/>
                </a:lnTo>
                <a:close/>
              </a:path>
              <a:path w="2886075" h="114300">
                <a:moveTo>
                  <a:pt x="2871978" y="65107"/>
                </a:moveTo>
                <a:lnTo>
                  <a:pt x="2871978" y="64007"/>
                </a:lnTo>
                <a:lnTo>
                  <a:pt x="2846259" y="63994"/>
                </a:lnTo>
                <a:lnTo>
                  <a:pt x="2784348" y="100583"/>
                </a:lnTo>
                <a:lnTo>
                  <a:pt x="2781300" y="102107"/>
                </a:lnTo>
                <a:lnTo>
                  <a:pt x="2779776" y="106679"/>
                </a:lnTo>
                <a:lnTo>
                  <a:pt x="2782062" y="109727"/>
                </a:lnTo>
                <a:lnTo>
                  <a:pt x="2783586" y="113537"/>
                </a:lnTo>
                <a:lnTo>
                  <a:pt x="2788158" y="114300"/>
                </a:lnTo>
                <a:lnTo>
                  <a:pt x="2791206" y="112013"/>
                </a:lnTo>
                <a:lnTo>
                  <a:pt x="2871978" y="65107"/>
                </a:lnTo>
                <a:close/>
              </a:path>
              <a:path w="2886075" h="114300">
                <a:moveTo>
                  <a:pt x="2871978" y="64007"/>
                </a:moveTo>
                <a:lnTo>
                  <a:pt x="2871978" y="50291"/>
                </a:lnTo>
                <a:lnTo>
                  <a:pt x="2845870" y="50278"/>
                </a:lnTo>
                <a:lnTo>
                  <a:pt x="2857760" y="57197"/>
                </a:lnTo>
                <a:lnTo>
                  <a:pt x="2868155" y="51053"/>
                </a:lnTo>
                <a:lnTo>
                  <a:pt x="2868155" y="64005"/>
                </a:lnTo>
                <a:lnTo>
                  <a:pt x="2871978" y="64007"/>
                </a:lnTo>
                <a:close/>
              </a:path>
              <a:path w="2886075" h="114300">
                <a:moveTo>
                  <a:pt x="2868155" y="64005"/>
                </a:moveTo>
                <a:lnTo>
                  <a:pt x="2868155" y="63245"/>
                </a:lnTo>
                <a:lnTo>
                  <a:pt x="2857760" y="57197"/>
                </a:lnTo>
                <a:lnTo>
                  <a:pt x="2846259" y="63994"/>
                </a:lnTo>
                <a:lnTo>
                  <a:pt x="2868155" y="64005"/>
                </a:lnTo>
                <a:close/>
              </a:path>
              <a:path w="2886075" h="114300">
                <a:moveTo>
                  <a:pt x="2868155" y="63245"/>
                </a:moveTo>
                <a:lnTo>
                  <a:pt x="2868155" y="51053"/>
                </a:lnTo>
                <a:lnTo>
                  <a:pt x="2857760" y="57197"/>
                </a:lnTo>
                <a:lnTo>
                  <a:pt x="2868155" y="63245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934021" y="5068900"/>
            <a:ext cx="2691950" cy="113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 txBox="1"/>
          <p:nvPr/>
        </p:nvSpPr>
        <p:spPr>
          <a:xfrm>
            <a:off x="6839226" y="5820069"/>
            <a:ext cx="105884" cy="21377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860">
              <a:spcBef>
                <a:spcPts val="77"/>
              </a:spcBef>
            </a:pPr>
            <a:r>
              <a:rPr sz="1325" i="1" spc="-4" dirty="0">
                <a:latin typeface="Times New Roman"/>
                <a:cs typeface="Times New Roman"/>
              </a:rPr>
              <a:t>p</a:t>
            </a:r>
            <a:endParaRPr sz="132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63829" y="5720367"/>
            <a:ext cx="105884" cy="21377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860">
              <a:spcBef>
                <a:spcPts val="77"/>
              </a:spcBef>
            </a:pPr>
            <a:r>
              <a:rPr sz="1325" i="1" spc="-4" dirty="0">
                <a:latin typeface="Times New Roman"/>
                <a:cs typeface="Times New Roman"/>
              </a:rPr>
              <a:t>q</a:t>
            </a:r>
            <a:endParaRPr sz="132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 rot="21120000">
            <a:off x="6370286" y="5620783"/>
            <a:ext cx="69706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7"/>
              </a:lnSpc>
            </a:pPr>
            <a:r>
              <a:rPr sz="1325" spc="-13" dirty="0">
                <a:latin typeface="Times New Roman"/>
                <a:cs typeface="Times New Roman"/>
              </a:rPr>
              <a:t>distance</a:t>
            </a:r>
            <a:r>
              <a:rPr sz="1325" spc="-60" dirty="0">
                <a:latin typeface="Times New Roman"/>
                <a:cs typeface="Times New Roman"/>
              </a:rPr>
              <a:t> </a:t>
            </a:r>
            <a:r>
              <a:rPr sz="1325" i="1" spc="-4" dirty="0">
                <a:latin typeface="Times New Roman"/>
                <a:cs typeface="Times New Roman"/>
              </a:rPr>
              <a:t>p</a:t>
            </a:r>
            <a:endParaRPr sz="13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 rot="1920000">
            <a:off x="7897166" y="5696515"/>
            <a:ext cx="69969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7"/>
              </a:lnSpc>
            </a:pPr>
            <a:r>
              <a:rPr sz="1988" spc="-38" baseline="3584" dirty="0">
                <a:latin typeface="Times New Roman"/>
                <a:cs typeface="Times New Roman"/>
              </a:rPr>
              <a:t>d</a:t>
            </a:r>
            <a:r>
              <a:rPr sz="1988" spc="-38" baseline="1792" dirty="0">
                <a:latin typeface="Times New Roman"/>
                <a:cs typeface="Times New Roman"/>
              </a:rPr>
              <a:t>istanc</a:t>
            </a:r>
            <a:r>
              <a:rPr sz="1325" spc="-26" dirty="0">
                <a:latin typeface="Times New Roman"/>
                <a:cs typeface="Times New Roman"/>
              </a:rPr>
              <a:t>e</a:t>
            </a:r>
            <a:r>
              <a:rPr sz="1325" spc="-68" dirty="0">
                <a:latin typeface="Times New Roman"/>
                <a:cs typeface="Times New Roman"/>
              </a:rPr>
              <a:t> </a:t>
            </a:r>
            <a:r>
              <a:rPr sz="1325" i="1" spc="-4" dirty="0">
                <a:latin typeface="Times New Roman"/>
                <a:cs typeface="Times New Roman"/>
              </a:rPr>
              <a:t>q</a:t>
            </a:r>
            <a:endParaRPr sz="13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78641" y="4884981"/>
            <a:ext cx="2517858" cy="97739"/>
          </a:xfrm>
          <a:custGeom>
            <a:avLst/>
            <a:gdLst/>
            <a:ahLst/>
            <a:cxnLst/>
            <a:rect l="l" t="t" r="r" b="b"/>
            <a:pathLst>
              <a:path w="2944495" h="114300">
                <a:moveTo>
                  <a:pt x="2916258" y="57150"/>
                </a:moveTo>
                <a:lnTo>
                  <a:pt x="2904388" y="50305"/>
                </a:lnTo>
                <a:lnTo>
                  <a:pt x="2838450" y="50244"/>
                </a:lnTo>
                <a:lnTo>
                  <a:pt x="0" y="48768"/>
                </a:lnTo>
                <a:lnTo>
                  <a:pt x="0" y="62484"/>
                </a:lnTo>
                <a:lnTo>
                  <a:pt x="2904388" y="63994"/>
                </a:lnTo>
                <a:lnTo>
                  <a:pt x="2916258" y="57150"/>
                </a:lnTo>
                <a:close/>
              </a:path>
              <a:path w="2944495" h="114300">
                <a:moveTo>
                  <a:pt x="2944355" y="57150"/>
                </a:moveTo>
                <a:lnTo>
                  <a:pt x="2849880" y="2286"/>
                </a:lnTo>
                <a:lnTo>
                  <a:pt x="2846057" y="0"/>
                </a:lnTo>
                <a:lnTo>
                  <a:pt x="2842260" y="1524"/>
                </a:lnTo>
                <a:lnTo>
                  <a:pt x="2839974" y="4572"/>
                </a:lnTo>
                <a:lnTo>
                  <a:pt x="2838450" y="8382"/>
                </a:lnTo>
                <a:lnTo>
                  <a:pt x="2839212" y="12191"/>
                </a:lnTo>
                <a:lnTo>
                  <a:pt x="2842260" y="14477"/>
                </a:lnTo>
                <a:lnTo>
                  <a:pt x="2904342" y="50278"/>
                </a:lnTo>
                <a:lnTo>
                  <a:pt x="2929890" y="50291"/>
                </a:lnTo>
                <a:lnTo>
                  <a:pt x="2929890" y="65550"/>
                </a:lnTo>
                <a:lnTo>
                  <a:pt x="2944355" y="57150"/>
                </a:lnTo>
                <a:close/>
              </a:path>
              <a:path w="2944495" h="114300">
                <a:moveTo>
                  <a:pt x="2929890" y="65550"/>
                </a:moveTo>
                <a:lnTo>
                  <a:pt x="2929890" y="64008"/>
                </a:lnTo>
                <a:lnTo>
                  <a:pt x="2904342" y="64021"/>
                </a:lnTo>
                <a:lnTo>
                  <a:pt x="2842260" y="99822"/>
                </a:lnTo>
                <a:lnTo>
                  <a:pt x="2839212" y="102108"/>
                </a:lnTo>
                <a:lnTo>
                  <a:pt x="2838450" y="106680"/>
                </a:lnTo>
                <a:lnTo>
                  <a:pt x="2839974" y="109727"/>
                </a:lnTo>
                <a:lnTo>
                  <a:pt x="2842260" y="112775"/>
                </a:lnTo>
                <a:lnTo>
                  <a:pt x="2846057" y="114300"/>
                </a:lnTo>
                <a:lnTo>
                  <a:pt x="2849880" y="112013"/>
                </a:lnTo>
                <a:lnTo>
                  <a:pt x="2929890" y="65550"/>
                </a:lnTo>
                <a:close/>
              </a:path>
              <a:path w="2944495" h="114300">
                <a:moveTo>
                  <a:pt x="2929890" y="64008"/>
                </a:moveTo>
                <a:lnTo>
                  <a:pt x="2929890" y="50291"/>
                </a:lnTo>
                <a:lnTo>
                  <a:pt x="2904342" y="50278"/>
                </a:lnTo>
                <a:lnTo>
                  <a:pt x="2916258" y="57150"/>
                </a:lnTo>
                <a:lnTo>
                  <a:pt x="2926829" y="51053"/>
                </a:lnTo>
                <a:lnTo>
                  <a:pt x="2926829" y="64006"/>
                </a:lnTo>
                <a:lnTo>
                  <a:pt x="2929890" y="64008"/>
                </a:lnTo>
                <a:close/>
              </a:path>
              <a:path w="2944495" h="114300">
                <a:moveTo>
                  <a:pt x="2926829" y="64006"/>
                </a:moveTo>
                <a:lnTo>
                  <a:pt x="2926829" y="63246"/>
                </a:lnTo>
                <a:lnTo>
                  <a:pt x="2916258" y="57150"/>
                </a:lnTo>
                <a:lnTo>
                  <a:pt x="2904388" y="63994"/>
                </a:lnTo>
                <a:lnTo>
                  <a:pt x="2926829" y="64006"/>
                </a:lnTo>
                <a:close/>
              </a:path>
              <a:path w="2944495" h="114300">
                <a:moveTo>
                  <a:pt x="2926829" y="63246"/>
                </a:moveTo>
                <a:lnTo>
                  <a:pt x="2926829" y="51053"/>
                </a:lnTo>
                <a:lnTo>
                  <a:pt x="2916258" y="57150"/>
                </a:lnTo>
                <a:lnTo>
                  <a:pt x="2926829" y="6324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5936630" y="4116018"/>
            <a:ext cx="2760217" cy="816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 txBox="1"/>
          <p:nvPr/>
        </p:nvSpPr>
        <p:spPr>
          <a:xfrm>
            <a:off x="6842484" y="4598335"/>
            <a:ext cx="105884" cy="21377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860">
              <a:spcBef>
                <a:spcPts val="77"/>
              </a:spcBef>
            </a:pPr>
            <a:r>
              <a:rPr sz="1325" i="1" spc="-4" dirty="0">
                <a:latin typeface="Times New Roman"/>
                <a:cs typeface="Times New Roman"/>
              </a:rPr>
              <a:t>p</a:t>
            </a:r>
            <a:endParaRPr sz="132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66433" y="4499287"/>
            <a:ext cx="105884" cy="21377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860">
              <a:spcBef>
                <a:spcPts val="77"/>
              </a:spcBef>
            </a:pPr>
            <a:r>
              <a:rPr sz="1325" i="1" spc="-4" dirty="0">
                <a:latin typeface="Times New Roman"/>
                <a:cs typeface="Times New Roman"/>
              </a:rPr>
              <a:t>q</a:t>
            </a:r>
            <a:endParaRPr sz="1325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 rot="21120000">
            <a:off x="6373544" y="4400352"/>
            <a:ext cx="69706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7"/>
              </a:lnSpc>
            </a:pPr>
            <a:r>
              <a:rPr sz="1325" spc="-13" dirty="0">
                <a:latin typeface="Times New Roman"/>
                <a:cs typeface="Times New Roman"/>
              </a:rPr>
              <a:t>distance</a:t>
            </a:r>
            <a:r>
              <a:rPr sz="1325" spc="-60" dirty="0">
                <a:latin typeface="Times New Roman"/>
                <a:cs typeface="Times New Roman"/>
              </a:rPr>
              <a:t> </a:t>
            </a:r>
            <a:r>
              <a:rPr sz="1325" i="1" spc="-4" dirty="0">
                <a:latin typeface="Times New Roman"/>
                <a:cs typeface="Times New Roman"/>
              </a:rPr>
              <a:t>p</a:t>
            </a:r>
            <a:endParaRPr sz="132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 rot="21120000">
            <a:off x="7814427" y="4145197"/>
            <a:ext cx="69969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7"/>
              </a:lnSpc>
            </a:pPr>
            <a:r>
              <a:rPr sz="1325" spc="-26" dirty="0">
                <a:latin typeface="Times New Roman"/>
                <a:cs typeface="Times New Roman"/>
              </a:rPr>
              <a:t>dis</a:t>
            </a:r>
            <a:r>
              <a:rPr sz="1988" spc="-38" baseline="1792" dirty="0">
                <a:latin typeface="Times New Roman"/>
                <a:cs typeface="Times New Roman"/>
              </a:rPr>
              <a:t>tanc</a:t>
            </a:r>
            <a:r>
              <a:rPr sz="1988" spc="-38" baseline="3584" dirty="0">
                <a:latin typeface="Times New Roman"/>
                <a:cs typeface="Times New Roman"/>
              </a:rPr>
              <a:t>e</a:t>
            </a:r>
            <a:r>
              <a:rPr sz="1988" spc="-109" baseline="3584" dirty="0">
                <a:latin typeface="Times New Roman"/>
                <a:cs typeface="Times New Roman"/>
              </a:rPr>
              <a:t> </a:t>
            </a:r>
            <a:r>
              <a:rPr sz="1988" i="1" spc="-6" baseline="3584" dirty="0">
                <a:latin typeface="Times New Roman"/>
                <a:cs typeface="Times New Roman"/>
              </a:rPr>
              <a:t>q</a:t>
            </a:r>
            <a:endParaRPr sz="1988" baseline="358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10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082BB2-DBB0-F649-ADF5-C0CC0EDC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980728"/>
            <a:ext cx="3262868" cy="5488533"/>
          </a:xfrm>
          <a:prstGeom prst="rect">
            <a:avLst/>
          </a:prstGeom>
        </p:spPr>
      </p:pic>
      <p:sp>
        <p:nvSpPr>
          <p:cNvPr id="3" name="object 7"/>
          <p:cNvSpPr txBox="1">
            <a:spLocks noGrp="1"/>
          </p:cNvSpPr>
          <p:nvPr>
            <p:ph type="title"/>
          </p:nvPr>
        </p:nvSpPr>
        <p:spPr>
          <a:xfrm>
            <a:off x="395536" y="260648"/>
            <a:ext cx="5424499" cy="445691"/>
          </a:xfrm>
          <a:prstGeom prst="rect">
            <a:avLst/>
          </a:prstGeom>
        </p:spPr>
        <p:txBody>
          <a:bodyPr vert="horz" wrap="square" lIns="0" tIns="14661" rIns="0" bIns="0" rtlCol="0" anchor="ctr">
            <a:spAutoFit/>
          </a:bodyPr>
          <a:lstStyle/>
          <a:p>
            <a:pPr marL="10860">
              <a:spcBef>
                <a:spcPts val="115"/>
              </a:spcBef>
            </a:pPr>
            <a:r>
              <a:rPr sz="2800" b="1" spc="13" dirty="0"/>
              <a:t>Correlation Clustering</a:t>
            </a:r>
            <a:r>
              <a:rPr sz="2800" b="1" spc="-26" dirty="0"/>
              <a:t> </a:t>
            </a:r>
            <a:r>
              <a:rPr sz="2800" b="1" spc="13" dirty="0"/>
              <a:t>Algorithms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96752"/>
            <a:ext cx="4451312" cy="3024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268102"/>
            <a:ext cx="2980952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8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6947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CA525D-03F3-CE44-AA52-40645A17263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163637"/>
            <a:ext cx="8208912" cy="5361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 (Neighbors Search)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zh-CN" altLang="en-US" sz="24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3532588A-E07C-4B90-8644-6F3E232A132C}"/>
              </a:ext>
            </a:extLst>
          </p:cNvPr>
          <p:cNvSpPr/>
          <p:nvPr/>
        </p:nvSpPr>
        <p:spPr>
          <a:xfrm>
            <a:off x="1115616" y="2204864"/>
            <a:ext cx="7125303" cy="2036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273A43-E58B-420D-848D-2F771EF28C76}"/>
              </a:ext>
            </a:extLst>
          </p:cNvPr>
          <p:cNvSpPr txBox="1"/>
          <p:nvPr/>
        </p:nvSpPr>
        <p:spPr>
          <a:xfrm>
            <a:off x="1115616" y="4980119"/>
            <a:ext cx="7310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Similarity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Calculation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difficult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thing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high-dimensional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2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38244"/>
            <a:ext cx="62395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/>
                <a:cs typeface="Times New Roman"/>
              </a:rPr>
              <a:t>Sparse Subspace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981" y="1155918"/>
            <a:ext cx="4454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Sparse subspace clustering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(SSC)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981" y="2912125"/>
            <a:ext cx="2299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Affinity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matrix: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7708" y="1888378"/>
            <a:ext cx="4349496" cy="353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7708" y="2392440"/>
            <a:ext cx="4349496" cy="353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4792" y="3802268"/>
            <a:ext cx="2098548" cy="515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609" y="5382779"/>
            <a:ext cx="713295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Elhamifar,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et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al. 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Sparse Subspace </a:t>
            </a:r>
            <a:r>
              <a:rPr kumimoji="0" sz="14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Clustering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</a:t>
            </a:r>
            <a:r>
              <a:rPr kumimoji="0" sz="1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CVPR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2009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Cheng,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et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al.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Learning </a:t>
            </a:r>
            <a:r>
              <a:rPr kumimoji="0" sz="1400" b="0" i="1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</a:t>
            </a:r>
            <a:r>
              <a:rPr kumimoji="0" sz="14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l1-graph </a:t>
            </a:r>
            <a:r>
              <a:rPr kumimoji="0" sz="14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 </a:t>
            </a:r>
            <a:r>
              <a:rPr kumimoji="0" sz="14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Analysis</a:t>
            </a:r>
            <a:r>
              <a:rPr kumimoji="0" sz="1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TIP</a:t>
            </a:r>
            <a:r>
              <a:rPr kumimoji="0" sz="1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2010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Elhamifar,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et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al. 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Sparse Subspace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Clustering: </a:t>
            </a:r>
            <a:r>
              <a:rPr kumimoji="0" sz="140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Algorithm,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Theory, and </a:t>
            </a:r>
            <a:r>
              <a:rPr kumimoji="0" sz="14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Applications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</a:t>
            </a:r>
            <a:r>
              <a:rPr kumimoji="0" sz="1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TPAMI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2013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2200" y="2348880"/>
            <a:ext cx="196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(convex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relaxation)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6104" y="3253615"/>
            <a:ext cx="2123059" cy="21088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726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13170"/>
            <a:ext cx="694817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/>
                <a:cs typeface="Times New Roman"/>
              </a:rPr>
              <a:t>Low-rank Subspace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188" y="1116171"/>
            <a:ext cx="4241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Low-rank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(LRR)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1369" y="2313323"/>
            <a:ext cx="2840736" cy="353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1369" y="1833643"/>
            <a:ext cx="3166872" cy="353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7573" y="3812840"/>
            <a:ext cx="1934254" cy="1502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9225" y="3732268"/>
            <a:ext cx="2940685" cy="2039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679" y="5520149"/>
            <a:ext cx="828548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307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5272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Independent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subspaces	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Block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diagonal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affinity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matrix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Liu,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et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al. </a:t>
            </a:r>
            <a:r>
              <a:rPr kumimoji="0" sz="14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Robust 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Subspace </a:t>
            </a:r>
            <a:r>
              <a:rPr kumimoji="0" sz="14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Segmentation </a:t>
            </a:r>
            <a:r>
              <a:rPr kumimoji="0" sz="14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</a:t>
            </a:r>
            <a:r>
              <a:rPr kumimoji="0" sz="14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Low-Rank 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ICML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2010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Liu,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et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al. </a:t>
            </a:r>
            <a:r>
              <a:rPr kumimoji="0" sz="14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Robust 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Recovery </a:t>
            </a:r>
            <a:r>
              <a:rPr kumimoji="0" sz="14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14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Subspace </a:t>
            </a:r>
            <a:r>
              <a:rPr kumimoji="0" sz="1400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Structures </a:t>
            </a:r>
            <a:r>
              <a:rPr kumimoji="0" sz="1400" b="0" i="1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</a:t>
            </a:r>
            <a:r>
              <a:rPr kumimoji="0" sz="14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Low-Rank </a:t>
            </a:r>
            <a:r>
              <a:rPr kumimoji="0" sz="1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Representation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 </a:t>
            </a:r>
            <a:r>
              <a:rPr kumimoji="0" sz="1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TPAMI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2013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5612" y="4505977"/>
            <a:ext cx="771525" cy="432434"/>
          </a:xfrm>
          <a:custGeom>
            <a:avLst/>
            <a:gdLst/>
            <a:ahLst/>
            <a:cxnLst/>
            <a:rect l="l" t="t" r="r" b="b"/>
            <a:pathLst>
              <a:path w="771525" h="432435">
                <a:moveTo>
                  <a:pt x="0" y="107950"/>
                </a:moveTo>
                <a:lnTo>
                  <a:pt x="555116" y="107950"/>
                </a:lnTo>
                <a:lnTo>
                  <a:pt x="555116" y="0"/>
                </a:lnTo>
                <a:lnTo>
                  <a:pt x="771016" y="216027"/>
                </a:lnTo>
                <a:lnTo>
                  <a:pt x="555116" y="432054"/>
                </a:lnTo>
                <a:lnTo>
                  <a:pt x="555116" y="323977"/>
                </a:lnTo>
                <a:lnTo>
                  <a:pt x="0" y="323977"/>
                </a:lnTo>
                <a:lnTo>
                  <a:pt x="0" y="10795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552" y="2204864"/>
            <a:ext cx="7610475" cy="218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6039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(convex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relaxation)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699135" lvl="0" indent="-342900" algn="l" defTabSz="914400" rtl="0" eaLnBrk="1" fontAlgn="auto" latinLnBrk="0" hangingPunct="1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solution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LRR 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block diagonal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subspaces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independent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09156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LRR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020505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92" y="2960858"/>
            <a:ext cx="9144000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97838" y="29447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3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1C34625-9F33-844B-95DF-BF912852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521" y="6563881"/>
            <a:ext cx="2134080" cy="27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fld id="{868D18E0-4721-BA48-9716-D25DE8ED4B19}" type="slidenum">
              <a:rPr lang="en-GB" altLang="zh-CN" sz="1270">
                <a:solidFill>
                  <a:schemeClr val="tx1"/>
                </a:solidFill>
              </a:rPr>
              <a:pPr algn="r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t>5</a:t>
            </a:fld>
            <a:r>
              <a:rPr lang="en-GB" altLang="zh-CN" sz="1270" dirty="0">
                <a:solidFill>
                  <a:schemeClr val="tx1"/>
                </a:solidFill>
              </a:rPr>
              <a:t>/54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5F8FE7-378A-2649-9A13-9B62240D9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481" y="1404361"/>
            <a:ext cx="8275680" cy="5182560"/>
          </a:xfrm>
        </p:spPr>
        <p:txBody>
          <a:bodyPr lIns="0" tIns="0" rIns="0" bIns="0"/>
          <a:lstStyle/>
          <a:p>
            <a:pPr>
              <a:lnSpc>
                <a:spcPct val="93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sz="2800" dirty="0"/>
              <a:t>The required number of samples (to achieve the same accuracy) grows </a:t>
            </a:r>
            <a:r>
              <a:rPr lang="en-GB" altLang="zh-CN" sz="2800" dirty="0">
                <a:solidFill>
                  <a:srgbClr val="C20000"/>
                </a:solidFill>
              </a:rPr>
              <a:t>exponentially</a:t>
            </a:r>
            <a:r>
              <a:rPr lang="en-GB" altLang="zh-CN" sz="2800" dirty="0"/>
              <a:t> with the number of variables!</a:t>
            </a:r>
          </a:p>
          <a:p>
            <a:pPr>
              <a:lnSpc>
                <a:spcPct val="93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sz="2800" dirty="0"/>
              <a:t>In practice: number of training examples is fixed!</a:t>
            </a:r>
          </a:p>
          <a:p>
            <a:pPr lvl="1">
              <a:lnSpc>
                <a:spcPct val="93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zh-CN" sz="2400" dirty="0"/>
              <a:t>	=&gt; the classifier</a:t>
            </a:r>
            <a:r>
              <a:rPr lang="ja-JP" altLang="en-GB" sz="2400" dirty="0"/>
              <a:t>’</a:t>
            </a:r>
            <a:r>
              <a:rPr lang="en-GB" altLang="ja-JP" sz="2400" dirty="0"/>
              <a:t>s performance usually will degrade for a large number of features!</a:t>
            </a:r>
          </a:p>
          <a:p>
            <a:pPr lvl="1"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altLang="zh-CN" dirty="0"/>
          </a:p>
        </p:txBody>
      </p:sp>
      <p:pic>
        <p:nvPicPr>
          <p:cNvPr id="14340" name="Picture 17" descr="curse_of_dimensionality_cla">
            <a:extLst>
              <a:ext uri="{FF2B5EF4-FFF2-40B4-BE49-F238E27FC236}">
                <a16:creationId xmlns:a16="http://schemas.microsoft.com/office/drawing/2014/main" id="{C6B334C7-0428-4D42-845D-818F5995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21" y="4270830"/>
            <a:ext cx="4507200" cy="2024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684C3607-8156-F54E-9834-C439F02E5C50}"/>
              </a:ext>
            </a:extLst>
          </p:cNvPr>
          <p:cNvSpPr txBox="1"/>
          <p:nvPr/>
        </p:nvSpPr>
        <p:spPr>
          <a:xfrm>
            <a:off x="0" y="859956"/>
            <a:ext cx="816501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165" lvl="1" indent="-342265">
              <a:lnSpc>
                <a:spcPct val="100000"/>
              </a:lnSpc>
              <a:spcBef>
                <a:spcPts val="1595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3200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 </a:t>
            </a:r>
            <a:r>
              <a:rPr sz="3200" spc="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  <a:endParaRPr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DEC02-FFFA-4877-844E-7B658125DDC0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8585880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39552" y="980728"/>
            <a:ext cx="7578552" cy="311017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33938" indent="-323078">
              <a:spcBef>
                <a:spcPts val="81"/>
              </a:spcBef>
              <a:buChar char="•"/>
              <a:tabLst>
                <a:tab pos="333938" algn="l"/>
                <a:tab pos="334481" algn="l"/>
              </a:tabLst>
            </a:pPr>
            <a:r>
              <a:rPr sz="2266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</a:t>
            </a:r>
            <a:r>
              <a:rPr sz="2266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66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22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3"/>
              </a:spcBef>
              <a:buClr>
                <a:srgbClr val="3B7600"/>
              </a:buClr>
              <a:buFont typeface="Arial"/>
              <a:buChar char="•"/>
            </a:pPr>
            <a:endParaRPr sz="3335" dirty="0">
              <a:latin typeface="Times New Roman"/>
              <a:cs typeface="Times New Roman"/>
            </a:endParaRPr>
          </a:p>
          <a:p>
            <a:pPr marL="333938" marR="4344" indent="-323078">
              <a:lnSpc>
                <a:spcPts val="2711"/>
              </a:lnSpc>
              <a:buChar char="•"/>
              <a:tabLst>
                <a:tab pos="333938" algn="l"/>
                <a:tab pos="334481" algn="l"/>
              </a:tabLst>
            </a:pPr>
            <a:r>
              <a:rPr sz="2266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66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we face </a:t>
            </a:r>
            <a:r>
              <a:rPr sz="2266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66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steadily increasing number of  </a:t>
            </a:r>
            <a:r>
              <a:rPr sz="2266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require the analysis of moderate-to-high  dimensional data</a:t>
            </a:r>
            <a:endParaRPr sz="22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3B7600"/>
              </a:buClr>
              <a:buFont typeface="Arial"/>
              <a:buChar char="•"/>
            </a:pPr>
            <a:endParaRPr sz="3292" dirty="0">
              <a:latin typeface="Times New Roman"/>
              <a:cs typeface="Times New Roman"/>
            </a:endParaRPr>
          </a:p>
          <a:p>
            <a:pPr marL="333938" marR="387151" indent="-323078">
              <a:lnSpc>
                <a:spcPts val="2711"/>
              </a:lnSpc>
              <a:buChar char="•"/>
              <a:tabLst>
                <a:tab pos="333938" algn="l"/>
                <a:tab pos="334481" algn="l"/>
              </a:tabLst>
            </a:pPr>
            <a:r>
              <a:rPr sz="2266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Moderate-to-high dimensional means from appr. 10 to  </a:t>
            </a:r>
            <a:r>
              <a:rPr sz="2266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hundreds or even thousands of</a:t>
            </a:r>
            <a:r>
              <a:rPr sz="2266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66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sz="22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B2DFA3-C5D7-1E44-ADB1-97C5D00C88C3}"/>
              </a:ext>
            </a:extLst>
          </p:cNvPr>
          <p:cNvSpPr txBox="1"/>
          <p:nvPr/>
        </p:nvSpPr>
        <p:spPr>
          <a:xfrm>
            <a:off x="1331640" y="494116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How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to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handle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these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high-dimensional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data?</a:t>
            </a:r>
            <a:endParaRPr kumimoji="1"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0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0153B3-EBD7-5C42-A409-BAEAE2E7123C}"/>
              </a:ext>
            </a:extLst>
          </p:cNvPr>
          <p:cNvSpPr txBox="1"/>
          <p:nvPr/>
        </p:nvSpPr>
        <p:spPr>
          <a:xfrm>
            <a:off x="1079612" y="2924944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Part</a:t>
            </a:r>
            <a:r>
              <a:rPr kumimoji="1"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3520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15DD522-B824-7146-9C2D-38F19AE5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3BE7EC2-44E4-FD4F-91D4-ADFCEAEE9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en-US" altLang="zh-CN" dirty="0"/>
              <a:t>Examples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EB51FA6-D40D-404F-AA0E-63CE22792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84338"/>
            <a:ext cx="324961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87912403-3777-7648-91D8-421A3C32B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1576388"/>
            <a:ext cx="32416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566A11F5-3DC9-F046-A5B5-D30D0127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06850"/>
            <a:ext cx="3240088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>
            <a:extLst>
              <a:ext uri="{FF2B5EF4-FFF2-40B4-BE49-F238E27FC236}">
                <a16:creationId xmlns:a16="http://schemas.microsoft.com/office/drawing/2014/main" id="{85241F2B-32F0-BC4F-8BC9-3969C0ED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57650"/>
            <a:ext cx="3103562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13A16E-F6E2-41D7-A925-376ACE10F361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1404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EAC6C-222B-C648-AA59-7CAD866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431C830-B5C5-9A40-8B6A-A330691F7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en-US" altLang="zh-CN" dirty="0"/>
              <a:t>Models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4CD0E16-B9D2-9B46-BD0B-D071A579E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methods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Principal component analysis (PCA)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Multidimensional scaling (MDS)</a:t>
            </a:r>
          </a:p>
          <a:p>
            <a:r>
              <a:rPr lang="en-US" altLang="zh-CN" dirty="0"/>
              <a:t>Nonlinear methods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Locally linear embedding (LLE)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Laplacian eigenmaps (LEM)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Isomap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F289C-D5DA-4B3B-BADA-97529D1986E1}"/>
              </a:ext>
            </a:extLst>
          </p:cNvPr>
          <p:cNvSpPr txBox="1"/>
          <p:nvPr/>
        </p:nvSpPr>
        <p:spPr>
          <a:xfrm>
            <a:off x="539552" y="18864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40171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25116</TotalTime>
  <Words>1013</Words>
  <Application>Microsoft Office PowerPoint</Application>
  <PresentationFormat>全屏显示(4:3)</PresentationFormat>
  <Paragraphs>269</Paragraphs>
  <Slides>42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MS PGothic</vt:lpstr>
      <vt:lpstr>MS PGothic</vt:lpstr>
      <vt:lpstr>新細明體</vt:lpstr>
      <vt:lpstr>新細明體</vt:lpstr>
      <vt:lpstr>等线</vt:lpstr>
      <vt:lpstr>黑体</vt:lpstr>
      <vt:lpstr>宋体</vt:lpstr>
      <vt:lpstr>微软雅黑</vt:lpstr>
      <vt:lpstr>Arial</vt:lpstr>
      <vt:lpstr>Calibri</vt:lpstr>
      <vt:lpstr>Cambria Math</vt:lpstr>
      <vt:lpstr>Georgia</vt:lpstr>
      <vt:lpstr>Symbol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Examples</vt:lpstr>
      <vt:lpstr>Models</vt:lpstr>
      <vt:lpstr>Principal Component Analysis (PCA)</vt:lpstr>
      <vt:lpstr>PCA</vt:lpstr>
      <vt:lpstr>Formulation</vt:lpstr>
      <vt:lpstr>Multidimensional Scaling (MDS)</vt:lpstr>
      <vt:lpstr>MDS Example</vt:lpstr>
      <vt:lpstr>Models</vt:lpstr>
      <vt:lpstr>PowerPoint 演示文稿</vt:lpstr>
      <vt:lpstr>Locally Linear Embedding (LLE)</vt:lpstr>
      <vt:lpstr>Locally Linear Embedding (LLE)</vt:lpstr>
      <vt:lpstr>LLE Example</vt:lpstr>
      <vt:lpstr>Laplacian Eigenmaps (LEM)</vt:lpstr>
      <vt:lpstr>LEM Example</vt:lpstr>
      <vt:lpstr>Isometric Feature Mapping (ISOMAP)</vt:lpstr>
      <vt:lpstr>Isomap Example</vt:lpstr>
      <vt:lpstr>Stochastic Neighbor Embedding (SNE)</vt:lpstr>
      <vt:lpstr>PowerPoint 演示文稿</vt:lpstr>
      <vt:lpstr>Motivation</vt:lpstr>
      <vt:lpstr>Feature Subset Selection</vt:lpstr>
      <vt:lpstr>PowerPoint 演示文稿</vt:lpstr>
      <vt:lpstr>PowerPoint 演示文稿</vt:lpstr>
      <vt:lpstr>PowerPoint 演示文稿</vt:lpstr>
      <vt:lpstr>LASSO</vt:lpstr>
      <vt:lpstr>PowerPoint 演示文稿</vt:lpstr>
      <vt:lpstr>1 and 2 Norm Regularization</vt:lpstr>
      <vt:lpstr>PowerPoint 演示文稿</vt:lpstr>
      <vt:lpstr>PowerPoint 演示文稿</vt:lpstr>
      <vt:lpstr>PowerPoint 演示文稿</vt:lpstr>
      <vt:lpstr>PowerPoint 演示文稿</vt:lpstr>
      <vt:lpstr>Correlation Clustering Algorithms</vt:lpstr>
      <vt:lpstr>Correlation Clustering Algorithms</vt:lpstr>
      <vt:lpstr>Sparse Subspace Clustering</vt:lpstr>
      <vt:lpstr>Low-rank Subspace Clustering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Junming Shao</dc:creator>
  <cp:lastModifiedBy>sjm_1205</cp:lastModifiedBy>
  <cp:revision>1364</cp:revision>
  <dcterms:created xsi:type="dcterms:W3CDTF">2015-10-30T04:49:06Z</dcterms:created>
  <dcterms:modified xsi:type="dcterms:W3CDTF">2021-03-19T02:13:34Z</dcterms:modified>
</cp:coreProperties>
</file>