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71"/>
  </p:notesMasterIdLst>
  <p:handoutMasterIdLst>
    <p:handoutMasterId r:id="rId72"/>
  </p:handoutMasterIdLst>
  <p:sldIdLst>
    <p:sldId id="436" r:id="rId2"/>
    <p:sldId id="359" r:id="rId3"/>
    <p:sldId id="446" r:id="rId4"/>
    <p:sldId id="451" r:id="rId5"/>
    <p:sldId id="369" r:id="rId6"/>
    <p:sldId id="452" r:id="rId7"/>
    <p:sldId id="453" r:id="rId8"/>
    <p:sldId id="371" r:id="rId9"/>
    <p:sldId id="454" r:id="rId10"/>
    <p:sldId id="434" r:id="rId11"/>
    <p:sldId id="455" r:id="rId12"/>
    <p:sldId id="372" r:id="rId13"/>
    <p:sldId id="377" r:id="rId14"/>
    <p:sldId id="487" r:id="rId15"/>
    <p:sldId id="443" r:id="rId16"/>
    <p:sldId id="444" r:id="rId17"/>
    <p:sldId id="469" r:id="rId18"/>
    <p:sldId id="375" r:id="rId19"/>
    <p:sldId id="465" r:id="rId20"/>
    <p:sldId id="462" r:id="rId21"/>
    <p:sldId id="483" r:id="rId22"/>
    <p:sldId id="482" r:id="rId23"/>
    <p:sldId id="463" r:id="rId24"/>
    <p:sldId id="466" r:id="rId25"/>
    <p:sldId id="449" r:id="rId26"/>
    <p:sldId id="467" r:id="rId27"/>
    <p:sldId id="468" r:id="rId28"/>
    <p:sldId id="470" r:id="rId29"/>
    <p:sldId id="471" r:id="rId30"/>
    <p:sldId id="472" r:id="rId31"/>
    <p:sldId id="473" r:id="rId32"/>
    <p:sldId id="450" r:id="rId33"/>
    <p:sldId id="474" r:id="rId34"/>
    <p:sldId id="475" r:id="rId35"/>
    <p:sldId id="484" r:id="rId36"/>
    <p:sldId id="485" r:id="rId37"/>
    <p:sldId id="477" r:id="rId38"/>
    <p:sldId id="478" r:id="rId39"/>
    <p:sldId id="479" r:id="rId40"/>
    <p:sldId id="486" r:id="rId41"/>
    <p:sldId id="480" r:id="rId42"/>
    <p:sldId id="481" r:id="rId43"/>
    <p:sldId id="401" r:id="rId44"/>
    <p:sldId id="402" r:id="rId45"/>
    <p:sldId id="403" r:id="rId46"/>
    <p:sldId id="437" r:id="rId47"/>
    <p:sldId id="439" r:id="rId48"/>
    <p:sldId id="405" r:id="rId49"/>
    <p:sldId id="440" r:id="rId50"/>
    <p:sldId id="406" r:id="rId51"/>
    <p:sldId id="411" r:id="rId52"/>
    <p:sldId id="408" r:id="rId53"/>
    <p:sldId id="410" r:id="rId54"/>
    <p:sldId id="413" r:id="rId55"/>
    <p:sldId id="414" r:id="rId56"/>
    <p:sldId id="415" r:id="rId57"/>
    <p:sldId id="416" r:id="rId58"/>
    <p:sldId id="417" r:id="rId59"/>
    <p:sldId id="418" r:id="rId60"/>
    <p:sldId id="419" r:id="rId61"/>
    <p:sldId id="425" r:id="rId62"/>
    <p:sldId id="422" r:id="rId63"/>
    <p:sldId id="423" r:id="rId64"/>
    <p:sldId id="441" r:id="rId65"/>
    <p:sldId id="424" r:id="rId66"/>
    <p:sldId id="429" r:id="rId67"/>
    <p:sldId id="427" r:id="rId68"/>
    <p:sldId id="430" r:id="rId69"/>
    <p:sldId id="431" r:id="rId70"/>
  </p:sldIdLst>
  <p:sldSz cx="9144000" cy="6858000" type="screen4x3"/>
  <p:notesSz cx="6934200" cy="9204325"/>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243" autoAdjust="0"/>
    <p:restoredTop sz="92610" autoAdjust="0"/>
  </p:normalViewPr>
  <p:slideViewPr>
    <p:cSldViewPr>
      <p:cViewPr varScale="1">
        <p:scale>
          <a:sx n="89" d="100"/>
          <a:sy n="89" d="100"/>
        </p:scale>
        <p:origin x="13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1986" y="-78"/>
      </p:cViewPr>
      <p:guideLst>
        <p:guide orient="horz" pos="2899"/>
        <p:guide pos="218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B23EB8A-AC0A-765E-0E29-DD24F1936570}"/>
              </a:ext>
            </a:extLst>
          </p:cNvPr>
          <p:cNvSpPr>
            <a:spLocks noGrp="1" noChangeArrowheads="1"/>
          </p:cNvSpPr>
          <p:nvPr>
            <p:ph type="hdr" sz="quarter"/>
          </p:nvPr>
        </p:nvSpPr>
        <p:spPr bwMode="auto">
          <a:xfrm>
            <a:off x="0" y="0"/>
            <a:ext cx="3003550" cy="46037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35038" eaLnBrk="0" hangingPunct="0">
              <a:lnSpc>
                <a:spcPct val="90000"/>
              </a:lnSpc>
              <a:defRPr sz="1000" i="1">
                <a:solidFill>
                  <a:srgbClr val="000000"/>
                </a:solidFill>
                <a:latin typeface="Helvetica" charset="0"/>
                <a:ea typeface="宋体"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56A59DBD-37D0-ED48-8272-8FC493E38D4B}"/>
              </a:ext>
            </a:extLst>
          </p:cNvPr>
          <p:cNvSpPr>
            <a:spLocks noGrp="1" noChangeArrowheads="1"/>
          </p:cNvSpPr>
          <p:nvPr>
            <p:ph type="dt" sz="quarter" idx="1"/>
          </p:nvPr>
        </p:nvSpPr>
        <p:spPr bwMode="auto">
          <a:xfrm>
            <a:off x="3930650" y="0"/>
            <a:ext cx="3003550" cy="46037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35038" eaLnBrk="0" hangingPunct="0">
              <a:lnSpc>
                <a:spcPct val="90000"/>
              </a:lnSpc>
              <a:defRPr sz="1000" i="1">
                <a:solidFill>
                  <a:srgbClr val="000000"/>
                </a:solidFill>
                <a:latin typeface="Helvetica"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7B56E683-AE0B-BB2C-6E1B-A61F4C9D36E9}"/>
              </a:ext>
            </a:extLst>
          </p:cNvPr>
          <p:cNvSpPr>
            <a:spLocks noGrp="1" noChangeArrowheads="1"/>
          </p:cNvSpPr>
          <p:nvPr>
            <p:ph type="ftr" sz="quarter" idx="2"/>
          </p:nvPr>
        </p:nvSpPr>
        <p:spPr bwMode="auto">
          <a:xfrm>
            <a:off x="0" y="8743950"/>
            <a:ext cx="3003550" cy="460375"/>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35038" eaLnBrk="0" hangingPunct="0">
              <a:lnSpc>
                <a:spcPct val="90000"/>
              </a:lnSpc>
              <a:defRPr sz="1000" i="1">
                <a:solidFill>
                  <a:srgbClr val="000000"/>
                </a:solidFill>
                <a:latin typeface="Helvetica" charset="0"/>
                <a:ea typeface="宋体" pitchFamily="2" charset="-122"/>
              </a:defRPr>
            </a:lvl1pPr>
          </a:lstStyle>
          <a:p>
            <a:pPr>
              <a:defRPr/>
            </a:pPr>
            <a:endParaRPr lang="en-US" altLang="zh-CN"/>
          </a:p>
        </p:txBody>
      </p:sp>
      <p:sp>
        <p:nvSpPr>
          <p:cNvPr id="3077" name="Rectangle 5">
            <a:extLst>
              <a:ext uri="{FF2B5EF4-FFF2-40B4-BE49-F238E27FC236}">
                <a16:creationId xmlns:a16="http://schemas.microsoft.com/office/drawing/2014/main" id="{EB9AE446-9964-5950-6F87-CD23C707D350}"/>
              </a:ext>
            </a:extLst>
          </p:cNvPr>
          <p:cNvSpPr>
            <a:spLocks noGrp="1" noChangeArrowheads="1"/>
          </p:cNvSpPr>
          <p:nvPr>
            <p:ph type="sldNum" sz="quarter" idx="3"/>
          </p:nvPr>
        </p:nvSpPr>
        <p:spPr bwMode="auto">
          <a:xfrm>
            <a:off x="3930650" y="8743950"/>
            <a:ext cx="3003550" cy="460375"/>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35038" eaLnBrk="0" hangingPunct="0">
              <a:lnSpc>
                <a:spcPct val="90000"/>
              </a:lnSpc>
              <a:defRPr sz="1000" i="1">
                <a:solidFill>
                  <a:srgbClr val="000000"/>
                </a:solidFill>
                <a:latin typeface="Helvetica" pitchFamily="2" charset="0"/>
              </a:defRPr>
            </a:lvl1pPr>
          </a:lstStyle>
          <a:p>
            <a:pPr>
              <a:defRPr/>
            </a:pPr>
            <a:fld id="{7D214628-9028-9941-858A-E67D9FF05143}" type="slidenum">
              <a:rPr lang="zh-CN" altLang="en-US"/>
              <a:pPr>
                <a:defRPr/>
              </a:pPr>
              <a:t>‹#›</a:t>
            </a:fld>
            <a:endParaRPr lang="en-US" altLang="zh-CN"/>
          </a:p>
        </p:txBody>
      </p:sp>
      <p:sp>
        <p:nvSpPr>
          <p:cNvPr id="68614" name="Rectangle 6">
            <a:extLst>
              <a:ext uri="{FF2B5EF4-FFF2-40B4-BE49-F238E27FC236}">
                <a16:creationId xmlns:a16="http://schemas.microsoft.com/office/drawing/2014/main" id="{DFAD6FF4-C1DC-19F9-A3DD-2735F5A459AA}"/>
              </a:ext>
            </a:extLst>
          </p:cNvPr>
          <p:cNvSpPr>
            <a:spLocks noChangeArrowheads="1"/>
          </p:cNvSpPr>
          <p:nvPr/>
        </p:nvSpPr>
        <p:spPr bwMode="auto">
          <a:xfrm>
            <a:off x="2046288" y="8763000"/>
            <a:ext cx="2952750" cy="228600"/>
          </a:xfrm>
          <a:prstGeom prst="rect">
            <a:avLst/>
          </a:prstGeom>
          <a:solidFill>
            <a:srgbClr val="FFFFFF"/>
          </a:solidFill>
          <a:ln>
            <a:noFill/>
          </a:ln>
        </p:spPr>
        <p:txBody>
          <a:bodyPr lIns="44367" tIns="17430" rIns="44367" bIns="17430">
            <a:spAutoFit/>
          </a:bodyPr>
          <a:lstStyle>
            <a:lvl1pPr marL="322263" indent="-322263" defTabSz="871538" eaLnBrk="0" hangingPunct="0">
              <a:tabLst>
                <a:tab pos="430213" algn="l"/>
              </a:tabLst>
              <a:defRPr sz="2400">
                <a:solidFill>
                  <a:schemeClr val="tx1"/>
                </a:solidFill>
                <a:latin typeface="Tahoma" pitchFamily="34" charset="0"/>
                <a:ea typeface="宋体" pitchFamily="2" charset="-122"/>
              </a:defRPr>
            </a:lvl1pPr>
            <a:lvl2pPr marL="742950" indent="-285750" defTabSz="871538" eaLnBrk="0" hangingPunct="0">
              <a:tabLst>
                <a:tab pos="430213" algn="l"/>
              </a:tabLst>
              <a:defRPr sz="2400">
                <a:solidFill>
                  <a:schemeClr val="tx1"/>
                </a:solidFill>
                <a:latin typeface="Tahoma" pitchFamily="34" charset="0"/>
                <a:ea typeface="宋体" pitchFamily="2" charset="-122"/>
              </a:defRPr>
            </a:lvl2pPr>
            <a:lvl3pPr marL="1143000" indent="-228600" defTabSz="871538" eaLnBrk="0" hangingPunct="0">
              <a:tabLst>
                <a:tab pos="430213" algn="l"/>
              </a:tabLst>
              <a:defRPr sz="2400">
                <a:solidFill>
                  <a:schemeClr val="tx1"/>
                </a:solidFill>
                <a:latin typeface="Tahoma" pitchFamily="34" charset="0"/>
                <a:ea typeface="宋体" pitchFamily="2" charset="-122"/>
              </a:defRPr>
            </a:lvl3pPr>
            <a:lvl4pPr marL="1600200" indent="-228600" defTabSz="871538" eaLnBrk="0" hangingPunct="0">
              <a:tabLst>
                <a:tab pos="430213" algn="l"/>
              </a:tabLst>
              <a:defRPr sz="2400">
                <a:solidFill>
                  <a:schemeClr val="tx1"/>
                </a:solidFill>
                <a:latin typeface="Tahoma" pitchFamily="34" charset="0"/>
                <a:ea typeface="宋体" pitchFamily="2" charset="-122"/>
              </a:defRPr>
            </a:lvl4pPr>
            <a:lvl5pPr marL="2057400" indent="-228600" defTabSz="871538" eaLnBrk="0" hangingPunct="0">
              <a:tabLst>
                <a:tab pos="430213" algn="l"/>
              </a:tabLst>
              <a:defRPr sz="2400">
                <a:solidFill>
                  <a:schemeClr val="tx1"/>
                </a:solidFill>
                <a:latin typeface="Tahoma" pitchFamily="34" charset="0"/>
                <a:ea typeface="宋体" pitchFamily="2" charset="-122"/>
              </a:defRPr>
            </a:lvl5pPr>
            <a:lvl6pPr marL="2514600" indent="-228600" defTabSz="871538" eaLnBrk="0" fontAlgn="base" hangingPunct="0">
              <a:spcBef>
                <a:spcPct val="0"/>
              </a:spcBef>
              <a:spcAft>
                <a:spcPct val="0"/>
              </a:spcAft>
              <a:tabLst>
                <a:tab pos="430213" algn="l"/>
              </a:tabLst>
              <a:defRPr sz="2400">
                <a:solidFill>
                  <a:schemeClr val="tx1"/>
                </a:solidFill>
                <a:latin typeface="Tahoma" pitchFamily="34" charset="0"/>
                <a:ea typeface="宋体" pitchFamily="2" charset="-122"/>
              </a:defRPr>
            </a:lvl6pPr>
            <a:lvl7pPr marL="2971800" indent="-228600" defTabSz="871538" eaLnBrk="0" fontAlgn="base" hangingPunct="0">
              <a:spcBef>
                <a:spcPct val="0"/>
              </a:spcBef>
              <a:spcAft>
                <a:spcPct val="0"/>
              </a:spcAft>
              <a:tabLst>
                <a:tab pos="430213" algn="l"/>
              </a:tabLst>
              <a:defRPr sz="2400">
                <a:solidFill>
                  <a:schemeClr val="tx1"/>
                </a:solidFill>
                <a:latin typeface="Tahoma" pitchFamily="34" charset="0"/>
                <a:ea typeface="宋体" pitchFamily="2" charset="-122"/>
              </a:defRPr>
            </a:lvl7pPr>
            <a:lvl8pPr marL="3429000" indent="-228600" defTabSz="871538" eaLnBrk="0" fontAlgn="base" hangingPunct="0">
              <a:spcBef>
                <a:spcPct val="0"/>
              </a:spcBef>
              <a:spcAft>
                <a:spcPct val="0"/>
              </a:spcAft>
              <a:tabLst>
                <a:tab pos="430213" algn="l"/>
              </a:tabLst>
              <a:defRPr sz="2400">
                <a:solidFill>
                  <a:schemeClr val="tx1"/>
                </a:solidFill>
                <a:latin typeface="Tahoma" pitchFamily="34" charset="0"/>
                <a:ea typeface="宋体" pitchFamily="2" charset="-122"/>
              </a:defRPr>
            </a:lvl8pPr>
            <a:lvl9pPr marL="3886200" indent="-228600" defTabSz="871538" eaLnBrk="0" fontAlgn="base" hangingPunct="0">
              <a:spcBef>
                <a:spcPct val="0"/>
              </a:spcBef>
              <a:spcAft>
                <a:spcPct val="0"/>
              </a:spcAft>
              <a:tabLst>
                <a:tab pos="430213" algn="l"/>
              </a:tabLst>
              <a:defRPr sz="2400">
                <a:solidFill>
                  <a:schemeClr val="tx1"/>
                </a:solidFill>
                <a:latin typeface="Tahoma" pitchFamily="34" charset="0"/>
                <a:ea typeface="宋体" pitchFamily="2" charset="-122"/>
              </a:defRPr>
            </a:lvl9pPr>
          </a:lstStyle>
          <a:p>
            <a:pPr>
              <a:lnSpc>
                <a:spcPct val="115000"/>
              </a:lnSpc>
              <a:spcAft>
                <a:spcPct val="57000"/>
              </a:spcAft>
              <a:defRPr/>
            </a:pPr>
            <a:r>
              <a:rPr lang="zh-CN" altLang="en-US" sz="1100" b="1">
                <a:solidFill>
                  <a:srgbClr val="000000"/>
                </a:solidFill>
                <a:latin typeface="Helvetica" charset="0"/>
              </a:rPr>
              <a:t>       </a:t>
            </a:r>
            <a:r>
              <a:rPr lang="en-US" altLang="zh-CN" sz="1100" b="1">
                <a:solidFill>
                  <a:srgbClr val="000000"/>
                </a:solidFill>
                <a:latin typeface="Helvetica" charset="0"/>
              </a:rPr>
              <a:t>2002 M. T. Harandi and J. Hou</a:t>
            </a:r>
          </a:p>
        </p:txBody>
      </p:sp>
      <p:pic>
        <p:nvPicPr>
          <p:cNvPr id="14343" name="Picture 7">
            <a:extLst>
              <a:ext uri="{FF2B5EF4-FFF2-40B4-BE49-F238E27FC236}">
                <a16:creationId xmlns:a16="http://schemas.microsoft.com/office/drawing/2014/main" id="{E0902067-4604-AB90-256F-511801CA34B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8724900"/>
            <a:ext cx="2095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Rectangle 8">
            <a:extLst>
              <a:ext uri="{FF2B5EF4-FFF2-40B4-BE49-F238E27FC236}">
                <a16:creationId xmlns:a16="http://schemas.microsoft.com/office/drawing/2014/main" id="{91584DB8-048B-E28B-7D57-A947695D2235}"/>
              </a:ext>
            </a:extLst>
          </p:cNvPr>
          <p:cNvSpPr>
            <a:spLocks noChangeArrowheads="1"/>
          </p:cNvSpPr>
          <p:nvPr/>
        </p:nvSpPr>
        <p:spPr bwMode="auto">
          <a:xfrm>
            <a:off x="-1588" y="6350"/>
            <a:ext cx="1946276" cy="277813"/>
          </a:xfrm>
          <a:prstGeom prst="rect">
            <a:avLst/>
          </a:prstGeom>
          <a:noFill/>
          <a:ln>
            <a:noFill/>
          </a:ln>
        </p:spPr>
        <p:txBody>
          <a:bodyPr wrap="none" lIns="87150" tIns="42782" rIns="87150" bIns="42782">
            <a:spAutoFit/>
          </a:bodyPr>
          <a:lstStyle>
            <a:lvl1pPr defTabSz="871538" eaLnBrk="0" hangingPunct="0">
              <a:defRPr sz="2400">
                <a:solidFill>
                  <a:schemeClr val="tx1"/>
                </a:solidFill>
                <a:latin typeface="Tahoma" pitchFamily="34" charset="0"/>
                <a:ea typeface="宋体" pitchFamily="2" charset="-122"/>
              </a:defRPr>
            </a:lvl1pPr>
            <a:lvl2pPr marL="742950" indent="-285750" defTabSz="871538" eaLnBrk="0" hangingPunct="0">
              <a:defRPr sz="2400">
                <a:solidFill>
                  <a:schemeClr val="tx1"/>
                </a:solidFill>
                <a:latin typeface="Tahoma" pitchFamily="34" charset="0"/>
                <a:ea typeface="宋体" pitchFamily="2" charset="-122"/>
              </a:defRPr>
            </a:lvl2pPr>
            <a:lvl3pPr marL="1143000" indent="-228600" defTabSz="871538" eaLnBrk="0" hangingPunct="0">
              <a:defRPr sz="2400">
                <a:solidFill>
                  <a:schemeClr val="tx1"/>
                </a:solidFill>
                <a:latin typeface="Tahoma" pitchFamily="34" charset="0"/>
                <a:ea typeface="宋体" pitchFamily="2" charset="-122"/>
              </a:defRPr>
            </a:lvl3pPr>
            <a:lvl4pPr marL="1600200" indent="-228600" defTabSz="871538" eaLnBrk="0" hangingPunct="0">
              <a:defRPr sz="2400">
                <a:solidFill>
                  <a:schemeClr val="tx1"/>
                </a:solidFill>
                <a:latin typeface="Tahoma" pitchFamily="34" charset="0"/>
                <a:ea typeface="宋体" pitchFamily="2" charset="-122"/>
              </a:defRPr>
            </a:lvl4pPr>
            <a:lvl5pPr marL="2057400" indent="-228600" defTabSz="871538" eaLnBrk="0" hangingPunct="0">
              <a:defRPr sz="2400">
                <a:solidFill>
                  <a:schemeClr val="tx1"/>
                </a:solidFill>
                <a:latin typeface="Tahoma" pitchFamily="34" charset="0"/>
                <a:ea typeface="宋体" pitchFamily="2" charset="-122"/>
              </a:defRPr>
            </a:lvl5pPr>
            <a:lvl6pPr marL="2514600" indent="-228600" defTabSz="871538"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defTabSz="871538"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defTabSz="871538"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defTabSz="871538" eaLnBrk="0" fontAlgn="base" hangingPunct="0">
              <a:spcBef>
                <a:spcPct val="0"/>
              </a:spcBef>
              <a:spcAft>
                <a:spcPct val="0"/>
              </a:spcAft>
              <a:defRPr sz="2400">
                <a:solidFill>
                  <a:schemeClr val="tx1"/>
                </a:solidFill>
                <a:latin typeface="Tahoma" pitchFamily="34" charset="0"/>
                <a:ea typeface="宋体" pitchFamily="2" charset="-122"/>
              </a:defRPr>
            </a:lvl9pPr>
          </a:lstStyle>
          <a:p>
            <a:pPr>
              <a:lnSpc>
                <a:spcPct val="90000"/>
              </a:lnSpc>
              <a:defRPr/>
            </a:pPr>
            <a:r>
              <a:rPr lang="en-US" altLang="zh-CN" sz="1400" b="1" i="1">
                <a:latin typeface="Arial" charset="0"/>
              </a:rPr>
              <a:t>Student Notes Pages</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023BA5C-54F7-80AD-6B76-A394EA711558}"/>
              </a:ext>
            </a:extLst>
          </p:cNvPr>
          <p:cNvSpPr>
            <a:spLocks noGrp="1" noChangeArrowheads="1"/>
          </p:cNvSpPr>
          <p:nvPr>
            <p:ph type="hdr" sz="quarter"/>
          </p:nvPr>
        </p:nvSpPr>
        <p:spPr bwMode="auto">
          <a:xfrm>
            <a:off x="0" y="0"/>
            <a:ext cx="3003550" cy="46037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35038" eaLnBrk="0" hangingPunct="0">
              <a:defRPr sz="1000" i="1">
                <a:latin typeface="Times New Roman" pitchFamily="18"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D63DC5B3-1135-9DC2-2D0E-0E6F46249855}"/>
              </a:ext>
            </a:extLst>
          </p:cNvPr>
          <p:cNvSpPr>
            <a:spLocks noGrp="1" noChangeArrowheads="1"/>
          </p:cNvSpPr>
          <p:nvPr>
            <p:ph type="dt" idx="1"/>
          </p:nvPr>
        </p:nvSpPr>
        <p:spPr bwMode="auto">
          <a:xfrm>
            <a:off x="3930650" y="0"/>
            <a:ext cx="3003550" cy="46037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35038" eaLnBrk="0" hangingPunct="0">
              <a:defRPr sz="1000" i="1">
                <a:latin typeface="Times New Roman" pitchFamily="18"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1D5CE83B-79B0-3431-273D-841DAEA3AC58}"/>
              </a:ext>
            </a:extLst>
          </p:cNvPr>
          <p:cNvSpPr>
            <a:spLocks noGrp="1" noChangeArrowheads="1"/>
          </p:cNvSpPr>
          <p:nvPr>
            <p:ph type="ftr" sz="quarter" idx="4"/>
          </p:nvPr>
        </p:nvSpPr>
        <p:spPr bwMode="auto">
          <a:xfrm>
            <a:off x="0" y="8743950"/>
            <a:ext cx="3003550" cy="460375"/>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35038" eaLnBrk="0" hangingPunct="0">
              <a:defRPr sz="1000" i="1">
                <a:latin typeface="Times New Roman" pitchFamily="18" charset="0"/>
                <a:ea typeface="宋体" pitchFamily="2" charset="-122"/>
              </a:defRPr>
            </a:lvl1pPr>
          </a:lstStyle>
          <a:p>
            <a:pPr>
              <a:defRPr/>
            </a:pPr>
            <a:endParaRPr lang="en-US" altLang="zh-CN"/>
          </a:p>
        </p:txBody>
      </p:sp>
      <p:sp>
        <p:nvSpPr>
          <p:cNvPr id="2053" name="Rectangle 5">
            <a:extLst>
              <a:ext uri="{FF2B5EF4-FFF2-40B4-BE49-F238E27FC236}">
                <a16:creationId xmlns:a16="http://schemas.microsoft.com/office/drawing/2014/main" id="{69308EA7-7A7D-0E4C-8402-D30B7DDCBD23}"/>
              </a:ext>
            </a:extLst>
          </p:cNvPr>
          <p:cNvSpPr>
            <a:spLocks noGrp="1" noChangeArrowheads="1"/>
          </p:cNvSpPr>
          <p:nvPr>
            <p:ph type="sldNum" sz="quarter" idx="5"/>
          </p:nvPr>
        </p:nvSpPr>
        <p:spPr bwMode="auto">
          <a:xfrm>
            <a:off x="3930650" y="8743950"/>
            <a:ext cx="3003550" cy="460375"/>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35038" eaLnBrk="0" hangingPunct="0">
              <a:defRPr sz="1000" i="1">
                <a:latin typeface="Times New Roman" panose="02020603050405020304" pitchFamily="18" charset="0"/>
              </a:defRPr>
            </a:lvl1pPr>
          </a:lstStyle>
          <a:p>
            <a:pPr>
              <a:defRPr/>
            </a:pPr>
            <a:fld id="{ECD5359E-7820-3244-A077-054278D3E4F8}" type="slidenum">
              <a:rPr lang="zh-CN" altLang="en-US"/>
              <a:pPr>
                <a:defRPr/>
              </a:pPr>
              <a:t>‹#›</a:t>
            </a:fld>
            <a:endParaRPr lang="en-US" altLang="zh-CN"/>
          </a:p>
        </p:txBody>
      </p:sp>
      <p:sp>
        <p:nvSpPr>
          <p:cNvPr id="13318" name="Rectangle 6">
            <a:extLst>
              <a:ext uri="{FF2B5EF4-FFF2-40B4-BE49-F238E27FC236}">
                <a16:creationId xmlns:a16="http://schemas.microsoft.com/office/drawing/2014/main" id="{F84A66A8-7A47-EF52-24E1-4E500290CFAB}"/>
              </a:ext>
            </a:extLst>
          </p:cNvPr>
          <p:cNvSpPr>
            <a:spLocks noGrp="1" noRot="1" noChangeAspect="1" noChangeArrowheads="1" noTextEdit="1"/>
          </p:cNvSpPr>
          <p:nvPr>
            <p:ph type="sldImg" idx="2"/>
          </p:nvPr>
        </p:nvSpPr>
        <p:spPr bwMode="auto">
          <a:xfrm>
            <a:off x="146050" y="136525"/>
            <a:ext cx="3573463"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6567" name="Rectangle 7">
            <a:extLst>
              <a:ext uri="{FF2B5EF4-FFF2-40B4-BE49-F238E27FC236}">
                <a16:creationId xmlns:a16="http://schemas.microsoft.com/office/drawing/2014/main" id="{619103C3-E2A1-1173-21C3-8CDFFBBC0037}"/>
              </a:ext>
            </a:extLst>
          </p:cNvPr>
          <p:cNvSpPr>
            <a:spLocks noChangeArrowheads="1"/>
          </p:cNvSpPr>
          <p:nvPr/>
        </p:nvSpPr>
        <p:spPr bwMode="auto">
          <a:xfrm>
            <a:off x="395288" y="327025"/>
            <a:ext cx="3714750" cy="2635250"/>
          </a:xfrm>
          <a:prstGeom prst="rect">
            <a:avLst/>
          </a:prstGeom>
          <a:noFill/>
          <a:ln>
            <a:noFill/>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sz="1800"/>
          </a:p>
        </p:txBody>
      </p:sp>
      <p:sp>
        <p:nvSpPr>
          <p:cNvPr id="66568" name="Rectangle 8">
            <a:extLst>
              <a:ext uri="{FF2B5EF4-FFF2-40B4-BE49-F238E27FC236}">
                <a16:creationId xmlns:a16="http://schemas.microsoft.com/office/drawing/2014/main" id="{28D111C6-43D1-D814-A0A1-F9BC3AD0196D}"/>
              </a:ext>
            </a:extLst>
          </p:cNvPr>
          <p:cNvSpPr>
            <a:spLocks noChangeArrowheads="1"/>
          </p:cNvSpPr>
          <p:nvPr/>
        </p:nvSpPr>
        <p:spPr bwMode="auto">
          <a:xfrm>
            <a:off x="3940175" y="74613"/>
            <a:ext cx="2892425" cy="312737"/>
          </a:xfrm>
          <a:prstGeom prst="rect">
            <a:avLst/>
          </a:prstGeom>
          <a:noFill/>
          <a:ln>
            <a:noFill/>
          </a:ln>
        </p:spPr>
        <p:txBody>
          <a:bodyPr lIns="93488" tIns="45953" rIns="93488" bIns="45953">
            <a:spAutoFit/>
          </a:bodyPr>
          <a:lstStyle>
            <a:lvl1pPr defTabSz="935038" eaLnBrk="0" hangingPunct="0">
              <a:defRPr sz="2400">
                <a:solidFill>
                  <a:schemeClr val="tx1"/>
                </a:solidFill>
                <a:latin typeface="Tahoma" pitchFamily="34" charset="0"/>
                <a:ea typeface="宋体" pitchFamily="2" charset="-122"/>
              </a:defRPr>
            </a:lvl1pPr>
            <a:lvl2pPr marL="742950" indent="-285750" defTabSz="935038" eaLnBrk="0" hangingPunct="0">
              <a:defRPr sz="2400">
                <a:solidFill>
                  <a:schemeClr val="tx1"/>
                </a:solidFill>
                <a:latin typeface="Tahoma" pitchFamily="34" charset="0"/>
                <a:ea typeface="宋体" pitchFamily="2" charset="-122"/>
              </a:defRPr>
            </a:lvl2pPr>
            <a:lvl3pPr marL="1143000" indent="-228600" defTabSz="935038" eaLnBrk="0" hangingPunct="0">
              <a:defRPr sz="2400">
                <a:solidFill>
                  <a:schemeClr val="tx1"/>
                </a:solidFill>
                <a:latin typeface="Tahoma" pitchFamily="34" charset="0"/>
                <a:ea typeface="宋体" pitchFamily="2" charset="-122"/>
              </a:defRPr>
            </a:lvl3pPr>
            <a:lvl4pPr marL="1600200" indent="-228600" defTabSz="935038" eaLnBrk="0" hangingPunct="0">
              <a:defRPr sz="2400">
                <a:solidFill>
                  <a:schemeClr val="tx1"/>
                </a:solidFill>
                <a:latin typeface="Tahoma" pitchFamily="34" charset="0"/>
                <a:ea typeface="宋体" pitchFamily="2" charset="-122"/>
              </a:defRPr>
            </a:lvl4pPr>
            <a:lvl5pPr marL="2057400" indent="-228600" defTabSz="935038" eaLnBrk="0" hangingPunct="0">
              <a:defRPr sz="2400">
                <a:solidFill>
                  <a:schemeClr val="tx1"/>
                </a:solidFill>
                <a:latin typeface="Tahoma" pitchFamily="34" charset="0"/>
                <a:ea typeface="宋体" pitchFamily="2" charset="-122"/>
              </a:defRPr>
            </a:lvl5pPr>
            <a:lvl6pPr marL="2514600" indent="-228600" defTabSz="935038"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defTabSz="935038"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defTabSz="935038"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defTabSz="935038" eaLnBrk="0" fontAlgn="base" hangingPunct="0">
              <a:spcBef>
                <a:spcPct val="0"/>
              </a:spcBef>
              <a:spcAft>
                <a:spcPct val="0"/>
              </a:spcAft>
              <a:defRPr sz="2400">
                <a:solidFill>
                  <a:schemeClr val="tx1"/>
                </a:solidFill>
                <a:latin typeface="Tahoma" pitchFamily="34" charset="0"/>
                <a:ea typeface="宋体" pitchFamily="2" charset="-122"/>
              </a:defRPr>
            </a:lvl9pPr>
          </a:lstStyle>
          <a:p>
            <a:pPr>
              <a:lnSpc>
                <a:spcPct val="90000"/>
              </a:lnSpc>
              <a:spcBef>
                <a:spcPct val="50000"/>
              </a:spcBef>
              <a:defRPr/>
            </a:pPr>
            <a:r>
              <a:rPr lang="en-US" altLang="zh-CN" sz="1600" b="1">
                <a:solidFill>
                  <a:srgbClr val="000000"/>
                </a:solidFill>
                <a:latin typeface="Helvetica" charset="0"/>
              </a:rPr>
              <a:t>Teaching Tips:</a:t>
            </a:r>
          </a:p>
        </p:txBody>
      </p:sp>
      <p:sp>
        <p:nvSpPr>
          <p:cNvPr id="66569" name="Rectangle 9">
            <a:extLst>
              <a:ext uri="{FF2B5EF4-FFF2-40B4-BE49-F238E27FC236}">
                <a16:creationId xmlns:a16="http://schemas.microsoft.com/office/drawing/2014/main" id="{C0467C24-7698-A656-2452-892931899532}"/>
              </a:ext>
            </a:extLst>
          </p:cNvPr>
          <p:cNvSpPr>
            <a:spLocks noChangeArrowheads="1"/>
          </p:cNvSpPr>
          <p:nvPr/>
        </p:nvSpPr>
        <p:spPr bwMode="auto">
          <a:xfrm>
            <a:off x="3892550" y="20638"/>
            <a:ext cx="2962275" cy="3008312"/>
          </a:xfrm>
          <a:prstGeom prst="rect">
            <a:avLst/>
          </a:prstGeom>
          <a:noFill/>
          <a:ln w="12700">
            <a:solidFill>
              <a:srgbClr val="000000"/>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sz="1800"/>
          </a:p>
        </p:txBody>
      </p:sp>
      <p:sp>
        <p:nvSpPr>
          <p:cNvPr id="66570" name="Rectangle 10">
            <a:extLst>
              <a:ext uri="{FF2B5EF4-FFF2-40B4-BE49-F238E27FC236}">
                <a16:creationId xmlns:a16="http://schemas.microsoft.com/office/drawing/2014/main" id="{D41B3CFF-B5BB-4110-63FC-E156D891FD82}"/>
              </a:ext>
            </a:extLst>
          </p:cNvPr>
          <p:cNvSpPr>
            <a:spLocks noChangeArrowheads="1"/>
          </p:cNvSpPr>
          <p:nvPr/>
        </p:nvSpPr>
        <p:spPr bwMode="auto">
          <a:xfrm>
            <a:off x="49213" y="3084513"/>
            <a:ext cx="6805612" cy="5624512"/>
          </a:xfrm>
          <a:prstGeom prst="rect">
            <a:avLst/>
          </a:prstGeom>
          <a:noFill/>
          <a:ln w="12700">
            <a:solidFill>
              <a:srgbClr val="000000"/>
            </a:solidFill>
            <a:miter lim="800000"/>
            <a:headEnd/>
            <a:tailEnd/>
          </a:ln>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sz="1800"/>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AB1567E6-4EA6-2271-86B1-7C8D328CAFBC}"/>
              </a:ext>
            </a:extLst>
          </p:cNvPr>
          <p:cNvSpPr>
            <a:spLocks noGrp="1" noRot="1" noChangeAspect="1" noChangeArrowheads="1" noTextEdit="1"/>
          </p:cNvSpPr>
          <p:nvPr>
            <p:ph type="sldImg"/>
          </p:nvPr>
        </p:nvSpPr>
        <p:spPr/>
      </p:sp>
      <p:sp>
        <p:nvSpPr>
          <p:cNvPr id="22531" name="备注占位符 2">
            <a:extLst>
              <a:ext uri="{FF2B5EF4-FFF2-40B4-BE49-F238E27FC236}">
                <a16:creationId xmlns:a16="http://schemas.microsoft.com/office/drawing/2014/main" id="{F621492F-3C81-783D-57BF-76B021E19C62}"/>
              </a:ext>
            </a:extLst>
          </p:cNvPr>
          <p:cNvSpPr>
            <a:spLocks noGrp="1" noChangeArrowheads="1"/>
          </p:cNvSpPr>
          <p:nvPr>
            <p:ph type="body" idx="1"/>
          </p:nvPr>
        </p:nvSpPr>
        <p:spPr bwMode="auto">
          <a:xfrm>
            <a:off x="693738" y="4429125"/>
            <a:ext cx="5546725" cy="3624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Vijaya" panose="02020604020202020204" pitchFamily="18" charset="0"/>
                <a:cs typeface="Vijaya" panose="02020604020202020204" pitchFamily="18" charset="0"/>
              </a:rPr>
              <a:t>②②③④⑤</a:t>
            </a:r>
            <a:endParaRPr lang="zh-CN" altLang="en-US"/>
          </a:p>
        </p:txBody>
      </p:sp>
      <p:sp>
        <p:nvSpPr>
          <p:cNvPr id="22532" name="灯片编号占位符 3">
            <a:extLst>
              <a:ext uri="{FF2B5EF4-FFF2-40B4-BE49-F238E27FC236}">
                <a16:creationId xmlns:a16="http://schemas.microsoft.com/office/drawing/2014/main" id="{3057CAFD-5A14-C131-22A4-DFF9EE6DD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sz="2400">
                <a:solidFill>
                  <a:schemeClr val="tx1"/>
                </a:solidFill>
                <a:latin typeface="Tahoma" panose="020B0604030504040204" pitchFamily="34" charset="0"/>
                <a:ea typeface="宋体" panose="02010600030101010101" pitchFamily="2" charset="-122"/>
              </a:defRPr>
            </a:lvl1pPr>
            <a:lvl2pPr marL="742950" indent="-285750" defTabSz="935038">
              <a:defRPr sz="2400">
                <a:solidFill>
                  <a:schemeClr val="tx1"/>
                </a:solidFill>
                <a:latin typeface="Tahoma" panose="020B0604030504040204" pitchFamily="34" charset="0"/>
                <a:ea typeface="宋体" panose="02010600030101010101" pitchFamily="2" charset="-122"/>
              </a:defRPr>
            </a:lvl2pPr>
            <a:lvl3pPr marL="1143000" indent="-228600" defTabSz="935038">
              <a:defRPr sz="2400">
                <a:solidFill>
                  <a:schemeClr val="tx1"/>
                </a:solidFill>
                <a:latin typeface="Tahoma" panose="020B0604030504040204" pitchFamily="34" charset="0"/>
                <a:ea typeface="宋体" panose="02010600030101010101" pitchFamily="2" charset="-122"/>
              </a:defRPr>
            </a:lvl3pPr>
            <a:lvl4pPr marL="1600200" indent="-228600" defTabSz="935038">
              <a:defRPr sz="2400">
                <a:solidFill>
                  <a:schemeClr val="tx1"/>
                </a:solidFill>
                <a:latin typeface="Tahoma" panose="020B0604030504040204" pitchFamily="34" charset="0"/>
                <a:ea typeface="宋体" panose="02010600030101010101" pitchFamily="2" charset="-122"/>
              </a:defRPr>
            </a:lvl4pPr>
            <a:lvl5pPr marL="2057400" indent="-228600" defTabSz="935038">
              <a:defRPr sz="2400">
                <a:solidFill>
                  <a:schemeClr val="tx1"/>
                </a:solidFill>
                <a:latin typeface="Tahoma" panose="020B0604030504040204" pitchFamily="34" charset="0"/>
                <a:ea typeface="宋体" panose="02010600030101010101" pitchFamily="2" charset="-122"/>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22598C66-3DE7-3449-946B-0F3DE85F3F98}" type="slidenum">
              <a:rPr lang="zh-CN" altLang="en-US" sz="1000">
                <a:latin typeface="Times New Roman" panose="02020603050405020304" pitchFamily="18" charset="0"/>
              </a:rPr>
              <a:pPr/>
              <a:t>16</a:t>
            </a:fld>
            <a:endParaRPr lang="en-US" altLang="zh-CN" sz="10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ADCC6E01-2C46-D03E-C071-B69D5CE4489D}"/>
              </a:ext>
            </a:extLst>
          </p:cNvPr>
          <p:cNvSpPr>
            <a:spLocks noGrp="1" noRot="1" noChangeAspect="1" noChangeArrowheads="1" noTextEdit="1"/>
          </p:cNvSpPr>
          <p:nvPr>
            <p:ph type="sldImg"/>
          </p:nvPr>
        </p:nvSpPr>
        <p:spPr/>
      </p:sp>
      <p:sp>
        <p:nvSpPr>
          <p:cNvPr id="30723" name="备注占位符 2">
            <a:extLst>
              <a:ext uri="{FF2B5EF4-FFF2-40B4-BE49-F238E27FC236}">
                <a16:creationId xmlns:a16="http://schemas.microsoft.com/office/drawing/2014/main" id="{90D2B26D-DB25-C715-1A7D-88316E749ED9}"/>
              </a:ext>
            </a:extLst>
          </p:cNvPr>
          <p:cNvSpPr>
            <a:spLocks noGrp="1" noChangeArrowheads="1"/>
          </p:cNvSpPr>
          <p:nvPr>
            <p:ph type="body" idx="1"/>
          </p:nvPr>
        </p:nvSpPr>
        <p:spPr bwMode="auto">
          <a:xfrm>
            <a:off x="693738" y="4429125"/>
            <a:ext cx="5546725" cy="3624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客户没有收到应答的情况下，可以重复调用。重复执行</a:t>
            </a:r>
            <a:r>
              <a:rPr lang="en-US" altLang="zh-CN"/>
              <a:t>create</a:t>
            </a:r>
            <a:r>
              <a:rPr lang="zh-CN" altLang="en-US"/>
              <a:t>操作每次生成一个新的文件。</a:t>
            </a:r>
            <a:endParaRPr lang="en-US" altLang="zh-CN"/>
          </a:p>
          <a:p>
            <a:pPr eaLnBrk="1" hangingPunct="1"/>
            <a:endParaRPr lang="en-US" altLang="zh-CN"/>
          </a:p>
          <a:p>
            <a:pPr eaLnBrk="1" hangingPunct="1"/>
            <a:r>
              <a:rPr lang="en-US" altLang="zh-CN"/>
              <a:t>UNIX</a:t>
            </a:r>
            <a:r>
              <a:rPr lang="zh-CN" altLang="en-US"/>
              <a:t>文件操作系统既不是幂等级的，也与无状态实现的需求不一致。文件被打开时，</a:t>
            </a:r>
            <a:r>
              <a:rPr lang="en-US" altLang="zh-CN"/>
              <a:t>UNIX</a:t>
            </a:r>
            <a:r>
              <a:rPr lang="zh-CN" altLang="en-US"/>
              <a:t>文件系统生成读</a:t>
            </a:r>
            <a:r>
              <a:rPr lang="en-US" altLang="zh-CN"/>
              <a:t>-</a:t>
            </a:r>
            <a:r>
              <a:rPr lang="zh-CN" altLang="en-US"/>
              <a:t>写指针。</a:t>
            </a:r>
            <a:endParaRPr lang="en-US" altLang="zh-CN"/>
          </a:p>
          <a:p>
            <a:pPr eaLnBrk="1" hangingPunct="1"/>
            <a:endParaRPr lang="en-US" altLang="zh-CN"/>
          </a:p>
          <a:p>
            <a:pPr eaLnBrk="1" hangingPunct="1"/>
            <a:r>
              <a:rPr lang="en-US" altLang="zh-CN"/>
              <a:t>P311-P312</a:t>
            </a:r>
            <a:endParaRPr lang="zh-CN" altLang="en-US"/>
          </a:p>
        </p:txBody>
      </p:sp>
      <p:sp>
        <p:nvSpPr>
          <p:cNvPr id="30724" name="灯片编号占位符 3">
            <a:extLst>
              <a:ext uri="{FF2B5EF4-FFF2-40B4-BE49-F238E27FC236}">
                <a16:creationId xmlns:a16="http://schemas.microsoft.com/office/drawing/2014/main" id="{D7762040-B689-9F4D-85D4-674ACEB41E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sz="2400">
                <a:solidFill>
                  <a:schemeClr val="tx1"/>
                </a:solidFill>
                <a:latin typeface="Tahoma" panose="020B0604030504040204" pitchFamily="34" charset="0"/>
                <a:ea typeface="宋体" panose="02010600030101010101" pitchFamily="2" charset="-122"/>
              </a:defRPr>
            </a:lvl1pPr>
            <a:lvl2pPr marL="742950" indent="-285750" defTabSz="935038">
              <a:defRPr sz="2400">
                <a:solidFill>
                  <a:schemeClr val="tx1"/>
                </a:solidFill>
                <a:latin typeface="Tahoma" panose="020B0604030504040204" pitchFamily="34" charset="0"/>
                <a:ea typeface="宋体" panose="02010600030101010101" pitchFamily="2" charset="-122"/>
              </a:defRPr>
            </a:lvl2pPr>
            <a:lvl3pPr marL="1143000" indent="-228600" defTabSz="935038">
              <a:defRPr sz="2400">
                <a:solidFill>
                  <a:schemeClr val="tx1"/>
                </a:solidFill>
                <a:latin typeface="Tahoma" panose="020B0604030504040204" pitchFamily="34" charset="0"/>
                <a:ea typeface="宋体" panose="02010600030101010101" pitchFamily="2" charset="-122"/>
              </a:defRPr>
            </a:lvl3pPr>
            <a:lvl4pPr marL="1600200" indent="-228600" defTabSz="935038">
              <a:defRPr sz="2400">
                <a:solidFill>
                  <a:schemeClr val="tx1"/>
                </a:solidFill>
                <a:latin typeface="Tahoma" panose="020B0604030504040204" pitchFamily="34" charset="0"/>
                <a:ea typeface="宋体" panose="02010600030101010101" pitchFamily="2" charset="-122"/>
              </a:defRPr>
            </a:lvl4pPr>
            <a:lvl5pPr marL="2057400" indent="-228600" defTabSz="935038">
              <a:defRPr sz="2400">
                <a:solidFill>
                  <a:schemeClr val="tx1"/>
                </a:solidFill>
                <a:latin typeface="Tahoma" panose="020B0604030504040204" pitchFamily="34" charset="0"/>
                <a:ea typeface="宋体" panose="02010600030101010101" pitchFamily="2" charset="-122"/>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EF3ED2BC-5BF7-3C44-88D5-CB286E1C9B9C}" type="slidenum">
              <a:rPr lang="zh-CN" altLang="en-US" sz="1000">
                <a:latin typeface="Times New Roman" panose="02020603050405020304" pitchFamily="18" charset="0"/>
              </a:rPr>
              <a:pPr/>
              <a:t>23</a:t>
            </a:fld>
            <a:endParaRPr lang="en-US" altLang="zh-CN" sz="10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DAA9B81-54F1-0B87-9AF9-144C41C8E6D3}"/>
              </a:ext>
            </a:extLst>
          </p:cNvPr>
          <p:cNvSpPr>
            <a:spLocks noGrp="1" noRot="1" noChangeAspect="1" noChangeArrowheads="1" noTextEdit="1"/>
          </p:cNvSpPr>
          <p:nvPr>
            <p:ph type="sldImg"/>
          </p:nvPr>
        </p:nvSpPr>
        <p:spPr/>
      </p:sp>
      <p:sp>
        <p:nvSpPr>
          <p:cNvPr id="40963" name="备注占位符 2">
            <a:extLst>
              <a:ext uri="{FF2B5EF4-FFF2-40B4-BE49-F238E27FC236}">
                <a16:creationId xmlns:a16="http://schemas.microsoft.com/office/drawing/2014/main" id="{2FD4D6E8-6A1C-F7A4-E9A5-490D0BFA529D}"/>
              </a:ext>
            </a:extLst>
          </p:cNvPr>
          <p:cNvSpPr>
            <a:spLocks noGrp="1" noChangeArrowheads="1"/>
          </p:cNvSpPr>
          <p:nvPr>
            <p:ph type="body" idx="1"/>
          </p:nvPr>
        </p:nvSpPr>
        <p:spPr bwMode="auto">
          <a:xfrm>
            <a:off x="693738" y="4429125"/>
            <a:ext cx="5546725" cy="3624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https://www.usna.edu/Users/cs/wcbrown/courses/IC221/classes/L09/Class.html</a:t>
            </a:r>
            <a:endParaRPr lang="zh-CN" altLang="en-US"/>
          </a:p>
        </p:txBody>
      </p:sp>
      <p:sp>
        <p:nvSpPr>
          <p:cNvPr id="40964" name="灯片编号占位符 3">
            <a:extLst>
              <a:ext uri="{FF2B5EF4-FFF2-40B4-BE49-F238E27FC236}">
                <a16:creationId xmlns:a16="http://schemas.microsoft.com/office/drawing/2014/main" id="{FB556299-60FD-55FF-FE45-15FBDF79E2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sz="2400">
                <a:solidFill>
                  <a:schemeClr val="tx1"/>
                </a:solidFill>
                <a:latin typeface="Tahoma" panose="020B0604030504040204" pitchFamily="34" charset="0"/>
                <a:ea typeface="宋体" panose="02010600030101010101" pitchFamily="2" charset="-122"/>
              </a:defRPr>
            </a:lvl1pPr>
            <a:lvl2pPr marL="742950" indent="-285750" defTabSz="935038">
              <a:defRPr sz="2400">
                <a:solidFill>
                  <a:schemeClr val="tx1"/>
                </a:solidFill>
                <a:latin typeface="Tahoma" panose="020B0604030504040204" pitchFamily="34" charset="0"/>
                <a:ea typeface="宋体" panose="02010600030101010101" pitchFamily="2" charset="-122"/>
              </a:defRPr>
            </a:lvl2pPr>
            <a:lvl3pPr marL="1143000" indent="-228600" defTabSz="935038">
              <a:defRPr sz="2400">
                <a:solidFill>
                  <a:schemeClr val="tx1"/>
                </a:solidFill>
                <a:latin typeface="Tahoma" panose="020B0604030504040204" pitchFamily="34" charset="0"/>
                <a:ea typeface="宋体" panose="02010600030101010101" pitchFamily="2" charset="-122"/>
              </a:defRPr>
            </a:lvl3pPr>
            <a:lvl4pPr marL="1600200" indent="-228600" defTabSz="935038">
              <a:defRPr sz="2400">
                <a:solidFill>
                  <a:schemeClr val="tx1"/>
                </a:solidFill>
                <a:latin typeface="Tahoma" panose="020B0604030504040204" pitchFamily="34" charset="0"/>
                <a:ea typeface="宋体" panose="02010600030101010101" pitchFamily="2" charset="-122"/>
              </a:defRPr>
            </a:lvl4pPr>
            <a:lvl5pPr marL="2057400" indent="-228600" defTabSz="935038">
              <a:defRPr sz="2400">
                <a:solidFill>
                  <a:schemeClr val="tx1"/>
                </a:solidFill>
                <a:latin typeface="Tahoma" panose="020B0604030504040204" pitchFamily="34" charset="0"/>
                <a:ea typeface="宋体" panose="02010600030101010101" pitchFamily="2" charset="-122"/>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18C286EB-8C90-7147-9BBD-C98FD31274FD}" type="slidenum">
              <a:rPr lang="zh-CN" altLang="en-US" sz="1000">
                <a:latin typeface="Times New Roman" panose="02020603050405020304" pitchFamily="18" charset="0"/>
              </a:rPr>
              <a:pPr/>
              <a:t>30</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DE163412-BC0D-3551-E793-B80FB1576439}"/>
              </a:ext>
            </a:extLst>
          </p:cNvPr>
          <p:cNvSpPr>
            <a:spLocks noGrp="1" noRot="1" noChangeAspect="1" noChangeArrowheads="1" noTextEdit="1"/>
          </p:cNvSpPr>
          <p:nvPr>
            <p:ph type="sldImg"/>
          </p:nvPr>
        </p:nvSpPr>
        <p:spPr/>
      </p:sp>
      <p:sp>
        <p:nvSpPr>
          <p:cNvPr id="68611" name="备注占位符 2">
            <a:extLst>
              <a:ext uri="{FF2B5EF4-FFF2-40B4-BE49-F238E27FC236}">
                <a16:creationId xmlns:a16="http://schemas.microsoft.com/office/drawing/2014/main" id="{BFF442BB-1365-D8E9-3323-163ABFEE3D4B}"/>
              </a:ext>
            </a:extLst>
          </p:cNvPr>
          <p:cNvSpPr>
            <a:spLocks noGrp="1"/>
          </p:cNvSpPr>
          <p:nvPr>
            <p:ph type="body" idx="1"/>
          </p:nvPr>
        </p:nvSpPr>
        <p:spPr bwMode="auto">
          <a:xfrm>
            <a:off x="693738" y="4371975"/>
            <a:ext cx="5546725" cy="41417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8612" name="灯片编号占位符 3">
            <a:extLst>
              <a:ext uri="{FF2B5EF4-FFF2-40B4-BE49-F238E27FC236}">
                <a16:creationId xmlns:a16="http://schemas.microsoft.com/office/drawing/2014/main" id="{25B17610-119A-58EC-13D4-3412CA4E3D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sz="2400">
                <a:solidFill>
                  <a:schemeClr val="tx1"/>
                </a:solidFill>
                <a:latin typeface="Tahoma" panose="020B0604030504040204" pitchFamily="34" charset="0"/>
                <a:ea typeface="宋体" panose="02010600030101010101" pitchFamily="2" charset="-122"/>
              </a:defRPr>
            </a:lvl1pPr>
            <a:lvl2pPr marL="742950" indent="-285750" defTabSz="935038">
              <a:defRPr sz="2400">
                <a:solidFill>
                  <a:schemeClr val="tx1"/>
                </a:solidFill>
                <a:latin typeface="Tahoma" panose="020B0604030504040204" pitchFamily="34" charset="0"/>
                <a:ea typeface="宋体" panose="02010600030101010101" pitchFamily="2" charset="-122"/>
              </a:defRPr>
            </a:lvl2pPr>
            <a:lvl3pPr marL="1143000" indent="-228600" defTabSz="935038">
              <a:defRPr sz="2400">
                <a:solidFill>
                  <a:schemeClr val="tx1"/>
                </a:solidFill>
                <a:latin typeface="Tahoma" panose="020B0604030504040204" pitchFamily="34" charset="0"/>
                <a:ea typeface="宋体" panose="02010600030101010101" pitchFamily="2" charset="-122"/>
              </a:defRPr>
            </a:lvl3pPr>
            <a:lvl4pPr marL="1600200" indent="-228600" defTabSz="935038">
              <a:defRPr sz="2400">
                <a:solidFill>
                  <a:schemeClr val="tx1"/>
                </a:solidFill>
                <a:latin typeface="Tahoma" panose="020B0604030504040204" pitchFamily="34" charset="0"/>
                <a:ea typeface="宋体" panose="02010600030101010101" pitchFamily="2" charset="-122"/>
              </a:defRPr>
            </a:lvl4pPr>
            <a:lvl5pPr marL="2057400" indent="-228600" defTabSz="935038">
              <a:defRPr sz="2400">
                <a:solidFill>
                  <a:schemeClr val="tx1"/>
                </a:solidFill>
                <a:latin typeface="Tahoma" panose="020B0604030504040204" pitchFamily="34" charset="0"/>
                <a:ea typeface="宋体" panose="02010600030101010101" pitchFamily="2" charset="-122"/>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C2B1BD95-4294-DB41-918E-096DBCA3362E}" type="slidenum">
              <a:rPr lang="zh-CN" altLang="en-US" sz="1000">
                <a:latin typeface="Times New Roman" panose="02020603050405020304" pitchFamily="18" charset="0"/>
              </a:rPr>
              <a:pPr/>
              <a:t>56</a:t>
            </a:fld>
            <a:endParaRPr lang="en-US" altLang="zh-CN" sz="10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9BAAF79-614D-E9DF-AE1F-A157EE7DEE8A}"/>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2BDCA876-65D1-80F6-E66B-07D920CFE353}"/>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01B380DF-8691-FB44-09B3-33F0DDF454FD}"/>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5">
                <a:extLst>
                  <a:ext uri="{FF2B5EF4-FFF2-40B4-BE49-F238E27FC236}">
                    <a16:creationId xmlns:a16="http://schemas.microsoft.com/office/drawing/2014/main" id="{C50FD7D7-2A3A-A425-DD54-69602AAB7F3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4" name="Group 6">
              <a:extLst>
                <a:ext uri="{FF2B5EF4-FFF2-40B4-BE49-F238E27FC236}">
                  <a16:creationId xmlns:a16="http://schemas.microsoft.com/office/drawing/2014/main" id="{240E9E5E-95FD-87F9-47E1-6B94743B8906}"/>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B1B284A9-8009-35AE-B3D3-1AD4995AA341}"/>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8">
                <a:extLst>
                  <a:ext uri="{FF2B5EF4-FFF2-40B4-BE49-F238E27FC236}">
                    <a16:creationId xmlns:a16="http://schemas.microsoft.com/office/drawing/2014/main" id="{E29CB934-1358-F204-8ED4-429BA5C0A25E}"/>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5" name="Rectangle 9">
              <a:extLst>
                <a:ext uri="{FF2B5EF4-FFF2-40B4-BE49-F238E27FC236}">
                  <a16:creationId xmlns:a16="http://schemas.microsoft.com/office/drawing/2014/main" id="{4A551A04-7110-5E95-5086-2D0C6DCD71F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a:p>
          </p:txBody>
        </p:sp>
        <p:sp>
          <p:nvSpPr>
            <p:cNvPr id="6" name="Rectangle 10">
              <a:extLst>
                <a:ext uri="{FF2B5EF4-FFF2-40B4-BE49-F238E27FC236}">
                  <a16:creationId xmlns:a16="http://schemas.microsoft.com/office/drawing/2014/main" id="{5377E78D-33C1-FE03-1E66-61C212774813}"/>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a:p>
          </p:txBody>
        </p:sp>
        <p:sp>
          <p:nvSpPr>
            <p:cNvPr id="7" name="Rectangle 11">
              <a:extLst>
                <a:ext uri="{FF2B5EF4-FFF2-40B4-BE49-F238E27FC236}">
                  <a16:creationId xmlns:a16="http://schemas.microsoft.com/office/drawing/2014/main" id="{345EB188-5624-2F0D-C818-9345803DED3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11470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147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2" name="Rectangle 14">
            <a:extLst>
              <a:ext uri="{FF2B5EF4-FFF2-40B4-BE49-F238E27FC236}">
                <a16:creationId xmlns:a16="http://schemas.microsoft.com/office/drawing/2014/main" id="{D568BF4F-3268-1D18-EA17-A47078876EFB}"/>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99D1B6C9-D148-F94B-9074-50E8C31A1E2D}" type="datetimeFigureOut">
              <a:rPr lang="zh-CN" altLang="en-US"/>
              <a:pPr>
                <a:defRPr/>
              </a:pPr>
              <a:t>2022/10/17</a:t>
            </a:fld>
            <a:endParaRPr lang="en-US" altLang="zh-CN"/>
          </a:p>
        </p:txBody>
      </p:sp>
      <p:sp>
        <p:nvSpPr>
          <p:cNvPr id="13" name="Rectangle 15">
            <a:extLst>
              <a:ext uri="{FF2B5EF4-FFF2-40B4-BE49-F238E27FC236}">
                <a16:creationId xmlns:a16="http://schemas.microsoft.com/office/drawing/2014/main" id="{2492240F-65E1-C224-2C4E-8784913C6ACF}"/>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4" name="Rectangle 16">
            <a:extLst>
              <a:ext uri="{FF2B5EF4-FFF2-40B4-BE49-F238E27FC236}">
                <a16:creationId xmlns:a16="http://schemas.microsoft.com/office/drawing/2014/main" id="{C28401AD-9589-A7ED-500E-578969E32C72}"/>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6D69DFD-4031-424A-B592-5EBF39C4AF8B}" type="slidenum">
              <a:rPr lang="zh-CN" altLang="en-US"/>
              <a:pPr>
                <a:defRPr/>
              </a:pPr>
              <a:t>‹#›</a:t>
            </a:fld>
            <a:endParaRPr lang="en-US" altLang="zh-CN"/>
          </a:p>
        </p:txBody>
      </p:sp>
    </p:spTree>
    <p:extLst>
      <p:ext uri="{BB962C8B-B14F-4D97-AF65-F5344CB8AC3E}">
        <p14:creationId xmlns:p14="http://schemas.microsoft.com/office/powerpoint/2010/main" val="374793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3C6A64F7-E66D-5003-79AD-0A2C90B1E33A}"/>
              </a:ext>
            </a:extLst>
          </p:cNvPr>
          <p:cNvSpPr>
            <a:spLocks noGrp="1" noChangeArrowheads="1"/>
          </p:cNvSpPr>
          <p:nvPr>
            <p:ph type="dt" sz="half" idx="10"/>
          </p:nvPr>
        </p:nvSpPr>
        <p:spPr>
          <a:ln/>
        </p:spPr>
        <p:txBody>
          <a:bodyPr/>
          <a:lstStyle>
            <a:lvl1pPr>
              <a:defRPr/>
            </a:lvl1pPr>
          </a:lstStyle>
          <a:p>
            <a:pPr>
              <a:defRPr/>
            </a:pPr>
            <a:fld id="{D93E6E31-B6C2-554D-B81B-A5886CD22105}" type="datetimeFigureOut">
              <a:rPr lang="zh-CN" altLang="en-US"/>
              <a:pPr>
                <a:defRPr/>
              </a:pPr>
              <a:t>2022/10/17</a:t>
            </a:fld>
            <a:endParaRPr lang="en-US" altLang="zh-CN"/>
          </a:p>
        </p:txBody>
      </p:sp>
      <p:sp>
        <p:nvSpPr>
          <p:cNvPr id="5" name="Rectangle 12">
            <a:extLst>
              <a:ext uri="{FF2B5EF4-FFF2-40B4-BE49-F238E27FC236}">
                <a16:creationId xmlns:a16="http://schemas.microsoft.com/office/drawing/2014/main" id="{3739675A-D98F-D349-9A8D-D44E71B7E7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ED77D1A-6A1A-77A3-CC72-8D0CC933B972}"/>
              </a:ext>
            </a:extLst>
          </p:cNvPr>
          <p:cNvSpPr>
            <a:spLocks noGrp="1" noChangeArrowheads="1"/>
          </p:cNvSpPr>
          <p:nvPr>
            <p:ph type="sldNum" sz="quarter" idx="12"/>
          </p:nvPr>
        </p:nvSpPr>
        <p:spPr>
          <a:ln/>
        </p:spPr>
        <p:txBody>
          <a:bodyPr/>
          <a:lstStyle>
            <a:lvl1pPr>
              <a:defRPr/>
            </a:lvl1pPr>
          </a:lstStyle>
          <a:p>
            <a:pPr>
              <a:defRPr/>
            </a:pPr>
            <a:fld id="{B03E6A3D-6A58-684E-A22A-01BB53A69C80}" type="slidenum">
              <a:rPr lang="zh-CN" altLang="en-US"/>
              <a:pPr>
                <a:defRPr/>
              </a:pPr>
              <a:t>‹#›</a:t>
            </a:fld>
            <a:endParaRPr lang="en-US" altLang="zh-CN"/>
          </a:p>
        </p:txBody>
      </p:sp>
    </p:spTree>
    <p:extLst>
      <p:ext uri="{BB962C8B-B14F-4D97-AF65-F5344CB8AC3E}">
        <p14:creationId xmlns:p14="http://schemas.microsoft.com/office/powerpoint/2010/main" val="287405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7EE3023-68F8-2B23-FE92-05DEF5BA7209}"/>
              </a:ext>
            </a:extLst>
          </p:cNvPr>
          <p:cNvSpPr>
            <a:spLocks noGrp="1" noChangeArrowheads="1"/>
          </p:cNvSpPr>
          <p:nvPr>
            <p:ph type="dt" sz="half" idx="10"/>
          </p:nvPr>
        </p:nvSpPr>
        <p:spPr>
          <a:ln/>
        </p:spPr>
        <p:txBody>
          <a:bodyPr/>
          <a:lstStyle>
            <a:lvl1pPr>
              <a:defRPr/>
            </a:lvl1pPr>
          </a:lstStyle>
          <a:p>
            <a:pPr>
              <a:defRPr/>
            </a:pPr>
            <a:fld id="{873AE223-6A06-7343-813F-75543031EAF7}" type="datetimeFigureOut">
              <a:rPr lang="zh-CN" altLang="en-US"/>
              <a:pPr>
                <a:defRPr/>
              </a:pPr>
              <a:t>2022/10/17</a:t>
            </a:fld>
            <a:endParaRPr lang="en-US" altLang="zh-CN"/>
          </a:p>
        </p:txBody>
      </p:sp>
      <p:sp>
        <p:nvSpPr>
          <p:cNvPr id="5" name="Rectangle 12">
            <a:extLst>
              <a:ext uri="{FF2B5EF4-FFF2-40B4-BE49-F238E27FC236}">
                <a16:creationId xmlns:a16="http://schemas.microsoft.com/office/drawing/2014/main" id="{14088A83-F83D-5DA9-878D-F04CDF4D11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46199D9-24D7-AEF2-C7AC-92277943BEA7}"/>
              </a:ext>
            </a:extLst>
          </p:cNvPr>
          <p:cNvSpPr>
            <a:spLocks noGrp="1" noChangeArrowheads="1"/>
          </p:cNvSpPr>
          <p:nvPr>
            <p:ph type="sldNum" sz="quarter" idx="12"/>
          </p:nvPr>
        </p:nvSpPr>
        <p:spPr>
          <a:ln/>
        </p:spPr>
        <p:txBody>
          <a:bodyPr/>
          <a:lstStyle>
            <a:lvl1pPr>
              <a:defRPr/>
            </a:lvl1pPr>
          </a:lstStyle>
          <a:p>
            <a:pPr>
              <a:defRPr/>
            </a:pPr>
            <a:fld id="{2B9D72FE-727F-0841-BFDD-B6F74F64825B}" type="slidenum">
              <a:rPr lang="zh-CN" altLang="en-US"/>
              <a:pPr>
                <a:defRPr/>
              </a:pPr>
              <a:t>‹#›</a:t>
            </a:fld>
            <a:endParaRPr lang="en-US" altLang="zh-CN"/>
          </a:p>
        </p:txBody>
      </p:sp>
    </p:spTree>
    <p:extLst>
      <p:ext uri="{BB962C8B-B14F-4D97-AF65-F5344CB8AC3E}">
        <p14:creationId xmlns:p14="http://schemas.microsoft.com/office/powerpoint/2010/main" val="14706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CCE3884-4332-3BD6-4E52-D24876BD46DE}"/>
              </a:ext>
            </a:extLst>
          </p:cNvPr>
          <p:cNvSpPr>
            <a:spLocks noGrp="1" noChangeArrowheads="1"/>
          </p:cNvSpPr>
          <p:nvPr>
            <p:ph type="dt" sz="half" idx="10"/>
          </p:nvPr>
        </p:nvSpPr>
        <p:spPr>
          <a:ln/>
        </p:spPr>
        <p:txBody>
          <a:bodyPr/>
          <a:lstStyle>
            <a:lvl1pPr>
              <a:defRPr/>
            </a:lvl1pPr>
          </a:lstStyle>
          <a:p>
            <a:pPr>
              <a:defRPr/>
            </a:pPr>
            <a:fld id="{BC3E85CF-DD86-E54D-8BA8-00376201A99D}" type="datetimeFigureOut">
              <a:rPr lang="zh-CN" altLang="en-US"/>
              <a:pPr>
                <a:defRPr/>
              </a:pPr>
              <a:t>2022/10/17</a:t>
            </a:fld>
            <a:endParaRPr lang="en-US" altLang="zh-CN"/>
          </a:p>
        </p:txBody>
      </p:sp>
      <p:sp>
        <p:nvSpPr>
          <p:cNvPr id="5" name="Rectangle 12">
            <a:extLst>
              <a:ext uri="{FF2B5EF4-FFF2-40B4-BE49-F238E27FC236}">
                <a16:creationId xmlns:a16="http://schemas.microsoft.com/office/drawing/2014/main" id="{501185F3-6E35-688B-E28F-6EA3CD5149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C9BF309-CD98-EA97-D33A-FECDB11E0DB4}"/>
              </a:ext>
            </a:extLst>
          </p:cNvPr>
          <p:cNvSpPr>
            <a:spLocks noGrp="1" noChangeArrowheads="1"/>
          </p:cNvSpPr>
          <p:nvPr>
            <p:ph type="sldNum" sz="quarter" idx="12"/>
          </p:nvPr>
        </p:nvSpPr>
        <p:spPr>
          <a:ln/>
        </p:spPr>
        <p:txBody>
          <a:bodyPr/>
          <a:lstStyle>
            <a:lvl1pPr>
              <a:defRPr/>
            </a:lvl1pPr>
          </a:lstStyle>
          <a:p>
            <a:pPr>
              <a:defRPr/>
            </a:pPr>
            <a:fld id="{04149BD0-9D76-3F41-9BCF-7BAF2F5E2428}" type="slidenum">
              <a:rPr lang="zh-CN" altLang="en-US"/>
              <a:pPr>
                <a:defRPr/>
              </a:pPr>
              <a:t>‹#›</a:t>
            </a:fld>
            <a:endParaRPr lang="en-US" altLang="zh-CN"/>
          </a:p>
        </p:txBody>
      </p:sp>
    </p:spTree>
    <p:extLst>
      <p:ext uri="{BB962C8B-B14F-4D97-AF65-F5344CB8AC3E}">
        <p14:creationId xmlns:p14="http://schemas.microsoft.com/office/powerpoint/2010/main" val="168984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5F10C7FB-A7D6-1B2E-2662-33A96C459A17}"/>
              </a:ext>
            </a:extLst>
          </p:cNvPr>
          <p:cNvSpPr>
            <a:spLocks noGrp="1" noChangeArrowheads="1"/>
          </p:cNvSpPr>
          <p:nvPr>
            <p:ph type="dt" sz="half" idx="10"/>
          </p:nvPr>
        </p:nvSpPr>
        <p:spPr>
          <a:ln/>
        </p:spPr>
        <p:txBody>
          <a:bodyPr/>
          <a:lstStyle>
            <a:lvl1pPr>
              <a:defRPr/>
            </a:lvl1pPr>
          </a:lstStyle>
          <a:p>
            <a:pPr>
              <a:defRPr/>
            </a:pPr>
            <a:fld id="{574551C0-DD3E-9947-B599-19948E24A2C8}" type="datetimeFigureOut">
              <a:rPr lang="zh-CN" altLang="en-US"/>
              <a:pPr>
                <a:defRPr/>
              </a:pPr>
              <a:t>2022/10/17</a:t>
            </a:fld>
            <a:endParaRPr lang="en-US" altLang="zh-CN"/>
          </a:p>
        </p:txBody>
      </p:sp>
      <p:sp>
        <p:nvSpPr>
          <p:cNvPr id="5" name="Rectangle 12">
            <a:extLst>
              <a:ext uri="{FF2B5EF4-FFF2-40B4-BE49-F238E27FC236}">
                <a16:creationId xmlns:a16="http://schemas.microsoft.com/office/drawing/2014/main" id="{6ED7607E-8001-2094-102F-EDF0DF935E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A298839-C4EB-2A79-B0D4-CC79EFAE1362}"/>
              </a:ext>
            </a:extLst>
          </p:cNvPr>
          <p:cNvSpPr>
            <a:spLocks noGrp="1" noChangeArrowheads="1"/>
          </p:cNvSpPr>
          <p:nvPr>
            <p:ph type="sldNum" sz="quarter" idx="12"/>
          </p:nvPr>
        </p:nvSpPr>
        <p:spPr>
          <a:ln/>
        </p:spPr>
        <p:txBody>
          <a:bodyPr/>
          <a:lstStyle>
            <a:lvl1pPr>
              <a:defRPr/>
            </a:lvl1pPr>
          </a:lstStyle>
          <a:p>
            <a:pPr>
              <a:defRPr/>
            </a:pPr>
            <a:fld id="{DB04C25F-6F2E-1D40-8EC4-5EC05307C341}" type="slidenum">
              <a:rPr lang="zh-CN" altLang="en-US"/>
              <a:pPr>
                <a:defRPr/>
              </a:pPr>
              <a:t>‹#›</a:t>
            </a:fld>
            <a:endParaRPr lang="en-US" altLang="zh-CN"/>
          </a:p>
        </p:txBody>
      </p:sp>
    </p:spTree>
    <p:extLst>
      <p:ext uri="{BB962C8B-B14F-4D97-AF65-F5344CB8AC3E}">
        <p14:creationId xmlns:p14="http://schemas.microsoft.com/office/powerpoint/2010/main" val="276093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F85243EC-4F19-A71E-7A18-242931D2838F}"/>
              </a:ext>
            </a:extLst>
          </p:cNvPr>
          <p:cNvSpPr>
            <a:spLocks noGrp="1" noChangeArrowheads="1"/>
          </p:cNvSpPr>
          <p:nvPr>
            <p:ph type="dt" sz="half" idx="10"/>
          </p:nvPr>
        </p:nvSpPr>
        <p:spPr>
          <a:ln/>
        </p:spPr>
        <p:txBody>
          <a:bodyPr/>
          <a:lstStyle>
            <a:lvl1pPr>
              <a:defRPr/>
            </a:lvl1pPr>
          </a:lstStyle>
          <a:p>
            <a:pPr>
              <a:defRPr/>
            </a:pPr>
            <a:fld id="{B40BF0FF-A803-1E49-B91A-F7A243342216}" type="datetimeFigureOut">
              <a:rPr lang="zh-CN" altLang="en-US"/>
              <a:pPr>
                <a:defRPr/>
              </a:pPr>
              <a:t>2022/10/17</a:t>
            </a:fld>
            <a:endParaRPr lang="en-US" altLang="zh-CN"/>
          </a:p>
        </p:txBody>
      </p:sp>
      <p:sp>
        <p:nvSpPr>
          <p:cNvPr id="6" name="Rectangle 12">
            <a:extLst>
              <a:ext uri="{FF2B5EF4-FFF2-40B4-BE49-F238E27FC236}">
                <a16:creationId xmlns:a16="http://schemas.microsoft.com/office/drawing/2014/main" id="{6F96B85B-7669-4BF8-E54F-0C99122794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946A417-ECB9-0E69-A464-E37E0C0CC1D0}"/>
              </a:ext>
            </a:extLst>
          </p:cNvPr>
          <p:cNvSpPr>
            <a:spLocks noGrp="1" noChangeArrowheads="1"/>
          </p:cNvSpPr>
          <p:nvPr>
            <p:ph type="sldNum" sz="quarter" idx="12"/>
          </p:nvPr>
        </p:nvSpPr>
        <p:spPr>
          <a:ln/>
        </p:spPr>
        <p:txBody>
          <a:bodyPr/>
          <a:lstStyle>
            <a:lvl1pPr>
              <a:defRPr/>
            </a:lvl1pPr>
          </a:lstStyle>
          <a:p>
            <a:pPr>
              <a:defRPr/>
            </a:pPr>
            <a:fld id="{0D7BF1B6-6A51-874E-9022-AC951A007B21}" type="slidenum">
              <a:rPr lang="zh-CN" altLang="en-US"/>
              <a:pPr>
                <a:defRPr/>
              </a:pPr>
              <a:t>‹#›</a:t>
            </a:fld>
            <a:endParaRPr lang="en-US" altLang="zh-CN"/>
          </a:p>
        </p:txBody>
      </p:sp>
    </p:spTree>
    <p:extLst>
      <p:ext uri="{BB962C8B-B14F-4D97-AF65-F5344CB8AC3E}">
        <p14:creationId xmlns:p14="http://schemas.microsoft.com/office/powerpoint/2010/main" val="152334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F9C8B70C-61AE-6729-FFA3-30245F016C91}"/>
              </a:ext>
            </a:extLst>
          </p:cNvPr>
          <p:cNvSpPr>
            <a:spLocks noGrp="1" noChangeArrowheads="1"/>
          </p:cNvSpPr>
          <p:nvPr>
            <p:ph type="dt" sz="half" idx="10"/>
          </p:nvPr>
        </p:nvSpPr>
        <p:spPr>
          <a:ln/>
        </p:spPr>
        <p:txBody>
          <a:bodyPr/>
          <a:lstStyle>
            <a:lvl1pPr>
              <a:defRPr/>
            </a:lvl1pPr>
          </a:lstStyle>
          <a:p>
            <a:pPr>
              <a:defRPr/>
            </a:pPr>
            <a:fld id="{CF1FF947-03D9-CD4E-9D18-7B5841EA227C}" type="datetimeFigureOut">
              <a:rPr lang="zh-CN" altLang="en-US"/>
              <a:pPr>
                <a:defRPr/>
              </a:pPr>
              <a:t>2022/10/17</a:t>
            </a:fld>
            <a:endParaRPr lang="en-US" altLang="zh-CN"/>
          </a:p>
        </p:txBody>
      </p:sp>
      <p:sp>
        <p:nvSpPr>
          <p:cNvPr id="8" name="Rectangle 12">
            <a:extLst>
              <a:ext uri="{FF2B5EF4-FFF2-40B4-BE49-F238E27FC236}">
                <a16:creationId xmlns:a16="http://schemas.microsoft.com/office/drawing/2014/main" id="{E879E6C6-A6E4-4860-10CC-88BB278D97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C8099524-B955-B641-5DEB-6E7E53C1BB44}"/>
              </a:ext>
            </a:extLst>
          </p:cNvPr>
          <p:cNvSpPr>
            <a:spLocks noGrp="1" noChangeArrowheads="1"/>
          </p:cNvSpPr>
          <p:nvPr>
            <p:ph type="sldNum" sz="quarter" idx="12"/>
          </p:nvPr>
        </p:nvSpPr>
        <p:spPr>
          <a:ln/>
        </p:spPr>
        <p:txBody>
          <a:bodyPr/>
          <a:lstStyle>
            <a:lvl1pPr>
              <a:defRPr/>
            </a:lvl1pPr>
          </a:lstStyle>
          <a:p>
            <a:pPr>
              <a:defRPr/>
            </a:pPr>
            <a:fld id="{2ED47E17-C1CC-A04C-8311-4BF9534838A2}" type="slidenum">
              <a:rPr lang="zh-CN" altLang="en-US"/>
              <a:pPr>
                <a:defRPr/>
              </a:pPr>
              <a:t>‹#›</a:t>
            </a:fld>
            <a:endParaRPr lang="en-US" altLang="zh-CN"/>
          </a:p>
        </p:txBody>
      </p:sp>
    </p:spTree>
    <p:extLst>
      <p:ext uri="{BB962C8B-B14F-4D97-AF65-F5344CB8AC3E}">
        <p14:creationId xmlns:p14="http://schemas.microsoft.com/office/powerpoint/2010/main" val="8990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6CF34C1-3542-2AE0-C89B-B22B005A9A6D}"/>
              </a:ext>
            </a:extLst>
          </p:cNvPr>
          <p:cNvSpPr>
            <a:spLocks noGrp="1" noChangeArrowheads="1"/>
          </p:cNvSpPr>
          <p:nvPr>
            <p:ph type="dt" sz="half" idx="10"/>
          </p:nvPr>
        </p:nvSpPr>
        <p:spPr>
          <a:ln/>
        </p:spPr>
        <p:txBody>
          <a:bodyPr/>
          <a:lstStyle>
            <a:lvl1pPr>
              <a:defRPr/>
            </a:lvl1pPr>
          </a:lstStyle>
          <a:p>
            <a:pPr>
              <a:defRPr/>
            </a:pPr>
            <a:fld id="{9AF7CC3B-B120-4240-A71D-A76A17C82B75}" type="datetimeFigureOut">
              <a:rPr lang="zh-CN" altLang="en-US"/>
              <a:pPr>
                <a:defRPr/>
              </a:pPr>
              <a:t>2022/10/17</a:t>
            </a:fld>
            <a:endParaRPr lang="en-US" altLang="zh-CN"/>
          </a:p>
        </p:txBody>
      </p:sp>
      <p:sp>
        <p:nvSpPr>
          <p:cNvPr id="4" name="Rectangle 12">
            <a:extLst>
              <a:ext uri="{FF2B5EF4-FFF2-40B4-BE49-F238E27FC236}">
                <a16:creationId xmlns:a16="http://schemas.microsoft.com/office/drawing/2014/main" id="{C474B1EF-66A9-9B9A-FC10-33E053A72F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010539A5-774A-6D70-D1EA-C71B14D6A304}"/>
              </a:ext>
            </a:extLst>
          </p:cNvPr>
          <p:cNvSpPr>
            <a:spLocks noGrp="1" noChangeArrowheads="1"/>
          </p:cNvSpPr>
          <p:nvPr>
            <p:ph type="sldNum" sz="quarter" idx="12"/>
          </p:nvPr>
        </p:nvSpPr>
        <p:spPr>
          <a:ln/>
        </p:spPr>
        <p:txBody>
          <a:bodyPr/>
          <a:lstStyle>
            <a:lvl1pPr>
              <a:defRPr/>
            </a:lvl1pPr>
          </a:lstStyle>
          <a:p>
            <a:pPr>
              <a:defRPr/>
            </a:pPr>
            <a:fld id="{6121066D-8E74-9C40-A833-7E106FE15F30}" type="slidenum">
              <a:rPr lang="zh-CN" altLang="en-US"/>
              <a:pPr>
                <a:defRPr/>
              </a:pPr>
              <a:t>‹#›</a:t>
            </a:fld>
            <a:endParaRPr lang="en-US" altLang="zh-CN"/>
          </a:p>
        </p:txBody>
      </p:sp>
    </p:spTree>
    <p:extLst>
      <p:ext uri="{BB962C8B-B14F-4D97-AF65-F5344CB8AC3E}">
        <p14:creationId xmlns:p14="http://schemas.microsoft.com/office/powerpoint/2010/main" val="281914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3B5ED94-2C10-BE37-C243-914356160775}"/>
              </a:ext>
            </a:extLst>
          </p:cNvPr>
          <p:cNvSpPr>
            <a:spLocks noGrp="1" noChangeArrowheads="1"/>
          </p:cNvSpPr>
          <p:nvPr>
            <p:ph type="dt" sz="half" idx="10"/>
          </p:nvPr>
        </p:nvSpPr>
        <p:spPr>
          <a:ln/>
        </p:spPr>
        <p:txBody>
          <a:bodyPr/>
          <a:lstStyle>
            <a:lvl1pPr>
              <a:defRPr/>
            </a:lvl1pPr>
          </a:lstStyle>
          <a:p>
            <a:pPr>
              <a:defRPr/>
            </a:pPr>
            <a:fld id="{1F32F49F-90E1-0644-8BD0-41A7E547CE3C}" type="datetimeFigureOut">
              <a:rPr lang="zh-CN" altLang="en-US"/>
              <a:pPr>
                <a:defRPr/>
              </a:pPr>
              <a:t>2022/10/17</a:t>
            </a:fld>
            <a:endParaRPr lang="en-US" altLang="zh-CN"/>
          </a:p>
        </p:txBody>
      </p:sp>
      <p:sp>
        <p:nvSpPr>
          <p:cNvPr id="3" name="Rectangle 12">
            <a:extLst>
              <a:ext uri="{FF2B5EF4-FFF2-40B4-BE49-F238E27FC236}">
                <a16:creationId xmlns:a16="http://schemas.microsoft.com/office/drawing/2014/main" id="{1E6A457C-5602-C0E3-E31F-641FA531A2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03D0D459-53F5-0581-1706-A4C9CC8752B6}"/>
              </a:ext>
            </a:extLst>
          </p:cNvPr>
          <p:cNvSpPr>
            <a:spLocks noGrp="1" noChangeArrowheads="1"/>
          </p:cNvSpPr>
          <p:nvPr>
            <p:ph type="sldNum" sz="quarter" idx="12"/>
          </p:nvPr>
        </p:nvSpPr>
        <p:spPr>
          <a:ln/>
        </p:spPr>
        <p:txBody>
          <a:bodyPr/>
          <a:lstStyle>
            <a:lvl1pPr>
              <a:defRPr/>
            </a:lvl1pPr>
          </a:lstStyle>
          <a:p>
            <a:pPr>
              <a:defRPr/>
            </a:pPr>
            <a:fld id="{2CF461A1-9473-4540-807F-2599BB8B83FB}" type="slidenum">
              <a:rPr lang="zh-CN" altLang="en-US"/>
              <a:pPr>
                <a:defRPr/>
              </a:pPr>
              <a:t>‹#›</a:t>
            </a:fld>
            <a:endParaRPr lang="en-US" altLang="zh-CN"/>
          </a:p>
        </p:txBody>
      </p:sp>
    </p:spTree>
    <p:extLst>
      <p:ext uri="{BB962C8B-B14F-4D97-AF65-F5344CB8AC3E}">
        <p14:creationId xmlns:p14="http://schemas.microsoft.com/office/powerpoint/2010/main" val="358648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02C4B75-52A5-CA8F-33BC-9EA6E71DD839}"/>
              </a:ext>
            </a:extLst>
          </p:cNvPr>
          <p:cNvSpPr>
            <a:spLocks noGrp="1" noChangeArrowheads="1"/>
          </p:cNvSpPr>
          <p:nvPr>
            <p:ph type="dt" sz="half" idx="10"/>
          </p:nvPr>
        </p:nvSpPr>
        <p:spPr>
          <a:ln/>
        </p:spPr>
        <p:txBody>
          <a:bodyPr/>
          <a:lstStyle>
            <a:lvl1pPr>
              <a:defRPr/>
            </a:lvl1pPr>
          </a:lstStyle>
          <a:p>
            <a:pPr>
              <a:defRPr/>
            </a:pPr>
            <a:fld id="{42E9C18F-C220-9C44-9B5E-57331A1E9C49}" type="datetimeFigureOut">
              <a:rPr lang="zh-CN" altLang="en-US"/>
              <a:pPr>
                <a:defRPr/>
              </a:pPr>
              <a:t>2022/10/17</a:t>
            </a:fld>
            <a:endParaRPr lang="en-US" altLang="zh-CN"/>
          </a:p>
        </p:txBody>
      </p:sp>
      <p:sp>
        <p:nvSpPr>
          <p:cNvPr id="6" name="Rectangle 12">
            <a:extLst>
              <a:ext uri="{FF2B5EF4-FFF2-40B4-BE49-F238E27FC236}">
                <a16:creationId xmlns:a16="http://schemas.microsoft.com/office/drawing/2014/main" id="{D9D0C0FA-45B0-F419-20AB-466BD0070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8F2FBFC-C770-D913-34DC-2F043168125A}"/>
              </a:ext>
            </a:extLst>
          </p:cNvPr>
          <p:cNvSpPr>
            <a:spLocks noGrp="1" noChangeArrowheads="1"/>
          </p:cNvSpPr>
          <p:nvPr>
            <p:ph type="sldNum" sz="quarter" idx="12"/>
          </p:nvPr>
        </p:nvSpPr>
        <p:spPr>
          <a:ln/>
        </p:spPr>
        <p:txBody>
          <a:bodyPr/>
          <a:lstStyle>
            <a:lvl1pPr>
              <a:defRPr/>
            </a:lvl1pPr>
          </a:lstStyle>
          <a:p>
            <a:pPr>
              <a:defRPr/>
            </a:pPr>
            <a:fld id="{ACF2DEFC-6E99-714A-A43D-DC75F5515ABC}" type="slidenum">
              <a:rPr lang="zh-CN" altLang="en-US"/>
              <a:pPr>
                <a:defRPr/>
              </a:pPr>
              <a:t>‹#›</a:t>
            </a:fld>
            <a:endParaRPr lang="en-US" altLang="zh-CN"/>
          </a:p>
        </p:txBody>
      </p:sp>
    </p:spTree>
    <p:extLst>
      <p:ext uri="{BB962C8B-B14F-4D97-AF65-F5344CB8AC3E}">
        <p14:creationId xmlns:p14="http://schemas.microsoft.com/office/powerpoint/2010/main" val="228797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0B606B4-B84E-8C08-5EBB-2A7697776F91}"/>
              </a:ext>
            </a:extLst>
          </p:cNvPr>
          <p:cNvSpPr>
            <a:spLocks noGrp="1" noChangeArrowheads="1"/>
          </p:cNvSpPr>
          <p:nvPr>
            <p:ph type="dt" sz="half" idx="10"/>
          </p:nvPr>
        </p:nvSpPr>
        <p:spPr>
          <a:ln/>
        </p:spPr>
        <p:txBody>
          <a:bodyPr/>
          <a:lstStyle>
            <a:lvl1pPr>
              <a:defRPr/>
            </a:lvl1pPr>
          </a:lstStyle>
          <a:p>
            <a:pPr>
              <a:defRPr/>
            </a:pPr>
            <a:fld id="{334F7F15-0A40-CB49-890A-303F7D614175}" type="datetimeFigureOut">
              <a:rPr lang="zh-CN" altLang="en-US"/>
              <a:pPr>
                <a:defRPr/>
              </a:pPr>
              <a:t>2022/10/17</a:t>
            </a:fld>
            <a:endParaRPr lang="en-US" altLang="zh-CN"/>
          </a:p>
        </p:txBody>
      </p:sp>
      <p:sp>
        <p:nvSpPr>
          <p:cNvPr id="6" name="Rectangle 12">
            <a:extLst>
              <a:ext uri="{FF2B5EF4-FFF2-40B4-BE49-F238E27FC236}">
                <a16:creationId xmlns:a16="http://schemas.microsoft.com/office/drawing/2014/main" id="{E25CE158-BA35-DF85-C9AA-9638F918BF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52B005E-793D-F80D-CE30-B96745F7B749}"/>
              </a:ext>
            </a:extLst>
          </p:cNvPr>
          <p:cNvSpPr>
            <a:spLocks noGrp="1" noChangeArrowheads="1"/>
          </p:cNvSpPr>
          <p:nvPr>
            <p:ph type="sldNum" sz="quarter" idx="12"/>
          </p:nvPr>
        </p:nvSpPr>
        <p:spPr>
          <a:ln/>
        </p:spPr>
        <p:txBody>
          <a:bodyPr/>
          <a:lstStyle>
            <a:lvl1pPr>
              <a:defRPr/>
            </a:lvl1pPr>
          </a:lstStyle>
          <a:p>
            <a:pPr>
              <a:defRPr/>
            </a:pPr>
            <a:fld id="{13BECF41-82A0-A045-BF30-DBC4FD65B721}" type="slidenum">
              <a:rPr lang="zh-CN" altLang="en-US"/>
              <a:pPr>
                <a:defRPr/>
              </a:pPr>
              <a:t>‹#›</a:t>
            </a:fld>
            <a:endParaRPr lang="en-US" altLang="zh-CN"/>
          </a:p>
        </p:txBody>
      </p:sp>
    </p:spTree>
    <p:extLst>
      <p:ext uri="{BB962C8B-B14F-4D97-AF65-F5344CB8AC3E}">
        <p14:creationId xmlns:p14="http://schemas.microsoft.com/office/powerpoint/2010/main" val="4307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212B2-4F87-FA61-A1EB-ABC947D04322}"/>
              </a:ext>
            </a:extLst>
          </p:cNvPr>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defRPr/>
            </a:pPr>
            <a:endParaRPr kumimoji="1" lang="zh-CN" altLang="en-US"/>
          </a:p>
        </p:txBody>
      </p:sp>
      <p:sp>
        <p:nvSpPr>
          <p:cNvPr id="1027" name="Rectangle 3">
            <a:extLst>
              <a:ext uri="{FF2B5EF4-FFF2-40B4-BE49-F238E27FC236}">
                <a16:creationId xmlns:a16="http://schemas.microsoft.com/office/drawing/2014/main" id="{4E2DD266-37BD-7502-3EF6-D45AC3347FCE}"/>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defRPr/>
            </a:pPr>
            <a:endParaRPr kumimoji="1" lang="zh-CN" altLang="en-US"/>
          </a:p>
        </p:txBody>
      </p:sp>
      <p:sp>
        <p:nvSpPr>
          <p:cNvPr id="1028" name="Rectangle 4">
            <a:extLst>
              <a:ext uri="{FF2B5EF4-FFF2-40B4-BE49-F238E27FC236}">
                <a16:creationId xmlns:a16="http://schemas.microsoft.com/office/drawing/2014/main" id="{A19CE6E1-71D2-B338-7DD7-3538A8983720}"/>
              </a:ext>
            </a:extLst>
          </p:cNvPr>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defRPr/>
            </a:pPr>
            <a:endParaRPr kumimoji="1" lang="zh-CN" altLang="en-US"/>
          </a:p>
        </p:txBody>
      </p:sp>
      <p:sp>
        <p:nvSpPr>
          <p:cNvPr id="1029" name="Rectangle 5">
            <a:extLst>
              <a:ext uri="{FF2B5EF4-FFF2-40B4-BE49-F238E27FC236}">
                <a16:creationId xmlns:a16="http://schemas.microsoft.com/office/drawing/2014/main" id="{68575924-0A5E-F3AF-7856-AF10C1B172D2}"/>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defRPr/>
            </a:pPr>
            <a:endParaRPr kumimoji="1" lang="zh-CN" altLang="en-US"/>
          </a:p>
        </p:txBody>
      </p:sp>
      <p:sp>
        <p:nvSpPr>
          <p:cNvPr id="1030" name="Rectangle 6">
            <a:extLst>
              <a:ext uri="{FF2B5EF4-FFF2-40B4-BE49-F238E27FC236}">
                <a16:creationId xmlns:a16="http://schemas.microsoft.com/office/drawing/2014/main" id="{FE282E9A-419A-F472-78D5-AC5F091CD7F1}"/>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defRPr/>
            </a:pPr>
            <a:endParaRPr kumimoji="1" lang="zh-CN" altLang="en-US"/>
          </a:p>
        </p:txBody>
      </p:sp>
      <p:sp>
        <p:nvSpPr>
          <p:cNvPr id="1031" name="Rectangle 7">
            <a:extLst>
              <a:ext uri="{FF2B5EF4-FFF2-40B4-BE49-F238E27FC236}">
                <a16:creationId xmlns:a16="http://schemas.microsoft.com/office/drawing/2014/main" id="{D8520622-19C9-5BD5-AD9B-6C684F6D0722}"/>
              </a:ext>
            </a:extLst>
          </p:cNvPr>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defRPr/>
            </a:pPr>
            <a:endParaRPr kumimoji="1" lang="zh-CN" altLang="en-US"/>
          </a:p>
        </p:txBody>
      </p:sp>
      <p:sp>
        <p:nvSpPr>
          <p:cNvPr id="1032" name="Rectangle 8">
            <a:extLst>
              <a:ext uri="{FF2B5EF4-FFF2-40B4-BE49-F238E27FC236}">
                <a16:creationId xmlns:a16="http://schemas.microsoft.com/office/drawing/2014/main" id="{029180A7-A6B9-73EB-7F4C-047109E459C8}"/>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defRPr/>
            </a:pPr>
            <a:endParaRPr kumimoji="1" lang="zh-CN" altLang="en-US"/>
          </a:p>
        </p:txBody>
      </p:sp>
      <p:sp>
        <p:nvSpPr>
          <p:cNvPr id="1033" name="Rectangle 9">
            <a:extLst>
              <a:ext uri="{FF2B5EF4-FFF2-40B4-BE49-F238E27FC236}">
                <a16:creationId xmlns:a16="http://schemas.microsoft.com/office/drawing/2014/main" id="{BF2BDECC-59F1-A0E4-56A7-B3F87538F891}"/>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B7BAFF2D-84D5-F8C5-7132-102E8D2AB7A5}"/>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5" name="Rectangle 11">
            <a:extLst>
              <a:ext uri="{FF2B5EF4-FFF2-40B4-BE49-F238E27FC236}">
                <a16:creationId xmlns:a16="http://schemas.microsoft.com/office/drawing/2014/main" id="{1744F57D-9E7F-9F19-CE89-CD022D11CAB1}"/>
              </a:ext>
            </a:extLst>
          </p:cNvPr>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B591A4F4-1E8B-2648-A24C-FC0142E5223F}" type="datetimeFigureOut">
              <a:rPr lang="zh-CN" altLang="en-US"/>
              <a:pPr>
                <a:defRPr/>
              </a:pPr>
              <a:t>2022/10/17</a:t>
            </a:fld>
            <a:endParaRPr lang="en-US" altLang="zh-CN"/>
          </a:p>
        </p:txBody>
      </p:sp>
      <p:sp>
        <p:nvSpPr>
          <p:cNvPr id="113676" name="Rectangle 12">
            <a:extLst>
              <a:ext uri="{FF2B5EF4-FFF2-40B4-BE49-F238E27FC236}">
                <a16:creationId xmlns:a16="http://schemas.microsoft.com/office/drawing/2014/main" id="{6B3CB6D4-DC97-24A9-5C39-79377F393FF5}"/>
              </a:ext>
            </a:extLst>
          </p:cNvPr>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13677" name="Rectangle 13">
            <a:extLst>
              <a:ext uri="{FF2B5EF4-FFF2-40B4-BE49-F238E27FC236}">
                <a16:creationId xmlns:a16="http://schemas.microsoft.com/office/drawing/2014/main" id="{8448ED5C-0429-A2A5-B0A9-27DA783D337E}"/>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26CC8691-E5E8-2346-8BD2-9769893C982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80"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A841B6EE-0E5B-8E42-54F6-F90246A9CEB4}"/>
              </a:ext>
            </a:extLst>
          </p:cNvPr>
          <p:cNvSpPr>
            <a:spLocks noGrp="1" noChangeArrowheads="1"/>
          </p:cNvSpPr>
          <p:nvPr>
            <p:ph type="ctrTitle"/>
          </p:nvPr>
        </p:nvSpPr>
        <p:spPr>
          <a:xfrm>
            <a:off x="685800" y="1752600"/>
            <a:ext cx="7772400" cy="1470025"/>
          </a:xfrm>
        </p:spPr>
        <p:txBody>
          <a:bodyPr/>
          <a:lstStyle/>
          <a:p>
            <a:pPr algn="ctr" eaLnBrk="1" hangingPunct="1"/>
            <a:r>
              <a:rPr lang="zh-CN" altLang="en-US">
                <a:latin typeface="Times New Roman" panose="02020603050405020304" pitchFamily="18" charset="0"/>
              </a:rPr>
              <a:t>第</a:t>
            </a:r>
            <a:r>
              <a:rPr lang="en-US" altLang="zh-CN">
                <a:latin typeface="Times New Roman" panose="02020603050405020304" pitchFamily="18" charset="0"/>
              </a:rPr>
              <a:t>7</a:t>
            </a:r>
            <a:r>
              <a:rPr lang="zh-CN" altLang="en-US">
                <a:latin typeface="Times New Roman" panose="02020603050405020304" pitchFamily="18" charset="0"/>
              </a:rPr>
              <a:t>章 分布式文件系统</a:t>
            </a:r>
          </a:p>
        </p:txBody>
      </p:sp>
      <p:sp>
        <p:nvSpPr>
          <p:cNvPr id="2" name="灯片编号占位符 2">
            <a:extLst>
              <a:ext uri="{FF2B5EF4-FFF2-40B4-BE49-F238E27FC236}">
                <a16:creationId xmlns:a16="http://schemas.microsoft.com/office/drawing/2014/main" id="{5087FCA4-447A-6C80-6744-B17DB12FD67C}"/>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1</a:t>
            </a:fld>
            <a:endParaRPr lang="en-US" altLang="zh-CN"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9">
            <a:extLst>
              <a:ext uri="{FF2B5EF4-FFF2-40B4-BE49-F238E27FC236}">
                <a16:creationId xmlns:a16="http://schemas.microsoft.com/office/drawing/2014/main" id="{2902A2C5-C176-3ECE-9B4A-37AF2B1330ED}"/>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分布式文件系统需求（续）</a:t>
            </a:r>
          </a:p>
        </p:txBody>
      </p:sp>
      <p:sp>
        <p:nvSpPr>
          <p:cNvPr id="3" name="内容占位符 8">
            <a:extLst>
              <a:ext uri="{FF2B5EF4-FFF2-40B4-BE49-F238E27FC236}">
                <a16:creationId xmlns:a16="http://schemas.microsoft.com/office/drawing/2014/main" id="{79256402-A366-FBAA-3346-7C49C57B0CE6}"/>
              </a:ext>
            </a:extLst>
          </p:cNvPr>
          <p:cNvSpPr txBox="1">
            <a:spLocks/>
          </p:cNvSpPr>
          <p:nvPr/>
        </p:nvSpPr>
        <p:spPr bwMode="auto">
          <a:xfrm>
            <a:off x="675481" y="2514600"/>
            <a:ext cx="779303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pPr>
            <a:r>
              <a:rPr lang="zh-CN" altLang="en-US" sz="2400" b="1" dirty="0"/>
              <a:t>容错</a:t>
            </a:r>
          </a:p>
          <a:p>
            <a:pPr lvl="1" eaLnBrk="1" hangingPunct="1">
              <a:lnSpc>
                <a:spcPct val="125000"/>
              </a:lnSpc>
              <a:buSzPct val="60000"/>
              <a:buFont typeface="Wingdings" pitchFamily="2" charset="2"/>
              <a:buChar char="Ø"/>
            </a:pPr>
            <a:r>
              <a:rPr lang="zh-CN" altLang="en-US" sz="2400" dirty="0"/>
              <a:t>为了处理瞬时通信故障，设计可以基于最多一次的调用语义（</a:t>
            </a:r>
            <a:r>
              <a:rPr lang="en-US" altLang="zh-CN" sz="2400" dirty="0"/>
              <a:t>5.3.1</a:t>
            </a:r>
            <a:r>
              <a:rPr lang="zh-CN" altLang="en-US" sz="2400" dirty="0"/>
              <a:t>节）</a:t>
            </a:r>
          </a:p>
          <a:p>
            <a:pPr lvl="1" eaLnBrk="1" hangingPunct="1">
              <a:lnSpc>
                <a:spcPct val="125000"/>
              </a:lnSpc>
              <a:buSzPct val="60000"/>
              <a:buFont typeface="Wingdings" pitchFamily="2" charset="2"/>
              <a:buChar char="Ø"/>
            </a:pPr>
            <a:r>
              <a:rPr lang="zh-CN" altLang="en-US" sz="2400" dirty="0"/>
              <a:t>幂等操作：支持最少一次语义，重复执行的效果与执行一次的相同</a:t>
            </a:r>
          </a:p>
          <a:p>
            <a:pPr lvl="1" eaLnBrk="1" hangingPunct="1">
              <a:lnSpc>
                <a:spcPct val="125000"/>
              </a:lnSpc>
              <a:buSzPct val="60000"/>
              <a:buFont typeface="Wingdings" pitchFamily="2" charset="2"/>
              <a:buChar char="Ø"/>
            </a:pPr>
            <a:r>
              <a:rPr lang="zh-CN" altLang="en-US" sz="2400" dirty="0"/>
              <a:t>无状态服务器：在崩溃后无恢复重启</a:t>
            </a:r>
          </a:p>
        </p:txBody>
      </p:sp>
      <p:sp>
        <p:nvSpPr>
          <p:cNvPr id="2" name="灯片编号占位符 2">
            <a:extLst>
              <a:ext uri="{FF2B5EF4-FFF2-40B4-BE49-F238E27FC236}">
                <a16:creationId xmlns:a16="http://schemas.microsoft.com/office/drawing/2014/main" id="{585CB274-95D6-A2D5-DE03-63320139BA7C}"/>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10</a:t>
            </a:fld>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a:extLst>
              <a:ext uri="{FF2B5EF4-FFF2-40B4-BE49-F238E27FC236}">
                <a16:creationId xmlns:a16="http://schemas.microsoft.com/office/drawing/2014/main" id="{2A9460AD-DE94-9CFE-C17D-7D1FA6BBCB60}"/>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分布式文件系统需求（续）</a:t>
            </a:r>
          </a:p>
        </p:txBody>
      </p:sp>
      <p:sp>
        <p:nvSpPr>
          <p:cNvPr id="13315" name="内容占位符 8">
            <a:extLst>
              <a:ext uri="{FF2B5EF4-FFF2-40B4-BE49-F238E27FC236}">
                <a16:creationId xmlns:a16="http://schemas.microsoft.com/office/drawing/2014/main" id="{0034B6C3-DA7E-878D-637D-0EA0B4FEC71A}"/>
              </a:ext>
            </a:extLst>
          </p:cNvPr>
          <p:cNvSpPr txBox="1">
            <a:spLocks/>
          </p:cNvSpPr>
          <p:nvPr/>
        </p:nvSpPr>
        <p:spPr bwMode="auto">
          <a:xfrm>
            <a:off x="685799" y="1981199"/>
            <a:ext cx="8077201"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800" b="1" dirty="0"/>
              <a:t>一致性</a:t>
            </a:r>
          </a:p>
          <a:p>
            <a:pPr marL="457200" lvl="1" indent="0" eaLnBrk="1" hangingPunct="1">
              <a:buSzPct val="60000"/>
              <a:buNone/>
            </a:pPr>
            <a:r>
              <a:rPr lang="zh-CN" altLang="en-US" dirty="0"/>
              <a:t>单个拷贝更新语义，多个进程并发访问或修改文件时，它们只看到仅有一个文件拷贝存在</a:t>
            </a:r>
          </a:p>
          <a:p>
            <a:pPr eaLnBrk="1" hangingPunct="1"/>
            <a:r>
              <a:rPr lang="zh-CN" altLang="en-US" sz="2800" b="1" dirty="0"/>
              <a:t>安全性</a:t>
            </a:r>
          </a:p>
          <a:p>
            <a:pPr marL="457200" lvl="1" indent="0" eaLnBrk="1" hangingPunct="1">
              <a:buSzPct val="60000"/>
              <a:buNone/>
            </a:pPr>
            <a:r>
              <a:rPr lang="zh-CN" altLang="en-US" dirty="0"/>
              <a:t>客户请求需要认证，访问控制基于正确的用户身份</a:t>
            </a:r>
          </a:p>
          <a:p>
            <a:pPr eaLnBrk="1" hangingPunct="1"/>
            <a:r>
              <a:rPr lang="zh-CN" altLang="en-US" sz="2800" b="1" dirty="0"/>
              <a:t>效率</a:t>
            </a:r>
          </a:p>
          <a:p>
            <a:pPr marL="457200" lvl="1" indent="0" eaLnBrk="1" hangingPunct="1">
              <a:buSzPct val="60000"/>
              <a:buNone/>
            </a:pPr>
            <a:r>
              <a:rPr lang="zh-CN" altLang="en-US" dirty="0"/>
              <a:t>至少和传统文件系统相同的能力，并满足一定的性能需求</a:t>
            </a:r>
          </a:p>
        </p:txBody>
      </p:sp>
      <p:sp>
        <p:nvSpPr>
          <p:cNvPr id="13316" name="灯片编号占位符 2">
            <a:extLst>
              <a:ext uri="{FF2B5EF4-FFF2-40B4-BE49-F238E27FC236}">
                <a16:creationId xmlns:a16="http://schemas.microsoft.com/office/drawing/2014/main" id="{19AEF6FC-C2B7-59F4-03F0-B64F711AFCA8}"/>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038977-A70B-524C-8D1D-768A46EEBC41}" type="slidenum">
              <a:rPr lang="zh-CN" altLang="en-US" sz="1400"/>
              <a:pPr>
                <a:spcBef>
                  <a:spcPct val="0"/>
                </a:spcBef>
                <a:buClrTx/>
                <a:buSzTx/>
                <a:buFontTx/>
                <a:buNone/>
              </a:pPr>
              <a:t>11</a:t>
            </a:fld>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8">
            <a:extLst>
              <a:ext uri="{FF2B5EF4-FFF2-40B4-BE49-F238E27FC236}">
                <a16:creationId xmlns:a16="http://schemas.microsoft.com/office/drawing/2014/main" id="{017BAFF7-7736-DD88-DBBC-9C2B09A15E42}"/>
              </a:ext>
            </a:extLst>
          </p:cNvPr>
          <p:cNvSpPr>
            <a:spLocks noGrp="1" noChangeArrowheads="1"/>
          </p:cNvSpPr>
          <p:nvPr>
            <p:ph idx="4294967295"/>
          </p:nvPr>
        </p:nvSpPr>
        <p:spPr>
          <a:xfrm>
            <a:off x="838200" y="1981200"/>
            <a:ext cx="7772400" cy="4419600"/>
          </a:xfrm>
        </p:spPr>
        <p:txBody>
          <a:bodyPr/>
          <a:lstStyle/>
          <a:p>
            <a:pPr eaLnBrk="1" hangingPunct="1"/>
            <a:r>
              <a:rPr lang="en-US" altLang="zh-CN" dirty="0">
                <a:latin typeface="Times New Roman" panose="02020603050405020304" pitchFamily="18" charset="0"/>
                <a:cs typeface="Times New Roman" panose="02020603050405020304" pitchFamily="18" charset="0"/>
              </a:rPr>
              <a:t>SUN</a:t>
            </a:r>
            <a:r>
              <a:rPr lang="zh-CN" altLang="en-US" dirty="0"/>
              <a:t>网络文件系统</a:t>
            </a:r>
          </a:p>
          <a:p>
            <a:pPr lvl="1" eaLnBrk="1" hangingPunct="1">
              <a:buFont typeface="Wingdings" pitchFamily="2" charset="2"/>
              <a:buChar char="Ø"/>
            </a:pPr>
            <a:r>
              <a:rPr lang="zh-CN" altLang="en-US" dirty="0"/>
              <a:t>第一个被设计为产品的文件服务</a:t>
            </a:r>
            <a:r>
              <a:rPr lang="en-US" altLang="zh-CN" dirty="0"/>
              <a:t>[1984]</a:t>
            </a:r>
          </a:p>
          <a:p>
            <a:pPr lvl="1" eaLnBrk="1" hangingPunct="1">
              <a:buFont typeface="Wingdings" pitchFamily="2" charset="2"/>
              <a:buChar char="Ø"/>
            </a:pPr>
            <a:r>
              <a:rPr lang="zh-CN" altLang="en-US" dirty="0"/>
              <a:t>成为因特网标准</a:t>
            </a:r>
            <a:endParaRPr lang="en-US" altLang="zh-CN" dirty="0"/>
          </a:p>
          <a:p>
            <a:pPr lvl="1" eaLnBrk="1" hangingPunct="1">
              <a:buFont typeface="Wingdings" pitchFamily="2" charset="2"/>
              <a:buChar char="Ø"/>
            </a:pPr>
            <a:r>
              <a:rPr lang="zh-CN" altLang="en-US" dirty="0"/>
              <a:t>被大多数平台所支持，如</a:t>
            </a:r>
            <a:r>
              <a:rPr lang="en-US" altLang="zh-CN" dirty="0"/>
              <a:t>Windows NT</a:t>
            </a:r>
            <a:r>
              <a:rPr lang="zh-CN" altLang="en-US" dirty="0"/>
              <a:t>，</a:t>
            </a:r>
            <a:r>
              <a:rPr lang="en-US" altLang="zh-CN" dirty="0"/>
              <a:t>Unix</a:t>
            </a:r>
          </a:p>
          <a:p>
            <a:pPr eaLnBrk="1" hangingPunct="1"/>
            <a:r>
              <a:rPr lang="en-US" altLang="zh-CN" dirty="0"/>
              <a:t>Andrew</a:t>
            </a:r>
            <a:r>
              <a:rPr lang="zh-CN" altLang="en-US" dirty="0"/>
              <a:t>文件系统</a:t>
            </a:r>
          </a:p>
          <a:p>
            <a:pPr lvl="1" eaLnBrk="1" hangingPunct="1">
              <a:buFont typeface="Wingdings" pitchFamily="2" charset="2"/>
              <a:buChar char="Ø"/>
            </a:pPr>
            <a:r>
              <a:rPr lang="en-US" altLang="zh-CN" dirty="0"/>
              <a:t>CMU</a:t>
            </a:r>
            <a:r>
              <a:rPr lang="zh-CN" altLang="en-US" dirty="0"/>
              <a:t>的校园信息共享系统</a:t>
            </a:r>
            <a:r>
              <a:rPr lang="en-US" altLang="zh-CN" dirty="0"/>
              <a:t>[1986]</a:t>
            </a:r>
          </a:p>
          <a:p>
            <a:pPr lvl="1" eaLnBrk="1" hangingPunct="1">
              <a:buFont typeface="Wingdings" pitchFamily="2" charset="2"/>
              <a:buChar char="Ø"/>
            </a:pPr>
            <a:r>
              <a:rPr lang="zh-CN" altLang="en-US" dirty="0"/>
              <a:t>在</a:t>
            </a:r>
            <a:r>
              <a:rPr lang="en-US" altLang="zh-CN" dirty="0"/>
              <a:t>CMU</a:t>
            </a:r>
            <a:r>
              <a:rPr lang="zh-CN" altLang="en-US" dirty="0"/>
              <a:t>有</a:t>
            </a:r>
            <a:r>
              <a:rPr lang="en-US" altLang="zh-CN" dirty="0"/>
              <a:t>800</a:t>
            </a:r>
            <a:r>
              <a:rPr lang="zh-CN" altLang="en-US" dirty="0"/>
              <a:t>个工作站和</a:t>
            </a:r>
            <a:r>
              <a:rPr lang="en-US" altLang="zh-CN" dirty="0"/>
              <a:t>40</a:t>
            </a:r>
            <a:r>
              <a:rPr lang="zh-CN" altLang="en-US" dirty="0"/>
              <a:t>台服务器</a:t>
            </a:r>
            <a:r>
              <a:rPr lang="en-US" altLang="zh-CN" dirty="0"/>
              <a:t>[1991] </a:t>
            </a:r>
            <a:endParaRPr lang="zh-CN" altLang="en-US" dirty="0"/>
          </a:p>
        </p:txBody>
      </p:sp>
      <p:sp>
        <p:nvSpPr>
          <p:cNvPr id="26626" name="标题 9">
            <a:extLst>
              <a:ext uri="{FF2B5EF4-FFF2-40B4-BE49-F238E27FC236}">
                <a16:creationId xmlns:a16="http://schemas.microsoft.com/office/drawing/2014/main" id="{9F629AF5-44DB-5D43-1123-E69232CDD4AA}"/>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案例研究</a:t>
            </a:r>
          </a:p>
        </p:txBody>
      </p:sp>
      <p:sp>
        <p:nvSpPr>
          <p:cNvPr id="2" name="灯片编号占位符 2">
            <a:extLst>
              <a:ext uri="{FF2B5EF4-FFF2-40B4-BE49-F238E27FC236}">
                <a16:creationId xmlns:a16="http://schemas.microsoft.com/office/drawing/2014/main" id="{13BBB0AC-5D10-19C5-EAF3-A803AAD82665}"/>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12</a:t>
            </a:fld>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8">
            <a:extLst>
              <a:ext uri="{FF2B5EF4-FFF2-40B4-BE49-F238E27FC236}">
                <a16:creationId xmlns:a16="http://schemas.microsoft.com/office/drawing/2014/main" id="{3EB8E481-9B55-5E75-52EE-564960051602}"/>
              </a:ext>
            </a:extLst>
          </p:cNvPr>
          <p:cNvSpPr>
            <a:spLocks noGrp="1" noChangeArrowheads="1"/>
          </p:cNvSpPr>
          <p:nvPr>
            <p:ph idx="4294967295"/>
          </p:nvPr>
        </p:nvSpPr>
        <p:spPr/>
        <p:txBody>
          <a:bodyPr/>
          <a:lstStyle/>
          <a:p>
            <a:pPr eaLnBrk="1" hangingPunct="1"/>
            <a:r>
              <a:rPr lang="zh-CN" altLang="en-US"/>
              <a:t>简介</a:t>
            </a:r>
            <a:endParaRPr lang="en-US" altLang="zh-CN"/>
          </a:p>
          <a:p>
            <a:pPr eaLnBrk="1" hangingPunct="1"/>
            <a:r>
              <a:rPr lang="zh-CN" altLang="en-US">
                <a:solidFill>
                  <a:srgbClr val="FF0000"/>
                </a:solidFill>
              </a:rPr>
              <a:t>文件服务体系结构</a:t>
            </a:r>
            <a:endParaRPr lang="en-US" altLang="zh-CN">
              <a:solidFill>
                <a:srgbClr val="FF0000"/>
              </a:solidFill>
            </a:endParaRPr>
          </a:p>
          <a:p>
            <a:pPr eaLnBrk="1" hangingPunct="1"/>
            <a:r>
              <a:rPr lang="en-US" altLang="zh-CN"/>
              <a:t>SUN</a:t>
            </a:r>
            <a:r>
              <a:rPr lang="zh-CN" altLang="en-US"/>
              <a:t>网络文件系统</a:t>
            </a:r>
            <a:endParaRPr lang="en-US" altLang="zh-CN"/>
          </a:p>
          <a:p>
            <a:pPr eaLnBrk="1" hangingPunct="1"/>
            <a:r>
              <a:rPr lang="en-US" altLang="zh-CN"/>
              <a:t>Andrew</a:t>
            </a:r>
            <a:r>
              <a:rPr lang="zh-CN" altLang="en-US"/>
              <a:t>文件系统</a:t>
            </a:r>
            <a:endParaRPr lang="en-US" altLang="zh-CN"/>
          </a:p>
          <a:p>
            <a:pPr eaLnBrk="1" hangingPunct="1"/>
            <a:r>
              <a:rPr lang="en-US" altLang="zh-CN"/>
              <a:t>DFS</a:t>
            </a:r>
            <a:r>
              <a:rPr lang="zh-CN" altLang="en-US"/>
              <a:t>进展</a:t>
            </a:r>
            <a:endParaRPr lang="en-US" altLang="zh-CN"/>
          </a:p>
          <a:p>
            <a:pPr eaLnBrk="1" hangingPunct="1"/>
            <a:r>
              <a:rPr lang="zh-CN" altLang="en-US"/>
              <a:t>小结</a:t>
            </a:r>
          </a:p>
          <a:p>
            <a:pPr eaLnBrk="1" hangingPunct="1">
              <a:buFont typeface="Wingdings" pitchFamily="2" charset="2"/>
              <a:buNone/>
            </a:pPr>
            <a:endParaRPr lang="zh-CN" altLang="en-US"/>
          </a:p>
        </p:txBody>
      </p:sp>
      <p:sp>
        <p:nvSpPr>
          <p:cNvPr id="27650" name="标题 9">
            <a:extLst>
              <a:ext uri="{FF2B5EF4-FFF2-40B4-BE49-F238E27FC236}">
                <a16:creationId xmlns:a16="http://schemas.microsoft.com/office/drawing/2014/main" id="{FBC0754A-035A-EAA1-10CA-F135D11F8EB4}"/>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zh-CN" sz="3600" dirty="0">
                <a:latin typeface="Times New Roman" panose="02020603050405020304" pitchFamily="18" charset="0"/>
                <a:cs typeface="Times New Roman" panose="02020603050405020304" pitchFamily="18" charset="0"/>
              </a:rPr>
              <a:t>第7章 分布式文件系统</a:t>
            </a:r>
            <a:endParaRPr lang="zh-CN" altLang="en-US" sz="3600" dirty="0">
              <a:latin typeface="Times New Roman" panose="02020603050405020304" pitchFamily="18" charset="0"/>
              <a:cs typeface="Times New Roman" panose="02020603050405020304" pitchFamily="18" charset="0"/>
            </a:endParaRPr>
          </a:p>
        </p:txBody>
      </p:sp>
      <p:sp>
        <p:nvSpPr>
          <p:cNvPr id="2" name="灯片编号占位符 2">
            <a:extLst>
              <a:ext uri="{FF2B5EF4-FFF2-40B4-BE49-F238E27FC236}">
                <a16:creationId xmlns:a16="http://schemas.microsoft.com/office/drawing/2014/main" id="{01014B79-9C5F-336A-0921-5A4E58EDB623}"/>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13</a:t>
            </a:fld>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BCD369-14AC-4A2C-370F-9AF72E8C6622}"/>
              </a:ext>
            </a:extLst>
          </p:cNvPr>
          <p:cNvSpPr>
            <a:spLocks/>
          </p:cNvSpPr>
          <p:nvPr/>
        </p:nvSpPr>
        <p:spPr bwMode="auto">
          <a:xfrm>
            <a:off x="381000" y="1905000"/>
            <a:ext cx="91090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pPr>
            <a:r>
              <a:rPr lang="zh-CN" altLang="en-US" sz="2800" dirty="0">
                <a:latin typeface="+mn-ea"/>
                <a:ea typeface="+mn-ea"/>
                <a:cs typeface="楷体_GB2312"/>
              </a:rPr>
              <a:t>本地文件系统布局</a:t>
            </a:r>
          </a:p>
        </p:txBody>
      </p:sp>
      <p:sp>
        <p:nvSpPr>
          <p:cNvPr id="2" name="标题 9">
            <a:extLst>
              <a:ext uri="{FF2B5EF4-FFF2-40B4-BE49-F238E27FC236}">
                <a16:creationId xmlns:a16="http://schemas.microsoft.com/office/drawing/2014/main" id="{36C18453-927D-CB55-1F3A-6942EA99529E}"/>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dirty="0">
                <a:latin typeface="Times New Roman" panose="02020603050405020304" pitchFamily="18" charset="0"/>
                <a:cs typeface="Times New Roman" panose="02020603050405020304" pitchFamily="18" charset="0"/>
              </a:rPr>
              <a:t>本地文件系统（补充）</a:t>
            </a:r>
          </a:p>
        </p:txBody>
      </p:sp>
      <p:pic>
        <p:nvPicPr>
          <p:cNvPr id="3" name="图片 2">
            <a:extLst>
              <a:ext uri="{FF2B5EF4-FFF2-40B4-BE49-F238E27FC236}">
                <a16:creationId xmlns:a16="http://schemas.microsoft.com/office/drawing/2014/main" id="{BBCF0AF0-8429-7C6A-E624-B8BE09303062}"/>
              </a:ext>
            </a:extLst>
          </p:cNvPr>
          <p:cNvPicPr>
            <a:picLocks noChangeAspect="1"/>
          </p:cNvPicPr>
          <p:nvPr/>
        </p:nvPicPr>
        <p:blipFill>
          <a:blip r:embed="rId2"/>
          <a:stretch>
            <a:fillRect/>
          </a:stretch>
        </p:blipFill>
        <p:spPr>
          <a:xfrm>
            <a:off x="952500" y="2646906"/>
            <a:ext cx="7239000" cy="3485061"/>
          </a:xfrm>
          <a:prstGeom prst="rect">
            <a:avLst/>
          </a:prstGeom>
        </p:spPr>
      </p:pic>
      <p:sp>
        <p:nvSpPr>
          <p:cNvPr id="5" name="灯片编号占位符 2">
            <a:extLst>
              <a:ext uri="{FF2B5EF4-FFF2-40B4-BE49-F238E27FC236}">
                <a16:creationId xmlns:a16="http://schemas.microsoft.com/office/drawing/2014/main" id="{23846E83-7A82-42D2-2620-6014001417BF}"/>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14</a:t>
            </a:fld>
            <a:endParaRPr lang="en-US" altLang="zh-CN" sz="1400"/>
          </a:p>
        </p:txBody>
      </p:sp>
    </p:spTree>
    <p:extLst>
      <p:ext uri="{BB962C8B-B14F-4D97-AF65-F5344CB8AC3E}">
        <p14:creationId xmlns:p14="http://schemas.microsoft.com/office/powerpoint/2010/main" val="115186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7A1C9D-F083-A5C3-EB0E-CCB1597F90FA}"/>
              </a:ext>
            </a:extLst>
          </p:cNvPr>
          <p:cNvSpPr>
            <a:spLocks/>
          </p:cNvSpPr>
          <p:nvPr/>
        </p:nvSpPr>
        <p:spPr bwMode="auto">
          <a:xfrm>
            <a:off x="381000" y="1812925"/>
            <a:ext cx="9109075" cy="4968875"/>
          </a:xfrm>
          <a:prstGeom prst="rect">
            <a:avLst/>
          </a:prstGeom>
          <a:noFill/>
          <a:ln>
            <a:noFill/>
          </a:ln>
        </p:spPr>
        <p:txBody>
          <a:bodyPr/>
          <a:lstStyle/>
          <a:p>
            <a:pPr marL="342900" indent="-342900" eaLnBrk="1" hangingPunct="1">
              <a:spcBef>
                <a:spcPct val="20000"/>
              </a:spcBef>
              <a:buClr>
                <a:srgbClr val="3333CC"/>
              </a:buClr>
              <a:buSzPct val="60000"/>
              <a:buFont typeface="Wingdings" pitchFamily="2" charset="2"/>
              <a:buChar char="n"/>
              <a:defRPr/>
            </a:pPr>
            <a:r>
              <a:rPr lang="en-US" altLang="zh-CN" sz="2800" kern="0" dirty="0">
                <a:solidFill>
                  <a:srgbClr val="000000"/>
                </a:solidFill>
                <a:latin typeface="Times New Roman" pitchFamily="18" charset="0"/>
                <a:ea typeface="宋体"/>
                <a:cs typeface="Times New Roman" pitchFamily="18" charset="0"/>
              </a:rPr>
              <a:t>Unix </a:t>
            </a:r>
            <a:r>
              <a:rPr lang="en-US" altLang="zh-CN" sz="2800" kern="0" dirty="0" err="1">
                <a:solidFill>
                  <a:srgbClr val="000000"/>
                </a:solidFill>
                <a:latin typeface="Times New Roman" pitchFamily="18" charset="0"/>
                <a:ea typeface="宋体"/>
                <a:cs typeface="Times New Roman" pitchFamily="18" charset="0"/>
              </a:rPr>
              <a:t>inode</a:t>
            </a:r>
            <a:endParaRPr lang="zh-CN" altLang="en-US" sz="2800" dirty="0">
              <a:latin typeface="楷体_GB2312" pitchFamily="49" charset="-122"/>
              <a:ea typeface="楷体_GB2312" pitchFamily="49" charset="-122"/>
            </a:endParaRPr>
          </a:p>
        </p:txBody>
      </p:sp>
      <p:pic>
        <p:nvPicPr>
          <p:cNvPr id="5" name="Picture 4">
            <a:extLst>
              <a:ext uri="{FF2B5EF4-FFF2-40B4-BE49-F238E27FC236}">
                <a16:creationId xmlns:a16="http://schemas.microsoft.com/office/drawing/2014/main" id="{B23D1BA5-2B11-F3C3-056B-0BA2D6590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86" t="948" r="4706" b="948"/>
          <a:stretch>
            <a:fillRect/>
          </a:stretch>
        </p:blipFill>
        <p:spPr bwMode="auto">
          <a:xfrm>
            <a:off x="1995488" y="2428875"/>
            <a:ext cx="5370512" cy="43529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标题 9">
            <a:extLst>
              <a:ext uri="{FF2B5EF4-FFF2-40B4-BE49-F238E27FC236}">
                <a16:creationId xmlns:a16="http://schemas.microsoft.com/office/drawing/2014/main" id="{C659677D-048C-D996-308A-CA5B78C71DA1}"/>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dirty="0">
                <a:latin typeface="Times New Roman" panose="02020603050405020304" pitchFamily="18" charset="0"/>
                <a:cs typeface="Times New Roman" panose="02020603050405020304" pitchFamily="18" charset="0"/>
              </a:rPr>
              <a:t>本地文件系统（补充）</a:t>
            </a:r>
          </a:p>
        </p:txBody>
      </p:sp>
      <p:sp>
        <p:nvSpPr>
          <p:cNvPr id="3" name="灯片编号占位符 2">
            <a:extLst>
              <a:ext uri="{FF2B5EF4-FFF2-40B4-BE49-F238E27FC236}">
                <a16:creationId xmlns:a16="http://schemas.microsoft.com/office/drawing/2014/main" id="{24559525-B9DC-79E2-DC49-0664D6986EEB}"/>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15</a:t>
            </a:fld>
            <a:endParaRPr lang="en-US" altLang="zh-CN"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E64B70-5837-43D1-9DED-BD7C1D608862}"/>
              </a:ext>
            </a:extLst>
          </p:cNvPr>
          <p:cNvSpPr>
            <a:spLocks/>
          </p:cNvSpPr>
          <p:nvPr/>
        </p:nvSpPr>
        <p:spPr bwMode="auto">
          <a:xfrm>
            <a:off x="381000" y="1905000"/>
            <a:ext cx="91090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3333CC"/>
              </a:buClr>
              <a:buSzPct val="60000"/>
              <a:buFont typeface="Wingdings" pitchFamily="2" charset="2"/>
              <a:buChar char="n"/>
              <a:defRPr/>
            </a:pPr>
            <a:r>
              <a:rPr lang="en-US" altLang="zh-CN" sz="2800" kern="0" dirty="0">
                <a:solidFill>
                  <a:srgbClr val="000000"/>
                </a:solidFill>
                <a:latin typeface="Times New Roman" pitchFamily="18" charset="0"/>
                <a:ea typeface="宋体"/>
                <a:cs typeface="Times New Roman" pitchFamily="18" charset="0"/>
              </a:rPr>
              <a:t>UNIX</a:t>
            </a:r>
            <a:r>
              <a:rPr lang="zh-CN" altLang="en-US" sz="2800" kern="0" dirty="0">
                <a:solidFill>
                  <a:srgbClr val="000000"/>
                </a:solidFill>
                <a:latin typeface="Times New Roman" pitchFamily="18" charset="0"/>
                <a:ea typeface="宋体"/>
                <a:cs typeface="Times New Roman" pitchFamily="18" charset="0"/>
              </a:rPr>
              <a:t>中的路径解析</a:t>
            </a:r>
            <a:r>
              <a:rPr lang="en-US" altLang="zh-CN" sz="2800" kern="0" dirty="0">
                <a:solidFill>
                  <a:srgbClr val="000000"/>
                </a:solidFill>
                <a:latin typeface="Times New Roman" pitchFamily="18" charset="0"/>
                <a:ea typeface="宋体"/>
                <a:cs typeface="Times New Roman" pitchFamily="18" charset="0"/>
              </a:rPr>
              <a:t>——/programs/</a:t>
            </a:r>
            <a:r>
              <a:rPr lang="en-US" altLang="zh-CN" sz="2800" kern="0" dirty="0" err="1">
                <a:solidFill>
                  <a:srgbClr val="000000"/>
                </a:solidFill>
                <a:latin typeface="Times New Roman" pitchFamily="18" charset="0"/>
                <a:ea typeface="宋体"/>
                <a:cs typeface="Times New Roman" pitchFamily="18" charset="0"/>
              </a:rPr>
              <a:t>pong.c</a:t>
            </a:r>
            <a:endParaRPr lang="en-US" altLang="zh-CN" sz="2800" kern="0" dirty="0">
              <a:solidFill>
                <a:srgbClr val="000000"/>
              </a:solidFill>
              <a:latin typeface="Times New Roman" pitchFamily="18" charset="0"/>
              <a:ea typeface="宋体"/>
              <a:cs typeface="Times New Roman" pitchFamily="18" charset="0"/>
            </a:endParaRPr>
          </a:p>
        </p:txBody>
      </p:sp>
      <p:pic>
        <p:nvPicPr>
          <p:cNvPr id="6" name="内容占位符 6" descr="屏幕剪辑">
            <a:extLst>
              <a:ext uri="{FF2B5EF4-FFF2-40B4-BE49-F238E27FC236}">
                <a16:creationId xmlns:a16="http://schemas.microsoft.com/office/drawing/2014/main" id="{75704077-FA1B-8E29-804D-652F4D863A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8229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文本框 6">
            <a:extLst>
              <a:ext uri="{FF2B5EF4-FFF2-40B4-BE49-F238E27FC236}">
                <a16:creationId xmlns:a16="http://schemas.microsoft.com/office/drawing/2014/main" id="{FB1E866B-8857-28A9-E1D9-28864DA329A9}"/>
              </a:ext>
            </a:extLst>
          </p:cNvPr>
          <p:cNvSpPr txBox="1">
            <a:spLocks noChangeArrowheads="1"/>
          </p:cNvSpPr>
          <p:nvPr/>
        </p:nvSpPr>
        <p:spPr bwMode="auto">
          <a:xfrm>
            <a:off x="5221288" y="3048000"/>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a:solidFill>
                  <a:srgbClr val="FF0000"/>
                </a:solidFill>
                <a:latin typeface="Vijaya" panose="02020604020202020204" pitchFamily="18" charset="0"/>
                <a:cs typeface="Vijaya" panose="02020604020202020204" pitchFamily="18" charset="0"/>
              </a:rPr>
              <a:t>②</a:t>
            </a:r>
            <a:endParaRPr lang="zh-CN" altLang="en-US" sz="2400" b="1">
              <a:solidFill>
                <a:srgbClr val="FF0000"/>
              </a:solidFill>
            </a:endParaRPr>
          </a:p>
        </p:txBody>
      </p:sp>
      <p:sp>
        <p:nvSpPr>
          <p:cNvPr id="24583" name="文本框 7">
            <a:extLst>
              <a:ext uri="{FF2B5EF4-FFF2-40B4-BE49-F238E27FC236}">
                <a16:creationId xmlns:a16="http://schemas.microsoft.com/office/drawing/2014/main" id="{1EA748C0-B156-478D-B949-193362BAB260}"/>
              </a:ext>
            </a:extLst>
          </p:cNvPr>
          <p:cNvSpPr txBox="1">
            <a:spLocks noChangeArrowheads="1"/>
          </p:cNvSpPr>
          <p:nvPr/>
        </p:nvSpPr>
        <p:spPr bwMode="auto">
          <a:xfrm>
            <a:off x="1828800" y="5024438"/>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zh-CN" altLang="en-US" sz="2400" b="1" dirty="0">
                <a:solidFill>
                  <a:schemeClr val="accent1">
                    <a:lumMod val="75000"/>
                  </a:schemeClr>
                </a:solidFill>
                <a:latin typeface="Vijaya" panose="02020604020202020204" pitchFamily="18" charset="0"/>
                <a:cs typeface="Vijaya" panose="02020604020202020204" pitchFamily="18" charset="0"/>
              </a:rPr>
              <a:t>③</a:t>
            </a:r>
            <a:endParaRPr lang="zh-CN" altLang="en-US" sz="2400" b="1" dirty="0">
              <a:solidFill>
                <a:schemeClr val="accent1">
                  <a:lumMod val="75000"/>
                </a:schemeClr>
              </a:solidFill>
            </a:endParaRPr>
          </a:p>
        </p:txBody>
      </p:sp>
      <p:sp>
        <p:nvSpPr>
          <p:cNvPr id="21511" name="文本框 8">
            <a:extLst>
              <a:ext uri="{FF2B5EF4-FFF2-40B4-BE49-F238E27FC236}">
                <a16:creationId xmlns:a16="http://schemas.microsoft.com/office/drawing/2014/main" id="{F43EDAB6-BA5F-48F6-0C54-CFF6EA8031C5}"/>
              </a:ext>
            </a:extLst>
          </p:cNvPr>
          <p:cNvSpPr txBox="1">
            <a:spLocks noChangeArrowheads="1"/>
          </p:cNvSpPr>
          <p:nvPr/>
        </p:nvSpPr>
        <p:spPr bwMode="auto">
          <a:xfrm>
            <a:off x="6440488" y="3048000"/>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a:solidFill>
                  <a:srgbClr val="FF0000"/>
                </a:solidFill>
                <a:latin typeface="Walbaum Display Heavy" panose="020F0502020204030204" pitchFamily="34" charset="0"/>
                <a:cs typeface="Vijaya" panose="02020604020202020204" pitchFamily="18" charset="0"/>
              </a:rPr>
              <a:t>④</a:t>
            </a:r>
            <a:endParaRPr lang="zh-CN" altLang="en-US" sz="2400" b="1">
              <a:solidFill>
                <a:srgbClr val="FF0000"/>
              </a:solidFill>
            </a:endParaRPr>
          </a:p>
        </p:txBody>
      </p:sp>
      <p:sp>
        <p:nvSpPr>
          <p:cNvPr id="24585" name="文本框 9">
            <a:extLst>
              <a:ext uri="{FF2B5EF4-FFF2-40B4-BE49-F238E27FC236}">
                <a16:creationId xmlns:a16="http://schemas.microsoft.com/office/drawing/2014/main" id="{187E3FA8-4BD1-49A0-83D3-AFDBC0C49541}"/>
              </a:ext>
            </a:extLst>
          </p:cNvPr>
          <p:cNvSpPr txBox="1">
            <a:spLocks noChangeArrowheads="1"/>
          </p:cNvSpPr>
          <p:nvPr/>
        </p:nvSpPr>
        <p:spPr bwMode="auto">
          <a:xfrm>
            <a:off x="2438400" y="50292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zh-CN" altLang="en-US" sz="2400" b="1" dirty="0">
                <a:solidFill>
                  <a:schemeClr val="accent1">
                    <a:lumMod val="75000"/>
                  </a:schemeClr>
                </a:solidFill>
                <a:latin typeface="Vijaya" panose="02020604020202020204" pitchFamily="18" charset="0"/>
                <a:cs typeface="Vijaya" panose="02020604020202020204" pitchFamily="18" charset="0"/>
              </a:rPr>
              <a:t>⑤</a:t>
            </a:r>
            <a:endParaRPr lang="zh-CN" altLang="en-US" sz="2400" b="1" dirty="0">
              <a:solidFill>
                <a:schemeClr val="accent1">
                  <a:lumMod val="75000"/>
                </a:schemeClr>
              </a:solidFill>
            </a:endParaRPr>
          </a:p>
        </p:txBody>
      </p:sp>
      <p:sp>
        <p:nvSpPr>
          <p:cNvPr id="21513" name="文本框 10">
            <a:extLst>
              <a:ext uri="{FF2B5EF4-FFF2-40B4-BE49-F238E27FC236}">
                <a16:creationId xmlns:a16="http://schemas.microsoft.com/office/drawing/2014/main" id="{B3F854FB-378C-1380-E696-841CA58B5351}"/>
              </a:ext>
            </a:extLst>
          </p:cNvPr>
          <p:cNvSpPr txBox="1">
            <a:spLocks noChangeArrowheads="1"/>
          </p:cNvSpPr>
          <p:nvPr/>
        </p:nvSpPr>
        <p:spPr bwMode="auto">
          <a:xfrm>
            <a:off x="7888288" y="3043238"/>
            <a:ext cx="493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a:solidFill>
                  <a:srgbClr val="FF0000"/>
                </a:solidFill>
                <a:latin typeface="Walbaum Display Heavy" panose="020F0502020204030204" pitchFamily="34" charset="0"/>
              </a:rPr>
              <a:t>⑥</a:t>
            </a:r>
            <a:endParaRPr lang="zh-CN" altLang="en-US" sz="2400" b="1">
              <a:solidFill>
                <a:srgbClr val="FF0000"/>
              </a:solidFill>
            </a:endParaRPr>
          </a:p>
        </p:txBody>
      </p:sp>
      <p:sp>
        <p:nvSpPr>
          <p:cNvPr id="21514" name="灯片编号占位符 2">
            <a:extLst>
              <a:ext uri="{FF2B5EF4-FFF2-40B4-BE49-F238E27FC236}">
                <a16:creationId xmlns:a16="http://schemas.microsoft.com/office/drawing/2014/main" id="{92F36D4C-C778-2419-9769-266044AF6725}"/>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30CDE3-A8BD-824B-8961-8823FD4F2AE1}" type="slidenum">
              <a:rPr lang="zh-CN" altLang="en-US" sz="1400"/>
              <a:pPr>
                <a:spcBef>
                  <a:spcPct val="0"/>
                </a:spcBef>
                <a:buClrTx/>
                <a:buSzTx/>
                <a:buFontTx/>
                <a:buNone/>
              </a:pPr>
              <a:t>16</a:t>
            </a:fld>
            <a:endParaRPr lang="en-US" altLang="zh-CN" sz="1400"/>
          </a:p>
        </p:txBody>
      </p:sp>
      <p:sp>
        <p:nvSpPr>
          <p:cNvPr id="21515" name="矩形 2">
            <a:extLst>
              <a:ext uri="{FF2B5EF4-FFF2-40B4-BE49-F238E27FC236}">
                <a16:creationId xmlns:a16="http://schemas.microsoft.com/office/drawing/2014/main" id="{32FDD892-0A2F-3A1D-DCEC-655576CDDFAA}"/>
              </a:ext>
            </a:extLst>
          </p:cNvPr>
          <p:cNvSpPr>
            <a:spLocks noChangeArrowheads="1"/>
          </p:cNvSpPr>
          <p:nvPr/>
        </p:nvSpPr>
        <p:spPr bwMode="auto">
          <a:xfrm>
            <a:off x="3811588" y="3810000"/>
            <a:ext cx="4800600" cy="1295400"/>
          </a:xfrm>
          <a:prstGeom prst="rect">
            <a:avLst/>
          </a:prstGeom>
          <a:solidFill>
            <a:schemeClr val="accent1">
              <a:alpha val="23921"/>
            </a:schemeClr>
          </a:solidFill>
          <a:ln w="12700" algn="ctr">
            <a:solidFill>
              <a:schemeClr val="tx1"/>
            </a:solidFill>
            <a:round/>
            <a:headEnd type="none" w="sm" len="sm"/>
            <a:tailEnd type="stealth" w="med" len="lg"/>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1516" name="矩形 13">
            <a:extLst>
              <a:ext uri="{FF2B5EF4-FFF2-40B4-BE49-F238E27FC236}">
                <a16:creationId xmlns:a16="http://schemas.microsoft.com/office/drawing/2014/main" id="{8453E300-6BEF-D9F9-338D-5A835130D23C}"/>
              </a:ext>
            </a:extLst>
          </p:cNvPr>
          <p:cNvSpPr>
            <a:spLocks noChangeArrowheads="1"/>
          </p:cNvSpPr>
          <p:nvPr/>
        </p:nvSpPr>
        <p:spPr bwMode="auto">
          <a:xfrm>
            <a:off x="576263" y="3810000"/>
            <a:ext cx="3203575" cy="1295400"/>
          </a:xfrm>
          <a:prstGeom prst="rect">
            <a:avLst/>
          </a:prstGeom>
          <a:solidFill>
            <a:srgbClr val="FF0000">
              <a:alpha val="23921"/>
            </a:srgbClr>
          </a:solidFill>
          <a:ln w="12700" algn="ctr">
            <a:solidFill>
              <a:schemeClr val="tx1"/>
            </a:solidFill>
            <a:round/>
            <a:headEnd type="none" w="sm" len="sm"/>
            <a:tailEnd type="stealth" w="med" len="lg"/>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581" name="文本框 1">
            <a:extLst>
              <a:ext uri="{FF2B5EF4-FFF2-40B4-BE49-F238E27FC236}">
                <a16:creationId xmlns:a16="http://schemas.microsoft.com/office/drawing/2014/main" id="{FB8726CC-54D1-478A-B5FD-2EEFE9A64CD8}"/>
              </a:ext>
            </a:extLst>
          </p:cNvPr>
          <p:cNvSpPr txBox="1">
            <a:spLocks noChangeArrowheads="1"/>
          </p:cNvSpPr>
          <p:nvPr/>
        </p:nvSpPr>
        <p:spPr bwMode="auto">
          <a:xfrm>
            <a:off x="501650" y="34083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r>
              <a:rPr lang="zh-CN" altLang="en-US" sz="2400" b="1" dirty="0">
                <a:solidFill>
                  <a:schemeClr val="accent1">
                    <a:lumMod val="75000"/>
                  </a:schemeClr>
                </a:solidFill>
                <a:latin typeface="Walbaum Display Heavy" panose="02070A03090703020303" pitchFamily="18" charset="0"/>
              </a:rPr>
              <a:t>①</a:t>
            </a:r>
            <a:endParaRPr lang="zh-CN" altLang="en-US" sz="2400" b="1" dirty="0">
              <a:solidFill>
                <a:schemeClr val="accent1">
                  <a:lumMod val="75000"/>
                </a:schemeClr>
              </a:solidFill>
            </a:endParaRPr>
          </a:p>
        </p:txBody>
      </p:sp>
      <p:sp>
        <p:nvSpPr>
          <p:cNvPr id="2" name="标题 9">
            <a:extLst>
              <a:ext uri="{FF2B5EF4-FFF2-40B4-BE49-F238E27FC236}">
                <a16:creationId xmlns:a16="http://schemas.microsoft.com/office/drawing/2014/main" id="{D9C992B1-A2A7-6DF2-803B-1B6006C1F95E}"/>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dirty="0">
                <a:latin typeface="Times New Roman" panose="02020603050405020304" pitchFamily="18" charset="0"/>
                <a:cs typeface="Times New Roman" panose="02020603050405020304" pitchFamily="18" charset="0"/>
              </a:rPr>
              <a:t>本地文件系统（补充）</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8">
            <a:extLst>
              <a:ext uri="{FF2B5EF4-FFF2-40B4-BE49-F238E27FC236}">
                <a16:creationId xmlns:a16="http://schemas.microsoft.com/office/drawing/2014/main" id="{06E83874-ED63-680F-8F76-EFD167A5B7C3}"/>
              </a:ext>
            </a:extLst>
          </p:cNvPr>
          <p:cNvSpPr>
            <a:spLocks noGrp="1" noChangeArrowheads="1"/>
          </p:cNvSpPr>
          <p:nvPr>
            <p:ph idx="4294967295"/>
          </p:nvPr>
        </p:nvSpPr>
        <p:spPr>
          <a:xfrm>
            <a:off x="914400" y="1900238"/>
            <a:ext cx="7924800" cy="4743450"/>
          </a:xfrm>
        </p:spPr>
        <p:txBody>
          <a:bodyPr/>
          <a:lstStyle/>
          <a:p>
            <a:pPr eaLnBrk="1" hangingPunct="1">
              <a:buFont typeface="Wingdings" pitchFamily="2" charset="2"/>
              <a:buNone/>
            </a:pPr>
            <a:r>
              <a:rPr lang="zh-CN" altLang="en-US" dirty="0">
                <a:latin typeface="Times New Roman" panose="02020603050405020304" pitchFamily="18" charset="0"/>
                <a:cs typeface="Times New Roman" panose="02020603050405020304" pitchFamily="18" charset="0"/>
              </a:rPr>
              <a:t>文件服务的三个组件</a:t>
            </a:r>
            <a:endParaRPr lang="en-US" altLang="zh-CN" dirty="0">
              <a:latin typeface="Times New Roman" panose="02020603050405020304" pitchFamily="18" charset="0"/>
              <a:cs typeface="Times New Roman" panose="02020603050405020304" pitchFamily="18" charset="0"/>
            </a:endParaRPr>
          </a:p>
          <a:p>
            <a:pPr eaLnBrk="1" hangingPunct="1">
              <a:buFont typeface="Wingdings" pitchFamily="2" charset="2"/>
              <a:buNone/>
            </a:pPr>
            <a:endParaRPr lang="zh-CN" altLang="en-US" dirty="0"/>
          </a:p>
          <a:p>
            <a:pPr eaLnBrk="1" hangingPunct="1"/>
            <a:r>
              <a:rPr lang="zh-CN" altLang="en-US" dirty="0"/>
              <a:t>客户模块</a:t>
            </a:r>
            <a:endParaRPr lang="en-US" altLang="zh-CN" dirty="0"/>
          </a:p>
          <a:p>
            <a:pPr eaLnBrk="1" hangingPunct="1"/>
            <a:endParaRPr lang="en-US" altLang="zh-CN" dirty="0"/>
          </a:p>
          <a:p>
            <a:pPr eaLnBrk="1" hangingPunct="1"/>
            <a:r>
              <a:rPr lang="zh-CN" altLang="en-US" dirty="0"/>
              <a:t>目录服务</a:t>
            </a:r>
            <a:endParaRPr lang="en-US" altLang="zh-CN" dirty="0"/>
          </a:p>
          <a:p>
            <a:pPr eaLnBrk="1" hangingPunct="1"/>
            <a:endParaRPr lang="zh-CN" altLang="en-US" dirty="0"/>
          </a:p>
          <a:p>
            <a:pPr eaLnBrk="1" hangingPunct="1"/>
            <a:r>
              <a:rPr lang="zh-CN" altLang="en-US" dirty="0"/>
              <a:t>平面文件服务</a:t>
            </a:r>
          </a:p>
        </p:txBody>
      </p:sp>
      <p:sp>
        <p:nvSpPr>
          <p:cNvPr id="23555" name="标题 9">
            <a:extLst>
              <a:ext uri="{FF2B5EF4-FFF2-40B4-BE49-F238E27FC236}">
                <a16:creationId xmlns:a16="http://schemas.microsoft.com/office/drawing/2014/main" id="{58DB23F5-A93C-F359-17BB-2AB5A76FEF28}"/>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文件服务体系结构</a:t>
            </a:r>
          </a:p>
        </p:txBody>
      </p:sp>
      <p:sp>
        <p:nvSpPr>
          <p:cNvPr id="23556" name="灯片编号占位符 2">
            <a:extLst>
              <a:ext uri="{FF2B5EF4-FFF2-40B4-BE49-F238E27FC236}">
                <a16:creationId xmlns:a16="http://schemas.microsoft.com/office/drawing/2014/main" id="{E1A9407B-AA2E-DD85-DCB2-7A923783B2F1}"/>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BFC789-3EC9-6D47-8EA8-705964166EDC}" type="slidenum">
              <a:rPr lang="zh-CN" altLang="en-US" sz="1400"/>
              <a:pPr>
                <a:spcBef>
                  <a:spcPct val="0"/>
                </a:spcBef>
                <a:buClrTx/>
                <a:buSzTx/>
                <a:buFontTx/>
                <a:buNone/>
              </a:pPr>
              <a:t>17</a:t>
            </a:fld>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9">
            <a:extLst>
              <a:ext uri="{FF2B5EF4-FFF2-40B4-BE49-F238E27FC236}">
                <a16:creationId xmlns:a16="http://schemas.microsoft.com/office/drawing/2014/main" id="{4BA1DE17-D419-356D-BA8B-504D4339FDF7}"/>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文件服务体系结构</a:t>
            </a:r>
          </a:p>
        </p:txBody>
      </p:sp>
      <p:pic>
        <p:nvPicPr>
          <p:cNvPr id="32770" name="Picture 1" descr="C:\Documents and Settings\Administrator\Application Data\Tencent\Users\453247123\QQ\WinTemp\RichOle\EGWP87B9[B)}~KYW6EA9_UO.jpg">
            <a:extLst>
              <a:ext uri="{FF2B5EF4-FFF2-40B4-BE49-F238E27FC236}">
                <a16:creationId xmlns:a16="http://schemas.microsoft.com/office/drawing/2014/main" id="{B2F45B9C-1341-C80E-3A24-7A0460236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7696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2">
            <a:extLst>
              <a:ext uri="{FF2B5EF4-FFF2-40B4-BE49-F238E27FC236}">
                <a16:creationId xmlns:a16="http://schemas.microsoft.com/office/drawing/2014/main" id="{71241E23-82CE-4262-4676-9B40609DFD34}"/>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18</a:t>
            </a:fld>
            <a:endParaRPr lang="en-US" altLang="zh-CN"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8">
            <a:extLst>
              <a:ext uri="{FF2B5EF4-FFF2-40B4-BE49-F238E27FC236}">
                <a16:creationId xmlns:a16="http://schemas.microsoft.com/office/drawing/2014/main" id="{9023EBCC-A281-11E3-F7E2-2B5B02F55221}"/>
              </a:ext>
            </a:extLst>
          </p:cNvPr>
          <p:cNvSpPr>
            <a:spLocks noGrp="1" noChangeArrowheads="1"/>
          </p:cNvSpPr>
          <p:nvPr>
            <p:ph idx="4294967295"/>
          </p:nvPr>
        </p:nvSpPr>
        <p:spPr>
          <a:xfrm>
            <a:off x="533400" y="1900238"/>
            <a:ext cx="8305800" cy="4743450"/>
          </a:xfrm>
        </p:spPr>
        <p:txBody>
          <a:bodyPr/>
          <a:lstStyle/>
          <a:p>
            <a:pPr eaLnBrk="1" hangingPunct="1"/>
            <a:endParaRPr lang="en-US" altLang="zh-CN" sz="2800" dirty="0"/>
          </a:p>
          <a:p>
            <a:pPr eaLnBrk="1" hangingPunct="1">
              <a:lnSpc>
                <a:spcPct val="125000"/>
              </a:lnSpc>
            </a:pPr>
            <a:r>
              <a:rPr lang="zh-CN" altLang="en-US" dirty="0"/>
              <a:t>客户模块</a:t>
            </a:r>
            <a:endParaRPr lang="en-US" altLang="zh-CN" dirty="0"/>
          </a:p>
          <a:p>
            <a:pPr lvl="1" eaLnBrk="1" hangingPunct="1">
              <a:lnSpc>
                <a:spcPct val="125000"/>
              </a:lnSpc>
              <a:buFont typeface="Wingdings" pitchFamily="2" charset="2"/>
              <a:buChar char="Ø"/>
            </a:pPr>
            <a:r>
              <a:rPr lang="zh-CN" altLang="en-US" dirty="0"/>
              <a:t>运行在客户计算机上</a:t>
            </a:r>
            <a:endParaRPr lang="en-US" altLang="zh-CN" dirty="0"/>
          </a:p>
          <a:p>
            <a:pPr lvl="1" eaLnBrk="1" hangingPunct="1">
              <a:lnSpc>
                <a:spcPct val="125000"/>
              </a:lnSpc>
              <a:buFont typeface="Wingdings" pitchFamily="2" charset="2"/>
              <a:buChar char="Ø"/>
            </a:pPr>
            <a:r>
              <a:rPr lang="zh-CN" altLang="en-US" dirty="0"/>
              <a:t>提供应用程序对远程文件服务</a:t>
            </a:r>
            <a:r>
              <a:rPr lang="zh-CN" altLang="en-US" b="1" dirty="0">
                <a:solidFill>
                  <a:srgbClr val="FF0000"/>
                </a:solidFill>
              </a:rPr>
              <a:t>透明</a:t>
            </a:r>
            <a:r>
              <a:rPr lang="zh-CN" altLang="en-US" dirty="0"/>
              <a:t>存取的支持</a:t>
            </a:r>
            <a:endParaRPr lang="en-US" altLang="zh-CN" dirty="0"/>
          </a:p>
          <a:p>
            <a:pPr lvl="1" eaLnBrk="1" hangingPunct="1">
              <a:lnSpc>
                <a:spcPct val="125000"/>
              </a:lnSpc>
              <a:buFont typeface="Wingdings" pitchFamily="2" charset="2"/>
              <a:buChar char="Ø"/>
            </a:pPr>
            <a:r>
              <a:rPr lang="zh-CN" altLang="en-US" dirty="0"/>
              <a:t>缓存最近使用的文件块提高性能</a:t>
            </a:r>
            <a:endParaRPr lang="en-US" altLang="zh-CN" dirty="0"/>
          </a:p>
        </p:txBody>
      </p:sp>
      <p:sp>
        <p:nvSpPr>
          <p:cNvPr id="32771" name="标题 9">
            <a:extLst>
              <a:ext uri="{FF2B5EF4-FFF2-40B4-BE49-F238E27FC236}">
                <a16:creationId xmlns:a16="http://schemas.microsoft.com/office/drawing/2014/main" id="{8DCF57D4-E984-A58D-E3F5-BC69F9D2274F}"/>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文件服务体系结构</a:t>
            </a:r>
          </a:p>
        </p:txBody>
      </p:sp>
      <p:sp>
        <p:nvSpPr>
          <p:cNvPr id="32772" name="灯片编号占位符 2">
            <a:extLst>
              <a:ext uri="{FF2B5EF4-FFF2-40B4-BE49-F238E27FC236}">
                <a16:creationId xmlns:a16="http://schemas.microsoft.com/office/drawing/2014/main" id="{5D8B4B58-3DEE-8681-505C-385592B674A1}"/>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2D9942F-7A3B-D34B-98BC-5D26FE855FDB}" type="slidenum">
              <a:rPr lang="zh-CN" altLang="en-US" sz="1400"/>
              <a:pPr>
                <a:spcBef>
                  <a:spcPct val="0"/>
                </a:spcBef>
                <a:buClrTx/>
                <a:buSzTx/>
                <a:buFontTx/>
                <a:buNone/>
              </a:pPr>
              <a:t>19</a:t>
            </a:fld>
            <a:endParaRPr lang="en-US" altLang="zh-CN" sz="1400"/>
          </a:p>
        </p:txBody>
      </p:sp>
      <p:pic>
        <p:nvPicPr>
          <p:cNvPr id="2" name="图片 1">
            <a:extLst>
              <a:ext uri="{FF2B5EF4-FFF2-40B4-BE49-F238E27FC236}">
                <a16:creationId xmlns:a16="http://schemas.microsoft.com/office/drawing/2014/main" id="{A75FCDFA-8E13-BFE9-0506-FF944F64FA7C}"/>
              </a:ext>
            </a:extLst>
          </p:cNvPr>
          <p:cNvPicPr>
            <a:picLocks noChangeAspect="1"/>
          </p:cNvPicPr>
          <p:nvPr/>
        </p:nvPicPr>
        <p:blipFill>
          <a:blip r:embed="rId2"/>
          <a:stretch>
            <a:fillRect/>
          </a:stretch>
        </p:blipFill>
        <p:spPr>
          <a:xfrm>
            <a:off x="6858000" y="4356802"/>
            <a:ext cx="1611993" cy="2096851"/>
          </a:xfrm>
          <a:prstGeom prst="rect">
            <a:avLst/>
          </a:prstGeom>
        </p:spPr>
      </p:pic>
    </p:spTree>
    <p:extLst>
      <p:ext uri="{BB962C8B-B14F-4D97-AF65-F5344CB8AC3E}">
        <p14:creationId xmlns:p14="http://schemas.microsoft.com/office/powerpoint/2010/main" val="136975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070A7A13-96A5-BF4E-EF98-F4F773A74E25}"/>
              </a:ext>
            </a:extLst>
          </p:cNvPr>
          <p:cNvSpPr>
            <a:spLocks noGrp="1" noChangeArrowheads="1"/>
          </p:cNvSpPr>
          <p:nvPr>
            <p:ph type="title" idx="4294967295"/>
          </p:nvPr>
        </p:nvSpPr>
        <p:spPr>
          <a:xfrm>
            <a:off x="827088" y="990600"/>
            <a:ext cx="7561262" cy="741363"/>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zh-CN" sz="3600" dirty="0">
                <a:latin typeface="Times New Roman" panose="02020603050405020304" pitchFamily="18" charset="0"/>
                <a:cs typeface="Times New Roman" panose="02020603050405020304" pitchFamily="18" charset="0"/>
              </a:rPr>
              <a:t>第7章 分布式文件系统</a:t>
            </a:r>
            <a:endParaRPr lang="en-US" altLang="zh-CN" sz="3600" dirty="0">
              <a:latin typeface="Times New Roman" panose="02020603050405020304" pitchFamily="18" charset="0"/>
              <a:cs typeface="Times New Roman" panose="02020603050405020304" pitchFamily="18" charset="0"/>
            </a:endParaRPr>
          </a:p>
        </p:txBody>
      </p:sp>
      <p:sp>
        <p:nvSpPr>
          <p:cNvPr id="16386" name="Rectangle 3">
            <a:extLst>
              <a:ext uri="{FF2B5EF4-FFF2-40B4-BE49-F238E27FC236}">
                <a16:creationId xmlns:a16="http://schemas.microsoft.com/office/drawing/2014/main" id="{32A346D5-4BD1-4068-3EFD-F8AEA5621773}"/>
              </a:ext>
            </a:extLst>
          </p:cNvPr>
          <p:cNvSpPr>
            <a:spLocks noGrp="1" noChangeArrowheads="1"/>
          </p:cNvSpPr>
          <p:nvPr>
            <p:ph type="body" idx="4294967295"/>
          </p:nvPr>
        </p:nvSpPr>
        <p:spPr>
          <a:xfrm>
            <a:off x="827088" y="1916113"/>
            <a:ext cx="7772400" cy="4114800"/>
          </a:xfrm>
        </p:spPr>
        <p:txBody>
          <a:bodyPr/>
          <a:lstStyle/>
          <a:p>
            <a:pPr eaLnBrk="1" hangingPunct="1"/>
            <a:r>
              <a:rPr lang="zh-CN" altLang="en-US" b="1">
                <a:solidFill>
                  <a:srgbClr val="FF0000"/>
                </a:solidFill>
                <a:latin typeface="Times New Roman" panose="02020603050405020304" pitchFamily="18" charset="0"/>
              </a:rPr>
              <a:t>简介</a:t>
            </a:r>
            <a:endParaRPr lang="en-US" altLang="zh-CN" b="1">
              <a:solidFill>
                <a:srgbClr val="FF0000"/>
              </a:solidFill>
              <a:latin typeface="Times New Roman" panose="02020603050405020304" pitchFamily="18" charset="0"/>
            </a:endParaRPr>
          </a:p>
          <a:p>
            <a:pPr eaLnBrk="1" hangingPunct="1"/>
            <a:r>
              <a:rPr lang="zh-CN" altLang="en-US"/>
              <a:t>文件服务体系结构</a:t>
            </a:r>
            <a:endParaRPr lang="en-US" altLang="zh-CN"/>
          </a:p>
          <a:p>
            <a:pPr eaLnBrk="1" hangingPunct="1"/>
            <a:r>
              <a:rPr lang="en-US" altLang="zh-CN"/>
              <a:t>SUN</a:t>
            </a:r>
            <a:r>
              <a:rPr lang="zh-CN" altLang="en-US"/>
              <a:t>网络文件系统</a:t>
            </a:r>
            <a:endParaRPr lang="en-US" altLang="zh-CN"/>
          </a:p>
          <a:p>
            <a:pPr eaLnBrk="1" hangingPunct="1"/>
            <a:r>
              <a:rPr lang="en-US" altLang="zh-CN"/>
              <a:t>Andrew</a:t>
            </a:r>
            <a:r>
              <a:rPr lang="zh-CN" altLang="en-US"/>
              <a:t>文件系统</a:t>
            </a:r>
            <a:endParaRPr lang="en-US" altLang="zh-CN"/>
          </a:p>
          <a:p>
            <a:pPr eaLnBrk="1" hangingPunct="1"/>
            <a:r>
              <a:rPr lang="en-US" altLang="zh-CN"/>
              <a:t>DFS</a:t>
            </a:r>
            <a:r>
              <a:rPr lang="zh-CN" altLang="en-US"/>
              <a:t>进展</a:t>
            </a:r>
            <a:endParaRPr lang="en-US" altLang="zh-CN"/>
          </a:p>
          <a:p>
            <a:pPr eaLnBrk="1" hangingPunct="1"/>
            <a:r>
              <a:rPr lang="zh-CN" altLang="en-US"/>
              <a:t>小结</a:t>
            </a:r>
          </a:p>
        </p:txBody>
      </p:sp>
      <p:sp>
        <p:nvSpPr>
          <p:cNvPr id="2" name="灯片编号占位符 2">
            <a:extLst>
              <a:ext uri="{FF2B5EF4-FFF2-40B4-BE49-F238E27FC236}">
                <a16:creationId xmlns:a16="http://schemas.microsoft.com/office/drawing/2014/main" id="{7CDA47EF-A664-671D-2AC2-66CF31775FB2}"/>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2</a:t>
            </a:fld>
            <a:endParaRPr lang="en-US"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8">
            <a:extLst>
              <a:ext uri="{FF2B5EF4-FFF2-40B4-BE49-F238E27FC236}">
                <a16:creationId xmlns:a16="http://schemas.microsoft.com/office/drawing/2014/main" id="{B87B0121-6EAA-B878-0FC6-0B6DBBB06A24}"/>
              </a:ext>
            </a:extLst>
          </p:cNvPr>
          <p:cNvSpPr>
            <a:spLocks noGrp="1" noChangeArrowheads="1"/>
          </p:cNvSpPr>
          <p:nvPr>
            <p:ph idx="4294967295"/>
          </p:nvPr>
        </p:nvSpPr>
        <p:spPr>
          <a:xfrm>
            <a:off x="914400" y="1828800"/>
            <a:ext cx="7543800" cy="1066800"/>
          </a:xfrm>
        </p:spPr>
        <p:txBody>
          <a:bodyPr/>
          <a:lstStyle/>
          <a:p>
            <a:pPr eaLnBrk="1" hangingPunct="1"/>
            <a:r>
              <a:rPr lang="zh-CN" altLang="en-US" dirty="0"/>
              <a:t>目录服务</a:t>
            </a:r>
          </a:p>
          <a:p>
            <a:pPr marL="457200" lvl="1" indent="0" eaLnBrk="1" hangingPunct="1">
              <a:buNone/>
            </a:pPr>
            <a:r>
              <a:rPr lang="zh-CN" altLang="en-US" sz="2800" dirty="0"/>
              <a:t>提供文件名到</a:t>
            </a:r>
            <a:r>
              <a:rPr lang="en-US" altLang="zh-CN" sz="2800" dirty="0"/>
              <a:t>UFID</a:t>
            </a:r>
            <a:r>
              <a:rPr lang="zh-CN" altLang="en-US" sz="2800" dirty="0"/>
              <a:t>的映射</a:t>
            </a:r>
            <a:endParaRPr lang="zh-CN" altLang="en-US" dirty="0"/>
          </a:p>
          <a:p>
            <a:pPr eaLnBrk="1" hangingPunct="1"/>
            <a:endParaRPr lang="zh-CN" altLang="en-US" dirty="0"/>
          </a:p>
        </p:txBody>
      </p:sp>
      <p:pic>
        <p:nvPicPr>
          <p:cNvPr id="28676" name="Picture 4" descr="C:\Documents and Settings\Administrator\Application Data\Tencent\Users\453247123\QQ\WinTemp\RichOle\)17D7)]$L}[TBQMI(QOSNDT.jpg">
            <a:extLst>
              <a:ext uri="{FF2B5EF4-FFF2-40B4-BE49-F238E27FC236}">
                <a16:creationId xmlns:a16="http://schemas.microsoft.com/office/drawing/2014/main" id="{AEF6F051-8AA2-D3A5-25C5-8E968AE1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077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灯片编号占位符 2">
            <a:extLst>
              <a:ext uri="{FF2B5EF4-FFF2-40B4-BE49-F238E27FC236}">
                <a16:creationId xmlns:a16="http://schemas.microsoft.com/office/drawing/2014/main" id="{C3B3CE8F-DEEB-B978-55DF-F0280EDEA422}"/>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E2DF8B-2E5E-5042-AC0C-79DD425E05FB}" type="slidenum">
              <a:rPr lang="zh-CN" altLang="en-US" sz="1400"/>
              <a:pPr>
                <a:spcBef>
                  <a:spcPct val="0"/>
                </a:spcBef>
                <a:buClrTx/>
                <a:buSzTx/>
                <a:buFontTx/>
                <a:buNone/>
              </a:pPr>
              <a:t>20</a:t>
            </a:fld>
            <a:endParaRPr lang="en-US" altLang="zh-CN" sz="1400"/>
          </a:p>
        </p:txBody>
      </p:sp>
      <p:sp>
        <p:nvSpPr>
          <p:cNvPr id="2" name="标题 9">
            <a:extLst>
              <a:ext uri="{FF2B5EF4-FFF2-40B4-BE49-F238E27FC236}">
                <a16:creationId xmlns:a16="http://schemas.microsoft.com/office/drawing/2014/main" id="{73BDB268-A84D-ED48-2BE5-CBD1973FC5F3}"/>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dirty="0">
                <a:latin typeface="Times New Roman" panose="02020603050405020304" pitchFamily="18" charset="0"/>
                <a:cs typeface="Times New Roman" panose="02020603050405020304" pitchFamily="18" charset="0"/>
              </a:rPr>
              <a:t>文件服务体系结构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8">
            <a:extLst>
              <a:ext uri="{FF2B5EF4-FFF2-40B4-BE49-F238E27FC236}">
                <a16:creationId xmlns:a16="http://schemas.microsoft.com/office/drawing/2014/main" id="{B87B0121-6EAA-B878-0FC6-0B6DBBB06A24}"/>
              </a:ext>
            </a:extLst>
          </p:cNvPr>
          <p:cNvSpPr>
            <a:spLocks noGrp="1" noChangeArrowheads="1"/>
          </p:cNvSpPr>
          <p:nvPr>
            <p:ph idx="4294967295"/>
          </p:nvPr>
        </p:nvSpPr>
        <p:spPr>
          <a:xfrm>
            <a:off x="914400" y="1828800"/>
            <a:ext cx="7543800" cy="1066800"/>
          </a:xfrm>
        </p:spPr>
        <p:txBody>
          <a:bodyPr/>
          <a:lstStyle/>
          <a:p>
            <a:pPr eaLnBrk="1" hangingPunct="1"/>
            <a:r>
              <a:rPr lang="zh-CN" altLang="en-US" dirty="0"/>
              <a:t>平面文件服务</a:t>
            </a:r>
          </a:p>
          <a:p>
            <a:pPr marL="457200" lvl="1" indent="0" eaLnBrk="1" hangingPunct="1">
              <a:buNone/>
            </a:pPr>
            <a:r>
              <a:rPr lang="zh-CN" altLang="en-US" sz="2800" dirty="0"/>
              <a:t>基于</a:t>
            </a:r>
            <a:r>
              <a:rPr lang="en-US" altLang="zh-CN" sz="2800" dirty="0"/>
              <a:t>UFID</a:t>
            </a:r>
            <a:r>
              <a:rPr lang="zh-CN" altLang="en-US" sz="2800" dirty="0"/>
              <a:t>，对文件内容进行操作</a:t>
            </a:r>
            <a:endParaRPr lang="zh-CN" altLang="en-US" dirty="0"/>
          </a:p>
          <a:p>
            <a:pPr eaLnBrk="1" hangingPunct="1"/>
            <a:endParaRPr lang="zh-CN" altLang="en-US" dirty="0"/>
          </a:p>
        </p:txBody>
      </p:sp>
      <p:sp>
        <p:nvSpPr>
          <p:cNvPr id="28677" name="灯片编号占位符 2">
            <a:extLst>
              <a:ext uri="{FF2B5EF4-FFF2-40B4-BE49-F238E27FC236}">
                <a16:creationId xmlns:a16="http://schemas.microsoft.com/office/drawing/2014/main" id="{C3B3CE8F-DEEB-B978-55DF-F0280EDEA422}"/>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E2DF8B-2E5E-5042-AC0C-79DD425E05FB}" type="slidenum">
              <a:rPr lang="zh-CN" altLang="en-US" sz="1400"/>
              <a:pPr>
                <a:spcBef>
                  <a:spcPct val="0"/>
                </a:spcBef>
                <a:buClrTx/>
                <a:buSzTx/>
                <a:buFontTx/>
                <a:buNone/>
              </a:pPr>
              <a:t>21</a:t>
            </a:fld>
            <a:endParaRPr lang="en-US" altLang="zh-CN" sz="1400"/>
          </a:p>
        </p:txBody>
      </p:sp>
      <p:sp>
        <p:nvSpPr>
          <p:cNvPr id="2" name="标题 9">
            <a:extLst>
              <a:ext uri="{FF2B5EF4-FFF2-40B4-BE49-F238E27FC236}">
                <a16:creationId xmlns:a16="http://schemas.microsoft.com/office/drawing/2014/main" id="{73BDB268-A84D-ED48-2BE5-CBD1973FC5F3}"/>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dirty="0">
                <a:latin typeface="Times New Roman" panose="02020603050405020304" pitchFamily="18" charset="0"/>
                <a:cs typeface="Times New Roman" panose="02020603050405020304" pitchFamily="18" charset="0"/>
              </a:rPr>
              <a:t>文件服务体系结构</a:t>
            </a:r>
          </a:p>
        </p:txBody>
      </p:sp>
      <p:pic>
        <p:nvPicPr>
          <p:cNvPr id="3" name="Picture 4">
            <a:extLst>
              <a:ext uri="{FF2B5EF4-FFF2-40B4-BE49-F238E27FC236}">
                <a16:creationId xmlns:a16="http://schemas.microsoft.com/office/drawing/2014/main" id="{D4AD9BC0-DA78-B032-8258-86A4E80D8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95031"/>
            <a:ext cx="6248400" cy="363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13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8">
            <a:extLst>
              <a:ext uri="{FF2B5EF4-FFF2-40B4-BE49-F238E27FC236}">
                <a16:creationId xmlns:a16="http://schemas.microsoft.com/office/drawing/2014/main" id="{B87B0121-6EAA-B878-0FC6-0B6DBBB06A24}"/>
              </a:ext>
            </a:extLst>
          </p:cNvPr>
          <p:cNvSpPr>
            <a:spLocks noGrp="1" noChangeArrowheads="1"/>
          </p:cNvSpPr>
          <p:nvPr>
            <p:ph idx="4294967295"/>
          </p:nvPr>
        </p:nvSpPr>
        <p:spPr>
          <a:xfrm>
            <a:off x="914400" y="1828800"/>
            <a:ext cx="7543800" cy="1066800"/>
          </a:xfrm>
        </p:spPr>
        <p:txBody>
          <a:bodyPr/>
          <a:lstStyle/>
          <a:p>
            <a:pPr eaLnBrk="1" hangingPunct="1"/>
            <a:r>
              <a:rPr lang="zh-CN" altLang="en-US" dirty="0"/>
              <a:t>平面文件服务</a:t>
            </a:r>
          </a:p>
          <a:p>
            <a:pPr marL="457200" lvl="1" indent="0" eaLnBrk="1" hangingPunct="1">
              <a:buNone/>
            </a:pPr>
            <a:r>
              <a:rPr lang="zh-CN" altLang="en-US" sz="2800" dirty="0"/>
              <a:t>基于</a:t>
            </a:r>
            <a:r>
              <a:rPr lang="en-US" altLang="zh-CN" sz="2800" dirty="0"/>
              <a:t>UFID</a:t>
            </a:r>
            <a:r>
              <a:rPr lang="zh-CN" altLang="en-US" sz="2800" dirty="0"/>
              <a:t>，对文件内容进行操作</a:t>
            </a:r>
            <a:endParaRPr lang="zh-CN" altLang="en-US" dirty="0"/>
          </a:p>
          <a:p>
            <a:pPr eaLnBrk="1" hangingPunct="1"/>
            <a:endParaRPr lang="zh-CN" altLang="en-US" dirty="0"/>
          </a:p>
        </p:txBody>
      </p:sp>
      <p:sp>
        <p:nvSpPr>
          <p:cNvPr id="28677" name="灯片编号占位符 2">
            <a:extLst>
              <a:ext uri="{FF2B5EF4-FFF2-40B4-BE49-F238E27FC236}">
                <a16:creationId xmlns:a16="http://schemas.microsoft.com/office/drawing/2014/main" id="{C3B3CE8F-DEEB-B978-55DF-F0280EDEA422}"/>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E2DF8B-2E5E-5042-AC0C-79DD425E05FB}" type="slidenum">
              <a:rPr lang="zh-CN" altLang="en-US" sz="1400"/>
              <a:pPr>
                <a:spcBef>
                  <a:spcPct val="0"/>
                </a:spcBef>
                <a:buClrTx/>
                <a:buSzTx/>
                <a:buFontTx/>
                <a:buNone/>
              </a:pPr>
              <a:t>22</a:t>
            </a:fld>
            <a:endParaRPr lang="en-US" altLang="zh-CN" sz="1400"/>
          </a:p>
        </p:txBody>
      </p:sp>
      <p:sp>
        <p:nvSpPr>
          <p:cNvPr id="2" name="标题 9">
            <a:extLst>
              <a:ext uri="{FF2B5EF4-FFF2-40B4-BE49-F238E27FC236}">
                <a16:creationId xmlns:a16="http://schemas.microsoft.com/office/drawing/2014/main" id="{73BDB268-A84D-ED48-2BE5-CBD1973FC5F3}"/>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dirty="0">
                <a:latin typeface="Times New Roman" panose="02020603050405020304" pitchFamily="18" charset="0"/>
                <a:cs typeface="Times New Roman" panose="02020603050405020304" pitchFamily="18" charset="0"/>
              </a:rPr>
              <a:t>文件服务体系结构</a:t>
            </a:r>
          </a:p>
        </p:txBody>
      </p:sp>
      <p:pic>
        <p:nvPicPr>
          <p:cNvPr id="3" name="Picture 4">
            <a:extLst>
              <a:ext uri="{FF2B5EF4-FFF2-40B4-BE49-F238E27FC236}">
                <a16:creationId xmlns:a16="http://schemas.microsoft.com/office/drawing/2014/main" id="{D4AD9BC0-DA78-B032-8258-86A4E80D8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95031"/>
            <a:ext cx="6248400" cy="363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3">
            <a:extLst>
              <a:ext uri="{FF2B5EF4-FFF2-40B4-BE49-F238E27FC236}">
                <a16:creationId xmlns:a16="http://schemas.microsoft.com/office/drawing/2014/main" id="{6FB3C397-4B76-ED51-EC7F-8FF839B8F1E8}"/>
              </a:ext>
            </a:extLst>
          </p:cNvPr>
          <p:cNvSpPr>
            <a:spLocks noChangeArrowheads="1"/>
          </p:cNvSpPr>
          <p:nvPr/>
        </p:nvSpPr>
        <p:spPr bwMode="auto">
          <a:xfrm>
            <a:off x="1295400" y="3810000"/>
            <a:ext cx="1828800" cy="381000"/>
          </a:xfrm>
          <a:prstGeom prst="rect">
            <a:avLst/>
          </a:prstGeom>
          <a:solidFill>
            <a:srgbClr val="FF0000">
              <a:alpha val="27918"/>
            </a:srgbClr>
          </a:solidFill>
          <a:ln w="12700" algn="ctr">
            <a:solidFill>
              <a:schemeClr val="tx1"/>
            </a:solidFill>
            <a:round/>
            <a:headEnd type="none" w="sm" len="sm"/>
            <a:tailEnd type="stealth" w="med" len="lg"/>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 name="矩形 13">
            <a:extLst>
              <a:ext uri="{FF2B5EF4-FFF2-40B4-BE49-F238E27FC236}">
                <a16:creationId xmlns:a16="http://schemas.microsoft.com/office/drawing/2014/main" id="{72AB75B5-3F1F-86DF-8310-037B18D05BEB}"/>
              </a:ext>
            </a:extLst>
          </p:cNvPr>
          <p:cNvSpPr>
            <a:spLocks noChangeArrowheads="1"/>
          </p:cNvSpPr>
          <p:nvPr/>
        </p:nvSpPr>
        <p:spPr bwMode="auto">
          <a:xfrm>
            <a:off x="1295400" y="3159919"/>
            <a:ext cx="1828800" cy="381000"/>
          </a:xfrm>
          <a:prstGeom prst="rect">
            <a:avLst/>
          </a:prstGeom>
          <a:solidFill>
            <a:srgbClr val="FF0000">
              <a:alpha val="27918"/>
            </a:srgbClr>
          </a:solidFill>
          <a:ln w="12700" algn="ctr">
            <a:solidFill>
              <a:schemeClr val="tx1"/>
            </a:solidFill>
            <a:round/>
            <a:headEnd type="none" w="sm" len="sm"/>
            <a:tailEnd type="stealth" w="med" len="lg"/>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 name="文本框 2">
            <a:extLst>
              <a:ext uri="{FF2B5EF4-FFF2-40B4-BE49-F238E27FC236}">
                <a16:creationId xmlns:a16="http://schemas.microsoft.com/office/drawing/2014/main" id="{0B9A9998-AF4C-B5E5-9805-EF673DFB4172}"/>
              </a:ext>
            </a:extLst>
          </p:cNvPr>
          <p:cNvSpPr txBox="1">
            <a:spLocks noChangeArrowheads="1"/>
          </p:cNvSpPr>
          <p:nvPr/>
        </p:nvSpPr>
        <p:spPr bwMode="auto">
          <a:xfrm>
            <a:off x="6095999" y="182940"/>
            <a:ext cx="304800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dirty="0">
                <a:solidFill>
                  <a:srgbClr val="FF0000"/>
                </a:solidFill>
              </a:rPr>
              <a:t>read</a:t>
            </a:r>
            <a:r>
              <a:rPr lang="zh-CN" altLang="en-US" sz="2400" dirty="0">
                <a:solidFill>
                  <a:srgbClr val="FF0000"/>
                </a:solidFill>
              </a:rPr>
              <a:t>、</a:t>
            </a:r>
            <a:r>
              <a:rPr lang="en-US" altLang="zh-CN" sz="2400" dirty="0">
                <a:solidFill>
                  <a:srgbClr val="FF0000"/>
                </a:solidFill>
              </a:rPr>
              <a:t>write: </a:t>
            </a:r>
            <a:r>
              <a:rPr lang="zh-CN" altLang="en-US" sz="2400" dirty="0">
                <a:solidFill>
                  <a:srgbClr val="FF0000"/>
                </a:solidFill>
              </a:rPr>
              <a:t>最重要的文件操作，均需要一个参数</a:t>
            </a:r>
            <a:r>
              <a:rPr lang="en-US" altLang="zh-CN" sz="2400" dirty="0" err="1">
                <a:solidFill>
                  <a:srgbClr val="FF0000"/>
                </a:solidFill>
              </a:rPr>
              <a:t>i</a:t>
            </a:r>
            <a:r>
              <a:rPr lang="zh-CN" altLang="en-US" sz="2400" dirty="0">
                <a:solidFill>
                  <a:srgbClr val="FF0000"/>
                </a:solidFill>
              </a:rPr>
              <a:t>来指定文件的读写位置</a:t>
            </a:r>
          </a:p>
        </p:txBody>
      </p:sp>
    </p:spTree>
    <p:extLst>
      <p:ext uri="{BB962C8B-B14F-4D97-AF65-F5344CB8AC3E}">
        <p14:creationId xmlns:p14="http://schemas.microsoft.com/office/powerpoint/2010/main" val="2799730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8">
            <a:extLst>
              <a:ext uri="{FF2B5EF4-FFF2-40B4-BE49-F238E27FC236}">
                <a16:creationId xmlns:a16="http://schemas.microsoft.com/office/drawing/2014/main" id="{553C2E1F-CDE0-CFFF-3A7A-B8DE87266B0A}"/>
              </a:ext>
            </a:extLst>
          </p:cNvPr>
          <p:cNvSpPr>
            <a:spLocks noGrp="1" noChangeArrowheads="1"/>
          </p:cNvSpPr>
          <p:nvPr>
            <p:ph idx="4294967295"/>
          </p:nvPr>
        </p:nvSpPr>
        <p:spPr>
          <a:xfrm>
            <a:off x="838200" y="1828800"/>
            <a:ext cx="7620000" cy="4738688"/>
          </a:xfrm>
        </p:spPr>
        <p:txBody>
          <a:bodyPr/>
          <a:lstStyle/>
          <a:p>
            <a:pPr eaLnBrk="1" hangingPunct="1"/>
            <a:r>
              <a:rPr lang="zh-CN" altLang="en-US" sz="2400" dirty="0"/>
              <a:t>平面文件服务操作和</a:t>
            </a:r>
            <a:r>
              <a:rPr lang="en-US" altLang="zh-CN" sz="2400" dirty="0"/>
              <a:t>UNIX</a:t>
            </a:r>
            <a:r>
              <a:rPr lang="zh-CN" altLang="en-US" sz="2400" dirty="0"/>
              <a:t>进行比较</a:t>
            </a:r>
          </a:p>
          <a:p>
            <a:pPr lvl="1" eaLnBrk="1" hangingPunct="1">
              <a:buFont typeface="Wingdings" pitchFamily="2" charset="2"/>
              <a:buChar char="Ø"/>
            </a:pPr>
            <a:r>
              <a:rPr lang="zh-CN" altLang="en-US" sz="2400" dirty="0"/>
              <a:t>无</a:t>
            </a:r>
            <a:r>
              <a:rPr lang="en-US" altLang="zh-CN" sz="2400" dirty="0"/>
              <a:t>open</a:t>
            </a:r>
            <a:r>
              <a:rPr lang="zh-CN" altLang="en-US" sz="2400" dirty="0"/>
              <a:t>和</a:t>
            </a:r>
            <a:r>
              <a:rPr lang="en-US" altLang="zh-CN" sz="2400" dirty="0"/>
              <a:t>close</a:t>
            </a:r>
            <a:r>
              <a:rPr lang="zh-CN" altLang="en-US" sz="2400" dirty="0"/>
              <a:t>操作，通过引用合适的</a:t>
            </a:r>
            <a:r>
              <a:rPr lang="en-US" altLang="zh-CN" sz="2400" dirty="0"/>
              <a:t>UFID</a:t>
            </a:r>
            <a:r>
              <a:rPr lang="zh-CN" altLang="en-US" sz="2400" dirty="0"/>
              <a:t>可以立即访问文件</a:t>
            </a:r>
            <a:endParaRPr lang="en-US" altLang="zh-CN" sz="2400" dirty="0"/>
          </a:p>
          <a:p>
            <a:pPr lvl="1" eaLnBrk="1" hangingPunct="1">
              <a:buFont typeface="Wingdings" pitchFamily="2" charset="2"/>
              <a:buChar char="Ø"/>
            </a:pPr>
            <a:r>
              <a:rPr lang="en-US" altLang="zh-CN" sz="2400" dirty="0">
                <a:solidFill>
                  <a:srgbClr val="FF0000"/>
                </a:solidFill>
              </a:rPr>
              <a:t>read</a:t>
            </a:r>
            <a:r>
              <a:rPr lang="zh-CN" altLang="en-US" sz="2400" dirty="0"/>
              <a:t>和</a:t>
            </a:r>
            <a:r>
              <a:rPr lang="en-US" altLang="zh-CN" sz="2400" dirty="0">
                <a:solidFill>
                  <a:srgbClr val="FF0000"/>
                </a:solidFill>
              </a:rPr>
              <a:t>write</a:t>
            </a:r>
            <a:r>
              <a:rPr lang="zh-CN" altLang="en-US" sz="2400" dirty="0"/>
              <a:t>操作需要一个开始位置，</a:t>
            </a:r>
            <a:r>
              <a:rPr lang="en-US" altLang="zh-CN" sz="2400" dirty="0"/>
              <a:t>UNIX</a:t>
            </a:r>
            <a:r>
              <a:rPr lang="zh-CN" altLang="en-US" sz="2400" dirty="0"/>
              <a:t>的</a:t>
            </a:r>
            <a:r>
              <a:rPr lang="en-US" altLang="zh-CN" sz="2400" dirty="0"/>
              <a:t>read</a:t>
            </a:r>
            <a:r>
              <a:rPr lang="zh-CN" altLang="en-US" sz="2400" dirty="0"/>
              <a:t>、</a:t>
            </a:r>
            <a:r>
              <a:rPr lang="en-US" altLang="zh-CN" sz="2400" dirty="0"/>
              <a:t>write</a:t>
            </a:r>
            <a:r>
              <a:rPr lang="zh-CN" altLang="en-US" sz="2400" dirty="0"/>
              <a:t>操作中无此参数</a:t>
            </a:r>
          </a:p>
          <a:p>
            <a:pPr eaLnBrk="1" hangingPunct="1"/>
            <a:r>
              <a:rPr lang="zh-CN" altLang="en-US" sz="2400" dirty="0"/>
              <a:t>与</a:t>
            </a:r>
            <a:r>
              <a:rPr lang="en-US" altLang="zh-CN" sz="2400" dirty="0"/>
              <a:t>UNIX</a:t>
            </a:r>
            <a:r>
              <a:rPr lang="zh-CN" altLang="en-US" sz="2400" dirty="0"/>
              <a:t>文件系统相比在容错方面的影响</a:t>
            </a:r>
          </a:p>
          <a:p>
            <a:pPr lvl="1" eaLnBrk="1" hangingPunct="1">
              <a:buFont typeface="Wingdings" pitchFamily="2" charset="2"/>
              <a:buChar char="Ø"/>
            </a:pPr>
            <a:r>
              <a:rPr lang="zh-CN" altLang="en-US" sz="2400" dirty="0"/>
              <a:t>可重复性操作</a:t>
            </a:r>
          </a:p>
          <a:p>
            <a:pPr marL="914400" lvl="2" indent="0" eaLnBrk="1" hangingPunct="1">
              <a:buSzPct val="40000"/>
              <a:buNone/>
            </a:pPr>
            <a:r>
              <a:rPr lang="zh-CN" altLang="en-US" dirty="0"/>
              <a:t>除了</a:t>
            </a:r>
            <a:r>
              <a:rPr lang="en-US" altLang="zh-CN" dirty="0"/>
              <a:t>create</a:t>
            </a:r>
            <a:r>
              <a:rPr lang="zh-CN" altLang="en-US" dirty="0"/>
              <a:t>，其它所有的操作都是</a:t>
            </a:r>
            <a:r>
              <a:rPr lang="zh-CN" altLang="en-US" dirty="0">
                <a:solidFill>
                  <a:srgbClr val="FF0000"/>
                </a:solidFill>
              </a:rPr>
              <a:t>幂等的</a:t>
            </a:r>
          </a:p>
          <a:p>
            <a:pPr lvl="1" eaLnBrk="1" hangingPunct="1">
              <a:buSzPct val="40000"/>
              <a:buFont typeface="Wingdings" pitchFamily="2" charset="2"/>
              <a:buChar char="Ø"/>
            </a:pPr>
            <a:r>
              <a:rPr lang="zh-CN" altLang="en-US" sz="2400" dirty="0"/>
              <a:t>无状态服务器</a:t>
            </a:r>
          </a:p>
          <a:p>
            <a:pPr lvl="2" eaLnBrk="1" hangingPunct="1">
              <a:buFont typeface="Wingdings" pitchFamily="2" charset="2"/>
              <a:buChar char="ü"/>
            </a:pPr>
            <a:r>
              <a:rPr lang="zh-CN" altLang="en-US" dirty="0"/>
              <a:t>在文件上进行操作不需要读</a:t>
            </a:r>
            <a:r>
              <a:rPr lang="en-US" altLang="zh-CN" dirty="0"/>
              <a:t>-</a:t>
            </a:r>
            <a:r>
              <a:rPr lang="zh-CN" altLang="en-US" dirty="0"/>
              <a:t>写指针</a:t>
            </a:r>
            <a:endParaRPr lang="en-US" altLang="zh-CN" dirty="0"/>
          </a:p>
          <a:p>
            <a:pPr lvl="2" eaLnBrk="1" hangingPunct="1">
              <a:buFont typeface="Wingdings" pitchFamily="2" charset="2"/>
              <a:buChar char="ü"/>
            </a:pPr>
            <a:r>
              <a:rPr lang="zh-CN" altLang="en-US" dirty="0"/>
              <a:t>故障后重启无需客户或服务器恢复任何状态</a:t>
            </a:r>
          </a:p>
        </p:txBody>
      </p:sp>
      <p:sp>
        <p:nvSpPr>
          <p:cNvPr id="29699" name="标题 9">
            <a:extLst>
              <a:ext uri="{FF2B5EF4-FFF2-40B4-BE49-F238E27FC236}">
                <a16:creationId xmlns:a16="http://schemas.microsoft.com/office/drawing/2014/main" id="{14D0426B-5AFA-DA64-C0E1-2740DC4F4FE3}"/>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平面文件服务接口讨论</a:t>
            </a:r>
          </a:p>
        </p:txBody>
      </p:sp>
      <p:sp>
        <p:nvSpPr>
          <p:cNvPr id="29700" name="灯片编号占位符 2">
            <a:extLst>
              <a:ext uri="{FF2B5EF4-FFF2-40B4-BE49-F238E27FC236}">
                <a16:creationId xmlns:a16="http://schemas.microsoft.com/office/drawing/2014/main" id="{07BB826A-4D28-CAB3-6283-293FED604E81}"/>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94F074-418F-DB4E-A5F3-22400AA4FB3B}" type="slidenum">
              <a:rPr lang="zh-CN" altLang="en-US" sz="1400"/>
              <a:pPr>
                <a:spcBef>
                  <a:spcPct val="0"/>
                </a:spcBef>
                <a:buClrTx/>
                <a:buSzTx/>
                <a:buFontTx/>
                <a:buNone/>
              </a:pPr>
              <a:t>23</a:t>
            </a:fld>
            <a:endParaRPr lang="en-US" altLang="zh-CN"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8">
            <a:extLst>
              <a:ext uri="{FF2B5EF4-FFF2-40B4-BE49-F238E27FC236}">
                <a16:creationId xmlns:a16="http://schemas.microsoft.com/office/drawing/2014/main" id="{4F70D18C-FF94-D6C3-223C-C29759B4BEAB}"/>
              </a:ext>
            </a:extLst>
          </p:cNvPr>
          <p:cNvSpPr>
            <a:spLocks noGrp="1" noChangeArrowheads="1"/>
          </p:cNvSpPr>
          <p:nvPr>
            <p:ph idx="4294967295"/>
          </p:nvPr>
        </p:nvSpPr>
        <p:spPr>
          <a:xfrm>
            <a:off x="457200" y="1981200"/>
            <a:ext cx="8382000" cy="4495800"/>
          </a:xfrm>
        </p:spPr>
        <p:txBody>
          <a:bodyPr/>
          <a:lstStyle/>
          <a:p>
            <a:pPr eaLnBrk="1" hangingPunct="1">
              <a:lnSpc>
                <a:spcPct val="125000"/>
              </a:lnSpc>
            </a:pPr>
            <a:r>
              <a:rPr lang="en-US" altLang="zh-CN" sz="2000" dirty="0"/>
              <a:t>UNIX</a:t>
            </a:r>
            <a:r>
              <a:rPr lang="zh-CN" altLang="en-US" sz="2000" dirty="0"/>
              <a:t>文件系统</a:t>
            </a:r>
            <a:endParaRPr lang="en-US" altLang="zh-CN" sz="2000" dirty="0"/>
          </a:p>
          <a:p>
            <a:pPr marL="457200" lvl="1" indent="0" eaLnBrk="1" hangingPunct="1">
              <a:lnSpc>
                <a:spcPct val="125000"/>
              </a:lnSpc>
              <a:buNone/>
            </a:pPr>
            <a:r>
              <a:rPr lang="zh-CN" altLang="en-US" sz="2000" dirty="0"/>
              <a:t>用户进行</a:t>
            </a:r>
            <a:r>
              <a:rPr lang="en-US" altLang="zh-CN" sz="2000" dirty="0"/>
              <a:t>open</a:t>
            </a:r>
            <a:r>
              <a:rPr lang="zh-CN" altLang="en-US" sz="2000" dirty="0"/>
              <a:t>调用时，系统核对其访问权限</a:t>
            </a:r>
            <a:endParaRPr lang="en-US" altLang="zh-CN" sz="2000" dirty="0"/>
          </a:p>
          <a:p>
            <a:pPr eaLnBrk="1" hangingPunct="1">
              <a:lnSpc>
                <a:spcPct val="125000"/>
              </a:lnSpc>
            </a:pPr>
            <a:r>
              <a:rPr lang="zh-CN" altLang="en-US" sz="2000" dirty="0"/>
              <a:t>无状态的</a:t>
            </a:r>
            <a:r>
              <a:rPr lang="en-US" altLang="zh-CN" sz="2000" dirty="0"/>
              <a:t>DFS</a:t>
            </a:r>
          </a:p>
          <a:p>
            <a:pPr lvl="1" eaLnBrk="1" hangingPunct="1">
              <a:lnSpc>
                <a:spcPct val="125000"/>
              </a:lnSpc>
              <a:buFont typeface="Wingdings" pitchFamily="2" charset="2"/>
              <a:buChar char="Ø"/>
            </a:pPr>
            <a:r>
              <a:rPr lang="en-US" altLang="zh-CN" sz="2000" dirty="0"/>
              <a:t>DFS</a:t>
            </a:r>
            <a:r>
              <a:rPr lang="zh-CN" altLang="en-US" sz="2000" dirty="0"/>
              <a:t>接口对大众公开，存在安全隐患；</a:t>
            </a:r>
            <a:endParaRPr lang="en-US" altLang="zh-CN" sz="2000" dirty="0"/>
          </a:p>
          <a:p>
            <a:pPr lvl="1" eaLnBrk="1" hangingPunct="1">
              <a:lnSpc>
                <a:spcPct val="125000"/>
              </a:lnSpc>
              <a:buFont typeface="Wingdings" pitchFamily="2" charset="2"/>
              <a:buChar char="Ø"/>
            </a:pPr>
            <a:r>
              <a:rPr lang="zh-CN" altLang="en-US" sz="2000" dirty="0"/>
              <a:t>文件服务器不能保留用户标识（</a:t>
            </a:r>
            <a:r>
              <a:rPr lang="en-US" altLang="zh-CN" sz="2000" dirty="0"/>
              <a:t>UID</a:t>
            </a:r>
            <a:r>
              <a:rPr lang="zh-CN" altLang="en-US" sz="2000" dirty="0"/>
              <a:t>），否则服务就变成有状态了；</a:t>
            </a:r>
            <a:endParaRPr lang="en-US" altLang="zh-CN" sz="2000" dirty="0"/>
          </a:p>
          <a:p>
            <a:pPr lvl="1" eaLnBrk="1" hangingPunct="1">
              <a:lnSpc>
                <a:spcPct val="125000"/>
              </a:lnSpc>
              <a:buFont typeface="Wingdings" pitchFamily="2" charset="2"/>
              <a:buChar char="Ø"/>
            </a:pPr>
            <a:r>
              <a:rPr lang="zh-CN" altLang="en-US" sz="2000" dirty="0"/>
              <a:t>实施访问控制的两个方法：</a:t>
            </a:r>
          </a:p>
          <a:p>
            <a:pPr lvl="2" eaLnBrk="1" hangingPunct="1">
              <a:lnSpc>
                <a:spcPct val="125000"/>
              </a:lnSpc>
              <a:buFont typeface="Wingdings" pitchFamily="2" charset="2"/>
              <a:buChar char="ü"/>
            </a:pPr>
            <a:r>
              <a:rPr lang="zh-CN" altLang="en-US" sz="2000" dirty="0"/>
              <a:t>基于权能的认证（访问能力列表，每个主体都附加一个该主体可访问的客体的明细表）（</a:t>
            </a:r>
            <a:r>
              <a:rPr lang="en-US" altLang="zh-CN" sz="2000" dirty="0"/>
              <a:t>11.2.4</a:t>
            </a:r>
            <a:r>
              <a:rPr lang="zh-CN" altLang="en-US" sz="2000" dirty="0"/>
              <a:t>节）</a:t>
            </a:r>
            <a:endParaRPr lang="en-US" altLang="zh-CN" sz="2000" dirty="0"/>
          </a:p>
          <a:p>
            <a:pPr lvl="2" eaLnBrk="1" hangingPunct="1">
              <a:lnSpc>
                <a:spcPct val="125000"/>
              </a:lnSpc>
              <a:buFont typeface="Wingdings" pitchFamily="2" charset="2"/>
              <a:buChar char="ü"/>
            </a:pPr>
            <a:r>
              <a:rPr lang="zh-CN" altLang="en-US" sz="2000" dirty="0"/>
              <a:t>将每个请求与</a:t>
            </a:r>
            <a:r>
              <a:rPr lang="en-US" altLang="zh-CN" sz="2000" dirty="0"/>
              <a:t>UID</a:t>
            </a:r>
            <a:r>
              <a:rPr lang="zh-CN" altLang="en-US" sz="2000" dirty="0"/>
              <a:t>关联起来，每次请求都进行访问检查</a:t>
            </a:r>
          </a:p>
          <a:p>
            <a:pPr lvl="1" eaLnBrk="1" hangingPunct="1">
              <a:lnSpc>
                <a:spcPct val="125000"/>
              </a:lnSpc>
              <a:buFont typeface="Wingdings" pitchFamily="2" charset="2"/>
              <a:buChar char="Ø"/>
            </a:pPr>
            <a:r>
              <a:rPr lang="en-US" altLang="zh-CN" sz="2000" dirty="0"/>
              <a:t>NFS</a:t>
            </a:r>
            <a:r>
              <a:rPr lang="zh-CN" altLang="en-US" sz="2000" dirty="0"/>
              <a:t>和</a:t>
            </a:r>
            <a:r>
              <a:rPr lang="en-US" altLang="zh-CN" sz="2000" dirty="0"/>
              <a:t>AFS</a:t>
            </a:r>
            <a:r>
              <a:rPr lang="zh-CN" altLang="en-US" sz="2000" dirty="0"/>
              <a:t>使用</a:t>
            </a:r>
            <a:r>
              <a:rPr lang="en-US" altLang="zh-CN" sz="2000" dirty="0"/>
              <a:t>Kerberos</a:t>
            </a:r>
            <a:r>
              <a:rPr lang="zh-CN" altLang="en-US" sz="2000" dirty="0"/>
              <a:t>认证解决伪造用户标识的安全问题</a:t>
            </a:r>
          </a:p>
        </p:txBody>
      </p:sp>
      <p:sp>
        <p:nvSpPr>
          <p:cNvPr id="33795" name="标题 9">
            <a:extLst>
              <a:ext uri="{FF2B5EF4-FFF2-40B4-BE49-F238E27FC236}">
                <a16:creationId xmlns:a16="http://schemas.microsoft.com/office/drawing/2014/main" id="{7E8A74F3-4BD1-7F38-0E52-5EC5072D6C88}"/>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访问控制</a:t>
            </a:r>
          </a:p>
        </p:txBody>
      </p:sp>
      <p:sp>
        <p:nvSpPr>
          <p:cNvPr id="33796" name="灯片编号占位符 2">
            <a:extLst>
              <a:ext uri="{FF2B5EF4-FFF2-40B4-BE49-F238E27FC236}">
                <a16:creationId xmlns:a16="http://schemas.microsoft.com/office/drawing/2014/main" id="{F23757A5-84CF-3982-926B-374B4B5B8B8F}"/>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5E7D68-15BD-634F-B6ED-BED935852B96}" type="slidenum">
              <a:rPr lang="zh-CN" altLang="en-US" sz="1400"/>
              <a:pPr>
                <a:spcBef>
                  <a:spcPct val="0"/>
                </a:spcBef>
                <a:buClrTx/>
                <a:buSzTx/>
                <a:buFontTx/>
                <a:buNone/>
              </a:pPr>
              <a:t>24</a:t>
            </a:fld>
            <a:endParaRPr lang="en-US" altLang="zh-CN"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9">
            <a:extLst>
              <a:ext uri="{FF2B5EF4-FFF2-40B4-BE49-F238E27FC236}">
                <a16:creationId xmlns:a16="http://schemas.microsoft.com/office/drawing/2014/main" id="{C8F2C5CE-3118-8AA1-32F7-4B6C13C4B731}"/>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en-US" altLang="zh-CN" sz="3600" dirty="0">
                <a:latin typeface="Times New Roman" panose="02020603050405020304" pitchFamily="18" charset="0"/>
                <a:cs typeface="Times New Roman" panose="02020603050405020304" pitchFamily="18" charset="0"/>
              </a:rPr>
              <a:t>Kerberos</a:t>
            </a:r>
            <a:endParaRPr lang="zh-CN" altLang="en-US" sz="3600" dirty="0">
              <a:latin typeface="Times New Roman" panose="02020603050405020304" pitchFamily="18" charset="0"/>
              <a:cs typeface="Times New Roman" panose="02020603050405020304" pitchFamily="18" charset="0"/>
            </a:endParaRPr>
          </a:p>
        </p:txBody>
      </p:sp>
      <p:pic>
        <p:nvPicPr>
          <p:cNvPr id="34819" name="图片 1">
            <a:extLst>
              <a:ext uri="{FF2B5EF4-FFF2-40B4-BE49-F238E27FC236}">
                <a16:creationId xmlns:a16="http://schemas.microsoft.com/office/drawing/2014/main" id="{0E022B8A-2BBA-F4E2-674B-5B8EA8BE3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7056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灯片编号占位符 2">
            <a:extLst>
              <a:ext uri="{FF2B5EF4-FFF2-40B4-BE49-F238E27FC236}">
                <a16:creationId xmlns:a16="http://schemas.microsoft.com/office/drawing/2014/main" id="{25F27B6E-8F76-C16B-E14C-526B3410228D}"/>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0904D9-FDDA-E341-98B3-CC9205130957}" type="slidenum">
              <a:rPr lang="zh-CN" altLang="en-US" sz="1400"/>
              <a:pPr>
                <a:spcBef>
                  <a:spcPct val="0"/>
                </a:spcBef>
                <a:buClrTx/>
                <a:buSzTx/>
                <a:buFontTx/>
                <a:buNone/>
              </a:pPr>
              <a:t>25</a:t>
            </a:fld>
            <a:endParaRPr lang="en-US" altLang="zh-CN"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8">
            <a:extLst>
              <a:ext uri="{FF2B5EF4-FFF2-40B4-BE49-F238E27FC236}">
                <a16:creationId xmlns:a16="http://schemas.microsoft.com/office/drawing/2014/main" id="{DB7C9DB7-EE10-88CC-D664-4EEF9D5BEA65}"/>
              </a:ext>
            </a:extLst>
          </p:cNvPr>
          <p:cNvSpPr>
            <a:spLocks noGrp="1" noChangeArrowheads="1"/>
          </p:cNvSpPr>
          <p:nvPr>
            <p:ph idx="4294967295"/>
          </p:nvPr>
        </p:nvSpPr>
        <p:spPr>
          <a:xfrm>
            <a:off x="685800" y="1905000"/>
            <a:ext cx="7391400" cy="4648200"/>
          </a:xfrm>
        </p:spPr>
        <p:txBody>
          <a:bodyPr/>
          <a:lstStyle/>
          <a:p>
            <a:pPr eaLnBrk="1" hangingPunct="1"/>
            <a:r>
              <a:rPr lang="zh-CN" altLang="en-US" dirty="0"/>
              <a:t>目录树</a:t>
            </a:r>
          </a:p>
          <a:p>
            <a:pPr lvl="1" eaLnBrk="1" hangingPunct="1">
              <a:buFont typeface="Wingdings" pitchFamily="2" charset="2"/>
              <a:buChar char="Ø"/>
            </a:pPr>
            <a:r>
              <a:rPr lang="zh-CN" altLang="en-US" dirty="0"/>
              <a:t>目录是一种特殊的文件</a:t>
            </a:r>
          </a:p>
          <a:p>
            <a:pPr marL="914400" lvl="2" indent="0" eaLnBrk="1" hangingPunct="1">
              <a:buNone/>
            </a:pPr>
            <a:r>
              <a:rPr lang="zh-CN" altLang="en-US" dirty="0"/>
              <a:t>包含通过它访问的文件名和目录名</a:t>
            </a:r>
          </a:p>
          <a:p>
            <a:pPr lvl="1" eaLnBrk="1" hangingPunct="1">
              <a:buFont typeface="Wingdings" pitchFamily="2" charset="2"/>
              <a:buChar char="Ø"/>
            </a:pPr>
            <a:r>
              <a:rPr lang="zh-CN" altLang="en-US" dirty="0"/>
              <a:t>路径名</a:t>
            </a:r>
          </a:p>
          <a:p>
            <a:pPr lvl="2" eaLnBrk="1" hangingPunct="1">
              <a:buFont typeface="Wingdings" pitchFamily="2" charset="2"/>
              <a:buChar char="ü"/>
            </a:pPr>
            <a:r>
              <a:rPr lang="zh-CN" altLang="en-US" dirty="0"/>
              <a:t>表示一个文件或者是目录</a:t>
            </a:r>
            <a:endParaRPr lang="en-US" altLang="zh-CN" dirty="0"/>
          </a:p>
          <a:p>
            <a:pPr lvl="2" eaLnBrk="1" hangingPunct="1">
              <a:buFont typeface="Wingdings" pitchFamily="2" charset="2"/>
              <a:buChar char="ü"/>
            </a:pPr>
            <a:r>
              <a:rPr lang="zh-CN" altLang="en-US" dirty="0"/>
              <a:t>多部分命名，如</a:t>
            </a:r>
            <a:r>
              <a:rPr lang="en-US" altLang="zh-CN" dirty="0">
                <a:latin typeface="Arial" panose="020B0604020202020204" pitchFamily="34" charset="0"/>
              </a:rPr>
              <a:t>“</a:t>
            </a:r>
            <a:r>
              <a:rPr lang="en-US" altLang="zh-CN" dirty="0"/>
              <a:t>/</a:t>
            </a:r>
            <a:r>
              <a:rPr lang="en-US" altLang="zh-CN" dirty="0" err="1"/>
              <a:t>etc</a:t>
            </a:r>
            <a:r>
              <a:rPr lang="en-US" altLang="zh-CN" dirty="0"/>
              <a:t>/</a:t>
            </a:r>
            <a:r>
              <a:rPr lang="en-US" altLang="zh-CN" dirty="0" err="1"/>
              <a:t>rc.d</a:t>
            </a:r>
            <a:r>
              <a:rPr lang="en-US" altLang="zh-CN" dirty="0"/>
              <a:t>/</a:t>
            </a:r>
            <a:r>
              <a:rPr lang="en-US" altLang="zh-CN" dirty="0" err="1"/>
              <a:t>init.d</a:t>
            </a:r>
            <a:r>
              <a:rPr lang="en-US" altLang="zh-CN" dirty="0"/>
              <a:t>/</a:t>
            </a:r>
            <a:r>
              <a:rPr lang="en-US" altLang="zh-CN" dirty="0" err="1"/>
              <a:t>nfsd</a:t>
            </a:r>
            <a:r>
              <a:rPr lang="en-US" altLang="zh-CN" dirty="0">
                <a:latin typeface="Arial" panose="020B0604020202020204" pitchFamily="34" charset="0"/>
              </a:rPr>
              <a:t>”</a:t>
            </a:r>
            <a:endParaRPr lang="zh-CN" altLang="en-US" dirty="0"/>
          </a:p>
          <a:p>
            <a:pPr eaLnBrk="1" hangingPunct="1"/>
            <a:r>
              <a:rPr lang="zh-CN" altLang="en-US" dirty="0"/>
              <a:t>遍历目录</a:t>
            </a:r>
          </a:p>
          <a:p>
            <a:pPr lvl="1" eaLnBrk="1" hangingPunct="1">
              <a:buFont typeface="Wingdings" pitchFamily="2" charset="2"/>
              <a:buChar char="Ø"/>
            </a:pPr>
            <a:r>
              <a:rPr lang="zh-CN" altLang="en-US" dirty="0"/>
              <a:t>通过多次查找操作来解析路径名</a:t>
            </a:r>
            <a:endParaRPr lang="en-US" altLang="zh-CN" dirty="0"/>
          </a:p>
          <a:p>
            <a:pPr lvl="1" eaLnBrk="1" hangingPunct="1">
              <a:buFont typeface="Wingdings" pitchFamily="2" charset="2"/>
              <a:buChar char="Ø"/>
            </a:pPr>
            <a:r>
              <a:rPr lang="zh-CN" altLang="en-US" dirty="0"/>
              <a:t>客户端缓存目录</a:t>
            </a:r>
          </a:p>
        </p:txBody>
      </p:sp>
      <p:sp>
        <p:nvSpPr>
          <p:cNvPr id="35843" name="标题 9">
            <a:extLst>
              <a:ext uri="{FF2B5EF4-FFF2-40B4-BE49-F238E27FC236}">
                <a16:creationId xmlns:a16="http://schemas.microsoft.com/office/drawing/2014/main" id="{2D4D5A73-9F44-88EC-585D-8128026B0BD2}"/>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en-US" altLang="zh-CN"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层次文件系统</a:t>
            </a:r>
          </a:p>
        </p:txBody>
      </p:sp>
      <p:sp>
        <p:nvSpPr>
          <p:cNvPr id="35844" name="灯片编号占位符 2">
            <a:extLst>
              <a:ext uri="{FF2B5EF4-FFF2-40B4-BE49-F238E27FC236}">
                <a16:creationId xmlns:a16="http://schemas.microsoft.com/office/drawing/2014/main" id="{CF38A5DB-E123-A3CA-3E3B-4319E4DAEF79}"/>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5847CE-B11A-9F4D-9877-C20753AF60BD}" type="slidenum">
              <a:rPr lang="zh-CN" altLang="en-US" sz="1400"/>
              <a:pPr>
                <a:spcBef>
                  <a:spcPct val="0"/>
                </a:spcBef>
                <a:buClrTx/>
                <a:buSzTx/>
                <a:buFontTx/>
                <a:buNone/>
              </a:pPr>
              <a:t>26</a:t>
            </a:fld>
            <a:endParaRPr lang="en-US" altLang="zh-CN"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8">
            <a:extLst>
              <a:ext uri="{FF2B5EF4-FFF2-40B4-BE49-F238E27FC236}">
                <a16:creationId xmlns:a16="http://schemas.microsoft.com/office/drawing/2014/main" id="{6A66EB9C-9096-45DE-9350-C5EF7E16C076}"/>
              </a:ext>
            </a:extLst>
          </p:cNvPr>
          <p:cNvSpPr>
            <a:spLocks noGrp="1"/>
          </p:cNvSpPr>
          <p:nvPr>
            <p:ph idx="4294967295"/>
          </p:nvPr>
        </p:nvSpPr>
        <p:spPr/>
        <p:txBody>
          <a:bodyPr/>
          <a:lstStyle/>
          <a:p>
            <a:pPr eaLnBrk="1" hangingPunct="1"/>
            <a:r>
              <a:rPr lang="zh-CN" altLang="en-US" dirty="0"/>
              <a:t>简介</a:t>
            </a:r>
            <a:endParaRPr lang="en-US" altLang="zh-CN" dirty="0"/>
          </a:p>
          <a:p>
            <a:pPr eaLnBrk="1" hangingPunct="1"/>
            <a:r>
              <a:rPr lang="zh-CN" altLang="en-US" dirty="0"/>
              <a:t>文件服务体系结构</a:t>
            </a:r>
            <a:endParaRPr lang="en-US" altLang="zh-CN" dirty="0"/>
          </a:p>
          <a:p>
            <a:pPr eaLnBrk="1" hangingPunct="1"/>
            <a:r>
              <a:rPr lang="en-US" altLang="zh-CN" dirty="0">
                <a:solidFill>
                  <a:srgbClr val="FF0000"/>
                </a:solidFill>
                <a:latin typeface="Times New Roman" panose="02020603050405020304" pitchFamily="18" charset="0"/>
                <a:cs typeface="Times New Roman" panose="02020603050405020304" pitchFamily="18" charset="0"/>
              </a:rPr>
              <a:t>SUN</a:t>
            </a:r>
            <a:r>
              <a:rPr lang="zh-CN" altLang="en-US" dirty="0">
                <a:solidFill>
                  <a:srgbClr val="FF0000"/>
                </a:solidFill>
                <a:latin typeface="Times New Roman" panose="02020603050405020304" pitchFamily="18" charset="0"/>
                <a:cs typeface="Times New Roman" panose="02020603050405020304" pitchFamily="18" charset="0"/>
              </a:rPr>
              <a:t>网络文件系统</a:t>
            </a:r>
            <a:endParaRPr lang="en-US" altLang="zh-CN" dirty="0">
              <a:solidFill>
                <a:srgbClr val="FF0000"/>
              </a:solidFill>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Andrew</a:t>
            </a:r>
            <a:r>
              <a:rPr lang="zh-CN" altLang="en-US" dirty="0">
                <a:latin typeface="Times New Roman" panose="02020603050405020304" pitchFamily="18" charset="0"/>
                <a:cs typeface="Times New Roman" panose="02020603050405020304" pitchFamily="18" charset="0"/>
              </a:rPr>
              <a:t>文件系统</a:t>
            </a:r>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t>DFS</a:t>
            </a:r>
            <a:r>
              <a:rPr lang="zh-CN" altLang="en-US" dirty="0"/>
              <a:t>进展</a:t>
            </a:r>
            <a:endParaRPr lang="en-US" altLang="zh-CN" dirty="0"/>
          </a:p>
          <a:p>
            <a:pPr eaLnBrk="1" hangingPunct="1"/>
            <a:r>
              <a:rPr lang="zh-CN" altLang="en-US" dirty="0"/>
              <a:t>小结</a:t>
            </a:r>
          </a:p>
          <a:p>
            <a:pPr eaLnBrk="1" hangingPunct="1">
              <a:buFont typeface="Wingdings" pitchFamily="2" charset="2"/>
              <a:buNone/>
            </a:pPr>
            <a:endParaRPr lang="zh-CN" altLang="en-US" dirty="0"/>
          </a:p>
        </p:txBody>
      </p:sp>
      <p:sp>
        <p:nvSpPr>
          <p:cNvPr id="36868" name="灯片编号占位符 2">
            <a:extLst>
              <a:ext uri="{FF2B5EF4-FFF2-40B4-BE49-F238E27FC236}">
                <a16:creationId xmlns:a16="http://schemas.microsoft.com/office/drawing/2014/main" id="{F3E9629D-35E4-7DAA-9075-D0305A25FDBF}"/>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48EBCD-EFC1-7B46-82FF-07CEFDC2C69D}" type="slidenum">
              <a:rPr lang="zh-CN" altLang="en-US" sz="1400"/>
              <a:pPr>
                <a:spcBef>
                  <a:spcPct val="0"/>
                </a:spcBef>
                <a:buClrTx/>
                <a:buSzTx/>
                <a:buFontTx/>
                <a:buNone/>
              </a:pPr>
              <a:t>27</a:t>
            </a:fld>
            <a:endParaRPr lang="en-US" altLang="zh-CN" sz="1400"/>
          </a:p>
        </p:txBody>
      </p:sp>
      <p:sp>
        <p:nvSpPr>
          <p:cNvPr id="2" name="标题 9">
            <a:extLst>
              <a:ext uri="{FF2B5EF4-FFF2-40B4-BE49-F238E27FC236}">
                <a16:creationId xmlns:a16="http://schemas.microsoft.com/office/drawing/2014/main" id="{2B6F3062-89DD-F700-ACE5-3B75EDB9A640}"/>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zh-CN" sz="3600" kern="0">
                <a:latin typeface="Times New Roman" panose="02020603050405020304" pitchFamily="18" charset="0"/>
                <a:cs typeface="Times New Roman" panose="02020603050405020304" pitchFamily="18" charset="0"/>
              </a:rPr>
              <a:t>第7章 分布式文件系统</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2">
            <a:extLst>
              <a:ext uri="{FF2B5EF4-FFF2-40B4-BE49-F238E27FC236}">
                <a16:creationId xmlns:a16="http://schemas.microsoft.com/office/drawing/2014/main" id="{795BC7E9-FEFF-6D9A-4C1D-FB5F40C22179}"/>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8D0BB1-847D-AB44-8CC9-6778DFC063EA}" type="slidenum">
              <a:rPr lang="zh-CN" altLang="en-US" sz="1400"/>
              <a:pPr>
                <a:spcBef>
                  <a:spcPct val="0"/>
                </a:spcBef>
                <a:buClrTx/>
                <a:buSzTx/>
                <a:buFontTx/>
                <a:buNone/>
              </a:pPr>
              <a:t>28</a:t>
            </a:fld>
            <a:endParaRPr lang="en-US" altLang="zh-CN" sz="1400"/>
          </a:p>
        </p:txBody>
      </p:sp>
      <p:sp>
        <p:nvSpPr>
          <p:cNvPr id="37892" name="Content Placeholder 2">
            <a:extLst>
              <a:ext uri="{FF2B5EF4-FFF2-40B4-BE49-F238E27FC236}">
                <a16:creationId xmlns:a16="http://schemas.microsoft.com/office/drawing/2014/main" id="{40AEEFDB-D92E-C387-D2AE-18141C397828}"/>
              </a:ext>
            </a:extLst>
          </p:cNvPr>
          <p:cNvSpPr>
            <a:spLocks noGrp="1" noChangeArrowheads="1"/>
          </p:cNvSpPr>
          <p:nvPr/>
        </p:nvSpPr>
        <p:spPr bwMode="auto">
          <a:xfrm>
            <a:off x="698500" y="2019300"/>
            <a:ext cx="76835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685800" indent="-22860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543050" indent="-17145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00250" indent="-17145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4574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146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3718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290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0000"/>
              </a:spcBef>
              <a:buClrTx/>
              <a:buSzPct val="100000"/>
              <a:buFontTx/>
              <a:buChar char="•"/>
            </a:pPr>
            <a:endParaRPr lang="en-US" altLang="zh-CN" sz="2400">
              <a:ea typeface="MS PGothic" panose="020B0600070205080204" pitchFamily="34" charset="-128"/>
            </a:endParaRPr>
          </a:p>
        </p:txBody>
      </p:sp>
      <p:sp>
        <p:nvSpPr>
          <p:cNvPr id="37893" name="Rectangle 38">
            <a:extLst>
              <a:ext uri="{FF2B5EF4-FFF2-40B4-BE49-F238E27FC236}">
                <a16:creationId xmlns:a16="http://schemas.microsoft.com/office/drawing/2014/main" id="{3A9AE1D4-78A5-F4E0-C230-F2937D013CEB}"/>
              </a:ext>
            </a:extLst>
          </p:cNvPr>
          <p:cNvSpPr>
            <a:spLocks noChangeArrowheads="1"/>
          </p:cNvSpPr>
          <p:nvPr/>
        </p:nvSpPr>
        <p:spPr bwMode="auto">
          <a:xfrm>
            <a:off x="5397500" y="2381250"/>
            <a:ext cx="2959100" cy="4248149"/>
          </a:xfrm>
          <a:prstGeom prst="rect">
            <a:avLst/>
          </a:prstGeom>
          <a:gradFill rotWithShape="0">
            <a:gsLst>
              <a:gs pos="0">
                <a:srgbClr val="618FFD"/>
              </a:gs>
              <a:gs pos="50000">
                <a:srgbClr val="67F7F0"/>
              </a:gs>
              <a:gs pos="100000">
                <a:srgbClr val="618FFD"/>
              </a:gs>
            </a:gsLst>
            <a:lin ang="2700000" scaled="1"/>
          </a:gra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894" name="Rectangle 18">
            <a:extLst>
              <a:ext uri="{FF2B5EF4-FFF2-40B4-BE49-F238E27FC236}">
                <a16:creationId xmlns:a16="http://schemas.microsoft.com/office/drawing/2014/main" id="{15454581-59D6-CE9F-90E3-4963A44CA120}"/>
              </a:ext>
            </a:extLst>
          </p:cNvPr>
          <p:cNvSpPr>
            <a:spLocks noChangeArrowheads="1"/>
          </p:cNvSpPr>
          <p:nvPr/>
        </p:nvSpPr>
        <p:spPr bwMode="auto">
          <a:xfrm>
            <a:off x="825500" y="2386012"/>
            <a:ext cx="3683000" cy="4217987"/>
          </a:xfrm>
          <a:prstGeom prst="rect">
            <a:avLst/>
          </a:prstGeom>
          <a:gradFill rotWithShape="0">
            <a:gsLst>
              <a:gs pos="0">
                <a:srgbClr val="618FFD"/>
              </a:gs>
              <a:gs pos="50000">
                <a:srgbClr val="67F7F0"/>
              </a:gs>
              <a:gs pos="100000">
                <a:srgbClr val="618FFD"/>
              </a:gs>
            </a:gsLst>
            <a:lin ang="2700000" scaled="1"/>
          </a:gra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895" name="Rectangle 20">
            <a:extLst>
              <a:ext uri="{FF2B5EF4-FFF2-40B4-BE49-F238E27FC236}">
                <a16:creationId xmlns:a16="http://schemas.microsoft.com/office/drawing/2014/main" id="{BBAA2755-8AE3-F46B-118E-5A541DC8979B}"/>
              </a:ext>
            </a:extLst>
          </p:cNvPr>
          <p:cNvSpPr>
            <a:spLocks noChangeArrowheads="1"/>
          </p:cNvSpPr>
          <p:nvPr/>
        </p:nvSpPr>
        <p:spPr bwMode="auto">
          <a:xfrm>
            <a:off x="901700" y="3606800"/>
            <a:ext cx="3517900" cy="2781300"/>
          </a:xfrm>
          <a:prstGeom prst="rect">
            <a:avLst/>
          </a:prstGeom>
          <a:gradFill rotWithShape="0">
            <a:gsLst>
              <a:gs pos="0">
                <a:srgbClr val="C073FA"/>
              </a:gs>
              <a:gs pos="50000">
                <a:srgbClr val="FFFFFF"/>
              </a:gs>
              <a:gs pos="100000">
                <a:srgbClr val="C073FA"/>
              </a:gs>
            </a:gsLst>
            <a:lin ang="18900000" scaled="1"/>
          </a:gra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896" name="Text Box 4">
            <a:extLst>
              <a:ext uri="{FF2B5EF4-FFF2-40B4-BE49-F238E27FC236}">
                <a16:creationId xmlns:a16="http://schemas.microsoft.com/office/drawing/2014/main" id="{BFB6555A-6577-90E0-F5A5-E9093E328616}"/>
              </a:ext>
            </a:extLst>
          </p:cNvPr>
          <p:cNvSpPr txBox="1">
            <a:spLocks noChangeArrowheads="1"/>
          </p:cNvSpPr>
          <p:nvPr/>
        </p:nvSpPr>
        <p:spPr bwMode="auto">
          <a:xfrm>
            <a:off x="990600" y="2667000"/>
            <a:ext cx="1435100" cy="708025"/>
          </a:xfrm>
          <a:prstGeom prst="rect">
            <a:avLst/>
          </a:prstGeom>
          <a:solidFill>
            <a:schemeClr val="bg1"/>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50000"/>
              </a:spcBef>
              <a:buClrTx/>
              <a:buSzTx/>
              <a:buFontTx/>
              <a:buNone/>
            </a:pPr>
            <a:r>
              <a:rPr lang="en-US" altLang="zh-CN" sz="1800">
                <a:latin typeface="Arial" panose="020B0604020202020204" pitchFamily="34" charset="0"/>
              </a:rPr>
              <a:t> Application Program</a:t>
            </a:r>
          </a:p>
        </p:txBody>
      </p:sp>
      <p:sp>
        <p:nvSpPr>
          <p:cNvPr id="37897" name="Text Box 5">
            <a:extLst>
              <a:ext uri="{FF2B5EF4-FFF2-40B4-BE49-F238E27FC236}">
                <a16:creationId xmlns:a16="http://schemas.microsoft.com/office/drawing/2014/main" id="{529C50D0-241F-9085-2ECE-C8239D98754A}"/>
              </a:ext>
            </a:extLst>
          </p:cNvPr>
          <p:cNvSpPr txBox="1">
            <a:spLocks noChangeArrowheads="1"/>
          </p:cNvSpPr>
          <p:nvPr/>
        </p:nvSpPr>
        <p:spPr bwMode="auto">
          <a:xfrm>
            <a:off x="2654300" y="2667000"/>
            <a:ext cx="1435100" cy="708025"/>
          </a:xfrm>
          <a:prstGeom prst="rect">
            <a:avLst/>
          </a:prstGeom>
          <a:solidFill>
            <a:schemeClr val="bg1"/>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50000"/>
              </a:spcBef>
              <a:buClrTx/>
              <a:buSzTx/>
              <a:buFontTx/>
              <a:buNone/>
            </a:pPr>
            <a:r>
              <a:rPr lang="en-US" altLang="zh-CN" sz="1800" dirty="0">
                <a:latin typeface="Arial" panose="020B0604020202020204" pitchFamily="34" charset="0"/>
              </a:rPr>
              <a:t> Application Program</a:t>
            </a:r>
          </a:p>
        </p:txBody>
      </p:sp>
      <p:sp>
        <p:nvSpPr>
          <p:cNvPr id="37898" name="AutoShape 6">
            <a:extLst>
              <a:ext uri="{FF2B5EF4-FFF2-40B4-BE49-F238E27FC236}">
                <a16:creationId xmlns:a16="http://schemas.microsoft.com/office/drawing/2014/main" id="{EE7ABA40-16EC-E31B-FA24-3A975CA0B376}"/>
              </a:ext>
            </a:extLst>
          </p:cNvPr>
          <p:cNvSpPr>
            <a:spLocks noChangeArrowheads="1"/>
          </p:cNvSpPr>
          <p:nvPr/>
        </p:nvSpPr>
        <p:spPr bwMode="auto">
          <a:xfrm>
            <a:off x="1574800" y="3378200"/>
            <a:ext cx="330200" cy="419100"/>
          </a:xfrm>
          <a:prstGeom prst="downArrow">
            <a:avLst>
              <a:gd name="adj1" fmla="val 50000"/>
              <a:gd name="adj2" fmla="val 31731"/>
            </a:avLst>
          </a:prstGeom>
          <a:solidFill>
            <a:srgbClr val="037C03"/>
          </a:soli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899" name="AutoShape 7">
            <a:extLst>
              <a:ext uri="{FF2B5EF4-FFF2-40B4-BE49-F238E27FC236}">
                <a16:creationId xmlns:a16="http://schemas.microsoft.com/office/drawing/2014/main" id="{C522646E-1F93-9D26-0373-8F9F20C69CFA}"/>
              </a:ext>
            </a:extLst>
          </p:cNvPr>
          <p:cNvSpPr>
            <a:spLocks noChangeArrowheads="1"/>
          </p:cNvSpPr>
          <p:nvPr/>
        </p:nvSpPr>
        <p:spPr bwMode="auto">
          <a:xfrm>
            <a:off x="3213100" y="3378200"/>
            <a:ext cx="330200" cy="419100"/>
          </a:xfrm>
          <a:prstGeom prst="downArrow">
            <a:avLst>
              <a:gd name="adj1" fmla="val 50000"/>
              <a:gd name="adj2" fmla="val 31731"/>
            </a:avLst>
          </a:prstGeom>
          <a:solidFill>
            <a:srgbClr val="037C03"/>
          </a:soli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00" name="Text Box 8">
            <a:extLst>
              <a:ext uri="{FF2B5EF4-FFF2-40B4-BE49-F238E27FC236}">
                <a16:creationId xmlns:a16="http://schemas.microsoft.com/office/drawing/2014/main" id="{D5329B5E-DD4A-FF95-4D02-214530C98053}"/>
              </a:ext>
            </a:extLst>
          </p:cNvPr>
          <p:cNvSpPr txBox="1">
            <a:spLocks noChangeArrowheads="1"/>
          </p:cNvSpPr>
          <p:nvPr/>
        </p:nvSpPr>
        <p:spPr bwMode="auto">
          <a:xfrm>
            <a:off x="1066800" y="3797300"/>
            <a:ext cx="3022600" cy="369888"/>
          </a:xfrm>
          <a:prstGeom prst="rect">
            <a:avLst/>
          </a:prstGeom>
          <a:solidFill>
            <a:srgbClr val="FFFFB7"/>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800">
                <a:latin typeface="Arial" panose="020B0604020202020204" pitchFamily="34" charset="0"/>
              </a:rPr>
              <a:t>虚拟文件系统（</a:t>
            </a:r>
            <a:r>
              <a:rPr lang="en-US" altLang="zh-CN" sz="1800">
                <a:latin typeface="Arial" panose="020B0604020202020204" pitchFamily="34" charset="0"/>
              </a:rPr>
              <a:t>VFS</a:t>
            </a:r>
            <a:r>
              <a:rPr lang="zh-CN" altLang="en-US" sz="1800">
                <a:latin typeface="Arial" panose="020B0604020202020204" pitchFamily="34" charset="0"/>
              </a:rPr>
              <a:t>）</a:t>
            </a:r>
          </a:p>
        </p:txBody>
      </p:sp>
      <p:sp>
        <p:nvSpPr>
          <p:cNvPr id="37901" name="Text Box 9">
            <a:extLst>
              <a:ext uri="{FF2B5EF4-FFF2-40B4-BE49-F238E27FC236}">
                <a16:creationId xmlns:a16="http://schemas.microsoft.com/office/drawing/2014/main" id="{2CD6FC6E-4582-82CC-E892-E713BE1BBDC8}"/>
              </a:ext>
            </a:extLst>
          </p:cNvPr>
          <p:cNvSpPr txBox="1">
            <a:spLocks noChangeArrowheads="1"/>
          </p:cNvSpPr>
          <p:nvPr/>
        </p:nvSpPr>
        <p:spPr bwMode="auto">
          <a:xfrm>
            <a:off x="1003300" y="4533900"/>
            <a:ext cx="1016000" cy="847725"/>
          </a:xfrm>
          <a:prstGeom prst="rect">
            <a:avLst/>
          </a:prstGeom>
          <a:solidFill>
            <a:srgbClr val="FFFFB7"/>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UNIX File System</a:t>
            </a:r>
          </a:p>
        </p:txBody>
      </p:sp>
      <p:sp>
        <p:nvSpPr>
          <p:cNvPr id="37902" name="Text Box 10">
            <a:extLst>
              <a:ext uri="{FF2B5EF4-FFF2-40B4-BE49-F238E27FC236}">
                <a16:creationId xmlns:a16="http://schemas.microsoft.com/office/drawing/2014/main" id="{CC643BE6-F668-8410-131F-D054D04CED16}"/>
              </a:ext>
            </a:extLst>
          </p:cNvPr>
          <p:cNvSpPr txBox="1">
            <a:spLocks noChangeArrowheads="1"/>
          </p:cNvSpPr>
          <p:nvPr/>
        </p:nvSpPr>
        <p:spPr bwMode="auto">
          <a:xfrm>
            <a:off x="2120900" y="4533900"/>
            <a:ext cx="1016000" cy="847725"/>
          </a:xfrm>
          <a:prstGeom prst="rect">
            <a:avLst/>
          </a:prstGeom>
          <a:solidFill>
            <a:srgbClr val="FFFFB7"/>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Other File System</a:t>
            </a:r>
          </a:p>
        </p:txBody>
      </p:sp>
      <p:sp>
        <p:nvSpPr>
          <p:cNvPr id="37903" name="Oval 14">
            <a:extLst>
              <a:ext uri="{FF2B5EF4-FFF2-40B4-BE49-F238E27FC236}">
                <a16:creationId xmlns:a16="http://schemas.microsoft.com/office/drawing/2014/main" id="{EEDF203A-094A-089B-CF27-512F4E622825}"/>
              </a:ext>
            </a:extLst>
          </p:cNvPr>
          <p:cNvSpPr>
            <a:spLocks noChangeArrowheads="1"/>
          </p:cNvSpPr>
          <p:nvPr/>
        </p:nvSpPr>
        <p:spPr bwMode="auto">
          <a:xfrm>
            <a:off x="1054100" y="5905500"/>
            <a:ext cx="850900" cy="2921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04" name="Text Box 11">
            <a:extLst>
              <a:ext uri="{FF2B5EF4-FFF2-40B4-BE49-F238E27FC236}">
                <a16:creationId xmlns:a16="http://schemas.microsoft.com/office/drawing/2014/main" id="{FA8569E2-4CEA-C540-6C07-F534230EF501}"/>
              </a:ext>
            </a:extLst>
          </p:cNvPr>
          <p:cNvSpPr txBox="1">
            <a:spLocks noChangeArrowheads="1"/>
          </p:cNvSpPr>
          <p:nvPr/>
        </p:nvSpPr>
        <p:spPr bwMode="auto">
          <a:xfrm>
            <a:off x="3251200" y="4533900"/>
            <a:ext cx="884238" cy="784225"/>
          </a:xfrm>
          <a:prstGeom prst="rect">
            <a:avLst/>
          </a:prstGeom>
          <a:solidFill>
            <a:srgbClr val="FFFFB7"/>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NFS </a:t>
            </a:r>
          </a:p>
          <a:p>
            <a:pPr>
              <a:spcBef>
                <a:spcPct val="50000"/>
              </a:spcBef>
              <a:buClrTx/>
              <a:buSzTx/>
              <a:buFontTx/>
              <a:buNone/>
            </a:pPr>
            <a:r>
              <a:rPr lang="zh-CN" altLang="en-US" sz="1800">
                <a:latin typeface="Arial" panose="020B0604020202020204" pitchFamily="34" charset="0"/>
              </a:rPr>
              <a:t>客户</a:t>
            </a:r>
          </a:p>
        </p:txBody>
      </p:sp>
      <p:sp>
        <p:nvSpPr>
          <p:cNvPr id="37905" name="Oval 13">
            <a:extLst>
              <a:ext uri="{FF2B5EF4-FFF2-40B4-BE49-F238E27FC236}">
                <a16:creationId xmlns:a16="http://schemas.microsoft.com/office/drawing/2014/main" id="{D084F439-5A4D-D240-34EC-67CBF2B4288C}"/>
              </a:ext>
            </a:extLst>
          </p:cNvPr>
          <p:cNvSpPr>
            <a:spLocks noChangeArrowheads="1"/>
          </p:cNvSpPr>
          <p:nvPr/>
        </p:nvSpPr>
        <p:spPr bwMode="auto">
          <a:xfrm>
            <a:off x="1054100" y="5791200"/>
            <a:ext cx="850900" cy="292100"/>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06" name="Oval 12">
            <a:extLst>
              <a:ext uri="{FF2B5EF4-FFF2-40B4-BE49-F238E27FC236}">
                <a16:creationId xmlns:a16="http://schemas.microsoft.com/office/drawing/2014/main" id="{D2654D35-B4F0-F1E4-351A-FB43F7132B72}"/>
              </a:ext>
            </a:extLst>
          </p:cNvPr>
          <p:cNvSpPr>
            <a:spLocks noChangeArrowheads="1"/>
          </p:cNvSpPr>
          <p:nvPr/>
        </p:nvSpPr>
        <p:spPr bwMode="auto">
          <a:xfrm>
            <a:off x="1066800" y="5689600"/>
            <a:ext cx="850900" cy="292100"/>
          </a:xfrm>
          <a:prstGeom prst="ellipse">
            <a:avLst/>
          </a:prstGeom>
          <a:solidFill>
            <a:srgbClr val="808080"/>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07" name="Line 15">
            <a:extLst>
              <a:ext uri="{FF2B5EF4-FFF2-40B4-BE49-F238E27FC236}">
                <a16:creationId xmlns:a16="http://schemas.microsoft.com/office/drawing/2014/main" id="{1EB7F848-4318-6413-DA09-634BED0C5EB0}"/>
              </a:ext>
            </a:extLst>
          </p:cNvPr>
          <p:cNvSpPr>
            <a:spLocks noChangeShapeType="1"/>
          </p:cNvSpPr>
          <p:nvPr/>
        </p:nvSpPr>
        <p:spPr bwMode="auto">
          <a:xfrm flipH="1">
            <a:off x="1473200" y="4114800"/>
            <a:ext cx="0" cy="419100"/>
          </a:xfrm>
          <a:prstGeom prst="line">
            <a:avLst/>
          </a:prstGeom>
          <a:noFill/>
          <a:ln w="381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Line 16">
            <a:extLst>
              <a:ext uri="{FF2B5EF4-FFF2-40B4-BE49-F238E27FC236}">
                <a16:creationId xmlns:a16="http://schemas.microsoft.com/office/drawing/2014/main" id="{B088526A-802C-C2FA-9136-26DC425EE75B}"/>
              </a:ext>
            </a:extLst>
          </p:cNvPr>
          <p:cNvSpPr>
            <a:spLocks noChangeShapeType="1"/>
          </p:cNvSpPr>
          <p:nvPr/>
        </p:nvSpPr>
        <p:spPr bwMode="auto">
          <a:xfrm flipH="1">
            <a:off x="2565400" y="4152900"/>
            <a:ext cx="0" cy="419100"/>
          </a:xfrm>
          <a:prstGeom prst="line">
            <a:avLst/>
          </a:prstGeom>
          <a:noFill/>
          <a:ln w="381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9" name="Line 17">
            <a:extLst>
              <a:ext uri="{FF2B5EF4-FFF2-40B4-BE49-F238E27FC236}">
                <a16:creationId xmlns:a16="http://schemas.microsoft.com/office/drawing/2014/main" id="{3ECFCF21-6F73-701A-7E6A-5F9EF0FA3319}"/>
              </a:ext>
            </a:extLst>
          </p:cNvPr>
          <p:cNvSpPr>
            <a:spLocks noChangeShapeType="1"/>
          </p:cNvSpPr>
          <p:nvPr/>
        </p:nvSpPr>
        <p:spPr bwMode="auto">
          <a:xfrm flipH="1">
            <a:off x="3619500" y="4152900"/>
            <a:ext cx="0" cy="419100"/>
          </a:xfrm>
          <a:prstGeom prst="line">
            <a:avLst/>
          </a:prstGeom>
          <a:noFill/>
          <a:ln w="381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0" name="Line 19">
            <a:extLst>
              <a:ext uri="{FF2B5EF4-FFF2-40B4-BE49-F238E27FC236}">
                <a16:creationId xmlns:a16="http://schemas.microsoft.com/office/drawing/2014/main" id="{1C7C9632-2ACE-CF35-77B0-72790E676EF4}"/>
              </a:ext>
            </a:extLst>
          </p:cNvPr>
          <p:cNvSpPr>
            <a:spLocks noChangeShapeType="1"/>
          </p:cNvSpPr>
          <p:nvPr/>
        </p:nvSpPr>
        <p:spPr bwMode="auto">
          <a:xfrm flipH="1">
            <a:off x="1498600" y="5372100"/>
            <a:ext cx="0" cy="419100"/>
          </a:xfrm>
          <a:prstGeom prst="line">
            <a:avLst/>
          </a:prstGeom>
          <a:noFill/>
          <a:ln w="381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1" name="Text Box 21">
            <a:extLst>
              <a:ext uri="{FF2B5EF4-FFF2-40B4-BE49-F238E27FC236}">
                <a16:creationId xmlns:a16="http://schemas.microsoft.com/office/drawing/2014/main" id="{41ABB8A9-A3EC-E4CF-CE8F-3263B2A5A6B1}"/>
              </a:ext>
            </a:extLst>
          </p:cNvPr>
          <p:cNvSpPr txBox="1">
            <a:spLocks noChangeArrowheads="1"/>
          </p:cNvSpPr>
          <p:nvPr/>
        </p:nvSpPr>
        <p:spPr bwMode="auto">
          <a:xfrm>
            <a:off x="1409700" y="1930399"/>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000" dirty="0">
                <a:solidFill>
                  <a:schemeClr val="hlink"/>
                </a:solidFill>
                <a:latin typeface="Arial" panose="020B0604020202020204" pitchFamily="34" charset="0"/>
              </a:rPr>
              <a:t>Client Computer</a:t>
            </a:r>
          </a:p>
        </p:txBody>
      </p:sp>
      <p:sp>
        <p:nvSpPr>
          <p:cNvPr id="37912" name="Rectangle 22">
            <a:extLst>
              <a:ext uri="{FF2B5EF4-FFF2-40B4-BE49-F238E27FC236}">
                <a16:creationId xmlns:a16="http://schemas.microsoft.com/office/drawing/2014/main" id="{483EC591-CC60-D8FC-28FD-F80A8C9E6F9D}"/>
              </a:ext>
            </a:extLst>
          </p:cNvPr>
          <p:cNvSpPr>
            <a:spLocks noChangeArrowheads="1"/>
          </p:cNvSpPr>
          <p:nvPr/>
        </p:nvSpPr>
        <p:spPr bwMode="auto">
          <a:xfrm>
            <a:off x="5461000" y="3657600"/>
            <a:ext cx="2806700" cy="2781300"/>
          </a:xfrm>
          <a:prstGeom prst="rect">
            <a:avLst/>
          </a:prstGeom>
          <a:gradFill rotWithShape="0">
            <a:gsLst>
              <a:gs pos="0">
                <a:srgbClr val="C073FA"/>
              </a:gs>
              <a:gs pos="50000">
                <a:srgbClr val="FFFFFF"/>
              </a:gs>
              <a:gs pos="100000">
                <a:srgbClr val="C073FA"/>
              </a:gs>
            </a:gsLst>
            <a:lin ang="18900000" scaled="1"/>
          </a:gra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13" name="Text Box 23">
            <a:extLst>
              <a:ext uri="{FF2B5EF4-FFF2-40B4-BE49-F238E27FC236}">
                <a16:creationId xmlns:a16="http://schemas.microsoft.com/office/drawing/2014/main" id="{EC071DF4-00B0-68B5-7AB6-20B79F815D6C}"/>
              </a:ext>
            </a:extLst>
          </p:cNvPr>
          <p:cNvSpPr txBox="1">
            <a:spLocks noChangeArrowheads="1"/>
          </p:cNvSpPr>
          <p:nvPr/>
        </p:nvSpPr>
        <p:spPr bwMode="auto">
          <a:xfrm>
            <a:off x="5626100" y="3848100"/>
            <a:ext cx="2400300" cy="369888"/>
          </a:xfrm>
          <a:prstGeom prst="rect">
            <a:avLst/>
          </a:prstGeom>
          <a:solidFill>
            <a:srgbClr val="FFFFB7"/>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800">
                <a:latin typeface="Arial" panose="020B0604020202020204" pitchFamily="34" charset="0"/>
              </a:rPr>
              <a:t>虚拟文件系统</a:t>
            </a:r>
          </a:p>
        </p:txBody>
      </p:sp>
      <p:sp>
        <p:nvSpPr>
          <p:cNvPr id="37914" name="Text Box 27">
            <a:extLst>
              <a:ext uri="{FF2B5EF4-FFF2-40B4-BE49-F238E27FC236}">
                <a16:creationId xmlns:a16="http://schemas.microsoft.com/office/drawing/2014/main" id="{2F2F30F0-ADE1-F418-BD12-4603AA150451}"/>
              </a:ext>
            </a:extLst>
          </p:cNvPr>
          <p:cNvSpPr txBox="1">
            <a:spLocks noChangeArrowheads="1"/>
          </p:cNvSpPr>
          <p:nvPr/>
        </p:nvSpPr>
        <p:spPr bwMode="auto">
          <a:xfrm>
            <a:off x="5588000" y="4559300"/>
            <a:ext cx="1016000" cy="784225"/>
          </a:xfrm>
          <a:prstGeom prst="rect">
            <a:avLst/>
          </a:prstGeom>
          <a:solidFill>
            <a:srgbClr val="FFFFB7"/>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NFS</a:t>
            </a:r>
          </a:p>
          <a:p>
            <a:pPr>
              <a:spcBef>
                <a:spcPct val="50000"/>
              </a:spcBef>
              <a:buClrTx/>
              <a:buSzTx/>
              <a:buFontTx/>
              <a:buNone/>
            </a:pPr>
            <a:r>
              <a:rPr lang="zh-CN" altLang="en-US" sz="1800">
                <a:latin typeface="Arial" panose="020B0604020202020204" pitchFamily="34" charset="0"/>
              </a:rPr>
              <a:t>服务器</a:t>
            </a:r>
          </a:p>
        </p:txBody>
      </p:sp>
      <p:sp>
        <p:nvSpPr>
          <p:cNvPr id="37915" name="Line 30">
            <a:extLst>
              <a:ext uri="{FF2B5EF4-FFF2-40B4-BE49-F238E27FC236}">
                <a16:creationId xmlns:a16="http://schemas.microsoft.com/office/drawing/2014/main" id="{29D85765-E71D-83CF-BD90-81F06A2E7390}"/>
              </a:ext>
            </a:extLst>
          </p:cNvPr>
          <p:cNvSpPr>
            <a:spLocks noChangeShapeType="1"/>
          </p:cNvSpPr>
          <p:nvPr/>
        </p:nvSpPr>
        <p:spPr bwMode="auto">
          <a:xfrm rot="10695840" flipH="1">
            <a:off x="6032500" y="4152900"/>
            <a:ext cx="1588" cy="419100"/>
          </a:xfrm>
          <a:prstGeom prst="line">
            <a:avLst/>
          </a:prstGeom>
          <a:noFill/>
          <a:ln w="381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7916" name="Group 34">
            <a:extLst>
              <a:ext uri="{FF2B5EF4-FFF2-40B4-BE49-F238E27FC236}">
                <a16:creationId xmlns:a16="http://schemas.microsoft.com/office/drawing/2014/main" id="{CBD089D8-8FDA-165A-DBBA-AAA176F67573}"/>
              </a:ext>
            </a:extLst>
          </p:cNvPr>
          <p:cNvGrpSpPr>
            <a:grpSpLocks/>
          </p:cNvGrpSpPr>
          <p:nvPr/>
        </p:nvGrpSpPr>
        <p:grpSpPr bwMode="auto">
          <a:xfrm>
            <a:off x="6883400" y="4559300"/>
            <a:ext cx="1016000" cy="1663700"/>
            <a:chOff x="3920" y="672"/>
            <a:chExt cx="640" cy="1048"/>
          </a:xfrm>
        </p:grpSpPr>
        <p:sp>
          <p:nvSpPr>
            <p:cNvPr id="37924" name="Text Box 24">
              <a:extLst>
                <a:ext uri="{FF2B5EF4-FFF2-40B4-BE49-F238E27FC236}">
                  <a16:creationId xmlns:a16="http://schemas.microsoft.com/office/drawing/2014/main" id="{F88C8983-9ED2-F2DB-0876-7E5D01989A5D}"/>
                </a:ext>
              </a:extLst>
            </p:cNvPr>
            <p:cNvSpPr txBox="1">
              <a:spLocks noChangeArrowheads="1"/>
            </p:cNvSpPr>
            <p:nvPr/>
          </p:nvSpPr>
          <p:spPr bwMode="auto">
            <a:xfrm>
              <a:off x="3920" y="672"/>
              <a:ext cx="640" cy="534"/>
            </a:xfrm>
            <a:prstGeom prst="rect">
              <a:avLst/>
            </a:prstGeom>
            <a:solidFill>
              <a:srgbClr val="FFFFB7"/>
            </a:solidFill>
            <a:ln w="12700">
              <a:solidFill>
                <a:schemeClr val="tx1"/>
              </a:solidFill>
              <a:miter lim="800000"/>
              <a:headEnd type="none" w="sm" len="sm"/>
              <a:tailEnd type="none" w="med" len="lg"/>
            </a:ln>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UNIX File System</a:t>
              </a:r>
            </a:p>
          </p:txBody>
        </p:sp>
        <p:sp>
          <p:nvSpPr>
            <p:cNvPr id="37925" name="Oval 26">
              <a:extLst>
                <a:ext uri="{FF2B5EF4-FFF2-40B4-BE49-F238E27FC236}">
                  <a16:creationId xmlns:a16="http://schemas.microsoft.com/office/drawing/2014/main" id="{BDF5A7E9-31B7-C090-2410-F93B3849F6F9}"/>
                </a:ext>
              </a:extLst>
            </p:cNvPr>
            <p:cNvSpPr>
              <a:spLocks noChangeArrowheads="1"/>
            </p:cNvSpPr>
            <p:nvPr/>
          </p:nvSpPr>
          <p:spPr bwMode="auto">
            <a:xfrm>
              <a:off x="3952" y="1536"/>
              <a:ext cx="536" cy="184"/>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26" name="Oval 28">
              <a:extLst>
                <a:ext uri="{FF2B5EF4-FFF2-40B4-BE49-F238E27FC236}">
                  <a16:creationId xmlns:a16="http://schemas.microsoft.com/office/drawing/2014/main" id="{8FB1D64D-440E-742B-67B9-B85D716649C5}"/>
                </a:ext>
              </a:extLst>
            </p:cNvPr>
            <p:cNvSpPr>
              <a:spLocks noChangeArrowheads="1"/>
            </p:cNvSpPr>
            <p:nvPr/>
          </p:nvSpPr>
          <p:spPr bwMode="auto">
            <a:xfrm>
              <a:off x="3952" y="1464"/>
              <a:ext cx="536" cy="184"/>
            </a:xfrm>
            <a:prstGeom prst="ellipse">
              <a:avLst/>
            </a:prstGeom>
            <a:solidFill>
              <a:schemeClr val="folHlink"/>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27" name="Oval 29">
              <a:extLst>
                <a:ext uri="{FF2B5EF4-FFF2-40B4-BE49-F238E27FC236}">
                  <a16:creationId xmlns:a16="http://schemas.microsoft.com/office/drawing/2014/main" id="{7AC5C660-988B-4647-78BF-516975DA0A93}"/>
                </a:ext>
              </a:extLst>
            </p:cNvPr>
            <p:cNvSpPr>
              <a:spLocks noChangeArrowheads="1"/>
            </p:cNvSpPr>
            <p:nvPr/>
          </p:nvSpPr>
          <p:spPr bwMode="auto">
            <a:xfrm>
              <a:off x="3960" y="1400"/>
              <a:ext cx="536" cy="184"/>
            </a:xfrm>
            <a:prstGeom prst="ellipse">
              <a:avLst/>
            </a:prstGeom>
            <a:solidFill>
              <a:srgbClr val="808080"/>
            </a:solidFill>
            <a:ln w="12700">
              <a:solidFill>
                <a:srgbClr val="000000"/>
              </a:solidFill>
              <a:round/>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28" name="Line 33">
              <a:extLst>
                <a:ext uri="{FF2B5EF4-FFF2-40B4-BE49-F238E27FC236}">
                  <a16:creationId xmlns:a16="http://schemas.microsoft.com/office/drawing/2014/main" id="{FDC80E50-1967-D050-A3B2-38BE79BDB527}"/>
                </a:ext>
              </a:extLst>
            </p:cNvPr>
            <p:cNvSpPr>
              <a:spLocks noChangeShapeType="1"/>
            </p:cNvSpPr>
            <p:nvPr/>
          </p:nvSpPr>
          <p:spPr bwMode="auto">
            <a:xfrm flipH="1">
              <a:off x="4232" y="1200"/>
              <a:ext cx="0" cy="264"/>
            </a:xfrm>
            <a:prstGeom prst="line">
              <a:avLst/>
            </a:prstGeom>
            <a:noFill/>
            <a:ln w="381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17" name="Line 35">
            <a:extLst>
              <a:ext uri="{FF2B5EF4-FFF2-40B4-BE49-F238E27FC236}">
                <a16:creationId xmlns:a16="http://schemas.microsoft.com/office/drawing/2014/main" id="{C364AB9E-E2EC-A4D6-48B5-CC45E0A4F551}"/>
              </a:ext>
            </a:extLst>
          </p:cNvPr>
          <p:cNvSpPr>
            <a:spLocks noChangeShapeType="1"/>
          </p:cNvSpPr>
          <p:nvPr/>
        </p:nvSpPr>
        <p:spPr bwMode="auto">
          <a:xfrm flipH="1">
            <a:off x="7366000" y="4178300"/>
            <a:ext cx="0" cy="419100"/>
          </a:xfrm>
          <a:prstGeom prst="line">
            <a:avLst/>
          </a:prstGeom>
          <a:noFill/>
          <a:ln w="381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8" name="Text Box 39">
            <a:extLst>
              <a:ext uri="{FF2B5EF4-FFF2-40B4-BE49-F238E27FC236}">
                <a16:creationId xmlns:a16="http://schemas.microsoft.com/office/drawing/2014/main" id="{853227BD-E745-1288-D282-ECCD5AE54D25}"/>
              </a:ext>
            </a:extLst>
          </p:cNvPr>
          <p:cNvSpPr txBox="1">
            <a:spLocks noChangeArrowheads="1"/>
          </p:cNvSpPr>
          <p:nvPr/>
        </p:nvSpPr>
        <p:spPr bwMode="auto">
          <a:xfrm>
            <a:off x="5759450" y="1934028"/>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000" dirty="0">
                <a:solidFill>
                  <a:schemeClr val="hlink"/>
                </a:solidFill>
                <a:latin typeface="Arial" panose="020B0604020202020204" pitchFamily="34" charset="0"/>
              </a:rPr>
              <a:t>Server Computer</a:t>
            </a:r>
          </a:p>
        </p:txBody>
      </p:sp>
      <p:sp>
        <p:nvSpPr>
          <p:cNvPr id="37919" name="AutoShape 40">
            <a:extLst>
              <a:ext uri="{FF2B5EF4-FFF2-40B4-BE49-F238E27FC236}">
                <a16:creationId xmlns:a16="http://schemas.microsoft.com/office/drawing/2014/main" id="{2EA93AC1-FCD7-2503-AF76-F656333021F3}"/>
              </a:ext>
            </a:extLst>
          </p:cNvPr>
          <p:cNvSpPr>
            <a:spLocks noChangeArrowheads="1"/>
          </p:cNvSpPr>
          <p:nvPr/>
        </p:nvSpPr>
        <p:spPr bwMode="auto">
          <a:xfrm>
            <a:off x="4267200" y="4546600"/>
            <a:ext cx="1333500" cy="876300"/>
          </a:xfrm>
          <a:prstGeom prst="leftRightArrow">
            <a:avLst>
              <a:gd name="adj1" fmla="val 52898"/>
              <a:gd name="adj2" fmla="val 37684"/>
            </a:avLst>
          </a:prstGeom>
          <a:solidFill>
            <a:schemeClr val="bg1"/>
          </a:solidFill>
          <a:ln w="12700">
            <a:solidFill>
              <a:srgbClr val="000000"/>
            </a:solidFill>
            <a:miter lim="800000"/>
            <a:headEnd type="none" w="sm" len="sm"/>
            <a:tailEnd type="none" w="med" len="lg"/>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1600">
              <a:solidFill>
                <a:schemeClr val="hlink"/>
              </a:solidFill>
              <a:latin typeface="Arial" panose="020B0604020202020204" pitchFamily="34" charset="0"/>
            </a:endParaRPr>
          </a:p>
        </p:txBody>
      </p:sp>
      <p:sp>
        <p:nvSpPr>
          <p:cNvPr id="37920" name="Text Box 37">
            <a:extLst>
              <a:ext uri="{FF2B5EF4-FFF2-40B4-BE49-F238E27FC236}">
                <a16:creationId xmlns:a16="http://schemas.microsoft.com/office/drawing/2014/main" id="{BCC48945-708E-224C-C0BC-6A03EEF01B7B}"/>
              </a:ext>
            </a:extLst>
          </p:cNvPr>
          <p:cNvSpPr txBox="1">
            <a:spLocks noChangeArrowheads="1"/>
          </p:cNvSpPr>
          <p:nvPr/>
        </p:nvSpPr>
        <p:spPr bwMode="auto">
          <a:xfrm>
            <a:off x="4419600" y="4800600"/>
            <a:ext cx="1117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600" b="1">
                <a:solidFill>
                  <a:srgbClr val="0000FF"/>
                </a:solidFill>
                <a:latin typeface="Arial" panose="020B0604020202020204" pitchFamily="34" charset="0"/>
              </a:rPr>
              <a:t>NFS </a:t>
            </a:r>
            <a:r>
              <a:rPr lang="zh-CN" altLang="en-US" sz="1600" b="1">
                <a:solidFill>
                  <a:srgbClr val="0000FF"/>
                </a:solidFill>
                <a:latin typeface="Arial" panose="020B0604020202020204" pitchFamily="34" charset="0"/>
              </a:rPr>
              <a:t>协议</a:t>
            </a:r>
          </a:p>
        </p:txBody>
      </p:sp>
      <p:sp>
        <p:nvSpPr>
          <p:cNvPr id="37921" name="Text Box 41">
            <a:extLst>
              <a:ext uri="{FF2B5EF4-FFF2-40B4-BE49-F238E27FC236}">
                <a16:creationId xmlns:a16="http://schemas.microsoft.com/office/drawing/2014/main" id="{FC173D95-740E-B358-C07F-F07A1D09F803}"/>
              </a:ext>
            </a:extLst>
          </p:cNvPr>
          <p:cNvSpPr txBox="1">
            <a:spLocks noChangeArrowheads="1"/>
          </p:cNvSpPr>
          <p:nvPr/>
        </p:nvSpPr>
        <p:spPr bwMode="auto">
          <a:xfrm>
            <a:off x="4635500" y="3157991"/>
            <a:ext cx="8001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buClrTx/>
              <a:buSzTx/>
              <a:buFontTx/>
              <a:buNone/>
            </a:pPr>
            <a:r>
              <a:rPr lang="en-US" altLang="zh-CN" sz="1600" dirty="0">
                <a:solidFill>
                  <a:srgbClr val="FF0000"/>
                </a:solidFill>
                <a:latin typeface="Arial" panose="020B0604020202020204" pitchFamily="34" charset="0"/>
              </a:rPr>
              <a:t>UNIX</a:t>
            </a:r>
          </a:p>
          <a:p>
            <a:pPr>
              <a:lnSpc>
                <a:spcPct val="80000"/>
              </a:lnSpc>
              <a:spcBef>
                <a:spcPct val="50000"/>
              </a:spcBef>
              <a:buClrTx/>
              <a:buSzTx/>
              <a:buFontTx/>
              <a:buNone/>
            </a:pPr>
            <a:r>
              <a:rPr lang="zh-CN" altLang="en-US" sz="1600" dirty="0">
                <a:solidFill>
                  <a:srgbClr val="FF0000"/>
                </a:solidFill>
                <a:latin typeface="Arial" panose="020B0604020202020204" pitchFamily="34" charset="0"/>
              </a:rPr>
              <a:t>内核</a:t>
            </a:r>
          </a:p>
        </p:txBody>
      </p:sp>
      <p:sp>
        <p:nvSpPr>
          <p:cNvPr id="37922" name="Line 42">
            <a:extLst>
              <a:ext uri="{FF2B5EF4-FFF2-40B4-BE49-F238E27FC236}">
                <a16:creationId xmlns:a16="http://schemas.microsoft.com/office/drawing/2014/main" id="{61BEDDBE-C61C-9F51-C74B-2BA0A02C4745}"/>
              </a:ext>
            </a:extLst>
          </p:cNvPr>
          <p:cNvSpPr>
            <a:spLocks noChangeShapeType="1"/>
          </p:cNvSpPr>
          <p:nvPr/>
        </p:nvSpPr>
        <p:spPr bwMode="auto">
          <a:xfrm flipH="1">
            <a:off x="4222750" y="3390900"/>
            <a:ext cx="501652" cy="28540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3" name="Line 43">
            <a:extLst>
              <a:ext uri="{FF2B5EF4-FFF2-40B4-BE49-F238E27FC236}">
                <a16:creationId xmlns:a16="http://schemas.microsoft.com/office/drawing/2014/main" id="{C13DFBBB-77D7-AE8C-2A13-47425B7D7101}"/>
              </a:ext>
            </a:extLst>
          </p:cNvPr>
          <p:cNvSpPr>
            <a:spLocks noChangeShapeType="1"/>
          </p:cNvSpPr>
          <p:nvPr/>
        </p:nvSpPr>
        <p:spPr bwMode="auto">
          <a:xfrm>
            <a:off x="5295900" y="3428999"/>
            <a:ext cx="406400" cy="31500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标题 9">
            <a:extLst>
              <a:ext uri="{FF2B5EF4-FFF2-40B4-BE49-F238E27FC236}">
                <a16:creationId xmlns:a16="http://schemas.microsoft.com/office/drawing/2014/main" id="{BA6DAEE5-D2D8-8C6D-ED80-0B610B8A9847}"/>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en-US" altLang="zh-CN" sz="4000" dirty="0">
                <a:latin typeface="Times New Roman" panose="02020603050405020304" pitchFamily="18" charset="0"/>
                <a:cs typeface="Times New Roman" panose="02020603050405020304" pitchFamily="18" charset="0"/>
              </a:rPr>
              <a:t>NFS</a:t>
            </a:r>
            <a:r>
              <a:rPr lang="zh-CN" altLang="en-US" sz="4000" dirty="0">
                <a:latin typeface="Times New Roman" panose="02020603050405020304" pitchFamily="18" charset="0"/>
                <a:cs typeface="Times New Roman" panose="02020603050405020304" pitchFamily="18" charset="0"/>
              </a:rPr>
              <a:t>体系结构</a:t>
            </a:r>
            <a:endParaRPr lang="zh-CN" altLang="en-US" sz="40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a:extLst>
              <a:ext uri="{FF2B5EF4-FFF2-40B4-BE49-F238E27FC236}">
                <a16:creationId xmlns:a16="http://schemas.microsoft.com/office/drawing/2014/main" id="{ACB99318-6D27-763F-E557-1133B090A54C}"/>
              </a:ext>
            </a:extLst>
          </p:cNvPr>
          <p:cNvSpPr>
            <a:spLocks noGrp="1" noChangeArrowheads="1"/>
          </p:cNvSpPr>
          <p:nvPr>
            <p:ph type="title"/>
          </p:nvPr>
        </p:nvSpPr>
        <p:spPr>
          <a:xfrm>
            <a:off x="1150938" y="990600"/>
            <a:ext cx="7793037" cy="685800"/>
          </a:xfrm>
        </p:spPr>
        <p:txBody>
          <a:bodyPr/>
          <a:lstStyle/>
          <a:p>
            <a:r>
              <a:rPr lang="zh-CN" altLang="en-US" sz="3600" dirty="0">
                <a:latin typeface="Times New Roman" panose="02020603050405020304" pitchFamily="18" charset="0"/>
                <a:cs typeface="Times New Roman" panose="02020603050405020304" pitchFamily="18" charset="0"/>
              </a:rPr>
              <a:t>虚拟文件系统（</a:t>
            </a:r>
            <a:r>
              <a:rPr lang="en-US" altLang="zh-CN" sz="3600" dirty="0">
                <a:latin typeface="Times New Roman" panose="02020603050405020304" pitchFamily="18" charset="0"/>
                <a:cs typeface="Times New Roman" panose="02020603050405020304" pitchFamily="18" charset="0"/>
              </a:rPr>
              <a:t>VFS</a:t>
            </a:r>
            <a:r>
              <a:rPr lang="zh-CN" altLang="en-US" sz="3600" dirty="0">
                <a:latin typeface="Times New Roman" panose="02020603050405020304" pitchFamily="18" charset="0"/>
                <a:cs typeface="Times New Roman" panose="02020603050405020304" pitchFamily="18" charset="0"/>
              </a:rPr>
              <a:t>）</a:t>
            </a:r>
            <a:endParaRPr lang="zh-CN" altLang="en-US" sz="3600" dirty="0"/>
          </a:p>
        </p:txBody>
      </p:sp>
      <p:sp>
        <p:nvSpPr>
          <p:cNvPr id="38915" name="内容占位符 3">
            <a:extLst>
              <a:ext uri="{FF2B5EF4-FFF2-40B4-BE49-F238E27FC236}">
                <a16:creationId xmlns:a16="http://schemas.microsoft.com/office/drawing/2014/main" id="{1FA09422-CC03-8563-4573-7149ED3EA20E}"/>
              </a:ext>
            </a:extLst>
          </p:cNvPr>
          <p:cNvSpPr>
            <a:spLocks noGrp="1" noChangeArrowheads="1"/>
          </p:cNvSpPr>
          <p:nvPr>
            <p:ph idx="1"/>
          </p:nvPr>
        </p:nvSpPr>
        <p:spPr>
          <a:xfrm>
            <a:off x="838200" y="2017713"/>
            <a:ext cx="8001000" cy="4114800"/>
          </a:xfrm>
        </p:spPr>
        <p:txBody>
          <a:bodyPr/>
          <a:lstStyle/>
          <a:p>
            <a:pPr>
              <a:lnSpc>
                <a:spcPct val="125000"/>
              </a:lnSpc>
            </a:pPr>
            <a:r>
              <a:rPr lang="zh-CN" altLang="en-US" sz="2800" dirty="0"/>
              <a:t>在</a:t>
            </a:r>
            <a:r>
              <a:rPr lang="en-US" altLang="zh-CN" sz="2800" dirty="0"/>
              <a:t>UNIX</a:t>
            </a:r>
            <a:r>
              <a:rPr lang="zh-CN" altLang="en-US" sz="2800" dirty="0"/>
              <a:t>内核的一个转换层</a:t>
            </a:r>
            <a:endParaRPr lang="en-US" altLang="zh-CN" sz="2800" dirty="0"/>
          </a:p>
          <a:p>
            <a:pPr lvl="1">
              <a:lnSpc>
                <a:spcPct val="125000"/>
              </a:lnSpc>
            </a:pPr>
            <a:r>
              <a:rPr lang="zh-CN" altLang="en-US" sz="2400" dirty="0"/>
              <a:t>支持挂载不同文件系统（</a:t>
            </a:r>
            <a:r>
              <a:rPr lang="en-US" altLang="zh-CN" sz="2400" dirty="0"/>
              <a:t>EXT2</a:t>
            </a:r>
            <a:r>
              <a:rPr lang="zh-CN" altLang="en-US" sz="2400" dirty="0"/>
              <a:t>、</a:t>
            </a:r>
            <a:r>
              <a:rPr lang="en-US" altLang="zh-CN" sz="2400" dirty="0"/>
              <a:t>NTFS</a:t>
            </a:r>
            <a:r>
              <a:rPr lang="zh-CN" altLang="en-US" sz="2400" dirty="0"/>
              <a:t>、</a:t>
            </a:r>
            <a:r>
              <a:rPr lang="en-US" altLang="zh-CN" sz="2400" dirty="0"/>
              <a:t>NFS</a:t>
            </a:r>
            <a:r>
              <a:rPr lang="zh-CN" altLang="en-US" sz="2400" dirty="0"/>
              <a:t>、</a:t>
            </a:r>
            <a:r>
              <a:rPr lang="en-US" altLang="zh-CN" sz="2400" dirty="0"/>
              <a:t>……</a:t>
            </a:r>
            <a:r>
              <a:rPr lang="zh-CN" altLang="en-US" sz="2400" dirty="0"/>
              <a:t>）</a:t>
            </a:r>
            <a:endParaRPr lang="en-US" altLang="zh-CN" sz="2400" dirty="0"/>
          </a:p>
          <a:p>
            <a:pPr lvl="1">
              <a:lnSpc>
                <a:spcPct val="125000"/>
              </a:lnSpc>
            </a:pPr>
            <a:r>
              <a:rPr lang="zh-CN" altLang="en-US" sz="2400" dirty="0"/>
              <a:t>不同文件系统可共存</a:t>
            </a:r>
            <a:endParaRPr lang="en-US" altLang="zh-CN" sz="2400" dirty="0"/>
          </a:p>
          <a:p>
            <a:pPr lvl="1">
              <a:lnSpc>
                <a:spcPct val="125000"/>
              </a:lnSpc>
            </a:pPr>
            <a:r>
              <a:rPr lang="zh-CN" altLang="en-US" sz="2400" dirty="0"/>
              <a:t>区分本地和远程文件</a:t>
            </a:r>
            <a:endParaRPr lang="en-US" altLang="zh-CN" sz="2800" dirty="0"/>
          </a:p>
          <a:p>
            <a:pPr>
              <a:lnSpc>
                <a:spcPct val="125000"/>
              </a:lnSpc>
            </a:pPr>
            <a:r>
              <a:rPr lang="zh-CN" altLang="en-US" sz="2800" dirty="0"/>
              <a:t>跟踪本地和远程可用的文件系统</a:t>
            </a:r>
            <a:endParaRPr lang="en-US" altLang="zh-CN" sz="2800" dirty="0"/>
          </a:p>
          <a:p>
            <a:pPr>
              <a:lnSpc>
                <a:spcPct val="125000"/>
              </a:lnSpc>
            </a:pPr>
            <a:r>
              <a:rPr lang="zh-CN" altLang="en-US" sz="2800" dirty="0"/>
              <a:t>将请求传递到适当的本地或远程文件系统 </a:t>
            </a:r>
            <a:endParaRPr lang="en-US" altLang="zh-CN" sz="2800" dirty="0"/>
          </a:p>
        </p:txBody>
      </p:sp>
      <p:sp>
        <p:nvSpPr>
          <p:cNvPr id="38916" name="灯片编号占位符 1">
            <a:extLst>
              <a:ext uri="{FF2B5EF4-FFF2-40B4-BE49-F238E27FC236}">
                <a16:creationId xmlns:a16="http://schemas.microsoft.com/office/drawing/2014/main" id="{B735870A-2D4C-DC21-86EB-B33220FE7D71}"/>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CC0A2E-B7A3-9C41-B744-C77356C98343}" type="slidenum">
              <a:rPr lang="zh-CN" altLang="en-US" sz="1400"/>
              <a:pPr>
                <a:spcBef>
                  <a:spcPct val="0"/>
                </a:spcBef>
                <a:buClrTx/>
                <a:buSzTx/>
                <a:buFontTx/>
                <a:buNone/>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C03B204-9203-B9F1-D735-E39F2E1B73E1}"/>
              </a:ext>
            </a:extLst>
          </p:cNvPr>
          <p:cNvSpPr>
            <a:spLocks noGrp="1" noChangeArrowheads="1"/>
          </p:cNvSpPr>
          <p:nvPr>
            <p:ph type="title" idx="4294967295"/>
          </p:nvPr>
        </p:nvSpPr>
        <p:spPr>
          <a:xfrm>
            <a:off x="827088" y="1066800"/>
            <a:ext cx="7561262" cy="665163"/>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本地文件系统</a:t>
            </a:r>
            <a:endParaRPr lang="en-US" altLang="zh-CN" sz="3600" dirty="0">
              <a:latin typeface="Times New Roman" panose="02020603050405020304" pitchFamily="18" charset="0"/>
              <a:cs typeface="Times New Roman" panose="02020603050405020304" pitchFamily="18" charset="0"/>
            </a:endParaRPr>
          </a:p>
        </p:txBody>
      </p:sp>
      <p:sp>
        <p:nvSpPr>
          <p:cNvPr id="7171" name="Rectangle 3">
            <a:extLst>
              <a:ext uri="{FF2B5EF4-FFF2-40B4-BE49-F238E27FC236}">
                <a16:creationId xmlns:a16="http://schemas.microsoft.com/office/drawing/2014/main" id="{5E05B8F8-5B9F-03DA-A83B-E06351C5B653}"/>
              </a:ext>
            </a:extLst>
          </p:cNvPr>
          <p:cNvSpPr txBox="1">
            <a:spLocks noChangeArrowheads="1"/>
          </p:cNvSpPr>
          <p:nvPr/>
        </p:nvSpPr>
        <p:spPr bwMode="auto">
          <a:xfrm>
            <a:off x="827088" y="1981200"/>
            <a:ext cx="7543800"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latin typeface="Times New Roman" panose="02020603050405020304" pitchFamily="18" charset="0"/>
              </a:rPr>
              <a:t>文件系统提供文件的管理</a:t>
            </a:r>
            <a:endParaRPr lang="en-US" altLang="zh-CN" sz="2000" b="1" dirty="0">
              <a:latin typeface="Times New Roman" panose="02020603050405020304" pitchFamily="18" charset="0"/>
            </a:endParaRPr>
          </a:p>
          <a:p>
            <a:pPr lvl="1" eaLnBrk="1" hangingPunct="1">
              <a:buFont typeface="Wingdings" pitchFamily="2" charset="2"/>
              <a:buChar char="Ø"/>
            </a:pPr>
            <a:r>
              <a:rPr lang="zh-CN" altLang="en-US" sz="2000" dirty="0">
                <a:latin typeface="Times New Roman" panose="02020603050405020304" pitchFamily="18" charset="0"/>
              </a:rPr>
              <a:t>命名空间</a:t>
            </a:r>
            <a:endParaRPr lang="en-US" altLang="zh-CN" sz="2000" dirty="0">
              <a:latin typeface="Times New Roman" panose="02020603050405020304" pitchFamily="18" charset="0"/>
            </a:endParaRPr>
          </a:p>
          <a:p>
            <a:pPr lvl="1" eaLnBrk="1" hangingPunct="1">
              <a:buFont typeface="Wingdings" pitchFamily="2" charset="2"/>
              <a:buChar char="Ø"/>
            </a:pPr>
            <a:r>
              <a:rPr lang="zh-CN" altLang="en-US" sz="2000" dirty="0">
                <a:latin typeface="Times New Roman" panose="02020603050405020304" pitchFamily="18" charset="0"/>
              </a:rPr>
              <a:t>文件操作的</a:t>
            </a:r>
            <a:r>
              <a:rPr lang="en-US" altLang="zh-CN" sz="2000" dirty="0">
                <a:latin typeface="Times New Roman" panose="02020603050405020304" pitchFamily="18" charset="0"/>
              </a:rPr>
              <a:t>API</a:t>
            </a:r>
          </a:p>
          <a:p>
            <a:pPr marL="914400" lvl="2" indent="0" eaLnBrk="1" hangingPunct="1">
              <a:buNone/>
            </a:pPr>
            <a:r>
              <a:rPr lang="en-US" altLang="zh-CN" sz="2000" dirty="0">
                <a:latin typeface="Times New Roman" panose="02020603050405020304" pitchFamily="18" charset="0"/>
              </a:rPr>
              <a:t>create, delete, open, close, read, write, append …</a:t>
            </a:r>
          </a:p>
          <a:p>
            <a:pPr lvl="1" eaLnBrk="1" hangingPunct="1">
              <a:buFont typeface="Wingdings" pitchFamily="2" charset="2"/>
              <a:buChar char="Ø"/>
            </a:pPr>
            <a:r>
              <a:rPr lang="zh-CN" altLang="en-US" sz="2000" dirty="0">
                <a:latin typeface="Times New Roman" panose="02020603050405020304" pitchFamily="18" charset="0"/>
              </a:rPr>
              <a:t>物理空间的存储管理</a:t>
            </a:r>
            <a:endParaRPr lang="en-US" altLang="zh-CN" sz="2000" dirty="0">
              <a:latin typeface="Times New Roman" panose="02020603050405020304" pitchFamily="18" charset="0"/>
            </a:endParaRPr>
          </a:p>
          <a:p>
            <a:pPr marL="914400" lvl="2" indent="0" eaLnBrk="1" hangingPunct="1">
              <a:buNone/>
            </a:pPr>
            <a:r>
              <a:rPr lang="zh-CN" altLang="en-US" sz="2000" dirty="0">
                <a:latin typeface="Times New Roman" panose="02020603050405020304" pitchFamily="18" charset="0"/>
              </a:rPr>
              <a:t>块分配、回收等</a:t>
            </a:r>
            <a:endParaRPr lang="en-US" altLang="zh-CN" sz="2000" dirty="0">
              <a:latin typeface="Times New Roman" panose="02020603050405020304" pitchFamily="18" charset="0"/>
            </a:endParaRPr>
          </a:p>
          <a:p>
            <a:pPr lvl="1" eaLnBrk="1" hangingPunct="1">
              <a:buFont typeface="Wingdings" pitchFamily="2" charset="2"/>
              <a:buChar char="Ø"/>
            </a:pPr>
            <a:r>
              <a:rPr lang="zh-CN" altLang="en-US" sz="2000" dirty="0">
                <a:latin typeface="Times New Roman" panose="02020603050405020304" pitchFamily="18" charset="0"/>
              </a:rPr>
              <a:t>安全保护</a:t>
            </a:r>
            <a:endParaRPr lang="en-US" altLang="zh-CN" sz="2000" dirty="0">
              <a:latin typeface="Times New Roman" panose="02020603050405020304" pitchFamily="18" charset="0"/>
            </a:endParaRPr>
          </a:p>
          <a:p>
            <a:pPr marL="914400" lvl="2" indent="0" eaLnBrk="1" hangingPunct="1">
              <a:buNone/>
            </a:pPr>
            <a:r>
              <a:rPr lang="zh-CN" altLang="en-US" sz="2000" dirty="0">
                <a:latin typeface="Times New Roman" panose="02020603050405020304" pitchFamily="18" charset="0"/>
              </a:rPr>
              <a:t>访问控制</a:t>
            </a:r>
            <a:endParaRPr lang="en-US" altLang="zh-CN" sz="2000" dirty="0">
              <a:latin typeface="Times New Roman" panose="02020603050405020304" pitchFamily="18" charset="0"/>
            </a:endParaRPr>
          </a:p>
          <a:p>
            <a:pPr eaLnBrk="1" hangingPunct="1"/>
            <a:r>
              <a:rPr lang="zh-CN" altLang="en-US" sz="2000" b="1" dirty="0">
                <a:latin typeface="Times New Roman" panose="02020603050405020304" pitchFamily="18" charset="0"/>
              </a:rPr>
              <a:t>层次化的命名空间</a:t>
            </a:r>
            <a:endParaRPr lang="en-US" altLang="zh-CN" sz="2000" b="1" dirty="0">
              <a:latin typeface="Times New Roman" panose="02020603050405020304" pitchFamily="18" charset="0"/>
            </a:endParaRPr>
          </a:p>
          <a:p>
            <a:pPr marL="457200" lvl="1" indent="0" eaLnBrk="1" hangingPunct="1">
              <a:buNone/>
            </a:pPr>
            <a:r>
              <a:rPr lang="zh-CN" altLang="en-US" sz="2000" dirty="0">
                <a:latin typeface="Times New Roman" panose="02020603050405020304" pitchFamily="18" charset="0"/>
              </a:rPr>
              <a:t>文件和目录</a:t>
            </a:r>
            <a:endParaRPr lang="en-US" altLang="zh-CN" sz="2000" dirty="0">
              <a:latin typeface="Times New Roman" panose="02020603050405020304" pitchFamily="18" charset="0"/>
            </a:endParaRPr>
          </a:p>
          <a:p>
            <a:pPr eaLnBrk="1" hangingPunct="1"/>
            <a:r>
              <a:rPr lang="zh-CN" altLang="en-US" sz="2000" b="1" dirty="0">
                <a:latin typeface="Times New Roman" panose="02020603050405020304" pitchFamily="18" charset="0"/>
              </a:rPr>
              <a:t>文件系统已被安装</a:t>
            </a:r>
            <a:endParaRPr lang="en-US" altLang="zh-CN" sz="2000" b="1" dirty="0">
              <a:latin typeface="Times New Roman" panose="02020603050405020304" pitchFamily="18" charset="0"/>
            </a:endParaRPr>
          </a:p>
          <a:p>
            <a:pPr marL="457200" lvl="1" indent="0" eaLnBrk="1" hangingPunct="1">
              <a:buNone/>
            </a:pPr>
            <a:r>
              <a:rPr lang="zh-CN" altLang="en-US" sz="2000" dirty="0">
                <a:latin typeface="Times New Roman" panose="02020603050405020304" pitchFamily="18" charset="0"/>
              </a:rPr>
              <a:t>不同的文件系统可以在同一个命名空间中</a:t>
            </a:r>
            <a:endParaRPr lang="en-US" altLang="zh-CN" sz="2000" dirty="0">
              <a:latin typeface="Times New Roman" panose="02020603050405020304" pitchFamily="18" charset="0"/>
            </a:endParaRPr>
          </a:p>
        </p:txBody>
      </p:sp>
      <p:sp>
        <p:nvSpPr>
          <p:cNvPr id="7172" name="灯片编号占位符 2">
            <a:extLst>
              <a:ext uri="{FF2B5EF4-FFF2-40B4-BE49-F238E27FC236}">
                <a16:creationId xmlns:a16="http://schemas.microsoft.com/office/drawing/2014/main" id="{E7912752-B166-9180-D8BE-F06543CBDA0C}"/>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F30120F-6273-944E-A365-465696B11973}" type="slidenum">
              <a:rPr lang="zh-CN" altLang="en-US" sz="1400"/>
              <a:pPr>
                <a:spcBef>
                  <a:spcPct val="0"/>
                </a:spcBef>
                <a:buClrTx/>
                <a:buSzTx/>
                <a:buFontTx/>
                <a:buNone/>
              </a:pPr>
              <a:t>3</a:t>
            </a:fld>
            <a:endParaRPr lang="en-US" altLang="zh-CN"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8">
            <a:extLst>
              <a:ext uri="{FF2B5EF4-FFF2-40B4-BE49-F238E27FC236}">
                <a16:creationId xmlns:a16="http://schemas.microsoft.com/office/drawing/2014/main" id="{0F6A39CF-BD02-44F6-B49B-88A570828B05}"/>
              </a:ext>
            </a:extLst>
          </p:cNvPr>
          <p:cNvSpPr>
            <a:spLocks noGrp="1" noChangeArrowheads="1"/>
          </p:cNvSpPr>
          <p:nvPr>
            <p:ph idx="4294967295"/>
          </p:nvPr>
        </p:nvSpPr>
        <p:spPr>
          <a:xfrm>
            <a:off x="139700" y="1828800"/>
            <a:ext cx="8947150" cy="4724400"/>
          </a:xfrm>
        </p:spPr>
        <p:txBody>
          <a:bodyPr/>
          <a:lstStyle/>
          <a:p>
            <a:pPr eaLnBrk="1" hangingPunct="1">
              <a:lnSpc>
                <a:spcPct val="110000"/>
              </a:lnSpc>
              <a:spcBef>
                <a:spcPts val="0"/>
              </a:spcBef>
            </a:pPr>
            <a:r>
              <a:rPr lang="en-US" altLang="zh-CN" sz="2000" dirty="0"/>
              <a:t>V</a:t>
            </a:r>
            <a:r>
              <a:rPr lang="zh-CN" altLang="en-US" sz="2000" dirty="0"/>
              <a:t>节点</a:t>
            </a:r>
          </a:p>
          <a:p>
            <a:pPr lvl="1" eaLnBrk="1" hangingPunct="1">
              <a:lnSpc>
                <a:spcPct val="110000"/>
              </a:lnSpc>
              <a:spcBef>
                <a:spcPts val="0"/>
              </a:spcBef>
              <a:buFont typeface="Wingdings" pitchFamily="2" charset="2"/>
              <a:buChar char="Ø"/>
            </a:pPr>
            <a:r>
              <a:rPr lang="zh-CN" altLang="en-US" sz="2000" dirty="0"/>
              <a:t>本地文件：引用一个</a:t>
            </a:r>
            <a:r>
              <a:rPr lang="en-US" altLang="zh-CN" sz="2000" dirty="0" err="1"/>
              <a:t>i</a:t>
            </a:r>
            <a:r>
              <a:rPr lang="zh-CN" altLang="en-US" sz="2000" dirty="0"/>
              <a:t>节点</a:t>
            </a:r>
            <a:endParaRPr lang="en-US" altLang="zh-CN" sz="2000" dirty="0"/>
          </a:p>
          <a:p>
            <a:pPr lvl="1" eaLnBrk="1" hangingPunct="1">
              <a:lnSpc>
                <a:spcPct val="110000"/>
              </a:lnSpc>
              <a:spcBef>
                <a:spcPts val="0"/>
              </a:spcBef>
              <a:buFont typeface="Wingdings" pitchFamily="2" charset="2"/>
              <a:buChar char="Ø"/>
            </a:pPr>
            <a:r>
              <a:rPr lang="zh-CN" altLang="en-US" sz="2000" dirty="0"/>
              <a:t>远程文件：引用一个文件句柄</a:t>
            </a:r>
          </a:p>
          <a:p>
            <a:pPr eaLnBrk="1" hangingPunct="1">
              <a:lnSpc>
                <a:spcPct val="110000"/>
              </a:lnSpc>
              <a:spcBef>
                <a:spcPts val="0"/>
              </a:spcBef>
            </a:pPr>
            <a:r>
              <a:rPr lang="zh-CN" altLang="en-US" sz="2000" dirty="0"/>
              <a:t>文件句柄</a:t>
            </a:r>
            <a:endParaRPr lang="en-US" altLang="zh-CN" sz="2000" dirty="0"/>
          </a:p>
          <a:p>
            <a:pPr lvl="1" eaLnBrk="1" hangingPunct="1">
              <a:lnSpc>
                <a:spcPct val="110000"/>
              </a:lnSpc>
              <a:spcBef>
                <a:spcPts val="0"/>
              </a:spcBef>
              <a:buFont typeface="Wingdings" pitchFamily="2" charset="2"/>
              <a:buChar char="Ø"/>
            </a:pPr>
            <a:r>
              <a:rPr lang="zh-CN" altLang="en-US" sz="2000" dirty="0"/>
              <a:t>文件系统标识符</a:t>
            </a:r>
            <a:endParaRPr lang="en-US" altLang="zh-CN" sz="2000" dirty="0"/>
          </a:p>
          <a:p>
            <a:pPr marL="914400" lvl="2" indent="0" eaLnBrk="1" hangingPunct="1">
              <a:lnSpc>
                <a:spcPct val="110000"/>
              </a:lnSpc>
              <a:spcBef>
                <a:spcPts val="0"/>
              </a:spcBef>
              <a:buNone/>
            </a:pPr>
            <a:r>
              <a:rPr lang="zh-CN" altLang="en-US" sz="2000" dirty="0"/>
              <a:t>服务器可能服务多个文件系统</a:t>
            </a:r>
          </a:p>
          <a:p>
            <a:pPr lvl="1" eaLnBrk="1" hangingPunct="1">
              <a:lnSpc>
                <a:spcPct val="110000"/>
              </a:lnSpc>
              <a:spcBef>
                <a:spcPts val="0"/>
              </a:spcBef>
              <a:buFont typeface="Wingdings" pitchFamily="2" charset="2"/>
              <a:buChar char="Ø"/>
            </a:pPr>
            <a:r>
              <a:rPr lang="en-US" altLang="zh-CN" sz="2000" dirty="0" err="1"/>
              <a:t>i</a:t>
            </a:r>
            <a:r>
              <a:rPr lang="zh-CN" altLang="en-US" sz="2000" dirty="0"/>
              <a:t>节点数</a:t>
            </a:r>
            <a:endParaRPr lang="en-US" altLang="zh-CN" sz="2000" dirty="0"/>
          </a:p>
          <a:p>
            <a:pPr lvl="2" eaLnBrk="1" hangingPunct="1">
              <a:lnSpc>
                <a:spcPct val="110000"/>
              </a:lnSpc>
              <a:spcBef>
                <a:spcPts val="0"/>
              </a:spcBef>
              <a:buFont typeface="Wingdings" pitchFamily="2" charset="2"/>
              <a:buChar char="ü"/>
            </a:pPr>
            <a:r>
              <a:rPr lang="zh-CN" altLang="en-US" sz="2000" dirty="0"/>
              <a:t>在一个特定的文件系统内是唯一的</a:t>
            </a:r>
            <a:endParaRPr lang="en-US" altLang="zh-CN" sz="2000" dirty="0"/>
          </a:p>
          <a:p>
            <a:pPr lvl="2" eaLnBrk="1" hangingPunct="1">
              <a:lnSpc>
                <a:spcPct val="110000"/>
              </a:lnSpc>
              <a:spcBef>
                <a:spcPts val="0"/>
              </a:spcBef>
              <a:buFont typeface="Wingdings" pitchFamily="2" charset="2"/>
              <a:buChar char="ü"/>
            </a:pPr>
            <a:r>
              <a:rPr lang="en-US" altLang="zh-CN" sz="2000" dirty="0" err="1"/>
              <a:t>i</a:t>
            </a:r>
            <a:r>
              <a:rPr lang="zh-CN" altLang="en-US" sz="2000" dirty="0"/>
              <a:t>节点数是用于标识和定位文件的数值</a:t>
            </a:r>
            <a:endParaRPr lang="en-US" altLang="zh-CN" sz="2000" dirty="0"/>
          </a:p>
          <a:p>
            <a:pPr lvl="1" eaLnBrk="1" hangingPunct="1">
              <a:lnSpc>
                <a:spcPct val="110000"/>
              </a:lnSpc>
              <a:spcBef>
                <a:spcPts val="0"/>
              </a:spcBef>
              <a:buFont typeface="Wingdings" pitchFamily="2" charset="2"/>
              <a:buChar char="Ø"/>
            </a:pPr>
            <a:r>
              <a:rPr lang="en-US" altLang="zh-CN" sz="2000" dirty="0" err="1"/>
              <a:t>i</a:t>
            </a:r>
            <a:r>
              <a:rPr lang="zh-CN" altLang="en-US" sz="2000" dirty="0"/>
              <a:t>节点产生数</a:t>
            </a:r>
            <a:endParaRPr lang="en-US" altLang="zh-CN" sz="2000" dirty="0"/>
          </a:p>
          <a:p>
            <a:pPr lvl="2" eaLnBrk="1" hangingPunct="1">
              <a:lnSpc>
                <a:spcPct val="110000"/>
              </a:lnSpc>
              <a:spcBef>
                <a:spcPts val="0"/>
              </a:spcBef>
              <a:buFont typeface="Wingdings" pitchFamily="2" charset="2"/>
              <a:buChar char="ü"/>
            </a:pPr>
            <a:r>
              <a:rPr lang="en-US" altLang="zh-CN" sz="2000" dirty="0" err="1"/>
              <a:t>i</a:t>
            </a:r>
            <a:r>
              <a:rPr lang="zh-CN" altLang="en-US" sz="2000" dirty="0"/>
              <a:t>节点在文件被删除后可被重用，每次重用时加</a:t>
            </a:r>
            <a:r>
              <a:rPr lang="en-US" altLang="zh-CN" sz="2000" dirty="0"/>
              <a:t>1</a:t>
            </a:r>
          </a:p>
          <a:p>
            <a:pPr lvl="2" eaLnBrk="1" hangingPunct="1">
              <a:lnSpc>
                <a:spcPct val="110000"/>
              </a:lnSpc>
              <a:spcBef>
                <a:spcPts val="0"/>
              </a:spcBef>
              <a:buFont typeface="Wingdings" pitchFamily="2" charset="2"/>
              <a:buChar char="ü"/>
            </a:pPr>
            <a:r>
              <a:rPr lang="zh-CN" altLang="en-US" sz="2000" dirty="0"/>
              <a:t>当</a:t>
            </a:r>
            <a:r>
              <a:rPr lang="en-US" altLang="zh-CN" sz="2000" dirty="0" err="1"/>
              <a:t>i</a:t>
            </a:r>
            <a:r>
              <a:rPr lang="zh-CN" altLang="en-US" sz="2000" dirty="0"/>
              <a:t>节点被回收时（</a:t>
            </a:r>
            <a:r>
              <a:rPr lang="en-US" altLang="zh-CN" sz="2000" dirty="0" err="1"/>
              <a:t>i</a:t>
            </a:r>
            <a:r>
              <a:rPr lang="zh-CN" altLang="en-US" sz="2000" dirty="0"/>
              <a:t>节点产生数变化），但文件仍然打开，抛出异常</a:t>
            </a:r>
            <a:endParaRPr lang="en-US" altLang="zh-CN" sz="2000" dirty="0"/>
          </a:p>
          <a:p>
            <a:pPr lvl="1" eaLnBrk="1" hangingPunct="1">
              <a:lnSpc>
                <a:spcPct val="110000"/>
              </a:lnSpc>
              <a:spcBef>
                <a:spcPts val="0"/>
              </a:spcBef>
              <a:buFont typeface="Wingdings" pitchFamily="2" charset="2"/>
              <a:buChar char="Ø"/>
            </a:pPr>
            <a:r>
              <a:rPr lang="zh-CN" altLang="en-US" sz="2000" dirty="0"/>
              <a:t>客户与服务器之间传递文件句柄</a:t>
            </a:r>
            <a:endParaRPr lang="en-US" altLang="zh-CN" sz="2000" dirty="0"/>
          </a:p>
          <a:p>
            <a:pPr marL="914400" lvl="2" indent="0" eaLnBrk="1" hangingPunct="1">
              <a:lnSpc>
                <a:spcPct val="110000"/>
              </a:lnSpc>
              <a:spcBef>
                <a:spcPts val="0"/>
              </a:spcBef>
              <a:buNone/>
            </a:pPr>
            <a:r>
              <a:rPr lang="zh-CN" altLang="en-US" sz="2000" dirty="0"/>
              <a:t>句柄对客户不透明</a:t>
            </a:r>
            <a:endParaRPr lang="en-US" altLang="zh-CN" sz="2000" dirty="0"/>
          </a:p>
        </p:txBody>
      </p:sp>
      <p:graphicFrame>
        <p:nvGraphicFramePr>
          <p:cNvPr id="8" name="表格 7">
            <a:extLst>
              <a:ext uri="{FF2B5EF4-FFF2-40B4-BE49-F238E27FC236}">
                <a16:creationId xmlns:a16="http://schemas.microsoft.com/office/drawing/2014/main" id="{15A8C593-48B0-3598-431E-8747A8D46E73}"/>
              </a:ext>
            </a:extLst>
          </p:cNvPr>
          <p:cNvGraphicFramePr>
            <a:graphicFrameLocks noGrp="1"/>
          </p:cNvGraphicFramePr>
          <p:nvPr>
            <p:extLst>
              <p:ext uri="{D42A27DB-BD31-4B8C-83A1-F6EECF244321}">
                <p14:modId xmlns:p14="http://schemas.microsoft.com/office/powerpoint/2010/main" val="3516896556"/>
              </p:ext>
            </p:extLst>
          </p:nvPr>
        </p:nvGraphicFramePr>
        <p:xfrm>
          <a:off x="3283570" y="3029630"/>
          <a:ext cx="5746750" cy="365916"/>
        </p:xfrm>
        <a:graphic>
          <a:graphicData uri="http://schemas.openxmlformats.org/drawingml/2006/table">
            <a:tbl>
              <a:tblPr/>
              <a:tblGrid>
                <a:gridCol w="1916112">
                  <a:extLst>
                    <a:ext uri="{9D8B030D-6E8A-4147-A177-3AD203B41FA5}">
                      <a16:colId xmlns:a16="http://schemas.microsoft.com/office/drawing/2014/main" val="3510299246"/>
                    </a:ext>
                  </a:extLst>
                </a:gridCol>
                <a:gridCol w="1914525">
                  <a:extLst>
                    <a:ext uri="{9D8B030D-6E8A-4147-A177-3AD203B41FA5}">
                      <a16:colId xmlns:a16="http://schemas.microsoft.com/office/drawing/2014/main" val="583344161"/>
                    </a:ext>
                  </a:extLst>
                </a:gridCol>
                <a:gridCol w="1916113">
                  <a:extLst>
                    <a:ext uri="{9D8B030D-6E8A-4147-A177-3AD203B41FA5}">
                      <a16:colId xmlns:a16="http://schemas.microsoft.com/office/drawing/2014/main" val="3676499373"/>
                    </a:ext>
                  </a:extLst>
                </a:gridCol>
              </a:tblGrid>
              <a:tr h="0">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ahoma" panose="020B0604030504040204" pitchFamily="34" charset="0"/>
                          <a:ea typeface="宋体" panose="02010600030101010101" pitchFamily="2" charset="-122"/>
                        </a:rPr>
                        <a:t>文件系统标识</a:t>
                      </a:r>
                    </a:p>
                  </a:txBody>
                  <a:tcPr marT="45798" marB="457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ahoma" panose="020B0604030504040204" pitchFamily="34" charset="0"/>
                          <a:ea typeface="宋体" panose="02010600030101010101" pitchFamily="2" charset="-122"/>
                        </a:rPr>
                        <a:t>文件的</a:t>
                      </a:r>
                      <a:r>
                        <a:rPr kumimoji="0" lang="en-US" altLang="zh-CN" sz="1800" b="1" i="0" u="none" strike="noStrike" cap="none" normalizeH="0" baseline="0">
                          <a:ln>
                            <a:noFill/>
                          </a:ln>
                          <a:solidFill>
                            <a:srgbClr val="FFFFFF"/>
                          </a:solidFill>
                          <a:effectLst/>
                          <a:latin typeface="Tahoma" panose="020B0604030504040204" pitchFamily="34" charset="0"/>
                          <a:ea typeface="宋体" panose="02010600030101010101" pitchFamily="2" charset="-122"/>
                        </a:rPr>
                        <a:t>i</a:t>
                      </a:r>
                      <a:r>
                        <a:rPr kumimoji="0" lang="zh-CN" altLang="en-US" sz="1800" b="1" i="0" u="none" strike="noStrike" cap="none" normalizeH="0" baseline="0">
                          <a:ln>
                            <a:noFill/>
                          </a:ln>
                          <a:solidFill>
                            <a:srgbClr val="FFFFFF"/>
                          </a:solidFill>
                          <a:effectLst/>
                          <a:latin typeface="Tahoma" panose="020B0604030504040204" pitchFamily="34" charset="0"/>
                          <a:ea typeface="宋体" panose="02010600030101010101" pitchFamily="2" charset="-122"/>
                        </a:rPr>
                        <a:t>节点数</a:t>
                      </a:r>
                    </a:p>
                  </a:txBody>
                  <a:tcPr marT="45798" marB="457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FFFFFF"/>
                          </a:solidFill>
                          <a:effectLst/>
                          <a:latin typeface="Tahoma" panose="020B0604030504040204" pitchFamily="34" charset="0"/>
                          <a:ea typeface="宋体" panose="02010600030101010101" pitchFamily="2" charset="-122"/>
                        </a:rPr>
                        <a:t>i</a:t>
                      </a:r>
                      <a:r>
                        <a:rPr kumimoji="0" lang="zh-CN" altLang="en-US" sz="1800" b="1" i="0" u="none" strike="noStrike" cap="none" normalizeH="0" baseline="0" dirty="0">
                          <a:ln>
                            <a:noFill/>
                          </a:ln>
                          <a:solidFill>
                            <a:srgbClr val="FFFFFF"/>
                          </a:solidFill>
                          <a:effectLst/>
                          <a:latin typeface="Tahoma" panose="020B0604030504040204" pitchFamily="34" charset="0"/>
                          <a:ea typeface="宋体" panose="02010600030101010101" pitchFamily="2" charset="-122"/>
                        </a:rPr>
                        <a:t>节点产生数</a:t>
                      </a:r>
                    </a:p>
                  </a:txBody>
                  <a:tcPr marT="45798" marB="457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FC6C"/>
                    </a:solidFill>
                  </a:tcPr>
                </a:tc>
                <a:extLst>
                  <a:ext uri="{0D108BD9-81ED-4DB2-BD59-A6C34878D82A}">
                    <a16:rowId xmlns:a16="http://schemas.microsoft.com/office/drawing/2014/main" val="1237116577"/>
                  </a:ext>
                </a:extLst>
              </a:tr>
            </a:tbl>
          </a:graphicData>
        </a:graphic>
      </p:graphicFrame>
      <p:sp>
        <p:nvSpPr>
          <p:cNvPr id="39950" name="灯片编号占位符 2">
            <a:extLst>
              <a:ext uri="{FF2B5EF4-FFF2-40B4-BE49-F238E27FC236}">
                <a16:creationId xmlns:a16="http://schemas.microsoft.com/office/drawing/2014/main" id="{AE2E714A-FD08-C3FB-74A1-C6E1B8657D1B}"/>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F8C82F-ECE0-7E47-AC17-478B7861175D}" type="slidenum">
              <a:rPr lang="zh-CN" altLang="en-US" sz="1400"/>
              <a:pPr>
                <a:spcBef>
                  <a:spcPct val="0"/>
                </a:spcBef>
                <a:buClrTx/>
                <a:buSzTx/>
                <a:buFontTx/>
                <a:buNone/>
              </a:pPr>
              <a:t>30</a:t>
            </a:fld>
            <a:endParaRPr lang="en-US" altLang="zh-CN" sz="1400"/>
          </a:p>
        </p:txBody>
      </p:sp>
      <p:sp>
        <p:nvSpPr>
          <p:cNvPr id="2" name="标题 2">
            <a:extLst>
              <a:ext uri="{FF2B5EF4-FFF2-40B4-BE49-F238E27FC236}">
                <a16:creationId xmlns:a16="http://schemas.microsoft.com/office/drawing/2014/main" id="{9070759B-DF28-37C1-57BF-28A18A668A42}"/>
              </a:ext>
            </a:extLst>
          </p:cNvPr>
          <p:cNvSpPr txBox="1">
            <a:spLocks noChangeArrowheads="1"/>
          </p:cNvSpPr>
          <p:nvPr/>
        </p:nvSpPr>
        <p:spPr>
          <a:xfrm>
            <a:off x="1150938" y="990600"/>
            <a:ext cx="7793037" cy="685800"/>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r>
              <a:rPr lang="zh-CN" altLang="en-US" sz="3600" kern="0" dirty="0">
                <a:latin typeface="Times New Roman" panose="02020603050405020304" pitchFamily="18" charset="0"/>
                <a:cs typeface="Times New Roman" panose="02020603050405020304" pitchFamily="18" charset="0"/>
              </a:rPr>
              <a:t>虚拟文件系统（</a:t>
            </a:r>
            <a:r>
              <a:rPr lang="en-US" altLang="zh-CN" sz="3600" kern="0" dirty="0">
                <a:latin typeface="Times New Roman" panose="02020603050405020304" pitchFamily="18" charset="0"/>
                <a:cs typeface="Times New Roman" panose="02020603050405020304" pitchFamily="18" charset="0"/>
              </a:rPr>
              <a:t>VFS</a:t>
            </a:r>
            <a:r>
              <a:rPr lang="zh-CN" altLang="en-US" sz="3600" kern="0" dirty="0">
                <a:latin typeface="Times New Roman" panose="02020603050405020304" pitchFamily="18" charset="0"/>
                <a:cs typeface="Times New Roman" panose="02020603050405020304" pitchFamily="18" charset="0"/>
              </a:rPr>
              <a:t>）</a:t>
            </a:r>
            <a:endParaRPr lang="zh-CN" altLang="en-US" sz="3600" kern="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8">
            <a:extLst>
              <a:ext uri="{FF2B5EF4-FFF2-40B4-BE49-F238E27FC236}">
                <a16:creationId xmlns:a16="http://schemas.microsoft.com/office/drawing/2014/main" id="{DA45F08E-C038-E3B9-BA9F-004C0F0C77B7}"/>
              </a:ext>
            </a:extLst>
          </p:cNvPr>
          <p:cNvSpPr>
            <a:spLocks noGrp="1" noChangeArrowheads="1"/>
          </p:cNvSpPr>
          <p:nvPr>
            <p:ph idx="4294967295"/>
          </p:nvPr>
        </p:nvSpPr>
        <p:spPr>
          <a:xfrm>
            <a:off x="762000" y="1981200"/>
            <a:ext cx="7772400" cy="4419600"/>
          </a:xfrm>
        </p:spPr>
        <p:txBody>
          <a:bodyPr/>
          <a:lstStyle/>
          <a:p>
            <a:pPr eaLnBrk="1" hangingPunct="1"/>
            <a:r>
              <a:rPr lang="zh-CN" altLang="en-US" sz="2800" dirty="0"/>
              <a:t>访问控制及认证</a:t>
            </a:r>
            <a:endParaRPr lang="en-US" altLang="zh-CN" sz="2800" dirty="0"/>
          </a:p>
          <a:p>
            <a:pPr lvl="1" eaLnBrk="1" hangingPunct="1">
              <a:buFont typeface="Wingdings" pitchFamily="2" charset="2"/>
              <a:buChar char="Ø"/>
            </a:pPr>
            <a:r>
              <a:rPr lang="zh-CN" altLang="en-US" sz="2400" dirty="0"/>
              <a:t>与传统</a:t>
            </a:r>
            <a:r>
              <a:rPr lang="en-US" altLang="zh-CN" sz="2400" dirty="0"/>
              <a:t>UNIX</a:t>
            </a:r>
            <a:r>
              <a:rPr lang="zh-CN" altLang="en-US" sz="2400" dirty="0"/>
              <a:t>文件系统不同，</a:t>
            </a:r>
            <a:r>
              <a:rPr lang="en-US" altLang="zh-CN" sz="2400" dirty="0"/>
              <a:t>NFS</a:t>
            </a:r>
            <a:r>
              <a:rPr lang="zh-CN" altLang="en-US" sz="2400" dirty="0"/>
              <a:t>服务器是无状态的</a:t>
            </a:r>
            <a:endParaRPr lang="en-US" altLang="zh-CN" sz="2400" dirty="0"/>
          </a:p>
          <a:p>
            <a:pPr lvl="1" eaLnBrk="1" hangingPunct="1">
              <a:buFont typeface="Wingdings" pitchFamily="2" charset="2"/>
              <a:buChar char="Ø"/>
            </a:pPr>
            <a:r>
              <a:rPr lang="zh-CN" altLang="en-US" sz="2400" dirty="0"/>
              <a:t>在用户发出每一个新的文件请求时，服务器必须重新对比用户</a:t>
            </a:r>
            <a:r>
              <a:rPr lang="en-US" altLang="zh-CN" sz="2400" dirty="0"/>
              <a:t>ID</a:t>
            </a:r>
            <a:r>
              <a:rPr lang="zh-CN" altLang="en-US" sz="2400" dirty="0"/>
              <a:t>和文件访问许可属性，判断是否允许用户进行访问</a:t>
            </a:r>
          </a:p>
          <a:p>
            <a:pPr lvl="2" eaLnBrk="1" hangingPunct="1">
              <a:buFont typeface="Wingdings" pitchFamily="2" charset="2"/>
              <a:buChar char="ü"/>
            </a:pPr>
            <a:r>
              <a:rPr lang="zh-CN" altLang="en-US" dirty="0"/>
              <a:t>将用户</a:t>
            </a:r>
            <a:r>
              <a:rPr lang="en-US" altLang="zh-CN" dirty="0"/>
              <a:t>ID</a:t>
            </a:r>
            <a:r>
              <a:rPr lang="zh-CN" altLang="en-US" dirty="0"/>
              <a:t>绑定到每个请求</a:t>
            </a:r>
            <a:endParaRPr lang="en-US" altLang="zh-CN" dirty="0"/>
          </a:p>
          <a:p>
            <a:pPr lvl="2" eaLnBrk="1" hangingPunct="1">
              <a:buFont typeface="Wingdings" pitchFamily="2" charset="2"/>
              <a:buChar char="ü"/>
            </a:pPr>
            <a:r>
              <a:rPr lang="zh-CN" altLang="en-US" dirty="0"/>
              <a:t>在</a:t>
            </a:r>
            <a:r>
              <a:rPr lang="en-US" altLang="zh-CN" dirty="0"/>
              <a:t>NFS</a:t>
            </a:r>
            <a:r>
              <a:rPr lang="zh-CN" altLang="en-US" dirty="0"/>
              <a:t>中嵌入</a:t>
            </a:r>
            <a:r>
              <a:rPr lang="en-US" altLang="zh-CN" dirty="0"/>
              <a:t>Kerberos</a:t>
            </a:r>
            <a:r>
              <a:rPr lang="zh-CN" altLang="en-US" dirty="0"/>
              <a:t>认证</a:t>
            </a:r>
          </a:p>
          <a:p>
            <a:pPr lvl="3" eaLnBrk="1" hangingPunct="1">
              <a:buFont typeface="Arial" panose="020B0604020202020204" pitchFamily="34" charset="0"/>
              <a:buChar char="•"/>
            </a:pPr>
            <a:r>
              <a:rPr lang="zh-CN" altLang="en-US" sz="2400" dirty="0"/>
              <a:t>在加载的同时认证客户</a:t>
            </a:r>
            <a:endParaRPr lang="en-US" altLang="zh-CN" sz="2400" dirty="0"/>
          </a:p>
          <a:p>
            <a:pPr lvl="3" eaLnBrk="1" hangingPunct="1">
              <a:buFont typeface="Arial" panose="020B0604020202020204" pitchFamily="34" charset="0"/>
              <a:buChar char="•"/>
            </a:pPr>
            <a:r>
              <a:rPr lang="zh-CN" altLang="en-US" sz="2400" dirty="0"/>
              <a:t>凭据，认证和安全通道</a:t>
            </a:r>
          </a:p>
        </p:txBody>
      </p:sp>
      <p:sp>
        <p:nvSpPr>
          <p:cNvPr id="41987" name="标题 9">
            <a:extLst>
              <a:ext uri="{FF2B5EF4-FFF2-40B4-BE49-F238E27FC236}">
                <a16:creationId xmlns:a16="http://schemas.microsoft.com/office/drawing/2014/main" id="{647958FD-EDCE-9AFE-6B08-88039649372E}"/>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设计要点</a:t>
            </a:r>
          </a:p>
        </p:txBody>
      </p:sp>
      <p:sp>
        <p:nvSpPr>
          <p:cNvPr id="41988" name="灯片编号占位符 2">
            <a:extLst>
              <a:ext uri="{FF2B5EF4-FFF2-40B4-BE49-F238E27FC236}">
                <a16:creationId xmlns:a16="http://schemas.microsoft.com/office/drawing/2014/main" id="{03D21F11-C45B-961B-F844-E1A3CFE0A4F4}"/>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F45810-FDD3-514A-A9D9-AE1C39361816}" type="slidenum">
              <a:rPr lang="zh-CN" altLang="en-US" sz="1400"/>
              <a:pPr>
                <a:spcBef>
                  <a:spcPct val="0"/>
                </a:spcBef>
                <a:buClrTx/>
                <a:buSzTx/>
                <a:buFontTx/>
                <a:buNone/>
              </a:pPr>
              <a:t>31</a:t>
            </a:fld>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a:extLst>
              <a:ext uri="{FF2B5EF4-FFF2-40B4-BE49-F238E27FC236}">
                <a16:creationId xmlns:a16="http://schemas.microsoft.com/office/drawing/2014/main" id="{C6161393-56A8-8AD8-47B7-5A849137C985}"/>
              </a:ext>
            </a:extLst>
          </p:cNvPr>
          <p:cNvSpPr>
            <a:spLocks noGrp="1" noChangeArrowheads="1"/>
          </p:cNvSpPr>
          <p:nvPr>
            <p:ph idx="1"/>
          </p:nvPr>
        </p:nvSpPr>
        <p:spPr>
          <a:xfrm>
            <a:off x="304800" y="1905000"/>
            <a:ext cx="8534400" cy="4572000"/>
          </a:xfrm>
        </p:spPr>
        <p:txBody>
          <a:bodyPr/>
          <a:lstStyle/>
          <a:p>
            <a:pPr eaLnBrk="1" hangingPunct="1">
              <a:lnSpc>
                <a:spcPct val="125000"/>
              </a:lnSpc>
              <a:spcBef>
                <a:spcPts val="0"/>
              </a:spcBef>
            </a:pPr>
            <a:r>
              <a:rPr lang="zh-CN" altLang="en-US" sz="2800" dirty="0"/>
              <a:t>将客户端集成到内核</a:t>
            </a:r>
          </a:p>
          <a:p>
            <a:pPr lvl="1" eaLnBrk="1" hangingPunct="1">
              <a:lnSpc>
                <a:spcPct val="125000"/>
              </a:lnSpc>
              <a:spcBef>
                <a:spcPts val="0"/>
              </a:spcBef>
              <a:buFont typeface="Wingdings" pitchFamily="2" charset="2"/>
              <a:buChar char="Ø"/>
            </a:pPr>
            <a:r>
              <a:rPr lang="zh-CN" altLang="en-US" sz="2400" dirty="0"/>
              <a:t>用户程序可以通过</a:t>
            </a:r>
            <a:r>
              <a:rPr lang="en-US" altLang="zh-CN" sz="2400" dirty="0"/>
              <a:t>UNIX</a:t>
            </a:r>
            <a:r>
              <a:rPr lang="zh-CN" altLang="en-US" sz="2400" dirty="0"/>
              <a:t>系统调用访问文件，不需要重新编译或者加载库</a:t>
            </a:r>
            <a:endParaRPr lang="en-US" altLang="zh-CN" sz="2400" dirty="0"/>
          </a:p>
          <a:p>
            <a:pPr lvl="1" eaLnBrk="1" hangingPunct="1">
              <a:lnSpc>
                <a:spcPct val="125000"/>
              </a:lnSpc>
              <a:spcBef>
                <a:spcPts val="0"/>
              </a:spcBef>
              <a:buFont typeface="Wingdings" pitchFamily="2" charset="2"/>
              <a:buChar char="Ø"/>
            </a:pPr>
            <a:r>
              <a:rPr lang="zh-CN" altLang="en-US" sz="2400" dirty="0"/>
              <a:t>一个客户模块通过使用一个共享缓存存储最近使用的文件块，为所有的用户级进程服务</a:t>
            </a:r>
            <a:endParaRPr lang="en-US" altLang="zh-CN" sz="2400" dirty="0"/>
          </a:p>
          <a:p>
            <a:pPr lvl="1" eaLnBrk="1" hangingPunct="1">
              <a:lnSpc>
                <a:spcPct val="125000"/>
              </a:lnSpc>
              <a:spcBef>
                <a:spcPts val="0"/>
              </a:spcBef>
              <a:buFont typeface="Wingdings" pitchFamily="2" charset="2"/>
              <a:buChar char="Ø"/>
            </a:pPr>
            <a:r>
              <a:rPr lang="zh-CN" altLang="en-US" sz="2400" dirty="0"/>
              <a:t>传输给服务器用于认证用户</a:t>
            </a:r>
            <a:r>
              <a:rPr lang="en-US" altLang="zh-CN" sz="2400" dirty="0"/>
              <a:t>ID</a:t>
            </a:r>
            <a:r>
              <a:rPr lang="zh-CN" altLang="en-US" sz="2400" dirty="0"/>
              <a:t>的密钥可以由内核保存，防止用户级客户冒用客户</a:t>
            </a:r>
            <a:endParaRPr lang="en-US" altLang="zh-CN" sz="2400" dirty="0"/>
          </a:p>
          <a:p>
            <a:pPr eaLnBrk="1" hangingPunct="1">
              <a:lnSpc>
                <a:spcPct val="125000"/>
              </a:lnSpc>
              <a:spcBef>
                <a:spcPts val="0"/>
              </a:spcBef>
            </a:pPr>
            <a:r>
              <a:rPr lang="en-US" altLang="zh-CN" sz="2800" dirty="0"/>
              <a:t>NFS</a:t>
            </a:r>
            <a:r>
              <a:rPr lang="zh-CN" altLang="en-US" sz="2800" dirty="0"/>
              <a:t>服务器接口</a:t>
            </a:r>
          </a:p>
          <a:p>
            <a:pPr marL="457200" lvl="1" indent="0" eaLnBrk="1" hangingPunct="1">
              <a:lnSpc>
                <a:spcPct val="125000"/>
              </a:lnSpc>
              <a:spcBef>
                <a:spcPts val="0"/>
              </a:spcBef>
              <a:buNone/>
            </a:pPr>
            <a:r>
              <a:rPr lang="en-US" altLang="zh-CN" sz="2400" dirty="0"/>
              <a:t>RFC 1813 </a:t>
            </a:r>
            <a:r>
              <a:rPr lang="zh-CN" altLang="en-US" sz="2400" dirty="0"/>
              <a:t>中定义</a:t>
            </a:r>
          </a:p>
        </p:txBody>
      </p:sp>
      <p:sp>
        <p:nvSpPr>
          <p:cNvPr id="43012" name="灯片编号占位符 2">
            <a:extLst>
              <a:ext uri="{FF2B5EF4-FFF2-40B4-BE49-F238E27FC236}">
                <a16:creationId xmlns:a16="http://schemas.microsoft.com/office/drawing/2014/main" id="{37353A7B-2997-B350-60A2-7770E30CD7B5}"/>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44E65C-E8E1-7A4B-B2A0-0AD66AEA2005}" type="slidenum">
              <a:rPr lang="zh-CN" altLang="en-US" sz="1400"/>
              <a:pPr>
                <a:spcBef>
                  <a:spcPct val="0"/>
                </a:spcBef>
                <a:buClrTx/>
                <a:buSzTx/>
                <a:buFontTx/>
                <a:buNone/>
              </a:pPr>
              <a:t>32</a:t>
            </a:fld>
            <a:endParaRPr lang="en-US" altLang="zh-CN" sz="1400"/>
          </a:p>
        </p:txBody>
      </p:sp>
      <p:sp>
        <p:nvSpPr>
          <p:cNvPr id="2" name="标题 9">
            <a:extLst>
              <a:ext uri="{FF2B5EF4-FFF2-40B4-BE49-F238E27FC236}">
                <a16:creationId xmlns:a16="http://schemas.microsoft.com/office/drawing/2014/main" id="{02E950AD-CF92-E0BA-6E4E-B81D1EFE15E8}"/>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a:latin typeface="Times New Roman" panose="02020603050405020304" pitchFamily="18" charset="0"/>
                <a:cs typeface="Times New Roman" panose="02020603050405020304" pitchFamily="18" charset="0"/>
              </a:rPr>
              <a:t>设计要点</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9">
            <a:extLst>
              <a:ext uri="{FF2B5EF4-FFF2-40B4-BE49-F238E27FC236}">
                <a16:creationId xmlns:a16="http://schemas.microsoft.com/office/drawing/2014/main" id="{2D517430-ED94-9375-23B9-0EA3328CE19C}"/>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en-US" altLang="zh-CN" sz="3600" dirty="0">
                <a:latin typeface="Times New Roman" panose="02020603050405020304" pitchFamily="18" charset="0"/>
                <a:cs typeface="Times New Roman" panose="02020603050405020304" pitchFamily="18" charset="0"/>
              </a:rPr>
              <a:t>NFS</a:t>
            </a:r>
            <a:r>
              <a:rPr lang="zh-CN" altLang="en-US" sz="3600" dirty="0">
                <a:latin typeface="Times New Roman" panose="02020603050405020304" pitchFamily="18" charset="0"/>
                <a:cs typeface="Times New Roman" panose="02020603050405020304" pitchFamily="18" charset="0"/>
              </a:rPr>
              <a:t>服务器操作（简化表示）</a:t>
            </a:r>
          </a:p>
        </p:txBody>
      </p:sp>
      <p:pic>
        <p:nvPicPr>
          <p:cNvPr id="44035" name="Picture 1" descr="C:\Documents and Settings\Administrator\Application Data\Tencent\Users\453247123\QQ\WinTemp\RichOle\0T80OX0KNISYEI8)L3(CQ(G.jpg">
            <a:extLst>
              <a:ext uri="{FF2B5EF4-FFF2-40B4-BE49-F238E27FC236}">
                <a16:creationId xmlns:a16="http://schemas.microsoft.com/office/drawing/2014/main" id="{DBC2BB0A-FFF3-3730-491B-AD249238F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71675"/>
            <a:ext cx="7543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灯片编号占位符 2">
            <a:extLst>
              <a:ext uri="{FF2B5EF4-FFF2-40B4-BE49-F238E27FC236}">
                <a16:creationId xmlns:a16="http://schemas.microsoft.com/office/drawing/2014/main" id="{28865BD0-8038-FE44-625D-8E6FFB99EC8D}"/>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B27044-A4C9-6E4F-AB31-1B46B19E5F94}" type="slidenum">
              <a:rPr lang="zh-CN" altLang="en-US" sz="1400"/>
              <a:pPr>
                <a:spcBef>
                  <a:spcPct val="0"/>
                </a:spcBef>
                <a:buClrTx/>
                <a:buSzTx/>
                <a:buFontTx/>
                <a:buNone/>
              </a:pPr>
              <a:t>33</a:t>
            </a:fld>
            <a:endParaRPr lang="en-US" altLang="zh-CN"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8">
            <a:extLst>
              <a:ext uri="{FF2B5EF4-FFF2-40B4-BE49-F238E27FC236}">
                <a16:creationId xmlns:a16="http://schemas.microsoft.com/office/drawing/2014/main" id="{EA7CDBD3-25B9-11B4-A091-FBA4FB85BE3B}"/>
              </a:ext>
            </a:extLst>
          </p:cNvPr>
          <p:cNvSpPr>
            <a:spLocks noGrp="1" noChangeArrowheads="1"/>
          </p:cNvSpPr>
          <p:nvPr>
            <p:ph idx="4294967295"/>
          </p:nvPr>
        </p:nvSpPr>
        <p:spPr>
          <a:xfrm>
            <a:off x="914400" y="1905000"/>
            <a:ext cx="7772400" cy="4495800"/>
          </a:xfrm>
        </p:spPr>
        <p:txBody>
          <a:bodyPr/>
          <a:lstStyle/>
          <a:p>
            <a:pPr eaLnBrk="1" hangingPunct="1"/>
            <a:r>
              <a:rPr lang="zh-CN" altLang="en-US" dirty="0"/>
              <a:t>文件服务器</a:t>
            </a:r>
          </a:p>
          <a:p>
            <a:pPr marL="457200" lvl="1" indent="0" eaLnBrk="1" hangingPunct="1">
              <a:buNone/>
            </a:pPr>
            <a:r>
              <a:rPr lang="zh-CN" altLang="en-US" dirty="0"/>
              <a:t>每一个服务器上都一个具有已知名字的文件（</a:t>
            </a:r>
            <a:r>
              <a:rPr lang="en-US" altLang="zh-CN" dirty="0"/>
              <a:t>/</a:t>
            </a:r>
            <a:r>
              <a:rPr lang="en-US" altLang="zh-CN" dirty="0" err="1"/>
              <a:t>etc</a:t>
            </a:r>
            <a:r>
              <a:rPr lang="en-US" altLang="zh-CN" dirty="0"/>
              <a:t>/exports</a:t>
            </a:r>
            <a:r>
              <a:rPr lang="zh-CN" altLang="en-US" dirty="0"/>
              <a:t>）</a:t>
            </a:r>
            <a:r>
              <a:rPr lang="en-US" altLang="zh-CN" dirty="0"/>
              <a:t>——</a:t>
            </a:r>
            <a:r>
              <a:rPr lang="zh-CN" altLang="en-US" dirty="0"/>
              <a:t>包含了本地文件系统中可被远程加载的文件名</a:t>
            </a:r>
          </a:p>
          <a:p>
            <a:pPr eaLnBrk="1" hangingPunct="1"/>
            <a:r>
              <a:rPr lang="zh-CN" altLang="en-US" dirty="0"/>
              <a:t>客户</a:t>
            </a:r>
          </a:p>
          <a:p>
            <a:pPr lvl="1" eaLnBrk="1" hangingPunct="1">
              <a:buFont typeface="Wingdings" pitchFamily="2" charset="2"/>
              <a:buChar char="Ø"/>
            </a:pPr>
            <a:r>
              <a:rPr lang="zh-CN" altLang="en-US" dirty="0"/>
              <a:t>当客户想访问远程文件时，客户使用</a:t>
            </a:r>
            <a:r>
              <a:rPr lang="en-US" altLang="zh-CN" dirty="0"/>
              <a:t>RPC</a:t>
            </a:r>
            <a:r>
              <a:rPr lang="zh-CN" altLang="en-US" dirty="0"/>
              <a:t>使文件可用</a:t>
            </a:r>
            <a:endParaRPr lang="en-US" altLang="zh-CN" dirty="0"/>
          </a:p>
          <a:p>
            <a:pPr lvl="1" eaLnBrk="1" hangingPunct="1">
              <a:buFont typeface="Wingdings" pitchFamily="2" charset="2"/>
              <a:buChar char="Ø"/>
            </a:pPr>
            <a:r>
              <a:rPr lang="zh-CN" altLang="en-US" dirty="0"/>
              <a:t>包含位置，远程目录的路径名	</a:t>
            </a:r>
          </a:p>
        </p:txBody>
      </p:sp>
      <p:sp>
        <p:nvSpPr>
          <p:cNvPr id="45059" name="标题 9">
            <a:extLst>
              <a:ext uri="{FF2B5EF4-FFF2-40B4-BE49-F238E27FC236}">
                <a16:creationId xmlns:a16="http://schemas.microsoft.com/office/drawing/2014/main" id="{97153A70-8895-59E0-A86E-8F313DFA37F2}"/>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安装服务</a:t>
            </a:r>
          </a:p>
        </p:txBody>
      </p:sp>
      <p:sp>
        <p:nvSpPr>
          <p:cNvPr id="45060" name="灯片编号占位符 2">
            <a:extLst>
              <a:ext uri="{FF2B5EF4-FFF2-40B4-BE49-F238E27FC236}">
                <a16:creationId xmlns:a16="http://schemas.microsoft.com/office/drawing/2014/main" id="{2E5E8D63-3165-379B-BA64-26701169844F}"/>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3CA084-F2B7-7B4D-936C-F5774DB387A8}" type="slidenum">
              <a:rPr lang="zh-CN" altLang="en-US" sz="1400"/>
              <a:pPr>
                <a:spcBef>
                  <a:spcPct val="0"/>
                </a:spcBef>
                <a:buClrTx/>
                <a:buSzTx/>
                <a:buFontTx/>
                <a:buNone/>
              </a:pPr>
              <a:t>34</a:t>
            </a:fld>
            <a:endParaRPr lang="en-US" altLang="zh-CN"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474B4673-0A2D-85E7-B8AF-4895B5CCEEFF}"/>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019564-AF5E-4E47-8D37-4B272C5024EF}" type="slidenum">
              <a:rPr lang="zh-CN" altLang="en-US" sz="1400"/>
              <a:pPr>
                <a:spcBef>
                  <a:spcPct val="0"/>
                </a:spcBef>
                <a:buClrTx/>
                <a:buSzTx/>
                <a:buFontTx/>
                <a:buNone/>
              </a:pPr>
              <a:t>35</a:t>
            </a:fld>
            <a:endParaRPr lang="en-US" altLang="zh-CN" sz="1400"/>
          </a:p>
        </p:txBody>
      </p:sp>
      <p:sp>
        <p:nvSpPr>
          <p:cNvPr id="46083" name="Content Placeholder 2">
            <a:extLst>
              <a:ext uri="{FF2B5EF4-FFF2-40B4-BE49-F238E27FC236}">
                <a16:creationId xmlns:a16="http://schemas.microsoft.com/office/drawing/2014/main" id="{0A5385E4-7EF6-2F25-76B8-C641B3AB4D34}"/>
              </a:ext>
            </a:extLst>
          </p:cNvPr>
          <p:cNvSpPr>
            <a:spLocks noGrp="1" noChangeArrowheads="1"/>
          </p:cNvSpPr>
          <p:nvPr/>
        </p:nvSpPr>
        <p:spPr bwMode="auto">
          <a:xfrm>
            <a:off x="609600" y="1098550"/>
            <a:ext cx="76835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685800" indent="-22860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543050" indent="-17145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00250" indent="-17145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4574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146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3718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29050" indent="-17145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0000"/>
              </a:spcBef>
              <a:buClrTx/>
              <a:buSzPct val="100000"/>
              <a:buFontTx/>
              <a:buChar char="•"/>
            </a:pPr>
            <a:endParaRPr lang="en-US" altLang="zh-CN" sz="2400">
              <a:ea typeface="MS PGothic" panose="020B0600070205080204" pitchFamily="34" charset="-128"/>
            </a:endParaRPr>
          </a:p>
        </p:txBody>
      </p:sp>
      <p:sp>
        <p:nvSpPr>
          <p:cNvPr id="46085" name="AutoShape 59">
            <a:extLst>
              <a:ext uri="{FF2B5EF4-FFF2-40B4-BE49-F238E27FC236}">
                <a16:creationId xmlns:a16="http://schemas.microsoft.com/office/drawing/2014/main" id="{F19B5915-39F9-6EAC-E165-D9859B72A66B}"/>
              </a:ext>
            </a:extLst>
          </p:cNvPr>
          <p:cNvSpPr>
            <a:spLocks noChangeArrowheads="1"/>
          </p:cNvSpPr>
          <p:nvPr/>
        </p:nvSpPr>
        <p:spPr bwMode="auto">
          <a:xfrm rot="34941">
            <a:off x="660400" y="5019675"/>
            <a:ext cx="850900" cy="4064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37C03"/>
          </a:solidFill>
          <a:ln w="12700">
            <a:solidFill>
              <a:srgbClr val="000000"/>
            </a:solidFill>
            <a:miter lim="800000"/>
            <a:headEnd type="none" w="sm" len="sm"/>
            <a:tailEnd type="none" w="med" len="lg"/>
          </a:ln>
        </p:spPr>
        <p:txBody>
          <a:bodyPr wrap="none" anchor="ctr"/>
          <a:lstStyle/>
          <a:p>
            <a:endParaRPr lang="zh-CN" altLang="en-US"/>
          </a:p>
        </p:txBody>
      </p:sp>
      <p:sp>
        <p:nvSpPr>
          <p:cNvPr id="61" name="Text Box 60">
            <a:extLst>
              <a:ext uri="{FF2B5EF4-FFF2-40B4-BE49-F238E27FC236}">
                <a16:creationId xmlns:a16="http://schemas.microsoft.com/office/drawing/2014/main" id="{79A84D47-62DF-4A8E-BF2F-C8DD0DDF7BA0}"/>
              </a:ext>
            </a:extLst>
          </p:cNvPr>
          <p:cNvSpPr txBox="1">
            <a:spLocks noChangeArrowheads="1"/>
          </p:cNvSpPr>
          <p:nvPr/>
        </p:nvSpPr>
        <p:spPr bwMode="auto">
          <a:xfrm>
            <a:off x="1816100" y="5024438"/>
            <a:ext cx="6718300" cy="1630362"/>
          </a:xfrm>
          <a:prstGeom prst="rect">
            <a:avLst/>
          </a:prstGeom>
          <a:noFill/>
          <a:ln>
            <a:noFill/>
          </a:ln>
          <a:extLst>
            <a:ext uri="{909E8E84-426E-40dd-AFC4-6F175D3DCCD1}"/>
            <a:ext uri="{91240B29-F687-4f45-9708-019B960494DF}"/>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2000" dirty="0">
                <a:latin typeface="Arial" panose="020B0604020202020204" pitchFamily="34" charset="0"/>
              </a:rPr>
              <a:t>每台服务器都会记录可用于远程安装的本地文件</a:t>
            </a:r>
            <a:endParaRPr lang="en-US" altLang="zh-CN" sz="2000" dirty="0">
              <a:latin typeface="Arial" panose="020B0604020202020204" pitchFamily="34" charset="0"/>
            </a:endParaRPr>
          </a:p>
          <a:p>
            <a:pPr>
              <a:spcBef>
                <a:spcPct val="50000"/>
              </a:spcBef>
              <a:buClrTx/>
              <a:buSzTx/>
              <a:buFontTx/>
              <a:buNone/>
            </a:pPr>
            <a:r>
              <a:rPr lang="zh-CN" altLang="en-US" sz="2000" dirty="0">
                <a:latin typeface="Arial" panose="020B0604020202020204" pitchFamily="34" charset="0"/>
              </a:rPr>
              <a:t>客户使用 </a:t>
            </a:r>
            <a:r>
              <a:rPr lang="en-US" altLang="zh-CN" sz="2000" dirty="0">
                <a:latin typeface="Arial" panose="020B0604020202020204" pitchFamily="34" charset="0"/>
              </a:rPr>
              <a:t>mount </a:t>
            </a:r>
            <a:r>
              <a:rPr lang="zh-CN" altLang="en-US" sz="2000" dirty="0">
                <a:latin typeface="Arial" panose="020B0604020202020204" pitchFamily="34" charset="0"/>
              </a:rPr>
              <a:t>命令进行远程安装，提供名称映射</a:t>
            </a:r>
            <a:endParaRPr lang="en-US" altLang="zh-CN" sz="2000" dirty="0">
              <a:latin typeface="Arial" panose="020B0604020202020204" pitchFamily="34" charset="0"/>
            </a:endParaRPr>
          </a:p>
          <a:p>
            <a:pPr>
              <a:spcBef>
                <a:spcPct val="50000"/>
              </a:spcBef>
              <a:buClrTx/>
              <a:buSzTx/>
            </a:pPr>
            <a:r>
              <a:rPr lang="zh-CN" altLang="en-US" sz="2000" dirty="0">
                <a:latin typeface="Arial" panose="020B0604020202020204" pitchFamily="34" charset="0"/>
              </a:rPr>
              <a:t>服务器</a:t>
            </a:r>
            <a:r>
              <a:rPr lang="en-US" altLang="zh-CN" sz="2000" dirty="0">
                <a:latin typeface="Arial" panose="020B0604020202020204" pitchFamily="34" charset="0"/>
              </a:rPr>
              <a:t>1</a:t>
            </a:r>
            <a:r>
              <a:rPr lang="zh-CN" altLang="en-US" sz="2000" dirty="0">
                <a:latin typeface="Arial" panose="020B0604020202020204" pitchFamily="34" charset="0"/>
              </a:rPr>
              <a:t>和</a:t>
            </a:r>
            <a:r>
              <a:rPr lang="en-US" altLang="zh-CN" sz="2000" dirty="0">
                <a:latin typeface="Arial" panose="020B0604020202020204" pitchFamily="34" charset="0"/>
              </a:rPr>
              <a:t>2</a:t>
            </a:r>
            <a:r>
              <a:rPr lang="zh-CN" altLang="en-US" sz="2000" dirty="0">
                <a:latin typeface="Arial" panose="020B0604020202020204" pitchFamily="34" charset="0"/>
              </a:rPr>
              <a:t>的</a:t>
            </a:r>
            <a:r>
              <a:rPr lang="en-US" altLang="zh-CN" sz="2000" dirty="0">
                <a:latin typeface="Arial" panose="020B0604020202020204" pitchFamily="34" charset="0"/>
              </a:rPr>
              <a:t>people</a:t>
            </a:r>
            <a:r>
              <a:rPr lang="zh-CN" altLang="en-US" sz="2000" dirty="0">
                <a:latin typeface="Arial" panose="020B0604020202020204" pitchFamily="34" charset="0"/>
              </a:rPr>
              <a:t>和</a:t>
            </a:r>
            <a:r>
              <a:rPr lang="en-US" altLang="zh-CN" sz="2000" dirty="0">
                <a:latin typeface="Arial" panose="020B0604020202020204" pitchFamily="34" charset="0"/>
              </a:rPr>
              <a:t>users</a:t>
            </a:r>
            <a:r>
              <a:rPr lang="zh-CN" altLang="en-US" sz="2000" dirty="0">
                <a:latin typeface="Arial" panose="020B0604020202020204" pitchFamily="34" charset="0"/>
              </a:rPr>
              <a:t>被安装到客户本地文件</a:t>
            </a:r>
            <a:r>
              <a:rPr lang="en-US" altLang="zh-CN" sz="2000" dirty="0">
                <a:latin typeface="Arial" panose="020B0604020202020204" pitchFamily="34" charset="0"/>
              </a:rPr>
              <a:t>students</a:t>
            </a:r>
            <a:r>
              <a:rPr lang="zh-CN" altLang="en-US" sz="2000" dirty="0">
                <a:latin typeface="Arial" panose="020B0604020202020204" pitchFamily="34" charset="0"/>
              </a:rPr>
              <a:t>和</a:t>
            </a:r>
            <a:r>
              <a:rPr lang="en-US" altLang="zh-CN" sz="2000" dirty="0">
                <a:latin typeface="Arial" panose="020B0604020202020204" pitchFamily="34" charset="0"/>
              </a:rPr>
              <a:t>staff</a:t>
            </a:r>
            <a:r>
              <a:rPr lang="zh-CN" altLang="en-US" sz="2000" dirty="0">
                <a:latin typeface="Arial" panose="020B0604020202020204" pitchFamily="34" charset="0"/>
              </a:rPr>
              <a:t>上</a:t>
            </a:r>
          </a:p>
        </p:txBody>
      </p:sp>
      <p:sp>
        <p:nvSpPr>
          <p:cNvPr id="46087" name="Text Box 61">
            <a:extLst>
              <a:ext uri="{FF2B5EF4-FFF2-40B4-BE49-F238E27FC236}">
                <a16:creationId xmlns:a16="http://schemas.microsoft.com/office/drawing/2014/main" id="{B12C2D16-F5DD-690B-9121-D8D312251036}"/>
              </a:ext>
            </a:extLst>
          </p:cNvPr>
          <p:cNvSpPr txBox="1">
            <a:spLocks noChangeArrowheads="1"/>
          </p:cNvSpPr>
          <p:nvPr/>
        </p:nvSpPr>
        <p:spPr bwMode="auto">
          <a:xfrm>
            <a:off x="482600" y="5429250"/>
            <a:ext cx="130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zh-CN" altLang="en-US" sz="1800">
                <a:solidFill>
                  <a:srgbClr val="0000FF"/>
                </a:solidFill>
                <a:latin typeface="Arial" panose="020B0604020202020204" pitchFamily="34" charset="0"/>
              </a:rPr>
              <a:t>远程安装</a:t>
            </a:r>
          </a:p>
        </p:txBody>
      </p:sp>
      <p:pic>
        <p:nvPicPr>
          <p:cNvPr id="2" name="图片 1">
            <a:extLst>
              <a:ext uri="{FF2B5EF4-FFF2-40B4-BE49-F238E27FC236}">
                <a16:creationId xmlns:a16="http://schemas.microsoft.com/office/drawing/2014/main" id="{DD8A38EB-A770-468F-0C84-CE01C3910DF2}"/>
              </a:ext>
            </a:extLst>
          </p:cNvPr>
          <p:cNvPicPr>
            <a:picLocks noChangeAspect="1"/>
          </p:cNvPicPr>
          <p:nvPr/>
        </p:nvPicPr>
        <p:blipFill>
          <a:blip r:embed="rId2"/>
          <a:stretch>
            <a:fillRect/>
          </a:stretch>
        </p:blipFill>
        <p:spPr>
          <a:xfrm>
            <a:off x="1441450" y="1991749"/>
            <a:ext cx="6019800" cy="2796600"/>
          </a:xfrm>
          <a:prstGeom prst="rect">
            <a:avLst/>
          </a:prstGeom>
        </p:spPr>
      </p:pic>
      <p:sp>
        <p:nvSpPr>
          <p:cNvPr id="3" name="标题 9">
            <a:extLst>
              <a:ext uri="{FF2B5EF4-FFF2-40B4-BE49-F238E27FC236}">
                <a16:creationId xmlns:a16="http://schemas.microsoft.com/office/drawing/2014/main" id="{01197EC0-000F-F44A-E8E7-897E639AE6BA}"/>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a:latin typeface="Times New Roman" panose="02020603050405020304" pitchFamily="18" charset="0"/>
                <a:cs typeface="Times New Roman" panose="02020603050405020304" pitchFamily="18" charset="0"/>
              </a:rPr>
              <a:t>安装服务</a:t>
            </a:r>
            <a:endParaRPr lang="zh-CN" altLang="en-US" sz="36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450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9">
            <a:extLst>
              <a:ext uri="{FF2B5EF4-FFF2-40B4-BE49-F238E27FC236}">
                <a16:creationId xmlns:a16="http://schemas.microsoft.com/office/drawing/2014/main" id="{05391DDC-7200-6831-3FE6-504585CFCD25}"/>
              </a:ext>
            </a:extLst>
          </p:cNvPr>
          <p:cNvSpPr>
            <a:spLocks noGrp="1"/>
          </p:cNvSpPr>
          <p:nvPr>
            <p:ph type="title" idx="4294967295"/>
          </p:nvPr>
        </p:nvSpPr>
        <p:spPr>
          <a:xfrm>
            <a:off x="838200" y="1143000"/>
            <a:ext cx="7969250" cy="623887"/>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200" dirty="0">
                <a:latin typeface="Times New Roman" panose="02020603050405020304" pitchFamily="18" charset="0"/>
                <a:cs typeface="Times New Roman" panose="02020603050405020304" pitchFamily="18" charset="0"/>
              </a:rPr>
              <a:t>在</a:t>
            </a:r>
            <a:r>
              <a:rPr lang="en-US" altLang="zh-CN" sz="3200" dirty="0">
                <a:latin typeface="Times New Roman" panose="02020603050405020304" pitchFamily="18" charset="0"/>
                <a:cs typeface="Times New Roman" panose="02020603050405020304" pitchFamily="18" charset="0"/>
              </a:rPr>
              <a:t>NFS</a:t>
            </a:r>
            <a:r>
              <a:rPr lang="zh-CN" altLang="en-US" sz="3200" dirty="0">
                <a:latin typeface="Times New Roman" panose="02020603050405020304" pitchFamily="18" charset="0"/>
                <a:cs typeface="Times New Roman" panose="02020603050405020304" pitchFamily="18" charset="0"/>
              </a:rPr>
              <a:t>客户端可访问的本地和远程文件系统</a:t>
            </a:r>
          </a:p>
        </p:txBody>
      </p:sp>
      <p:sp>
        <p:nvSpPr>
          <p:cNvPr id="47107" name="矩形 1">
            <a:extLst>
              <a:ext uri="{FF2B5EF4-FFF2-40B4-BE49-F238E27FC236}">
                <a16:creationId xmlns:a16="http://schemas.microsoft.com/office/drawing/2014/main" id="{307DF74D-4D69-95F2-CC13-46E17C4582B3}"/>
              </a:ext>
            </a:extLst>
          </p:cNvPr>
          <p:cNvSpPr>
            <a:spLocks noChangeArrowheads="1"/>
          </p:cNvSpPr>
          <p:nvPr/>
        </p:nvSpPr>
        <p:spPr bwMode="auto">
          <a:xfrm>
            <a:off x="368300" y="3972851"/>
            <a:ext cx="7969250" cy="288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spcAft>
                <a:spcPts val="600"/>
              </a:spcAft>
              <a:buClrTx/>
              <a:buSzTx/>
              <a:buFontTx/>
              <a:buNone/>
            </a:pPr>
            <a:r>
              <a:rPr lang="zh-CN" altLang="en-US" sz="2400" dirty="0"/>
              <a:t>安装在客户 </a:t>
            </a:r>
            <a:r>
              <a:rPr lang="en-US" altLang="zh-CN" sz="2400" dirty="0"/>
              <a:t>/</a:t>
            </a:r>
            <a:r>
              <a:rPr lang="en-US" altLang="zh-CN" sz="2400" dirty="0" err="1"/>
              <a:t>usr</a:t>
            </a:r>
            <a:r>
              <a:rPr lang="en-US" altLang="zh-CN" sz="2400" dirty="0"/>
              <a:t>/students</a:t>
            </a:r>
            <a:r>
              <a:rPr lang="zh-CN" altLang="en-US" sz="2400" dirty="0"/>
              <a:t>上的文件系统实际上是位于服务器</a:t>
            </a:r>
            <a:r>
              <a:rPr lang="en-US" altLang="zh-CN" sz="2400" dirty="0"/>
              <a:t>1</a:t>
            </a:r>
            <a:r>
              <a:rPr lang="zh-CN" altLang="en-US" sz="2400" dirty="0"/>
              <a:t>上的</a:t>
            </a:r>
            <a:r>
              <a:rPr lang="en-US" altLang="zh-CN" sz="2400" dirty="0"/>
              <a:t>/export/people</a:t>
            </a:r>
            <a:r>
              <a:rPr lang="zh-CN" altLang="en-US" sz="2400" dirty="0"/>
              <a:t>下的一个子树，例如，用户可以使用</a:t>
            </a:r>
            <a:r>
              <a:rPr lang="en-US" altLang="zh-CN" sz="2400" dirty="0"/>
              <a:t>/</a:t>
            </a:r>
            <a:r>
              <a:rPr lang="en-US" altLang="zh-CN" sz="2400" dirty="0" err="1"/>
              <a:t>usr</a:t>
            </a:r>
            <a:r>
              <a:rPr lang="en-US" altLang="zh-CN" sz="2400" dirty="0"/>
              <a:t>/students/john</a:t>
            </a:r>
            <a:r>
              <a:rPr lang="zh-CN" altLang="en-US" sz="2400" dirty="0"/>
              <a:t>访问服务器</a:t>
            </a:r>
            <a:r>
              <a:rPr lang="en-US" altLang="zh-CN" sz="2400" dirty="0"/>
              <a:t>1</a:t>
            </a:r>
            <a:r>
              <a:rPr lang="zh-CN" altLang="en-US" sz="2400" dirty="0"/>
              <a:t>上的文件。</a:t>
            </a:r>
            <a:endParaRPr lang="en-US" altLang="zh-CN" sz="2400" dirty="0"/>
          </a:p>
          <a:p>
            <a:pPr eaLnBrk="1" hangingPunct="1">
              <a:lnSpc>
                <a:spcPct val="125000"/>
              </a:lnSpc>
              <a:spcBef>
                <a:spcPct val="0"/>
              </a:spcBef>
              <a:spcAft>
                <a:spcPts val="600"/>
              </a:spcAft>
              <a:buClrTx/>
              <a:buSzTx/>
              <a:buFontTx/>
              <a:buNone/>
            </a:pPr>
            <a:r>
              <a:rPr lang="zh-CN" altLang="en-US" sz="2400" dirty="0"/>
              <a:t>安装在客户 </a:t>
            </a:r>
            <a:r>
              <a:rPr lang="en-US" altLang="zh-CN" sz="2400" dirty="0"/>
              <a:t>/</a:t>
            </a:r>
            <a:r>
              <a:rPr lang="en-US" altLang="zh-CN" sz="2400" dirty="0" err="1"/>
              <a:t>usr</a:t>
            </a:r>
            <a:r>
              <a:rPr lang="en-US" altLang="zh-CN" sz="2400" dirty="0"/>
              <a:t>/stuff</a:t>
            </a:r>
            <a:r>
              <a:rPr lang="zh-CN" altLang="en-US" sz="2400" dirty="0"/>
              <a:t>上的文件系统实际上是位于服务器</a:t>
            </a:r>
            <a:r>
              <a:rPr lang="en-US" altLang="zh-CN" sz="2400" dirty="0"/>
              <a:t>2</a:t>
            </a:r>
            <a:r>
              <a:rPr lang="zh-CN" altLang="en-US" sz="2400" dirty="0"/>
              <a:t>上的</a:t>
            </a:r>
            <a:r>
              <a:rPr lang="en-US" altLang="zh-CN" sz="2400" dirty="0"/>
              <a:t>/</a:t>
            </a:r>
            <a:r>
              <a:rPr lang="en-US" altLang="zh-CN" sz="2400" dirty="0" err="1"/>
              <a:t>nfs</a:t>
            </a:r>
            <a:r>
              <a:rPr lang="en-US" altLang="zh-CN" sz="2400" dirty="0"/>
              <a:t>/users</a:t>
            </a:r>
            <a:r>
              <a:rPr lang="zh-CN" altLang="en-US" sz="2400" dirty="0"/>
              <a:t>下的一个子树，例如，用户可以使用</a:t>
            </a:r>
            <a:r>
              <a:rPr lang="en-US" altLang="zh-CN" sz="2400" dirty="0"/>
              <a:t>/</a:t>
            </a:r>
            <a:r>
              <a:rPr lang="en-US" altLang="zh-CN" sz="2400" dirty="0" err="1"/>
              <a:t>usr</a:t>
            </a:r>
            <a:r>
              <a:rPr lang="en-US" altLang="zh-CN" sz="2400" dirty="0"/>
              <a:t>/staff/</a:t>
            </a:r>
            <a:r>
              <a:rPr lang="en-US" altLang="zh-CN" sz="2400" dirty="0" err="1"/>
              <a:t>ann</a:t>
            </a:r>
            <a:r>
              <a:rPr lang="zh-CN" altLang="en-US" sz="2400" dirty="0"/>
              <a:t>访问服务器</a:t>
            </a:r>
            <a:r>
              <a:rPr lang="en-US" altLang="zh-CN" sz="2400" dirty="0"/>
              <a:t>2</a:t>
            </a:r>
            <a:r>
              <a:rPr lang="zh-CN" altLang="en-US" sz="2400" dirty="0"/>
              <a:t>上的文件。</a:t>
            </a:r>
            <a:endParaRPr lang="en-US" altLang="zh-CN" sz="2400" dirty="0"/>
          </a:p>
        </p:txBody>
      </p:sp>
      <p:sp>
        <p:nvSpPr>
          <p:cNvPr id="47108" name="灯片编号占位符 2">
            <a:extLst>
              <a:ext uri="{FF2B5EF4-FFF2-40B4-BE49-F238E27FC236}">
                <a16:creationId xmlns:a16="http://schemas.microsoft.com/office/drawing/2014/main" id="{7926ADFC-7790-5B7C-A417-865B49E0F8BA}"/>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151A579-3D0D-BA4B-8A7D-54142C88449D}" type="slidenum">
              <a:rPr lang="zh-CN" altLang="en-US" sz="1400"/>
              <a:pPr>
                <a:spcBef>
                  <a:spcPct val="0"/>
                </a:spcBef>
                <a:buClrTx/>
                <a:buSzTx/>
                <a:buFontTx/>
                <a:buNone/>
              </a:pPr>
              <a:t>36</a:t>
            </a:fld>
            <a:endParaRPr lang="en-US" altLang="zh-CN" sz="1400"/>
          </a:p>
        </p:txBody>
      </p:sp>
      <p:pic>
        <p:nvPicPr>
          <p:cNvPr id="2" name="图片 1">
            <a:extLst>
              <a:ext uri="{FF2B5EF4-FFF2-40B4-BE49-F238E27FC236}">
                <a16:creationId xmlns:a16="http://schemas.microsoft.com/office/drawing/2014/main" id="{A70C1C4A-810E-5ACE-A88D-7EB4503FCE52}"/>
              </a:ext>
            </a:extLst>
          </p:cNvPr>
          <p:cNvPicPr>
            <a:picLocks noChangeAspect="1"/>
          </p:cNvPicPr>
          <p:nvPr/>
        </p:nvPicPr>
        <p:blipFill>
          <a:blip r:embed="rId2"/>
          <a:stretch>
            <a:fillRect/>
          </a:stretch>
        </p:blipFill>
        <p:spPr>
          <a:xfrm>
            <a:off x="1981200" y="1900853"/>
            <a:ext cx="4743450" cy="2068868"/>
          </a:xfrm>
          <a:prstGeom prst="rect">
            <a:avLst/>
          </a:prstGeom>
        </p:spPr>
      </p:pic>
    </p:spTree>
    <p:extLst>
      <p:ext uri="{BB962C8B-B14F-4D97-AF65-F5344CB8AC3E}">
        <p14:creationId xmlns:p14="http://schemas.microsoft.com/office/powerpoint/2010/main" val="372240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8">
            <a:extLst>
              <a:ext uri="{FF2B5EF4-FFF2-40B4-BE49-F238E27FC236}">
                <a16:creationId xmlns:a16="http://schemas.microsoft.com/office/drawing/2014/main" id="{358780F1-F3A0-4790-62E3-A3E585915C3F}"/>
              </a:ext>
            </a:extLst>
          </p:cNvPr>
          <p:cNvSpPr>
            <a:spLocks noGrp="1" noChangeArrowheads="1"/>
          </p:cNvSpPr>
          <p:nvPr>
            <p:ph idx="4294967295"/>
          </p:nvPr>
        </p:nvSpPr>
        <p:spPr>
          <a:xfrm>
            <a:off x="609600" y="2052638"/>
            <a:ext cx="8229600" cy="4648200"/>
          </a:xfrm>
        </p:spPr>
        <p:txBody>
          <a:bodyPr/>
          <a:lstStyle/>
          <a:p>
            <a:pPr eaLnBrk="1" hangingPunct="1">
              <a:lnSpc>
                <a:spcPct val="125000"/>
              </a:lnSpc>
              <a:spcBef>
                <a:spcPts val="0"/>
              </a:spcBef>
            </a:pPr>
            <a:r>
              <a:rPr lang="en-US" altLang="zh-CN" sz="2800" dirty="0"/>
              <a:t>UNIX</a:t>
            </a:r>
            <a:r>
              <a:rPr lang="zh-CN" altLang="en-US" sz="2800" dirty="0"/>
              <a:t>文件系统每次使用</a:t>
            </a:r>
            <a:r>
              <a:rPr lang="en-US" altLang="zh-CN" sz="2800" dirty="0"/>
              <a:t>open </a:t>
            </a:r>
            <a:r>
              <a:rPr lang="zh-CN" altLang="en-US" sz="2800" dirty="0"/>
              <a:t>、</a:t>
            </a:r>
            <a:r>
              <a:rPr lang="en-US" altLang="zh-CN" sz="2800" dirty="0"/>
              <a:t>create</a:t>
            </a:r>
            <a:r>
              <a:rPr lang="zh-CN" altLang="en-US" sz="2800" dirty="0"/>
              <a:t>或</a:t>
            </a:r>
            <a:r>
              <a:rPr lang="en-US" altLang="zh-CN" sz="2800" dirty="0"/>
              <a:t>stat</a:t>
            </a:r>
            <a:r>
              <a:rPr lang="zh-CN" altLang="en-US" sz="2800" dirty="0"/>
              <a:t>系统调用时，一步步地将多部分文件路径名转为</a:t>
            </a:r>
            <a:r>
              <a:rPr lang="en-US" altLang="zh-CN" sz="2800" dirty="0" err="1"/>
              <a:t>i</a:t>
            </a:r>
            <a:r>
              <a:rPr lang="zh-CN" altLang="en-US" sz="2800" dirty="0"/>
              <a:t>节点引用</a:t>
            </a:r>
            <a:endParaRPr lang="en-US" altLang="zh-CN" sz="2800" dirty="0"/>
          </a:p>
          <a:p>
            <a:pPr eaLnBrk="1" hangingPunct="1">
              <a:lnSpc>
                <a:spcPct val="125000"/>
              </a:lnSpc>
              <a:spcBef>
                <a:spcPts val="0"/>
              </a:spcBef>
            </a:pPr>
            <a:r>
              <a:rPr lang="en-US" altLang="zh-CN" sz="2800" dirty="0"/>
              <a:t>NFS</a:t>
            </a:r>
            <a:r>
              <a:rPr lang="zh-CN" altLang="en-US" sz="2800" dirty="0"/>
              <a:t>服务器不进行路径名转换，需要由客户以交互方式完成路径名的翻译。</a:t>
            </a:r>
            <a:endParaRPr lang="en-US" altLang="zh-CN" sz="2800" dirty="0"/>
          </a:p>
          <a:p>
            <a:pPr eaLnBrk="1" hangingPunct="1">
              <a:lnSpc>
                <a:spcPct val="125000"/>
              </a:lnSpc>
              <a:spcBef>
                <a:spcPts val="0"/>
              </a:spcBef>
            </a:pPr>
            <a:r>
              <a:rPr lang="zh-CN" altLang="en-US" sz="2800" dirty="0"/>
              <a:t>客户向远程服务器提交数个</a:t>
            </a:r>
            <a:r>
              <a:rPr lang="en-US" altLang="zh-CN" sz="2800" dirty="0"/>
              <a:t>lookup</a:t>
            </a:r>
            <a:r>
              <a:rPr lang="zh-CN" altLang="en-US" sz="2800" dirty="0"/>
              <a:t>请求，将指向远程安装目录的名字的每一部分转换为文件句柄。</a:t>
            </a:r>
          </a:p>
        </p:txBody>
      </p:sp>
      <p:sp>
        <p:nvSpPr>
          <p:cNvPr id="48131" name="标题 9">
            <a:extLst>
              <a:ext uri="{FF2B5EF4-FFF2-40B4-BE49-F238E27FC236}">
                <a16:creationId xmlns:a16="http://schemas.microsoft.com/office/drawing/2014/main" id="{AE005C62-C5F6-8D3A-C7A2-65462AC8B4B2}"/>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路径名翻译</a:t>
            </a:r>
          </a:p>
        </p:txBody>
      </p:sp>
      <p:sp>
        <p:nvSpPr>
          <p:cNvPr id="48132" name="灯片编号占位符 2">
            <a:extLst>
              <a:ext uri="{FF2B5EF4-FFF2-40B4-BE49-F238E27FC236}">
                <a16:creationId xmlns:a16="http://schemas.microsoft.com/office/drawing/2014/main" id="{C3409C1D-0FF4-7772-798D-B689BB28DA2B}"/>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C8B5C1-00B0-1147-B2FF-1DBEDDB3A807}" type="slidenum">
              <a:rPr lang="zh-CN" altLang="en-US" sz="1400"/>
              <a:pPr>
                <a:spcBef>
                  <a:spcPct val="0"/>
                </a:spcBef>
                <a:buClrTx/>
                <a:buSzTx/>
                <a:buFontTx/>
                <a:buNone/>
              </a:pPr>
              <a:t>37</a:t>
            </a:fld>
            <a:endParaRPr lang="en-US" altLang="zh-CN"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8">
            <a:extLst>
              <a:ext uri="{FF2B5EF4-FFF2-40B4-BE49-F238E27FC236}">
                <a16:creationId xmlns:a16="http://schemas.microsoft.com/office/drawing/2014/main" id="{8342DAAF-2C5A-1B4F-E7C0-83F139023D2F}"/>
              </a:ext>
            </a:extLst>
          </p:cNvPr>
          <p:cNvSpPr>
            <a:spLocks noGrp="1" noChangeArrowheads="1"/>
          </p:cNvSpPr>
          <p:nvPr>
            <p:ph idx="4294967295"/>
          </p:nvPr>
        </p:nvSpPr>
        <p:spPr>
          <a:xfrm>
            <a:off x="196850" y="1981200"/>
            <a:ext cx="8642350" cy="4572000"/>
          </a:xfrm>
        </p:spPr>
        <p:txBody>
          <a:bodyPr/>
          <a:lstStyle/>
          <a:p>
            <a:pPr eaLnBrk="1" hangingPunct="1">
              <a:lnSpc>
                <a:spcPct val="125000"/>
              </a:lnSpc>
              <a:spcBef>
                <a:spcPts val="0"/>
              </a:spcBef>
            </a:pPr>
            <a:r>
              <a:rPr lang="en-US" altLang="zh-CN" sz="2800" dirty="0">
                <a:latin typeface="Times New Roman" panose="02020603050405020304" pitchFamily="18" charset="0"/>
                <a:cs typeface="Times New Roman" panose="02020603050405020304" pitchFamily="18" charset="0"/>
              </a:rPr>
              <a:t>UNIX</a:t>
            </a:r>
            <a:r>
              <a:rPr lang="zh-CN" altLang="en-US" sz="2800" dirty="0"/>
              <a:t>文件系统的高速缓存</a:t>
            </a:r>
          </a:p>
          <a:p>
            <a:pPr lvl="1" eaLnBrk="1" hangingPunct="1">
              <a:lnSpc>
                <a:spcPct val="125000"/>
              </a:lnSpc>
              <a:spcBef>
                <a:spcPts val="0"/>
              </a:spcBef>
              <a:buFont typeface="Wingdings" pitchFamily="2" charset="2"/>
              <a:buChar char="Ø"/>
            </a:pPr>
            <a:r>
              <a:rPr lang="zh-CN" altLang="en-US" sz="2400" dirty="0"/>
              <a:t>预先读</a:t>
            </a:r>
            <a:endParaRPr lang="en-US" altLang="zh-CN" sz="2400" dirty="0"/>
          </a:p>
          <a:p>
            <a:pPr marL="914400" lvl="2" indent="0" eaLnBrk="1" hangingPunct="1">
              <a:lnSpc>
                <a:spcPct val="125000"/>
              </a:lnSpc>
              <a:spcBef>
                <a:spcPts val="0"/>
              </a:spcBef>
              <a:buNone/>
            </a:pPr>
            <a:r>
              <a:rPr lang="zh-CN" altLang="en-US" dirty="0"/>
              <a:t>将最近常用的页面装入内存</a:t>
            </a:r>
            <a:endParaRPr lang="en-US" altLang="zh-CN" dirty="0"/>
          </a:p>
          <a:p>
            <a:pPr lvl="1" eaLnBrk="1" hangingPunct="1">
              <a:lnSpc>
                <a:spcPct val="125000"/>
              </a:lnSpc>
              <a:spcBef>
                <a:spcPts val="0"/>
              </a:spcBef>
              <a:buFont typeface="Wingdings" pitchFamily="2" charset="2"/>
              <a:buChar char="Ø"/>
            </a:pPr>
            <a:r>
              <a:rPr lang="zh-CN" altLang="en-US" sz="2400" dirty="0"/>
              <a:t>延迟写</a:t>
            </a:r>
            <a:endParaRPr lang="en-US" altLang="zh-CN" sz="2400" dirty="0"/>
          </a:p>
          <a:p>
            <a:pPr lvl="2" eaLnBrk="1" hangingPunct="1">
              <a:lnSpc>
                <a:spcPct val="125000"/>
              </a:lnSpc>
              <a:spcBef>
                <a:spcPts val="0"/>
              </a:spcBef>
              <a:buFont typeface="Wingdings" pitchFamily="2" charset="2"/>
              <a:buChar char="ü"/>
            </a:pPr>
            <a:r>
              <a:rPr lang="zh-CN" altLang="en-US" dirty="0"/>
              <a:t>该缓冲区将被其他页占用时才将该页的内容写入磁盘</a:t>
            </a:r>
            <a:endParaRPr lang="en-US" altLang="zh-CN" dirty="0"/>
          </a:p>
          <a:p>
            <a:pPr lvl="2" eaLnBrk="1" hangingPunct="1">
              <a:lnSpc>
                <a:spcPct val="125000"/>
              </a:lnSpc>
              <a:spcBef>
                <a:spcPts val="0"/>
              </a:spcBef>
              <a:buFont typeface="Wingdings" pitchFamily="2" charset="2"/>
              <a:buChar char="ü"/>
            </a:pPr>
            <a:r>
              <a:rPr lang="zh-CN" altLang="en-US" dirty="0"/>
              <a:t>周期性同步写，如每隔</a:t>
            </a:r>
            <a:r>
              <a:rPr lang="en-US" altLang="zh-CN" dirty="0"/>
              <a:t>30</a:t>
            </a:r>
            <a:r>
              <a:rPr lang="zh-CN" altLang="en-US" dirty="0"/>
              <a:t>秒将改变的页面写到磁盘中（防止数据丢失）</a:t>
            </a:r>
            <a:endParaRPr lang="en-US" altLang="zh-CN" dirty="0"/>
          </a:p>
          <a:p>
            <a:pPr eaLnBrk="1" hangingPunct="1">
              <a:lnSpc>
                <a:spcPct val="125000"/>
              </a:lnSpc>
              <a:spcBef>
                <a:spcPts val="0"/>
              </a:spcBef>
            </a:pPr>
            <a:r>
              <a:rPr lang="en-US" altLang="zh-CN" sz="2800" dirty="0"/>
              <a:t>NFS</a:t>
            </a:r>
            <a:r>
              <a:rPr lang="zh-CN" altLang="en-US" sz="2800" dirty="0"/>
              <a:t>服务器的读缓存</a:t>
            </a:r>
          </a:p>
          <a:p>
            <a:pPr marL="457200" lvl="1" indent="0" eaLnBrk="1" hangingPunct="1">
              <a:lnSpc>
                <a:spcPct val="125000"/>
              </a:lnSpc>
              <a:spcBef>
                <a:spcPts val="0"/>
              </a:spcBef>
              <a:buNone/>
            </a:pPr>
            <a:r>
              <a:rPr lang="zh-CN" altLang="en-US" dirty="0"/>
              <a:t>和本地文件系统相同</a:t>
            </a:r>
          </a:p>
        </p:txBody>
      </p:sp>
      <p:sp>
        <p:nvSpPr>
          <p:cNvPr id="49155" name="标题 9">
            <a:extLst>
              <a:ext uri="{FF2B5EF4-FFF2-40B4-BE49-F238E27FC236}">
                <a16:creationId xmlns:a16="http://schemas.microsoft.com/office/drawing/2014/main" id="{656CC029-90AF-8B27-5F27-F52BD3D9B66A}"/>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服务器缓存</a:t>
            </a:r>
          </a:p>
        </p:txBody>
      </p:sp>
      <p:sp>
        <p:nvSpPr>
          <p:cNvPr id="49156" name="灯片编号占位符 2">
            <a:extLst>
              <a:ext uri="{FF2B5EF4-FFF2-40B4-BE49-F238E27FC236}">
                <a16:creationId xmlns:a16="http://schemas.microsoft.com/office/drawing/2014/main" id="{0BC674D0-0698-2DA5-CFD8-2909F519777D}"/>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E7C9D0-6BC2-7347-A7C6-800630D8107A}" type="slidenum">
              <a:rPr lang="zh-CN" altLang="en-US" sz="1400"/>
              <a:pPr>
                <a:spcBef>
                  <a:spcPct val="0"/>
                </a:spcBef>
                <a:buClrTx/>
                <a:buSzTx/>
                <a:buFontTx/>
                <a:buNone/>
              </a:pPr>
              <a:t>38</a:t>
            </a:fld>
            <a:endParaRPr lang="en-US" altLang="zh-CN"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9">
            <a:extLst>
              <a:ext uri="{FF2B5EF4-FFF2-40B4-BE49-F238E27FC236}">
                <a16:creationId xmlns:a16="http://schemas.microsoft.com/office/drawing/2014/main" id="{6359593C-BC05-2C28-C8AC-02C433E9DD8B}"/>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服务器缓存（续）</a:t>
            </a:r>
          </a:p>
        </p:txBody>
      </p:sp>
      <p:sp>
        <p:nvSpPr>
          <p:cNvPr id="50179" name="内容占位符 8">
            <a:extLst>
              <a:ext uri="{FF2B5EF4-FFF2-40B4-BE49-F238E27FC236}">
                <a16:creationId xmlns:a16="http://schemas.microsoft.com/office/drawing/2014/main" id="{56F6241C-B334-3D13-3EE9-3A352F425544}"/>
              </a:ext>
            </a:extLst>
          </p:cNvPr>
          <p:cNvSpPr>
            <a:spLocks noGrp="1" noChangeArrowheads="1"/>
          </p:cNvSpPr>
          <p:nvPr>
            <p:ph idx="4294967295"/>
          </p:nvPr>
        </p:nvSpPr>
        <p:spPr>
          <a:xfrm>
            <a:off x="304800" y="2092325"/>
            <a:ext cx="7924800" cy="4343400"/>
          </a:xfrm>
        </p:spPr>
        <p:txBody>
          <a:bodyPr/>
          <a:lstStyle/>
          <a:p>
            <a:pPr eaLnBrk="1" hangingPunct="1">
              <a:lnSpc>
                <a:spcPct val="125000"/>
              </a:lnSpc>
              <a:spcBef>
                <a:spcPts val="0"/>
              </a:spcBef>
            </a:pPr>
            <a:r>
              <a:rPr lang="en-US" altLang="zh-CN" sz="2800" dirty="0">
                <a:latin typeface="Times New Roman" panose="02020603050405020304" pitchFamily="18" charset="0"/>
                <a:cs typeface="Times New Roman" panose="02020603050405020304" pitchFamily="18" charset="0"/>
              </a:rPr>
              <a:t>NFS3</a:t>
            </a:r>
            <a:r>
              <a:rPr lang="zh-CN" altLang="en-US" sz="2800" dirty="0"/>
              <a:t>服务器的写缓存，</a:t>
            </a:r>
            <a:r>
              <a:rPr lang="zh-CN" altLang="en-US" sz="2800" dirty="0">
                <a:solidFill>
                  <a:srgbClr val="FF0000"/>
                </a:solidFill>
              </a:rPr>
              <a:t>写操作</a:t>
            </a:r>
            <a:r>
              <a:rPr lang="zh-CN" altLang="en-US" sz="2800" dirty="0"/>
              <a:t>提供两种选项：</a:t>
            </a:r>
          </a:p>
          <a:p>
            <a:pPr lvl="1" eaLnBrk="1" hangingPunct="1">
              <a:lnSpc>
                <a:spcPct val="125000"/>
              </a:lnSpc>
              <a:spcBef>
                <a:spcPts val="600"/>
              </a:spcBef>
              <a:buFont typeface="Wingdings" pitchFamily="2" charset="2"/>
              <a:buChar char="Ø"/>
            </a:pPr>
            <a:r>
              <a:rPr lang="zh-CN" altLang="en-US" sz="2400" dirty="0">
                <a:solidFill>
                  <a:srgbClr val="FF0000"/>
                </a:solidFill>
              </a:rPr>
              <a:t>写透：</a:t>
            </a:r>
            <a:r>
              <a:rPr lang="zh-CN" altLang="en-US" sz="2400" dirty="0"/>
              <a:t>在给客户发送应答前先将应答写入磁盘（写操作持久性），写透操作可能引起性能的瓶颈问题。</a:t>
            </a:r>
            <a:endParaRPr lang="en-US" altLang="zh-CN" sz="2400" dirty="0"/>
          </a:p>
          <a:p>
            <a:pPr lvl="1" eaLnBrk="1" hangingPunct="1">
              <a:lnSpc>
                <a:spcPct val="125000"/>
              </a:lnSpc>
              <a:spcBef>
                <a:spcPts val="600"/>
              </a:spcBef>
              <a:buFont typeface="Wingdings" pitchFamily="2" charset="2"/>
              <a:buChar char="Ø"/>
            </a:pPr>
            <a:r>
              <a:rPr lang="zh-CN" altLang="en-US" sz="2400" dirty="0">
                <a:solidFill>
                  <a:srgbClr val="FF0000"/>
                </a:solidFill>
              </a:rPr>
              <a:t>内存缓存：</a:t>
            </a:r>
            <a:r>
              <a:rPr lang="zh-CN" altLang="en-US" sz="2400" dirty="0"/>
              <a:t>写操作的数据存储在内存缓存中，当系统接收相关文件的</a:t>
            </a:r>
            <a:r>
              <a:rPr lang="en-US" altLang="zh-CN" sz="2400" dirty="0"/>
              <a:t>commit</a:t>
            </a:r>
            <a:r>
              <a:rPr lang="zh-CN" altLang="en-US" sz="2400" dirty="0"/>
              <a:t>操作时（用于写而打开的文件关闭时） ，数据再写入磁盘（提高性能）。</a:t>
            </a:r>
          </a:p>
        </p:txBody>
      </p:sp>
      <p:sp>
        <p:nvSpPr>
          <p:cNvPr id="50180" name="灯片编号占位符 2">
            <a:extLst>
              <a:ext uri="{FF2B5EF4-FFF2-40B4-BE49-F238E27FC236}">
                <a16:creationId xmlns:a16="http://schemas.microsoft.com/office/drawing/2014/main" id="{CFFEFD37-0C48-68C8-22F3-0CC7E1AF58E0}"/>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A0050F-980E-0946-9964-4E1ABD793FFD}" type="slidenum">
              <a:rPr lang="zh-CN" altLang="en-US" sz="1400"/>
              <a:pPr>
                <a:spcBef>
                  <a:spcPct val="0"/>
                </a:spcBef>
                <a:buClrTx/>
                <a:buSzTx/>
                <a:buFontTx/>
                <a:buNone/>
              </a:pPr>
              <a:t>39</a:t>
            </a:fld>
            <a:endParaRPr lang="en-US" altLang="zh-C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28E882D8-E011-46CD-40E3-6919D8F4230C}"/>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B59A49-7B8B-9B48-BC38-6A1A96B004E6}" type="slidenum">
              <a:rPr lang="zh-CN" altLang="en-US" sz="1400"/>
              <a:pPr>
                <a:spcBef>
                  <a:spcPct val="0"/>
                </a:spcBef>
                <a:buClrTx/>
                <a:buSzTx/>
                <a:buFontTx/>
                <a:buNone/>
              </a:pPr>
              <a:t>4</a:t>
            </a:fld>
            <a:endParaRPr lang="en-US" altLang="zh-CN" sz="1400"/>
          </a:p>
        </p:txBody>
      </p:sp>
      <p:graphicFrame>
        <p:nvGraphicFramePr>
          <p:cNvPr id="3" name="Group 8">
            <a:extLst>
              <a:ext uri="{FF2B5EF4-FFF2-40B4-BE49-F238E27FC236}">
                <a16:creationId xmlns:a16="http://schemas.microsoft.com/office/drawing/2014/main" id="{4717022E-E0DC-1E05-A8C0-B71E9C35B72C}"/>
              </a:ext>
            </a:extLst>
          </p:cNvPr>
          <p:cNvGraphicFramePr>
            <a:graphicFrameLocks noGrp="1"/>
          </p:cNvGraphicFramePr>
          <p:nvPr>
            <p:extLst>
              <p:ext uri="{D42A27DB-BD31-4B8C-83A1-F6EECF244321}">
                <p14:modId xmlns:p14="http://schemas.microsoft.com/office/powerpoint/2010/main" val="332487973"/>
              </p:ext>
            </p:extLst>
          </p:nvPr>
        </p:nvGraphicFramePr>
        <p:xfrm>
          <a:off x="1181100" y="2362200"/>
          <a:ext cx="6515100" cy="3881436"/>
        </p:xfrm>
        <a:graphic>
          <a:graphicData uri="http://schemas.openxmlformats.org/drawingml/2006/table">
            <a:tbl>
              <a:tblPr>
                <a:tableStyleId>{616DA210-FB5B-4158-B5E0-FEB733F419BA}</a:tableStyleId>
              </a:tblPr>
              <a:tblGrid>
                <a:gridCol w="6515100">
                  <a:extLst>
                    <a:ext uri="{9D8B030D-6E8A-4147-A177-3AD203B41FA5}">
                      <a16:colId xmlns:a16="http://schemas.microsoft.com/office/drawing/2014/main" val="2694319486"/>
                    </a:ext>
                  </a:extLst>
                </a:gridCol>
              </a:tblGrid>
              <a:tr h="646906">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tx1"/>
                          </a:solidFill>
                          <a:effectLst/>
                        </a:rPr>
                        <a:t>目录模块：            </a:t>
                      </a:r>
                      <a:r>
                        <a:rPr kumimoji="0" lang="zh-CN" altLang="en-US" sz="1800" b="0" u="none" strike="noStrike" cap="none" normalizeH="0" baseline="0" dirty="0">
                          <a:ln>
                            <a:noFill/>
                          </a:ln>
                          <a:solidFill>
                            <a:schemeClr val="tx1"/>
                          </a:solidFill>
                          <a:effectLst/>
                        </a:rPr>
                        <a:t>将文件名与文件</a:t>
                      </a:r>
                      <a:r>
                        <a:rPr kumimoji="0" lang="en-US" altLang="zh-CN" sz="1800" b="0" u="none" strike="noStrike" cap="none" normalizeH="0" baseline="0" dirty="0">
                          <a:ln>
                            <a:noFill/>
                          </a:ln>
                          <a:solidFill>
                            <a:schemeClr val="tx1"/>
                          </a:solidFill>
                          <a:effectLst/>
                        </a:rPr>
                        <a:t>ID</a:t>
                      </a:r>
                      <a:r>
                        <a:rPr kumimoji="0" lang="zh-CN" altLang="en-US" sz="1800" b="0" u="none" strike="noStrike" cap="none" normalizeH="0" baseline="0" dirty="0">
                          <a:ln>
                            <a:noFill/>
                          </a:ln>
                          <a:solidFill>
                            <a:schemeClr val="tx1"/>
                          </a:solidFill>
                          <a:effectLst/>
                        </a:rPr>
                        <a:t>相关联</a:t>
                      </a: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19" marB="45719" anchor="ctr" horzOverflow="overflow"/>
                </a:tc>
                <a:extLst>
                  <a:ext uri="{0D108BD9-81ED-4DB2-BD59-A6C34878D82A}">
                    <a16:rowId xmlns:a16="http://schemas.microsoft.com/office/drawing/2014/main" val="3706239687"/>
                  </a:ext>
                </a:extLst>
              </a:tr>
              <a:tr h="646906">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tx1"/>
                          </a:solidFill>
                          <a:effectLst/>
                        </a:rPr>
                        <a:t>文件模块：            </a:t>
                      </a:r>
                      <a:r>
                        <a:rPr kumimoji="0" lang="zh-CN" altLang="en-US" sz="1800" b="0" u="none" strike="noStrike" cap="none" normalizeH="0" baseline="0" dirty="0">
                          <a:ln>
                            <a:noFill/>
                          </a:ln>
                          <a:solidFill>
                            <a:schemeClr val="tx1"/>
                          </a:solidFill>
                          <a:effectLst/>
                        </a:rPr>
                        <a:t>将文件</a:t>
                      </a:r>
                      <a:r>
                        <a:rPr kumimoji="0" lang="en-US" altLang="zh-CN" sz="1800" b="0" u="none" strike="noStrike" cap="none" normalizeH="0" baseline="0" dirty="0">
                          <a:ln>
                            <a:noFill/>
                          </a:ln>
                          <a:solidFill>
                            <a:schemeClr val="tx1"/>
                          </a:solidFill>
                          <a:effectLst/>
                        </a:rPr>
                        <a:t>ID</a:t>
                      </a:r>
                      <a:r>
                        <a:rPr kumimoji="0" lang="zh-CN" altLang="en-US" sz="1800" b="0" u="none" strike="noStrike" cap="none" normalizeH="0" baseline="0" dirty="0">
                          <a:ln>
                            <a:noFill/>
                          </a:ln>
                          <a:solidFill>
                            <a:schemeClr val="tx1"/>
                          </a:solidFill>
                          <a:effectLst/>
                        </a:rPr>
                        <a:t>与物理文件相关联</a:t>
                      </a:r>
                      <a:endParaRPr kumimoji="0" lang="zh-CN" altLang="en-US" sz="18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45719" marB="45719" anchor="ctr" horzOverflow="overflow"/>
                </a:tc>
                <a:extLst>
                  <a:ext uri="{0D108BD9-81ED-4DB2-BD59-A6C34878D82A}">
                    <a16:rowId xmlns:a16="http://schemas.microsoft.com/office/drawing/2014/main" val="3164914615"/>
                  </a:ext>
                </a:extLst>
              </a:tr>
              <a:tr h="646906">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tx1"/>
                          </a:solidFill>
                          <a:effectLst/>
                        </a:rPr>
                        <a:t>权限控制模块：      </a:t>
                      </a:r>
                      <a:r>
                        <a:rPr kumimoji="0" lang="zh-CN" altLang="en-US" sz="1800" b="0" u="none" strike="noStrike" cap="none" normalizeH="0" baseline="0" dirty="0">
                          <a:ln>
                            <a:noFill/>
                          </a:ln>
                          <a:solidFill>
                            <a:schemeClr val="tx1"/>
                          </a:solidFill>
                          <a:effectLst/>
                        </a:rPr>
                        <a:t>检查操作请求是否合法</a:t>
                      </a:r>
                      <a:endParaRPr kumimoji="0" lang="zh-CN" altLang="en-US" sz="18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45719" marB="45719" anchor="ctr" horzOverflow="overflow"/>
                </a:tc>
                <a:extLst>
                  <a:ext uri="{0D108BD9-81ED-4DB2-BD59-A6C34878D82A}">
                    <a16:rowId xmlns:a16="http://schemas.microsoft.com/office/drawing/2014/main" val="137727361"/>
                  </a:ext>
                </a:extLst>
              </a:tr>
              <a:tr h="646906">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tx1"/>
                          </a:solidFill>
                          <a:effectLst/>
                        </a:rPr>
                        <a:t>文件存取模块：      </a:t>
                      </a:r>
                      <a:r>
                        <a:rPr kumimoji="0" lang="zh-CN" altLang="en-US" sz="1800" b="0" u="none" strike="noStrike" cap="none" normalizeH="0" baseline="0" dirty="0">
                          <a:ln>
                            <a:noFill/>
                          </a:ln>
                          <a:solidFill>
                            <a:schemeClr val="tx1"/>
                          </a:solidFill>
                          <a:effectLst/>
                        </a:rPr>
                        <a:t>读</a:t>
                      </a:r>
                      <a:r>
                        <a:rPr kumimoji="0" lang="en-US" altLang="zh-CN" sz="1800" b="0" u="none" strike="noStrike" cap="none" normalizeH="0" baseline="0" dirty="0">
                          <a:ln>
                            <a:noFill/>
                          </a:ln>
                          <a:solidFill>
                            <a:schemeClr val="tx1"/>
                          </a:solidFill>
                          <a:effectLst/>
                        </a:rPr>
                        <a:t>/</a:t>
                      </a:r>
                      <a:r>
                        <a:rPr kumimoji="0" lang="zh-CN" altLang="en-US" sz="1800" b="0" u="none" strike="noStrike" cap="none" normalizeH="0" baseline="0" dirty="0">
                          <a:ln>
                            <a:noFill/>
                          </a:ln>
                          <a:solidFill>
                            <a:schemeClr val="tx1"/>
                          </a:solidFill>
                          <a:effectLst/>
                        </a:rPr>
                        <a:t>写数据或者属性</a:t>
                      </a:r>
                      <a:endParaRPr kumimoji="0" lang="zh-CN" altLang="en-US" sz="18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45719" marB="45719" anchor="ctr" horzOverflow="overflow"/>
                </a:tc>
                <a:extLst>
                  <a:ext uri="{0D108BD9-81ED-4DB2-BD59-A6C34878D82A}">
                    <a16:rowId xmlns:a16="http://schemas.microsoft.com/office/drawing/2014/main" val="172003292"/>
                  </a:ext>
                </a:extLst>
              </a:tr>
              <a:tr h="646906">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tx1"/>
                          </a:solidFill>
                          <a:effectLst/>
                        </a:rPr>
                        <a:t>块模块：                </a:t>
                      </a:r>
                      <a:r>
                        <a:rPr kumimoji="0" lang="zh-CN" altLang="en-US" sz="1800" b="0" u="none" strike="noStrike" cap="none" normalizeH="0" baseline="0" dirty="0">
                          <a:ln>
                            <a:noFill/>
                          </a:ln>
                          <a:solidFill>
                            <a:schemeClr val="tx1"/>
                          </a:solidFill>
                          <a:effectLst/>
                        </a:rPr>
                        <a:t>访问和分配磁盘块  </a:t>
                      </a:r>
                      <a:endParaRPr kumimoji="0" lang="zh-CN" altLang="en-US" sz="18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45719" marB="45719" anchor="ctr" horzOverflow="overflow"/>
                </a:tc>
                <a:extLst>
                  <a:ext uri="{0D108BD9-81ED-4DB2-BD59-A6C34878D82A}">
                    <a16:rowId xmlns:a16="http://schemas.microsoft.com/office/drawing/2014/main" val="3726491025"/>
                  </a:ext>
                </a:extLst>
              </a:tr>
              <a:tr h="646906">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chemeClr val="tx1"/>
                          </a:solidFill>
                          <a:effectLst/>
                        </a:rPr>
                        <a:t>设备模块：             </a:t>
                      </a:r>
                      <a:r>
                        <a:rPr kumimoji="0" lang="zh-CN" altLang="en-US" sz="1800" b="0" u="none" strike="noStrike" cap="none" normalizeH="0" baseline="0" dirty="0">
                          <a:ln>
                            <a:noFill/>
                          </a:ln>
                          <a:solidFill>
                            <a:schemeClr val="tx1"/>
                          </a:solidFill>
                          <a:effectLst/>
                        </a:rPr>
                        <a:t>磁盘</a:t>
                      </a:r>
                      <a:r>
                        <a:rPr kumimoji="0" lang="en-US" altLang="zh-CN" sz="1800" b="0" u="none" strike="noStrike" cap="none" normalizeH="0" baseline="0" dirty="0">
                          <a:ln>
                            <a:noFill/>
                          </a:ln>
                          <a:solidFill>
                            <a:schemeClr val="tx1"/>
                          </a:solidFill>
                          <a:effectLst/>
                        </a:rPr>
                        <a:t>I/O</a:t>
                      </a:r>
                      <a:r>
                        <a:rPr kumimoji="0" lang="zh-CN" altLang="en-US" sz="1800" b="0" u="none" strike="noStrike" cap="none" normalizeH="0" baseline="0" dirty="0">
                          <a:ln>
                            <a:noFill/>
                          </a:ln>
                          <a:solidFill>
                            <a:schemeClr val="tx1"/>
                          </a:solidFill>
                          <a:effectLst/>
                        </a:rPr>
                        <a:t>及缓冲</a:t>
                      </a:r>
                      <a:endParaRPr kumimoji="0" lang="zh-CN" altLang="en-US" sz="18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45719" marB="45719" anchor="ctr" horzOverflow="overflow"/>
                </a:tc>
                <a:extLst>
                  <a:ext uri="{0D108BD9-81ED-4DB2-BD59-A6C34878D82A}">
                    <a16:rowId xmlns:a16="http://schemas.microsoft.com/office/drawing/2014/main" val="322903758"/>
                  </a:ext>
                </a:extLst>
              </a:tr>
            </a:tbl>
          </a:graphicData>
        </a:graphic>
      </p:graphicFrame>
      <p:sp>
        <p:nvSpPr>
          <p:cNvPr id="4" name="Rectangle 2">
            <a:extLst>
              <a:ext uri="{FF2B5EF4-FFF2-40B4-BE49-F238E27FC236}">
                <a16:creationId xmlns:a16="http://schemas.microsoft.com/office/drawing/2014/main" id="{5A856C9E-F82F-4B4E-9BAA-7DD80DE615CC}"/>
              </a:ext>
            </a:extLst>
          </p:cNvPr>
          <p:cNvSpPr txBox="1">
            <a:spLocks noChangeArrowheads="1"/>
          </p:cNvSpPr>
          <p:nvPr/>
        </p:nvSpPr>
        <p:spPr bwMode="auto">
          <a:xfrm>
            <a:off x="827088" y="1066800"/>
            <a:ext cx="7561262"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chemeClr val="tx2"/>
                </a:solidFill>
                <a:latin typeface="Times New Roman" panose="02020603050405020304" pitchFamily="18" charset="0"/>
                <a:cs typeface="Times New Roman" panose="02020603050405020304" pitchFamily="18" charset="0"/>
              </a:rPr>
              <a:t>文件系统模块</a:t>
            </a:r>
            <a:endParaRPr lang="en-US" altLang="zh-CN" sz="3600" dirty="0">
              <a:solidFill>
                <a:schemeClr val="tx2"/>
              </a:solidFill>
              <a:latin typeface="Times New Roman" panose="02020603050405020304" pitchFamily="18" charset="0"/>
              <a:cs typeface="Times New Roman" panose="02020603050405020304" pitchFamily="18" charset="0"/>
            </a:endParaRPr>
          </a:p>
        </p:txBody>
      </p:sp>
      <p:sp>
        <p:nvSpPr>
          <p:cNvPr id="8212" name="箭头: 上 1">
            <a:extLst>
              <a:ext uri="{FF2B5EF4-FFF2-40B4-BE49-F238E27FC236}">
                <a16:creationId xmlns:a16="http://schemas.microsoft.com/office/drawing/2014/main" id="{FAC5F421-9146-EA02-0673-33FD24A196F5}"/>
              </a:ext>
            </a:extLst>
          </p:cNvPr>
          <p:cNvSpPr>
            <a:spLocks noChangeArrowheads="1"/>
          </p:cNvSpPr>
          <p:nvPr/>
        </p:nvSpPr>
        <p:spPr bwMode="auto">
          <a:xfrm>
            <a:off x="7904163" y="3352800"/>
            <a:ext cx="706437" cy="1773238"/>
          </a:xfrm>
          <a:prstGeom prst="upArrow">
            <a:avLst>
              <a:gd name="adj1" fmla="val 50000"/>
              <a:gd name="adj2" fmla="val 50024"/>
            </a:avLst>
          </a:prstGeom>
          <a:solidFill>
            <a:srgbClr val="00B0F0"/>
          </a:solidFill>
          <a:ln w="12700" algn="ctr">
            <a:solidFill>
              <a:schemeClr val="tx1"/>
            </a:solidFill>
            <a:round/>
            <a:headEnd type="none" w="sm" len="sm"/>
            <a:tailEnd type="stealth" w="med" len="lg"/>
          </a:ln>
          <a:effec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00B0F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8">
            <a:extLst>
              <a:ext uri="{FF2B5EF4-FFF2-40B4-BE49-F238E27FC236}">
                <a16:creationId xmlns:a16="http://schemas.microsoft.com/office/drawing/2014/main" id="{A932B9FA-3AAC-9EC2-B7EA-234AC6320911}"/>
              </a:ext>
            </a:extLst>
          </p:cNvPr>
          <p:cNvSpPr>
            <a:spLocks noGrp="1" noChangeArrowheads="1"/>
          </p:cNvSpPr>
          <p:nvPr>
            <p:ph idx="4294967295"/>
          </p:nvPr>
        </p:nvSpPr>
        <p:spPr>
          <a:xfrm>
            <a:off x="685800" y="2362200"/>
            <a:ext cx="8077200" cy="4267200"/>
          </a:xfrm>
        </p:spPr>
        <p:txBody>
          <a:bodyPr/>
          <a:lstStyle/>
          <a:p>
            <a:pPr eaLnBrk="1" hangingPunct="1">
              <a:lnSpc>
                <a:spcPct val="125000"/>
              </a:lnSpc>
              <a:buSzTx/>
            </a:pPr>
            <a:r>
              <a:rPr lang="zh-CN" altLang="en-US" sz="2400" dirty="0"/>
              <a:t>为了</a:t>
            </a:r>
            <a:r>
              <a:rPr lang="zh-CN" altLang="en-US" sz="2400" dirty="0">
                <a:solidFill>
                  <a:srgbClr val="FF0000"/>
                </a:solidFill>
              </a:rPr>
              <a:t>减少</a:t>
            </a:r>
            <a:r>
              <a:rPr lang="zh-CN" altLang="en-US" sz="2400" dirty="0"/>
              <a:t>传输给服务器的</a:t>
            </a:r>
            <a:r>
              <a:rPr lang="zh-CN" altLang="en-US" sz="2400" dirty="0">
                <a:solidFill>
                  <a:srgbClr val="FF0000"/>
                </a:solidFill>
              </a:rPr>
              <a:t>请求</a:t>
            </a:r>
            <a:r>
              <a:rPr lang="zh-CN" altLang="en-US" sz="2400" dirty="0"/>
              <a:t>数量，</a:t>
            </a:r>
            <a:r>
              <a:rPr lang="en-US" altLang="zh-CN" sz="2400" dirty="0"/>
              <a:t>NFS</a:t>
            </a:r>
            <a:r>
              <a:rPr lang="zh-CN" altLang="en-US" sz="2400" dirty="0"/>
              <a:t>客户模块将</a:t>
            </a:r>
            <a:r>
              <a:rPr lang="en-US" altLang="zh-CN" sz="2400" dirty="0"/>
              <a:t>read, write, </a:t>
            </a:r>
            <a:r>
              <a:rPr lang="en-US" altLang="zh-CN" sz="2400" dirty="0" err="1"/>
              <a:t>getattr</a:t>
            </a:r>
            <a:r>
              <a:rPr lang="en-US" altLang="zh-CN" sz="2400" dirty="0"/>
              <a:t>, </a:t>
            </a:r>
            <a:r>
              <a:rPr lang="en-US" altLang="zh-CN" sz="2400" dirty="0" err="1"/>
              <a:t>looup</a:t>
            </a:r>
            <a:r>
              <a:rPr lang="zh-CN" altLang="en-US" sz="2400" dirty="0"/>
              <a:t>和</a:t>
            </a:r>
            <a:r>
              <a:rPr lang="en-US" altLang="zh-CN" sz="2400" dirty="0" err="1"/>
              <a:t>readdir</a:t>
            </a:r>
            <a:r>
              <a:rPr lang="zh-CN" altLang="en-US" sz="2400" dirty="0"/>
              <a:t>操作的结果缓存起来。</a:t>
            </a:r>
            <a:endParaRPr lang="en-US" altLang="zh-CN" sz="2400" dirty="0"/>
          </a:p>
          <a:p>
            <a:pPr eaLnBrk="1" hangingPunct="1">
              <a:lnSpc>
                <a:spcPct val="125000"/>
              </a:lnSpc>
              <a:buSzTx/>
            </a:pPr>
            <a:r>
              <a:rPr lang="zh-CN" altLang="en-US" sz="2400" dirty="0"/>
              <a:t>保持一致性</a:t>
            </a:r>
          </a:p>
          <a:p>
            <a:pPr marL="457200" lvl="1" indent="0" eaLnBrk="1" hangingPunct="1">
              <a:lnSpc>
                <a:spcPct val="125000"/>
              </a:lnSpc>
              <a:buNone/>
            </a:pPr>
            <a:r>
              <a:rPr lang="zh-CN" altLang="en-US" sz="2400" dirty="0"/>
              <a:t>客户轮询服务器来检查他们所用的缓存数据是否是最新的。（读</a:t>
            </a:r>
            <a:r>
              <a:rPr lang="en-US" altLang="zh-CN" sz="2400" dirty="0"/>
              <a:t>/</a:t>
            </a:r>
            <a:r>
              <a:rPr lang="zh-CN" altLang="en-US" sz="2400" dirty="0"/>
              <a:t>写时，只发送查询信息）</a:t>
            </a:r>
          </a:p>
        </p:txBody>
      </p:sp>
      <p:sp>
        <p:nvSpPr>
          <p:cNvPr id="51203" name="标题 9">
            <a:extLst>
              <a:ext uri="{FF2B5EF4-FFF2-40B4-BE49-F238E27FC236}">
                <a16:creationId xmlns:a16="http://schemas.microsoft.com/office/drawing/2014/main" id="{288C220F-1D66-07FF-F30E-2E2A3D2D1BF2}"/>
              </a:ext>
            </a:extLst>
          </p:cNvPr>
          <p:cNvSpPr>
            <a:spLocks noGrp="1"/>
          </p:cNvSpPr>
          <p:nvPr>
            <p:ph type="title" idx="4294967295"/>
          </p:nvPr>
        </p:nvSpPr>
        <p:spPr>
          <a:xfrm>
            <a:off x="827881" y="1066800"/>
            <a:ext cx="7793038" cy="762000"/>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客户缓存</a:t>
            </a:r>
          </a:p>
        </p:txBody>
      </p:sp>
      <p:sp>
        <p:nvSpPr>
          <p:cNvPr id="51204" name="Rectangle 2">
            <a:extLst>
              <a:ext uri="{FF2B5EF4-FFF2-40B4-BE49-F238E27FC236}">
                <a16:creationId xmlns:a16="http://schemas.microsoft.com/office/drawing/2014/main" id="{EAF2EE53-E7E7-5C46-B21A-1F3A34B8C668}"/>
              </a:ext>
            </a:extLst>
          </p:cNvPr>
          <p:cNvSpPr>
            <a:spLocks noChangeArrowheads="1"/>
          </p:cNvSpPr>
          <p:nvPr/>
        </p:nvSpPr>
        <p:spPr bwMode="auto">
          <a:xfrm>
            <a:off x="0" y="-18256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205" name="灯片编号占位符 2">
            <a:extLst>
              <a:ext uri="{FF2B5EF4-FFF2-40B4-BE49-F238E27FC236}">
                <a16:creationId xmlns:a16="http://schemas.microsoft.com/office/drawing/2014/main" id="{0C1ED840-C604-7F17-1850-0830E8B195B9}"/>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6B4F7E0-06CD-8D43-9016-A5CF40886E3B}" type="slidenum">
              <a:rPr lang="zh-CN" altLang="en-US" sz="1400"/>
              <a:pPr>
                <a:spcBef>
                  <a:spcPct val="0"/>
                </a:spcBef>
                <a:buClrTx/>
                <a:buSzTx/>
                <a:buFontTx/>
                <a:buNone/>
              </a:pPr>
              <a:t>40</a:t>
            </a:fld>
            <a:endParaRPr lang="en-US" altLang="zh-CN" sz="1400"/>
          </a:p>
        </p:txBody>
      </p:sp>
    </p:spTree>
    <p:extLst>
      <p:ext uri="{BB962C8B-B14F-4D97-AF65-F5344CB8AC3E}">
        <p14:creationId xmlns:p14="http://schemas.microsoft.com/office/powerpoint/2010/main" val="2730939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8">
            <a:extLst>
              <a:ext uri="{FF2B5EF4-FFF2-40B4-BE49-F238E27FC236}">
                <a16:creationId xmlns:a16="http://schemas.microsoft.com/office/drawing/2014/main" id="{A932B9FA-3AAC-9EC2-B7EA-234AC6320911}"/>
              </a:ext>
            </a:extLst>
          </p:cNvPr>
          <p:cNvSpPr>
            <a:spLocks noGrp="1" noChangeArrowheads="1"/>
          </p:cNvSpPr>
          <p:nvPr>
            <p:ph idx="4294967295"/>
          </p:nvPr>
        </p:nvSpPr>
        <p:spPr>
          <a:xfrm>
            <a:off x="304800" y="1828800"/>
            <a:ext cx="8642350" cy="4800600"/>
          </a:xfrm>
        </p:spPr>
        <p:txBody>
          <a:bodyPr/>
          <a:lstStyle/>
          <a:p>
            <a:pPr eaLnBrk="1" hangingPunct="1">
              <a:lnSpc>
                <a:spcPct val="125000"/>
              </a:lnSpc>
              <a:spcBef>
                <a:spcPts val="0"/>
              </a:spcBef>
              <a:buSzTx/>
            </a:pPr>
            <a:r>
              <a:rPr lang="zh-CN" altLang="en-US" sz="2800" dirty="0"/>
              <a:t>基于时间戳的缓存块验证</a:t>
            </a:r>
          </a:p>
          <a:p>
            <a:pPr lvl="1" eaLnBrk="1" hangingPunct="1">
              <a:lnSpc>
                <a:spcPct val="125000"/>
              </a:lnSpc>
              <a:spcBef>
                <a:spcPts val="0"/>
              </a:spcBef>
              <a:buFont typeface="Wingdings" pitchFamily="2" charset="2"/>
              <a:buChar char="Ø"/>
            </a:pPr>
            <a:r>
              <a:rPr lang="zh-CN" altLang="en-US" sz="2400" dirty="0"/>
              <a:t>缓存中的每个数据块被标上两个时间戳</a:t>
            </a:r>
          </a:p>
          <a:p>
            <a:pPr lvl="2" eaLnBrk="1" hangingPunct="1">
              <a:lnSpc>
                <a:spcPct val="125000"/>
              </a:lnSpc>
              <a:spcBef>
                <a:spcPts val="0"/>
              </a:spcBef>
              <a:buFont typeface="Wingdings" pitchFamily="2" charset="2"/>
              <a:buChar char="ü"/>
            </a:pPr>
            <a:r>
              <a:rPr lang="en-US" altLang="zh-CN" dirty="0"/>
              <a:t>Tc</a:t>
            </a:r>
            <a:r>
              <a:rPr lang="zh-CN" altLang="en-US" dirty="0"/>
              <a:t>：缓存条目上一次被</a:t>
            </a:r>
            <a:r>
              <a:rPr lang="zh-CN" altLang="en-US" dirty="0">
                <a:solidFill>
                  <a:srgbClr val="FF0000"/>
                </a:solidFill>
              </a:rPr>
              <a:t>验证</a:t>
            </a:r>
            <a:r>
              <a:rPr lang="zh-CN" altLang="en-US" dirty="0"/>
              <a:t>的时间</a:t>
            </a:r>
            <a:endParaRPr lang="en-US" altLang="zh-CN" dirty="0"/>
          </a:p>
          <a:p>
            <a:pPr lvl="2" eaLnBrk="1" hangingPunct="1">
              <a:lnSpc>
                <a:spcPct val="125000"/>
              </a:lnSpc>
              <a:spcBef>
                <a:spcPts val="0"/>
              </a:spcBef>
              <a:buFont typeface="Wingdings" pitchFamily="2" charset="2"/>
              <a:buChar char="ü"/>
            </a:pPr>
            <a:r>
              <a:rPr lang="en-US" altLang="zh-CN" dirty="0"/>
              <a:t>Tm</a:t>
            </a:r>
            <a:r>
              <a:rPr lang="zh-CN" altLang="en-US" dirty="0"/>
              <a:t>：服务器上一次</a:t>
            </a:r>
            <a:r>
              <a:rPr lang="zh-CN" altLang="en-US" dirty="0">
                <a:solidFill>
                  <a:srgbClr val="FF0000"/>
                </a:solidFill>
              </a:rPr>
              <a:t>修改</a:t>
            </a:r>
            <a:r>
              <a:rPr lang="zh-CN" altLang="en-US" dirty="0"/>
              <a:t>文件块的时间</a:t>
            </a:r>
            <a:endParaRPr lang="en-US" altLang="zh-CN" dirty="0"/>
          </a:p>
          <a:p>
            <a:pPr lvl="1" eaLnBrk="1" hangingPunct="1">
              <a:lnSpc>
                <a:spcPct val="125000"/>
              </a:lnSpc>
              <a:spcBef>
                <a:spcPts val="0"/>
              </a:spcBef>
              <a:buFont typeface="Wingdings" pitchFamily="2" charset="2"/>
              <a:buChar char="Ø"/>
            </a:pPr>
            <a:r>
              <a:rPr lang="zh-CN" altLang="en-US" sz="2400" dirty="0"/>
              <a:t>有效性条件： </a:t>
            </a:r>
            <a:r>
              <a:rPr lang="en-US" altLang="zh-CN" sz="2400" dirty="0"/>
              <a:t>(T- Tc &lt; t) </a:t>
            </a:r>
            <a:r>
              <a:rPr lang="zh-CN" altLang="en-US" sz="2400" dirty="0"/>
              <a:t>或者</a:t>
            </a:r>
            <a:r>
              <a:rPr lang="en-US" altLang="zh-CN" sz="2400" dirty="0"/>
              <a:t>(</a:t>
            </a:r>
            <a:r>
              <a:rPr lang="en-US" altLang="zh-CN" sz="2400" dirty="0" err="1"/>
              <a:t>Tm</a:t>
            </a:r>
            <a:r>
              <a:rPr lang="en-US" altLang="zh-CN" sz="1400" dirty="0" err="1"/>
              <a:t>client</a:t>
            </a:r>
            <a:r>
              <a:rPr lang="en-US" altLang="zh-CN" sz="2400" dirty="0"/>
              <a:t> = </a:t>
            </a:r>
            <a:r>
              <a:rPr lang="en-US" altLang="zh-CN" sz="2400" dirty="0" err="1"/>
              <a:t>Tm</a:t>
            </a:r>
            <a:r>
              <a:rPr lang="en-US" altLang="zh-CN" sz="1400" dirty="0" err="1"/>
              <a:t>server</a:t>
            </a:r>
            <a:r>
              <a:rPr lang="en-US" altLang="zh-CN" sz="2400" dirty="0"/>
              <a:t>)</a:t>
            </a:r>
          </a:p>
          <a:p>
            <a:pPr marL="400050" lvl="1" indent="0" eaLnBrk="1" hangingPunct="1">
              <a:lnSpc>
                <a:spcPct val="125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若</a:t>
            </a:r>
            <a:r>
              <a:rPr lang="en"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当前时间</a:t>
            </a:r>
            <a:r>
              <a:rPr lang="en-US" altLang="zh-CN" sz="2400" dirty="0">
                <a:latin typeface="Times New Roman" panose="02020603050405020304" pitchFamily="18" charset="0"/>
                <a:cs typeface="Times New Roman" panose="02020603050405020304" pitchFamily="18" charset="0"/>
              </a:rPr>
              <a:t>)</a:t>
            </a:r>
            <a:r>
              <a:rPr lang="en" altLang="zh-CN" sz="2400" dirty="0">
                <a:latin typeface="Times New Roman" panose="02020603050405020304" pitchFamily="18" charset="0"/>
                <a:cs typeface="Times New Roman" panose="02020603050405020304" pitchFamily="18" charset="0"/>
              </a:rPr>
              <a:t>- Tc &lt; t</a:t>
            </a:r>
            <a:r>
              <a:rPr lang="zh-CN" altLang="en" sz="2400" dirty="0">
                <a:latin typeface="Times New Roman" panose="02020603050405020304" pitchFamily="18" charset="0"/>
                <a:cs typeface="Times New Roman" panose="02020603050405020304" pitchFamily="18" charset="0"/>
              </a:rPr>
              <a:t>为</a:t>
            </a:r>
            <a:r>
              <a:rPr lang="zh-CN" altLang="en-US" sz="2400" dirty="0">
                <a:latin typeface="Times New Roman" panose="02020603050405020304" pitchFamily="18" charset="0"/>
                <a:cs typeface="Times New Roman" panose="02020603050405020304" pitchFamily="18" charset="0"/>
              </a:rPr>
              <a:t>真，无须进一步判断；若为假，则需要从服务器获得获 得</a:t>
            </a:r>
            <a:r>
              <a:rPr lang="en-US" altLang="zh-CN" sz="2400" dirty="0" err="1">
                <a:latin typeface="Times New Roman" panose="02020603050405020304" pitchFamily="18" charset="0"/>
                <a:cs typeface="Times New Roman" panose="02020603050405020304" pitchFamily="18" charset="0"/>
              </a:rPr>
              <a:t>Tm</a:t>
            </a:r>
            <a:r>
              <a:rPr lang="en-US" altLang="zh-CN" sz="2400" dirty="0" err="1"/>
              <a:t>server</a:t>
            </a:r>
            <a:r>
              <a:rPr lang="zh-CN" altLang="en-US" sz="2400" dirty="0">
                <a:latin typeface="Times New Roman" panose="02020603050405020304" pitchFamily="18" charset="0"/>
                <a:cs typeface="Times New Roman" panose="02020603050405020304" pitchFamily="18" charset="0"/>
              </a:rPr>
              <a:t>值（对服务器应用</a:t>
            </a:r>
            <a:r>
              <a:rPr lang="en-US" altLang="zh-CN" sz="2400" dirty="0" err="1">
                <a:latin typeface="Times New Roman" panose="02020603050405020304" pitchFamily="18" charset="0"/>
                <a:cs typeface="Times New Roman" panose="02020603050405020304" pitchFamily="18" charset="0"/>
              </a:rPr>
              <a:t>getattr</a:t>
            </a:r>
            <a:r>
              <a:rPr lang="zh-CN" altLang="en-US" sz="2400" dirty="0">
                <a:latin typeface="Times New Roman" panose="02020603050405020304" pitchFamily="18" charset="0"/>
                <a:cs typeface="Times New Roman" panose="02020603050405020304" pitchFamily="18" charset="0"/>
              </a:rPr>
              <a:t>操作）并比较</a:t>
            </a:r>
            <a:r>
              <a:rPr lang="en-US" altLang="zh-CN" sz="2400" dirty="0" err="1">
                <a:latin typeface="Times New Roman" panose="02020603050405020304" pitchFamily="18" charset="0"/>
                <a:cs typeface="Times New Roman" panose="02020603050405020304" pitchFamily="18" charset="0"/>
              </a:rPr>
              <a:t>Tm</a:t>
            </a:r>
            <a:r>
              <a:rPr lang="en-US" altLang="zh-CN" sz="2400" dirty="0" err="1"/>
              <a:t>serve</a:t>
            </a:r>
            <a:r>
              <a:rPr lang="zh-CN" altLang="en-US" sz="2400" dirty="0"/>
              <a:t>与</a:t>
            </a:r>
            <a:r>
              <a:rPr lang="en" altLang="zh-CN" sz="2400" dirty="0" err="1"/>
              <a:t>Tmclient</a:t>
            </a:r>
            <a:r>
              <a:rPr lang="zh-CN" altLang="en-US" sz="2000" dirty="0"/>
              <a:t>。</a:t>
            </a:r>
            <a:endParaRPr lang="en-US" altLang="zh-CN" sz="2000" dirty="0"/>
          </a:p>
          <a:p>
            <a:pPr lvl="1" eaLnBrk="1" hangingPunct="1">
              <a:lnSpc>
                <a:spcPct val="125000"/>
              </a:lnSpc>
              <a:spcBef>
                <a:spcPts val="0"/>
              </a:spcBef>
              <a:buFont typeface="Wingdings" pitchFamily="2" charset="2"/>
              <a:buChar char="Ø"/>
            </a:pPr>
            <a:r>
              <a:rPr lang="en-US" altLang="zh-CN" sz="2400" dirty="0"/>
              <a:t>t: </a:t>
            </a:r>
            <a:r>
              <a:rPr lang="zh-CN" altLang="en-US" sz="2400" dirty="0"/>
              <a:t>更新时间间隔，选择</a:t>
            </a:r>
            <a:r>
              <a:rPr lang="en-US" altLang="zh-CN" sz="2400" dirty="0"/>
              <a:t>t</a:t>
            </a:r>
            <a:r>
              <a:rPr lang="zh-CN" altLang="en-US" sz="2400" dirty="0"/>
              <a:t>是对一致性和效率进行折衷，如文件</a:t>
            </a:r>
            <a:r>
              <a:rPr lang="en-US" altLang="zh-CN" sz="2400" dirty="0"/>
              <a:t>3~30</a:t>
            </a:r>
            <a:r>
              <a:rPr lang="zh-CN" altLang="en-US" sz="2400" dirty="0"/>
              <a:t>秒，目录</a:t>
            </a:r>
            <a:r>
              <a:rPr lang="en-US" altLang="zh-CN" sz="2400" dirty="0"/>
              <a:t>30</a:t>
            </a:r>
            <a:r>
              <a:rPr lang="zh-CN" altLang="en-US" sz="2400" dirty="0"/>
              <a:t>～</a:t>
            </a:r>
            <a:r>
              <a:rPr lang="en-US" altLang="zh-CN" sz="2400" dirty="0"/>
              <a:t>60</a:t>
            </a:r>
            <a:r>
              <a:rPr lang="zh-CN" altLang="en-US" sz="2400" dirty="0"/>
              <a:t>秒，目录更新风险更低。</a:t>
            </a:r>
            <a:endParaRPr lang="zh-CN" altLang="en-US" sz="2400" dirty="0">
              <a:latin typeface="Times New Roman" panose="02020603050405020304" pitchFamily="18" charset="0"/>
              <a:cs typeface="Times New Roman" panose="02020603050405020304" pitchFamily="18" charset="0"/>
            </a:endParaRPr>
          </a:p>
        </p:txBody>
      </p:sp>
      <p:sp>
        <p:nvSpPr>
          <p:cNvPr id="51203" name="标题 9">
            <a:extLst>
              <a:ext uri="{FF2B5EF4-FFF2-40B4-BE49-F238E27FC236}">
                <a16:creationId xmlns:a16="http://schemas.microsoft.com/office/drawing/2014/main" id="{288C220F-1D66-07FF-F30E-2E2A3D2D1BF2}"/>
              </a:ext>
            </a:extLst>
          </p:cNvPr>
          <p:cNvSpPr>
            <a:spLocks noGrp="1"/>
          </p:cNvSpPr>
          <p:nvPr>
            <p:ph type="title" idx="4294967295"/>
          </p:nvPr>
        </p:nvSpPr>
        <p:spPr>
          <a:xfrm>
            <a:off x="827881" y="990600"/>
            <a:ext cx="7793038" cy="762000"/>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客户缓存</a:t>
            </a:r>
          </a:p>
        </p:txBody>
      </p:sp>
      <p:sp>
        <p:nvSpPr>
          <p:cNvPr id="51204" name="Rectangle 2">
            <a:extLst>
              <a:ext uri="{FF2B5EF4-FFF2-40B4-BE49-F238E27FC236}">
                <a16:creationId xmlns:a16="http://schemas.microsoft.com/office/drawing/2014/main" id="{EAF2EE53-E7E7-5C46-B21A-1F3A34B8C668}"/>
              </a:ext>
            </a:extLst>
          </p:cNvPr>
          <p:cNvSpPr>
            <a:spLocks noChangeArrowheads="1"/>
          </p:cNvSpPr>
          <p:nvPr/>
        </p:nvSpPr>
        <p:spPr bwMode="auto">
          <a:xfrm>
            <a:off x="0" y="-18256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205" name="灯片编号占位符 2">
            <a:extLst>
              <a:ext uri="{FF2B5EF4-FFF2-40B4-BE49-F238E27FC236}">
                <a16:creationId xmlns:a16="http://schemas.microsoft.com/office/drawing/2014/main" id="{0C1ED840-C604-7F17-1850-0830E8B195B9}"/>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6B4F7E0-06CD-8D43-9016-A5CF40886E3B}" type="slidenum">
              <a:rPr lang="zh-CN" altLang="en-US" sz="1400"/>
              <a:pPr>
                <a:spcBef>
                  <a:spcPct val="0"/>
                </a:spcBef>
                <a:buClrTx/>
                <a:buSzTx/>
                <a:buFontTx/>
                <a:buNone/>
              </a:pPr>
              <a:t>41</a:t>
            </a:fld>
            <a:endParaRPr lang="en-US" altLang="zh-CN" sz="1400"/>
          </a:p>
        </p:txBody>
      </p:sp>
      <p:sp>
        <p:nvSpPr>
          <p:cNvPr id="2" name="文本框 1">
            <a:extLst>
              <a:ext uri="{FF2B5EF4-FFF2-40B4-BE49-F238E27FC236}">
                <a16:creationId xmlns:a16="http://schemas.microsoft.com/office/drawing/2014/main" id="{D5F5DC1B-53FD-D7F3-02AB-10AE98375D33}"/>
              </a:ext>
            </a:extLst>
          </p:cNvPr>
          <p:cNvSpPr txBox="1">
            <a:spLocks noChangeArrowheads="1"/>
          </p:cNvSpPr>
          <p:nvPr/>
        </p:nvSpPr>
        <p:spPr bwMode="auto">
          <a:xfrm>
            <a:off x="3611786" y="888004"/>
            <a:ext cx="5532214" cy="86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0"/>
              </a:spcBef>
              <a:buClrTx/>
              <a:buSzTx/>
              <a:buFontTx/>
              <a:buNone/>
            </a:pPr>
            <a:r>
              <a:rPr lang="zh-CN" altLang="en-US" sz="2400" dirty="0">
                <a:solidFill>
                  <a:srgbClr val="FF0000"/>
                </a:solidFill>
              </a:rPr>
              <a:t>验证过程不能保证提供和传统</a:t>
            </a:r>
            <a:r>
              <a:rPr lang="en-US" altLang="zh-CN" sz="2400" dirty="0">
                <a:solidFill>
                  <a:srgbClr val="FF0000"/>
                </a:solidFill>
              </a:rPr>
              <a:t>UNIX</a:t>
            </a:r>
            <a:r>
              <a:rPr lang="zh-CN" altLang="en-US" sz="2400" dirty="0">
                <a:solidFill>
                  <a:srgbClr val="FF0000"/>
                </a:solidFill>
              </a:rPr>
              <a:t>系统一样的一致性。</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8">
            <a:extLst>
              <a:ext uri="{FF2B5EF4-FFF2-40B4-BE49-F238E27FC236}">
                <a16:creationId xmlns:a16="http://schemas.microsoft.com/office/drawing/2014/main" id="{6C408DEC-BA15-43A1-8C30-630F2E1BE006}"/>
              </a:ext>
            </a:extLst>
          </p:cNvPr>
          <p:cNvSpPr>
            <a:spLocks noGrp="1"/>
          </p:cNvSpPr>
          <p:nvPr>
            <p:ph idx="4294967295"/>
          </p:nvPr>
        </p:nvSpPr>
        <p:spPr>
          <a:xfrm>
            <a:off x="543719" y="2057400"/>
            <a:ext cx="8077200" cy="4572000"/>
          </a:xfrm>
        </p:spPr>
        <p:txBody>
          <a:bodyPr/>
          <a:lstStyle/>
          <a:p>
            <a:pPr eaLnBrk="1" hangingPunct="1">
              <a:lnSpc>
                <a:spcPct val="125000"/>
              </a:lnSpc>
              <a:spcBef>
                <a:spcPts val="0"/>
              </a:spcBef>
              <a:buSzTx/>
            </a:pPr>
            <a:r>
              <a:rPr lang="zh-CN" altLang="en-US" sz="2800" dirty="0"/>
              <a:t>减少对服务器进行</a:t>
            </a:r>
            <a:r>
              <a:rPr lang="en-US" altLang="zh-CN" sz="2800" dirty="0" err="1"/>
              <a:t>getattr</a:t>
            </a:r>
            <a:r>
              <a:rPr lang="zh-CN" altLang="en-US" sz="2800" dirty="0"/>
              <a:t>操作的几种方法：</a:t>
            </a:r>
          </a:p>
          <a:p>
            <a:pPr lvl="1" eaLnBrk="1" hangingPunct="1">
              <a:lnSpc>
                <a:spcPct val="125000"/>
              </a:lnSpc>
              <a:spcBef>
                <a:spcPts val="0"/>
              </a:spcBef>
              <a:buFont typeface="Wingdings" pitchFamily="2" charset="2"/>
              <a:buChar char="Ø"/>
            </a:pPr>
            <a:r>
              <a:rPr lang="zh-CN" altLang="en-US" sz="2400" dirty="0"/>
              <a:t>当客户收到一个新的</a:t>
            </a:r>
            <a:r>
              <a:rPr lang="en-US" altLang="zh-CN" sz="2400" dirty="0" err="1"/>
              <a:t>Tmserver</a:t>
            </a:r>
            <a:r>
              <a:rPr lang="zh-CN" altLang="en-US" sz="2400" dirty="0"/>
              <a:t>值时，将该值应用于所有相关文件派生的缓存项。</a:t>
            </a:r>
            <a:endParaRPr lang="en-US" altLang="zh-CN" sz="2400" dirty="0"/>
          </a:p>
          <a:p>
            <a:pPr lvl="1" eaLnBrk="1" hangingPunct="1">
              <a:lnSpc>
                <a:spcPct val="125000"/>
              </a:lnSpc>
              <a:spcBef>
                <a:spcPts val="0"/>
              </a:spcBef>
              <a:buFont typeface="Wingdings" pitchFamily="2" charset="2"/>
              <a:buChar char="Ø"/>
            </a:pPr>
            <a:r>
              <a:rPr lang="zh-CN" altLang="en-US" sz="2400" dirty="0"/>
              <a:t>将每一个文件操作的结果同当前文件属性一起发送，如果</a:t>
            </a:r>
            <a:r>
              <a:rPr lang="en-US" altLang="zh-CN" sz="2400" dirty="0" err="1"/>
              <a:t>Tmserver</a:t>
            </a:r>
            <a:r>
              <a:rPr lang="zh-CN" altLang="en-US" sz="2400" dirty="0"/>
              <a:t>值改变，客户便可用它来更新缓存中与文件相关的条目。</a:t>
            </a:r>
            <a:endParaRPr lang="en-US" altLang="zh-CN" sz="2400" dirty="0"/>
          </a:p>
          <a:p>
            <a:pPr lvl="1" eaLnBrk="1" hangingPunct="1">
              <a:lnSpc>
                <a:spcPct val="125000"/>
              </a:lnSpc>
              <a:spcBef>
                <a:spcPts val="0"/>
              </a:spcBef>
              <a:buFont typeface="Wingdings" pitchFamily="2" charset="2"/>
              <a:buChar char="Ø"/>
            </a:pPr>
            <a:r>
              <a:rPr lang="zh-CN" altLang="en-US" sz="2400" dirty="0"/>
              <a:t>采用自适应算法来设置更新间隔值</a:t>
            </a:r>
            <a:r>
              <a:rPr lang="en-US" altLang="zh-CN" sz="2400" dirty="0"/>
              <a:t>t</a:t>
            </a:r>
            <a:r>
              <a:rPr lang="zh-CN" altLang="en-US" sz="2400" dirty="0"/>
              <a:t>，对于大多数文件而言，可以极大地减少调用数量。</a:t>
            </a:r>
          </a:p>
        </p:txBody>
      </p:sp>
      <p:sp>
        <p:nvSpPr>
          <p:cNvPr id="52227" name="灯片编号占位符 2">
            <a:extLst>
              <a:ext uri="{FF2B5EF4-FFF2-40B4-BE49-F238E27FC236}">
                <a16:creationId xmlns:a16="http://schemas.microsoft.com/office/drawing/2014/main" id="{7FB4ACFD-BFA1-2F7B-3468-B4CDAF792853}"/>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42</a:t>
            </a:fld>
            <a:endParaRPr lang="en-US" altLang="zh-CN" sz="1400"/>
          </a:p>
        </p:txBody>
      </p:sp>
      <p:sp>
        <p:nvSpPr>
          <p:cNvPr id="2" name="标题 9">
            <a:extLst>
              <a:ext uri="{FF2B5EF4-FFF2-40B4-BE49-F238E27FC236}">
                <a16:creationId xmlns:a16="http://schemas.microsoft.com/office/drawing/2014/main" id="{DD54F1E4-E7F6-920C-E612-AF05EB56ADB1}"/>
              </a:ext>
            </a:extLst>
          </p:cNvPr>
          <p:cNvSpPr txBox="1">
            <a:spLocks/>
          </p:cNvSpPr>
          <p:nvPr/>
        </p:nvSpPr>
        <p:spPr bwMode="auto">
          <a:xfrm>
            <a:off x="827881" y="990600"/>
            <a:ext cx="77930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a:latin typeface="Times New Roman" panose="02020603050405020304" pitchFamily="18" charset="0"/>
                <a:cs typeface="Times New Roman" panose="02020603050405020304" pitchFamily="18" charset="0"/>
              </a:rPr>
              <a:t>客户缓存</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F7325E80-BAC2-2099-B594-9208B2D96C97}"/>
              </a:ext>
            </a:extLst>
          </p:cNvPr>
          <p:cNvSpPr>
            <a:spLocks noGrp="1" noChangeArrowheads="1"/>
          </p:cNvSpPr>
          <p:nvPr>
            <p:ph type="body" idx="4294967295"/>
          </p:nvPr>
        </p:nvSpPr>
        <p:spPr>
          <a:xfrm>
            <a:off x="827088" y="1916113"/>
            <a:ext cx="7772400" cy="4114800"/>
          </a:xfrm>
        </p:spPr>
        <p:txBody>
          <a:bodyPr/>
          <a:lstStyle/>
          <a:p>
            <a:pPr eaLnBrk="1" hangingPunct="1"/>
            <a:r>
              <a:rPr lang="zh-CN" altLang="en-US"/>
              <a:t>简介</a:t>
            </a:r>
            <a:endParaRPr lang="en-US" altLang="zh-CN"/>
          </a:p>
          <a:p>
            <a:pPr eaLnBrk="1" hangingPunct="1"/>
            <a:r>
              <a:rPr lang="zh-CN" altLang="en-US"/>
              <a:t>文件服务体系结构</a:t>
            </a:r>
            <a:endParaRPr lang="en-US" altLang="zh-CN"/>
          </a:p>
          <a:p>
            <a:pPr eaLnBrk="1" hangingPunct="1"/>
            <a:r>
              <a:rPr lang="en-US" altLang="zh-CN"/>
              <a:t>SUN</a:t>
            </a:r>
            <a:r>
              <a:rPr lang="zh-CN" altLang="en-US"/>
              <a:t>网络文件系统</a:t>
            </a:r>
            <a:endParaRPr lang="en-US" altLang="zh-CN"/>
          </a:p>
          <a:p>
            <a:pPr eaLnBrk="1" hangingPunct="1"/>
            <a:r>
              <a:rPr lang="en-US" altLang="zh-CN">
                <a:solidFill>
                  <a:srgbClr val="FF0000"/>
                </a:solidFill>
              </a:rPr>
              <a:t>Andrew</a:t>
            </a:r>
            <a:r>
              <a:rPr lang="zh-CN" altLang="en-US">
                <a:solidFill>
                  <a:srgbClr val="FF0000"/>
                </a:solidFill>
              </a:rPr>
              <a:t>文件系统</a:t>
            </a:r>
            <a:endParaRPr lang="en-US" altLang="zh-CN">
              <a:solidFill>
                <a:srgbClr val="FF0000"/>
              </a:solidFill>
            </a:endParaRPr>
          </a:p>
          <a:p>
            <a:pPr eaLnBrk="1" hangingPunct="1"/>
            <a:r>
              <a:rPr lang="en-US" altLang="zh-CN"/>
              <a:t>DFS</a:t>
            </a:r>
            <a:r>
              <a:rPr lang="zh-CN" altLang="en-US"/>
              <a:t>进展</a:t>
            </a:r>
            <a:endParaRPr lang="en-US" altLang="zh-CN"/>
          </a:p>
          <a:p>
            <a:pPr eaLnBrk="1" hangingPunct="1"/>
            <a:r>
              <a:rPr lang="zh-CN" altLang="en-US"/>
              <a:t>小结</a:t>
            </a:r>
          </a:p>
        </p:txBody>
      </p:sp>
      <p:sp>
        <p:nvSpPr>
          <p:cNvPr id="2" name="标题 9">
            <a:extLst>
              <a:ext uri="{FF2B5EF4-FFF2-40B4-BE49-F238E27FC236}">
                <a16:creationId xmlns:a16="http://schemas.microsoft.com/office/drawing/2014/main" id="{961CD7D7-0FB1-1FCB-3059-21A40C1EEFF8}"/>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zh-CN" sz="3600" kern="0">
                <a:latin typeface="Times New Roman" panose="02020603050405020304" pitchFamily="18" charset="0"/>
                <a:cs typeface="Times New Roman" panose="02020603050405020304" pitchFamily="18" charset="0"/>
              </a:rPr>
              <a:t>第7章 分布式文件系统</a:t>
            </a:r>
            <a:endParaRPr lang="zh-CN" altLang="en-US" sz="3600" kern="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11B257E-0A30-16E8-D338-9CE6ED9B4B2D}"/>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43</a:t>
            </a:fld>
            <a:endParaRPr lang="en-US" altLang="zh-CN"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8">
            <a:extLst>
              <a:ext uri="{FF2B5EF4-FFF2-40B4-BE49-F238E27FC236}">
                <a16:creationId xmlns:a16="http://schemas.microsoft.com/office/drawing/2014/main" id="{C9852D21-8C51-8154-0ED5-727A31E91F64}"/>
              </a:ext>
            </a:extLst>
          </p:cNvPr>
          <p:cNvSpPr>
            <a:spLocks noGrp="1" noChangeArrowheads="1"/>
          </p:cNvSpPr>
          <p:nvPr>
            <p:ph idx="4294967295"/>
          </p:nvPr>
        </p:nvSpPr>
        <p:spPr>
          <a:xfrm>
            <a:off x="533400" y="1828800"/>
            <a:ext cx="8229600" cy="4648200"/>
          </a:xfrm>
        </p:spPr>
        <p:txBody>
          <a:bodyPr/>
          <a:lstStyle/>
          <a:p>
            <a:pPr eaLnBrk="1" hangingPunct="1">
              <a:lnSpc>
                <a:spcPct val="125000"/>
              </a:lnSpc>
              <a:spcBef>
                <a:spcPts val="0"/>
              </a:spcBef>
            </a:pPr>
            <a:r>
              <a:rPr lang="zh-CN" altLang="en-US" sz="2400" dirty="0">
                <a:latin typeface="Times New Roman" panose="02020603050405020304" pitchFamily="18" charset="0"/>
                <a:cs typeface="Times New Roman" panose="02020603050405020304" pitchFamily="18" charset="0"/>
              </a:rPr>
              <a:t>客户打开一个远程文件</a:t>
            </a:r>
            <a:endParaRPr lang="en-US" altLang="zh-CN" sz="2400" dirty="0">
              <a:latin typeface="Times New Roman" panose="02020603050405020304" pitchFamily="18" charset="0"/>
              <a:cs typeface="Times New Roman" panose="02020603050405020304" pitchFamily="18" charset="0"/>
            </a:endParaRPr>
          </a:p>
          <a:p>
            <a:pPr marL="457200" lvl="1" indent="0" eaLnBrk="1" hangingPunct="1">
              <a:lnSpc>
                <a:spcPct val="125000"/>
              </a:lnSpc>
              <a:spcBef>
                <a:spcPts val="0"/>
              </a:spcBef>
              <a:buNone/>
            </a:pPr>
            <a:r>
              <a:rPr lang="zh-CN" altLang="en-US" sz="2400" dirty="0">
                <a:latin typeface="Times New Roman" panose="02020603050405020304" pitchFamily="18" charset="0"/>
                <a:cs typeface="Times New Roman" panose="02020603050405020304" pitchFamily="18" charset="0"/>
              </a:rPr>
              <a:t>这个文件不在本地缓存时，</a:t>
            </a:r>
            <a:r>
              <a:rPr lang="en-US" altLang="zh-CN" sz="2400" dirty="0">
                <a:latin typeface="Times New Roman" panose="02020603050405020304" pitchFamily="18" charset="0"/>
                <a:cs typeface="Times New Roman" panose="02020603050405020304" pitchFamily="18" charset="0"/>
              </a:rPr>
              <a:t>AFS</a:t>
            </a:r>
            <a:r>
              <a:rPr lang="zh-CN" altLang="en-US" sz="2400" dirty="0">
                <a:latin typeface="Times New Roman" panose="02020603050405020304" pitchFamily="18" charset="0"/>
                <a:cs typeface="Times New Roman" panose="02020603050405020304" pitchFamily="18" charset="0"/>
              </a:rPr>
              <a:t>查找文件所在服务器，并请求传输此文件一个副本</a:t>
            </a:r>
            <a:endParaRPr lang="en-US" altLang="zh-CN" sz="24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zh-CN" altLang="en-US" sz="2400" dirty="0">
                <a:latin typeface="Times New Roman" panose="02020603050405020304" pitchFamily="18" charset="0"/>
                <a:cs typeface="Times New Roman" panose="02020603050405020304" pitchFamily="18" charset="0"/>
              </a:rPr>
              <a:t>在客户机上存储文件副本</a:t>
            </a:r>
            <a:endParaRPr lang="en-US" altLang="zh-CN" sz="24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zh-CN" altLang="en-US" sz="2400" dirty="0">
                <a:latin typeface="Times New Roman" panose="02020603050405020304" pitchFamily="18" charset="0"/>
                <a:cs typeface="Times New Roman" panose="02020603050405020304" pitchFamily="18" charset="0"/>
              </a:rPr>
              <a:t>客户在本地副本上进行读</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写</a:t>
            </a:r>
            <a:endParaRPr lang="en-US" altLang="zh-CN" sz="24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zh-CN" altLang="en-US" sz="2400" dirty="0">
                <a:latin typeface="Times New Roman" panose="02020603050405020304" pitchFamily="18" charset="0"/>
                <a:cs typeface="Times New Roman" panose="02020603050405020304" pitchFamily="18" charset="0"/>
              </a:rPr>
              <a:t>客户关闭文件</a:t>
            </a:r>
            <a:endParaRPr lang="en-US" altLang="zh-CN" sz="2400" dirty="0">
              <a:latin typeface="Times New Roman" panose="02020603050405020304" pitchFamily="18" charset="0"/>
              <a:cs typeface="Times New Roman" panose="02020603050405020304" pitchFamily="18" charset="0"/>
            </a:endParaRPr>
          </a:p>
          <a:p>
            <a:pPr marL="457200" lvl="1" indent="0" eaLnBrk="1" hangingPunct="1">
              <a:lnSpc>
                <a:spcPct val="125000"/>
              </a:lnSpc>
              <a:spcBef>
                <a:spcPts val="0"/>
              </a:spcBef>
              <a:buNone/>
            </a:pPr>
            <a:r>
              <a:rPr lang="zh-CN" altLang="en-US" sz="2400" dirty="0">
                <a:latin typeface="Times New Roman" panose="02020603050405020304" pitchFamily="18" charset="0"/>
                <a:cs typeface="Times New Roman" panose="02020603050405020304" pitchFamily="18" charset="0"/>
              </a:rPr>
              <a:t>如果文件被更新，将它刷新至服务器，客户本地磁盘上的拷贝一直被保留，以供同一工作站的用户级进程下一次使用。</a:t>
            </a:r>
          </a:p>
          <a:p>
            <a:pPr eaLnBrk="1" hangingPunct="1"/>
            <a:endParaRPr lang="zh-CN" altLang="en-US" sz="2800" dirty="0">
              <a:latin typeface="Times New Roman" panose="02020603050405020304" pitchFamily="18" charset="0"/>
              <a:cs typeface="Times New Roman" panose="02020603050405020304" pitchFamily="18" charset="0"/>
            </a:endParaRPr>
          </a:p>
        </p:txBody>
      </p:sp>
      <p:sp>
        <p:nvSpPr>
          <p:cNvPr id="55299" name="标题 9">
            <a:extLst>
              <a:ext uri="{FF2B5EF4-FFF2-40B4-BE49-F238E27FC236}">
                <a16:creationId xmlns:a16="http://schemas.microsoft.com/office/drawing/2014/main" id="{6C270361-0DB4-2289-CCFC-F8C7EC4C802C}"/>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使用</a:t>
            </a:r>
            <a:r>
              <a:rPr lang="en-US" altLang="zh-CN" sz="3600" dirty="0">
                <a:latin typeface="Times New Roman" panose="02020603050405020304" pitchFamily="18" charset="0"/>
                <a:cs typeface="Times New Roman" panose="02020603050405020304" pitchFamily="18" charset="0"/>
              </a:rPr>
              <a:t>AFS</a:t>
            </a:r>
            <a:r>
              <a:rPr lang="zh-CN" altLang="en-US" sz="3600" dirty="0">
                <a:latin typeface="Times New Roman" panose="02020603050405020304" pitchFamily="18" charset="0"/>
                <a:cs typeface="Times New Roman" panose="02020603050405020304" pitchFamily="18" charset="0"/>
              </a:rPr>
              <a:t>的典型场景</a:t>
            </a:r>
          </a:p>
        </p:txBody>
      </p:sp>
      <p:sp>
        <p:nvSpPr>
          <p:cNvPr id="55300" name="灯片编号占位符 2">
            <a:extLst>
              <a:ext uri="{FF2B5EF4-FFF2-40B4-BE49-F238E27FC236}">
                <a16:creationId xmlns:a16="http://schemas.microsoft.com/office/drawing/2014/main" id="{0C31DD1E-A82B-2006-7E1F-948BE37F0DFF}"/>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BDE1D3-7976-5949-8D3A-B0BDA76307AC}" type="slidenum">
              <a:rPr lang="zh-CN" altLang="en-US" sz="1400"/>
              <a:pPr>
                <a:spcBef>
                  <a:spcPct val="0"/>
                </a:spcBef>
                <a:buClrTx/>
                <a:buSzTx/>
                <a:buFontTx/>
                <a:buNone/>
              </a:pPr>
              <a:t>44</a:t>
            </a:fld>
            <a:endParaRPr lang="en-US" altLang="zh-CN"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8">
            <a:extLst>
              <a:ext uri="{FF2B5EF4-FFF2-40B4-BE49-F238E27FC236}">
                <a16:creationId xmlns:a16="http://schemas.microsoft.com/office/drawing/2014/main" id="{AF4E81CA-62BF-215F-B4CA-21BACAD86F82}"/>
              </a:ext>
            </a:extLst>
          </p:cNvPr>
          <p:cNvSpPr>
            <a:spLocks noGrp="1" noChangeArrowheads="1"/>
          </p:cNvSpPr>
          <p:nvPr>
            <p:ph idx="4294967295"/>
          </p:nvPr>
        </p:nvSpPr>
        <p:spPr>
          <a:xfrm>
            <a:off x="990600" y="1905000"/>
            <a:ext cx="7772400" cy="4343400"/>
          </a:xfrm>
        </p:spPr>
        <p:txBody>
          <a:bodyPr/>
          <a:lstStyle/>
          <a:p>
            <a:pPr eaLnBrk="1" hangingPunct="1">
              <a:lnSpc>
                <a:spcPct val="120000"/>
              </a:lnSpc>
              <a:spcBef>
                <a:spcPts val="0"/>
              </a:spcBef>
            </a:pPr>
            <a:r>
              <a:rPr lang="zh-CN" altLang="en-US" sz="2400" dirty="0">
                <a:latin typeface="Times New Roman" panose="02020603050405020304" pitchFamily="18" charset="0"/>
                <a:cs typeface="Times New Roman" panose="02020603050405020304" pitchFamily="18" charset="0"/>
              </a:rPr>
              <a:t>大多数文件，</a:t>
            </a:r>
            <a:r>
              <a:rPr lang="zh-CN" altLang="en-US" sz="2400" dirty="0"/>
              <a:t>更新频率小，始终被同一用户存取。</a:t>
            </a:r>
          </a:p>
          <a:p>
            <a:pPr eaLnBrk="1" hangingPunct="1">
              <a:lnSpc>
                <a:spcPct val="120000"/>
              </a:lnSpc>
              <a:spcBef>
                <a:spcPts val="0"/>
              </a:spcBef>
            </a:pPr>
            <a:r>
              <a:rPr lang="zh-CN" altLang="en-US" sz="2400" dirty="0"/>
              <a:t>本地缓存的磁盘空间大，例如：</a:t>
            </a:r>
            <a:r>
              <a:rPr lang="en-US" altLang="zh-CN" sz="2400" dirty="0"/>
              <a:t>100MB</a:t>
            </a:r>
            <a:r>
              <a:rPr lang="zh-CN" altLang="en-US" sz="2400" dirty="0"/>
              <a:t>。</a:t>
            </a:r>
            <a:endParaRPr lang="en-US" altLang="zh-CN" sz="2400" dirty="0"/>
          </a:p>
          <a:p>
            <a:pPr eaLnBrk="1" hangingPunct="1">
              <a:lnSpc>
                <a:spcPct val="120000"/>
              </a:lnSpc>
              <a:spcBef>
                <a:spcPts val="0"/>
              </a:spcBef>
            </a:pPr>
            <a:r>
              <a:rPr lang="zh-CN" altLang="en-US" sz="2400" dirty="0"/>
              <a:t>设计策略基于以下假设：</a:t>
            </a:r>
            <a:endParaRPr lang="en-US" altLang="zh-CN" sz="2400" dirty="0"/>
          </a:p>
          <a:p>
            <a:pPr lvl="1" eaLnBrk="1" hangingPunct="1">
              <a:lnSpc>
                <a:spcPct val="120000"/>
              </a:lnSpc>
              <a:spcBef>
                <a:spcPts val="0"/>
              </a:spcBef>
              <a:buFont typeface="Wingdings" pitchFamily="2" charset="2"/>
              <a:buChar char="Ø"/>
            </a:pPr>
            <a:r>
              <a:rPr lang="zh-CN" altLang="en-US" sz="2400" dirty="0">
                <a:latin typeface="Times New Roman" panose="02020603050405020304" pitchFamily="18" charset="0"/>
                <a:cs typeface="Times New Roman" panose="02020603050405020304" pitchFamily="18" charset="0"/>
              </a:rPr>
              <a:t>文件比较小，大多数文件小于</a:t>
            </a:r>
            <a:r>
              <a:rPr lang="en-US" altLang="zh-CN" sz="2400" dirty="0">
                <a:latin typeface="Times New Roman" panose="02020603050405020304" pitchFamily="18" charset="0"/>
                <a:cs typeface="Times New Roman" panose="02020603050405020304" pitchFamily="18" charset="0"/>
              </a:rPr>
              <a:t>10KB</a:t>
            </a:r>
          </a:p>
          <a:p>
            <a:pPr lvl="1" eaLnBrk="1" hangingPunct="1">
              <a:lnSpc>
                <a:spcPct val="120000"/>
              </a:lnSpc>
              <a:spcBef>
                <a:spcPts val="0"/>
              </a:spcBef>
              <a:buFont typeface="Wingdings" pitchFamily="2" charset="2"/>
              <a:buChar char="Ø"/>
            </a:pPr>
            <a:r>
              <a:rPr lang="zh-CN" altLang="en-US" sz="2400" dirty="0"/>
              <a:t>读操作是写操作的</a:t>
            </a:r>
            <a:r>
              <a:rPr lang="en-US" altLang="zh-CN" sz="2400" dirty="0"/>
              <a:t>6</a:t>
            </a:r>
            <a:r>
              <a:rPr lang="zh-CN" altLang="en-US" sz="2400" dirty="0"/>
              <a:t>倍</a:t>
            </a:r>
            <a:endParaRPr lang="en-US" altLang="zh-CN" sz="2400" dirty="0"/>
          </a:p>
          <a:p>
            <a:pPr lvl="1" eaLnBrk="1" hangingPunct="1">
              <a:lnSpc>
                <a:spcPct val="120000"/>
              </a:lnSpc>
              <a:spcBef>
                <a:spcPts val="0"/>
              </a:spcBef>
              <a:buFont typeface="Wingdings" pitchFamily="2" charset="2"/>
              <a:buChar char="Ø"/>
            </a:pPr>
            <a:r>
              <a:rPr lang="zh-CN" altLang="en-US" sz="2400" dirty="0"/>
              <a:t>通常都是顺序存取，随机存取比较少见</a:t>
            </a:r>
            <a:endParaRPr lang="en-US" altLang="zh-CN" sz="2400" dirty="0"/>
          </a:p>
          <a:p>
            <a:pPr lvl="1" eaLnBrk="1" hangingPunct="1">
              <a:lnSpc>
                <a:spcPct val="120000"/>
              </a:lnSpc>
              <a:spcBef>
                <a:spcPts val="0"/>
              </a:spcBef>
              <a:buFont typeface="Wingdings" pitchFamily="2" charset="2"/>
              <a:buChar char="Ø"/>
            </a:pPr>
            <a:r>
              <a:rPr lang="zh-CN" altLang="en-US" sz="2400" dirty="0"/>
              <a:t>大多数文件是被某一个特定的用户访问，共享文件通常是被某一个特定的用户修改</a:t>
            </a:r>
            <a:endParaRPr lang="en-US" altLang="zh-CN" sz="2400" dirty="0"/>
          </a:p>
          <a:p>
            <a:pPr lvl="1" eaLnBrk="1" hangingPunct="1">
              <a:lnSpc>
                <a:spcPct val="120000"/>
              </a:lnSpc>
              <a:spcBef>
                <a:spcPts val="0"/>
              </a:spcBef>
              <a:buFont typeface="Wingdings" pitchFamily="2" charset="2"/>
              <a:buChar char="Ø"/>
            </a:pPr>
            <a:r>
              <a:rPr lang="zh-CN" altLang="en-US" sz="2400" dirty="0"/>
              <a:t>最近使用的文件很可能再次被使用</a:t>
            </a:r>
            <a:endParaRPr lang="zh-CN" altLang="en-US" sz="2400"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zh-CN" altLang="en-US" sz="2400" dirty="0"/>
              <a:t>不支持数据库文件</a:t>
            </a:r>
          </a:p>
          <a:p>
            <a:pPr lvl="1" eaLnBrk="1" hangingPunct="1"/>
            <a:endParaRPr lang="zh-CN" altLang="en-US" sz="2400" dirty="0">
              <a:latin typeface="Times New Roman" panose="02020603050405020304" pitchFamily="18" charset="0"/>
              <a:cs typeface="Times New Roman" panose="02020603050405020304" pitchFamily="18" charset="0"/>
            </a:endParaRPr>
          </a:p>
        </p:txBody>
      </p:sp>
      <p:sp>
        <p:nvSpPr>
          <p:cNvPr id="56323" name="标题 9">
            <a:extLst>
              <a:ext uri="{FF2B5EF4-FFF2-40B4-BE49-F238E27FC236}">
                <a16:creationId xmlns:a16="http://schemas.microsoft.com/office/drawing/2014/main" id="{0B70FFB2-786F-E1BE-4753-8CE3C85A249D}"/>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en-US" altLang="zh-CN" sz="3600" dirty="0">
                <a:latin typeface="Times New Roman" panose="02020603050405020304" pitchFamily="18" charset="0"/>
                <a:cs typeface="Times New Roman" panose="02020603050405020304" pitchFamily="18" charset="0"/>
              </a:rPr>
              <a:t>AFS</a:t>
            </a:r>
            <a:r>
              <a:rPr lang="zh-CN" altLang="en-US" sz="3600" dirty="0">
                <a:latin typeface="Times New Roman" panose="02020603050405020304" pitchFamily="18" charset="0"/>
                <a:cs typeface="Times New Roman" panose="02020603050405020304" pitchFamily="18" charset="0"/>
              </a:rPr>
              <a:t>设计时的考虑</a:t>
            </a:r>
          </a:p>
        </p:txBody>
      </p:sp>
      <p:sp>
        <p:nvSpPr>
          <p:cNvPr id="56324" name="灯片编号占位符 2">
            <a:extLst>
              <a:ext uri="{FF2B5EF4-FFF2-40B4-BE49-F238E27FC236}">
                <a16:creationId xmlns:a16="http://schemas.microsoft.com/office/drawing/2014/main" id="{533C04F1-CCBE-D7A1-8557-152CC07F8F65}"/>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DB90C0-FB06-2544-A120-60D99525C5DB}" type="slidenum">
              <a:rPr lang="zh-CN" altLang="en-US" sz="1400"/>
              <a:pPr>
                <a:spcBef>
                  <a:spcPct val="0"/>
                </a:spcBef>
                <a:buClrTx/>
                <a:buSzTx/>
                <a:buFontTx/>
                <a:buNone/>
              </a:pPr>
              <a:t>45</a:t>
            </a:fld>
            <a:endParaRPr lang="en-US" altLang="zh-CN"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8">
            <a:extLst>
              <a:ext uri="{FF2B5EF4-FFF2-40B4-BE49-F238E27FC236}">
                <a16:creationId xmlns:a16="http://schemas.microsoft.com/office/drawing/2014/main" id="{2861A0A1-FC1A-C201-4756-4C26A9B84196}"/>
              </a:ext>
            </a:extLst>
          </p:cNvPr>
          <p:cNvSpPr>
            <a:spLocks noGrp="1" noChangeArrowheads="1"/>
          </p:cNvSpPr>
          <p:nvPr>
            <p:ph idx="4294967295"/>
          </p:nvPr>
        </p:nvSpPr>
        <p:spPr>
          <a:xfrm>
            <a:off x="990600" y="2057400"/>
            <a:ext cx="7772400" cy="4306888"/>
          </a:xfrm>
        </p:spPr>
        <p:txBody>
          <a:bodyPr/>
          <a:lstStyle/>
          <a:p>
            <a:pPr eaLnBrk="1" hangingPunct="1">
              <a:lnSpc>
                <a:spcPct val="120000"/>
              </a:lnSpc>
              <a:spcBef>
                <a:spcPts val="0"/>
              </a:spcBef>
            </a:pPr>
            <a:r>
              <a:rPr lang="zh-CN" altLang="en-US" sz="2800" dirty="0">
                <a:latin typeface="Times New Roman" panose="02020603050405020304" pitchFamily="18" charset="0"/>
                <a:cs typeface="Times New Roman" panose="02020603050405020304" pitchFamily="18" charset="0"/>
              </a:rPr>
              <a:t>当客户对共享文件空间内的文件发出</a:t>
            </a:r>
            <a:r>
              <a:rPr lang="en-US" altLang="zh-CN" sz="2800" dirty="0">
                <a:latin typeface="Times New Roman" panose="02020603050405020304" pitchFamily="18" charset="0"/>
                <a:cs typeface="Times New Roman" panose="02020603050405020304" pitchFamily="18" charset="0"/>
              </a:rPr>
              <a:t>open</a:t>
            </a:r>
            <a:r>
              <a:rPr lang="zh-CN" altLang="en-US" sz="2800" dirty="0">
                <a:latin typeface="Times New Roman" panose="02020603050405020304" pitchFamily="18" charset="0"/>
                <a:cs typeface="Times New Roman" panose="02020603050405020304" pitchFamily="18" charset="0"/>
              </a:rPr>
              <a:t>或</a:t>
            </a:r>
            <a:r>
              <a:rPr lang="en-US" altLang="zh-CN" sz="2800" dirty="0">
                <a:latin typeface="Times New Roman" panose="02020603050405020304" pitchFamily="18" charset="0"/>
                <a:cs typeface="Times New Roman" panose="02020603050405020304" pitchFamily="18" charset="0"/>
              </a:rPr>
              <a:t>close</a:t>
            </a:r>
            <a:r>
              <a:rPr lang="zh-CN" altLang="en-US" sz="2800" dirty="0">
                <a:latin typeface="Times New Roman" panose="02020603050405020304" pitchFamily="18" charset="0"/>
                <a:cs typeface="Times New Roman" panose="02020603050405020304" pitchFamily="18" charset="0"/>
              </a:rPr>
              <a:t>系统调用时，</a:t>
            </a:r>
            <a:r>
              <a:rPr lang="en-US" altLang="zh-CN" sz="2800" dirty="0">
                <a:latin typeface="Times New Roman" panose="02020603050405020304" pitchFamily="18" charset="0"/>
                <a:cs typeface="Times New Roman" panose="02020603050405020304" pitchFamily="18" charset="0"/>
              </a:rPr>
              <a:t>AFS</a:t>
            </a:r>
            <a:r>
              <a:rPr lang="zh-CN" altLang="en-US" sz="2800" dirty="0">
                <a:latin typeface="Times New Roman" panose="02020603050405020304" pitchFamily="18" charset="0"/>
                <a:cs typeface="Times New Roman" panose="02020603050405020304" pitchFamily="18" charset="0"/>
              </a:rPr>
              <a:t>怎样获得控制？</a:t>
            </a:r>
            <a:endParaRPr lang="en-US" altLang="zh-CN" sz="2800"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zh-CN" altLang="en-US" sz="2800" dirty="0">
                <a:latin typeface="Times New Roman" panose="02020603050405020304" pitchFamily="18" charset="0"/>
                <a:cs typeface="Times New Roman" panose="02020603050405020304" pitchFamily="18" charset="0"/>
              </a:rPr>
              <a:t>如何定位包含所需文件的服务器？</a:t>
            </a:r>
            <a:endParaRPr lang="en-US" altLang="zh-CN" sz="2800"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zh-CN" altLang="en-US" sz="2800" dirty="0">
                <a:latin typeface="Times New Roman" panose="02020603050405020304" pitchFamily="18" charset="0"/>
                <a:cs typeface="Times New Roman" panose="02020603050405020304" pitchFamily="18" charset="0"/>
              </a:rPr>
              <a:t>在工作站上如何为缓存文件分配存储空间？</a:t>
            </a:r>
            <a:endParaRPr lang="en-US" altLang="zh-CN" sz="2800"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zh-CN" altLang="en-US" sz="2800" dirty="0">
                <a:latin typeface="Times New Roman" panose="02020603050405020304" pitchFamily="18" charset="0"/>
                <a:cs typeface="Times New Roman" panose="02020603050405020304" pitchFamily="18" charset="0"/>
              </a:rPr>
              <a:t>当文件可能被多个客户更新时，</a:t>
            </a:r>
            <a:r>
              <a:rPr lang="en-US" altLang="zh-CN" sz="2800" dirty="0">
                <a:latin typeface="Times New Roman" panose="02020603050405020304" pitchFamily="18" charset="0"/>
                <a:cs typeface="Times New Roman" panose="02020603050405020304" pitchFamily="18" charset="0"/>
              </a:rPr>
              <a:t>AFS</a:t>
            </a:r>
            <a:r>
              <a:rPr lang="zh-CN" altLang="en-US" sz="2800" dirty="0">
                <a:latin typeface="Times New Roman" panose="02020603050405020304" pitchFamily="18" charset="0"/>
                <a:cs typeface="Times New Roman" panose="02020603050405020304" pitchFamily="18" charset="0"/>
              </a:rPr>
              <a:t>怎样保证缓存中的文件时最新的？</a:t>
            </a:r>
          </a:p>
        </p:txBody>
      </p:sp>
      <p:sp>
        <p:nvSpPr>
          <p:cNvPr id="57347" name="标题 9">
            <a:extLst>
              <a:ext uri="{FF2B5EF4-FFF2-40B4-BE49-F238E27FC236}">
                <a16:creationId xmlns:a16="http://schemas.microsoft.com/office/drawing/2014/main" id="{93AC208D-73C1-A49A-9657-90B68D567F12}"/>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实现的问题</a:t>
            </a:r>
          </a:p>
        </p:txBody>
      </p:sp>
      <p:sp>
        <p:nvSpPr>
          <p:cNvPr id="57348" name="灯片编号占位符 2">
            <a:extLst>
              <a:ext uri="{FF2B5EF4-FFF2-40B4-BE49-F238E27FC236}">
                <a16:creationId xmlns:a16="http://schemas.microsoft.com/office/drawing/2014/main" id="{968CCD39-39DD-5313-579D-EAC17C9D49B6}"/>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AED7DC-1C69-1247-BF6E-52B22755EC43}" type="slidenum">
              <a:rPr lang="zh-CN" altLang="en-US" sz="1400"/>
              <a:pPr>
                <a:spcBef>
                  <a:spcPct val="0"/>
                </a:spcBef>
                <a:buClrTx/>
                <a:buSzTx/>
                <a:buFontTx/>
                <a:buNone/>
              </a:pPr>
              <a:t>46</a:t>
            </a:fld>
            <a:endParaRPr lang="en-US" altLang="zh-CN"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8">
            <a:extLst>
              <a:ext uri="{FF2B5EF4-FFF2-40B4-BE49-F238E27FC236}">
                <a16:creationId xmlns:a16="http://schemas.microsoft.com/office/drawing/2014/main" id="{AF844C8B-9138-5558-2CCE-B65CC3CBA701}"/>
              </a:ext>
            </a:extLst>
          </p:cNvPr>
          <p:cNvSpPr>
            <a:spLocks noGrp="1" noChangeArrowheads="1"/>
          </p:cNvSpPr>
          <p:nvPr>
            <p:ph idx="4294967295"/>
          </p:nvPr>
        </p:nvSpPr>
        <p:spPr>
          <a:xfrm>
            <a:off x="990600" y="2057400"/>
            <a:ext cx="7772400" cy="4306888"/>
          </a:xfrm>
        </p:spPr>
        <p:txBody>
          <a:bodyPr/>
          <a:lstStyle/>
          <a:p>
            <a:pPr eaLnBrk="1" hangingPunct="1">
              <a:lnSpc>
                <a:spcPct val="125000"/>
              </a:lnSpc>
              <a:spcBef>
                <a:spcPts val="0"/>
              </a:spcBef>
            </a:pPr>
            <a:r>
              <a:rPr lang="en-US" altLang="zh-CN" sz="2800" dirty="0">
                <a:latin typeface="Times New Roman" panose="02020603050405020304" pitchFamily="18" charset="0"/>
                <a:cs typeface="Times New Roman" panose="02020603050405020304" pitchFamily="18" charset="0"/>
              </a:rPr>
              <a:t>AFS</a:t>
            </a:r>
            <a:r>
              <a:rPr lang="zh-CN" altLang="en-US" sz="2800" dirty="0">
                <a:latin typeface="Times New Roman" panose="02020603050405020304" pitchFamily="18" charset="0"/>
                <a:cs typeface="Times New Roman" panose="02020603050405020304" pitchFamily="18" charset="0"/>
              </a:rPr>
              <a:t>由两个软件组件实现，分别以</a:t>
            </a:r>
            <a:r>
              <a:rPr lang="en-US" altLang="zh-CN" sz="2800" dirty="0">
                <a:latin typeface="Times New Roman" panose="02020603050405020304" pitchFamily="18" charset="0"/>
                <a:cs typeface="Times New Roman" panose="02020603050405020304" pitchFamily="18" charset="0"/>
              </a:rPr>
              <a:t>UNIX</a:t>
            </a:r>
            <a:r>
              <a:rPr lang="zh-CN" altLang="en-US" sz="2800" dirty="0">
                <a:latin typeface="Times New Roman" panose="02020603050405020304" pitchFamily="18" charset="0"/>
                <a:cs typeface="Times New Roman" panose="02020603050405020304" pitchFamily="18" charset="0"/>
              </a:rPr>
              <a:t>进程</a:t>
            </a:r>
            <a:r>
              <a:rPr lang="en-US" altLang="zh-CN" sz="2800" dirty="0">
                <a:latin typeface="Times New Roman" panose="02020603050405020304" pitchFamily="18" charset="0"/>
                <a:cs typeface="Times New Roman" panose="02020603050405020304" pitchFamily="18" charset="0"/>
              </a:rPr>
              <a:t>Venus</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Vice</a:t>
            </a:r>
            <a:r>
              <a:rPr lang="zh-CN" altLang="en-US" sz="2800" dirty="0">
                <a:latin typeface="Times New Roman" panose="02020603050405020304" pitchFamily="18" charset="0"/>
                <a:cs typeface="Times New Roman" panose="02020603050405020304" pitchFamily="18" charset="0"/>
              </a:rPr>
              <a:t>存在。</a:t>
            </a:r>
            <a:endParaRPr lang="en-US" altLang="zh-CN" sz="28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en-US" altLang="zh-CN" sz="2800" dirty="0">
                <a:latin typeface="Times New Roman" panose="02020603050405020304" pitchFamily="18" charset="0"/>
                <a:cs typeface="Times New Roman" panose="02020603050405020304" pitchFamily="18" charset="0"/>
              </a:rPr>
              <a:t>Venus</a:t>
            </a:r>
            <a:r>
              <a:rPr lang="zh-CN" altLang="en-US" sz="2800" dirty="0">
                <a:latin typeface="Times New Roman" panose="02020603050405020304" pitchFamily="18" charset="0"/>
                <a:cs typeface="Times New Roman" panose="02020603050405020304" pitchFamily="18" charset="0"/>
              </a:rPr>
              <a:t>是运行在客户计算机上的</a:t>
            </a:r>
            <a:r>
              <a:rPr lang="zh-CN" altLang="en-US" sz="2800" dirty="0">
                <a:solidFill>
                  <a:srgbClr val="FF0000"/>
                </a:solidFill>
                <a:latin typeface="Times New Roman" panose="02020603050405020304" pitchFamily="18" charset="0"/>
                <a:cs typeface="Times New Roman" panose="02020603050405020304" pitchFamily="18" charset="0"/>
              </a:rPr>
              <a:t>用户进程</a:t>
            </a:r>
            <a:r>
              <a:rPr lang="zh-CN" altLang="en-US" sz="2800" dirty="0">
                <a:latin typeface="Times New Roman" panose="02020603050405020304" pitchFamily="18" charset="0"/>
                <a:cs typeface="Times New Roman" panose="02020603050405020304" pitchFamily="18" charset="0"/>
              </a:rPr>
              <a:t>，相当于抽象模型中的客户模块；</a:t>
            </a:r>
            <a:endParaRPr lang="en-US" altLang="zh-CN" sz="28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en-US" altLang="zh-CN" sz="2800" dirty="0">
                <a:latin typeface="Times New Roman" panose="02020603050405020304" pitchFamily="18" charset="0"/>
                <a:cs typeface="Times New Roman" panose="02020603050405020304" pitchFamily="18" charset="0"/>
              </a:rPr>
              <a:t>Vice</a:t>
            </a:r>
            <a:r>
              <a:rPr lang="zh-CN" altLang="en-US" sz="2800" dirty="0">
                <a:latin typeface="Times New Roman" panose="02020603050405020304" pitchFamily="18" charset="0"/>
                <a:cs typeface="Times New Roman" panose="02020603050405020304" pitchFamily="18" charset="0"/>
              </a:rPr>
              <a:t>是服务器软件的名字，是运行在每个服务器计算机上的</a:t>
            </a:r>
            <a:r>
              <a:rPr lang="zh-CN" altLang="en-US" sz="2800" dirty="0">
                <a:solidFill>
                  <a:srgbClr val="FF0000"/>
                </a:solidFill>
                <a:latin typeface="Times New Roman" panose="02020603050405020304" pitchFamily="18" charset="0"/>
                <a:cs typeface="Times New Roman" panose="02020603050405020304" pitchFamily="18" charset="0"/>
              </a:rPr>
              <a:t>用户级</a:t>
            </a:r>
            <a:r>
              <a:rPr lang="en-US" altLang="zh-CN" sz="2800" dirty="0">
                <a:latin typeface="Times New Roman" panose="02020603050405020304" pitchFamily="18" charset="0"/>
                <a:cs typeface="Times New Roman" panose="02020603050405020304" pitchFamily="18" charset="0"/>
              </a:rPr>
              <a:t>UNIX</a:t>
            </a:r>
            <a:r>
              <a:rPr lang="zh-CN" altLang="en-US" sz="2800" dirty="0">
                <a:latin typeface="Times New Roman" panose="02020603050405020304" pitchFamily="18" charset="0"/>
                <a:cs typeface="Times New Roman" panose="02020603050405020304" pitchFamily="18" charset="0"/>
              </a:rPr>
              <a:t>进程。</a:t>
            </a:r>
          </a:p>
        </p:txBody>
      </p:sp>
      <p:sp>
        <p:nvSpPr>
          <p:cNvPr id="58371" name="标题 9">
            <a:extLst>
              <a:ext uri="{FF2B5EF4-FFF2-40B4-BE49-F238E27FC236}">
                <a16:creationId xmlns:a16="http://schemas.microsoft.com/office/drawing/2014/main" id="{F7DFB52C-AECB-37C1-8F47-3789017354B8}"/>
              </a:ext>
            </a:extLst>
          </p:cNvPr>
          <p:cNvSpPr>
            <a:spLocks noGrp="1" noChangeArrowheads="1"/>
          </p:cNvSpPr>
          <p:nvPr>
            <p:ph type="title" idx="4294967295"/>
          </p:nvPr>
        </p:nvSpPr>
        <p:spPr/>
        <p:txBody>
          <a:bodyPr/>
          <a:lstStyle/>
          <a:p>
            <a:pPr eaLnBrk="1" hangingPunct="1"/>
            <a:r>
              <a:rPr lang="en-US" altLang="zh-CN" sz="3600" dirty="0">
                <a:latin typeface="Times New Roman" panose="02020603050405020304" pitchFamily="18" charset="0"/>
                <a:cs typeface="Times New Roman" panose="02020603050405020304" pitchFamily="18" charset="0"/>
              </a:rPr>
              <a:t>AFS</a:t>
            </a:r>
            <a:r>
              <a:rPr lang="zh-CN" altLang="en-US" sz="3600" dirty="0">
                <a:latin typeface="Times New Roman" panose="02020603050405020304" pitchFamily="18" charset="0"/>
                <a:cs typeface="Times New Roman" panose="02020603050405020304" pitchFamily="18" charset="0"/>
              </a:rPr>
              <a:t>中的进程</a:t>
            </a:r>
          </a:p>
        </p:txBody>
      </p:sp>
      <p:sp>
        <p:nvSpPr>
          <p:cNvPr id="58372" name="灯片编号占位符 2">
            <a:extLst>
              <a:ext uri="{FF2B5EF4-FFF2-40B4-BE49-F238E27FC236}">
                <a16:creationId xmlns:a16="http://schemas.microsoft.com/office/drawing/2014/main" id="{F0FD8B47-5247-69C4-356F-D670F3468188}"/>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F45FC0-DF37-5944-9FF1-478CF6744E10}" type="slidenum">
              <a:rPr lang="zh-CN" altLang="en-US" sz="1400"/>
              <a:pPr>
                <a:spcBef>
                  <a:spcPct val="0"/>
                </a:spcBef>
                <a:buClrTx/>
                <a:buSzTx/>
                <a:buFontTx/>
                <a:buNone/>
              </a:pPr>
              <a:t>47</a:t>
            </a:fld>
            <a:endParaRPr lang="en-US" altLang="zh-CN"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9">
            <a:extLst>
              <a:ext uri="{FF2B5EF4-FFF2-40B4-BE49-F238E27FC236}">
                <a16:creationId xmlns:a16="http://schemas.microsoft.com/office/drawing/2014/main" id="{2A558AAC-DB00-DB54-487E-455FF1B101F8}"/>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en-US" altLang="zh-CN" sz="3600" dirty="0">
                <a:latin typeface="Times New Roman" panose="02020603050405020304" pitchFamily="18" charset="0"/>
                <a:cs typeface="Times New Roman" panose="02020603050405020304" pitchFamily="18" charset="0"/>
              </a:rPr>
              <a:t>AFS</a:t>
            </a:r>
            <a:r>
              <a:rPr lang="zh-CN" altLang="en-US" sz="3600" dirty="0">
                <a:latin typeface="Times New Roman" panose="02020603050405020304" pitchFamily="18" charset="0"/>
                <a:cs typeface="Times New Roman" panose="02020603050405020304" pitchFamily="18" charset="0"/>
              </a:rPr>
              <a:t>中的进程</a:t>
            </a:r>
          </a:p>
        </p:txBody>
      </p:sp>
      <p:pic>
        <p:nvPicPr>
          <p:cNvPr id="59395" name="Picture 1" descr="C:\Documents and Settings\Administrator\Application Data\Tencent\Users\453247123\QQ\WinTemp\RichOle\VRFLMFYRPNJ%]9Z(ZZJQ7LS.jpg">
            <a:extLst>
              <a:ext uri="{FF2B5EF4-FFF2-40B4-BE49-F238E27FC236}">
                <a16:creationId xmlns:a16="http://schemas.microsoft.com/office/drawing/2014/main" id="{A385F0A7-3B05-DD11-FBA0-C732E15FB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78486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灯片编号占位符 2">
            <a:extLst>
              <a:ext uri="{FF2B5EF4-FFF2-40B4-BE49-F238E27FC236}">
                <a16:creationId xmlns:a16="http://schemas.microsoft.com/office/drawing/2014/main" id="{8A655A5E-C78D-805A-A996-BD85E0D932DC}"/>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9361E3-A483-1A4E-BA87-E804DD332EFE}" type="slidenum">
              <a:rPr lang="zh-CN" altLang="en-US" sz="1400"/>
              <a:pPr>
                <a:spcBef>
                  <a:spcPct val="0"/>
                </a:spcBef>
                <a:buClrTx/>
                <a:buSzTx/>
                <a:buFontTx/>
                <a:buNone/>
              </a:pPr>
              <a:t>48</a:t>
            </a:fld>
            <a:endParaRPr lang="en-US" altLang="zh-CN"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8">
            <a:extLst>
              <a:ext uri="{FF2B5EF4-FFF2-40B4-BE49-F238E27FC236}">
                <a16:creationId xmlns:a16="http://schemas.microsoft.com/office/drawing/2014/main" id="{EE3CDA8E-37D1-CB6B-72DF-DD25063F68AC}"/>
              </a:ext>
            </a:extLst>
          </p:cNvPr>
          <p:cNvSpPr>
            <a:spLocks noGrp="1" noChangeArrowheads="1"/>
          </p:cNvSpPr>
          <p:nvPr>
            <p:ph idx="4294967295"/>
          </p:nvPr>
        </p:nvSpPr>
        <p:spPr>
          <a:xfrm>
            <a:off x="990600" y="2057400"/>
            <a:ext cx="7772400" cy="4306888"/>
          </a:xfrm>
        </p:spPr>
        <p:txBody>
          <a:bodyPr/>
          <a:lstStyle/>
          <a:p>
            <a:pPr eaLnBrk="1" hangingPunct="1">
              <a:lnSpc>
                <a:spcPct val="125000"/>
              </a:lnSpc>
              <a:spcBef>
                <a:spcPts val="0"/>
              </a:spcBef>
            </a:pPr>
            <a:r>
              <a:rPr lang="en-US" altLang="zh-CN" sz="2800" dirty="0">
                <a:latin typeface="Times New Roman" panose="02020603050405020304" pitchFamily="18" charset="0"/>
                <a:cs typeface="Times New Roman" panose="02020603050405020304" pitchFamily="18" charset="0"/>
              </a:rPr>
              <a:t>AFS</a:t>
            </a:r>
            <a:r>
              <a:rPr lang="zh-CN" altLang="en-US" sz="2800" dirty="0">
                <a:latin typeface="Times New Roman" panose="02020603050405020304" pitchFamily="18" charset="0"/>
                <a:cs typeface="Times New Roman" panose="02020603050405020304" pitchFamily="18" charset="0"/>
              </a:rPr>
              <a:t>中的文件分为本地的或共享的。</a:t>
            </a:r>
            <a:endParaRPr lang="en-US" altLang="zh-CN" sz="28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zh-CN" altLang="en-US" sz="2800" dirty="0">
                <a:latin typeface="Times New Roman" panose="02020603050405020304" pitchFamily="18" charset="0"/>
                <a:cs typeface="Times New Roman" panose="02020603050405020304" pitchFamily="18" charset="0"/>
              </a:rPr>
              <a:t>本地文件可作为普通的</a:t>
            </a:r>
            <a:r>
              <a:rPr lang="en-US" altLang="zh-CN" sz="2800" dirty="0">
                <a:latin typeface="Times New Roman" panose="02020603050405020304" pitchFamily="18" charset="0"/>
                <a:cs typeface="Times New Roman" panose="02020603050405020304" pitchFamily="18" charset="0"/>
              </a:rPr>
              <a:t>UNIX</a:t>
            </a:r>
            <a:r>
              <a:rPr lang="zh-CN" altLang="en-US" sz="2800" dirty="0">
                <a:latin typeface="Times New Roman" panose="02020603050405020304" pitchFamily="18" charset="0"/>
                <a:cs typeface="Times New Roman" panose="02020603050405020304" pitchFamily="18" charset="0"/>
              </a:rPr>
              <a:t>文件来处理，它们被存储在工作站磁盘上，只有本地用户可以访问它；</a:t>
            </a:r>
            <a:endParaRPr lang="en-US" altLang="zh-CN" sz="28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zh-CN" altLang="en-US" sz="2800" dirty="0">
                <a:latin typeface="Times New Roman" panose="02020603050405020304" pitchFamily="18" charset="0"/>
                <a:cs typeface="Times New Roman" panose="02020603050405020304" pitchFamily="18" charset="0"/>
              </a:rPr>
              <a:t>共享文件存储在服务器上，工作站在本地磁盘上缓存它们的拷贝。</a:t>
            </a:r>
          </a:p>
        </p:txBody>
      </p:sp>
      <p:sp>
        <p:nvSpPr>
          <p:cNvPr id="60419" name="标题 9">
            <a:extLst>
              <a:ext uri="{FF2B5EF4-FFF2-40B4-BE49-F238E27FC236}">
                <a16:creationId xmlns:a16="http://schemas.microsoft.com/office/drawing/2014/main" id="{BFB9C2D3-DFBE-681A-91C4-18C1810C9851}"/>
              </a:ext>
            </a:extLst>
          </p:cNvPr>
          <p:cNvSpPr>
            <a:spLocks noGrp="1" noChangeArrowheads="1"/>
          </p:cNvSpPr>
          <p:nvPr>
            <p:ph type="title" idx="4294967295"/>
          </p:nvPr>
        </p:nvSpPr>
        <p:spPr/>
        <p:txBody>
          <a:bodyPr/>
          <a:lstStyle/>
          <a:p>
            <a:pPr eaLnBrk="1" hangingPunct="1"/>
            <a:r>
              <a:rPr lang="en-US" altLang="zh-CN" sz="3600" dirty="0">
                <a:latin typeface="Times New Roman" panose="02020603050405020304" pitchFamily="18" charset="0"/>
                <a:cs typeface="Times New Roman" panose="02020603050405020304" pitchFamily="18" charset="0"/>
              </a:rPr>
              <a:t>AFS</a:t>
            </a:r>
            <a:r>
              <a:rPr lang="zh-CN" altLang="en-US" sz="3600" dirty="0">
                <a:latin typeface="Times New Roman" panose="02020603050405020304" pitchFamily="18" charset="0"/>
                <a:cs typeface="Times New Roman" panose="02020603050405020304" pitchFamily="18" charset="0"/>
              </a:rPr>
              <a:t>中的文件</a:t>
            </a:r>
          </a:p>
        </p:txBody>
      </p:sp>
      <p:sp>
        <p:nvSpPr>
          <p:cNvPr id="60420" name="灯片编号占位符 2">
            <a:extLst>
              <a:ext uri="{FF2B5EF4-FFF2-40B4-BE49-F238E27FC236}">
                <a16:creationId xmlns:a16="http://schemas.microsoft.com/office/drawing/2014/main" id="{4B0D35C8-AD71-6631-88B0-FB236BB27202}"/>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8BE670-7BAA-3447-94C8-24B08A096349}" type="slidenum">
              <a:rPr lang="zh-CN" altLang="en-US" sz="1400"/>
              <a:pPr>
                <a:spcBef>
                  <a:spcPct val="0"/>
                </a:spcBef>
                <a:buClrTx/>
                <a:buSzTx/>
                <a:buFontTx/>
                <a:buNone/>
              </a:pPr>
              <a:t>49</a:t>
            </a:fld>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9">
            <a:extLst>
              <a:ext uri="{FF2B5EF4-FFF2-40B4-BE49-F238E27FC236}">
                <a16:creationId xmlns:a16="http://schemas.microsoft.com/office/drawing/2014/main" id="{CC9070E4-90A5-F0AA-9E31-6D992CD81904}"/>
              </a:ext>
            </a:extLst>
          </p:cNvPr>
          <p:cNvSpPr>
            <a:spLocks noGrp="1"/>
          </p:cNvSpPr>
          <p:nvPr>
            <p:ph type="title" idx="4294967295"/>
          </p:nvPr>
        </p:nvSpPr>
        <p:spPr>
          <a:xfrm>
            <a:off x="799171" y="358834"/>
            <a:ext cx="7793037" cy="1462087"/>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en-US" altLang="zh-CN" sz="3600" dirty="0">
                <a:latin typeface="Times New Roman" panose="02020603050405020304" pitchFamily="18" charset="0"/>
                <a:cs typeface="Times New Roman" panose="02020603050405020304" pitchFamily="18" charset="0"/>
              </a:rPr>
              <a:t>UNIX</a:t>
            </a:r>
            <a:r>
              <a:rPr lang="zh-CN" altLang="en-US" sz="3600" dirty="0">
                <a:latin typeface="Times New Roman" panose="02020603050405020304" pitchFamily="18" charset="0"/>
                <a:cs typeface="Times New Roman" panose="02020603050405020304" pitchFamily="18" charset="0"/>
              </a:rPr>
              <a:t>文件系统操作</a:t>
            </a:r>
          </a:p>
        </p:txBody>
      </p:sp>
      <p:pic>
        <p:nvPicPr>
          <p:cNvPr id="22530" name="Picture 4" descr="C:\Documents and Settings\Administrator\Application Data\Tencent\Users\453247123\QQ\WinTemp\RichOle\GC2ZR8~SZKFFLOG(([T}9IO.jpg">
            <a:extLst>
              <a:ext uri="{FF2B5EF4-FFF2-40B4-BE49-F238E27FC236}">
                <a16:creationId xmlns:a16="http://schemas.microsoft.com/office/drawing/2014/main" id="{BBB0262A-C33C-91BE-EBB4-70712CE98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685800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6">
            <a:extLst>
              <a:ext uri="{FF2B5EF4-FFF2-40B4-BE49-F238E27FC236}">
                <a16:creationId xmlns:a16="http://schemas.microsoft.com/office/drawing/2014/main" id="{5D7F9851-6057-DB3F-0D58-40FA333BFDD1}"/>
              </a:ext>
            </a:extLst>
          </p:cNvPr>
          <p:cNvSpPr>
            <a:spLocks noChangeArrowheads="1"/>
          </p:cNvSpPr>
          <p:nvPr/>
        </p:nvSpPr>
        <p:spPr bwMode="auto">
          <a:xfrm>
            <a:off x="838200" y="2057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文件系统操作</a:t>
            </a:r>
            <a:r>
              <a:rPr lang="en-US" altLang="zh-CN" sz="2400"/>
              <a:t>, </a:t>
            </a:r>
            <a:r>
              <a:rPr lang="zh-CN" altLang="en-US" sz="2400"/>
              <a:t>应用程序通过调用库函数来实现</a:t>
            </a:r>
            <a:endParaRPr lang="zh-CN" altLang="en-US" sz="2800"/>
          </a:p>
        </p:txBody>
      </p:sp>
      <p:sp>
        <p:nvSpPr>
          <p:cNvPr id="2" name="灯片编号占位符 2">
            <a:extLst>
              <a:ext uri="{FF2B5EF4-FFF2-40B4-BE49-F238E27FC236}">
                <a16:creationId xmlns:a16="http://schemas.microsoft.com/office/drawing/2014/main" id="{F990B517-6BAB-F5DB-B179-B9F9FE419E02}"/>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5</a:t>
            </a:fld>
            <a:endParaRPr lang="en-US" altLang="zh-CN"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descr="C:\Documents and Settings\Administrator\Application Data\Tencent\Users\453247123\QQ\WinTemp\RichOle\[SYNO)FC8)6P[I[HAZ1$NWA.jpg">
            <a:extLst>
              <a:ext uri="{FF2B5EF4-FFF2-40B4-BE49-F238E27FC236}">
                <a16:creationId xmlns:a16="http://schemas.microsoft.com/office/drawing/2014/main" id="{27E2F44A-0894-798C-2953-A43F368AA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981200"/>
            <a:ext cx="544041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文本框 1">
            <a:extLst>
              <a:ext uri="{FF2B5EF4-FFF2-40B4-BE49-F238E27FC236}">
                <a16:creationId xmlns:a16="http://schemas.microsoft.com/office/drawing/2014/main" id="{687ECE79-8E30-A454-66B3-77C66D3EDAA0}"/>
              </a:ext>
            </a:extLst>
          </p:cNvPr>
          <p:cNvSpPr txBox="1">
            <a:spLocks noChangeArrowheads="1"/>
          </p:cNvSpPr>
          <p:nvPr/>
        </p:nvSpPr>
        <p:spPr bwMode="auto">
          <a:xfrm>
            <a:off x="76200" y="5246651"/>
            <a:ext cx="9067800" cy="142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lang="zh-CN" altLang="en-US" sz="2400" dirty="0"/>
              <a:t>本地文件仅作为临时文件（</a:t>
            </a:r>
            <a:r>
              <a:rPr lang="en-US" altLang="zh-CN" sz="2400" dirty="0"/>
              <a:t>/</a:t>
            </a:r>
            <a:r>
              <a:rPr lang="en-US" altLang="zh-CN" sz="2400" dirty="0" err="1"/>
              <a:t>tmp</a:t>
            </a:r>
            <a:r>
              <a:rPr lang="zh-CN" altLang="en-US" sz="2400" dirty="0"/>
              <a:t>），其他标准</a:t>
            </a:r>
            <a:r>
              <a:rPr lang="en-US" altLang="zh-CN" sz="2400" dirty="0"/>
              <a:t>UNIX</a:t>
            </a:r>
            <a:r>
              <a:rPr lang="zh-CN" altLang="en-US" sz="2400" dirty="0"/>
              <a:t>文件（</a:t>
            </a:r>
            <a:r>
              <a:rPr lang="en-US" altLang="zh-CN" sz="2400" dirty="0"/>
              <a:t>/bin</a:t>
            </a:r>
            <a:r>
              <a:rPr lang="zh-CN" altLang="en-US" sz="2400" dirty="0"/>
              <a:t>）</a:t>
            </a:r>
            <a:endParaRPr lang="en-US" altLang="zh-CN" sz="2400" dirty="0"/>
          </a:p>
          <a:p>
            <a:pPr>
              <a:lnSpc>
                <a:spcPct val="125000"/>
              </a:lnSpc>
              <a:spcBef>
                <a:spcPct val="0"/>
              </a:spcBef>
              <a:buClrTx/>
              <a:buSzTx/>
              <a:buFontTx/>
              <a:buNone/>
            </a:pPr>
            <a:r>
              <a:rPr lang="zh-CN" altLang="en-US" sz="2400" dirty="0"/>
              <a:t>通过将本地文件目录中的文件符号链接（类似</a:t>
            </a:r>
            <a:r>
              <a:rPr lang="en-US" altLang="zh-CN" sz="2400" dirty="0"/>
              <a:t>Windows</a:t>
            </a:r>
            <a:r>
              <a:rPr lang="zh-CN" altLang="en-US" sz="2400" dirty="0"/>
              <a:t>快捷方式）到共享文件空间方式实现</a:t>
            </a:r>
          </a:p>
        </p:txBody>
      </p:sp>
      <p:sp>
        <p:nvSpPr>
          <p:cNvPr id="61445" name="灯片编号占位符 2">
            <a:extLst>
              <a:ext uri="{FF2B5EF4-FFF2-40B4-BE49-F238E27FC236}">
                <a16:creationId xmlns:a16="http://schemas.microsoft.com/office/drawing/2014/main" id="{B99373FE-5C2D-34B1-2779-CC410E360ABA}"/>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2A18D0-03D7-7940-AF0C-FAD831F0C8EC}" type="slidenum">
              <a:rPr lang="zh-CN" altLang="en-US" sz="1400"/>
              <a:pPr>
                <a:spcBef>
                  <a:spcPct val="0"/>
                </a:spcBef>
                <a:buClrTx/>
                <a:buSzTx/>
                <a:buFontTx/>
                <a:buNone/>
              </a:pPr>
              <a:t>50</a:t>
            </a:fld>
            <a:endParaRPr lang="en-US" altLang="zh-CN" sz="1400"/>
          </a:p>
        </p:txBody>
      </p:sp>
      <p:sp>
        <p:nvSpPr>
          <p:cNvPr id="2" name="标题 9">
            <a:extLst>
              <a:ext uri="{FF2B5EF4-FFF2-40B4-BE49-F238E27FC236}">
                <a16:creationId xmlns:a16="http://schemas.microsoft.com/office/drawing/2014/main" id="{863AB522-BA6E-45B1-E32D-0345849ADB22}"/>
              </a:ext>
            </a:extLst>
          </p:cNvPr>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en-US" altLang="zh-CN" sz="3600" kern="0">
                <a:latin typeface="Times New Roman" panose="02020603050405020304" pitchFamily="18" charset="0"/>
                <a:cs typeface="Times New Roman" panose="02020603050405020304" pitchFamily="18" charset="0"/>
              </a:rPr>
              <a:t>AFS</a:t>
            </a:r>
            <a:r>
              <a:rPr lang="zh-CN" altLang="en-US" sz="3600" kern="0">
                <a:latin typeface="Times New Roman" panose="02020603050405020304" pitchFamily="18" charset="0"/>
                <a:cs typeface="Times New Roman" panose="02020603050405020304" pitchFamily="18" charset="0"/>
              </a:rPr>
              <a:t>中的文件</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8">
            <a:extLst>
              <a:ext uri="{FF2B5EF4-FFF2-40B4-BE49-F238E27FC236}">
                <a16:creationId xmlns:a16="http://schemas.microsoft.com/office/drawing/2014/main" id="{3A8064C7-AFF2-0FAD-389A-8E70BFA09841}"/>
              </a:ext>
            </a:extLst>
          </p:cNvPr>
          <p:cNvSpPr>
            <a:spLocks noGrp="1" noChangeArrowheads="1"/>
          </p:cNvSpPr>
          <p:nvPr>
            <p:ph idx="4294967295"/>
          </p:nvPr>
        </p:nvSpPr>
        <p:spPr>
          <a:xfrm>
            <a:off x="495300" y="2205038"/>
            <a:ext cx="8153400" cy="4038600"/>
          </a:xfrm>
        </p:spPr>
        <p:txBody>
          <a:bodyPr/>
          <a:lstStyle/>
          <a:p>
            <a:pPr eaLnBrk="1" hangingPunct="1">
              <a:lnSpc>
                <a:spcPct val="125000"/>
              </a:lnSpc>
            </a:pPr>
            <a:r>
              <a:rPr lang="en-US" altLang="zh-CN" sz="2800" dirty="0">
                <a:latin typeface="Times New Roman" panose="02020603050405020304" pitchFamily="18" charset="0"/>
                <a:cs typeface="Times New Roman" panose="02020603050405020304" pitchFamily="18" charset="0"/>
              </a:rPr>
              <a:t>UNIX</a:t>
            </a:r>
            <a:r>
              <a:rPr lang="zh-CN" altLang="en-US" sz="2800" dirty="0">
                <a:latin typeface="Times New Roman" panose="02020603050405020304" pitchFamily="18" charset="0"/>
                <a:cs typeface="Times New Roman" panose="02020603050405020304" pitchFamily="18" charset="0"/>
              </a:rPr>
              <a:t>修改版本内核截获那些指向共享名字空间文件的调用，如</a:t>
            </a:r>
            <a:r>
              <a:rPr lang="en-US" altLang="zh-CN" sz="2800" dirty="0" err="1">
                <a:latin typeface="Times New Roman" panose="02020603050405020304" pitchFamily="18" charset="0"/>
                <a:cs typeface="Times New Roman" panose="02020603050405020304" pitchFamily="18" charset="0"/>
              </a:rPr>
              <a:t>open﹑close</a:t>
            </a:r>
            <a:r>
              <a:rPr lang="zh-CN" altLang="en-US" sz="2800" dirty="0">
                <a:latin typeface="Times New Roman" panose="02020603050405020304" pitchFamily="18" charset="0"/>
                <a:cs typeface="Times New Roman" panose="02020603050405020304" pitchFamily="18" charset="0"/>
              </a:rPr>
              <a:t>和其它一些系统调用，并将它们传递给</a:t>
            </a:r>
            <a:r>
              <a:rPr lang="en-US" altLang="zh-CN" sz="2800" dirty="0">
                <a:latin typeface="Times New Roman" panose="02020603050405020304" pitchFamily="18" charset="0"/>
                <a:cs typeface="Times New Roman" panose="02020603050405020304" pitchFamily="18" charset="0"/>
              </a:rPr>
              <a:t>Venus</a:t>
            </a:r>
            <a:r>
              <a:rPr lang="zh-CN" altLang="en-US" sz="2800" dirty="0">
                <a:latin typeface="Times New Roman" panose="02020603050405020304" pitchFamily="18" charset="0"/>
                <a:cs typeface="Times New Roman" panose="02020603050405020304" pitchFamily="18" charset="0"/>
              </a:rPr>
              <a:t>进程。</a:t>
            </a:r>
            <a:endParaRPr lang="en-US" altLang="zh-CN" sz="2800" dirty="0">
              <a:latin typeface="Times New Roman" panose="02020603050405020304" pitchFamily="18" charset="0"/>
              <a:cs typeface="Times New Roman" panose="02020603050405020304" pitchFamily="18" charset="0"/>
            </a:endParaRPr>
          </a:p>
          <a:p>
            <a:pPr eaLnBrk="1" hangingPunct="1">
              <a:lnSpc>
                <a:spcPct val="125000"/>
              </a:lnSpc>
            </a:pPr>
            <a:r>
              <a:rPr lang="zh-CN" altLang="en-US" sz="2800" dirty="0">
                <a:latin typeface="Times New Roman" panose="02020603050405020304" pitchFamily="18" charset="0"/>
                <a:cs typeface="Times New Roman" panose="02020603050405020304" pitchFamily="18" charset="0"/>
              </a:rPr>
              <a:t>每个工作站本地磁盘上都有一个文件分区被用作文件的缓存。</a:t>
            </a:r>
            <a:r>
              <a:rPr lang="en-US" altLang="zh-CN" sz="2800" dirty="0">
                <a:latin typeface="Times New Roman" panose="02020603050405020304" pitchFamily="18" charset="0"/>
                <a:cs typeface="Times New Roman" panose="02020603050405020304" pitchFamily="18" charset="0"/>
              </a:rPr>
              <a:t>Venus</a:t>
            </a:r>
            <a:r>
              <a:rPr lang="zh-CN" altLang="en-US" sz="2800" dirty="0">
                <a:latin typeface="Times New Roman" panose="02020603050405020304" pitchFamily="18" charset="0"/>
                <a:cs typeface="Times New Roman" panose="02020603050405020304" pitchFamily="18" charset="0"/>
              </a:rPr>
              <a:t>进程管理这一缓存。当文件分区已满，并且有新的文件需要从服务器拷贝过来时，它将最近最少使用的文件从缓存中删除。</a:t>
            </a:r>
          </a:p>
        </p:txBody>
      </p:sp>
      <p:sp>
        <p:nvSpPr>
          <p:cNvPr id="62467" name="标题 9">
            <a:extLst>
              <a:ext uri="{FF2B5EF4-FFF2-40B4-BE49-F238E27FC236}">
                <a16:creationId xmlns:a16="http://schemas.microsoft.com/office/drawing/2014/main" id="{C7B76250-80E5-6315-5062-A8B72EDF951E}"/>
              </a:ext>
            </a:extLst>
          </p:cNvPr>
          <p:cNvSpPr>
            <a:spLocks noGrp="1" noChangeArrowheads="1"/>
          </p:cNvSpPr>
          <p:nvPr>
            <p:ph type="title" idx="4294967295"/>
          </p:nvPr>
        </p:nvSpPr>
        <p:spPr/>
        <p:txBody>
          <a:bodyPr/>
          <a:lstStyle/>
          <a:p>
            <a:pPr eaLnBrk="1" hangingPunct="1"/>
            <a:r>
              <a:rPr lang="en-US" altLang="zh-CN" sz="3600" dirty="0">
                <a:latin typeface="Times New Roman" panose="02020603050405020304" pitchFamily="18" charset="0"/>
                <a:cs typeface="Times New Roman" panose="02020603050405020304" pitchFamily="18" charset="0"/>
              </a:rPr>
              <a:t>AFS</a:t>
            </a:r>
            <a:r>
              <a:rPr lang="zh-CN" altLang="en-US" sz="3600" dirty="0">
                <a:latin typeface="Times New Roman" panose="02020603050405020304" pitchFamily="18" charset="0"/>
                <a:cs typeface="Times New Roman" panose="02020603050405020304" pitchFamily="18" charset="0"/>
              </a:rPr>
              <a:t>中系统调用拦截</a:t>
            </a:r>
          </a:p>
        </p:txBody>
      </p:sp>
      <p:sp>
        <p:nvSpPr>
          <p:cNvPr id="62468" name="灯片编号占位符 2">
            <a:extLst>
              <a:ext uri="{FF2B5EF4-FFF2-40B4-BE49-F238E27FC236}">
                <a16:creationId xmlns:a16="http://schemas.microsoft.com/office/drawing/2014/main" id="{0C61D7AA-D599-4DD5-ADA2-42F0DB814671}"/>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BABB72-EDC6-CD4F-AD79-5A2CEBD05AF8}" type="slidenum">
              <a:rPr lang="zh-CN" altLang="en-US" sz="1400"/>
              <a:pPr>
                <a:spcBef>
                  <a:spcPct val="0"/>
                </a:spcBef>
                <a:buClrTx/>
                <a:buSzTx/>
                <a:buFontTx/>
                <a:buNone/>
              </a:pPr>
              <a:t>51</a:t>
            </a:fld>
            <a:endParaRPr lang="en-US" altLang="zh-CN"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9">
            <a:extLst>
              <a:ext uri="{FF2B5EF4-FFF2-40B4-BE49-F238E27FC236}">
                <a16:creationId xmlns:a16="http://schemas.microsoft.com/office/drawing/2014/main" id="{0220EC4C-7793-36C9-D57D-EE58856878EB}"/>
              </a:ext>
            </a:extLst>
          </p:cNvPr>
          <p:cNvSpPr>
            <a:spLocks noGrp="1" noChangeArrowheads="1"/>
          </p:cNvSpPr>
          <p:nvPr>
            <p:ph type="title" idx="4294967295"/>
          </p:nvPr>
        </p:nvSpPr>
        <p:spPr/>
        <p:txBody>
          <a:bodyPr/>
          <a:lstStyle/>
          <a:p>
            <a:pPr eaLnBrk="1" hangingPunct="1"/>
            <a:r>
              <a:rPr lang="en-US" altLang="zh-CN" sz="3600" dirty="0">
                <a:latin typeface="Times New Roman" panose="02020603050405020304" pitchFamily="18" charset="0"/>
                <a:cs typeface="Times New Roman" panose="02020603050405020304" pitchFamily="18" charset="0"/>
              </a:rPr>
              <a:t>AFS</a:t>
            </a:r>
            <a:r>
              <a:rPr lang="zh-CN" altLang="en-US" sz="3600" dirty="0">
                <a:latin typeface="Times New Roman" panose="02020603050405020304" pitchFamily="18" charset="0"/>
                <a:cs typeface="Times New Roman" panose="02020603050405020304" pitchFamily="18" charset="0"/>
              </a:rPr>
              <a:t>中系统调用拦截</a:t>
            </a:r>
          </a:p>
        </p:txBody>
      </p:sp>
      <p:pic>
        <p:nvPicPr>
          <p:cNvPr id="63491" name="Picture 4" descr="C:\Documents and Settings\Administrator\Application Data\Tencent\Users\453247123\QQ\WinTemp\RichOle\ITH_[$JSWREKCA9{Q8)N_PQ.jpg">
            <a:extLst>
              <a:ext uri="{FF2B5EF4-FFF2-40B4-BE49-F238E27FC236}">
                <a16:creationId xmlns:a16="http://schemas.microsoft.com/office/drawing/2014/main" id="{ABB78709-B723-8A85-BA10-3EB7B7EC9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543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灯片编号占位符 2">
            <a:extLst>
              <a:ext uri="{FF2B5EF4-FFF2-40B4-BE49-F238E27FC236}">
                <a16:creationId xmlns:a16="http://schemas.microsoft.com/office/drawing/2014/main" id="{6F932D06-711B-499C-1610-A2FC8F9477AA}"/>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37D92A-597F-EF49-80F8-7DD4388FE1B1}" type="slidenum">
              <a:rPr lang="zh-CN" altLang="en-US" sz="1400"/>
              <a:pPr>
                <a:spcBef>
                  <a:spcPct val="0"/>
                </a:spcBef>
                <a:buClrTx/>
                <a:buSzTx/>
                <a:buFontTx/>
                <a:buNone/>
              </a:pPr>
              <a:t>52</a:t>
            </a:fld>
            <a:endParaRPr lang="en-US" altLang="zh-CN"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8">
            <a:extLst>
              <a:ext uri="{FF2B5EF4-FFF2-40B4-BE49-F238E27FC236}">
                <a16:creationId xmlns:a16="http://schemas.microsoft.com/office/drawing/2014/main" id="{C60B50DC-CAF2-2585-10F0-6071FBCFF546}"/>
              </a:ext>
            </a:extLst>
          </p:cNvPr>
          <p:cNvSpPr>
            <a:spLocks noGrp="1" noChangeArrowheads="1"/>
          </p:cNvSpPr>
          <p:nvPr>
            <p:ph idx="4294967295"/>
          </p:nvPr>
        </p:nvSpPr>
        <p:spPr>
          <a:xfrm>
            <a:off x="609601" y="1787525"/>
            <a:ext cx="8334374" cy="5113337"/>
          </a:xfrm>
        </p:spPr>
        <p:txBody>
          <a:bodyPr/>
          <a:lstStyle/>
          <a:p>
            <a:pPr eaLnBrk="1" hangingPunct="1">
              <a:lnSpc>
                <a:spcPct val="125000"/>
              </a:lnSpc>
              <a:spcBef>
                <a:spcPts val="0"/>
              </a:spcBef>
            </a:pPr>
            <a:r>
              <a:rPr lang="en-US" altLang="zh-CN" sz="2400" dirty="0">
                <a:latin typeface="Times New Roman" panose="02020603050405020304" pitchFamily="18" charset="0"/>
                <a:cs typeface="Times New Roman" panose="02020603050405020304" pitchFamily="18" charset="0"/>
              </a:rPr>
              <a:t>Venus</a:t>
            </a:r>
          </a:p>
          <a:p>
            <a:pPr lvl="1" eaLnBrk="1" hangingPunct="1">
              <a:lnSpc>
                <a:spcPct val="125000"/>
              </a:lnSpc>
              <a:spcBef>
                <a:spcPts val="0"/>
              </a:spcBef>
              <a:buFont typeface="Wingdings" pitchFamily="2" charset="2"/>
              <a:buChar char="Ø"/>
            </a:pPr>
            <a:r>
              <a:rPr lang="zh-CN" altLang="en-US" sz="2400" dirty="0"/>
              <a:t>通过</a:t>
            </a:r>
            <a:r>
              <a:rPr lang="en-US" altLang="zh-CN" sz="2400" dirty="0"/>
              <a:t>fid</a:t>
            </a:r>
            <a:r>
              <a:rPr lang="zh-CN" altLang="en-US" sz="2400" dirty="0"/>
              <a:t>进行存取，类似</a:t>
            </a:r>
            <a:r>
              <a:rPr lang="en-US" altLang="zh-CN" sz="2400" dirty="0"/>
              <a:t>NFS</a:t>
            </a:r>
            <a:r>
              <a:rPr lang="zh-CN" altLang="en-US" sz="2400" dirty="0"/>
              <a:t>的</a:t>
            </a:r>
            <a:r>
              <a:rPr lang="en-US" altLang="zh-CN" sz="2400" dirty="0"/>
              <a:t>UFID</a:t>
            </a:r>
          </a:p>
          <a:p>
            <a:pPr marL="914400" lvl="2" indent="0" eaLnBrk="1" hangingPunct="1">
              <a:lnSpc>
                <a:spcPct val="125000"/>
              </a:lnSpc>
              <a:spcBef>
                <a:spcPts val="0"/>
              </a:spcBef>
              <a:buNone/>
            </a:pPr>
            <a:r>
              <a:rPr lang="zh-CN" altLang="en-US" sz="2000" dirty="0"/>
              <a:t>卷号、文件句柄和唯一标识</a:t>
            </a:r>
            <a:endParaRPr lang="en-US" altLang="zh-CN" sz="2000" dirty="0"/>
          </a:p>
          <a:p>
            <a:pPr lvl="1" eaLnBrk="1" hangingPunct="1">
              <a:lnSpc>
                <a:spcPct val="125000"/>
              </a:lnSpc>
              <a:spcBef>
                <a:spcPts val="0"/>
              </a:spcBef>
              <a:buFont typeface="Wingdings" pitchFamily="2" charset="2"/>
              <a:buChar char="Ø"/>
            </a:pPr>
            <a:r>
              <a:rPr lang="zh-CN" altLang="en-US" sz="2400" dirty="0"/>
              <a:t>一步一步地进行查找</a:t>
            </a:r>
          </a:p>
          <a:p>
            <a:pPr marL="914400" lvl="2" indent="0" eaLnBrk="1" hangingPunct="1">
              <a:lnSpc>
                <a:spcPct val="125000"/>
              </a:lnSpc>
              <a:spcBef>
                <a:spcPts val="0"/>
              </a:spcBef>
              <a:buNone/>
            </a:pPr>
            <a:r>
              <a:rPr lang="zh-CN" altLang="en-US" sz="2000" dirty="0"/>
              <a:t>把路径名翻译成</a:t>
            </a:r>
            <a:r>
              <a:rPr lang="en-US" altLang="zh-CN" sz="2000" dirty="0"/>
              <a:t>fid</a:t>
            </a:r>
          </a:p>
          <a:p>
            <a:pPr lvl="1" eaLnBrk="1" hangingPunct="1">
              <a:lnSpc>
                <a:spcPct val="125000"/>
              </a:lnSpc>
              <a:spcBef>
                <a:spcPts val="0"/>
              </a:spcBef>
              <a:buFont typeface="Wingdings" pitchFamily="2" charset="2"/>
              <a:buChar char="Ø"/>
            </a:pPr>
            <a:r>
              <a:rPr lang="zh-CN" altLang="en-US" sz="2400" dirty="0"/>
              <a:t>文件缓存</a:t>
            </a:r>
          </a:p>
          <a:p>
            <a:pPr marL="914400" lvl="2" indent="0" eaLnBrk="1" hangingPunct="1">
              <a:lnSpc>
                <a:spcPct val="125000"/>
              </a:lnSpc>
              <a:spcBef>
                <a:spcPts val="0"/>
              </a:spcBef>
              <a:buNone/>
            </a:pPr>
            <a:r>
              <a:rPr lang="zh-CN" altLang="en-US" sz="2000" dirty="0"/>
              <a:t>一个文件分区用作文件缓存：通常可以容纳百个一般大小的文件</a:t>
            </a:r>
          </a:p>
          <a:p>
            <a:pPr lvl="1" eaLnBrk="1" hangingPunct="1">
              <a:lnSpc>
                <a:spcPct val="125000"/>
              </a:lnSpc>
              <a:spcBef>
                <a:spcPts val="0"/>
              </a:spcBef>
              <a:buFont typeface="Wingdings" pitchFamily="2" charset="2"/>
              <a:buChar char="Ø"/>
            </a:pPr>
            <a:r>
              <a:rPr lang="zh-CN" altLang="en-US" sz="2400" dirty="0"/>
              <a:t>维护缓存一致性：回调机制</a:t>
            </a:r>
          </a:p>
          <a:p>
            <a:pPr eaLnBrk="1" hangingPunct="1">
              <a:lnSpc>
                <a:spcPct val="125000"/>
              </a:lnSpc>
              <a:spcBef>
                <a:spcPts val="0"/>
              </a:spcBef>
            </a:pPr>
            <a:r>
              <a:rPr lang="en-US" altLang="zh-CN" sz="2400" dirty="0"/>
              <a:t>Vice</a:t>
            </a:r>
          </a:p>
          <a:p>
            <a:pPr lvl="1" eaLnBrk="1" hangingPunct="1">
              <a:lnSpc>
                <a:spcPct val="125000"/>
              </a:lnSpc>
              <a:spcBef>
                <a:spcPts val="0"/>
              </a:spcBef>
              <a:buFont typeface="Wingdings" pitchFamily="2" charset="2"/>
              <a:buChar char="Ø"/>
            </a:pPr>
            <a:r>
              <a:rPr lang="zh-CN" altLang="en-US" sz="2400" dirty="0"/>
              <a:t>接收用</a:t>
            </a:r>
            <a:r>
              <a:rPr lang="en-US" altLang="zh-CN" sz="2400" dirty="0"/>
              <a:t>fid</a:t>
            </a:r>
            <a:r>
              <a:rPr lang="zh-CN" altLang="en-US" sz="2400" dirty="0"/>
              <a:t>表示的文件请求</a:t>
            </a:r>
            <a:endParaRPr lang="en-US" altLang="zh-CN" sz="2400" dirty="0"/>
          </a:p>
          <a:p>
            <a:pPr lvl="1" eaLnBrk="1" hangingPunct="1">
              <a:lnSpc>
                <a:spcPct val="125000"/>
              </a:lnSpc>
              <a:spcBef>
                <a:spcPts val="0"/>
              </a:spcBef>
              <a:buFont typeface="Wingdings" pitchFamily="2" charset="2"/>
              <a:buChar char="Ø"/>
            </a:pPr>
            <a:r>
              <a:rPr lang="zh-CN" altLang="en-US" sz="2400" dirty="0"/>
              <a:t>平面文件服务</a:t>
            </a:r>
            <a:endParaRPr lang="zh-CN" altLang="en-US" sz="2400" dirty="0">
              <a:latin typeface="Times New Roman" panose="02020603050405020304" pitchFamily="18" charset="0"/>
              <a:cs typeface="Times New Roman" panose="02020603050405020304" pitchFamily="18" charset="0"/>
            </a:endParaRPr>
          </a:p>
        </p:txBody>
      </p:sp>
      <p:sp>
        <p:nvSpPr>
          <p:cNvPr id="64515" name="标题 9">
            <a:extLst>
              <a:ext uri="{FF2B5EF4-FFF2-40B4-BE49-F238E27FC236}">
                <a16:creationId xmlns:a16="http://schemas.microsoft.com/office/drawing/2014/main" id="{F07732AB-929C-8B2E-B3C9-EDD1D6982F70}"/>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实现（续）</a:t>
            </a:r>
          </a:p>
        </p:txBody>
      </p:sp>
      <p:graphicFrame>
        <p:nvGraphicFramePr>
          <p:cNvPr id="10" name="表格 9">
            <a:extLst>
              <a:ext uri="{FF2B5EF4-FFF2-40B4-BE49-F238E27FC236}">
                <a16:creationId xmlns:a16="http://schemas.microsoft.com/office/drawing/2014/main" id="{7D8478B1-C64A-9697-CADB-5AA8235A71AC}"/>
              </a:ext>
            </a:extLst>
          </p:cNvPr>
          <p:cNvGraphicFramePr>
            <a:graphicFrameLocks noGrp="1"/>
          </p:cNvGraphicFramePr>
          <p:nvPr>
            <p:extLst>
              <p:ext uri="{D42A27DB-BD31-4B8C-83A1-F6EECF244321}">
                <p14:modId xmlns:p14="http://schemas.microsoft.com/office/powerpoint/2010/main" val="3419467973"/>
              </p:ext>
            </p:extLst>
          </p:nvPr>
        </p:nvGraphicFramePr>
        <p:xfrm>
          <a:off x="4419600" y="749301"/>
          <a:ext cx="4343400" cy="838200"/>
        </p:xfrm>
        <a:graphic>
          <a:graphicData uri="http://schemas.openxmlformats.org/drawingml/2006/table">
            <a:tbl>
              <a:tblPr/>
              <a:tblGrid>
                <a:gridCol w="1447800">
                  <a:extLst>
                    <a:ext uri="{9D8B030D-6E8A-4147-A177-3AD203B41FA5}">
                      <a16:colId xmlns:a16="http://schemas.microsoft.com/office/drawing/2014/main" val="560892808"/>
                    </a:ext>
                  </a:extLst>
                </a:gridCol>
                <a:gridCol w="1447800">
                  <a:extLst>
                    <a:ext uri="{9D8B030D-6E8A-4147-A177-3AD203B41FA5}">
                      <a16:colId xmlns:a16="http://schemas.microsoft.com/office/drawing/2014/main" val="3890921765"/>
                    </a:ext>
                  </a:extLst>
                </a:gridCol>
                <a:gridCol w="1447800">
                  <a:extLst>
                    <a:ext uri="{9D8B030D-6E8A-4147-A177-3AD203B41FA5}">
                      <a16:colId xmlns:a16="http://schemas.microsoft.com/office/drawing/2014/main" val="649625864"/>
                    </a:ext>
                  </a:extLst>
                </a:gridCol>
              </a:tblGrid>
              <a:tr h="371475">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32</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位</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32</a:t>
                      </a:r>
                      <a:r>
                        <a:rPr kumimoji="0" lang="zh-CN" altLang="en-US" sz="1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位</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32</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位</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1651399"/>
                  </a:ext>
                </a:extLst>
              </a:tr>
              <a:tr h="466725">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Tahoma" panose="020B0604030504040204" pitchFamily="34" charset="0"/>
                          <a:ea typeface="宋体" panose="02010600030101010101" pitchFamily="2" charset="-122"/>
                        </a:rPr>
                        <a:t>卷号</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文件句柄</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18FFD"/>
                    </a:solidFill>
                  </a:tcPr>
                </a:tc>
                <a:tc>
                  <a:txBody>
                    <a:bodyPr/>
                    <a:lstStyle>
                      <a:lvl1pPr>
                        <a:spcBef>
                          <a:spcPct val="20000"/>
                        </a:spcBef>
                        <a:buClr>
                          <a:schemeClr val="folHlink"/>
                        </a:buClr>
                        <a:buSzPct val="60000"/>
                        <a:buFont typeface="Wingdings"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唯一标识</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CFC6C"/>
                    </a:solidFill>
                  </a:tcPr>
                </a:tc>
                <a:extLst>
                  <a:ext uri="{0D108BD9-81ED-4DB2-BD59-A6C34878D82A}">
                    <a16:rowId xmlns:a16="http://schemas.microsoft.com/office/drawing/2014/main" val="697982495"/>
                  </a:ext>
                </a:extLst>
              </a:tr>
            </a:tbl>
          </a:graphicData>
        </a:graphic>
      </p:graphicFrame>
      <p:sp>
        <p:nvSpPr>
          <p:cNvPr id="64531" name="灯片编号占位符 2">
            <a:extLst>
              <a:ext uri="{FF2B5EF4-FFF2-40B4-BE49-F238E27FC236}">
                <a16:creationId xmlns:a16="http://schemas.microsoft.com/office/drawing/2014/main" id="{73D85C2D-9F6D-0C8F-D1FD-9396BAC74DCC}"/>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EA68AC-1025-1D44-BC6D-836458F0830E}" type="slidenum">
              <a:rPr lang="zh-CN" altLang="en-US" sz="1400"/>
              <a:pPr>
                <a:spcBef>
                  <a:spcPct val="0"/>
                </a:spcBef>
                <a:buClrTx/>
                <a:buSzTx/>
                <a:buFontTx/>
                <a:buNone/>
              </a:pPr>
              <a:t>53</a:t>
            </a:fld>
            <a:endParaRPr lang="en-US" altLang="zh-CN"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9">
            <a:extLst>
              <a:ext uri="{FF2B5EF4-FFF2-40B4-BE49-F238E27FC236}">
                <a16:creationId xmlns:a16="http://schemas.microsoft.com/office/drawing/2014/main" id="{F62C8C3B-F70A-7E74-74E1-B3FFB27E9151}"/>
              </a:ext>
            </a:extLst>
          </p:cNvPr>
          <p:cNvSpPr>
            <a:spLocks noGrp="1" noChangeArrowheads="1"/>
          </p:cNvSpPr>
          <p:nvPr>
            <p:ph type="title" idx="4294967295"/>
          </p:nvPr>
        </p:nvSpPr>
        <p:spPr/>
        <p:txBody>
          <a:bodyPr/>
          <a:lstStyle/>
          <a:p>
            <a:pPr eaLnBrk="1" hangingPunct="1"/>
            <a:r>
              <a:rPr lang="en-US" altLang="zh-CN" sz="3600" dirty="0">
                <a:latin typeface="Times New Roman" panose="02020603050405020304" pitchFamily="18" charset="0"/>
                <a:cs typeface="Times New Roman" panose="02020603050405020304" pitchFamily="18" charset="0"/>
              </a:rPr>
              <a:t>Vice</a:t>
            </a:r>
            <a:r>
              <a:rPr lang="zh-CN" altLang="en-US" sz="3600" dirty="0">
                <a:latin typeface="Times New Roman" panose="02020603050405020304" pitchFamily="18" charset="0"/>
                <a:cs typeface="Times New Roman" panose="02020603050405020304" pitchFamily="18" charset="0"/>
              </a:rPr>
              <a:t>服务接口的主要组件</a:t>
            </a:r>
          </a:p>
        </p:txBody>
      </p:sp>
      <p:pic>
        <p:nvPicPr>
          <p:cNvPr id="65539" name="Picture 1" descr="C:\Documents and Settings\Administrator\Application Data\Tencent\Users\453247123\QQ\WinTemp\RichOle\{L]1N[0I@$D8DEY``[)QK)L.jpg">
            <a:extLst>
              <a:ext uri="{FF2B5EF4-FFF2-40B4-BE49-F238E27FC236}">
                <a16:creationId xmlns:a16="http://schemas.microsoft.com/office/drawing/2014/main" id="{D1BB281A-809F-90D7-AA94-911C20FC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7696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灯片编号占位符 2">
            <a:extLst>
              <a:ext uri="{FF2B5EF4-FFF2-40B4-BE49-F238E27FC236}">
                <a16:creationId xmlns:a16="http://schemas.microsoft.com/office/drawing/2014/main" id="{789BA4AE-8B35-1910-EDB0-FD6E51DE8CFC}"/>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6C3630-A885-C640-B15A-EF005C5E93FA}" type="slidenum">
              <a:rPr lang="zh-CN" altLang="en-US" sz="1400"/>
              <a:pPr>
                <a:spcBef>
                  <a:spcPct val="0"/>
                </a:spcBef>
                <a:buClrTx/>
                <a:buSzTx/>
                <a:buFontTx/>
                <a:buNone/>
              </a:pPr>
              <a:t>54</a:t>
            </a:fld>
            <a:endParaRPr lang="en-US" altLang="zh-CN"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8">
            <a:extLst>
              <a:ext uri="{FF2B5EF4-FFF2-40B4-BE49-F238E27FC236}">
                <a16:creationId xmlns:a16="http://schemas.microsoft.com/office/drawing/2014/main" id="{2180CDBF-3F94-6F85-12B2-35E62C70C051}"/>
              </a:ext>
            </a:extLst>
          </p:cNvPr>
          <p:cNvSpPr>
            <a:spLocks noGrp="1" noChangeArrowheads="1"/>
          </p:cNvSpPr>
          <p:nvPr>
            <p:ph idx="4294967295"/>
          </p:nvPr>
        </p:nvSpPr>
        <p:spPr>
          <a:xfrm>
            <a:off x="365125" y="2281238"/>
            <a:ext cx="8413750" cy="3962400"/>
          </a:xfrm>
        </p:spPr>
        <p:txBody>
          <a:bodyPr/>
          <a:lstStyle/>
          <a:p>
            <a:pPr eaLnBrk="1" hangingPunct="1">
              <a:lnSpc>
                <a:spcPct val="125000"/>
              </a:lnSpc>
              <a:spcBef>
                <a:spcPts val="0"/>
              </a:spcBef>
            </a:pPr>
            <a:r>
              <a:rPr lang="zh-CN" altLang="en-US" sz="2800" dirty="0">
                <a:latin typeface="Times New Roman" panose="02020603050405020304" pitchFamily="18" charset="0"/>
                <a:cs typeface="Times New Roman" panose="02020603050405020304" pitchFamily="18" charset="0"/>
              </a:rPr>
              <a:t>回调承诺</a:t>
            </a:r>
          </a:p>
          <a:p>
            <a:pPr lvl="1" eaLnBrk="1" hangingPunct="1">
              <a:lnSpc>
                <a:spcPct val="125000"/>
              </a:lnSpc>
              <a:spcBef>
                <a:spcPts val="0"/>
              </a:spcBef>
              <a:buFont typeface="Wingdings" pitchFamily="2" charset="2"/>
              <a:buChar char="Ø"/>
            </a:pPr>
            <a:r>
              <a:rPr lang="zh-CN" altLang="en-US" dirty="0"/>
              <a:t>由管理该文件的</a:t>
            </a:r>
            <a:r>
              <a:rPr lang="en-US" altLang="zh-CN" dirty="0"/>
              <a:t>Vice</a:t>
            </a:r>
            <a:r>
              <a:rPr lang="zh-CN" altLang="en-US" dirty="0"/>
              <a:t>服务器发送的一种标识，用于保证当其他客户修改此文件时通知</a:t>
            </a:r>
            <a:r>
              <a:rPr lang="en-US" altLang="zh-CN" dirty="0"/>
              <a:t>Venus</a:t>
            </a:r>
            <a:r>
              <a:rPr lang="zh-CN" altLang="en-US" dirty="0"/>
              <a:t>进程</a:t>
            </a:r>
            <a:endParaRPr lang="en-US" altLang="zh-CN" dirty="0"/>
          </a:p>
          <a:p>
            <a:pPr lvl="1" eaLnBrk="1" hangingPunct="1">
              <a:lnSpc>
                <a:spcPct val="125000"/>
              </a:lnSpc>
              <a:spcBef>
                <a:spcPts val="0"/>
              </a:spcBef>
              <a:buFont typeface="Wingdings" pitchFamily="2" charset="2"/>
              <a:buChar char="Ø"/>
            </a:pPr>
            <a:r>
              <a:rPr lang="zh-CN" altLang="en-US" dirty="0"/>
              <a:t>两种状态：有效或取消</a:t>
            </a:r>
            <a:endParaRPr lang="en-US" altLang="zh-CN" dirty="0"/>
          </a:p>
          <a:p>
            <a:pPr lvl="1" eaLnBrk="1" hangingPunct="1">
              <a:lnSpc>
                <a:spcPct val="125000"/>
              </a:lnSpc>
              <a:spcBef>
                <a:spcPts val="0"/>
              </a:spcBef>
              <a:buFont typeface="Wingdings" pitchFamily="2" charset="2"/>
              <a:buChar char="Ø"/>
            </a:pPr>
            <a:r>
              <a:rPr lang="zh-CN" altLang="en-US" dirty="0"/>
              <a:t>当</a:t>
            </a:r>
            <a:r>
              <a:rPr lang="en-US" altLang="zh-CN" dirty="0"/>
              <a:t>Vice</a:t>
            </a:r>
            <a:r>
              <a:rPr lang="zh-CN" altLang="en-US" dirty="0"/>
              <a:t>服务器执行一个更新文件请求时，它通知所有</a:t>
            </a:r>
            <a:r>
              <a:rPr lang="en-US" altLang="zh-CN" dirty="0"/>
              <a:t>Venus</a:t>
            </a:r>
            <a:r>
              <a:rPr lang="zh-CN" altLang="en-US" dirty="0"/>
              <a:t>进程将回调承诺标识设为取消状态。</a:t>
            </a:r>
          </a:p>
        </p:txBody>
      </p:sp>
      <p:sp>
        <p:nvSpPr>
          <p:cNvPr id="66563" name="标题 9">
            <a:extLst>
              <a:ext uri="{FF2B5EF4-FFF2-40B4-BE49-F238E27FC236}">
                <a16:creationId xmlns:a16="http://schemas.microsoft.com/office/drawing/2014/main" id="{05FBD0AF-73AA-2800-0DA3-4B74919C5063}"/>
              </a:ext>
            </a:extLst>
          </p:cNvPr>
          <p:cNvSpPr>
            <a:spLocks noGrp="1" noChangeArrowheads="1"/>
          </p:cNvSpPr>
          <p:nvPr>
            <p:ph type="title" idx="4294967295"/>
          </p:nvPr>
        </p:nvSpPr>
        <p:spPr>
          <a:xfrm>
            <a:off x="1219200" y="838200"/>
            <a:ext cx="7793038" cy="762000"/>
          </a:xfrm>
        </p:spPr>
        <p:txBody>
          <a:bodyPr/>
          <a:lstStyle/>
          <a:p>
            <a:pPr eaLnBrk="1" hangingPunct="1"/>
            <a:r>
              <a:rPr lang="zh-CN" altLang="en-US" sz="3600" dirty="0">
                <a:latin typeface="Times New Roman" panose="02020603050405020304" pitchFamily="18" charset="0"/>
                <a:cs typeface="Times New Roman" panose="02020603050405020304" pitchFamily="18" charset="0"/>
              </a:rPr>
              <a:t>缓存一致性</a:t>
            </a:r>
          </a:p>
        </p:txBody>
      </p:sp>
      <p:sp>
        <p:nvSpPr>
          <p:cNvPr id="66564" name="灯片编号占位符 2">
            <a:extLst>
              <a:ext uri="{FF2B5EF4-FFF2-40B4-BE49-F238E27FC236}">
                <a16:creationId xmlns:a16="http://schemas.microsoft.com/office/drawing/2014/main" id="{637520DD-59BE-A360-DE0A-5CA7C99E7E09}"/>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98085D-C62D-8E49-BE7A-6FA0DB243C28}" type="slidenum">
              <a:rPr lang="zh-CN" altLang="en-US" sz="1400"/>
              <a:pPr>
                <a:spcBef>
                  <a:spcPct val="0"/>
                </a:spcBef>
                <a:buClrTx/>
                <a:buSzTx/>
                <a:buFontTx/>
                <a:buNone/>
              </a:pPr>
              <a:t>55</a:t>
            </a:fld>
            <a:endParaRPr lang="en-US" altLang="zh-CN"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8">
            <a:extLst>
              <a:ext uri="{FF2B5EF4-FFF2-40B4-BE49-F238E27FC236}">
                <a16:creationId xmlns:a16="http://schemas.microsoft.com/office/drawing/2014/main" id="{544BCE08-40EF-DB63-3C0E-07FA4C149D5E}"/>
              </a:ext>
            </a:extLst>
          </p:cNvPr>
          <p:cNvSpPr txBox="1">
            <a:spLocks/>
          </p:cNvSpPr>
          <p:nvPr/>
        </p:nvSpPr>
        <p:spPr bwMode="auto">
          <a:xfrm>
            <a:off x="533400" y="1828800"/>
            <a:ext cx="78486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5000"/>
              </a:lnSpc>
              <a:spcBef>
                <a:spcPts val="0"/>
              </a:spcBef>
              <a:buSzTx/>
            </a:pPr>
            <a:r>
              <a:rPr lang="zh-CN" altLang="en-US" sz="2400" dirty="0">
                <a:latin typeface="Times New Roman" panose="02020603050405020304" pitchFamily="18" charset="0"/>
                <a:cs typeface="Times New Roman" panose="02020603050405020304" pitchFamily="18" charset="0"/>
              </a:rPr>
              <a:t>打开文件</a:t>
            </a:r>
          </a:p>
          <a:p>
            <a:pPr marL="457200" lvl="1" indent="0" eaLnBrk="1" hangingPunct="1">
              <a:lnSpc>
                <a:spcPct val="105000"/>
              </a:lnSpc>
              <a:spcBef>
                <a:spcPts val="0"/>
              </a:spcBef>
              <a:buNone/>
            </a:pPr>
            <a:r>
              <a:rPr lang="zh-CN" altLang="en-US" sz="2400" dirty="0">
                <a:latin typeface="Times New Roman" panose="02020603050405020304" pitchFamily="18" charset="0"/>
                <a:cs typeface="Times New Roman" panose="02020603050405020304" pitchFamily="18" charset="0"/>
              </a:rPr>
              <a:t>若</a:t>
            </a:r>
            <a:r>
              <a:rPr lang="zh-CN" altLang="en-US" sz="2400" b="1" dirty="0">
                <a:solidFill>
                  <a:srgbClr val="FF0000"/>
                </a:solidFill>
                <a:latin typeface="Times New Roman" panose="02020603050405020304" pitchFamily="18" charset="0"/>
                <a:cs typeface="Times New Roman" panose="02020603050405020304" pitchFamily="18" charset="0"/>
              </a:rPr>
              <a:t>无文件</a:t>
            </a:r>
            <a:r>
              <a:rPr lang="zh-CN" altLang="en-US" sz="2400" dirty="0">
                <a:latin typeface="Times New Roman" panose="02020603050405020304" pitchFamily="18" charset="0"/>
                <a:cs typeface="Times New Roman" panose="02020603050405020304" pitchFamily="18" charset="0"/>
              </a:rPr>
              <a:t>或是文件的标识值为</a:t>
            </a:r>
            <a:r>
              <a:rPr lang="zh-CN" altLang="en-US" sz="2400" b="1" dirty="0">
                <a:solidFill>
                  <a:srgbClr val="FF0000"/>
                </a:solidFill>
                <a:latin typeface="Times New Roman" panose="02020603050405020304" pitchFamily="18" charset="0"/>
                <a:cs typeface="Times New Roman" panose="02020603050405020304" pitchFamily="18" charset="0"/>
              </a:rPr>
              <a:t>取消</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Venus</a:t>
            </a:r>
            <a:r>
              <a:rPr lang="zh-CN" altLang="en-US" sz="2400" dirty="0">
                <a:latin typeface="Times New Roman" panose="02020603050405020304" pitchFamily="18" charset="0"/>
                <a:cs typeface="Times New Roman" panose="02020603050405020304" pitchFamily="18" charset="0"/>
              </a:rPr>
              <a:t>从服务器取得文件；若标识值为</a:t>
            </a:r>
            <a:r>
              <a:rPr lang="zh-CN" altLang="en-US" sz="2400" b="1" dirty="0">
                <a:solidFill>
                  <a:srgbClr val="FF0000"/>
                </a:solidFill>
                <a:latin typeface="Times New Roman" panose="02020603050405020304" pitchFamily="18" charset="0"/>
                <a:cs typeface="Times New Roman" panose="02020603050405020304" pitchFamily="18" charset="0"/>
              </a:rPr>
              <a:t>有效</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Venus</a:t>
            </a:r>
            <a:r>
              <a:rPr lang="zh-CN" altLang="en-US" sz="2400" dirty="0">
                <a:latin typeface="Times New Roman" panose="02020603050405020304" pitchFamily="18" charset="0"/>
                <a:cs typeface="Times New Roman" panose="02020603050405020304" pitchFamily="18" charset="0"/>
              </a:rPr>
              <a:t>不需要引用</a:t>
            </a:r>
            <a:r>
              <a:rPr lang="en-US" altLang="zh-CN" sz="2400" dirty="0">
                <a:latin typeface="Times New Roman" panose="02020603050405020304" pitchFamily="18" charset="0"/>
                <a:cs typeface="Times New Roman" panose="02020603050405020304" pitchFamily="18" charset="0"/>
              </a:rPr>
              <a:t>Vice</a:t>
            </a:r>
            <a:r>
              <a:rPr lang="zh-CN" altLang="en-US" sz="2400" dirty="0">
                <a:latin typeface="Times New Roman" panose="02020603050405020304" pitchFamily="18" charset="0"/>
                <a:cs typeface="Times New Roman" panose="02020603050405020304" pitchFamily="18" charset="0"/>
              </a:rPr>
              <a:t>，直接使用缓存的文件拷贝</a:t>
            </a:r>
            <a:endParaRPr lang="en-US" altLang="zh-CN" sz="2400" dirty="0">
              <a:latin typeface="Times New Roman" panose="02020603050405020304" pitchFamily="18" charset="0"/>
              <a:cs typeface="Times New Roman" panose="02020603050405020304" pitchFamily="18" charset="0"/>
            </a:endParaRPr>
          </a:p>
          <a:p>
            <a:pPr eaLnBrk="1" hangingPunct="1">
              <a:lnSpc>
                <a:spcPct val="105000"/>
              </a:lnSpc>
              <a:spcBef>
                <a:spcPts val="0"/>
              </a:spcBef>
              <a:buSzTx/>
            </a:pPr>
            <a:r>
              <a:rPr lang="zh-CN" altLang="en-US" sz="2400" dirty="0">
                <a:latin typeface="Times New Roman" panose="02020603050405020304" pitchFamily="18" charset="0"/>
                <a:cs typeface="Times New Roman" panose="02020603050405020304" pitchFamily="18" charset="0"/>
              </a:rPr>
              <a:t>关闭文件</a:t>
            </a:r>
          </a:p>
          <a:p>
            <a:pPr lvl="1" eaLnBrk="1" hangingPunct="1">
              <a:lnSpc>
                <a:spcPct val="105000"/>
              </a:lnSpc>
              <a:spcBef>
                <a:spcPts val="0"/>
              </a:spcBef>
              <a:buSzPct val="60000"/>
              <a:buFont typeface="Wingdings" pitchFamily="2" charset="2"/>
              <a:buChar char="Ø"/>
            </a:pPr>
            <a:r>
              <a:rPr lang="zh-CN" altLang="en-US" sz="2400" dirty="0">
                <a:latin typeface="Times New Roman" panose="02020603050405020304" pitchFamily="18" charset="0"/>
                <a:cs typeface="Times New Roman" panose="02020603050405020304" pitchFamily="18" charset="0"/>
              </a:rPr>
              <a:t>当应用程序更新文件时</a:t>
            </a:r>
            <a:r>
              <a:rPr lang="en-US" altLang="zh-CN" sz="2400" dirty="0">
                <a:latin typeface="Times New Roman" panose="02020603050405020304" pitchFamily="18" charset="0"/>
                <a:cs typeface="Times New Roman" panose="02020603050405020304" pitchFamily="18" charset="0"/>
              </a:rPr>
              <a:t>Venus</a:t>
            </a:r>
            <a:r>
              <a:rPr lang="zh-CN" altLang="en-US" sz="2400" dirty="0">
                <a:latin typeface="Times New Roman" panose="02020603050405020304" pitchFamily="18" charset="0"/>
                <a:cs typeface="Times New Roman" panose="02020603050405020304" pitchFamily="18" charset="0"/>
              </a:rPr>
              <a:t>刷新文件</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105000"/>
              </a:lnSpc>
              <a:spcBef>
                <a:spcPts val="0"/>
              </a:spcBef>
              <a:buSzPct val="60000"/>
              <a:buFont typeface="Wingdings" pitchFamily="2" charset="2"/>
              <a:buChar char="Ø"/>
            </a:pPr>
            <a:r>
              <a:rPr lang="en-US" altLang="zh-CN" sz="2400" dirty="0">
                <a:latin typeface="Times New Roman" panose="02020603050405020304" pitchFamily="18" charset="0"/>
                <a:cs typeface="Times New Roman" panose="02020603050405020304" pitchFamily="18" charset="0"/>
              </a:rPr>
              <a:t>Vice</a:t>
            </a:r>
            <a:r>
              <a:rPr lang="zh-CN" altLang="en-US" sz="2400" dirty="0">
                <a:latin typeface="Times New Roman" panose="02020603050405020304" pitchFamily="18" charset="0"/>
                <a:cs typeface="Times New Roman" panose="02020603050405020304" pitchFamily="18" charset="0"/>
              </a:rPr>
              <a:t>顺序执行对文件的更新命令</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105000"/>
              </a:lnSpc>
              <a:spcBef>
                <a:spcPts val="0"/>
              </a:spcBef>
              <a:buSzPct val="60000"/>
              <a:buFont typeface="Wingdings" pitchFamily="2" charset="2"/>
              <a:buChar char="Ø"/>
            </a:pPr>
            <a:r>
              <a:rPr lang="en-US" altLang="zh-CN" sz="2400" dirty="0">
                <a:latin typeface="Times New Roman" panose="02020603050405020304" pitchFamily="18" charset="0"/>
                <a:cs typeface="Times New Roman" panose="02020603050405020304" pitchFamily="18" charset="0"/>
              </a:rPr>
              <a:t>Vice</a:t>
            </a:r>
            <a:r>
              <a:rPr lang="zh-CN" altLang="en-US" sz="2400" dirty="0">
                <a:latin typeface="Times New Roman" panose="02020603050405020304" pitchFamily="18" charset="0"/>
                <a:cs typeface="Times New Roman" panose="02020603050405020304" pitchFamily="18" charset="0"/>
              </a:rPr>
              <a:t>通知所有的文件缓存设为取消状态</a:t>
            </a:r>
          </a:p>
          <a:p>
            <a:pPr eaLnBrk="1" hangingPunct="1">
              <a:lnSpc>
                <a:spcPct val="105000"/>
              </a:lnSpc>
              <a:spcBef>
                <a:spcPts val="0"/>
              </a:spcBef>
              <a:buSzTx/>
            </a:pPr>
            <a:r>
              <a:rPr lang="zh-CN" altLang="en-US" sz="2400" dirty="0"/>
              <a:t>当客户重启或者在时间</a:t>
            </a:r>
            <a:r>
              <a:rPr lang="en-US" altLang="zh-CN" sz="2400" dirty="0"/>
              <a:t>T</a:t>
            </a:r>
            <a:r>
              <a:rPr lang="zh-CN" altLang="en-US" sz="2400" dirty="0"/>
              <a:t>内没有收到回调信息，</a:t>
            </a:r>
            <a:r>
              <a:rPr lang="en-US" altLang="zh-CN" sz="2400" dirty="0"/>
              <a:t>Venus</a:t>
            </a:r>
            <a:r>
              <a:rPr lang="zh-CN" altLang="en-US" sz="2400" dirty="0"/>
              <a:t>将认为该文件已经无效</a:t>
            </a:r>
          </a:p>
          <a:p>
            <a:pPr eaLnBrk="1" hangingPunct="1">
              <a:lnSpc>
                <a:spcPct val="105000"/>
              </a:lnSpc>
              <a:spcBef>
                <a:spcPts val="0"/>
              </a:spcBef>
              <a:buSzTx/>
            </a:pPr>
            <a:r>
              <a:rPr lang="zh-CN" altLang="en-US" sz="2400" dirty="0"/>
              <a:t>可扩展性</a:t>
            </a:r>
          </a:p>
          <a:p>
            <a:pPr marL="457200" lvl="1" indent="0" eaLnBrk="1" hangingPunct="1">
              <a:lnSpc>
                <a:spcPct val="105000"/>
              </a:lnSpc>
              <a:spcBef>
                <a:spcPts val="0"/>
              </a:spcBef>
              <a:buSzPct val="60000"/>
              <a:buNone/>
            </a:pPr>
            <a:r>
              <a:rPr lang="zh-CN" altLang="en-US" sz="2400" dirty="0"/>
              <a:t>由于大部分请求为读请求，与轮询相比，客户与服务器间的交互显著减少，提高了扩展性。</a:t>
            </a:r>
            <a:endParaRPr lang="zh-CN" altLang="en-US" sz="2400" dirty="0">
              <a:latin typeface="Times New Roman" panose="02020603050405020304" pitchFamily="18" charset="0"/>
              <a:cs typeface="Times New Roman" panose="02020603050405020304" pitchFamily="18" charset="0"/>
            </a:endParaRPr>
          </a:p>
        </p:txBody>
      </p:sp>
      <p:sp>
        <p:nvSpPr>
          <p:cNvPr id="67587" name="灯片编号占位符 2">
            <a:extLst>
              <a:ext uri="{FF2B5EF4-FFF2-40B4-BE49-F238E27FC236}">
                <a16:creationId xmlns:a16="http://schemas.microsoft.com/office/drawing/2014/main" id="{DB4B53BC-47D1-01CA-32FD-7D34EA5489E2}"/>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8E3C237-2AFF-2940-9361-78097000912A}" type="slidenum">
              <a:rPr lang="zh-CN" altLang="en-US" sz="1400"/>
              <a:pPr>
                <a:spcBef>
                  <a:spcPct val="0"/>
                </a:spcBef>
                <a:buClrTx/>
                <a:buSzTx/>
                <a:buFontTx/>
                <a:buNone/>
              </a:pPr>
              <a:t>56</a:t>
            </a:fld>
            <a:endParaRPr lang="en-US" altLang="zh-CN" sz="1400"/>
          </a:p>
        </p:txBody>
      </p:sp>
      <p:sp>
        <p:nvSpPr>
          <p:cNvPr id="2" name="标题 9">
            <a:extLst>
              <a:ext uri="{FF2B5EF4-FFF2-40B4-BE49-F238E27FC236}">
                <a16:creationId xmlns:a16="http://schemas.microsoft.com/office/drawing/2014/main" id="{39D05F89-2AC7-BC55-468D-46912DC75459}"/>
              </a:ext>
            </a:extLst>
          </p:cNvPr>
          <p:cNvSpPr txBox="1">
            <a:spLocks noChangeArrowheads="1"/>
          </p:cNvSpPr>
          <p:nvPr/>
        </p:nvSpPr>
        <p:spPr bwMode="auto">
          <a:xfrm>
            <a:off x="1219200" y="838200"/>
            <a:ext cx="77930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sz="3600" kern="0">
                <a:latin typeface="Times New Roman" panose="02020603050405020304" pitchFamily="18" charset="0"/>
                <a:cs typeface="Times New Roman" panose="02020603050405020304" pitchFamily="18" charset="0"/>
              </a:rPr>
              <a:t>缓存一致性</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8">
            <a:extLst>
              <a:ext uri="{FF2B5EF4-FFF2-40B4-BE49-F238E27FC236}">
                <a16:creationId xmlns:a16="http://schemas.microsoft.com/office/drawing/2014/main" id="{D55A1697-B35E-236C-6C7E-B64770E09901}"/>
              </a:ext>
            </a:extLst>
          </p:cNvPr>
          <p:cNvSpPr>
            <a:spLocks noGrp="1" noChangeArrowheads="1"/>
          </p:cNvSpPr>
          <p:nvPr>
            <p:ph idx="4294967295"/>
          </p:nvPr>
        </p:nvSpPr>
        <p:spPr>
          <a:xfrm>
            <a:off x="914400" y="1905000"/>
            <a:ext cx="7848600" cy="4648200"/>
          </a:xfrm>
        </p:spPr>
        <p:txBody>
          <a:bodyPr/>
          <a:lstStyle/>
          <a:p>
            <a:pPr eaLnBrk="1" hangingPunct="1">
              <a:lnSpc>
                <a:spcPct val="125000"/>
              </a:lnSpc>
              <a:spcBef>
                <a:spcPts val="0"/>
              </a:spcBef>
            </a:pPr>
            <a:r>
              <a:rPr lang="zh-CN" altLang="en-US" sz="2800" dirty="0">
                <a:latin typeface="Times New Roman" panose="02020603050405020304" pitchFamily="18" charset="0"/>
                <a:cs typeface="Times New Roman" panose="02020603050405020304" pitchFamily="18" charset="0"/>
              </a:rPr>
              <a:t>缓存一致性目标：在不对性能产生严重影响的情况下，近似实现</a:t>
            </a:r>
            <a:r>
              <a:rPr lang="zh-CN" altLang="en-US" sz="2800" dirty="0">
                <a:solidFill>
                  <a:srgbClr val="FF0000"/>
                </a:solidFill>
                <a:latin typeface="Times New Roman" panose="02020603050405020304" pitchFamily="18" charset="0"/>
                <a:cs typeface="Times New Roman" panose="02020603050405020304" pitchFamily="18" charset="0"/>
              </a:rPr>
              <a:t>单个文件拷贝</a:t>
            </a:r>
            <a:r>
              <a:rPr lang="zh-CN" altLang="en-US" sz="2800" dirty="0">
                <a:latin typeface="Times New Roman" panose="02020603050405020304" pitchFamily="18" charset="0"/>
                <a:cs typeface="Times New Roman" panose="02020603050405020304" pitchFamily="18" charset="0"/>
              </a:rPr>
              <a:t>语义。</a:t>
            </a:r>
            <a:endParaRPr lang="en-US" altLang="zh-CN" sz="28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en-US" altLang="zh-CN" sz="2800" dirty="0">
                <a:latin typeface="Times New Roman" panose="02020603050405020304" pitchFamily="18" charset="0"/>
                <a:cs typeface="Times New Roman" panose="02020603050405020304" pitchFamily="18" charset="0"/>
              </a:rPr>
              <a:t>AFS-1</a:t>
            </a:r>
            <a:r>
              <a:rPr lang="en-US" altLang="zh-CN" sz="2800" dirty="0"/>
              <a:t>(F</a:t>
            </a:r>
            <a:r>
              <a:rPr lang="en-US" altLang="zh-CN" sz="2800" dirty="0">
                <a:latin typeface="Arial" panose="020B0604020202020204" pitchFamily="34" charset="0"/>
              </a:rPr>
              <a:t>—</a:t>
            </a:r>
            <a:r>
              <a:rPr lang="en-US" altLang="zh-CN" sz="2800" dirty="0"/>
              <a:t>File, S</a:t>
            </a:r>
            <a:r>
              <a:rPr lang="en-US" altLang="zh-CN" sz="2800" dirty="0">
                <a:latin typeface="Arial" panose="020B0604020202020204" pitchFamily="34" charset="0"/>
              </a:rPr>
              <a:t>—</a:t>
            </a:r>
            <a:r>
              <a:rPr lang="en-US" altLang="zh-CN" sz="2800" dirty="0"/>
              <a:t>Server)</a:t>
            </a:r>
          </a:p>
          <a:p>
            <a:pPr lvl="1" eaLnBrk="1" hangingPunct="1">
              <a:lnSpc>
                <a:spcPct val="125000"/>
              </a:lnSpc>
              <a:spcBef>
                <a:spcPts val="0"/>
              </a:spcBef>
              <a:buFont typeface="Wingdings" pitchFamily="2" charset="2"/>
              <a:buChar char="Ø"/>
            </a:pPr>
            <a:r>
              <a:rPr lang="zh-CN" altLang="en-US" sz="2400" dirty="0"/>
              <a:t>在成功的</a:t>
            </a:r>
            <a:r>
              <a:rPr lang="en-US" altLang="zh-CN" sz="2400" dirty="0"/>
              <a:t>open</a:t>
            </a:r>
            <a:r>
              <a:rPr lang="zh-CN" altLang="en-US" sz="2400" dirty="0"/>
              <a:t>操作后：</a:t>
            </a:r>
            <a:r>
              <a:rPr lang="en-US" altLang="zh-CN" sz="2400" dirty="0"/>
              <a:t>latest</a:t>
            </a:r>
            <a:r>
              <a:rPr lang="zh-CN" altLang="en-US" sz="2400" dirty="0"/>
              <a:t>（</a:t>
            </a:r>
            <a:r>
              <a:rPr lang="en-US" altLang="zh-CN" sz="2400" dirty="0"/>
              <a:t>F</a:t>
            </a:r>
            <a:r>
              <a:rPr lang="zh-CN" altLang="en-US" sz="2400" dirty="0"/>
              <a:t>，</a:t>
            </a:r>
            <a:r>
              <a:rPr lang="en-US" altLang="zh-CN" sz="2400" dirty="0"/>
              <a:t>S</a:t>
            </a:r>
            <a:r>
              <a:rPr lang="zh-CN" altLang="en-US" sz="2400" dirty="0"/>
              <a:t>）：文件</a:t>
            </a:r>
            <a:r>
              <a:rPr lang="en-US" altLang="zh-CN" sz="2400" dirty="0"/>
              <a:t>F</a:t>
            </a:r>
            <a:r>
              <a:rPr lang="zh-CN" altLang="en-US" sz="2400" dirty="0"/>
              <a:t>在客户</a:t>
            </a:r>
            <a:r>
              <a:rPr lang="en-US" altLang="zh-CN" sz="2400" dirty="0"/>
              <a:t>C</a:t>
            </a:r>
            <a:r>
              <a:rPr lang="zh-CN" altLang="en-US" sz="2400" dirty="0"/>
              <a:t>的当前值和在服务器</a:t>
            </a:r>
            <a:r>
              <a:rPr lang="en-US" altLang="zh-CN" sz="2400" dirty="0"/>
              <a:t>S</a:t>
            </a:r>
            <a:r>
              <a:rPr lang="zh-CN" altLang="en-US" sz="2400" dirty="0"/>
              <a:t>上的值相同。</a:t>
            </a:r>
            <a:endParaRPr lang="en-US" altLang="zh-CN" sz="2400" dirty="0"/>
          </a:p>
          <a:p>
            <a:pPr lvl="1" eaLnBrk="1" hangingPunct="1">
              <a:lnSpc>
                <a:spcPct val="125000"/>
              </a:lnSpc>
              <a:spcBef>
                <a:spcPts val="0"/>
              </a:spcBef>
              <a:buFont typeface="Wingdings" pitchFamily="2" charset="2"/>
              <a:buChar char="Ø"/>
            </a:pPr>
            <a:r>
              <a:rPr lang="zh-CN" altLang="en-US" sz="2400" dirty="0"/>
              <a:t>成功的</a:t>
            </a:r>
            <a:r>
              <a:rPr lang="en-US" altLang="zh-CN" sz="2400" dirty="0"/>
              <a:t>close</a:t>
            </a:r>
            <a:r>
              <a:rPr lang="zh-CN" altLang="en-US" sz="2400" dirty="0"/>
              <a:t>操作后：</a:t>
            </a:r>
            <a:r>
              <a:rPr lang="en-US" altLang="zh-CN" sz="2400" dirty="0"/>
              <a:t>updated</a:t>
            </a:r>
            <a:r>
              <a:rPr lang="zh-CN" altLang="en-US" sz="2400" dirty="0"/>
              <a:t>（</a:t>
            </a:r>
            <a:r>
              <a:rPr lang="en-US" altLang="zh-CN" sz="2400" dirty="0"/>
              <a:t>F</a:t>
            </a:r>
            <a:r>
              <a:rPr lang="zh-CN" altLang="en-US" sz="2400" dirty="0"/>
              <a:t>，</a:t>
            </a:r>
            <a:r>
              <a:rPr lang="en-US" altLang="zh-CN" sz="2400" dirty="0"/>
              <a:t>S</a:t>
            </a:r>
            <a:r>
              <a:rPr lang="zh-CN" altLang="en-US" sz="2400" dirty="0"/>
              <a:t>）：客户</a:t>
            </a:r>
            <a:r>
              <a:rPr lang="en-US" altLang="zh-CN" sz="2400" dirty="0"/>
              <a:t>C</a:t>
            </a:r>
            <a:r>
              <a:rPr lang="zh-CN" altLang="en-US" sz="2400" dirty="0"/>
              <a:t>的文件</a:t>
            </a:r>
            <a:r>
              <a:rPr lang="en-US" altLang="zh-CN" sz="2400" dirty="0"/>
              <a:t>F</a:t>
            </a:r>
            <a:r>
              <a:rPr lang="zh-CN" altLang="en-US" sz="2400" dirty="0"/>
              <a:t>的值已经传播到服务器</a:t>
            </a:r>
            <a:r>
              <a:rPr lang="en-US" altLang="zh-CN" sz="2400" dirty="0"/>
              <a:t>S</a:t>
            </a:r>
            <a:r>
              <a:rPr lang="zh-CN" altLang="en-US" sz="2400" dirty="0"/>
              <a:t>上。</a:t>
            </a:r>
            <a:endParaRPr lang="en-US" altLang="zh-CN" sz="2400" dirty="0"/>
          </a:p>
          <a:p>
            <a:pPr lvl="1" eaLnBrk="1" hangingPunct="1">
              <a:lnSpc>
                <a:spcPct val="125000"/>
              </a:lnSpc>
              <a:spcBef>
                <a:spcPts val="0"/>
              </a:spcBef>
              <a:buFont typeface="Wingdings" pitchFamily="2" charset="2"/>
              <a:buChar char="Ø"/>
            </a:pPr>
            <a:r>
              <a:rPr lang="zh-CN" altLang="en-US" sz="2400" dirty="0"/>
              <a:t>在失败的</a:t>
            </a:r>
            <a:r>
              <a:rPr lang="en-US" altLang="zh-CN" sz="2400" dirty="0"/>
              <a:t>open</a:t>
            </a:r>
            <a:r>
              <a:rPr lang="zh-CN" altLang="en-US" sz="2400" dirty="0"/>
              <a:t>，</a:t>
            </a:r>
            <a:r>
              <a:rPr lang="en-US" altLang="zh-CN" sz="2400" dirty="0"/>
              <a:t>close</a:t>
            </a:r>
            <a:r>
              <a:rPr lang="zh-CN" altLang="en-US" sz="2400" dirty="0"/>
              <a:t>操作后：</a:t>
            </a:r>
            <a:r>
              <a:rPr lang="en-US" altLang="zh-CN" sz="2400" dirty="0"/>
              <a:t>failure</a:t>
            </a:r>
            <a:r>
              <a:rPr lang="zh-CN" altLang="en-US" sz="2400" dirty="0"/>
              <a:t>（</a:t>
            </a:r>
            <a:r>
              <a:rPr lang="en-US" altLang="zh-CN" sz="2400" dirty="0"/>
              <a:t>S</a:t>
            </a:r>
            <a:r>
              <a:rPr lang="zh-CN" altLang="en-US" sz="2400" dirty="0"/>
              <a:t>）：</a:t>
            </a:r>
            <a:r>
              <a:rPr lang="en-US" altLang="zh-CN" sz="2400" dirty="0"/>
              <a:t>open</a:t>
            </a:r>
            <a:r>
              <a:rPr lang="zh-CN" altLang="en-US" sz="2400" dirty="0"/>
              <a:t>和</a:t>
            </a:r>
            <a:r>
              <a:rPr lang="en-US" altLang="zh-CN" sz="2400" dirty="0"/>
              <a:t>close</a:t>
            </a:r>
            <a:r>
              <a:rPr lang="zh-CN" altLang="en-US" sz="2400" dirty="0"/>
              <a:t>并没有在</a:t>
            </a:r>
            <a:r>
              <a:rPr lang="en-US" altLang="zh-CN" sz="2400" dirty="0"/>
              <a:t>S</a:t>
            </a:r>
            <a:r>
              <a:rPr lang="zh-CN" altLang="en-US" sz="2400" dirty="0"/>
              <a:t>上执行。</a:t>
            </a:r>
          </a:p>
        </p:txBody>
      </p:sp>
      <p:sp>
        <p:nvSpPr>
          <p:cNvPr id="69635" name="标题 9">
            <a:extLst>
              <a:ext uri="{FF2B5EF4-FFF2-40B4-BE49-F238E27FC236}">
                <a16:creationId xmlns:a16="http://schemas.microsoft.com/office/drawing/2014/main" id="{BE124C5A-1F87-53A2-AB90-70E886146E89}"/>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更新语义</a:t>
            </a:r>
          </a:p>
        </p:txBody>
      </p:sp>
      <p:sp>
        <p:nvSpPr>
          <p:cNvPr id="69636" name="灯片编号占位符 2">
            <a:extLst>
              <a:ext uri="{FF2B5EF4-FFF2-40B4-BE49-F238E27FC236}">
                <a16:creationId xmlns:a16="http://schemas.microsoft.com/office/drawing/2014/main" id="{D4103D98-5CD3-D22E-5618-8C83CB0C6B0D}"/>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832F05-605E-C847-9CFA-1542FD833A78}" type="slidenum">
              <a:rPr lang="zh-CN" altLang="en-US" sz="1400"/>
              <a:pPr>
                <a:spcBef>
                  <a:spcPct val="0"/>
                </a:spcBef>
                <a:buClrTx/>
                <a:buSzTx/>
                <a:buFontTx/>
                <a:buNone/>
              </a:pPr>
              <a:t>57</a:t>
            </a:fld>
            <a:endParaRPr lang="en-US" altLang="zh-CN"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8">
            <a:extLst>
              <a:ext uri="{FF2B5EF4-FFF2-40B4-BE49-F238E27FC236}">
                <a16:creationId xmlns:a16="http://schemas.microsoft.com/office/drawing/2014/main" id="{29C7119D-08F6-4B97-B160-61D3E604ABB4}"/>
              </a:ext>
            </a:extLst>
          </p:cNvPr>
          <p:cNvSpPr>
            <a:spLocks noGrp="1"/>
          </p:cNvSpPr>
          <p:nvPr>
            <p:ph idx="4294967295"/>
          </p:nvPr>
        </p:nvSpPr>
        <p:spPr>
          <a:xfrm>
            <a:off x="557212" y="1850058"/>
            <a:ext cx="8029575" cy="4876800"/>
          </a:xfrm>
        </p:spPr>
        <p:txBody>
          <a:bodyPr/>
          <a:lstStyle/>
          <a:p>
            <a:pPr marL="0" indent="0" eaLnBrk="1" hangingPunct="1">
              <a:lnSpc>
                <a:spcPct val="120000"/>
              </a:lnSpc>
              <a:buNone/>
            </a:pPr>
            <a:r>
              <a:rPr lang="en-US" altLang="zh-CN" sz="2800" dirty="0">
                <a:latin typeface="Times New Roman" panose="02020603050405020304" pitchFamily="18" charset="0"/>
                <a:cs typeface="Times New Roman" panose="02020603050405020304" pitchFamily="18" charset="0"/>
              </a:rPr>
              <a:t>AFS-2</a:t>
            </a:r>
            <a:r>
              <a:rPr lang="zh-CN" altLang="en-US" sz="2800" dirty="0">
                <a:latin typeface="Times New Roman" panose="02020603050405020304" pitchFamily="18" charset="0"/>
                <a:cs typeface="Times New Roman" panose="02020603050405020304" pitchFamily="18" charset="0"/>
              </a:rPr>
              <a:t>：较弱的</a:t>
            </a:r>
            <a:r>
              <a:rPr lang="en-US" altLang="zh-CN" sz="2800" dirty="0">
                <a:latin typeface="Times New Roman" panose="02020603050405020304" pitchFamily="18" charset="0"/>
                <a:cs typeface="Times New Roman" panose="02020603050405020304" pitchFamily="18" charset="0"/>
              </a:rPr>
              <a:t>open</a:t>
            </a:r>
            <a:r>
              <a:rPr lang="zh-CN" altLang="en-US" sz="2800" dirty="0">
                <a:latin typeface="Times New Roman" panose="02020603050405020304" pitchFamily="18" charset="0"/>
                <a:cs typeface="Times New Roman" panose="02020603050405020304" pitchFamily="18" charset="0"/>
              </a:rPr>
              <a:t>保证，客户可能会打开一个旧拷贝，而该文件已经被其他客户更新过了。</a:t>
            </a:r>
            <a:endParaRPr lang="en-US" altLang="zh-CN" sz="2800" dirty="0">
              <a:latin typeface="Times New Roman" panose="02020603050405020304" pitchFamily="18" charset="0"/>
              <a:cs typeface="Times New Roman" panose="02020603050405020304" pitchFamily="18" charset="0"/>
            </a:endParaRPr>
          </a:p>
          <a:p>
            <a:pPr marL="0" indent="0" eaLnBrk="1" hangingPunct="1">
              <a:lnSpc>
                <a:spcPct val="120000"/>
              </a:lnSpc>
              <a:spcBef>
                <a:spcPts val="0"/>
              </a:spcBef>
              <a:buFont typeface="Wingdings" pitchFamily="2" charset="2"/>
              <a:buNone/>
            </a:pPr>
            <a:r>
              <a:rPr lang="zh-CN" altLang="en-US" sz="2400" dirty="0"/>
              <a:t>在成功的</a:t>
            </a:r>
            <a:r>
              <a:rPr lang="en-US" altLang="zh-CN" sz="2400" dirty="0"/>
              <a:t>open</a:t>
            </a:r>
            <a:r>
              <a:rPr lang="zh-CN" altLang="en-US" sz="2400" dirty="0"/>
              <a:t>操作后：</a:t>
            </a:r>
          </a:p>
          <a:p>
            <a:pPr marL="0" indent="0" eaLnBrk="1" hangingPunct="1">
              <a:lnSpc>
                <a:spcPct val="120000"/>
              </a:lnSpc>
              <a:spcBef>
                <a:spcPts val="0"/>
              </a:spcBef>
            </a:pPr>
            <a:r>
              <a:rPr lang="en-US" altLang="zh-CN" sz="2400" dirty="0"/>
              <a:t>Latest(F,S,0)</a:t>
            </a:r>
            <a:r>
              <a:rPr lang="zh-CN" altLang="en-US" sz="2400" dirty="0">
                <a:latin typeface="Arial" panose="020B0604020202020204" pitchFamily="34" charset="0"/>
              </a:rPr>
              <a:t>：</a:t>
            </a:r>
            <a:r>
              <a:rPr lang="zh-CN" altLang="en-US" sz="2400" dirty="0"/>
              <a:t>文件</a:t>
            </a:r>
            <a:r>
              <a:rPr lang="en-US" altLang="zh-CN" sz="2400" dirty="0"/>
              <a:t>F</a:t>
            </a:r>
            <a:r>
              <a:rPr lang="zh-CN" altLang="en-US" sz="2400" dirty="0"/>
              <a:t>在客户</a:t>
            </a:r>
            <a:r>
              <a:rPr lang="en-US" altLang="zh-CN" sz="2400" dirty="0"/>
              <a:t>C</a:t>
            </a:r>
            <a:r>
              <a:rPr lang="zh-CN" altLang="en-US" sz="2400" dirty="0"/>
              <a:t>的当前值和服务器</a:t>
            </a:r>
            <a:r>
              <a:rPr lang="en-US" altLang="zh-CN" sz="2400" dirty="0"/>
              <a:t>S</a:t>
            </a:r>
            <a:r>
              <a:rPr lang="zh-CN" altLang="en-US" sz="2400" dirty="0"/>
              <a:t>上的值相同（</a:t>
            </a:r>
            <a:r>
              <a:rPr lang="en-US" altLang="zh-CN" sz="2400" dirty="0"/>
              <a:t>F</a:t>
            </a:r>
            <a:r>
              <a:rPr lang="zh-CN" altLang="en-US" sz="2400" dirty="0"/>
              <a:t>的拷贝是最新版本）</a:t>
            </a:r>
            <a:endParaRPr lang="en-US" altLang="zh-CN" sz="2400" dirty="0"/>
          </a:p>
          <a:p>
            <a:pPr marL="0" indent="0" eaLnBrk="1" hangingPunct="1">
              <a:lnSpc>
                <a:spcPct val="120000"/>
              </a:lnSpc>
              <a:spcBef>
                <a:spcPts val="0"/>
              </a:spcBef>
            </a:pPr>
            <a:r>
              <a:rPr lang="zh-CN" altLang="en-US" sz="2400" dirty="0"/>
              <a:t>或者</a:t>
            </a:r>
            <a:r>
              <a:rPr lang="en-US" altLang="zh-CN" sz="2400" dirty="0" err="1">
                <a:solidFill>
                  <a:srgbClr val="FF0000"/>
                </a:solidFill>
              </a:rPr>
              <a:t>lostCallback</a:t>
            </a:r>
            <a:r>
              <a:rPr lang="en-US" altLang="zh-CN" sz="2400" dirty="0">
                <a:solidFill>
                  <a:srgbClr val="FF0000"/>
                </a:solidFill>
              </a:rPr>
              <a:t>(S,T) and </a:t>
            </a:r>
            <a:r>
              <a:rPr lang="en-US" altLang="zh-CN" sz="2400" dirty="0" err="1">
                <a:solidFill>
                  <a:srgbClr val="FF0000"/>
                </a:solidFill>
              </a:rPr>
              <a:t>inCache</a:t>
            </a:r>
            <a:r>
              <a:rPr lang="en-US" altLang="zh-CN" sz="2400" dirty="0">
                <a:solidFill>
                  <a:srgbClr val="FF0000"/>
                </a:solidFill>
              </a:rPr>
              <a:t>(F) and latest(F,S,T)</a:t>
            </a:r>
            <a:r>
              <a:rPr lang="zh-CN" altLang="en-US" sz="2400" dirty="0"/>
              <a:t>（回调丢失（通信故障）不得不使用已缓存文件版本）</a:t>
            </a:r>
            <a:endParaRPr lang="en-US" altLang="zh-CN" sz="2400" dirty="0"/>
          </a:p>
          <a:p>
            <a:pPr lvl="1" eaLnBrk="1" hangingPunct="1">
              <a:lnSpc>
                <a:spcPct val="120000"/>
              </a:lnSpc>
              <a:spcBef>
                <a:spcPts val="0"/>
              </a:spcBef>
              <a:buFont typeface="Wingdings" pitchFamily="2" charset="2"/>
              <a:buChar char="Ø"/>
            </a:pPr>
            <a:r>
              <a:rPr lang="en-US" altLang="zh-CN" sz="2000" dirty="0" err="1"/>
              <a:t>lostCallback</a:t>
            </a:r>
            <a:r>
              <a:rPr lang="en-US" altLang="zh-CN" sz="2000" dirty="0"/>
              <a:t>(S,Ts)</a:t>
            </a:r>
            <a:r>
              <a:rPr lang="zh-CN" altLang="en-US" sz="2000" dirty="0"/>
              <a:t>：最近</a:t>
            </a:r>
            <a:r>
              <a:rPr lang="en-US" altLang="zh-CN" sz="2000" dirty="0"/>
              <a:t>Ts</a:t>
            </a:r>
            <a:r>
              <a:rPr lang="zh-CN" altLang="en-US" sz="2000" dirty="0"/>
              <a:t>时间内从服务器</a:t>
            </a:r>
            <a:r>
              <a:rPr lang="en-US" altLang="zh-CN" sz="2000" dirty="0"/>
              <a:t>S</a:t>
            </a:r>
            <a:r>
              <a:rPr lang="zh-CN" altLang="en-US" sz="2000" dirty="0"/>
              <a:t>传递到客户</a:t>
            </a:r>
            <a:r>
              <a:rPr lang="en-US" altLang="zh-CN" sz="2000" dirty="0"/>
              <a:t>C</a:t>
            </a:r>
            <a:r>
              <a:rPr lang="zh-CN" altLang="en-US" sz="2000" dirty="0"/>
              <a:t>的回调信息已经丢失</a:t>
            </a:r>
            <a:endParaRPr lang="en-US" altLang="zh-CN" sz="2000" dirty="0"/>
          </a:p>
          <a:p>
            <a:pPr lvl="1" eaLnBrk="1" hangingPunct="1">
              <a:lnSpc>
                <a:spcPct val="120000"/>
              </a:lnSpc>
              <a:spcBef>
                <a:spcPts val="0"/>
              </a:spcBef>
              <a:buFont typeface="Wingdings" pitchFamily="2" charset="2"/>
              <a:buChar char="Ø"/>
            </a:pPr>
            <a:r>
              <a:rPr lang="en-US" altLang="zh-CN" sz="2000" dirty="0" err="1"/>
              <a:t>inCache</a:t>
            </a:r>
            <a:r>
              <a:rPr lang="en-US" altLang="zh-CN" sz="2000" dirty="0"/>
              <a:t>(F)</a:t>
            </a:r>
            <a:r>
              <a:rPr lang="zh-CN" altLang="en-US" sz="2000" dirty="0"/>
              <a:t>：在</a:t>
            </a:r>
            <a:r>
              <a:rPr lang="en-US" altLang="zh-CN" sz="2000" dirty="0"/>
              <a:t>open</a:t>
            </a:r>
            <a:r>
              <a:rPr lang="zh-CN" altLang="en-US" sz="2000" dirty="0"/>
              <a:t>操作前客户</a:t>
            </a:r>
            <a:r>
              <a:rPr lang="en-US" altLang="zh-CN" sz="2000" dirty="0"/>
              <a:t>C</a:t>
            </a:r>
            <a:r>
              <a:rPr lang="zh-CN" altLang="en-US" sz="2000" dirty="0"/>
              <a:t>的缓存中就包含文件</a:t>
            </a:r>
            <a:r>
              <a:rPr lang="en-US" altLang="zh-CN" sz="2000" dirty="0"/>
              <a:t>F</a:t>
            </a:r>
          </a:p>
          <a:p>
            <a:pPr lvl="1" eaLnBrk="1" hangingPunct="1">
              <a:lnSpc>
                <a:spcPct val="120000"/>
              </a:lnSpc>
              <a:spcBef>
                <a:spcPts val="0"/>
              </a:spcBef>
              <a:buFont typeface="Wingdings" pitchFamily="2" charset="2"/>
              <a:buChar char="Ø"/>
            </a:pPr>
            <a:r>
              <a:rPr lang="en-US" altLang="zh-CN" sz="2000" dirty="0"/>
              <a:t>latest(F,S,T)</a:t>
            </a:r>
            <a:r>
              <a:rPr lang="zh-CN" altLang="en-US" sz="2000" dirty="0">
                <a:latin typeface="Arial" panose="020B0604020202020204" pitchFamily="34" charset="0"/>
              </a:rPr>
              <a:t>：</a:t>
            </a:r>
            <a:r>
              <a:rPr lang="zh-CN" altLang="en-US" sz="2000" dirty="0"/>
              <a:t>被缓存的文件</a:t>
            </a:r>
            <a:r>
              <a:rPr lang="en-US" altLang="zh-CN" sz="2000" dirty="0"/>
              <a:t>F</a:t>
            </a:r>
            <a:r>
              <a:rPr lang="zh-CN" altLang="en-US" sz="2000" dirty="0"/>
              <a:t>的拷贝过期时间不会超过</a:t>
            </a:r>
            <a:r>
              <a:rPr lang="en-US" altLang="zh-CN" sz="2000" dirty="0"/>
              <a:t>T</a:t>
            </a:r>
            <a:r>
              <a:rPr lang="zh-CN" altLang="en-US" sz="2000" dirty="0"/>
              <a:t>秒（</a:t>
            </a:r>
            <a:r>
              <a:rPr lang="en-US" altLang="zh-CN" sz="2000" dirty="0"/>
              <a:t>T</a:t>
            </a:r>
            <a:r>
              <a:rPr lang="zh-CN" altLang="en-US" sz="2000" dirty="0"/>
              <a:t>通常设置为</a:t>
            </a:r>
            <a:r>
              <a:rPr lang="en-US" altLang="zh-CN" sz="2000" dirty="0"/>
              <a:t>10</a:t>
            </a:r>
            <a:r>
              <a:rPr lang="zh-CN" altLang="en-US" sz="2000" dirty="0"/>
              <a:t>分钟）</a:t>
            </a:r>
            <a:endParaRPr lang="en-US" altLang="zh-CN" sz="2000" dirty="0"/>
          </a:p>
        </p:txBody>
      </p:sp>
      <p:sp>
        <p:nvSpPr>
          <p:cNvPr id="70659" name="标题 9">
            <a:extLst>
              <a:ext uri="{FF2B5EF4-FFF2-40B4-BE49-F238E27FC236}">
                <a16:creationId xmlns:a16="http://schemas.microsoft.com/office/drawing/2014/main" id="{BD7FD2FE-A7DB-739C-6CDE-778FA8E4BCB4}"/>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更新语义</a:t>
            </a:r>
          </a:p>
        </p:txBody>
      </p:sp>
      <p:sp>
        <p:nvSpPr>
          <p:cNvPr id="70660" name="灯片编号占位符 2">
            <a:extLst>
              <a:ext uri="{FF2B5EF4-FFF2-40B4-BE49-F238E27FC236}">
                <a16:creationId xmlns:a16="http://schemas.microsoft.com/office/drawing/2014/main" id="{3CD3FA85-9F6D-BE3A-77E5-CB725F49256B}"/>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D2FC608-53C5-A945-85E4-CF1072109546}" type="slidenum">
              <a:rPr lang="zh-CN" altLang="en-US" sz="1400"/>
              <a:pPr>
                <a:spcBef>
                  <a:spcPct val="0"/>
                </a:spcBef>
                <a:buClrTx/>
                <a:buSzTx/>
                <a:buFontTx/>
                <a:buNone/>
              </a:pPr>
              <a:t>58</a:t>
            </a:fld>
            <a:endParaRPr lang="en-US" altLang="zh-CN"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8">
            <a:extLst>
              <a:ext uri="{FF2B5EF4-FFF2-40B4-BE49-F238E27FC236}">
                <a16:creationId xmlns:a16="http://schemas.microsoft.com/office/drawing/2014/main" id="{5B2D0DC0-D592-F784-ACD2-3D9A8FEF9911}"/>
              </a:ext>
            </a:extLst>
          </p:cNvPr>
          <p:cNvSpPr>
            <a:spLocks noGrp="1" noChangeArrowheads="1"/>
          </p:cNvSpPr>
          <p:nvPr>
            <p:ph idx="4294967295"/>
          </p:nvPr>
        </p:nvSpPr>
        <p:spPr>
          <a:xfrm>
            <a:off x="533400" y="1938338"/>
            <a:ext cx="8413750" cy="4762500"/>
          </a:xfrm>
        </p:spPr>
        <p:txBody>
          <a:bodyPr/>
          <a:lstStyle/>
          <a:p>
            <a:pPr eaLnBrk="1" hangingPunct="1">
              <a:lnSpc>
                <a:spcPct val="125000"/>
              </a:lnSpc>
              <a:spcBef>
                <a:spcPts val="0"/>
              </a:spcBef>
            </a:pPr>
            <a:r>
              <a:rPr lang="zh-CN" altLang="en-US" sz="2400" b="1" dirty="0">
                <a:latin typeface="Times New Roman" panose="02020603050405020304" pitchFamily="18" charset="0"/>
                <a:cs typeface="Times New Roman" panose="02020603050405020304" pitchFamily="18" charset="0"/>
              </a:rPr>
              <a:t>内核修改：</a:t>
            </a:r>
            <a:r>
              <a:rPr lang="zh-CN" altLang="en-US" sz="2400" dirty="0">
                <a:latin typeface="Times New Roman" panose="02020603050405020304" pitchFamily="18" charset="0"/>
                <a:cs typeface="Times New Roman" panose="02020603050405020304" pitchFamily="18" charset="0"/>
              </a:rPr>
              <a:t>修改</a:t>
            </a:r>
            <a:r>
              <a:rPr lang="en-US" altLang="zh-CN" sz="2400" dirty="0">
                <a:latin typeface="Times New Roman" panose="02020603050405020304" pitchFamily="18" charset="0"/>
                <a:cs typeface="Times New Roman" panose="02020603050405020304" pitchFamily="18" charset="0"/>
              </a:rPr>
              <a:t>UNIX</a:t>
            </a:r>
            <a:r>
              <a:rPr lang="zh-CN" altLang="en-US" sz="2400" dirty="0">
                <a:latin typeface="Times New Roman" panose="02020603050405020304" pitchFamily="18" charset="0"/>
                <a:cs typeface="Times New Roman" panose="02020603050405020304" pitchFamily="18" charset="0"/>
              </a:rPr>
              <a:t>内核，以支持</a:t>
            </a:r>
            <a:r>
              <a:rPr lang="en-US" altLang="zh-CN" sz="2400" dirty="0">
                <a:latin typeface="Times New Roman" panose="02020603050405020304" pitchFamily="18" charset="0"/>
                <a:cs typeface="Times New Roman" panose="02020603050405020304" pitchFamily="18" charset="0"/>
              </a:rPr>
              <a:t>Vice</a:t>
            </a:r>
            <a:r>
              <a:rPr lang="zh-CN" altLang="en-US" sz="2400" dirty="0">
                <a:latin typeface="Times New Roman" panose="02020603050405020304" pitchFamily="18" charset="0"/>
                <a:cs typeface="Times New Roman" panose="02020603050405020304" pitchFamily="18" charset="0"/>
              </a:rPr>
              <a:t>中使用文件句柄而不是</a:t>
            </a:r>
            <a:r>
              <a:rPr lang="en-US" altLang="zh-CN" sz="2400" dirty="0">
                <a:latin typeface="Times New Roman" panose="02020603050405020304" pitchFamily="18" charset="0"/>
                <a:cs typeface="Times New Roman" panose="02020603050405020304" pitchFamily="18" charset="0"/>
              </a:rPr>
              <a:t>UNIX</a:t>
            </a:r>
            <a:r>
              <a:rPr lang="zh-CN" altLang="en-US" sz="2400" dirty="0">
                <a:latin typeface="Times New Roman" panose="02020603050405020304" pitchFamily="18" charset="0"/>
                <a:cs typeface="Times New Roman" panose="02020603050405020304" pitchFamily="18" charset="0"/>
              </a:rPr>
              <a:t>文件描述符执行文件操作。</a:t>
            </a:r>
            <a:endParaRPr lang="en-US" altLang="zh-CN" sz="2400"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zh-CN" altLang="en-US" sz="2400" b="1" dirty="0">
                <a:latin typeface="Times New Roman" panose="02020603050405020304" pitchFamily="18" charset="0"/>
                <a:cs typeface="Times New Roman" panose="02020603050405020304" pitchFamily="18" charset="0"/>
              </a:rPr>
              <a:t>线程：</a:t>
            </a:r>
            <a:r>
              <a:rPr lang="en-US" altLang="zh-CN" sz="2400" dirty="0">
                <a:latin typeface="Times New Roman" panose="02020603050405020304" pitchFamily="18" charset="0"/>
                <a:cs typeface="Times New Roman" panose="02020603050405020304" pitchFamily="18" charset="0"/>
              </a:rPr>
              <a:t>Vice</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Venus</a:t>
            </a:r>
            <a:r>
              <a:rPr lang="zh-CN" altLang="en-US" sz="2400" dirty="0">
                <a:latin typeface="Times New Roman" panose="02020603050405020304" pitchFamily="18" charset="0"/>
                <a:cs typeface="Times New Roman" panose="02020603050405020304" pitchFamily="18" charset="0"/>
              </a:rPr>
              <a:t>中使用非预先抢占性线程包，使客户和服务器并发处理请求。</a:t>
            </a:r>
          </a:p>
          <a:p>
            <a:pPr eaLnBrk="1" hangingPunct="1">
              <a:lnSpc>
                <a:spcPct val="125000"/>
              </a:lnSpc>
              <a:spcBef>
                <a:spcPts val="0"/>
              </a:spcBef>
            </a:pPr>
            <a:r>
              <a:rPr lang="zh-CN" altLang="en-US" sz="2400" b="1" dirty="0"/>
              <a:t>只读复制：</a:t>
            </a:r>
            <a:r>
              <a:rPr lang="zh-CN" altLang="en-US" sz="2400" dirty="0"/>
              <a:t>经常执行读操作，但很少修改的文件卷拷贝到多个服务器上</a:t>
            </a:r>
          </a:p>
          <a:p>
            <a:pPr eaLnBrk="1" hangingPunct="1">
              <a:lnSpc>
                <a:spcPct val="125000"/>
              </a:lnSpc>
              <a:spcBef>
                <a:spcPts val="0"/>
              </a:spcBef>
            </a:pPr>
            <a:r>
              <a:rPr lang="zh-CN" altLang="en-US" sz="2400" b="1" dirty="0"/>
              <a:t>批量传输：</a:t>
            </a:r>
            <a:r>
              <a:rPr lang="en-US" altLang="zh-CN" sz="2400" dirty="0"/>
              <a:t>AFS</a:t>
            </a:r>
            <a:r>
              <a:rPr lang="zh-CN" altLang="en-US" sz="2400" dirty="0"/>
              <a:t>以</a:t>
            </a:r>
            <a:r>
              <a:rPr lang="en-US" altLang="zh-CN" sz="2400" dirty="0"/>
              <a:t>64KB</a:t>
            </a:r>
            <a:r>
              <a:rPr lang="zh-CN" altLang="en-US" sz="2400" dirty="0"/>
              <a:t>的文件块进行传输以减小延迟。</a:t>
            </a:r>
          </a:p>
          <a:p>
            <a:pPr eaLnBrk="1" hangingPunct="1">
              <a:lnSpc>
                <a:spcPct val="125000"/>
              </a:lnSpc>
              <a:spcBef>
                <a:spcPts val="0"/>
              </a:spcBef>
            </a:pPr>
            <a:r>
              <a:rPr lang="zh-CN" altLang="en-US" sz="2400" b="1" dirty="0"/>
              <a:t>部分文件缓存：</a:t>
            </a:r>
            <a:r>
              <a:rPr lang="zh-CN" altLang="en-US" sz="2400" dirty="0"/>
              <a:t>当应用程序只需要读文件的一小部分时仍需将整个文件传输到客户端，显然效率低。</a:t>
            </a:r>
            <a:r>
              <a:rPr lang="en-US" altLang="zh-CN" sz="2400" dirty="0"/>
              <a:t>AFSv3</a:t>
            </a:r>
            <a:r>
              <a:rPr lang="zh-CN" altLang="en-US" sz="2400" dirty="0"/>
              <a:t>解决这个问题，允许文件数据以</a:t>
            </a:r>
            <a:r>
              <a:rPr lang="en-US" altLang="zh-CN" sz="2400" dirty="0"/>
              <a:t>64KB</a:t>
            </a:r>
            <a:r>
              <a:rPr lang="zh-CN" altLang="en-US" sz="2400" dirty="0"/>
              <a:t>块的形式传输和缓存。</a:t>
            </a:r>
          </a:p>
          <a:p>
            <a:pPr eaLnBrk="1" hangingPunct="1"/>
            <a:endParaRPr lang="zh-CN" altLang="en-US" sz="2400" dirty="0"/>
          </a:p>
          <a:p>
            <a:pPr eaLnBrk="1" hangingPunct="1"/>
            <a:endParaRPr lang="zh-CN" altLang="en-US" sz="2400" dirty="0"/>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71683" name="标题 9">
            <a:extLst>
              <a:ext uri="{FF2B5EF4-FFF2-40B4-BE49-F238E27FC236}">
                <a16:creationId xmlns:a16="http://schemas.microsoft.com/office/drawing/2014/main" id="{0B98C699-650B-A2DE-BC0B-9CFA94A195FE}"/>
              </a:ext>
            </a:extLst>
          </p:cNvPr>
          <p:cNvSpPr>
            <a:spLocks noGrp="1" noChangeArrowheads="1"/>
          </p:cNvSpPr>
          <p:nvPr>
            <p:ph type="title" idx="4294967295"/>
          </p:nvPr>
        </p:nvSpPr>
        <p:spPr>
          <a:xfrm>
            <a:off x="990600" y="1066800"/>
            <a:ext cx="7793038" cy="681038"/>
          </a:xfrm>
        </p:spPr>
        <p:txBody>
          <a:bodyPr/>
          <a:lstStyle/>
          <a:p>
            <a:pPr eaLnBrk="1" hangingPunct="1"/>
            <a:r>
              <a:rPr lang="zh-CN" altLang="en-US" sz="3600" dirty="0">
                <a:latin typeface="Times New Roman" panose="02020603050405020304" pitchFamily="18" charset="0"/>
                <a:cs typeface="Times New Roman" panose="02020603050405020304" pitchFamily="18" charset="0"/>
              </a:rPr>
              <a:t>其他方面</a:t>
            </a:r>
          </a:p>
        </p:txBody>
      </p:sp>
      <p:sp>
        <p:nvSpPr>
          <p:cNvPr id="71684" name="灯片编号占位符 2">
            <a:extLst>
              <a:ext uri="{FF2B5EF4-FFF2-40B4-BE49-F238E27FC236}">
                <a16:creationId xmlns:a16="http://schemas.microsoft.com/office/drawing/2014/main" id="{B05A840F-6347-48AA-D0CC-268A3E8F97DC}"/>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96989F-C147-3E45-8B27-4244E15742E1}" type="slidenum">
              <a:rPr lang="zh-CN" altLang="en-US" sz="1400" smtClean="0"/>
              <a:pPr>
                <a:spcBef>
                  <a:spcPct val="0"/>
                </a:spcBef>
                <a:buClrTx/>
                <a:buSzTx/>
                <a:buFontTx/>
                <a:buNone/>
              </a:pPr>
              <a:t>59</a:t>
            </a:fld>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标题 4">
            <a:extLst>
              <a:ext uri="{FF2B5EF4-FFF2-40B4-BE49-F238E27FC236}">
                <a16:creationId xmlns:a16="http://schemas.microsoft.com/office/drawing/2014/main" id="{A75A9477-973B-2A40-905E-2764CD17623A}"/>
              </a:ext>
            </a:extLst>
          </p:cNvPr>
          <p:cNvSpPr>
            <a:spLocks noGrp="1" noChangeArrowheads="1"/>
          </p:cNvSpPr>
          <p:nvPr>
            <p:ph type="title"/>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传统分布式文件系统</a:t>
            </a:r>
          </a:p>
        </p:txBody>
      </p:sp>
      <p:sp>
        <p:nvSpPr>
          <p:cNvPr id="9219" name="内容占位符 5">
            <a:extLst>
              <a:ext uri="{FF2B5EF4-FFF2-40B4-BE49-F238E27FC236}">
                <a16:creationId xmlns:a16="http://schemas.microsoft.com/office/drawing/2014/main" id="{BDF6E9C9-BCFD-22A7-76C7-AAE8E800E83A}"/>
              </a:ext>
            </a:extLst>
          </p:cNvPr>
          <p:cNvSpPr>
            <a:spLocks noGrp="1" noChangeArrowheads="1"/>
          </p:cNvSpPr>
          <p:nvPr>
            <p:ph idx="1"/>
          </p:nvPr>
        </p:nvSpPr>
        <p:spPr>
          <a:xfrm>
            <a:off x="1066800" y="1903413"/>
            <a:ext cx="7772400" cy="4740275"/>
          </a:xfrm>
        </p:spPr>
        <p:txBody>
          <a:bodyPr/>
          <a:lstStyle/>
          <a:p>
            <a:r>
              <a:rPr lang="zh-CN" altLang="en-US" sz="2400" dirty="0"/>
              <a:t>目的：模拟本地文件系统的行为</a:t>
            </a:r>
            <a:endParaRPr lang="en-US" altLang="zh-CN" sz="2400" dirty="0"/>
          </a:p>
          <a:p>
            <a:pPr lvl="1">
              <a:buFont typeface="Wingdings" pitchFamily="2" charset="2"/>
              <a:buChar char="Ø"/>
            </a:pPr>
            <a:r>
              <a:rPr lang="zh-CN" altLang="en-US" sz="2400" dirty="0"/>
              <a:t>文件没有被复制</a:t>
            </a:r>
            <a:endParaRPr lang="en-US" altLang="zh-CN" sz="2400" dirty="0"/>
          </a:p>
          <a:p>
            <a:pPr lvl="1">
              <a:buFont typeface="Wingdings" pitchFamily="2" charset="2"/>
              <a:buChar char="Ø"/>
            </a:pPr>
            <a:r>
              <a:rPr lang="zh-CN" altLang="en-US" sz="2400" dirty="0"/>
              <a:t>没有严格的性能保证</a:t>
            </a:r>
            <a:endParaRPr lang="en-US" altLang="zh-CN" sz="2400" dirty="0"/>
          </a:p>
          <a:p>
            <a:r>
              <a:rPr lang="zh-CN" altLang="en-US" sz="2400" dirty="0"/>
              <a:t>但是</a:t>
            </a:r>
            <a:endParaRPr lang="en-US" altLang="zh-CN" sz="2400" dirty="0"/>
          </a:p>
          <a:p>
            <a:pPr lvl="1">
              <a:buFont typeface="Wingdings" pitchFamily="2" charset="2"/>
              <a:buChar char="Ø"/>
            </a:pPr>
            <a:r>
              <a:rPr lang="zh-CN" altLang="en-US" sz="2400" dirty="0"/>
              <a:t>文件位于远程的服务器上</a:t>
            </a:r>
            <a:endParaRPr lang="en-US" altLang="zh-CN" sz="2400" dirty="0"/>
          </a:p>
          <a:p>
            <a:pPr lvl="1">
              <a:buFont typeface="Wingdings" pitchFamily="2" charset="2"/>
              <a:buChar char="Ø"/>
            </a:pPr>
            <a:r>
              <a:rPr lang="zh-CN" altLang="en-US" sz="2400" dirty="0"/>
              <a:t>多个远程客户可以访问服务器</a:t>
            </a:r>
            <a:endParaRPr lang="en-US" altLang="zh-CN" sz="2400" dirty="0"/>
          </a:p>
          <a:p>
            <a:r>
              <a:rPr lang="zh-CN" altLang="en-US" sz="2400" dirty="0"/>
              <a:t>为什么？</a:t>
            </a:r>
            <a:endParaRPr lang="en-US" altLang="zh-CN" sz="2400" dirty="0"/>
          </a:p>
          <a:p>
            <a:pPr lvl="1">
              <a:buFont typeface="Wingdings" pitchFamily="2" charset="2"/>
              <a:buChar char="Ø"/>
            </a:pPr>
            <a:r>
              <a:rPr lang="zh-CN" altLang="en-US" sz="2400" dirty="0"/>
              <a:t>用户有多台计算机</a:t>
            </a:r>
            <a:endParaRPr lang="en-US" altLang="zh-CN" sz="2400" dirty="0"/>
          </a:p>
          <a:p>
            <a:pPr lvl="1">
              <a:buFont typeface="Wingdings" pitchFamily="2" charset="2"/>
              <a:buChar char="Ø"/>
            </a:pPr>
            <a:r>
              <a:rPr lang="zh-CN" altLang="en-US" sz="2400" dirty="0"/>
              <a:t>数据被多个用户共享</a:t>
            </a:r>
            <a:endParaRPr lang="en-US" altLang="zh-CN" sz="2400" dirty="0"/>
          </a:p>
          <a:p>
            <a:pPr lvl="1">
              <a:buFont typeface="Wingdings" pitchFamily="2" charset="2"/>
              <a:buChar char="Ø"/>
            </a:pPr>
            <a:r>
              <a:rPr lang="zh-CN" altLang="en-US" sz="2400" dirty="0"/>
              <a:t>统一的数据管理（企业）</a:t>
            </a:r>
          </a:p>
        </p:txBody>
      </p:sp>
      <p:sp>
        <p:nvSpPr>
          <p:cNvPr id="9220" name="灯片编号占位符 1">
            <a:extLst>
              <a:ext uri="{FF2B5EF4-FFF2-40B4-BE49-F238E27FC236}">
                <a16:creationId xmlns:a16="http://schemas.microsoft.com/office/drawing/2014/main" id="{4566C6C0-3047-B81F-05D5-9091A7B2B1D4}"/>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48E44E-CE28-6543-986A-CE09FC710B7F}" type="slidenum">
              <a:rPr lang="zh-CN" altLang="en-US" sz="1400"/>
              <a:pPr>
                <a:spcBef>
                  <a:spcPct val="0"/>
                </a:spcBef>
                <a:buClrTx/>
                <a:buSzTx/>
                <a:buFontTx/>
                <a:buNone/>
              </a:pPr>
              <a:t>6</a:t>
            </a:fld>
            <a:endParaRPr lang="en-US" altLang="zh-CN" sz="1400"/>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8">
            <a:extLst>
              <a:ext uri="{FF2B5EF4-FFF2-40B4-BE49-F238E27FC236}">
                <a16:creationId xmlns:a16="http://schemas.microsoft.com/office/drawing/2014/main" id="{6AC062D6-6D0B-2BD9-5F6E-EF9D091CD960}"/>
              </a:ext>
            </a:extLst>
          </p:cNvPr>
          <p:cNvSpPr>
            <a:spLocks noGrp="1" noChangeArrowheads="1"/>
          </p:cNvSpPr>
          <p:nvPr>
            <p:ph idx="4294967295"/>
          </p:nvPr>
        </p:nvSpPr>
        <p:spPr>
          <a:xfrm>
            <a:off x="990600" y="2057400"/>
            <a:ext cx="7772400" cy="4078288"/>
          </a:xfrm>
        </p:spPr>
        <p:txBody>
          <a:bodyPr/>
          <a:lstStyle/>
          <a:p>
            <a:pPr eaLnBrk="1" hangingPunct="1">
              <a:lnSpc>
                <a:spcPct val="125000"/>
              </a:lnSpc>
              <a:spcBef>
                <a:spcPts val="0"/>
              </a:spcBef>
            </a:pPr>
            <a:r>
              <a:rPr lang="zh-CN" altLang="en-US" sz="2400" b="1" dirty="0"/>
              <a:t>位置数据库：</a:t>
            </a:r>
            <a:r>
              <a:rPr lang="zh-CN" altLang="en-US" sz="2400" dirty="0"/>
              <a:t>每个服务器包含一个位置数据库的拷贝，用于将卷名映射到服务器。</a:t>
            </a:r>
            <a:endParaRPr lang="en-US" altLang="zh-CN" sz="2400" dirty="0"/>
          </a:p>
          <a:p>
            <a:pPr eaLnBrk="1" hangingPunct="1">
              <a:lnSpc>
                <a:spcPct val="125000"/>
              </a:lnSpc>
              <a:spcBef>
                <a:spcPts val="0"/>
              </a:spcBef>
            </a:pPr>
            <a:r>
              <a:rPr lang="zh-CN" altLang="en-US" sz="2400" b="1" dirty="0"/>
              <a:t>性能：</a:t>
            </a:r>
            <a:r>
              <a:rPr lang="en-US" altLang="zh-CN" sz="2400" dirty="0"/>
              <a:t>AFS</a:t>
            </a:r>
            <a:r>
              <a:rPr lang="zh-CN" altLang="en-US" sz="2400" dirty="0"/>
              <a:t>主要目标是可扩展性。通过缓存整个文件和回调机制减少服务器的负载。</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25000"/>
              </a:lnSpc>
              <a:spcBef>
                <a:spcPts val="0"/>
              </a:spcBef>
            </a:pPr>
            <a:r>
              <a:rPr lang="zh-CN" altLang="en-US" sz="2400" b="1" dirty="0">
                <a:latin typeface="Times New Roman" panose="02020603050405020304" pitchFamily="18" charset="0"/>
                <a:cs typeface="Times New Roman" panose="02020603050405020304" pitchFamily="18" charset="0"/>
              </a:rPr>
              <a:t>广域网支持：</a:t>
            </a:r>
            <a:r>
              <a:rPr lang="en-US" altLang="zh-CN" sz="2400" dirty="0">
                <a:latin typeface="Times New Roman" panose="02020603050405020304" pitchFamily="18" charset="0"/>
                <a:cs typeface="Times New Roman" panose="02020603050405020304" pitchFamily="18" charset="0"/>
              </a:rPr>
              <a:t>AFSv3</a:t>
            </a:r>
            <a:r>
              <a:rPr lang="zh-CN" altLang="en-US" sz="2400" dirty="0">
                <a:latin typeface="Times New Roman" panose="02020603050405020304" pitchFamily="18" charset="0"/>
                <a:cs typeface="Times New Roman" panose="02020603050405020304" pitchFamily="18" charset="0"/>
              </a:rPr>
              <a:t>支持多个管理单元，每个单元有自己的服务器、客户、系统管理员和用户，是一个完全自治的环境，但这些协作的单元可以共同为用户提供一个统一的、无缝的文件名空间。</a:t>
            </a:r>
            <a:endParaRPr lang="zh-CN" altLang="en-US" sz="2800" dirty="0">
              <a:latin typeface="Times New Roman" panose="02020603050405020304" pitchFamily="18" charset="0"/>
              <a:cs typeface="Times New Roman" panose="02020603050405020304" pitchFamily="18" charset="0"/>
            </a:endParaRPr>
          </a:p>
        </p:txBody>
      </p:sp>
      <p:sp>
        <p:nvSpPr>
          <p:cNvPr id="72707" name="标题 9">
            <a:extLst>
              <a:ext uri="{FF2B5EF4-FFF2-40B4-BE49-F238E27FC236}">
                <a16:creationId xmlns:a16="http://schemas.microsoft.com/office/drawing/2014/main" id="{4CC6E4D7-2360-61F5-65B0-5C4C6FE3E3B9}"/>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其他方面（续）</a:t>
            </a:r>
          </a:p>
        </p:txBody>
      </p:sp>
      <p:sp>
        <p:nvSpPr>
          <p:cNvPr id="72708" name="灯片编号占位符 2">
            <a:extLst>
              <a:ext uri="{FF2B5EF4-FFF2-40B4-BE49-F238E27FC236}">
                <a16:creationId xmlns:a16="http://schemas.microsoft.com/office/drawing/2014/main" id="{034EC9AF-4345-E988-3908-AB2F3391AF64}"/>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60</a:t>
            </a:fld>
            <a:endParaRPr lang="en-US" altLang="zh-CN"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F21F8E15-5ABF-7BC3-AE99-09E7BB08575A}"/>
              </a:ext>
            </a:extLst>
          </p:cNvPr>
          <p:cNvSpPr>
            <a:spLocks noGrp="1" noChangeArrowheads="1"/>
          </p:cNvSpPr>
          <p:nvPr>
            <p:ph type="body" idx="4294967295"/>
          </p:nvPr>
        </p:nvSpPr>
        <p:spPr>
          <a:xfrm>
            <a:off x="827088" y="1916113"/>
            <a:ext cx="7772400" cy="4114800"/>
          </a:xfrm>
        </p:spPr>
        <p:txBody>
          <a:bodyPr/>
          <a:lstStyle/>
          <a:p>
            <a:pPr eaLnBrk="1" hangingPunct="1"/>
            <a:r>
              <a:rPr lang="zh-CN" altLang="en-US"/>
              <a:t>简介</a:t>
            </a:r>
            <a:endParaRPr lang="en-US" altLang="zh-CN"/>
          </a:p>
          <a:p>
            <a:pPr eaLnBrk="1" hangingPunct="1"/>
            <a:r>
              <a:rPr lang="zh-CN" altLang="en-US"/>
              <a:t>文件服务体系结构</a:t>
            </a:r>
            <a:endParaRPr lang="en-US" altLang="zh-CN"/>
          </a:p>
          <a:p>
            <a:pPr eaLnBrk="1" hangingPunct="1"/>
            <a:r>
              <a:rPr lang="en-US" altLang="zh-CN"/>
              <a:t>SUN</a:t>
            </a:r>
            <a:r>
              <a:rPr lang="zh-CN" altLang="en-US"/>
              <a:t>网络文件系统</a:t>
            </a:r>
            <a:endParaRPr lang="en-US" altLang="zh-CN"/>
          </a:p>
          <a:p>
            <a:pPr eaLnBrk="1" hangingPunct="1"/>
            <a:r>
              <a:rPr lang="en-US" altLang="zh-CN"/>
              <a:t>Andrew</a:t>
            </a:r>
            <a:r>
              <a:rPr lang="zh-CN" altLang="en-US"/>
              <a:t>文件系统</a:t>
            </a:r>
            <a:endParaRPr lang="en-US" altLang="zh-CN"/>
          </a:p>
          <a:p>
            <a:pPr eaLnBrk="1" hangingPunct="1"/>
            <a:r>
              <a:rPr lang="en-US" altLang="zh-CN">
                <a:solidFill>
                  <a:srgbClr val="FF0000"/>
                </a:solidFill>
              </a:rPr>
              <a:t>DFS</a:t>
            </a:r>
            <a:r>
              <a:rPr lang="zh-CN" altLang="en-US">
                <a:solidFill>
                  <a:srgbClr val="FF0000"/>
                </a:solidFill>
              </a:rPr>
              <a:t>进展</a:t>
            </a:r>
            <a:endParaRPr lang="en-US" altLang="zh-CN">
              <a:solidFill>
                <a:srgbClr val="FF0000"/>
              </a:solidFill>
            </a:endParaRPr>
          </a:p>
          <a:p>
            <a:pPr eaLnBrk="1" hangingPunct="1"/>
            <a:r>
              <a:rPr lang="zh-CN" altLang="en-US"/>
              <a:t>小结</a:t>
            </a:r>
          </a:p>
        </p:txBody>
      </p:sp>
      <p:sp>
        <p:nvSpPr>
          <p:cNvPr id="2" name="标题 9">
            <a:extLst>
              <a:ext uri="{FF2B5EF4-FFF2-40B4-BE49-F238E27FC236}">
                <a16:creationId xmlns:a16="http://schemas.microsoft.com/office/drawing/2014/main" id="{71C950D2-9BAF-2642-65CD-90B7F2011C3E}"/>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zh-CN" sz="3600" kern="0">
                <a:latin typeface="Times New Roman" panose="02020603050405020304" pitchFamily="18" charset="0"/>
                <a:cs typeface="Times New Roman" panose="02020603050405020304" pitchFamily="18" charset="0"/>
              </a:rPr>
              <a:t>第7章 分布式文件系统</a:t>
            </a:r>
            <a:endParaRPr lang="zh-CN" altLang="en-US" sz="3600" kern="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03E3A91C-3DEF-8372-115A-0FEEC23A9326}"/>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61</a:t>
            </a:fld>
            <a:endParaRPr lang="en-US" altLang="zh-CN"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内容占位符 8">
            <a:extLst>
              <a:ext uri="{FF2B5EF4-FFF2-40B4-BE49-F238E27FC236}">
                <a16:creationId xmlns:a16="http://schemas.microsoft.com/office/drawing/2014/main" id="{64CD7710-488A-8A0D-2341-B489D403374D}"/>
              </a:ext>
            </a:extLst>
          </p:cNvPr>
          <p:cNvSpPr>
            <a:spLocks noGrp="1" noChangeArrowheads="1"/>
          </p:cNvSpPr>
          <p:nvPr>
            <p:ph idx="4294967295"/>
          </p:nvPr>
        </p:nvSpPr>
        <p:spPr>
          <a:xfrm>
            <a:off x="914400" y="1905000"/>
            <a:ext cx="7772400" cy="4572000"/>
          </a:xfrm>
        </p:spPr>
        <p:txBody>
          <a:bodyPr/>
          <a:lstStyle/>
          <a:p>
            <a:pPr eaLnBrk="1" hangingPunct="1">
              <a:lnSpc>
                <a:spcPct val="120000"/>
              </a:lnSpc>
            </a:pPr>
            <a:r>
              <a:rPr lang="en-US" altLang="zh-CN" sz="2800" dirty="0">
                <a:latin typeface="Times New Roman" panose="02020603050405020304" pitchFamily="18" charset="0"/>
                <a:cs typeface="Times New Roman" panose="02020603050405020304" pitchFamily="18" charset="0"/>
              </a:rPr>
              <a:t>Spritely NFS</a:t>
            </a:r>
            <a:r>
              <a:rPr lang="zh-CN" altLang="en-US" sz="2800" dirty="0">
                <a:latin typeface="Times New Roman" panose="02020603050405020304" pitchFamily="18" charset="0"/>
                <a:cs typeface="Times New Roman" panose="02020603050405020304" pitchFamily="18" charset="0"/>
              </a:rPr>
              <a:t>达到单个拷贝的更新语义</a:t>
            </a:r>
          </a:p>
          <a:p>
            <a:pPr lvl="1" eaLnBrk="1" hangingPunct="1">
              <a:lnSpc>
                <a:spcPct val="120000"/>
              </a:lnSpc>
              <a:buFont typeface="Wingdings" pitchFamily="2" charset="2"/>
              <a:buChar char="Ø"/>
            </a:pPr>
            <a:r>
              <a:rPr lang="zh-CN" altLang="en-US" dirty="0"/>
              <a:t>多个客户对缓存副本进行并发读</a:t>
            </a:r>
            <a:endParaRPr lang="en-US" altLang="zh-CN" dirty="0"/>
          </a:p>
          <a:p>
            <a:pPr lvl="1" eaLnBrk="1" hangingPunct="1">
              <a:lnSpc>
                <a:spcPct val="120000"/>
              </a:lnSpc>
              <a:buFont typeface="Wingdings" pitchFamily="2" charset="2"/>
              <a:buChar char="Ø"/>
            </a:pPr>
            <a:r>
              <a:rPr lang="zh-CN" altLang="en-US" dirty="0"/>
              <a:t>一个写操作，以及多个读操作在服务器相同的副本</a:t>
            </a:r>
          </a:p>
          <a:p>
            <a:pPr eaLnBrk="1" hangingPunct="1">
              <a:lnSpc>
                <a:spcPct val="120000"/>
              </a:lnSpc>
            </a:pPr>
            <a:r>
              <a:rPr lang="en-US" altLang="zh-CN" sz="2800" dirty="0"/>
              <a:t>NQNFS</a:t>
            </a:r>
            <a:r>
              <a:rPr lang="zh-CN" altLang="en-US" sz="2800" dirty="0"/>
              <a:t>：更精确的一致性，通过租借来保证缓存一致性</a:t>
            </a:r>
          </a:p>
          <a:p>
            <a:pPr eaLnBrk="1" hangingPunct="1">
              <a:lnSpc>
                <a:spcPct val="120000"/>
              </a:lnSpc>
            </a:pPr>
            <a:r>
              <a:rPr lang="en-US" altLang="zh-CN" sz="2800" dirty="0" err="1"/>
              <a:t>WebNFS</a:t>
            </a:r>
            <a:r>
              <a:rPr lang="zh-CN" altLang="en-US" sz="2800" dirty="0"/>
              <a:t>：通过</a:t>
            </a:r>
            <a:r>
              <a:rPr lang="en-US" altLang="zh-CN" sz="2800" dirty="0"/>
              <a:t>Web</a:t>
            </a:r>
            <a:r>
              <a:rPr lang="zh-CN" altLang="en-US" sz="2800" dirty="0"/>
              <a:t>直接访问</a:t>
            </a:r>
            <a:r>
              <a:rPr lang="en-US" altLang="zh-CN" sz="2800" dirty="0"/>
              <a:t>NFS</a:t>
            </a:r>
            <a:r>
              <a:rPr lang="zh-CN" altLang="en-US" sz="2800" dirty="0"/>
              <a:t>服务器</a:t>
            </a:r>
          </a:p>
          <a:p>
            <a:pPr eaLnBrk="1" hangingPunct="1">
              <a:lnSpc>
                <a:spcPct val="120000"/>
              </a:lnSpc>
            </a:pPr>
            <a:r>
              <a:rPr lang="en-US" altLang="zh-CN" sz="2800" dirty="0"/>
              <a:t>NFS</a:t>
            </a:r>
            <a:r>
              <a:rPr lang="zh-CN" altLang="en-US" sz="2800" dirty="0"/>
              <a:t>第</a:t>
            </a:r>
            <a:r>
              <a:rPr lang="en-US" altLang="zh-CN" sz="2800" dirty="0"/>
              <a:t>4</a:t>
            </a:r>
            <a:r>
              <a:rPr lang="zh-CN" altLang="en-US" sz="2800" dirty="0"/>
              <a:t>版：使</a:t>
            </a:r>
            <a:r>
              <a:rPr lang="en-US" altLang="zh-CN" sz="2800" dirty="0"/>
              <a:t>NFS</a:t>
            </a:r>
            <a:r>
              <a:rPr lang="zh-CN" altLang="en-US" sz="2800" dirty="0"/>
              <a:t>适用于广域网和互联网应用</a:t>
            </a:r>
            <a:endParaRPr lang="zh-CN" altLang="en-US" sz="2800" dirty="0">
              <a:latin typeface="Times New Roman" panose="02020603050405020304" pitchFamily="18" charset="0"/>
              <a:cs typeface="Times New Roman" panose="02020603050405020304" pitchFamily="18" charset="0"/>
            </a:endParaRPr>
          </a:p>
        </p:txBody>
      </p:sp>
      <p:sp>
        <p:nvSpPr>
          <p:cNvPr id="73730" name="标题 9">
            <a:extLst>
              <a:ext uri="{FF2B5EF4-FFF2-40B4-BE49-F238E27FC236}">
                <a16:creationId xmlns:a16="http://schemas.microsoft.com/office/drawing/2014/main" id="{D3FBC921-A24F-F956-D071-F7624DF42CCA}"/>
              </a:ext>
            </a:extLst>
          </p:cNvPr>
          <p:cNvSpPr>
            <a:spLocks noGrp="1" noChangeArrowheads="1"/>
          </p:cNvSpPr>
          <p:nvPr>
            <p:ph type="title" idx="4294967295"/>
          </p:nvPr>
        </p:nvSpPr>
        <p:spPr/>
        <p:txBody>
          <a:bodyPr/>
          <a:lstStyle/>
          <a:p>
            <a:pPr eaLnBrk="1" hangingPunct="1"/>
            <a:r>
              <a:rPr lang="en-US" altLang="zh-CN" sz="3600" dirty="0">
                <a:latin typeface="Times New Roman" panose="02020603050405020304" pitchFamily="18" charset="0"/>
                <a:cs typeface="Times New Roman" panose="02020603050405020304" pitchFamily="18" charset="0"/>
              </a:rPr>
              <a:t>NFS</a:t>
            </a:r>
            <a:r>
              <a:rPr lang="zh-CN" altLang="en-US" sz="3600" dirty="0">
                <a:latin typeface="Times New Roman" panose="02020603050405020304" pitchFamily="18" charset="0"/>
                <a:cs typeface="Times New Roman" panose="02020603050405020304" pitchFamily="18" charset="0"/>
              </a:rPr>
              <a:t>的改进</a:t>
            </a:r>
          </a:p>
        </p:txBody>
      </p:sp>
      <p:sp>
        <p:nvSpPr>
          <p:cNvPr id="2" name="灯片编号占位符 2">
            <a:extLst>
              <a:ext uri="{FF2B5EF4-FFF2-40B4-BE49-F238E27FC236}">
                <a16:creationId xmlns:a16="http://schemas.microsoft.com/office/drawing/2014/main" id="{35574494-BCAF-A5CE-8204-BCE265C3DA4D}"/>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62</a:t>
            </a:fld>
            <a:endParaRPr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8">
            <a:extLst>
              <a:ext uri="{FF2B5EF4-FFF2-40B4-BE49-F238E27FC236}">
                <a16:creationId xmlns:a16="http://schemas.microsoft.com/office/drawing/2014/main" id="{58B83840-EF51-BC00-A270-661CA1AD367B}"/>
              </a:ext>
            </a:extLst>
          </p:cNvPr>
          <p:cNvSpPr>
            <a:spLocks noGrp="1" noChangeArrowheads="1"/>
          </p:cNvSpPr>
          <p:nvPr>
            <p:ph idx="4294967295"/>
          </p:nvPr>
        </p:nvSpPr>
        <p:spPr>
          <a:xfrm>
            <a:off x="685800" y="1905000"/>
            <a:ext cx="8077200" cy="4572000"/>
          </a:xfrm>
        </p:spPr>
        <p:txBody>
          <a:bodyPr/>
          <a:lstStyle/>
          <a:p>
            <a:pPr eaLnBrk="1" hangingPunct="1">
              <a:lnSpc>
                <a:spcPct val="120000"/>
              </a:lnSpc>
            </a:pPr>
            <a:r>
              <a:rPr lang="zh-CN" altLang="en-US" sz="2800" dirty="0">
                <a:latin typeface="Times New Roman" panose="02020603050405020304" pitchFamily="18" charset="0"/>
                <a:cs typeface="Times New Roman" panose="02020603050405020304" pitchFamily="18" charset="0"/>
              </a:rPr>
              <a:t>廉价磁盘的冗余阵列（</a:t>
            </a:r>
            <a:r>
              <a:rPr lang="en-US" altLang="zh-CN" sz="2800" dirty="0">
                <a:latin typeface="Times New Roman" panose="02020603050405020304" pitchFamily="18" charset="0"/>
                <a:cs typeface="Times New Roman" panose="02020603050405020304" pitchFamily="18" charset="0"/>
              </a:rPr>
              <a:t>RAID</a:t>
            </a:r>
            <a:r>
              <a:rPr lang="zh-CN" altLang="en-US" sz="2800" dirty="0">
                <a:latin typeface="Times New Roman" panose="02020603050405020304" pitchFamily="18" charset="0"/>
                <a:cs typeface="Times New Roman" panose="02020603050405020304" pitchFamily="18" charset="0"/>
              </a:rPr>
              <a:t>）</a:t>
            </a:r>
          </a:p>
          <a:p>
            <a:pPr lvl="1" eaLnBrk="1" hangingPunct="1">
              <a:lnSpc>
                <a:spcPct val="120000"/>
              </a:lnSpc>
            </a:pPr>
            <a:r>
              <a:rPr lang="zh-CN" altLang="en-US" dirty="0"/>
              <a:t>数据分解成固定大小的块</a:t>
            </a:r>
            <a:endParaRPr lang="en-US" altLang="zh-CN" dirty="0"/>
          </a:p>
          <a:p>
            <a:pPr lvl="1" eaLnBrk="1" hangingPunct="1">
              <a:lnSpc>
                <a:spcPct val="120000"/>
              </a:lnSpc>
            </a:pPr>
            <a:r>
              <a:rPr lang="zh-CN" altLang="en-US" dirty="0"/>
              <a:t>存储在跨域多个磁盘的</a:t>
            </a:r>
            <a:r>
              <a:rPr lang="zh-CN" altLang="en-US" dirty="0">
                <a:latin typeface="Arial" panose="020B0604020202020204" pitchFamily="34" charset="0"/>
              </a:rPr>
              <a:t>“</a:t>
            </a:r>
            <a:r>
              <a:rPr lang="zh-CN" altLang="en-US" dirty="0"/>
              <a:t>条带</a:t>
            </a:r>
            <a:r>
              <a:rPr lang="zh-CN" altLang="en-US" dirty="0">
                <a:latin typeface="Arial" panose="020B0604020202020204" pitchFamily="34" charset="0"/>
              </a:rPr>
              <a:t>”</a:t>
            </a:r>
            <a:r>
              <a:rPr lang="zh-CN" altLang="en-US" dirty="0"/>
              <a:t>上</a:t>
            </a:r>
            <a:endParaRPr lang="en-US" altLang="zh-CN" dirty="0"/>
          </a:p>
          <a:p>
            <a:pPr lvl="1" eaLnBrk="1" hangingPunct="1">
              <a:lnSpc>
                <a:spcPct val="120000"/>
              </a:lnSpc>
            </a:pPr>
            <a:r>
              <a:rPr lang="zh-CN" altLang="en-US" dirty="0"/>
              <a:t>冗余的错误更正代码</a:t>
            </a:r>
          </a:p>
          <a:p>
            <a:pPr eaLnBrk="1" hangingPunct="1">
              <a:lnSpc>
                <a:spcPct val="120000"/>
              </a:lnSpc>
            </a:pPr>
            <a:r>
              <a:rPr lang="zh-CN" altLang="en-US" sz="2800" dirty="0"/>
              <a:t>日志结构的文件存储（</a:t>
            </a:r>
            <a:r>
              <a:rPr lang="en-US" altLang="zh-CN" sz="2800" dirty="0"/>
              <a:t>LFS</a:t>
            </a:r>
            <a:r>
              <a:rPr lang="zh-CN" altLang="en-US" sz="2800" dirty="0"/>
              <a:t>）</a:t>
            </a:r>
          </a:p>
          <a:p>
            <a:pPr lvl="1" eaLnBrk="1" hangingPunct="1">
              <a:lnSpc>
                <a:spcPct val="120000"/>
              </a:lnSpc>
            </a:pPr>
            <a:r>
              <a:rPr lang="zh-CN" altLang="en-US" dirty="0"/>
              <a:t>内存积累若干写操作</a:t>
            </a:r>
            <a:endParaRPr lang="en-US" altLang="zh-CN" dirty="0"/>
          </a:p>
          <a:p>
            <a:pPr lvl="1" eaLnBrk="1" hangingPunct="1">
              <a:lnSpc>
                <a:spcPct val="120000"/>
              </a:lnSpc>
            </a:pPr>
            <a:r>
              <a:rPr lang="zh-CN" altLang="en-US" dirty="0"/>
              <a:t>写到划分为大的</a:t>
            </a:r>
            <a:r>
              <a:rPr lang="en-US" altLang="zh-CN" dirty="0"/>
              <a:t>﹑</a:t>
            </a:r>
            <a:r>
              <a:rPr lang="zh-CN" altLang="en-US" dirty="0"/>
              <a:t>连续的</a:t>
            </a:r>
            <a:r>
              <a:rPr lang="en-US" altLang="zh-CN" dirty="0"/>
              <a:t>﹑</a:t>
            </a:r>
            <a:r>
              <a:rPr lang="zh-CN" altLang="en-US" dirty="0"/>
              <a:t>定长的段的磁盘上。</a:t>
            </a:r>
            <a:endParaRPr lang="zh-CN" altLang="en-US" dirty="0">
              <a:latin typeface="Times New Roman" panose="02020603050405020304" pitchFamily="18" charset="0"/>
              <a:cs typeface="Times New Roman" panose="02020603050405020304" pitchFamily="18" charset="0"/>
            </a:endParaRPr>
          </a:p>
        </p:txBody>
      </p:sp>
      <p:sp>
        <p:nvSpPr>
          <p:cNvPr id="74754" name="标题 9">
            <a:extLst>
              <a:ext uri="{FF2B5EF4-FFF2-40B4-BE49-F238E27FC236}">
                <a16:creationId xmlns:a16="http://schemas.microsoft.com/office/drawing/2014/main" id="{C46CE6D9-7972-2812-0A41-FF5CE20C418A}"/>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存储组织的改进</a:t>
            </a:r>
          </a:p>
        </p:txBody>
      </p:sp>
      <p:sp>
        <p:nvSpPr>
          <p:cNvPr id="2" name="灯片编号占位符 2">
            <a:extLst>
              <a:ext uri="{FF2B5EF4-FFF2-40B4-BE49-F238E27FC236}">
                <a16:creationId xmlns:a16="http://schemas.microsoft.com/office/drawing/2014/main" id="{CAB6D8BC-E9EB-B7CF-70FE-A310D6A4D81E}"/>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63</a:t>
            </a:fld>
            <a:endParaRPr lang="en-US" altLang="zh-CN"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内容占位符 8">
            <a:extLst>
              <a:ext uri="{FF2B5EF4-FFF2-40B4-BE49-F238E27FC236}">
                <a16:creationId xmlns:a16="http://schemas.microsoft.com/office/drawing/2014/main" id="{4DFD1158-2B4B-16AD-2AA9-702BB12975D4}"/>
              </a:ext>
            </a:extLst>
          </p:cNvPr>
          <p:cNvSpPr>
            <a:spLocks noGrp="1" noChangeArrowheads="1"/>
          </p:cNvSpPr>
          <p:nvPr>
            <p:ph idx="4294967295"/>
          </p:nvPr>
        </p:nvSpPr>
        <p:spPr>
          <a:xfrm>
            <a:off x="914400" y="1905000"/>
            <a:ext cx="7772400" cy="4572000"/>
          </a:xfrm>
        </p:spPr>
        <p:txBody>
          <a:bodyPr/>
          <a:lstStyle/>
          <a:p>
            <a:pPr eaLnBrk="1" hangingPunct="1"/>
            <a:r>
              <a:rPr lang="zh-CN" altLang="en-US" sz="2800" dirty="0">
                <a:latin typeface="Times New Roman" panose="02020603050405020304" pitchFamily="18" charset="0"/>
                <a:cs typeface="Times New Roman" panose="02020603050405020304" pitchFamily="18" charset="0"/>
              </a:rPr>
              <a:t>以高伸缩性和高容错性的方式提供分布式文件数据的持久性存储系统；</a:t>
            </a:r>
            <a:endParaRPr lang="en-US" altLang="zh-CN" sz="28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把管理元数据和客户请求服务的职责与读写数据的职责相分离。</a:t>
            </a:r>
            <a:endParaRPr lang="en-US" altLang="zh-CN" sz="2800" dirty="0">
              <a:latin typeface="Times New Roman" panose="02020603050405020304" pitchFamily="18" charset="0"/>
              <a:cs typeface="Times New Roman" panose="02020603050405020304" pitchFamily="18" charset="0"/>
            </a:endParaRPr>
          </a:p>
          <a:p>
            <a:pPr eaLnBrk="1" hangingPunct="1"/>
            <a:endParaRPr lang="zh-CN" altLang="en-US" sz="2800" dirty="0">
              <a:latin typeface="Times New Roman" panose="02020603050405020304" pitchFamily="18" charset="0"/>
              <a:cs typeface="Times New Roman" panose="02020603050405020304" pitchFamily="18" charset="0"/>
            </a:endParaRPr>
          </a:p>
        </p:txBody>
      </p:sp>
      <p:sp>
        <p:nvSpPr>
          <p:cNvPr id="75778" name="标题 9">
            <a:extLst>
              <a:ext uri="{FF2B5EF4-FFF2-40B4-BE49-F238E27FC236}">
                <a16:creationId xmlns:a16="http://schemas.microsoft.com/office/drawing/2014/main" id="{F887A958-7EE7-DF33-3DCD-EAB15308476D}"/>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新的设计方法</a:t>
            </a:r>
          </a:p>
        </p:txBody>
      </p:sp>
      <p:sp>
        <p:nvSpPr>
          <p:cNvPr id="2" name="灯片编号占位符 2">
            <a:extLst>
              <a:ext uri="{FF2B5EF4-FFF2-40B4-BE49-F238E27FC236}">
                <a16:creationId xmlns:a16="http://schemas.microsoft.com/office/drawing/2014/main" id="{5FC4C62F-E9F4-D39E-BA51-E3E279BE4FB4}"/>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64</a:t>
            </a:fld>
            <a:endParaRPr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8">
            <a:extLst>
              <a:ext uri="{FF2B5EF4-FFF2-40B4-BE49-F238E27FC236}">
                <a16:creationId xmlns:a16="http://schemas.microsoft.com/office/drawing/2014/main" id="{97887955-00B5-BBBC-1E03-3D604ADEB2E0}"/>
              </a:ext>
            </a:extLst>
          </p:cNvPr>
          <p:cNvSpPr>
            <a:spLocks noGrp="1" noChangeArrowheads="1"/>
          </p:cNvSpPr>
          <p:nvPr>
            <p:ph idx="4294967295"/>
          </p:nvPr>
        </p:nvSpPr>
        <p:spPr>
          <a:xfrm>
            <a:off x="914400" y="1905000"/>
            <a:ext cx="7772400" cy="4572000"/>
          </a:xfrm>
        </p:spPr>
        <p:txBody>
          <a:bodyPr/>
          <a:lstStyle/>
          <a:p>
            <a:pPr eaLnBrk="1" hangingPunct="1">
              <a:lnSpc>
                <a:spcPct val="110000"/>
              </a:lnSpc>
            </a:pPr>
            <a:r>
              <a:rPr lang="en-US" altLang="zh-CN" sz="2400" dirty="0">
                <a:latin typeface="Times New Roman" panose="02020603050405020304" pitchFamily="18" charset="0"/>
                <a:cs typeface="Times New Roman" panose="02020603050405020304" pitchFamily="18" charset="0"/>
              </a:rPr>
              <a:t>offs</a:t>
            </a:r>
            <a:r>
              <a:rPr lang="zh-CN" altLang="en-US" sz="2400" dirty="0">
                <a:latin typeface="Times New Roman" panose="02020603050405020304" pitchFamily="18" charset="0"/>
                <a:cs typeface="Times New Roman" panose="02020603050405020304" pitchFamily="18" charset="0"/>
              </a:rPr>
              <a:t>（无服务文件系统）</a:t>
            </a:r>
          </a:p>
          <a:p>
            <a:pPr lvl="1" eaLnBrk="1" hangingPunct="1">
              <a:lnSpc>
                <a:spcPct val="110000"/>
              </a:lnSpc>
            </a:pPr>
            <a:r>
              <a:rPr lang="zh-CN" altLang="en-US" sz="2400" dirty="0"/>
              <a:t>存储责任独立于管理和其它服务责任进行分布</a:t>
            </a:r>
            <a:endParaRPr lang="en-US" altLang="zh-CN" sz="2400" dirty="0"/>
          </a:p>
          <a:p>
            <a:pPr lvl="1" eaLnBrk="1" hangingPunct="1">
              <a:lnSpc>
                <a:spcPct val="110000"/>
              </a:lnSpc>
            </a:pPr>
            <a:r>
              <a:rPr lang="zh-CN" altLang="en-US" sz="2400" dirty="0"/>
              <a:t>将文件数据分散存储到多个计算机上</a:t>
            </a:r>
            <a:endParaRPr lang="en-US" altLang="zh-CN" sz="2400" dirty="0"/>
          </a:p>
          <a:p>
            <a:pPr lvl="1" eaLnBrk="1" hangingPunct="1">
              <a:lnSpc>
                <a:spcPct val="110000"/>
              </a:lnSpc>
            </a:pPr>
            <a:r>
              <a:rPr lang="zh-CN" altLang="en-US" sz="2400" dirty="0"/>
              <a:t>软件的</a:t>
            </a:r>
            <a:r>
              <a:rPr lang="en-US" altLang="zh-CN" sz="2400" dirty="0"/>
              <a:t>RAID</a:t>
            </a:r>
            <a:r>
              <a:rPr lang="zh-CN" altLang="en-US" sz="2400" dirty="0"/>
              <a:t>存储系统</a:t>
            </a:r>
            <a:endParaRPr lang="en-US" altLang="zh-CN" sz="2400" dirty="0"/>
          </a:p>
          <a:p>
            <a:pPr lvl="1" eaLnBrk="1" hangingPunct="1">
              <a:lnSpc>
                <a:spcPct val="110000"/>
              </a:lnSpc>
            </a:pPr>
            <a:r>
              <a:rPr lang="zh-CN" altLang="en-US" sz="2400" dirty="0"/>
              <a:t>协同缓存</a:t>
            </a:r>
          </a:p>
          <a:p>
            <a:pPr eaLnBrk="1" hangingPunct="1">
              <a:lnSpc>
                <a:spcPct val="110000"/>
              </a:lnSpc>
            </a:pPr>
            <a:r>
              <a:rPr lang="en-US" altLang="zh-CN" sz="2400" dirty="0"/>
              <a:t>Frangipani</a:t>
            </a:r>
          </a:p>
          <a:p>
            <a:pPr lvl="1" eaLnBrk="1" hangingPunct="1">
              <a:lnSpc>
                <a:spcPct val="110000"/>
              </a:lnSpc>
            </a:pPr>
            <a:r>
              <a:rPr lang="zh-CN" altLang="en-US" sz="2400" dirty="0"/>
              <a:t>将持久存储责任和其他文件服务活动相分离</a:t>
            </a:r>
            <a:endParaRPr lang="en-US" altLang="zh-CN" sz="2400" dirty="0"/>
          </a:p>
          <a:p>
            <a:pPr lvl="1" eaLnBrk="1" hangingPunct="1">
              <a:lnSpc>
                <a:spcPct val="110000"/>
              </a:lnSpc>
            </a:pPr>
            <a:r>
              <a:rPr lang="en-US" altLang="zh-CN" sz="2400" dirty="0"/>
              <a:t>Petal</a:t>
            </a:r>
            <a:r>
              <a:rPr lang="zh-CN" altLang="en-US" sz="2400" dirty="0"/>
              <a:t>：为多个服务器磁盘提供了一个分布式的磁盘抽象</a:t>
            </a:r>
            <a:endParaRPr lang="en-US" altLang="zh-CN" sz="2400" dirty="0"/>
          </a:p>
          <a:p>
            <a:pPr lvl="1" eaLnBrk="1" hangingPunct="1">
              <a:lnSpc>
                <a:spcPct val="110000"/>
              </a:lnSpc>
            </a:pPr>
            <a:r>
              <a:rPr lang="zh-CN" altLang="en-US" sz="2400" dirty="0"/>
              <a:t>日志结构的数据存储</a:t>
            </a:r>
            <a:endParaRPr lang="zh-CN" altLang="en-US" sz="2400" dirty="0">
              <a:latin typeface="Times New Roman" panose="02020603050405020304" pitchFamily="18" charset="0"/>
              <a:cs typeface="Times New Roman" panose="02020603050405020304" pitchFamily="18" charset="0"/>
            </a:endParaRPr>
          </a:p>
        </p:txBody>
      </p:sp>
      <p:sp>
        <p:nvSpPr>
          <p:cNvPr id="76802" name="标题 9">
            <a:extLst>
              <a:ext uri="{FF2B5EF4-FFF2-40B4-BE49-F238E27FC236}">
                <a16:creationId xmlns:a16="http://schemas.microsoft.com/office/drawing/2014/main" id="{2F55980C-00A1-0D7D-348E-E658009EB31D}"/>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新的设计方法</a:t>
            </a:r>
          </a:p>
        </p:txBody>
      </p:sp>
      <p:sp>
        <p:nvSpPr>
          <p:cNvPr id="2" name="灯片编号占位符 2">
            <a:extLst>
              <a:ext uri="{FF2B5EF4-FFF2-40B4-BE49-F238E27FC236}">
                <a16:creationId xmlns:a16="http://schemas.microsoft.com/office/drawing/2014/main" id="{0CD2CB74-C7E4-646D-AF92-8D8FA0E0173A}"/>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65</a:t>
            </a:fld>
            <a:endParaRPr lang="en-US" altLang="zh-CN"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3230D44E-879C-B209-08C5-6693586C2F5F}"/>
              </a:ext>
            </a:extLst>
          </p:cNvPr>
          <p:cNvSpPr>
            <a:spLocks noGrp="1" noChangeArrowheads="1"/>
          </p:cNvSpPr>
          <p:nvPr>
            <p:ph type="body" idx="4294967295"/>
          </p:nvPr>
        </p:nvSpPr>
        <p:spPr>
          <a:xfrm>
            <a:off x="827088" y="1916113"/>
            <a:ext cx="7772400" cy="4114800"/>
          </a:xfrm>
        </p:spPr>
        <p:txBody>
          <a:bodyPr/>
          <a:lstStyle/>
          <a:p>
            <a:pPr eaLnBrk="1" hangingPunct="1"/>
            <a:r>
              <a:rPr lang="zh-CN" altLang="en-US"/>
              <a:t>简介</a:t>
            </a:r>
            <a:endParaRPr lang="en-US" altLang="zh-CN"/>
          </a:p>
          <a:p>
            <a:pPr eaLnBrk="1" hangingPunct="1"/>
            <a:r>
              <a:rPr lang="zh-CN" altLang="en-US"/>
              <a:t>文件服务体系结构</a:t>
            </a:r>
            <a:endParaRPr lang="en-US" altLang="zh-CN"/>
          </a:p>
          <a:p>
            <a:pPr eaLnBrk="1" hangingPunct="1"/>
            <a:r>
              <a:rPr lang="en-US" altLang="zh-CN"/>
              <a:t>SUN</a:t>
            </a:r>
            <a:r>
              <a:rPr lang="zh-CN" altLang="en-US"/>
              <a:t>网络文件系统</a:t>
            </a:r>
            <a:endParaRPr lang="en-US" altLang="zh-CN"/>
          </a:p>
          <a:p>
            <a:pPr eaLnBrk="1" hangingPunct="1"/>
            <a:r>
              <a:rPr lang="en-US" altLang="zh-CN"/>
              <a:t>Andrew</a:t>
            </a:r>
            <a:r>
              <a:rPr lang="zh-CN" altLang="en-US"/>
              <a:t>文件系统</a:t>
            </a:r>
            <a:endParaRPr lang="en-US" altLang="zh-CN"/>
          </a:p>
          <a:p>
            <a:pPr eaLnBrk="1" hangingPunct="1"/>
            <a:r>
              <a:rPr lang="en-US" altLang="zh-CN"/>
              <a:t>DFS</a:t>
            </a:r>
            <a:r>
              <a:rPr lang="zh-CN" altLang="en-US"/>
              <a:t>进展</a:t>
            </a:r>
            <a:endParaRPr lang="en-US" altLang="zh-CN"/>
          </a:p>
          <a:p>
            <a:pPr eaLnBrk="1" hangingPunct="1"/>
            <a:r>
              <a:rPr lang="zh-CN" altLang="en-US">
                <a:solidFill>
                  <a:srgbClr val="FF0000"/>
                </a:solidFill>
              </a:rPr>
              <a:t>小结</a:t>
            </a:r>
          </a:p>
        </p:txBody>
      </p:sp>
      <p:sp>
        <p:nvSpPr>
          <p:cNvPr id="2" name="标题 9">
            <a:extLst>
              <a:ext uri="{FF2B5EF4-FFF2-40B4-BE49-F238E27FC236}">
                <a16:creationId xmlns:a16="http://schemas.microsoft.com/office/drawing/2014/main" id="{BC8C0187-7B12-9D9E-F5D7-BF14D60B1623}"/>
              </a:ext>
            </a:extLst>
          </p:cNvPr>
          <p:cNvSpPr txBox="1">
            <a:spLocks/>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zh-CN" sz="3600" kern="0">
                <a:latin typeface="Times New Roman" panose="02020603050405020304" pitchFamily="18" charset="0"/>
                <a:cs typeface="Times New Roman" panose="02020603050405020304" pitchFamily="18" charset="0"/>
              </a:rPr>
              <a:t>第7章 分布式文件系统</a:t>
            </a:r>
            <a:endParaRPr lang="zh-CN" altLang="en-US" sz="3600" kern="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02CCB99B-2E3E-69F0-8EF6-B965E27264F7}"/>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66</a:t>
            </a:fld>
            <a:endParaRPr lang="en-US" altLang="zh-CN"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内容占位符 8">
            <a:extLst>
              <a:ext uri="{FF2B5EF4-FFF2-40B4-BE49-F238E27FC236}">
                <a16:creationId xmlns:a16="http://schemas.microsoft.com/office/drawing/2014/main" id="{19DA4CE5-CEB6-3710-E003-29FD6F71D388}"/>
              </a:ext>
            </a:extLst>
          </p:cNvPr>
          <p:cNvSpPr>
            <a:spLocks noGrp="1" noChangeArrowheads="1"/>
          </p:cNvSpPr>
          <p:nvPr>
            <p:ph idx="4294967295"/>
          </p:nvPr>
        </p:nvSpPr>
        <p:spPr>
          <a:xfrm>
            <a:off x="761999" y="1905000"/>
            <a:ext cx="7793037" cy="4953000"/>
          </a:xfrm>
        </p:spPr>
        <p:txBody>
          <a:bodyPr/>
          <a:lstStyle/>
          <a:p>
            <a:pPr eaLnBrk="1" hangingPunct="1">
              <a:lnSpc>
                <a:spcPct val="110000"/>
              </a:lnSpc>
              <a:spcBef>
                <a:spcPts val="0"/>
              </a:spcBef>
            </a:pPr>
            <a:r>
              <a:rPr lang="en-US" altLang="zh-CN" sz="2400" dirty="0">
                <a:latin typeface="Times New Roman" panose="02020603050405020304" pitchFamily="18" charset="0"/>
                <a:cs typeface="Times New Roman" panose="02020603050405020304" pitchFamily="18" charset="0"/>
              </a:rPr>
              <a:t>NFS</a:t>
            </a:r>
            <a:r>
              <a:rPr lang="zh-CN" altLang="en-US" sz="2400" dirty="0">
                <a:latin typeface="Times New Roman" panose="02020603050405020304" pitchFamily="18" charset="0"/>
                <a:cs typeface="Times New Roman" panose="02020603050405020304" pitchFamily="18" charset="0"/>
              </a:rPr>
              <a:t>设计中的关键问题</a:t>
            </a:r>
          </a:p>
          <a:p>
            <a:pPr lvl="1" eaLnBrk="1" hangingPunct="1">
              <a:lnSpc>
                <a:spcPct val="110000"/>
              </a:lnSpc>
              <a:spcBef>
                <a:spcPts val="0"/>
              </a:spcBef>
              <a:buFont typeface="Wingdings" pitchFamily="2" charset="2"/>
              <a:buChar char="Ø"/>
            </a:pPr>
            <a:r>
              <a:rPr lang="zh-CN" altLang="en-US" sz="2400" dirty="0"/>
              <a:t>高效使用客户缓存</a:t>
            </a:r>
            <a:endParaRPr lang="en-US" altLang="zh-CN" sz="2400" dirty="0"/>
          </a:p>
          <a:p>
            <a:pPr lvl="1" eaLnBrk="1" hangingPunct="1">
              <a:lnSpc>
                <a:spcPct val="110000"/>
              </a:lnSpc>
              <a:spcBef>
                <a:spcPts val="0"/>
              </a:spcBef>
              <a:buFont typeface="Wingdings" pitchFamily="2" charset="2"/>
              <a:buChar char="Ø"/>
            </a:pPr>
            <a:r>
              <a:rPr lang="zh-CN" altLang="en-US" sz="2400" dirty="0"/>
              <a:t>缓存监控</a:t>
            </a:r>
            <a:endParaRPr lang="en-US" altLang="zh-CN" sz="2400" dirty="0"/>
          </a:p>
          <a:p>
            <a:pPr lvl="1" eaLnBrk="1" hangingPunct="1">
              <a:lnSpc>
                <a:spcPct val="110000"/>
              </a:lnSpc>
              <a:spcBef>
                <a:spcPts val="0"/>
              </a:spcBef>
              <a:buFont typeface="Wingdings" pitchFamily="2" charset="2"/>
              <a:buChar char="Ø"/>
            </a:pPr>
            <a:r>
              <a:rPr lang="zh-CN" altLang="en-US" sz="2400" dirty="0"/>
              <a:t>客户或服务器崩溃后的重启</a:t>
            </a:r>
            <a:endParaRPr lang="en-US" altLang="zh-CN" sz="2400" dirty="0"/>
          </a:p>
          <a:p>
            <a:pPr lvl="1" eaLnBrk="1" hangingPunct="1">
              <a:lnSpc>
                <a:spcPct val="110000"/>
              </a:lnSpc>
              <a:spcBef>
                <a:spcPts val="0"/>
              </a:spcBef>
              <a:buFont typeface="Wingdings" pitchFamily="2" charset="2"/>
              <a:buChar char="Ø"/>
            </a:pPr>
            <a:r>
              <a:rPr lang="zh-CN" altLang="en-US" sz="2400" dirty="0"/>
              <a:t>读</a:t>
            </a:r>
            <a:r>
              <a:rPr lang="en-US" altLang="zh-CN" sz="2400" dirty="0"/>
              <a:t>/</a:t>
            </a:r>
            <a:r>
              <a:rPr lang="zh-CN" altLang="en-US" sz="2400" dirty="0"/>
              <a:t>写的高度透明</a:t>
            </a:r>
            <a:endParaRPr lang="en-US" altLang="zh-CN" sz="2400" dirty="0"/>
          </a:p>
          <a:p>
            <a:pPr lvl="1" eaLnBrk="1" hangingPunct="1">
              <a:lnSpc>
                <a:spcPct val="110000"/>
              </a:lnSpc>
              <a:spcBef>
                <a:spcPts val="0"/>
              </a:spcBef>
              <a:buFont typeface="Wingdings" pitchFamily="2" charset="2"/>
              <a:buChar char="Ø"/>
            </a:pPr>
            <a:r>
              <a:rPr lang="zh-CN" altLang="en-US" sz="2400" dirty="0"/>
              <a:t>可扩展性</a:t>
            </a:r>
          </a:p>
          <a:p>
            <a:pPr eaLnBrk="1" hangingPunct="1">
              <a:lnSpc>
                <a:spcPct val="110000"/>
              </a:lnSpc>
              <a:spcBef>
                <a:spcPts val="0"/>
              </a:spcBef>
            </a:pPr>
            <a:r>
              <a:rPr lang="en-US" altLang="zh-CN" sz="2400" dirty="0">
                <a:latin typeface="Times New Roman" panose="02020603050405020304" pitchFamily="18" charset="0"/>
                <a:cs typeface="Times New Roman" panose="02020603050405020304" pitchFamily="18" charset="0"/>
              </a:rPr>
              <a:t>NFS</a:t>
            </a:r>
          </a:p>
          <a:p>
            <a:pPr marL="457200" lvl="1" indent="0" eaLnBrk="1" hangingPunct="1">
              <a:lnSpc>
                <a:spcPct val="110000"/>
              </a:lnSpc>
              <a:spcBef>
                <a:spcPts val="0"/>
              </a:spcBef>
              <a:buNone/>
            </a:pPr>
            <a:r>
              <a:rPr lang="zh-CN" altLang="en-US" sz="2400" dirty="0">
                <a:latin typeface="Times New Roman" panose="02020603050405020304" pitchFamily="18" charset="0"/>
                <a:cs typeface="Times New Roman" panose="02020603050405020304" pitchFamily="18" charset="0"/>
              </a:rPr>
              <a:t>无状态，效率，可扩展性不高</a:t>
            </a:r>
            <a:endParaRPr lang="en-US" altLang="zh-CN" sz="2400" dirty="0">
              <a:latin typeface="Times New Roman" panose="02020603050405020304" pitchFamily="18" charset="0"/>
              <a:cs typeface="Times New Roman" panose="02020603050405020304" pitchFamily="18" charset="0"/>
            </a:endParaRPr>
          </a:p>
          <a:p>
            <a:pPr eaLnBrk="1" hangingPunct="1">
              <a:lnSpc>
                <a:spcPct val="110000"/>
              </a:lnSpc>
              <a:spcBef>
                <a:spcPts val="0"/>
              </a:spcBef>
            </a:pPr>
            <a:r>
              <a:rPr lang="en-US" altLang="zh-CN" sz="2400" dirty="0">
                <a:latin typeface="Times New Roman" panose="02020603050405020304" pitchFamily="18" charset="0"/>
                <a:cs typeface="Times New Roman" panose="02020603050405020304" pitchFamily="18" charset="0"/>
              </a:rPr>
              <a:t>AFS</a:t>
            </a:r>
          </a:p>
          <a:p>
            <a:pPr marL="457200" lvl="1" indent="0" eaLnBrk="1" hangingPunct="1">
              <a:lnSpc>
                <a:spcPct val="110000"/>
              </a:lnSpc>
              <a:spcBef>
                <a:spcPts val="0"/>
              </a:spcBef>
              <a:buSzPct val="60000"/>
              <a:buNone/>
            </a:pPr>
            <a:r>
              <a:rPr lang="zh-CN" altLang="en-US" sz="2400" dirty="0">
                <a:latin typeface="Times New Roman" panose="02020603050405020304" pitchFamily="18" charset="0"/>
                <a:cs typeface="Times New Roman" panose="02020603050405020304" pitchFamily="18" charset="0"/>
              </a:rPr>
              <a:t>可扩展性好</a:t>
            </a:r>
          </a:p>
          <a:p>
            <a:pPr eaLnBrk="1" hangingPunct="1">
              <a:lnSpc>
                <a:spcPct val="110000"/>
              </a:lnSpc>
              <a:spcBef>
                <a:spcPts val="0"/>
              </a:spcBef>
            </a:pPr>
            <a:r>
              <a:rPr lang="en-US" altLang="zh-CN" sz="2400" dirty="0">
                <a:latin typeface="Times New Roman" panose="02020603050405020304" pitchFamily="18" charset="0"/>
                <a:cs typeface="Times New Roman" panose="02020603050405020304" pitchFamily="18" charset="0"/>
              </a:rPr>
              <a:t>DFS</a:t>
            </a:r>
            <a:r>
              <a:rPr lang="zh-CN" altLang="en-US" sz="2400" dirty="0">
                <a:latin typeface="Times New Roman" panose="02020603050405020304" pitchFamily="18" charset="0"/>
                <a:cs typeface="Times New Roman" panose="02020603050405020304" pitchFamily="18" charset="0"/>
              </a:rPr>
              <a:t>进展</a:t>
            </a:r>
            <a:endParaRPr lang="en-US" altLang="zh-CN" sz="2400" dirty="0">
              <a:latin typeface="Times New Roman" panose="02020603050405020304" pitchFamily="18" charset="0"/>
              <a:cs typeface="Times New Roman" panose="02020603050405020304" pitchFamily="18" charset="0"/>
            </a:endParaRPr>
          </a:p>
          <a:p>
            <a:pPr marL="457200" lvl="1" indent="0" eaLnBrk="1" hangingPunct="1">
              <a:lnSpc>
                <a:spcPct val="110000"/>
              </a:lnSpc>
              <a:spcBef>
                <a:spcPts val="0"/>
              </a:spcBef>
              <a:buSzPct val="60000"/>
              <a:buNone/>
            </a:pPr>
            <a:r>
              <a:rPr lang="zh-CN" altLang="en-US" sz="2400" dirty="0">
                <a:latin typeface="Times New Roman" panose="02020603050405020304" pitchFamily="18" charset="0"/>
                <a:cs typeface="Times New Roman" panose="02020603050405020304" pitchFamily="18" charset="0"/>
              </a:rPr>
              <a:t>支持广域网以及普适计算方面的应用</a:t>
            </a:r>
          </a:p>
        </p:txBody>
      </p:sp>
      <p:sp>
        <p:nvSpPr>
          <p:cNvPr id="78850" name="标题 9">
            <a:extLst>
              <a:ext uri="{FF2B5EF4-FFF2-40B4-BE49-F238E27FC236}">
                <a16:creationId xmlns:a16="http://schemas.microsoft.com/office/drawing/2014/main" id="{AA3BA5B3-945F-64B4-037B-BA34982CB0C8}"/>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小结</a:t>
            </a:r>
          </a:p>
        </p:txBody>
      </p:sp>
      <p:sp>
        <p:nvSpPr>
          <p:cNvPr id="2" name="灯片编号占位符 2">
            <a:extLst>
              <a:ext uri="{FF2B5EF4-FFF2-40B4-BE49-F238E27FC236}">
                <a16:creationId xmlns:a16="http://schemas.microsoft.com/office/drawing/2014/main" id="{8D45533B-FAFC-CBE7-6ECB-7AADF020FD1F}"/>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67</a:t>
            </a:fld>
            <a:endParaRPr lang="en-US" altLang="zh-CN" sz="1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9">
            <a:extLst>
              <a:ext uri="{FF2B5EF4-FFF2-40B4-BE49-F238E27FC236}">
                <a16:creationId xmlns:a16="http://schemas.microsoft.com/office/drawing/2014/main" id="{6B410B61-626F-32A0-E52C-930B230D19FC}"/>
              </a:ext>
            </a:extLst>
          </p:cNvPr>
          <p:cNvSpPr>
            <a:spLocks noGrp="1" noChangeArrowheads="1"/>
          </p:cNvSpPr>
          <p:nvPr>
            <p:ph type="title" idx="4294967295"/>
          </p:nvPr>
        </p:nvSpPr>
        <p:spPr/>
        <p:txBody>
          <a:bodyPr/>
          <a:lstStyle/>
          <a:p>
            <a:pPr eaLnBrk="1" hangingPunct="1"/>
            <a:r>
              <a:rPr lang="zh-CN" altLang="en-US" sz="3600" dirty="0">
                <a:latin typeface="Times New Roman" panose="02020603050405020304" pitchFamily="18" charset="0"/>
                <a:cs typeface="Times New Roman" panose="02020603050405020304" pitchFamily="18" charset="0"/>
              </a:rPr>
              <a:t>关键问题</a:t>
            </a:r>
          </a:p>
        </p:txBody>
      </p:sp>
      <p:sp>
        <p:nvSpPr>
          <p:cNvPr id="80898" name="内容占位符 8">
            <a:extLst>
              <a:ext uri="{FF2B5EF4-FFF2-40B4-BE49-F238E27FC236}">
                <a16:creationId xmlns:a16="http://schemas.microsoft.com/office/drawing/2014/main" id="{5049D5EE-B031-7275-A228-8B0F33844702}"/>
              </a:ext>
            </a:extLst>
          </p:cNvPr>
          <p:cNvSpPr txBox="1">
            <a:spLocks/>
          </p:cNvSpPr>
          <p:nvPr/>
        </p:nvSpPr>
        <p:spPr bwMode="auto">
          <a:xfrm>
            <a:off x="914400" y="18288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zh-CN" altLang="en-US" sz="2800" dirty="0"/>
              <a:t>透明性需要采取什么措施？</a:t>
            </a:r>
          </a:p>
          <a:p>
            <a:pPr marL="457200" lvl="1" indent="0" eaLnBrk="1" hangingPunct="1">
              <a:lnSpc>
                <a:spcPct val="120000"/>
              </a:lnSpc>
              <a:buSzPct val="60000"/>
              <a:buNone/>
            </a:pPr>
            <a:r>
              <a:rPr lang="zh-CN" altLang="en-US" dirty="0"/>
              <a:t>虚拟文件系统，客户集成</a:t>
            </a:r>
          </a:p>
          <a:p>
            <a:pPr eaLnBrk="1" hangingPunct="1">
              <a:lnSpc>
                <a:spcPct val="120000"/>
              </a:lnSpc>
            </a:pPr>
            <a:r>
              <a:rPr lang="zh-CN" altLang="en-US" sz="2800" dirty="0"/>
              <a:t>保持性能需要采取什么措施？</a:t>
            </a:r>
          </a:p>
          <a:p>
            <a:pPr marL="457200" lvl="1" indent="0" eaLnBrk="1" hangingPunct="1">
              <a:lnSpc>
                <a:spcPct val="120000"/>
              </a:lnSpc>
              <a:buSzPct val="60000"/>
              <a:buNone/>
            </a:pPr>
            <a:r>
              <a:rPr lang="zh-CN" altLang="en-US" dirty="0"/>
              <a:t>整体文件传送，整体文件缓存，回调</a:t>
            </a:r>
          </a:p>
          <a:p>
            <a:pPr eaLnBrk="1" hangingPunct="1">
              <a:lnSpc>
                <a:spcPct val="120000"/>
              </a:lnSpc>
            </a:pPr>
            <a:r>
              <a:rPr lang="zh-CN" altLang="en-US" sz="2800" dirty="0"/>
              <a:t>并发操作需要采取什么措施？</a:t>
            </a:r>
          </a:p>
          <a:p>
            <a:pPr marL="457200" lvl="1" indent="0" eaLnBrk="1" hangingPunct="1">
              <a:lnSpc>
                <a:spcPct val="120000"/>
              </a:lnSpc>
              <a:buSzPct val="60000"/>
              <a:buNone/>
            </a:pPr>
            <a:r>
              <a:rPr lang="zh-CN" altLang="en-US" dirty="0"/>
              <a:t>无状态，没有</a:t>
            </a:r>
            <a:r>
              <a:rPr lang="en-US" altLang="zh-CN" dirty="0"/>
              <a:t>open</a:t>
            </a:r>
            <a:r>
              <a:rPr lang="zh-CN" altLang="en-US" dirty="0"/>
              <a:t>和</a:t>
            </a:r>
            <a:r>
              <a:rPr lang="en-US" altLang="zh-CN" dirty="0"/>
              <a:t>close</a:t>
            </a:r>
            <a:r>
              <a:rPr lang="zh-CN" altLang="en-US" dirty="0"/>
              <a:t>操作</a:t>
            </a:r>
          </a:p>
          <a:p>
            <a:pPr eaLnBrk="1" hangingPunct="1">
              <a:lnSpc>
                <a:spcPct val="120000"/>
              </a:lnSpc>
            </a:pPr>
            <a:r>
              <a:rPr lang="zh-CN" altLang="en-US" sz="2800" dirty="0"/>
              <a:t>系统容错需要采取什么措施？</a:t>
            </a:r>
          </a:p>
          <a:p>
            <a:pPr marL="457200" lvl="1" indent="0" eaLnBrk="1" hangingPunct="1">
              <a:lnSpc>
                <a:spcPct val="120000"/>
              </a:lnSpc>
              <a:buSzPct val="60000"/>
              <a:buNone/>
            </a:pPr>
            <a:r>
              <a:rPr lang="zh-CN" altLang="en-US" dirty="0"/>
              <a:t>检查有效性，回调</a:t>
            </a:r>
          </a:p>
          <a:p>
            <a:pPr eaLnBrk="1" hangingPunct="1"/>
            <a:endParaRPr lang="en-US" altLang="zh-CN" dirty="0"/>
          </a:p>
          <a:p>
            <a:pPr eaLnBrk="1" hangingPunct="1">
              <a:buClr>
                <a:schemeClr val="hlink"/>
              </a:buClr>
            </a:pPr>
            <a:endParaRPr lang="zh-CN" altLang="en-US" dirty="0"/>
          </a:p>
          <a:p>
            <a:pPr eaLnBrk="1" hangingPunct="1"/>
            <a:endParaRPr lang="zh-CN" altLang="en-US" dirty="0"/>
          </a:p>
          <a:p>
            <a:pPr eaLnBrk="1" hangingPunct="1"/>
            <a:endParaRPr lang="en-US" altLang="zh-CN" dirty="0"/>
          </a:p>
          <a:p>
            <a:pPr eaLnBrk="1" hangingPunct="1">
              <a:buClr>
                <a:schemeClr val="hlink"/>
              </a:buClr>
            </a:pPr>
            <a:endParaRPr lang="zh-CN" altLang="en-US" dirty="0"/>
          </a:p>
          <a:p>
            <a:pPr eaLnBrk="1" hangingPunct="1"/>
            <a:endParaRPr lang="en-US" altLang="zh-CN" dirty="0"/>
          </a:p>
        </p:txBody>
      </p:sp>
      <p:sp>
        <p:nvSpPr>
          <p:cNvPr id="2" name="灯片编号占位符 2">
            <a:extLst>
              <a:ext uri="{FF2B5EF4-FFF2-40B4-BE49-F238E27FC236}">
                <a16:creationId xmlns:a16="http://schemas.microsoft.com/office/drawing/2014/main" id="{07B6D129-49BA-965C-C815-69002B191B9A}"/>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68</a:t>
            </a:fld>
            <a:endParaRPr lang="en-US" altLang="zh-CN"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内容占位符 8">
            <a:extLst>
              <a:ext uri="{FF2B5EF4-FFF2-40B4-BE49-F238E27FC236}">
                <a16:creationId xmlns:a16="http://schemas.microsoft.com/office/drawing/2014/main" id="{CD140DD0-5954-8DCC-3EB6-7DE97F6E79E8}"/>
              </a:ext>
            </a:extLst>
          </p:cNvPr>
          <p:cNvSpPr>
            <a:spLocks noGrp="1" noChangeArrowheads="1"/>
          </p:cNvSpPr>
          <p:nvPr>
            <p:ph idx="4294967295"/>
          </p:nvPr>
        </p:nvSpPr>
        <p:spPr>
          <a:xfrm>
            <a:off x="2514600" y="2971800"/>
            <a:ext cx="4191000" cy="725488"/>
          </a:xfrm>
        </p:spPr>
        <p:txBody>
          <a:bodyPr/>
          <a:lstStyle/>
          <a:p>
            <a:pPr algn="ctr" eaLnBrk="1" hangingPunct="1">
              <a:buFont typeface="Wingdings" pitchFamily="2" charset="2"/>
              <a:buNone/>
            </a:pPr>
            <a:r>
              <a:rPr lang="en-US" altLang="zh-CN" sz="4400">
                <a:solidFill>
                  <a:schemeClr val="tx2"/>
                </a:solidFill>
                <a:latin typeface="Times New Roman" panose="02020603050405020304" pitchFamily="18" charset="0"/>
                <a:cs typeface="Times New Roman" panose="02020603050405020304" pitchFamily="18" charset="0"/>
              </a:rPr>
              <a:t>The End</a:t>
            </a:r>
            <a:endParaRPr lang="zh-CN" altLang="en-US" sz="4400">
              <a:solidFill>
                <a:schemeClr val="tx2"/>
              </a:solidFill>
              <a:latin typeface="Times New Roman" panose="02020603050405020304" pitchFamily="18" charset="0"/>
              <a:cs typeface="Times New Roman" panose="02020603050405020304" pitchFamily="18" charset="0"/>
            </a:endParaRPr>
          </a:p>
        </p:txBody>
      </p:sp>
      <p:sp>
        <p:nvSpPr>
          <p:cNvPr id="2" name="灯片编号占位符 2">
            <a:extLst>
              <a:ext uri="{FF2B5EF4-FFF2-40B4-BE49-F238E27FC236}">
                <a16:creationId xmlns:a16="http://schemas.microsoft.com/office/drawing/2014/main" id="{D2E0C6E0-040A-E2F8-D648-4F6063E37B65}"/>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C8D584-DC3C-5E4A-B28F-9FC77EF9317E}" type="slidenum">
              <a:rPr lang="zh-CN" altLang="en-US" sz="1400"/>
              <a:pPr>
                <a:spcBef>
                  <a:spcPct val="0"/>
                </a:spcBef>
                <a:buClrTx/>
                <a:buSzTx/>
                <a:buFontTx/>
                <a:buNone/>
              </a:pPr>
              <a:t>69</a:t>
            </a:fld>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8">
            <a:extLst>
              <a:ext uri="{FF2B5EF4-FFF2-40B4-BE49-F238E27FC236}">
                <a16:creationId xmlns:a16="http://schemas.microsoft.com/office/drawing/2014/main" id="{3A287A09-C79F-E969-B709-C3650D9C8A6F}"/>
              </a:ext>
            </a:extLst>
          </p:cNvPr>
          <p:cNvSpPr>
            <a:spLocks noGrp="1" noChangeArrowheads="1"/>
          </p:cNvSpPr>
          <p:nvPr>
            <p:ph idx="4294967295"/>
          </p:nvPr>
        </p:nvSpPr>
        <p:spPr>
          <a:xfrm>
            <a:off x="152400" y="1905000"/>
            <a:ext cx="8839200" cy="4567238"/>
          </a:xfrm>
        </p:spPr>
        <p:txBody>
          <a:bodyPr/>
          <a:lstStyle/>
          <a:p>
            <a:pPr eaLnBrk="1" hangingPunct="1">
              <a:lnSpc>
                <a:spcPct val="125000"/>
              </a:lnSpc>
              <a:spcBef>
                <a:spcPts val="0"/>
              </a:spcBef>
            </a:pPr>
            <a:r>
              <a:rPr lang="zh-CN" altLang="en-US" sz="2800" b="1" dirty="0"/>
              <a:t>透明性：</a:t>
            </a:r>
            <a:r>
              <a:rPr lang="zh-CN" altLang="en-US" sz="2800" dirty="0"/>
              <a:t>分布式文件系统应该如同本地文件系统</a:t>
            </a:r>
            <a:endParaRPr lang="en-US" altLang="zh-CN" sz="2000" dirty="0"/>
          </a:p>
          <a:p>
            <a:pPr lvl="1" eaLnBrk="1" hangingPunct="1">
              <a:lnSpc>
                <a:spcPct val="125000"/>
              </a:lnSpc>
              <a:spcBef>
                <a:spcPts val="0"/>
              </a:spcBef>
              <a:buFont typeface="Wingdings" pitchFamily="2" charset="2"/>
              <a:buChar char="Ø"/>
            </a:pPr>
            <a:r>
              <a:rPr lang="zh-CN" altLang="en-US" sz="2400" b="1" dirty="0"/>
              <a:t>访问透明性：</a:t>
            </a:r>
            <a:r>
              <a:rPr lang="zh-CN" altLang="en-US" sz="2400" dirty="0"/>
              <a:t>客户无需了解文件的分布性，通过一组文件操作访问本地</a:t>
            </a:r>
            <a:r>
              <a:rPr lang="en-US" altLang="zh-CN" sz="2400" dirty="0"/>
              <a:t>/</a:t>
            </a:r>
            <a:r>
              <a:rPr lang="zh-CN" altLang="en-US" sz="2400" dirty="0"/>
              <a:t>远程文件</a:t>
            </a:r>
            <a:endParaRPr lang="en-US" altLang="zh-CN" sz="2400" dirty="0"/>
          </a:p>
          <a:p>
            <a:pPr marL="914400" lvl="2" indent="0" eaLnBrk="1" hangingPunct="1">
              <a:lnSpc>
                <a:spcPct val="125000"/>
              </a:lnSpc>
              <a:spcBef>
                <a:spcPts val="0"/>
              </a:spcBef>
              <a:buNone/>
            </a:pPr>
            <a:r>
              <a:rPr lang="zh-CN" altLang="en-US" dirty="0"/>
              <a:t>需要支持相同的一组文件操作，程序要如同本地文件系统一样在分布式文件系统上工作</a:t>
            </a:r>
            <a:endParaRPr lang="en-US" altLang="zh-CN" dirty="0"/>
          </a:p>
          <a:p>
            <a:pPr lvl="1" eaLnBrk="1" hangingPunct="1">
              <a:lnSpc>
                <a:spcPct val="125000"/>
              </a:lnSpc>
              <a:spcBef>
                <a:spcPts val="0"/>
              </a:spcBef>
              <a:buFont typeface="Wingdings" pitchFamily="2" charset="2"/>
              <a:buChar char="Ø"/>
            </a:pPr>
            <a:r>
              <a:rPr lang="zh-CN" altLang="en-US" sz="2400" b="1" dirty="0"/>
              <a:t>位置透明性：</a:t>
            </a:r>
            <a:r>
              <a:rPr lang="zh-CN" altLang="en-US" sz="2400" dirty="0"/>
              <a:t>客户使用单一的文件命名空间。</a:t>
            </a:r>
            <a:endParaRPr lang="en-US" altLang="zh-CN" sz="2400" dirty="0"/>
          </a:p>
          <a:p>
            <a:pPr marL="914400" lvl="2" indent="0" eaLnBrk="1" hangingPunct="1">
              <a:lnSpc>
                <a:spcPct val="125000"/>
              </a:lnSpc>
              <a:spcBef>
                <a:spcPts val="0"/>
              </a:spcBef>
              <a:buNone/>
            </a:pPr>
            <a:r>
              <a:rPr lang="zh-CN" altLang="en-US" dirty="0"/>
              <a:t>所有用户看到同样的命名空间</a:t>
            </a:r>
            <a:endParaRPr lang="en-US" altLang="zh-CN" dirty="0"/>
          </a:p>
          <a:p>
            <a:pPr lvl="1" eaLnBrk="1" hangingPunct="1">
              <a:lnSpc>
                <a:spcPct val="125000"/>
              </a:lnSpc>
              <a:spcBef>
                <a:spcPts val="0"/>
              </a:spcBef>
              <a:buFont typeface="Wingdings" pitchFamily="2" charset="2"/>
              <a:buChar char="Ø"/>
            </a:pPr>
            <a:r>
              <a:rPr lang="zh-CN" altLang="en-US" sz="2400" b="1" dirty="0"/>
              <a:t>移动透明性：</a:t>
            </a:r>
            <a:r>
              <a:rPr lang="zh-CN" altLang="en-US" sz="2400" dirty="0"/>
              <a:t>当文件移动时，客户的系统管理表不必修改</a:t>
            </a:r>
            <a:endParaRPr lang="en-US" altLang="zh-CN" sz="2400" dirty="0"/>
          </a:p>
          <a:p>
            <a:pPr marL="914400" lvl="2" indent="0" eaLnBrk="1" hangingPunct="1">
              <a:lnSpc>
                <a:spcPct val="125000"/>
              </a:lnSpc>
              <a:spcBef>
                <a:spcPts val="0"/>
              </a:spcBef>
              <a:buNone/>
            </a:pPr>
            <a:r>
              <a:rPr lang="zh-CN" altLang="en-US" dirty="0"/>
              <a:t>多个文件或文件卷可以被</a:t>
            </a:r>
            <a:r>
              <a:rPr lang="zh-CN" altLang="en-US"/>
              <a:t>系统管理员自由移动。</a:t>
            </a:r>
            <a:endParaRPr lang="en-US" altLang="zh-CN" dirty="0"/>
          </a:p>
        </p:txBody>
      </p:sp>
      <p:sp>
        <p:nvSpPr>
          <p:cNvPr id="10243" name="标题 9">
            <a:extLst>
              <a:ext uri="{FF2B5EF4-FFF2-40B4-BE49-F238E27FC236}">
                <a16:creationId xmlns:a16="http://schemas.microsoft.com/office/drawing/2014/main" id="{0A94A1DC-D5EA-D57A-3216-2231636581AA}"/>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分布式文件系统的需求</a:t>
            </a:r>
          </a:p>
        </p:txBody>
      </p:sp>
      <p:sp>
        <p:nvSpPr>
          <p:cNvPr id="10244" name="灯片编号占位符 2">
            <a:extLst>
              <a:ext uri="{FF2B5EF4-FFF2-40B4-BE49-F238E27FC236}">
                <a16:creationId xmlns:a16="http://schemas.microsoft.com/office/drawing/2014/main" id="{D5918CA0-BE48-F03E-98D5-00662B99BA27}"/>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C86DEC-570F-0348-9D61-1C8772C35DAA}" type="slidenum">
              <a:rPr lang="zh-CN" altLang="en-US" sz="1400"/>
              <a:pPr>
                <a:spcBef>
                  <a:spcPct val="0"/>
                </a:spcBef>
                <a:buClrTx/>
                <a:buSzTx/>
                <a:buFontTx/>
                <a:buNone/>
              </a:pPr>
              <a:t>7</a:t>
            </a:fld>
            <a:endParaRPr lang="en-US" altLang="zh-CN"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9">
            <a:extLst>
              <a:ext uri="{FF2B5EF4-FFF2-40B4-BE49-F238E27FC236}">
                <a16:creationId xmlns:a16="http://schemas.microsoft.com/office/drawing/2014/main" id="{A45C2F6C-B361-9136-74F9-44CA0C8DD941}"/>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分布式文件系统需求（续）</a:t>
            </a:r>
          </a:p>
        </p:txBody>
      </p:sp>
      <p:sp>
        <p:nvSpPr>
          <p:cNvPr id="2" name="内容占位符 3">
            <a:extLst>
              <a:ext uri="{FF2B5EF4-FFF2-40B4-BE49-F238E27FC236}">
                <a16:creationId xmlns:a16="http://schemas.microsoft.com/office/drawing/2014/main" id="{8787B36D-F4ED-32A8-4DB3-73B842210E3D}"/>
              </a:ext>
            </a:extLst>
          </p:cNvPr>
          <p:cNvSpPr txBox="1">
            <a:spLocks noChangeArrowheads="1"/>
          </p:cNvSpPr>
          <p:nvPr/>
        </p:nvSpPr>
        <p:spPr>
          <a:xfrm>
            <a:off x="685800" y="2128838"/>
            <a:ext cx="7772400" cy="4114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1" eaLnBrk="1" hangingPunct="1">
              <a:lnSpc>
                <a:spcPct val="125000"/>
              </a:lnSpc>
              <a:buFont typeface="Wingdings" pitchFamily="2" charset="2"/>
              <a:buChar char="Ø"/>
            </a:pPr>
            <a:r>
              <a:rPr lang="zh-CN" altLang="en-US" b="1" kern="0" dirty="0"/>
              <a:t>性能透明性：</a:t>
            </a:r>
            <a:r>
              <a:rPr lang="zh-CN" altLang="en-US" kern="0" dirty="0"/>
              <a:t>负载在一个特定范围内变化时，性能可接受</a:t>
            </a:r>
            <a:endParaRPr lang="en-US" altLang="zh-CN" kern="0" dirty="0"/>
          </a:p>
          <a:p>
            <a:pPr marL="914400" lvl="2" indent="0" eaLnBrk="1" hangingPunct="1">
              <a:lnSpc>
                <a:spcPct val="125000"/>
              </a:lnSpc>
              <a:buNone/>
            </a:pPr>
            <a:r>
              <a:rPr lang="zh-CN" altLang="en-US" kern="0" dirty="0"/>
              <a:t>系统提供合理的一致性能</a:t>
            </a:r>
            <a:endParaRPr lang="en-US" altLang="zh-CN" kern="0" dirty="0"/>
          </a:p>
          <a:p>
            <a:pPr lvl="1" eaLnBrk="1" hangingPunct="1">
              <a:lnSpc>
                <a:spcPct val="125000"/>
              </a:lnSpc>
              <a:buFont typeface="Wingdings" pitchFamily="2" charset="2"/>
              <a:buChar char="Ø"/>
            </a:pPr>
            <a:r>
              <a:rPr lang="zh-CN" altLang="en-US" b="1" kern="0" dirty="0"/>
              <a:t>伸缩透明性：</a:t>
            </a:r>
            <a:r>
              <a:rPr lang="zh-CN" altLang="en-US" kern="0" dirty="0"/>
              <a:t>文件服务可扩充，以满足负载和网络规模增长的需要</a:t>
            </a:r>
            <a:endParaRPr lang="en-US" altLang="zh-CN" kern="0" dirty="0"/>
          </a:p>
          <a:p>
            <a:pPr marL="914400" lvl="2" indent="0" eaLnBrk="1" hangingPunct="1">
              <a:lnSpc>
                <a:spcPct val="125000"/>
              </a:lnSpc>
              <a:buNone/>
            </a:pPr>
            <a:r>
              <a:rPr lang="zh-CN" altLang="en-US" kern="0" dirty="0"/>
              <a:t>系统可以通过增加服务器逐步扩展</a:t>
            </a:r>
          </a:p>
          <a:p>
            <a:endParaRPr lang="zh-CN" altLang="en-US" kern="0" dirty="0"/>
          </a:p>
        </p:txBody>
      </p:sp>
      <p:sp>
        <p:nvSpPr>
          <p:cNvPr id="3" name="灯片编号占位符 2">
            <a:extLst>
              <a:ext uri="{FF2B5EF4-FFF2-40B4-BE49-F238E27FC236}">
                <a16:creationId xmlns:a16="http://schemas.microsoft.com/office/drawing/2014/main" id="{1762905E-1D13-6394-1DD1-41C67705DBB7}"/>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8</a:t>
            </a:fld>
            <a:endParaRPr lang="en-US" altLang="zh-CN"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9">
            <a:extLst>
              <a:ext uri="{FF2B5EF4-FFF2-40B4-BE49-F238E27FC236}">
                <a16:creationId xmlns:a16="http://schemas.microsoft.com/office/drawing/2014/main" id="{2902A2C5-C176-3ECE-9B4A-37AF2B1330ED}"/>
              </a:ext>
            </a:extLst>
          </p:cNvPr>
          <p:cNvSpPr>
            <a:spLocks noGrp="1"/>
          </p:cNvSpPr>
          <p:nvPr>
            <p:ph type="title" idx="4294967295"/>
          </p:nvPr>
        </p:nvSpPr>
        <p:spPr>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a:lstStyle/>
          <a:p>
            <a:pPr eaLnBrk="1" hangingPunct="1"/>
            <a:r>
              <a:rPr lang="zh-CN" altLang="en-US" sz="3600" dirty="0">
                <a:latin typeface="Times New Roman" panose="02020603050405020304" pitchFamily="18" charset="0"/>
                <a:cs typeface="Times New Roman" panose="02020603050405020304" pitchFamily="18" charset="0"/>
              </a:rPr>
              <a:t>分布式文件系统需求（续）</a:t>
            </a:r>
          </a:p>
        </p:txBody>
      </p:sp>
      <p:sp>
        <p:nvSpPr>
          <p:cNvPr id="3" name="内容占位符 8">
            <a:extLst>
              <a:ext uri="{FF2B5EF4-FFF2-40B4-BE49-F238E27FC236}">
                <a16:creationId xmlns:a16="http://schemas.microsoft.com/office/drawing/2014/main" id="{79256402-A366-FBAA-3346-7C49C57B0CE6}"/>
              </a:ext>
            </a:extLst>
          </p:cNvPr>
          <p:cNvSpPr txBox="1">
            <a:spLocks/>
          </p:cNvSpPr>
          <p:nvPr/>
        </p:nvSpPr>
        <p:spPr bwMode="auto">
          <a:xfrm>
            <a:off x="685800" y="2286000"/>
            <a:ext cx="7543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pPr>
            <a:r>
              <a:rPr lang="zh-CN" altLang="en-US" sz="2400" b="1" dirty="0"/>
              <a:t>并发的文件更新</a:t>
            </a:r>
          </a:p>
          <a:p>
            <a:pPr marL="457200" lvl="1" indent="0" eaLnBrk="1" hangingPunct="1">
              <a:lnSpc>
                <a:spcPct val="125000"/>
              </a:lnSpc>
              <a:buNone/>
            </a:pPr>
            <a:r>
              <a:rPr lang="zh-CN" altLang="en-US" sz="2400" dirty="0"/>
              <a:t>并发控制，客户改变文件操作不影响其他客户</a:t>
            </a:r>
            <a:endParaRPr lang="en-US" altLang="zh-CN" sz="2400" dirty="0"/>
          </a:p>
          <a:p>
            <a:pPr eaLnBrk="1" hangingPunct="1">
              <a:lnSpc>
                <a:spcPct val="125000"/>
              </a:lnSpc>
            </a:pPr>
            <a:r>
              <a:rPr lang="zh-CN" altLang="en-US" sz="2400" b="1" dirty="0"/>
              <a:t>文件复制</a:t>
            </a:r>
            <a:endParaRPr lang="en-US" altLang="zh-CN" sz="2400" b="1" dirty="0"/>
          </a:p>
          <a:p>
            <a:pPr marL="457200" lvl="1" indent="0" eaLnBrk="1" hangingPunct="1">
              <a:lnSpc>
                <a:spcPct val="125000"/>
              </a:lnSpc>
              <a:buNone/>
            </a:pPr>
            <a:r>
              <a:rPr lang="zh-CN" altLang="en-US" sz="2400" dirty="0"/>
              <a:t>分担文件服务负载，更好的性能和系统容错能力</a:t>
            </a:r>
          </a:p>
          <a:p>
            <a:pPr eaLnBrk="1" hangingPunct="1">
              <a:lnSpc>
                <a:spcPct val="125000"/>
              </a:lnSpc>
            </a:pPr>
            <a:r>
              <a:rPr lang="zh-CN" altLang="en-US" sz="2400" b="1" dirty="0"/>
              <a:t>硬件和操作系统的异构性</a:t>
            </a:r>
            <a:endParaRPr lang="en-US" altLang="zh-CN" sz="2400" b="1" dirty="0"/>
          </a:p>
          <a:p>
            <a:pPr marL="457200" lvl="1" indent="0" eaLnBrk="1" hangingPunct="1">
              <a:lnSpc>
                <a:spcPct val="125000"/>
              </a:lnSpc>
              <a:buNone/>
            </a:pPr>
            <a:r>
              <a:rPr lang="zh-CN" altLang="en-US" sz="2400" dirty="0"/>
              <a:t>接口定义明确，在不同操作系统和计算机上实现同样服务</a:t>
            </a:r>
          </a:p>
        </p:txBody>
      </p:sp>
      <p:sp>
        <p:nvSpPr>
          <p:cNvPr id="2" name="灯片编号占位符 2">
            <a:extLst>
              <a:ext uri="{FF2B5EF4-FFF2-40B4-BE49-F238E27FC236}">
                <a16:creationId xmlns:a16="http://schemas.microsoft.com/office/drawing/2014/main" id="{46C7BD12-83B9-0C42-690E-174B020C30A8}"/>
              </a:ext>
            </a:extLst>
          </p:cNvPr>
          <p:cNvSpPr>
            <a:spLocks noGrp="1"/>
          </p:cNvSpPr>
          <p:nvPr>
            <p:ph type="sldNum" sz="quarter" idx="12"/>
          </p:nvPr>
        </p:nvSpPr>
        <p:spPr>
          <a:xfrm>
            <a:off x="7042150" y="6243638"/>
            <a:ext cx="1905000" cy="457200"/>
          </a:xfrm>
          <a:noFill/>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7AC800-F1CA-214D-84F6-E5F6F1D10A26}" type="slidenum">
              <a:rPr lang="zh-CN" altLang="en-US" sz="1400"/>
              <a:pPr>
                <a:spcBef>
                  <a:spcPct val="0"/>
                </a:spcBef>
                <a:buClrTx/>
                <a:buSzTx/>
                <a:buFontTx/>
                <a:buNone/>
              </a:pPr>
              <a:t>9</a:t>
            </a:fld>
            <a:endParaRPr lang="en-US" altLang="zh-CN" sz="1400"/>
          </a:p>
        </p:txBody>
      </p:sp>
    </p:spTree>
    <p:extLst>
      <p:ext uri="{BB962C8B-B14F-4D97-AF65-F5344CB8AC3E}">
        <p14:creationId xmlns:p14="http://schemas.microsoft.com/office/powerpoint/2010/main" val="3479943720"/>
      </p:ext>
    </p:extLst>
  </p:cSld>
  <p:clrMapOvr>
    <a:masterClrMapping/>
  </p:clrMapOvr>
</p:sld>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99217255</TotalTime>
  <Pages>34</Pages>
  <Words>4112</Words>
  <Application>Microsoft Macintosh PowerPoint</Application>
  <PresentationFormat>全屏显示(4:3)</PresentationFormat>
  <Paragraphs>523</Paragraphs>
  <Slides>69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楷体_GB2312</vt:lpstr>
      <vt:lpstr>宋体</vt:lpstr>
      <vt:lpstr>Arial</vt:lpstr>
      <vt:lpstr>Helvetica</vt:lpstr>
      <vt:lpstr>Tahoma</vt:lpstr>
      <vt:lpstr>Times New Roman</vt:lpstr>
      <vt:lpstr>Vijaya</vt:lpstr>
      <vt:lpstr>Walbaum Display Heavy</vt:lpstr>
      <vt:lpstr>Wingdings</vt:lpstr>
      <vt:lpstr>1_Blends</vt:lpstr>
      <vt:lpstr>第7章 分布式文件系统</vt:lpstr>
      <vt:lpstr>第7章 分布式文件系统</vt:lpstr>
      <vt:lpstr>本地文件系统</vt:lpstr>
      <vt:lpstr>PowerPoint 演示文稿</vt:lpstr>
      <vt:lpstr>UNIX文件系统操作</vt:lpstr>
      <vt:lpstr>传统分布式文件系统</vt:lpstr>
      <vt:lpstr>分布式文件系统的需求</vt:lpstr>
      <vt:lpstr>分布式文件系统需求（续）</vt:lpstr>
      <vt:lpstr>分布式文件系统需求（续）</vt:lpstr>
      <vt:lpstr>分布式文件系统需求（续）</vt:lpstr>
      <vt:lpstr>分布式文件系统需求（续）</vt:lpstr>
      <vt:lpstr>案例研究</vt:lpstr>
      <vt:lpstr>第7章 分布式文件系统</vt:lpstr>
      <vt:lpstr>PowerPoint 演示文稿</vt:lpstr>
      <vt:lpstr>PowerPoint 演示文稿</vt:lpstr>
      <vt:lpstr>PowerPoint 演示文稿</vt:lpstr>
      <vt:lpstr>文件服务体系结构</vt:lpstr>
      <vt:lpstr>文件服务体系结构</vt:lpstr>
      <vt:lpstr>文件服务体系结构</vt:lpstr>
      <vt:lpstr>PowerPoint 演示文稿</vt:lpstr>
      <vt:lpstr>PowerPoint 演示文稿</vt:lpstr>
      <vt:lpstr>PowerPoint 演示文稿</vt:lpstr>
      <vt:lpstr>平面文件服务接口讨论</vt:lpstr>
      <vt:lpstr>访问控制</vt:lpstr>
      <vt:lpstr>Kerberos</vt:lpstr>
      <vt:lpstr> 层次文件系统</vt:lpstr>
      <vt:lpstr>PowerPoint 演示文稿</vt:lpstr>
      <vt:lpstr>PowerPoint 演示文稿</vt:lpstr>
      <vt:lpstr>虚拟文件系统（VFS）</vt:lpstr>
      <vt:lpstr>PowerPoint 演示文稿</vt:lpstr>
      <vt:lpstr>设计要点</vt:lpstr>
      <vt:lpstr>PowerPoint 演示文稿</vt:lpstr>
      <vt:lpstr>NFS服务器操作（简化表示）</vt:lpstr>
      <vt:lpstr>安装服务</vt:lpstr>
      <vt:lpstr>PowerPoint 演示文稿</vt:lpstr>
      <vt:lpstr>在NFS客户端可访问的本地和远程文件系统</vt:lpstr>
      <vt:lpstr>路径名翻译</vt:lpstr>
      <vt:lpstr>服务器缓存</vt:lpstr>
      <vt:lpstr>服务器缓存（续）</vt:lpstr>
      <vt:lpstr>客户缓存</vt:lpstr>
      <vt:lpstr>客户缓存</vt:lpstr>
      <vt:lpstr>PowerPoint 演示文稿</vt:lpstr>
      <vt:lpstr>PowerPoint 演示文稿</vt:lpstr>
      <vt:lpstr>使用AFS的典型场景</vt:lpstr>
      <vt:lpstr>AFS设计时的考虑</vt:lpstr>
      <vt:lpstr>实现的问题</vt:lpstr>
      <vt:lpstr>AFS中的进程</vt:lpstr>
      <vt:lpstr>AFS中的进程</vt:lpstr>
      <vt:lpstr>AFS中的文件</vt:lpstr>
      <vt:lpstr>PowerPoint 演示文稿</vt:lpstr>
      <vt:lpstr>AFS中系统调用拦截</vt:lpstr>
      <vt:lpstr>AFS中系统调用拦截</vt:lpstr>
      <vt:lpstr>实现（续）</vt:lpstr>
      <vt:lpstr>Vice服务接口的主要组件</vt:lpstr>
      <vt:lpstr>缓存一致性</vt:lpstr>
      <vt:lpstr>PowerPoint 演示文稿</vt:lpstr>
      <vt:lpstr>更新语义</vt:lpstr>
      <vt:lpstr>更新语义</vt:lpstr>
      <vt:lpstr>其他方面</vt:lpstr>
      <vt:lpstr>其他方面（续）</vt:lpstr>
      <vt:lpstr>PowerPoint 演示文稿</vt:lpstr>
      <vt:lpstr>NFS的改进</vt:lpstr>
      <vt:lpstr>存储组织的改进</vt:lpstr>
      <vt:lpstr>新的设计方法</vt:lpstr>
      <vt:lpstr>新的设计方法</vt:lpstr>
      <vt:lpstr>PowerPoint 演示文稿</vt:lpstr>
      <vt:lpstr>小结</vt:lpstr>
      <vt:lpstr>关键问题</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subject>Distributed Systems</dc:subject>
  <dc:creator>mshou</dc:creator>
  <cp:keywords/>
  <dc:description/>
  <cp:lastModifiedBy>Microsoft Office User</cp:lastModifiedBy>
  <cp:revision>475</cp:revision>
  <cp:lastPrinted>1997-09-02T21:25:19Z</cp:lastPrinted>
  <dcterms:created xsi:type="dcterms:W3CDTF">1996-09-04T22:06:06Z</dcterms:created>
  <dcterms:modified xsi:type="dcterms:W3CDTF">2022-10-17T12:53:30Z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C:\WINNT40\Profiles\harandi.000\Personal</vt:lpwstr>
  </property>
</Properties>
</file>