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1530" r:id="rId3"/>
    <p:sldId id="1529" r:id="rId4"/>
    <p:sldId id="1531" r:id="rId5"/>
    <p:sldId id="1837" r:id="rId6"/>
    <p:sldId id="1543" r:id="rId7"/>
    <p:sldId id="1828" r:id="rId8"/>
    <p:sldId id="1608" r:id="rId9"/>
    <p:sldId id="1774" r:id="rId10"/>
    <p:sldId id="1784" r:id="rId11"/>
    <p:sldId id="1785" r:id="rId12"/>
    <p:sldId id="1786" r:id="rId14"/>
    <p:sldId id="1788" r:id="rId15"/>
    <p:sldId id="1621" r:id="rId16"/>
    <p:sldId id="1622" r:id="rId17"/>
    <p:sldId id="1623" r:id="rId18"/>
    <p:sldId id="1964" r:id="rId19"/>
    <p:sldId id="1965" r:id="rId20"/>
    <p:sldId id="1966" r:id="rId21"/>
    <p:sldId id="1967" r:id="rId22"/>
    <p:sldId id="1968" r:id="rId23"/>
    <p:sldId id="1970" r:id="rId24"/>
  </p:sldIdLst>
  <p:sldSz cx="9144000" cy="6858000" type="screen4x3"/>
  <p:notesSz cx="6814820" cy="99421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8080"/>
    <a:srgbClr val="1B7F3A"/>
    <a:srgbClr val="2E5C26"/>
    <a:srgbClr val="1E5C1E"/>
    <a:srgbClr val="E5FFE5"/>
    <a:srgbClr val="E1FFFF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307" autoAdjust="0"/>
  </p:normalViewPr>
  <p:slideViewPr>
    <p:cSldViewPr snapToGrid="0">
      <p:cViewPr varScale="1">
        <p:scale>
          <a:sx n="109" d="100"/>
          <a:sy n="109" d="100"/>
        </p:scale>
        <p:origin x="1656" y="102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50" tIns="47875" rIns="95750" bIns="47875" numCol="1" anchor="t" anchorCtr="0" compatLnSpc="1"/>
          <a:lstStyle>
            <a:lvl1pPr defTabSz="956945" eaLnBrk="1" hangingPunct="1">
              <a:buFont typeface="Arial" panose="020B0604020202020204" pitchFamily="34" charset="0"/>
              <a:buNone/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4337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50" tIns="47875" rIns="95750" bIns="47875" numCol="1" anchor="t" anchorCtr="0" compatLnSpc="1"/>
          <a:lstStyle>
            <a:lvl1pPr algn="r" defTabSz="956945" eaLnBrk="1" hangingPunct="1">
              <a:buFont typeface="Arial" panose="020B0604020202020204" pitchFamily="34" charset="0"/>
              <a:buNone/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22338" y="746125"/>
            <a:ext cx="4970462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50" tIns="47875" rIns="95750" bIns="47875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0"/>
            <a:r>
              <a:rPr lang="zh-CN" noProof="0"/>
              <a:t>第二级</a:t>
            </a:r>
            <a:endParaRPr lang="zh-CN" noProof="0"/>
          </a:p>
          <a:p>
            <a:pPr lvl="0"/>
            <a:r>
              <a:rPr lang="zh-CN" noProof="0"/>
              <a:t>第三级</a:t>
            </a:r>
            <a:endParaRPr lang="zh-CN" noProof="0"/>
          </a:p>
          <a:p>
            <a:pPr lvl="0"/>
            <a:r>
              <a:rPr lang="zh-CN" noProof="0"/>
              <a:t>第四级</a:t>
            </a:r>
            <a:endParaRPr lang="zh-CN" noProof="0"/>
          </a:p>
          <a:p>
            <a:pPr lvl="0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50" tIns="47875" rIns="95750" bIns="47875" numCol="1" anchor="b" anchorCtr="0" compatLnSpc="1"/>
          <a:lstStyle>
            <a:lvl1pPr defTabSz="956945" eaLnBrk="1" hangingPunct="1">
              <a:buFont typeface="Arial" panose="020B0604020202020204" pitchFamily="34" charset="0"/>
              <a:buNone/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4337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50" tIns="47875" rIns="95750" bIns="47875" numCol="1" anchor="b" anchorCtr="0" compatLnSpc="1"/>
          <a:lstStyle>
            <a:lvl1pPr algn="r" defTabSz="957580" eaLnBrk="1" hangingPunct="1">
              <a:buFont typeface="Arial" panose="020B0604020202020204" pitchFamily="34" charset="0"/>
              <a:buNone/>
              <a:defRPr sz="1300" b="0" noProof="1">
                <a:latin typeface="Arial" panose="020B0604020202020204" pitchFamily="34" charset="0"/>
                <a:cs typeface="+mn-ea"/>
              </a:defRPr>
            </a:lvl1pPr>
          </a:lstStyle>
          <a:p>
            <a:pPr>
              <a:defRPr/>
            </a:pPr>
            <a:fld id="{054AA612-B4FF-4EB4-81BA-29D74882BD05}" type="slidenum">
              <a:rPr lang="zh-CN" altLang="zh-CN"/>
            </a:fld>
            <a:endParaRPr lang="zh-CN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特别注意：优化问题是凸优化的话，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条件就是极小值点（而且是全局极小）存在的充要条件。不是凸优化的话，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KKT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条件只是极小值点的必要条件，不是充分条件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4AA612-B4FF-4EB4-81BA-29D74882BD05}" type="slidenum">
              <a:rPr lang="zh-CN" altLang="zh-CN" smtClean="0"/>
            </a:fld>
            <a:endParaRPr lang="zh-CN" altLang="zh-CN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3087B-74F5-4332-8E10-B00FE8D4B247}" type="datetime1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42EC1-7126-4BC4-8445-D4B4EE10F68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37A64-C51F-4F61-A3ED-609AAECB5EC5}" type="datetime1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AC53-DA8C-4F9B-8135-7AF3AFF00CB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435C7-C541-4E5C-91C4-4ED55EDA8E39}" type="datetime1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E6BD-16D9-4B5A-8D41-FACF753166B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AA51B-60C4-42BB-A8FD-0B943A750D41}" type="datetime1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AF657-B252-45C8-9F50-2521E0DD20D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C6122-6806-4975-A5E6-58D129E8854B}" type="datetime1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A52EB-CA7E-44A6-8FCA-3EE39B1F449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FFAD8-68A5-4EFF-A43D-D3CAB028B13A}" type="datetime1">
              <a:rPr lang="zh-CN" altLang="en-US" smtClean="0"/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782E8-7B66-4387-8137-9F130B21859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13D5-5736-48A5-B473-A8E0856809A2}" type="datetime1">
              <a:rPr lang="zh-CN" altLang="en-US" smtClean="0"/>
            </a:fld>
            <a:endParaRPr lang="zh-CN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1D96C-A4FA-4A81-A3AA-52E85A7847E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991DB-9627-40A1-8277-4C6F6AD9EC7B}" type="datetime1">
              <a:rPr lang="zh-CN" altLang="en-US" smtClean="0"/>
            </a:fld>
            <a:endParaRPr lang="zh-CN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58B33-A440-4B30-B282-37E5B317D04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13050-6F17-4E00-8DFF-6E587775B8C1}" type="datetime1">
              <a:rPr lang="zh-CN" altLang="en-US" smtClean="0"/>
            </a:fld>
            <a:endParaRPr lang="zh-CN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5F5FD-0782-427E-BD71-E194506DCC0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ACE3C-CA4C-4989-9C32-46FF3CC36CBC}" type="datetime1">
              <a:rPr lang="zh-CN" altLang="en-US" smtClean="0"/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0D2E1-8E2A-4FCC-AA8C-3BBBFCCD21D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380AD-ADE3-414F-BD23-D5ADCC3D5F7F}" type="datetime1">
              <a:rPr lang="zh-CN" altLang="en-US" smtClean="0"/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89D55-910B-46F1-8196-F2B4647B546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7F3FB6-95B1-4986-A9B4-D163D10E1CD0}" type="datetime1">
              <a:rPr lang="zh-CN" altLang="en-US" smtClean="0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2C91625F-37A5-4232-BC66-DB90CB4A9512}" type="slidenum">
              <a:rPr lang="zh-CN" altLang="zh-CN"/>
            </a:fld>
            <a:endParaRPr lang="zh-CN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7.png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凸优化问题的好处….</a:t>
            </a:r>
            <a:endParaRPr lang="zh-CN" altLang="en-US" sz="4000" b="1" dirty="0"/>
          </a:p>
        </p:txBody>
      </p:sp>
      <p:graphicFrame>
        <p:nvGraphicFramePr>
          <p:cNvPr id="40963" name="内容占位符 2"/>
          <p:cNvGraphicFramePr>
            <a:graphicFrameLocks noGrp="1" noChangeAspect="1"/>
          </p:cNvGraphicFramePr>
          <p:nvPr>
            <p:ph idx="1"/>
          </p:nvPr>
        </p:nvGraphicFramePr>
        <p:xfrm>
          <a:off x="727075" y="1417638"/>
          <a:ext cx="7480300" cy="470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" r:id="rId1" imgW="6943725" imgH="4362450" progId="PBrush">
                  <p:embed/>
                </p:oleObj>
              </mc:Choice>
              <mc:Fallback>
                <p:oleObj name="" r:id="rId1" imgW="6943725" imgH="4362450" progId="PBrush">
                  <p:embed/>
                  <p:pic>
                    <p:nvPicPr>
                      <p:cNvPr id="0" name="图片 2150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7075" y="1417638"/>
                        <a:ext cx="7480300" cy="4700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08547-F45D-4835-B93D-697AFA9D2B9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 noChangeArrowheads="1"/>
          </p:cNvSpPr>
          <p:nvPr>
            <p:ph type="title"/>
          </p:nvPr>
        </p:nvSpPr>
        <p:spPr>
          <a:xfrm>
            <a:off x="374650" y="0"/>
            <a:ext cx="8437563" cy="1143000"/>
          </a:xfrm>
        </p:spPr>
        <p:txBody>
          <a:bodyPr/>
          <a:lstStyle/>
          <a:p>
            <a:r>
              <a:rPr lang="zh-CN" altLang="en-US" sz="2800" b="1" dirty="0">
                <a:sym typeface="+mn-ea"/>
              </a:rPr>
              <a:t>一个不等式约束</a:t>
            </a:r>
            <a:r>
              <a:rPr lang="en-US" altLang="zh-CN" sz="2800" b="1" dirty="0">
                <a:sym typeface="+mn-ea"/>
              </a:rPr>
              <a:t>——</a:t>
            </a:r>
            <a:r>
              <a:rPr lang="en-US" altLang="zh-CN" sz="2800" b="1" dirty="0"/>
              <a:t>KKT</a:t>
            </a:r>
            <a:r>
              <a:rPr lang="zh-CN" altLang="en-US" sz="2800" b="1" dirty="0"/>
              <a:t>条件</a:t>
            </a:r>
            <a:endParaRPr lang="zh-CN" altLang="en-US" sz="2800" b="1" dirty="0"/>
          </a:p>
        </p:txBody>
      </p:sp>
      <p:graphicFrame>
        <p:nvGraphicFramePr>
          <p:cNvPr id="87043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223963" y="1239838"/>
          <a:ext cx="695642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" r:id="rId1" imgW="6496050" imgH="5019675" progId="PBrush">
                  <p:embed/>
                </p:oleObj>
              </mc:Choice>
              <mc:Fallback>
                <p:oleObj name="" r:id="rId1" imgW="6496050" imgH="5019675" progId="PBrush">
                  <p:embed/>
                  <p:pic>
                    <p:nvPicPr>
                      <p:cNvPr id="0" name="图片 4608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3963" y="1239838"/>
                        <a:ext cx="6956425" cy="5375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84F15-54F4-4D52-9FF5-5C379FD7D59B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7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2082923" y="2529010"/>
          <a:ext cx="7123112" cy="435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6" name="" r:id="rId1" imgW="6115050" imgH="3733800" progId="PBrush">
                  <p:embed/>
                </p:oleObj>
              </mc:Choice>
              <mc:Fallback>
                <p:oleObj name="" r:id="rId1" imgW="6115050" imgH="3733800" progId="PBrush">
                  <p:embed/>
                  <p:pic>
                    <p:nvPicPr>
                      <p:cNvPr id="0" name="图片 4710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2923" y="2529010"/>
                        <a:ext cx="7123112" cy="4351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D76D3-E1B0-4050-85B6-0735AEF53FE3}" type="slidenum">
              <a:rPr lang="zh-CN" altLang="zh-CN" smtClean="0"/>
            </a:fld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5660187" y="2605910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无效约束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4997" y="447384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有效约束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34903" cy="2591162"/>
          </a:xfrm>
          <a:prstGeom prst="rect">
            <a:avLst/>
          </a:prstGeom>
        </p:spPr>
      </p:pic>
      <p:sp>
        <p:nvSpPr>
          <p:cNvPr id="880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                KKT</a:t>
            </a:r>
            <a:r>
              <a:rPr lang="zh-CN" altLang="en-US" sz="3200" b="1" dirty="0"/>
              <a:t>条件概括了这两种情况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 noChangeArrowheads="1"/>
          </p:cNvSpPr>
          <p:nvPr>
            <p:ph type="title"/>
          </p:nvPr>
        </p:nvSpPr>
        <p:spPr>
          <a:xfrm>
            <a:off x="479234" y="0"/>
            <a:ext cx="8229600" cy="1143000"/>
          </a:xfrm>
        </p:spPr>
        <p:txBody>
          <a:bodyPr/>
          <a:lstStyle/>
          <a:p>
            <a:r>
              <a:rPr lang="zh-CN" altLang="en-US" sz="3200" b="1" dirty="0"/>
              <a:t>多个等式、不等式约束的KKT条件</a:t>
            </a:r>
            <a:endParaRPr lang="zh-CN" altLang="en-US" sz="3200" b="1" dirty="0"/>
          </a:p>
        </p:txBody>
      </p:sp>
      <p:graphicFrame>
        <p:nvGraphicFramePr>
          <p:cNvPr id="90115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122363" y="1296988"/>
          <a:ext cx="6924675" cy="529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4" name="" r:id="rId1" imgW="6515100" imgH="4981575" progId="PBrush">
                  <p:embed/>
                </p:oleObj>
              </mc:Choice>
              <mc:Fallback>
                <p:oleObj name="" r:id="rId1" imgW="6515100" imgH="4981575" progId="PBrush">
                  <p:embed/>
                  <p:pic>
                    <p:nvPicPr>
                      <p:cNvPr id="0" name="图片 49152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2363" y="1296988"/>
                        <a:ext cx="6924675" cy="5294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8BC01-3E03-47EE-B266-C30DA20E0C36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4000" b="1" dirty="0"/>
              <a:t>对偶函数与对偶问题</a:t>
            </a:r>
            <a:endParaRPr lang="zh-CN" altLang="en-US" sz="4000" b="1" dirty="0"/>
          </a:p>
        </p:txBody>
      </p:sp>
      <p:graphicFrame>
        <p:nvGraphicFramePr>
          <p:cNvPr id="9625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130300" y="1377950"/>
          <a:ext cx="6829425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" name="" r:id="rId1" imgW="5476875" imgH="4276725" progId="PBrush">
                  <p:embed/>
                </p:oleObj>
              </mc:Choice>
              <mc:Fallback>
                <p:oleObj name="" r:id="rId1" imgW="5476875" imgH="4276725" progId="PBrush">
                  <p:embed/>
                  <p:pic>
                    <p:nvPicPr>
                      <p:cNvPr id="0" name="图片 55296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0300" y="1377950"/>
                        <a:ext cx="6829425" cy="533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5142B-1FA3-475C-A28F-003F3771276D}" type="slidenum">
              <a:rPr lang="zh-CN" altLang="zh-CN" smtClean="0"/>
            </a:fld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4113660" y="137795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PingFang SC"/>
              </a:rPr>
              <a:t>原问题：</a:t>
            </a:r>
            <a:endParaRPr lang="zh-CN" altLang="en-US" sz="2400" dirty="0">
              <a:solidFill>
                <a:srgbClr val="0000FF"/>
              </a:solidFill>
              <a:latin typeface="PingFang SC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5204" y="2767480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PingFang SC"/>
              </a:rPr>
              <a:t>拉格朗日对偶问题：</a:t>
            </a:r>
            <a:endParaRPr lang="zh-CN" altLang="en-US" sz="2400" dirty="0">
              <a:solidFill>
                <a:srgbClr val="0000FF"/>
              </a:solidFill>
              <a:latin typeface="PingFang SC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4117" y="6411769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PingFang SC"/>
              </a:rPr>
              <a:t>拉格朗日对偶函数</a:t>
            </a:r>
            <a:endParaRPr lang="zh-CN" altLang="en-US" sz="2400" dirty="0">
              <a:solidFill>
                <a:srgbClr val="0000FF"/>
              </a:solidFill>
              <a:latin typeface="PingFang SC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0387" y="4174884"/>
            <a:ext cx="6364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将约束通过加权和的形式添加到目标函数中，将问题变为无约束问题。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一般描述</a:t>
            </a:r>
            <a:endParaRPr lang="zh-CN" altLang="en-US" sz="4000" b="1" dirty="0"/>
          </a:p>
        </p:txBody>
      </p:sp>
      <p:graphicFrame>
        <p:nvGraphicFramePr>
          <p:cNvPr id="97283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679450" y="1768475"/>
          <a:ext cx="7862888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" r:id="rId1" imgW="6753225" imgH="2962275" progId="PBrush">
                  <p:embed/>
                </p:oleObj>
              </mc:Choice>
              <mc:Fallback>
                <p:oleObj name="" r:id="rId1" imgW="6753225" imgH="2962275" progId="PBrush">
                  <p:embed/>
                  <p:pic>
                    <p:nvPicPr>
                      <p:cNvPr id="0" name="图片 5632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9450" y="1768475"/>
                        <a:ext cx="7862888" cy="344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95542-C64B-42E8-B534-E74367C6169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对偶问题</a:t>
            </a:r>
            <a:endParaRPr lang="zh-CN" altLang="en-US" b="1" dirty="0"/>
          </a:p>
        </p:txBody>
      </p:sp>
      <p:graphicFrame>
        <p:nvGraphicFramePr>
          <p:cNvPr id="98307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844550" y="1533525"/>
          <a:ext cx="7216775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" r:id="rId1" imgW="5724525" imgH="3486150" progId="PBrush">
                  <p:embed/>
                </p:oleObj>
              </mc:Choice>
              <mc:Fallback>
                <p:oleObj name="" r:id="rId1" imgW="5724525" imgH="3486150" progId="PBrush">
                  <p:embed/>
                  <p:pic>
                    <p:nvPicPr>
                      <p:cNvPr id="0" name="图片 5734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4550" y="1533525"/>
                        <a:ext cx="7216775" cy="439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F23B6-85FE-4347-B1F7-E075BF330089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4718"/>
            <a:ext cx="8229600" cy="1143000"/>
          </a:xfrm>
        </p:spPr>
        <p:txBody>
          <a:bodyPr/>
          <a:lstStyle/>
          <a:p>
            <a:r>
              <a:rPr lang="zh-CN" altLang="en-US" sz="4000" b="1" dirty="0"/>
              <a:t>如何把间隔 </a:t>
            </a:r>
            <a:r>
              <a:rPr lang="el-GR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zh-CN" altLang="en-US" sz="4000" b="1" dirty="0"/>
              <a:t>表示为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4000" b="1" dirty="0"/>
              <a:t>的函数</a:t>
            </a:r>
            <a:endParaRPr lang="zh-CN" altLang="en-US" sz="4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097" y="1966347"/>
            <a:ext cx="7707167" cy="4799506"/>
          </a:xfrm>
          <a:prstGeom prst="rect">
            <a:avLst/>
          </a:prstGeom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55883" y="1504682"/>
            <a:ext cx="2447592" cy="46166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假设线性可分</a:t>
            </a:r>
            <a:endParaRPr lang="zh-CN" altLang="en-US" sz="2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8D-4CC8-4CC1-B473-EFD82AB1F2F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6382" y="1292047"/>
            <a:ext cx="2512514" cy="77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732489" y="891640"/>
            <a:ext cx="3411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超平面将训练样本分成了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9761" y="1039679"/>
            <a:ext cx="4830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距离超平面最近的</a:t>
            </a:r>
            <a:r>
              <a:rPr lang="zh-CN" altLang="en-US" sz="2000" b="1" dirty="0">
                <a:solidFill>
                  <a:srgbClr val="2116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训练样本点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使等号成立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8058" y="3899725"/>
            <a:ext cx="1643074" cy="85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6204128" y="3566204"/>
            <a:ext cx="2937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任意点</a:t>
            </a:r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</a:rPr>
              <a:t>到超平面的距离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z="4000" b="1" noProof="1"/>
              <a:t>支持向量机: 3 个关键想法</a:t>
            </a:r>
            <a:endParaRPr lang="zh-CN" altLang="en-US" sz="4000" b="1" noProof="1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1212" y="1600200"/>
            <a:ext cx="7931118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通过优化来求解（一个超平面）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lang="zh-CN" altLang="en-US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寻找最大间隔分类器来提高模型的泛化能力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lang="zh-CN" altLang="en-US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采用核技巧使得在高维特征空间的计算更有效率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8D-4CC8-4CC1-B473-EFD82AB1F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78938" y="1285860"/>
            <a:ext cx="3214678" cy="208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b="1" dirty="0"/>
              <a:t>支持向量机基本型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2129684"/>
            <a:ext cx="8616950" cy="451134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最大间隔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寻找参数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zh-CN" altLang="en-US" b="1" dirty="0">
                <a:solidFill>
                  <a:srgbClr val="2116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264074" y="4249569"/>
            <a:ext cx="486610" cy="42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35" y="2846848"/>
            <a:ext cx="5639289" cy="12254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17" y="4850958"/>
            <a:ext cx="5578323" cy="122540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32737" y="6193154"/>
            <a:ext cx="4865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支持向量机的原问题</a:t>
            </a:r>
            <a:r>
              <a:rPr lang="zh-CN" altLang="en-US" sz="2000" b="1" dirty="0"/>
              <a:t>、凸二次优化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sz="4000" b="1" dirty="0"/>
              <a:t>对偶问题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6" y="1017450"/>
            <a:ext cx="878684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     拉格朗日乘子法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/>
              <a:t>第一步：引入拉格朗日乘子           得到拉格朗日函数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325755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/>
              <a:t>第二步：令                对</a:t>
            </a:r>
            <a:r>
              <a:rPr lang="en-US" altLang="zh-CN" b="1" i="1" dirty="0"/>
              <a:t>     </a:t>
            </a:r>
            <a:r>
              <a:rPr lang="zh-CN" altLang="en-US" b="1" dirty="0"/>
              <a:t>和</a:t>
            </a:r>
            <a:r>
              <a:rPr lang="en-US" altLang="zh-CN" b="1" i="1" dirty="0"/>
              <a:t>   </a:t>
            </a:r>
            <a:r>
              <a:rPr lang="zh-CN" altLang="en-US" b="1" dirty="0"/>
              <a:t>的偏导为零可得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/>
              <a:t>第三步：回代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70835"/>
            <a:ext cx="786452" cy="2865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38391"/>
            <a:ext cx="1192839" cy="3217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34" y="3367434"/>
            <a:ext cx="253915" cy="23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0" y="3307380"/>
            <a:ext cx="135442" cy="306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90" y="2104138"/>
            <a:ext cx="5388428" cy="7533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1" y="3786190"/>
            <a:ext cx="3530443" cy="792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6" y="5000636"/>
            <a:ext cx="4512560" cy="154679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79974" y="3696412"/>
            <a:ext cx="1828488" cy="100808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79974" y="4967089"/>
            <a:ext cx="4948314" cy="15786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192" y="5517174"/>
            <a:ext cx="302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支持向量机的对偶问题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/>
              <a:t>更容易解，稀疏解</a:t>
            </a:r>
            <a:endParaRPr lang="zh-CN" altLang="en-US" sz="20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724096" y="5543413"/>
            <a:ext cx="50404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664523" y="5525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8D-4CC8-4CC1-B473-EFD82AB1F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Convex optimization凸优化</a:t>
            </a:r>
            <a:endParaRPr lang="zh-CN" altLang="en-US" sz="4000" b="1" dirty="0"/>
          </a:p>
        </p:txBody>
      </p:sp>
      <p:graphicFrame>
        <p:nvGraphicFramePr>
          <p:cNvPr id="39939" name="内容占位符 2"/>
          <p:cNvGraphicFramePr>
            <a:graphicFrameLocks noGrp="1" noChangeAspect="1"/>
          </p:cNvGraphicFramePr>
          <p:nvPr>
            <p:ph idx="1"/>
          </p:nvPr>
        </p:nvGraphicFramePr>
        <p:xfrm>
          <a:off x="326977" y="1743075"/>
          <a:ext cx="8444090" cy="345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" r:id="rId1" imgW="7286625" imgH="2981325" progId="PBrush">
                  <p:embed/>
                </p:oleObj>
              </mc:Choice>
              <mc:Fallback>
                <p:oleObj name="" r:id="rId1" imgW="7286625" imgH="2981325" progId="PBrush">
                  <p:embed/>
                  <p:pic>
                    <p:nvPicPr>
                      <p:cNvPr id="0" name="图片 22528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977" y="1743075"/>
                        <a:ext cx="8444090" cy="3455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0BE9F8-7005-4340-89C1-02E7B2809ED1}" type="slidenum">
              <a:rPr lang="zh-CN" altLang="zh-CN" smtClean="0"/>
            </a:fld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6870483" y="467579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仿射函数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65914" y="42257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凸集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5433" y="375422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凸函数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sz="4000" b="1" dirty="0"/>
              <a:t>解的稀疏性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820"/>
            <a:ext cx="8229600" cy="4525963"/>
          </a:xfrm>
        </p:spPr>
        <p:txBody>
          <a:bodyPr/>
          <a:lstStyle/>
          <a:p>
            <a:r>
              <a:rPr lang="zh-CN" altLang="en-US" dirty="0"/>
              <a:t>最终模型：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KKT</a:t>
            </a:r>
            <a:r>
              <a:rPr lang="zh-CN" altLang="en-US" dirty="0"/>
              <a:t>条件：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8" y="1383108"/>
            <a:ext cx="4577146" cy="360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318516" y="3602128"/>
            <a:ext cx="318053" cy="306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43706" y="5478243"/>
            <a:ext cx="704109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/>
              <a:t>支持向量机解的</a:t>
            </a:r>
            <a:r>
              <a:rPr lang="zh-CN" altLang="en-US" sz="2400" b="1" dirty="0">
                <a:solidFill>
                  <a:srgbClr val="2116FC"/>
                </a:solidFill>
              </a:rPr>
              <a:t>稀疏性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训练完成后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大部分的训练样本都不需保留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最终模型仅与</a:t>
            </a:r>
            <a:r>
              <a:rPr lang="zh-CN" altLang="en-US" sz="2400" b="1" dirty="0">
                <a:solidFill>
                  <a:srgbClr val="2116FC"/>
                </a:solidFill>
              </a:rPr>
              <a:t>支持向量</a:t>
            </a:r>
            <a:r>
              <a:rPr lang="zh-CN" altLang="en-US" sz="2400" b="1" dirty="0"/>
              <a:t>有关</a:t>
            </a:r>
            <a:r>
              <a:rPr lang="en-US" altLang="zh-CN" sz="2400" b="1" dirty="0"/>
              <a:t>.</a:t>
            </a:r>
            <a:endParaRPr lang="zh-CN" altLang="en-US" sz="2200" b="1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09" y="2142417"/>
            <a:ext cx="2681195" cy="1262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14" y="3573012"/>
            <a:ext cx="1505843" cy="3596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28" y="3597397"/>
            <a:ext cx="847417" cy="310923"/>
          </a:xfrm>
          <a:prstGeom prst="rect">
            <a:avLst/>
          </a:prstGeom>
        </p:spPr>
      </p:pic>
      <p:pic>
        <p:nvPicPr>
          <p:cNvPr id="22220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3706" y="4045981"/>
            <a:ext cx="7049739" cy="13064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文本框 5"/>
          <p:cNvSpPr txBox="1"/>
          <p:nvPr/>
        </p:nvSpPr>
        <p:spPr>
          <a:xfrm>
            <a:off x="3780155" y="3302000"/>
            <a:ext cx="2526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116FC"/>
                </a:solidFill>
              </a:rPr>
              <a:t>互补松弛条件</a:t>
            </a:r>
            <a:endParaRPr lang="zh-CN" altLang="en-US" sz="2000" b="1" dirty="0">
              <a:solidFill>
                <a:srgbClr val="2116FC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444156" y="1772862"/>
            <a:ext cx="50404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72150" y="1772862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内积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7772" y="4581096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支持向量</a:t>
            </a:r>
            <a:endParaRPr lang="zh-CN" altLang="en-US" sz="20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211262" y="5229150"/>
            <a:ext cx="2096966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BF8D-4CC8-4CC1-B473-EFD82AB1F2F9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69355" y="2132965"/>
            <a:ext cx="2874645" cy="186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8" y="5400029"/>
            <a:ext cx="5462489" cy="8108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8" y="3282098"/>
            <a:ext cx="5742930" cy="1896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核支持向量机</a:t>
            </a:r>
            <a:endParaRPr lang="zh-CN" altLang="en-US" sz="40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990" y="1311215"/>
            <a:ext cx="8616950" cy="4030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/>
              <a:t>设样本   映射后的向量为      </a:t>
            </a:r>
            <a:r>
              <a:rPr lang="en-US" altLang="zh-CN" b="1" dirty="0"/>
              <a:t>,   ,</a:t>
            </a:r>
            <a:r>
              <a:rPr lang="zh-CN" altLang="en-US" b="1" dirty="0"/>
              <a:t>划分超平面为                        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93216" y="1375054"/>
          <a:ext cx="209176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1" name="Formula" r:id="rId3" imgW="100330" imgH="120650" progId="">
                  <p:embed/>
                </p:oleObj>
              </mc:Choice>
              <mc:Fallback>
                <p:oleObj name="Formula" r:id="rId3" imgW="100330" imgH="120650" progId="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216" y="1375054"/>
                        <a:ext cx="209176" cy="252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75362" y="1309883"/>
          <a:ext cx="544843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2" name="Formula" r:id="rId5" imgW="295910" imgH="176530" progId="">
                  <p:embed/>
                </p:oleObj>
              </mc:Choice>
              <mc:Fallback>
                <p:oleObj name="Formula" r:id="rId5" imgW="295910" imgH="176530" progId="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5362" y="1309883"/>
                        <a:ext cx="544843" cy="32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43702" y="1268104"/>
          <a:ext cx="2359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3" name="Formula" r:id="rId7" imgW="1280160" imgH="198120" progId="">
                  <p:embed/>
                </p:oleObj>
              </mc:Choice>
              <mc:Fallback>
                <p:oleObj name="Formula" r:id="rId7" imgW="1280160" imgH="198120" progId="">
                  <p:embed/>
                  <p:pic>
                    <p:nvPicPr>
                      <p:cNvPr id="0" name="图片 174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3702" y="1268104"/>
                        <a:ext cx="2359025" cy="365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3"/>
          <p:cNvSpPr txBox="1"/>
          <p:nvPr/>
        </p:nvSpPr>
        <p:spPr>
          <a:xfrm>
            <a:off x="166315" y="2375874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原始问题</a:t>
            </a:r>
            <a:endParaRPr lang="zh-CN" altLang="en-US" b="1" dirty="0"/>
          </a:p>
        </p:txBody>
      </p:sp>
      <p:sp>
        <p:nvSpPr>
          <p:cNvPr id="9" name="内容占位符 3"/>
          <p:cNvSpPr txBox="1"/>
          <p:nvPr/>
        </p:nvSpPr>
        <p:spPr>
          <a:xfrm>
            <a:off x="166315" y="4061810"/>
            <a:ext cx="135385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对偶问题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235920" y="3335826"/>
            <a:ext cx="1642551" cy="722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3"/>
          <p:cNvSpPr txBox="1"/>
          <p:nvPr/>
        </p:nvSpPr>
        <p:spPr>
          <a:xfrm>
            <a:off x="439733" y="5588299"/>
            <a:ext cx="80701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预测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865994" y="5426210"/>
            <a:ext cx="1380968" cy="722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00694" y="6215082"/>
            <a:ext cx="294787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400" b="1" dirty="0"/>
              <a:t>只以</a:t>
            </a:r>
            <a:r>
              <a:rPr lang="zh-CN" altLang="en-US" sz="2400" b="1" dirty="0">
                <a:solidFill>
                  <a:schemeClr val="tx2"/>
                </a:solidFill>
              </a:rPr>
              <a:t>内积</a:t>
            </a:r>
            <a:r>
              <a:rPr lang="zh-CN" altLang="en-US" sz="2400" b="1" dirty="0"/>
              <a:t>的形式出现</a:t>
            </a:r>
            <a:endParaRPr lang="en-US" altLang="zh-CN" sz="24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8" y="1878012"/>
            <a:ext cx="5517358" cy="116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bldLvl="0" animBg="1"/>
      <p:bldP spid="12" grpId="0"/>
      <p:bldP spid="14" grpId="0" bldLvl="0" animBg="1"/>
      <p:bldP spid="1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凸优化的更多性质</a:t>
            </a:r>
            <a:endParaRPr lang="zh-CN" altLang="en-US" sz="4000" b="1" dirty="0"/>
          </a:p>
        </p:txBody>
      </p:sp>
      <p:graphicFrame>
        <p:nvGraphicFramePr>
          <p:cNvPr id="41987" name="内容占位符 2"/>
          <p:cNvGraphicFramePr>
            <a:graphicFrameLocks noGrp="1" noChangeAspect="1"/>
          </p:cNvGraphicFramePr>
          <p:nvPr>
            <p:ph idx="1"/>
          </p:nvPr>
        </p:nvGraphicFramePr>
        <p:xfrm>
          <a:off x="762000" y="1731963"/>
          <a:ext cx="7699375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" r:id="rId1" imgW="6524625" imgH="2771775" progId="PBrush">
                  <p:embed/>
                </p:oleObj>
              </mc:Choice>
              <mc:Fallback>
                <p:oleObj name="" r:id="rId1" imgW="6524625" imgH="2771775" progId="PBrush">
                  <p:embed/>
                  <p:pic>
                    <p:nvPicPr>
                      <p:cNvPr id="0" name="图片 23552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731963"/>
                        <a:ext cx="7699375" cy="3271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0B5A1-51E6-4672-B778-E53A7BBFECA9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1"/>
              <a:t>无约束优化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954" y="4728412"/>
            <a:ext cx="8109284" cy="1585762"/>
          </a:xfrm>
        </p:spPr>
        <p:txBody>
          <a:bodyPr/>
          <a:lstStyle/>
          <a:p>
            <a:r>
              <a:rPr lang="zh-CN" altLang="en-US" sz="2800" b="1" dirty="0"/>
              <a:t>如果</a:t>
            </a:r>
            <a:r>
              <a:rPr lang="zh-CN" altLang="en-US" sz="2800" b="1" dirty="0">
                <a:solidFill>
                  <a:srgbClr val="FF0000"/>
                </a:solidFill>
              </a:rPr>
              <a:t>没有解析解</a:t>
            </a:r>
            <a:r>
              <a:rPr lang="zh-CN" altLang="en-US" sz="2800" b="1" dirty="0"/>
              <a:t>的话，可以使用梯度下降或牛顿方法等</a:t>
            </a:r>
            <a:r>
              <a:rPr lang="zh-CN" altLang="en-US" sz="2800" b="1" dirty="0">
                <a:solidFill>
                  <a:srgbClr val="0000FF"/>
                </a:solidFill>
              </a:rPr>
              <a:t>迭代的手段</a:t>
            </a:r>
            <a:r>
              <a:rPr lang="zh-CN" altLang="en-US" sz="2800" b="1" dirty="0"/>
              <a:t>来使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沿负梯度方向逐步逼近极小值点</a:t>
            </a: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AF657-B252-45C8-9F50-2521E0DD20D1}" type="slidenum">
              <a:rPr lang="zh-CN" altLang="zh-CN" smtClean="0"/>
            </a:fld>
            <a:endParaRPr lang="zh-CN" altLang="zh-CN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6712" y="1694548"/>
            <a:ext cx="679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233" y="3426343"/>
            <a:ext cx="6432769" cy="73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Gradient Descent 梯度下降</a:t>
            </a:r>
            <a:endParaRPr lang="zh-CN" altLang="en-US" sz="4000" b="1" dirty="0"/>
          </a:p>
        </p:txBody>
      </p:sp>
      <p:graphicFrame>
        <p:nvGraphicFramePr>
          <p:cNvPr id="45059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1091956" y="1172369"/>
          <a:ext cx="7381875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" r:id="rId1" imgW="5715000" imgH="2590800" progId="PBrush">
                  <p:embed/>
                </p:oleObj>
              </mc:Choice>
              <mc:Fallback>
                <p:oleObj name="" r:id="rId1" imgW="5715000" imgH="2590800" progId="PBrush">
                  <p:embed/>
                  <p:pic>
                    <p:nvPicPr>
                      <p:cNvPr id="0" name="图片 24576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1956" y="1172369"/>
                        <a:ext cx="7381875" cy="3346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文本框 8"/>
          <p:cNvSpPr txBox="1">
            <a:spLocks noChangeArrowheads="1"/>
          </p:cNvSpPr>
          <p:nvPr/>
        </p:nvSpPr>
        <p:spPr bwMode="auto">
          <a:xfrm>
            <a:off x="2382838" y="4319588"/>
            <a:ext cx="1606550" cy="398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rgbClr val="595959"/>
                </a:solidFill>
                <a:latin typeface="Euclid Math One" charset="0"/>
              </a:rPr>
              <a:t>learning rate</a:t>
            </a:r>
            <a:endParaRPr lang="en-US" altLang="zh-CN" sz="2000" b="0">
              <a:solidFill>
                <a:srgbClr val="595959"/>
              </a:solidFill>
              <a:latin typeface="Euclid Math On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10FEE-3AFC-4A06-B3E6-D744EC4CAFCF}" type="slidenum">
              <a:rPr lang="zh-CN" altLang="zh-CN" smtClean="0"/>
            </a:fld>
            <a:endParaRPr lang="zh-CN" altLang="zh-CN"/>
          </a:p>
        </p:txBody>
      </p:sp>
      <p:sp>
        <p:nvSpPr>
          <p:cNvPr id="45062" name="文本框 2"/>
          <p:cNvSpPr txBox="1">
            <a:spLocks noChangeArrowheads="1"/>
          </p:cNvSpPr>
          <p:nvPr/>
        </p:nvSpPr>
        <p:spPr bwMode="auto">
          <a:xfrm>
            <a:off x="1747044" y="4175308"/>
            <a:ext cx="1271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学习率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338010" y="3634737"/>
            <a:ext cx="785308" cy="10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6292939" y="3672977"/>
            <a:ext cx="12715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梯度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8188" y="4279258"/>
            <a:ext cx="4081392" cy="24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532307" y="5099639"/>
            <a:ext cx="56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太大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40573" y="5001051"/>
            <a:ext cx="56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太小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28616" cy="1143000"/>
          </a:xfrm>
        </p:spPr>
        <p:txBody>
          <a:bodyPr/>
          <a:lstStyle/>
          <a:p>
            <a:r>
              <a:rPr lang="zh-CN" altLang="en-US" sz="4000" b="1" dirty="0"/>
              <a:t>机器学习应用梯度下降法的不同形式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9B9EC-1293-443F-AB30-AFC2085B8ABF}" type="slidenum">
              <a:rPr lang="zh-CN" altLang="zh-CN" smtClean="0"/>
            </a:fld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800" b="1" dirty="0"/>
              <a:t>根据每一步所用的数据量：</a:t>
            </a:r>
            <a:endParaRPr lang="en-US" altLang="zh-CN" sz="2800" b="1" dirty="0"/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批量梯度下降法（</a:t>
            </a:r>
            <a:r>
              <a:rPr lang="en-US" altLang="zh-CN" sz="2400" b="1" dirty="0">
                <a:solidFill>
                  <a:srgbClr val="0000FF"/>
                </a:solidFill>
              </a:rPr>
              <a:t>Batch Gradient Descent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br>
              <a:rPr lang="en-US" altLang="zh-CN" sz="2400" b="1" dirty="0"/>
            </a:br>
            <a:r>
              <a:rPr lang="zh-CN" altLang="en-US" sz="2400" b="1" dirty="0"/>
              <a:t>梯度下降法最常用的形式，就是在更新参数时使用</a:t>
            </a:r>
            <a:r>
              <a:rPr lang="zh-CN" altLang="en-US" sz="2400" b="1" dirty="0">
                <a:solidFill>
                  <a:srgbClr val="FF0000"/>
                </a:solidFill>
              </a:rPr>
              <a:t>所有的样本</a:t>
            </a:r>
            <a:r>
              <a:rPr lang="zh-CN" altLang="en-US" sz="2400" b="1" dirty="0"/>
              <a:t>来进行更新。</a:t>
            </a:r>
            <a:endParaRPr lang="en-US" altLang="zh-CN" sz="2400" b="1" dirty="0"/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随机梯度下降法（</a:t>
            </a:r>
            <a:r>
              <a:rPr lang="en-US" altLang="zh-CN" sz="2400" b="1" dirty="0">
                <a:solidFill>
                  <a:srgbClr val="0000FF"/>
                </a:solidFill>
              </a:rPr>
              <a:t>Stochastic Gradient Descent, SGD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每一步仅仅选取</a:t>
            </a:r>
            <a:r>
              <a:rPr lang="zh-CN" altLang="en-US" sz="2400" b="1" dirty="0">
                <a:solidFill>
                  <a:srgbClr val="FF0000"/>
                </a:solidFill>
              </a:rPr>
              <a:t>一个样本</a:t>
            </a:r>
            <a:r>
              <a:rPr lang="zh-CN" altLang="en-US" sz="2400" b="1" dirty="0"/>
              <a:t>来求梯度。</a:t>
            </a:r>
            <a:endParaRPr lang="en-US" altLang="zh-CN" sz="2400" b="1" dirty="0"/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小批量梯度下降法（</a:t>
            </a:r>
            <a:r>
              <a:rPr lang="en-US" altLang="zh-CN" sz="2400" b="1" dirty="0">
                <a:solidFill>
                  <a:srgbClr val="0000FF"/>
                </a:solidFill>
              </a:rPr>
              <a:t>Mini-batch Gradient Descent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marL="400050" lvl="1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dirty="0"/>
              <a:t>小批量梯度下降法是批量梯度下降法和随机梯度下降法的</a:t>
            </a:r>
            <a:r>
              <a:rPr lang="zh-CN" altLang="en-US" sz="2400" b="1" dirty="0">
                <a:solidFill>
                  <a:srgbClr val="FF0000"/>
                </a:solidFill>
              </a:rPr>
              <a:t>折衷</a:t>
            </a:r>
            <a:r>
              <a:rPr lang="zh-CN" altLang="en-US" sz="2400" b="1" dirty="0"/>
              <a:t>，每一步采用一部分固定数量的样本来计算。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Equality constraints 等式约束</a:t>
            </a:r>
            <a:endParaRPr lang="zh-CN" altLang="en-US" sz="2800" b="1" dirty="0"/>
          </a:p>
        </p:txBody>
      </p:sp>
      <p:graphicFrame>
        <p:nvGraphicFramePr>
          <p:cNvPr id="66563" name="内容占位符 2"/>
          <p:cNvGraphicFramePr>
            <a:graphicFrameLocks noGrp="1" noChangeAspect="1"/>
          </p:cNvGraphicFramePr>
          <p:nvPr>
            <p:ph idx="1"/>
          </p:nvPr>
        </p:nvGraphicFramePr>
        <p:xfrm>
          <a:off x="679450" y="1622425"/>
          <a:ext cx="7737475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" name="BMP 图像" r:id="rId1" imgW="6572250" imgH="3086100" progId="Paint.Picture">
                  <p:embed/>
                </p:oleObj>
              </mc:Choice>
              <mc:Fallback>
                <p:oleObj name="BMP 图像" r:id="rId1" imgW="6572250" imgH="3086100" progId="Paint.Picture">
                  <p:embed/>
                  <p:pic>
                    <p:nvPicPr>
                      <p:cNvPr id="0" name="图片 32768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9450" y="1622425"/>
                        <a:ext cx="7737475" cy="3633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821C2-7E06-4D33-A0DE-074668F1332D}" type="slidenum">
              <a:rPr lang="zh-CN" altLang="zh-CN" smtClean="0"/>
            </a:fld>
            <a:endParaRPr lang="zh-CN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188407" y="5184354"/>
            <a:ext cx="7098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约束条件会将解的范围限定在一个可行域，此时不一定能找到使得 ∇</a:t>
            </a:r>
            <a:r>
              <a:rPr lang="en-US" altLang="zh-CN" baseline="-25000" dirty="0" err="1"/>
              <a:t>x</a:t>
            </a:r>
            <a:r>
              <a:rPr lang="en-US" altLang="zh-CN" dirty="0" err="1"/>
              <a:t>f</a:t>
            </a:r>
            <a:r>
              <a:rPr lang="en-US" altLang="zh-CN" dirty="0"/>
              <a:t>(x)</a:t>
            </a:r>
            <a:r>
              <a:rPr lang="zh-CN" altLang="en-US" dirty="0"/>
              <a:t>为 </a:t>
            </a:r>
            <a:r>
              <a:rPr lang="en-US" altLang="zh-CN" dirty="0"/>
              <a:t>0 </a:t>
            </a:r>
            <a:r>
              <a:rPr lang="zh-CN" altLang="en-US" dirty="0"/>
              <a:t>的点，</a:t>
            </a:r>
            <a:endParaRPr lang="en-US" altLang="zh-CN" dirty="0"/>
          </a:p>
          <a:p>
            <a:r>
              <a:rPr lang="zh-CN" altLang="en-US" dirty="0"/>
              <a:t>只需找到在</a:t>
            </a:r>
            <a:r>
              <a:rPr lang="zh-CN" altLang="en-US" dirty="0">
                <a:solidFill>
                  <a:srgbClr val="0000FF"/>
                </a:solidFill>
              </a:rPr>
              <a:t>可行域内使得 </a:t>
            </a:r>
            <a:r>
              <a:rPr lang="en-US" altLang="zh-CN" dirty="0">
                <a:solidFill>
                  <a:srgbClr val="0000FF"/>
                </a:solidFill>
              </a:rPr>
              <a:t>f(x)</a:t>
            </a:r>
            <a:r>
              <a:rPr lang="zh-CN" altLang="en-US" dirty="0">
                <a:solidFill>
                  <a:srgbClr val="0000FF"/>
                </a:solidFill>
              </a:rPr>
              <a:t>最小</a:t>
            </a:r>
            <a:r>
              <a:rPr lang="zh-CN" altLang="en-US" dirty="0"/>
              <a:t>的值即可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>
          <a:xfrm>
            <a:off x="435166" y="0"/>
            <a:ext cx="8229600" cy="1143000"/>
          </a:xfrm>
        </p:spPr>
        <p:txBody>
          <a:bodyPr/>
          <a:lstStyle/>
          <a:p>
            <a:r>
              <a:rPr lang="zh-CN" altLang="en-US" sz="3200" b="1" dirty="0"/>
              <a:t>引入拉格朗日乘子</a:t>
            </a:r>
            <a:endParaRPr lang="zh-CN" altLang="en-US" sz="3200" b="1" dirty="0"/>
          </a:p>
        </p:txBody>
      </p:sp>
      <p:graphicFrame>
        <p:nvGraphicFramePr>
          <p:cNvPr id="7577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947738" y="1296988"/>
          <a:ext cx="7307262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" r:id="rId1" imgW="6515100" imgH="4667250" progId="PBrush">
                  <p:embed/>
                </p:oleObj>
              </mc:Choice>
              <mc:Fallback>
                <p:oleObj name="" r:id="rId1" imgW="6515100" imgH="4667250" progId="PBrush">
                  <p:embed/>
                  <p:pic>
                    <p:nvPicPr>
                      <p:cNvPr id="0" name="图片 3686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296988"/>
                        <a:ext cx="7307262" cy="5237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A275F-2813-4070-AE34-ED34E9358999}" type="slidenum">
              <a:rPr lang="zh-CN" altLang="zh-CN" smtClean="0"/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 flipH="1">
            <a:off x="6395383" y="3595837"/>
            <a:ext cx="267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拉格朗日函数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2154" y="4730829"/>
            <a:ext cx="24618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两者法向量平行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0077" y="5153194"/>
            <a:ext cx="2382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       在可行域上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3305" y="5543589"/>
            <a:ext cx="2382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           半正定</a:t>
            </a:r>
            <a:endParaRPr lang="zh-CN" altLang="en-US" sz="2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一个不等式约束情况下优化问题的总结</a:t>
            </a:r>
            <a:endParaRPr lang="zh-CN" altLang="en-US" sz="3200" b="1" dirty="0"/>
          </a:p>
        </p:txBody>
      </p:sp>
      <p:graphicFrame>
        <p:nvGraphicFramePr>
          <p:cNvPr id="8601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736600" y="1323975"/>
          <a:ext cx="7553325" cy="508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" name="" r:id="rId1" imgW="6553200" imgH="4410075" progId="PBrush">
                  <p:embed/>
                </p:oleObj>
              </mc:Choice>
              <mc:Fallback>
                <p:oleObj name="" r:id="rId1" imgW="6553200" imgH="4410075" progId="PBrush">
                  <p:embed/>
                  <p:pic>
                    <p:nvPicPr>
                      <p:cNvPr id="0" name="图片 45056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6600" y="1323975"/>
                        <a:ext cx="7553325" cy="5084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BA739-EC3B-42BC-93AF-CF3061CF9266}" type="slidenum">
              <a:rPr lang="zh-CN" altLang="zh-CN" smtClean="0"/>
            </a:fld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5141377" y="6182388"/>
            <a:ext cx="3163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极小值点落在可行域边界上即</a:t>
            </a:r>
            <a:r>
              <a:rPr lang="en-US" altLang="zh-CN" sz="1800" dirty="0">
                <a:solidFill>
                  <a:srgbClr val="0000FF"/>
                </a:solidFill>
                <a:latin typeface="-apple-system"/>
              </a:rPr>
              <a:t>g(x)=0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，类似于等式约束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8723" y="6182387"/>
            <a:ext cx="3663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这个时候可行域的限制不起作用，相当于没有约束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演示</Application>
  <PresentationFormat>全屏显示(4:3)</PresentationFormat>
  <Paragraphs>188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21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Calibri</vt:lpstr>
      <vt:lpstr>Euclid Math One</vt:lpstr>
      <vt:lpstr>Segoe Print</vt:lpstr>
      <vt:lpstr>-apple-system</vt:lpstr>
      <vt:lpstr>微软雅黑</vt:lpstr>
      <vt:lpstr>Arial Unicode MS</vt:lpstr>
      <vt:lpstr>PingFang SC</vt:lpstr>
      <vt:lpstr>Verdana</vt:lpstr>
      <vt:lpstr>幼圆</vt:lpstr>
      <vt:lpstr>华文行楷</vt:lpstr>
      <vt:lpstr>Office 主题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Paint.Picture</vt:lpstr>
      <vt:lpstr>PBrush</vt:lpstr>
      <vt:lpstr>PBrush</vt:lpstr>
      <vt:lpstr>PBrush</vt:lpstr>
      <vt:lpstr>PBrush</vt:lpstr>
      <vt:lpstr>凸优化问题的好处….</vt:lpstr>
      <vt:lpstr>Convex optimization凸优化</vt:lpstr>
      <vt:lpstr>凸优化的更多性质</vt:lpstr>
      <vt:lpstr>无约束优化</vt:lpstr>
      <vt:lpstr>Gradient Descent 梯度下降</vt:lpstr>
      <vt:lpstr>机器学习应用梯度下降法的不同形式</vt:lpstr>
      <vt:lpstr>Equality constraints 等式约束</vt:lpstr>
      <vt:lpstr>引入拉格朗日乘子</vt:lpstr>
      <vt:lpstr>一个不等式约束情况下优化问题的总结</vt:lpstr>
      <vt:lpstr>一个不等式约束——KKT条件</vt:lpstr>
      <vt:lpstr>                KKT条件概括了这两种情况</vt:lpstr>
      <vt:lpstr>多个等式、不等式约束的KKT条件</vt:lpstr>
      <vt:lpstr>对偶函数与对偶问题</vt:lpstr>
      <vt:lpstr>一般描述</vt:lpstr>
      <vt:lpstr>对偶问题</vt:lpstr>
      <vt:lpstr>如何把间隔 γ表示为w的函数</vt:lpstr>
      <vt:lpstr>支持向量机: 3 个关键想法</vt:lpstr>
      <vt:lpstr>支持向量机基本型</vt:lpstr>
      <vt:lpstr>对偶问题</vt:lpstr>
      <vt:lpstr>解的稀疏性</vt:lpstr>
      <vt:lpstr>核支持向量机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随机变量及其分布</dc:title>
  <dc:creator>Hong-Elite</dc:creator>
  <cp:lastModifiedBy>伯恩</cp:lastModifiedBy>
  <cp:revision>319</cp:revision>
  <dcterms:created xsi:type="dcterms:W3CDTF">2017-02-15T11:55:00Z</dcterms:created>
  <dcterms:modified xsi:type="dcterms:W3CDTF">2022-03-09T14:34:27Z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1254CA95C15B4ABC93B1A0C88FA8FE58</vt:lpwstr>
  </property>
</Properties>
</file>