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726" r:id="rId3"/>
    <p:sldId id="728" r:id="rId5"/>
    <p:sldId id="656" r:id="rId6"/>
    <p:sldId id="779" r:id="rId7"/>
    <p:sldId id="778" r:id="rId8"/>
    <p:sldId id="616" r:id="rId9"/>
    <p:sldId id="829" r:id="rId10"/>
    <p:sldId id="823" r:id="rId11"/>
    <p:sldId id="694" r:id="rId12"/>
    <p:sldId id="693" r:id="rId13"/>
    <p:sldId id="827" r:id="rId14"/>
    <p:sldId id="828" r:id="rId15"/>
  </p:sldIdLst>
  <p:sldSz cx="9144000" cy="6858000" type="screen4x3"/>
  <p:notesSz cx="6797675" cy="9928225"/>
  <p:custDataLst>
    <p:tags r:id="rId20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2000" b="1" u="sng" kern="1200">
        <a:solidFill>
          <a:schemeClr val="accent1"/>
        </a:solidFill>
        <a:latin typeface="Lucida Sans Unicode" panose="020B0602030504020204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u="sng" kern="1200">
        <a:solidFill>
          <a:schemeClr val="accent1"/>
        </a:solidFill>
        <a:latin typeface="Lucida Sans Unicode" panose="020B0602030504020204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u="sng" kern="1200">
        <a:solidFill>
          <a:schemeClr val="accent1"/>
        </a:solidFill>
        <a:latin typeface="Lucida Sans Unicode" panose="020B0602030504020204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u="sng" kern="1200">
        <a:solidFill>
          <a:schemeClr val="accent1"/>
        </a:solidFill>
        <a:latin typeface="Lucida Sans Unicode" panose="020B0602030504020204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u="sng" kern="1200">
        <a:solidFill>
          <a:schemeClr val="accent1"/>
        </a:solidFill>
        <a:latin typeface="Lucida Sans Unicode" panose="020B0602030504020204" pitchFamily="34" charset="0"/>
        <a:ea typeface="굴림" pitchFamily="50" charset="-127"/>
        <a:cs typeface="+mn-cs"/>
      </a:defRPr>
    </a:lvl5pPr>
    <a:lvl6pPr marL="2286000" algn="l" defTabSz="914400" rtl="0" eaLnBrk="1" latinLnBrk="0" hangingPunct="1">
      <a:defRPr sz="2000" b="1" u="sng" kern="1200">
        <a:solidFill>
          <a:schemeClr val="accent1"/>
        </a:solidFill>
        <a:latin typeface="Lucida Sans Unicode" panose="020B0602030504020204" pitchFamily="34" charset="0"/>
        <a:ea typeface="굴림" pitchFamily="50" charset="-127"/>
        <a:cs typeface="+mn-cs"/>
      </a:defRPr>
    </a:lvl6pPr>
    <a:lvl7pPr marL="2743200" algn="l" defTabSz="914400" rtl="0" eaLnBrk="1" latinLnBrk="0" hangingPunct="1">
      <a:defRPr sz="2000" b="1" u="sng" kern="1200">
        <a:solidFill>
          <a:schemeClr val="accent1"/>
        </a:solidFill>
        <a:latin typeface="Lucida Sans Unicode" panose="020B0602030504020204" pitchFamily="34" charset="0"/>
        <a:ea typeface="굴림" pitchFamily="50" charset="-127"/>
        <a:cs typeface="+mn-cs"/>
      </a:defRPr>
    </a:lvl7pPr>
    <a:lvl8pPr marL="3200400" algn="l" defTabSz="914400" rtl="0" eaLnBrk="1" latinLnBrk="0" hangingPunct="1">
      <a:defRPr sz="2000" b="1" u="sng" kern="1200">
        <a:solidFill>
          <a:schemeClr val="accent1"/>
        </a:solidFill>
        <a:latin typeface="Lucida Sans Unicode" panose="020B0602030504020204" pitchFamily="34" charset="0"/>
        <a:ea typeface="굴림" pitchFamily="50" charset="-127"/>
        <a:cs typeface="+mn-cs"/>
      </a:defRPr>
    </a:lvl8pPr>
    <a:lvl9pPr marL="3657600" algn="l" defTabSz="914400" rtl="0" eaLnBrk="1" latinLnBrk="0" hangingPunct="1">
      <a:defRPr sz="2000" b="1" u="sng" kern="1200">
        <a:solidFill>
          <a:schemeClr val="accent1"/>
        </a:solidFill>
        <a:latin typeface="Lucida Sans Unicode" panose="020B0602030504020204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2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0FC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5" autoAdjust="0"/>
    <p:restoredTop sz="76733" autoAdjust="0"/>
  </p:normalViewPr>
  <p:slideViewPr>
    <p:cSldViewPr>
      <p:cViewPr varScale="1">
        <p:scale>
          <a:sx n="109" d="100"/>
          <a:sy n="109" d="100"/>
        </p:scale>
        <p:origin x="1554" y="114"/>
      </p:cViewPr>
      <p:guideLst>
        <p:guide orient="horz" pos="2172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4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74D03-4265-486C-B77C-D2F4B93341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358EE-4D1C-46C9-A27A-9F18F8C1F3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latinLnBrk="1" hangingPunct="1">
              <a:buFontTx/>
              <a:buNone/>
              <a:defRPr kumimoji="1" sz="1200" b="0" u="none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latinLnBrk="1" hangingPunct="1">
              <a:buFontTx/>
              <a:buNone/>
              <a:defRPr kumimoji="1" sz="1200" b="0" u="none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ko-KR" altLang="en-US" noProof="0"/>
              <a:t>마스터 텍스트 스타일을 편집합니다</a:t>
            </a:r>
            <a:endParaRPr lang="ko-KR" altLang="en-US" noProof="0"/>
          </a:p>
          <a:p>
            <a:pPr lvl="1"/>
            <a:r>
              <a:rPr lang="ko-KR" altLang="en-US" noProof="0"/>
              <a:t>둘째 수준</a:t>
            </a:r>
            <a:endParaRPr lang="ko-KR" altLang="en-US" noProof="0"/>
          </a:p>
          <a:p>
            <a:pPr lvl="2"/>
            <a:r>
              <a:rPr lang="ko-KR" altLang="en-US" noProof="0"/>
              <a:t>셋째 수준</a:t>
            </a:r>
            <a:endParaRPr lang="ko-KR" altLang="en-US" noProof="0"/>
          </a:p>
          <a:p>
            <a:pPr lvl="3"/>
            <a:r>
              <a:rPr lang="ko-KR" altLang="en-US" noProof="0"/>
              <a:t>넷째 수준</a:t>
            </a:r>
            <a:endParaRPr lang="ko-KR" altLang="en-US" noProof="0"/>
          </a:p>
          <a:p>
            <a:pPr lvl="4"/>
            <a:r>
              <a:rPr lang="ko-KR" altLang="en-US" noProof="0"/>
              <a:t>다섯째 수준</a:t>
            </a:r>
            <a:endParaRPr lang="ko-KR" altLang="en-US" noProof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latinLnBrk="1" hangingPunct="1">
              <a:buFontTx/>
              <a:buNone/>
              <a:defRPr kumimoji="1" sz="1200" b="0" u="none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latinLnBrk="1" hangingPunct="1">
              <a:buFont typeface="Arial" panose="020B0604020202020204" pitchFamily="34" charset="0"/>
              <a:buNone/>
              <a:defRPr sz="1200" b="0" u="none" noProof="1" dirty="0">
                <a:solidFill>
                  <a:schemeClr val="tx1"/>
                </a:solidFill>
                <a:latin typeface="굴림" pitchFamily="50" charset="-127"/>
                <a:cs typeface="+mn-ea"/>
              </a:defRPr>
            </a:lvl1pPr>
          </a:lstStyle>
          <a:p>
            <a:pPr>
              <a:defRPr/>
            </a:pPr>
            <a:fld id="{74A7B5A7-DAC4-4557-BED6-C056D8CA18D4}" type="slidenum">
              <a:rPr lang="en-US" altLang="ko-KR"/>
            </a:fld>
            <a:endParaRPr lang="en-US" altLang="ko-K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B5A7-DAC4-4557-BED6-C056D8CA18D4}" type="slidenum">
              <a:rPr lang="en-US" altLang="ko-KR" smtClean="0"/>
            </a:fld>
            <a:endParaRPr lang="en-US" altLang="ko-KR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B62FD8-89DA-46AE-A57B-F0E41088C337}" type="slidenum">
              <a:rPr lang="en-US" altLang="ko-KR" smtClean="0"/>
            </a:fld>
            <a:endParaRPr lang="en-US" altLang="ko-KR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B80A0-CA13-4A29-8529-E54A7D75A66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/>
          <a:lstStyle>
            <a:lvl1pPr>
              <a:defRPr smtClean="0">
                <a:ea typeface="Malgun Gothic" panose="020B0503020000020004" charset="-127"/>
              </a:defRPr>
            </a:lvl1pPr>
          </a:lstStyle>
          <a:p>
            <a:fld id="{DF3887A3-A06B-4640-8236-94F5D2F47920}" type="slidenum">
              <a:rPr altLang="ko-KR"/>
            </a:fld>
            <a:endParaRPr lang="zh-CN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C0AC9-368B-4891-8280-FB63CEBB5C7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/>
          <a:lstStyle>
            <a:lvl1pPr>
              <a:defRPr smtClean="0">
                <a:ea typeface="Malgun Gothic" panose="020B0503020000020004" charset="-127"/>
              </a:defRPr>
            </a:lvl1pPr>
          </a:lstStyle>
          <a:p>
            <a:fld id="{FA4FC92B-9403-40DB-B33C-BDC30E9F9F2A}" type="slidenum">
              <a:rPr altLang="ko-KR"/>
            </a:fld>
            <a:endParaRPr lang="zh-CN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1F348-00F5-46B9-973D-68C4CFD17A1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/>
          <a:lstStyle>
            <a:lvl1pPr>
              <a:defRPr smtClean="0">
                <a:ea typeface="Malgun Gothic" panose="020B0503020000020004" charset="-127"/>
              </a:defRPr>
            </a:lvl1pPr>
          </a:lstStyle>
          <a:p>
            <a:fld id="{C8A8F65F-AB4B-492F-83FB-C2CFDA898305}" type="slidenum">
              <a:rPr altLang="ko-KR"/>
            </a:fld>
            <a:endParaRPr lang="zh-CN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590800"/>
            <a:ext cx="6858000" cy="987425"/>
          </a:xfrm>
        </p:spPr>
        <p:txBody>
          <a:bodyPr anchor="t"/>
          <a:lstStyle>
            <a:lvl1pPr algn="dist">
              <a:lnSpc>
                <a:spcPct val="80000"/>
              </a:lnSpc>
              <a:defRPr sz="4000">
                <a:solidFill>
                  <a:schemeClr val="bg1"/>
                </a:solidFill>
                <a:latin typeface="Arial" panose="020B0604020202020204" pitchFamily="34" charset="0"/>
                <a:ea typeface="굴림" pitchFamily="50" charset="-127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altLang="ko-KR" noProof="1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381000" y="6629400"/>
            <a:ext cx="2133600" cy="152400"/>
          </a:xfrm>
          <a:ln>
            <a:miter lim="800000"/>
          </a:ln>
        </p:spPr>
        <p:txBody>
          <a:bodyPr wrap="square" numCol="1" anchor="t" anchorCtr="0" compatLnSpc="1"/>
          <a:lstStyle>
            <a:lvl1pPr algn="l" eaLnBrk="1" hangingPunct="1">
              <a:defRPr sz="1400" b="0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BF4ED82-D392-400E-8B18-0C535C1BD86E}" type="datetime1">
              <a:rPr lang="zh-CN" altLang="en-US" smtClean="0"/>
            </a:fld>
            <a:endParaRPr lang="en-US" altLang="ko-K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200400" y="6629400"/>
            <a:ext cx="2895600" cy="152400"/>
          </a:xfrm>
          <a:ln>
            <a:miter lim="800000"/>
          </a:ln>
        </p:spPr>
        <p:txBody>
          <a:bodyPr wrap="square" numCol="1" anchor="t" anchorCtr="0" compatLnSpc="1"/>
          <a:lstStyle>
            <a:lvl1pPr algn="ctr" eaLnBrk="1" hangingPunct="1">
              <a:defRPr sz="1400" b="0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81800" y="6640897"/>
            <a:ext cx="2133600" cy="152400"/>
          </a:xfrm>
        </p:spPr>
        <p:txBody>
          <a:bodyPr wrap="square" numCol="1" anchorCtr="0" compatLnSpc="1"/>
          <a:lstStyle>
            <a:lvl1pPr>
              <a:defRPr sz="1400" b="0" u="none" smtClean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</a:defRPr>
            </a:lvl1pPr>
          </a:lstStyle>
          <a:p>
            <a:pPr algn="r"/>
            <a:fld id="{1FFAF29D-A78A-4405-B591-82AD49F526A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D8AC-3FF1-42EC-8FB5-75D371F929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/>
          <a:lstStyle>
            <a:lvl1pPr>
              <a:defRPr b="0" u="none" smtClean="0">
                <a:solidFill>
                  <a:schemeClr val="tx1"/>
                </a:solidFill>
                <a:ea typeface="Malgun Gothic" panose="020B0503020000020004" charset="-127"/>
              </a:defRPr>
            </a:lvl1pPr>
          </a:lstStyle>
          <a:p>
            <a:pPr algn="r"/>
            <a:fld id="{6159FED4-300C-4CA6-A166-7CA8D48E5AC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3D866-7A17-438A-B69E-8ED65351A0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/>
          <a:lstStyle>
            <a:lvl1pPr>
              <a:defRPr smtClean="0">
                <a:ea typeface="Malgun Gothic" panose="020B0503020000020004" charset="-127"/>
              </a:defRPr>
            </a:lvl1pPr>
          </a:lstStyle>
          <a:p>
            <a:fld id="{A43BF157-BD96-45E2-8116-96B31D820F57}" type="slidenum">
              <a:rPr altLang="ko-KR"/>
            </a:fld>
            <a:endParaRPr lang="zh-CN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C1307-4251-4242-B4BF-182B66CF118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/>
          <a:lstStyle>
            <a:lvl1pPr>
              <a:defRPr smtClean="0">
                <a:ea typeface="Malgun Gothic" panose="020B0503020000020004" charset="-127"/>
              </a:defRPr>
            </a:lvl1pPr>
          </a:lstStyle>
          <a:p>
            <a:fld id="{137FE3FF-FF02-4BD3-BA7B-FE8D955AA7C5}" type="slidenum">
              <a:rPr altLang="ko-KR"/>
            </a:fld>
            <a:endParaRPr lang="zh-CN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89A41-645F-4FEF-9E7B-BE337AD7970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/>
          <a:lstStyle>
            <a:lvl1pPr>
              <a:defRPr smtClean="0">
                <a:ea typeface="Malgun Gothic" panose="020B0503020000020004" charset="-127"/>
              </a:defRPr>
            </a:lvl1pPr>
          </a:lstStyle>
          <a:p>
            <a:fld id="{45AF599F-4A86-4050-AF61-71EC2A096247}" type="slidenum">
              <a:rPr altLang="ko-KR"/>
            </a:fld>
            <a:endParaRPr lang="zh-CN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7C77E-3B93-4A79-AD68-1E0D7E44D2D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/>
          <a:lstStyle>
            <a:lvl1pPr>
              <a:defRPr smtClean="0">
                <a:ea typeface="Malgun Gothic" panose="020B0503020000020004" charset="-127"/>
              </a:defRPr>
            </a:lvl1pPr>
          </a:lstStyle>
          <a:p>
            <a:fld id="{8D87D409-EB4E-4EDD-B2F2-4FE71C96C350}" type="slidenum">
              <a:rPr altLang="ko-KR"/>
            </a:fld>
            <a:endParaRPr lang="zh-CN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FA072-03C4-419C-B1FA-E0EDC2E6B05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/>
          <a:lstStyle>
            <a:lvl1pPr>
              <a:defRPr smtClean="0">
                <a:ea typeface="Malgun Gothic" panose="020B0503020000020004" charset="-127"/>
              </a:defRPr>
            </a:lvl1pPr>
          </a:lstStyle>
          <a:p>
            <a:fld id="{54410AE5-04D4-4717-9428-52752698E5EC}" type="slidenum">
              <a:rPr altLang="ko-KR"/>
            </a:fld>
            <a:endParaRPr lang="zh-CN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E4ACC-7DDD-4CED-B0EB-2E9F59FC2F4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/>
          <a:lstStyle>
            <a:lvl1pPr>
              <a:defRPr smtClean="0">
                <a:ea typeface="Malgun Gothic" panose="020B0503020000020004" charset="-127"/>
              </a:defRPr>
            </a:lvl1pPr>
          </a:lstStyle>
          <a:p>
            <a:fld id="{13B67231-BDDA-4752-BBC3-D262841BB96B}" type="slidenum">
              <a:rPr altLang="ko-KR"/>
            </a:fld>
            <a:endParaRPr lang="zh-CN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B0FE-A619-489A-83F9-903AFA26BCB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/>
          <a:lstStyle>
            <a:lvl1pPr>
              <a:defRPr smtClean="0">
                <a:ea typeface="Malgun Gothic" panose="020B0503020000020004" charset="-127"/>
              </a:defRPr>
            </a:lvl1pPr>
          </a:lstStyle>
          <a:p>
            <a:fld id="{A5B73457-6226-48C1-A703-D02DF22B07DF}" type="slidenum">
              <a:rPr altLang="ko-KR"/>
            </a:fld>
            <a:endParaRPr lang="zh-CN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1AFBC4C-7B75-4B42-BB28-F869E7E047A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hangingPunct="1">
              <a:buFont typeface="Arial" panose="020B0604020202020204" pitchFamily="34" charset="0"/>
              <a:buNone/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pPr>
              <a:defRPr/>
            </a:pPr>
            <a:fld id="{CF029559-E861-40BB-91D0-E908E4D1F72B}" type="slidenum">
              <a:rPr lang="en-US" altLang="ko-KR"/>
            </a:fld>
            <a:endParaRPr lang="en-US" altLang="ko-K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algun Gothic" panose="020B0503020000020004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algun Gothic" panose="020B0503020000020004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algun Gothic" panose="020B0503020000020004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algun Gothic" panose="020B0503020000020004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algun Gothic" panose="020B0503020000020004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algun Gothic" panose="020B0503020000020004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algun Gothic" panose="020B0503020000020004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algun Gothic" panose="020B0503020000020004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algun Gothic" panose="020B0503020000020004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algun Gothic" panose="020B0503020000020004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algun Gothic" panose="020B0503020000020004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lgun Gothic" panose="020B0503020000020004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algun Gothic" panose="020B0503020000020004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algun Gothic" panose="020B0503020000020004" charset="-127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1167184" y="216973"/>
            <a:ext cx="6858000" cy="683360"/>
          </a:xfrm>
        </p:spPr>
        <p:txBody>
          <a:bodyPr/>
          <a:lstStyle/>
          <a:p>
            <a:pPr algn="ctr"/>
            <a:r>
              <a:rPr lang="zh-CN" altLang="en-US" sz="4400" b="1" dirty="0">
                <a:solidFill>
                  <a:srgbClr val="2110FC"/>
                </a:solidFill>
              </a:rPr>
              <a:t>知识回顾</a:t>
            </a:r>
            <a:endParaRPr lang="zh-CN" altLang="en-US" sz="4400" dirty="0">
              <a:solidFill>
                <a:srgbClr val="2110FC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5533888"/>
            <a:ext cx="5143504" cy="116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2632" y="5762247"/>
            <a:ext cx="3740372" cy="78579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520" y="980728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110FC"/>
                </a:solidFill>
              </a:rPr>
              <a:t>线性回归</a:t>
            </a:r>
            <a:endParaRPr lang="zh-CN" altLang="en-US" sz="3200" dirty="0">
              <a:solidFill>
                <a:srgbClr val="2110FC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FFAF29D-A78A-4405-B591-82AD49F526A1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49" y="1000109"/>
            <a:ext cx="5657371" cy="1299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41123" y="2469881"/>
            <a:ext cx="3177521" cy="48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86670" y="2490860"/>
            <a:ext cx="3055734" cy="453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1905" name="Picture 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3403049"/>
            <a:ext cx="9144000" cy="10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490852" y="336361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110FC"/>
                </a:solidFill>
              </a:rPr>
              <a:t>目标变量</a:t>
            </a:r>
            <a:endParaRPr lang="zh-CN" altLang="en-US" sz="3200" dirty="0">
              <a:solidFill>
                <a:srgbClr val="2110FC"/>
              </a:solidFill>
            </a:endParaRPr>
          </a:p>
        </p:txBody>
      </p:sp>
      <p:pic>
        <p:nvPicPr>
          <p:cNvPr id="25190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74835" y="4500570"/>
            <a:ext cx="708225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预测分布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68273" y="5612027"/>
            <a:ext cx="4450715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none" dirty="0">
                <a:solidFill>
                  <a:srgbClr val="2110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第⼀项表⽰数据中的噪声</a:t>
            </a:r>
            <a:endParaRPr lang="en-US" altLang="zh-CN" u="none" dirty="0">
              <a:solidFill>
                <a:srgbClr val="2110F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u="none" dirty="0">
                <a:solidFill>
                  <a:srgbClr val="2110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第⼆项反映了与参数</a:t>
            </a:r>
            <a:r>
              <a:rPr lang="en-US" altLang="zh-CN" u="none" dirty="0">
                <a:solidFill>
                  <a:srgbClr val="2110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u="none" dirty="0">
                <a:solidFill>
                  <a:srgbClr val="2110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关联的不确定性</a:t>
            </a:r>
            <a:endParaRPr lang="zh-CN" altLang="en-US" u="none" dirty="0">
              <a:solidFill>
                <a:srgbClr val="2110F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5764" y="1469178"/>
            <a:ext cx="8929750" cy="4131675"/>
            <a:chOff x="105764" y="1469178"/>
            <a:chExt cx="8929750" cy="4131675"/>
          </a:xfrm>
        </p:grpSpPr>
        <p:pic>
          <p:nvPicPr>
            <p:cNvPr id="425986" name="Picture 2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5764" y="1469178"/>
              <a:ext cx="8929750" cy="413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598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26423" y="3122398"/>
              <a:ext cx="1270206" cy="306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427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" y="869315"/>
            <a:ext cx="3961130" cy="53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935" y="916940"/>
            <a:ext cx="2944495" cy="4070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/>
            <a:fld id="{6159FED4-300C-4CA6-A166-7CA8D48E5ACA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9750" y="274955"/>
            <a:ext cx="7630160" cy="6429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/>
            <a:fld id="{6159FED4-300C-4CA6-A166-7CA8D48E5ACA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274955"/>
            <a:ext cx="8194675" cy="6089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33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86050" y="2500306"/>
            <a:ext cx="4104456" cy="628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95536" y="260648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110FC"/>
                </a:solidFill>
              </a:rPr>
              <a:t>正则化</a:t>
            </a:r>
            <a:endParaRPr lang="zh-CN" altLang="en-US" sz="3200" dirty="0">
              <a:solidFill>
                <a:srgbClr val="2110F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3571876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110FC"/>
                </a:solidFill>
              </a:rPr>
              <a:t>贝叶斯线性回归</a:t>
            </a:r>
            <a:endParaRPr lang="zh-CN" altLang="en-US" sz="3200" dirty="0">
              <a:solidFill>
                <a:srgbClr val="2110F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FFAF29D-A78A-4405-B591-82AD49F526A1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2498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925" y="5239894"/>
            <a:ext cx="8875782" cy="133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98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4357694"/>
            <a:ext cx="4818191" cy="76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98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7" y="694597"/>
            <a:ext cx="5500727" cy="139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更加⼀般的正则化项</a:t>
            </a:r>
            <a:r>
              <a:rPr lang="zh-CN" altLang="en-US" dirty="0"/>
              <a:t> </a:t>
            </a:r>
            <a:endParaRPr lang="zh-CN" altLang="en-US" b="1" dirty="0"/>
          </a:p>
        </p:txBody>
      </p:sp>
      <p:pic>
        <p:nvPicPr>
          <p:cNvPr id="111627" name="Picture 1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91937" y="1053132"/>
            <a:ext cx="5681677" cy="130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27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" y="2133197"/>
            <a:ext cx="9115404" cy="2939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227869" y="4941437"/>
            <a:ext cx="8501122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u="none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 </a:t>
            </a:r>
            <a:r>
              <a:rPr lang="en-US" altLang="zh-CN" u="none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2</a:t>
            </a:r>
            <a:r>
              <a:rPr lang="zh-CN" altLang="en-US" u="none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对应于二次正则化项，被称为岭回归、山脊回归（</a:t>
            </a:r>
            <a:r>
              <a:rPr lang="en-US" altLang="zh-CN" u="none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Ridge Regression</a:t>
            </a:r>
            <a:r>
              <a:rPr lang="zh-CN" altLang="en-US" u="none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en-US" altLang="zh-CN" u="none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</a:pPr>
            <a:r>
              <a:rPr lang="en-US" altLang="zh-CN" i="1" u="none" dirty="0">
                <a:solidFill>
                  <a:srgbClr val="2110F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 </a:t>
            </a:r>
            <a:r>
              <a:rPr lang="en-US" altLang="zh-CN" u="none" dirty="0">
                <a:solidFill>
                  <a:srgbClr val="2110F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1</a:t>
            </a:r>
            <a:r>
              <a:rPr lang="zh-CN" altLang="en-US" u="none" dirty="0">
                <a:solidFill>
                  <a:srgbClr val="2110F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对应于一次正则化项，被称为套索（</a:t>
            </a:r>
            <a:r>
              <a:rPr lang="en-US" altLang="zh-CN" u="none" dirty="0">
                <a:solidFill>
                  <a:srgbClr val="2110F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Lasso</a:t>
            </a:r>
            <a:r>
              <a:rPr lang="zh-CN" altLang="en-US" u="none" dirty="0">
                <a:solidFill>
                  <a:srgbClr val="2110F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）回归</a:t>
            </a:r>
            <a:endParaRPr lang="zh-CN" altLang="en-US" u="none" dirty="0">
              <a:solidFill>
                <a:srgbClr val="2110F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</a:pPr>
            <a:r>
              <a:rPr lang="en-US" altLang="zh-CN" dirty="0">
                <a:solidFill>
                  <a:srgbClr val="2110F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Lasso</a:t>
            </a:r>
            <a:r>
              <a:rPr lang="zh-CN" altLang="en-US" dirty="0">
                <a:solidFill>
                  <a:srgbClr val="2110F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回归当</a:t>
            </a:r>
            <a:r>
              <a:rPr lang="zh-CN" altLang="en-US" i="1" dirty="0">
                <a:solidFill>
                  <a:srgbClr val="2110F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l-GR" altLang="zh-CN" i="1" dirty="0">
                <a:solidFill>
                  <a:srgbClr val="2110F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λ</a:t>
            </a:r>
            <a:r>
              <a:rPr lang="zh-CN" altLang="en-US" i="1" dirty="0">
                <a:solidFill>
                  <a:srgbClr val="2110F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dirty="0">
                <a:solidFill>
                  <a:srgbClr val="2110F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足够大时，一些系数会趋近于</a:t>
            </a:r>
            <a:r>
              <a:rPr lang="en-US" altLang="zh-CN" dirty="0">
                <a:solidFill>
                  <a:srgbClr val="2110F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dirty="0">
                <a:solidFill>
                  <a:srgbClr val="2110F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，对应的基函数项不发挥作用，从而得到一个稀疏的模型。</a:t>
            </a:r>
            <a:r>
              <a:rPr lang="zh-CN" altLang="en-US" u="none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endParaRPr lang="en-US" altLang="zh-CN" u="none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363272" cy="1143000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偏置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方差分解</a:t>
            </a:r>
            <a:endParaRPr lang="en-GB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zh-CN" altLang="en-US" sz="2800" dirty="0"/>
            </a:br>
            <a:endParaRPr lang="en-GB" sz="2800" b="1" dirty="0"/>
          </a:p>
        </p:txBody>
      </p:sp>
      <p:sp>
        <p:nvSpPr>
          <p:cNvPr id="5" name="圆角矩形标注 4"/>
          <p:cNvSpPr/>
          <p:nvPr/>
        </p:nvSpPr>
        <p:spPr>
          <a:xfrm>
            <a:off x="142844" y="4828055"/>
            <a:ext cx="4143404" cy="576064"/>
          </a:xfrm>
          <a:prstGeom prst="wedgeRoundRectCallout">
            <a:avLst>
              <a:gd name="adj1" fmla="val -3727"/>
              <a:gd name="adj2" fmla="val -216072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u="none" dirty="0">
                <a:solidFill>
                  <a:srgbClr val="2110FC"/>
                </a:solidFill>
              </a:rPr>
              <a:t>平方偏置：所有数据集的平均预测与预期的回归函数之间的差异</a:t>
            </a:r>
            <a:endParaRPr lang="en-US" altLang="zh-CN" u="none" dirty="0">
              <a:solidFill>
                <a:srgbClr val="2110FC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626096" y="4844827"/>
            <a:ext cx="4429124" cy="576064"/>
          </a:xfrm>
          <a:prstGeom prst="wedgeRoundRectCallout">
            <a:avLst>
              <a:gd name="adj1" fmla="val -14791"/>
              <a:gd name="adj2" fmla="val -214531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u="none" dirty="0">
                <a:solidFill>
                  <a:srgbClr val="FF0000"/>
                </a:solidFill>
              </a:rPr>
              <a:t>方差：模型给出的解在平均值附近波动（对特定数据集选择的敏感程度）</a:t>
            </a:r>
            <a:endParaRPr lang="en-US" altLang="zh-CN" u="none" dirty="0">
              <a:solidFill>
                <a:srgbClr val="FF0000"/>
              </a:solidFill>
            </a:endParaRPr>
          </a:p>
        </p:txBody>
      </p:sp>
      <p:pic>
        <p:nvPicPr>
          <p:cNvPr id="359425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596" y="2143116"/>
            <a:ext cx="8501090" cy="1697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159FED4-300C-4CA6-A166-7CA8D48E5ACA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95" y="1063139"/>
            <a:ext cx="4608195" cy="16440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偏置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方差分解</a:t>
            </a:r>
            <a:endParaRPr lang="en-GB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56353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178886"/>
            <a:ext cx="5271868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47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5258" y="1961416"/>
            <a:ext cx="3638129" cy="170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277088" y="3890242"/>
            <a:ext cx="38576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u="none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⼤</a:t>
            </a:r>
            <a:r>
              <a:rPr lang="en-US" altLang="zh-CN" i="1" u="none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λ</a:t>
            </a:r>
            <a:r>
              <a:rPr lang="zh-CN" altLang="en-US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把权值参数拉向零，导致了</a:t>
            </a:r>
            <a:r>
              <a:rPr lang="zh-CN" altLang="en-US" u="none" dirty="0">
                <a:solidFill>
                  <a:srgbClr val="2110F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⼤偏置：</a:t>
            </a:r>
            <a:r>
              <a:rPr lang="zh-CN" altLang="en-US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两条曲线看起来很不同</a:t>
            </a:r>
            <a:br>
              <a:rPr lang="zh-CN" altLang="en-US" u="non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zh-CN" altLang="en-US" u="none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小方差：</a:t>
            </a:r>
            <a:r>
              <a:rPr lang="zh-CN" altLang="en-US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红⾊曲线看起来很相似</a:t>
            </a:r>
            <a:endParaRPr lang="en-US" altLang="zh-CN" u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u="non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u="non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u="none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⼩</a:t>
            </a:r>
            <a:r>
              <a:rPr lang="en-US" altLang="zh-CN" i="1" u="none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λ</a:t>
            </a:r>
            <a:r>
              <a:rPr lang="zh-CN" altLang="en-US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使得模型对各个数据集⾥的噪声拟合效果⾮常好，导致了</a:t>
            </a:r>
            <a:r>
              <a:rPr lang="zh-CN" altLang="en-US" u="none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⼤⽅差、</a:t>
            </a:r>
            <a:r>
              <a:rPr lang="zh-CN" altLang="en-US" u="none" dirty="0">
                <a:solidFill>
                  <a:srgbClr val="2110F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小偏置</a:t>
            </a:r>
            <a:endParaRPr lang="en-US" altLang="zh-CN" u="none" dirty="0">
              <a:solidFill>
                <a:srgbClr val="2110F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747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142984"/>
            <a:ext cx="2053914" cy="79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159FED4-300C-4CA6-A166-7CA8D48E5AC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偏置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方差折中</a:t>
            </a:r>
            <a:endParaRPr lang="en-GB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6609" name="Picture 1" descr="C:\Users\Mis_Liu\AppData\Roaming\Tencent\Users\79190152\QQ\WinTemp\RichOle\}86@~GTD])EI080_OV(5Z$V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202" y="2165416"/>
            <a:ext cx="8905506" cy="4036352"/>
          </a:xfrm>
          <a:prstGeom prst="rect">
            <a:avLst/>
          </a:prstGeom>
          <a:noFill/>
        </p:spPr>
      </p:pic>
      <p:pic>
        <p:nvPicPr>
          <p:cNvPr id="3522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161" y="1501884"/>
            <a:ext cx="5445538" cy="385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5251" y="1421536"/>
            <a:ext cx="3499726" cy="374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1485" y="143510"/>
            <a:ext cx="5467985" cy="1143000"/>
          </a:xfrm>
        </p:spPr>
        <p:txBody>
          <a:bodyPr/>
          <a:p>
            <a:r>
              <a:rPr lang="zh-CN" altLang="en-US" sz="2000" b="1">
                <a:solidFill>
                  <a:srgbClr val="FF0000"/>
                </a:solidFill>
              </a:rPr>
              <a:t>偏置方差分解</a:t>
            </a:r>
            <a:br>
              <a:rPr lang="zh-CN" altLang="en-US" sz="2000" b="1">
                <a:solidFill>
                  <a:srgbClr val="FF0000"/>
                </a:solidFill>
              </a:rPr>
            </a:br>
            <a:r>
              <a:rPr lang="zh-CN" altLang="en-US" sz="2000" b="1">
                <a:solidFill>
                  <a:srgbClr val="FF0000"/>
                </a:solidFill>
              </a:rPr>
              <a:t>偏置（Bias）、方差（Variance）、预测错误与模型的复杂度（Model Complexity）之间的关系。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7FE3FF-FF02-4BD3-BA7B-FE8D955AA7C5}" type="slidenum">
              <a:rPr altLang="ko-KR"/>
            </a:fld>
            <a:endParaRPr lang="zh-CN" altLang="ko-KR"/>
          </a:p>
        </p:txBody>
      </p:sp>
      <p:pic>
        <p:nvPicPr>
          <p:cNvPr id="65540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95" y="1268730"/>
            <a:ext cx="4594860" cy="333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文本框 99"/>
          <p:cNvSpPr txBox="1"/>
          <p:nvPr/>
        </p:nvSpPr>
        <p:spPr>
          <a:xfrm>
            <a:off x="251460" y="4744085"/>
            <a:ext cx="878713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u="none">
                <a:solidFill>
                  <a:srgbClr val="2110FC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期望平</a:t>
            </a:r>
            <a:r>
              <a:rPr lang="en-US" u="none">
                <a:solidFill>
                  <a:srgbClr val="2110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⽅</a:t>
            </a:r>
            <a:r>
              <a:rPr lang="zh-CN" u="none">
                <a:solidFill>
                  <a:srgbClr val="2110FC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损失可以分解为：期望损失= 偏置</a:t>
            </a:r>
            <a:r>
              <a:rPr lang="en-US" u="none" baseline="30000">
                <a:solidFill>
                  <a:srgbClr val="2110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u="none">
                <a:solidFill>
                  <a:srgbClr val="2110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⽅</a:t>
            </a:r>
            <a:r>
              <a:rPr lang="zh-CN" u="none">
                <a:solidFill>
                  <a:srgbClr val="2110FC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差+ 噪声。</a:t>
            </a:r>
            <a:endParaRPr lang="zh-CN" u="none">
              <a:solidFill>
                <a:srgbClr val="2110FC"/>
              </a:solidFill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indent="0"/>
            <a:r>
              <a:rPr lang="zh-CN" u="none">
                <a:solidFill>
                  <a:srgbClr val="2110FC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模型复杂度越低，它的刻画能力越弱，在训练集和测试集上错误都比较大，属于欠拟合，模型的偏置比较大，但方差比较小。</a:t>
            </a:r>
            <a:endParaRPr lang="zh-CN" u="none">
              <a:solidFill>
                <a:srgbClr val="2110FC"/>
              </a:solidFill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indent="0"/>
            <a:r>
              <a:rPr lang="zh-CN" u="none">
                <a:solidFill>
                  <a:srgbClr val="2110FC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模型复杂度越高，它的刻画能力越强，在训练集和测试集上的错误就越小，模型的偏置减小，但方差增大。</a:t>
            </a:r>
            <a:endParaRPr lang="zh-CN" u="none">
              <a:solidFill>
                <a:srgbClr val="2110FC"/>
              </a:solidFill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0" indent="0"/>
            <a:r>
              <a:rPr lang="zh-CN" u="none">
                <a:solidFill>
                  <a:srgbClr val="2110FC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当复杂度过大后，测试集上的误差反而会增大，为过拟合。</a:t>
            </a:r>
            <a:endParaRPr lang="zh-CN" altLang="en-US" u="none">
              <a:solidFill>
                <a:srgbClr val="2110FC"/>
              </a:solidFill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 noChangeArrowheads="1"/>
          </p:cNvSpPr>
          <p:nvPr>
            <p:ph type="title"/>
          </p:nvPr>
        </p:nvSpPr>
        <p:spPr>
          <a:xfrm>
            <a:off x="539552" y="91723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预测分布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6210" y="1375410"/>
            <a:ext cx="875792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通常我们感兴趣的不是w本⾝的值，⽽是对于新的 </a:t>
            </a:r>
            <a:r>
              <a:rPr lang="zh-CN" altLang="en-US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值预测出 </a:t>
            </a:r>
            <a:r>
              <a:rPr lang="zh-CN" altLang="en-US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的值。这需要计算出预测分布（predictive distribution）：</a:t>
            </a:r>
            <a:endParaRPr lang="zh-CN" altLang="en-US" sz="2400" u="non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579" y="2277065"/>
            <a:ext cx="1650248" cy="5307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9597" y="3184699"/>
            <a:ext cx="669674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标准的贝叶斯做法是对变量w做边缘化：</a:t>
            </a:r>
            <a:endParaRPr lang="zh-CN" altLang="en-US" sz="2400" u="non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" y="3644900"/>
            <a:ext cx="7631430" cy="11658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05" y="5229334"/>
            <a:ext cx="8138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贝叶斯⽅法</a:t>
            </a:r>
            <a:r>
              <a:rPr lang="zh-CN" altLang="en-US" sz="2400" dirty="0">
                <a:solidFill>
                  <a:schemeClr val="tx1"/>
                </a:solidFill>
              </a:rPr>
              <a:t>⾃始⾄终地使⽤</a:t>
            </a:r>
            <a:r>
              <a:rPr lang="zh-CN" altLang="en-US" sz="2400" dirty="0">
                <a:solidFill>
                  <a:srgbClr val="FF0000"/>
                </a:solidFill>
              </a:rPr>
              <a:t>概率的加和规则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乘积规则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预测分布</a:t>
            </a:r>
            <a:endParaRPr lang="zh-CN" alt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1538" y="3571876"/>
            <a:ext cx="698408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7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28802"/>
            <a:ext cx="50292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000100" y="1500174"/>
            <a:ext cx="3009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110FC"/>
                </a:solidFill>
              </a:rPr>
              <a:t>⽬标变量的条件概率分布</a:t>
            </a:r>
            <a:endParaRPr lang="zh-CN" altLang="en-US" dirty="0">
              <a:solidFill>
                <a:srgbClr val="2110FC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1538" y="3143248"/>
            <a:ext cx="1665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110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solidFill>
                  <a:srgbClr val="2110FC"/>
                </a:solidFill>
              </a:rPr>
              <a:t>的后验分布</a:t>
            </a:r>
            <a:endParaRPr lang="zh-CN" altLang="en-US" dirty="0">
              <a:solidFill>
                <a:srgbClr val="2110FC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0192" y="2078565"/>
            <a:ext cx="675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110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(3.8)</a:t>
            </a:r>
            <a:endParaRPr lang="zh-CN" altLang="en-US" dirty="0">
              <a:solidFill>
                <a:srgbClr val="2110FC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52262" y="3659200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110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(3.49)</a:t>
            </a:r>
            <a:endParaRPr lang="zh-CN" altLang="en-US" dirty="0">
              <a:solidFill>
                <a:srgbClr val="2110FC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EXPOINT" val="latex"/>
  <p:tag name="SOURCE" val="\documentclass{book}&#10;\pagestyle{empty}&#10;\input{C:/Users/markussv/depots/CMBBOOK/latex/prml-utils}&#10;\begin{document}&#10;\[&#10;\bfw_{\rm ML} = \left(\boldPhi^\T \boldPhi \right)^{-1}&#10;  \boldPhi^\T \vectt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00"/>
  <p:tag name="PICTUREFILESIZE" val="3400"/>
</p:tagLst>
</file>

<file path=ppt/tags/tag2.xml><?xml version="1.0" encoding="utf-8"?>
<p:tagLst xmlns:p="http://schemas.openxmlformats.org/presentationml/2006/main">
  <p:tag name="KSO_WM_UNIT_PLACING_PICTURE_USER_VIEWPORT" val="{&quot;height&quot;:8025,&quot;width&quot;:11055}"/>
  <p:tag name="KSO_WM_BEAUTIFY_FLAG" val=""/>
</p:tagLst>
</file>

<file path=ppt/tags/tag3.xml><?xml version="1.0" encoding="utf-8"?>
<p:tagLst xmlns:p="http://schemas.openxmlformats.org/presentationml/2006/main">
  <p:tag name="KSO_WM_UNIT_PLACING_PICTURE_USER_VIEWPORT" val="{&quot;height&quot;:7128,&quot;width&quot;:8460}"/>
</p:tagLst>
</file>

<file path=ppt/tags/tag4.xml><?xml version="1.0" encoding="utf-8"?>
<p:tagLst xmlns:p="http://schemas.openxmlformats.org/presentationml/2006/main">
  <p:tag name="KSO_WPP_MARK_KEY" val="cac1376f-75d6-4e93-89c5-545d1f66f9ed"/>
  <p:tag name="COMMONDATA" val="eyJoZGlkIjoiODQzYmFkMjZhNTRjZTViMjMzZDdlNDYxNDc4YTNkZj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WPS 演示</Application>
  <PresentationFormat>全屏显示(4:3)</PresentationFormat>
  <Paragraphs>77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Lucida Sans Unicode</vt:lpstr>
      <vt:lpstr>굴림</vt:lpstr>
      <vt:lpstr>Malgun Gothic</vt:lpstr>
      <vt:lpstr>Calibri</vt:lpstr>
      <vt:lpstr>Times New Roman</vt:lpstr>
      <vt:lpstr>黑体</vt:lpstr>
      <vt:lpstr>微软雅黑</vt:lpstr>
      <vt:lpstr>Arial Unicode MS</vt:lpstr>
      <vt:lpstr>等线</vt:lpstr>
      <vt:lpstr>Office 主题</vt:lpstr>
      <vt:lpstr>知识回顾</vt:lpstr>
      <vt:lpstr>PowerPoint 演示文稿</vt:lpstr>
      <vt:lpstr>更加⼀般的正则化项 </vt:lpstr>
      <vt:lpstr>偏置-方差分解</vt:lpstr>
      <vt:lpstr>偏置-方差分解</vt:lpstr>
      <vt:lpstr>偏置-方差折中</vt:lpstr>
      <vt:lpstr>PowerPoint 演示文稿</vt:lpstr>
      <vt:lpstr>预测分布</vt:lpstr>
      <vt:lpstr>预测分布</vt:lpstr>
      <vt:lpstr>预测分布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Linear Methods for Regression</dc:title>
  <dc:creator>bi</dc:creator>
  <cp:lastModifiedBy>伯恩</cp:lastModifiedBy>
  <cp:revision>388</cp:revision>
  <dcterms:created xsi:type="dcterms:W3CDTF">2006-01-24T01:31:00Z</dcterms:created>
  <dcterms:modified xsi:type="dcterms:W3CDTF">2023-03-09T16:06:00Z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566B4D9377C044EB9BCC6037363E3C57</vt:lpwstr>
  </property>
</Properties>
</file>