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88"/>
  </p:handoutMasterIdLst>
  <p:sldIdLst>
    <p:sldId id="1306" r:id="rId3"/>
    <p:sldId id="1735" r:id="rId4"/>
    <p:sldId id="1836" r:id="rId5"/>
    <p:sldId id="1875" r:id="rId6"/>
    <p:sldId id="1876" r:id="rId7"/>
    <p:sldId id="1767" r:id="rId8"/>
    <p:sldId id="1834" r:id="rId9"/>
    <p:sldId id="1835" r:id="rId11"/>
    <p:sldId id="1839" r:id="rId12"/>
    <p:sldId id="1811" r:id="rId13"/>
    <p:sldId id="1812" r:id="rId14"/>
    <p:sldId id="1838" r:id="rId15"/>
    <p:sldId id="1877" r:id="rId16"/>
    <p:sldId id="1822" r:id="rId17"/>
    <p:sldId id="1878" r:id="rId18"/>
    <p:sldId id="1826" r:id="rId19"/>
    <p:sldId id="1827" r:id="rId20"/>
    <p:sldId id="1828" r:id="rId21"/>
    <p:sldId id="1958" r:id="rId22"/>
    <p:sldId id="1879" r:id="rId23"/>
    <p:sldId id="1784" r:id="rId24"/>
    <p:sldId id="1785" r:id="rId25"/>
    <p:sldId id="1786" r:id="rId26"/>
    <p:sldId id="1787" r:id="rId27"/>
    <p:sldId id="1788" r:id="rId28"/>
    <p:sldId id="1880" r:id="rId29"/>
    <p:sldId id="1789" r:id="rId30"/>
    <p:sldId id="1790" r:id="rId31"/>
    <p:sldId id="1791" r:id="rId32"/>
    <p:sldId id="1881" r:id="rId33"/>
    <p:sldId id="1792" r:id="rId34"/>
    <p:sldId id="1793" r:id="rId35"/>
    <p:sldId id="1794" r:id="rId36"/>
    <p:sldId id="1818" r:id="rId37"/>
    <p:sldId id="1703" r:id="rId38"/>
    <p:sldId id="1723" r:id="rId39"/>
    <p:sldId id="1705" r:id="rId40"/>
    <p:sldId id="1706" r:id="rId41"/>
    <p:sldId id="1707" r:id="rId42"/>
    <p:sldId id="1754" r:id="rId43"/>
    <p:sldId id="908" r:id="rId44"/>
    <p:sldId id="1846" r:id="rId45"/>
    <p:sldId id="1757" r:id="rId46"/>
    <p:sldId id="1733" r:id="rId47"/>
    <p:sldId id="1755" r:id="rId48"/>
    <p:sldId id="1756" r:id="rId49"/>
    <p:sldId id="1758" r:id="rId50"/>
    <p:sldId id="1762" r:id="rId51"/>
    <p:sldId id="1871" r:id="rId52"/>
    <p:sldId id="1873" r:id="rId53"/>
    <p:sldId id="1859" r:id="rId54"/>
    <p:sldId id="1853" r:id="rId55"/>
    <p:sldId id="1854" r:id="rId56"/>
    <p:sldId id="1855" r:id="rId57"/>
    <p:sldId id="1856" r:id="rId58"/>
    <p:sldId id="1857" r:id="rId59"/>
    <p:sldId id="1602" r:id="rId60"/>
    <p:sldId id="1882" r:id="rId61"/>
    <p:sldId id="1860" r:id="rId62"/>
    <p:sldId id="1861" r:id="rId63"/>
    <p:sldId id="1868" r:id="rId64"/>
    <p:sldId id="1883" r:id="rId65"/>
    <p:sldId id="1869" r:id="rId66"/>
    <p:sldId id="1562" r:id="rId67"/>
    <p:sldId id="1563" r:id="rId68"/>
    <p:sldId id="1870" r:id="rId69"/>
    <p:sldId id="1851" r:id="rId70"/>
    <p:sldId id="1799" r:id="rId71"/>
    <p:sldId id="1808" r:id="rId72"/>
    <p:sldId id="1805" r:id="rId73"/>
    <p:sldId id="1806" r:id="rId74"/>
    <p:sldId id="1807" r:id="rId75"/>
    <p:sldId id="1803" r:id="rId76"/>
    <p:sldId id="1690" r:id="rId77"/>
    <p:sldId id="1691" r:id="rId78"/>
    <p:sldId id="1692" r:id="rId79"/>
    <p:sldId id="1874" r:id="rId80"/>
    <p:sldId id="1751" r:id="rId81"/>
    <p:sldId id="1747" r:id="rId82"/>
    <p:sldId id="1748" r:id="rId83"/>
    <p:sldId id="1749" r:id="rId84"/>
    <p:sldId id="1750" r:id="rId85"/>
    <p:sldId id="1375" r:id="rId86"/>
    <p:sldId id="1810" r:id="rId87"/>
  </p:sldIdLst>
  <p:sldSz cx="9144000" cy="6858000" type="screen4x3"/>
  <p:notesSz cx="6814820" cy="9942195"/>
  <p:custDataLst>
    <p:tags r:id="rId93"/>
  </p:custDataLst>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1" userDrawn="1">
          <p15:clr>
            <a:srgbClr val="A4A3A4"/>
          </p15:clr>
        </p15:guide>
        <p15:guide id="2" pos="290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C"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F3A"/>
    <a:srgbClr val="0000FF"/>
    <a:srgbClr val="FF3300"/>
    <a:srgbClr val="0432FF"/>
    <a:srgbClr val="008080"/>
    <a:srgbClr val="2E5C26"/>
    <a:srgbClr val="1E5C1E"/>
    <a:srgbClr val="E5FFE5"/>
    <a:srgbClr val="E1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196" autoAdjust="0"/>
  </p:normalViewPr>
  <p:slideViewPr>
    <p:cSldViewPr snapToGrid="0" showGuides="1">
      <p:cViewPr varScale="1">
        <p:scale>
          <a:sx n="119" d="100"/>
          <a:sy n="119" d="100"/>
        </p:scale>
        <p:origin x="1374" y="96"/>
      </p:cViewPr>
      <p:guideLst>
        <p:guide orient="horz" pos="2111"/>
        <p:guide pos="29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105.xml"/><Relationship Id="rId92" Type="http://schemas.openxmlformats.org/officeDocument/2006/relationships/commentAuthors" Target="commentAuthors.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4495" cy="542381"/>
          </a:xfrm>
          <a:prstGeom prst="rect">
            <a:avLst/>
          </a:prstGeom>
        </p:spPr>
        <p:txBody>
          <a:bodyPr vert="horz" lIns="91440" tIns="45720" rIns="91440" bIns="45720" rtlCol="0"/>
          <a:lstStyle>
            <a:lvl1pPr algn="l">
              <a:defRPr sz="1185"/>
            </a:lvl1pPr>
          </a:lstStyle>
          <a:p>
            <a:endParaRPr lang="zh-CN" altLang="en-US"/>
          </a:p>
        </p:txBody>
      </p:sp>
      <p:sp>
        <p:nvSpPr>
          <p:cNvPr id="3" name="日期占位符 2"/>
          <p:cNvSpPr>
            <a:spLocks noGrp="1"/>
          </p:cNvSpPr>
          <p:nvPr>
            <p:ph type="dt" sz="quarter" idx="1"/>
          </p:nvPr>
        </p:nvSpPr>
        <p:spPr>
          <a:xfrm>
            <a:off x="3835850" y="0"/>
            <a:ext cx="2934495" cy="542381"/>
          </a:xfrm>
          <a:prstGeom prst="rect">
            <a:avLst/>
          </a:prstGeom>
        </p:spPr>
        <p:txBody>
          <a:bodyPr vert="horz" lIns="91440" tIns="45720" rIns="91440" bIns="45720" rtlCol="0"/>
          <a:lstStyle>
            <a:lvl1pPr algn="r">
              <a:defRPr sz="118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267686"/>
            <a:ext cx="2934495" cy="542379"/>
          </a:xfrm>
          <a:prstGeom prst="rect">
            <a:avLst/>
          </a:prstGeom>
        </p:spPr>
        <p:txBody>
          <a:bodyPr vert="horz" lIns="91440" tIns="45720" rIns="91440" bIns="45720" rtlCol="0" anchor="b"/>
          <a:lstStyle>
            <a:lvl1pPr algn="l">
              <a:defRPr sz="1185"/>
            </a:lvl1pPr>
          </a:lstStyle>
          <a:p>
            <a:endParaRPr lang="zh-CN" altLang="en-US"/>
          </a:p>
        </p:txBody>
      </p:sp>
      <p:sp>
        <p:nvSpPr>
          <p:cNvPr id="5" name="灯片编号占位符 4"/>
          <p:cNvSpPr>
            <a:spLocks noGrp="1"/>
          </p:cNvSpPr>
          <p:nvPr>
            <p:ph type="sldNum" sz="quarter" idx="3"/>
          </p:nvPr>
        </p:nvSpPr>
        <p:spPr>
          <a:xfrm>
            <a:off x="3835850" y="10267686"/>
            <a:ext cx="2934495" cy="542379"/>
          </a:xfrm>
          <a:prstGeom prst="rect">
            <a:avLst/>
          </a:prstGeom>
        </p:spPr>
        <p:txBody>
          <a:bodyPr vert="horz" lIns="91440" tIns="45720" rIns="91440" bIns="45720" rtlCol="0" anchor="b"/>
          <a:lstStyle>
            <a:lvl1pPr algn="r">
              <a:defRPr sz="118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2750" cy="496888"/>
          </a:xfrm>
          <a:prstGeom prst="rect">
            <a:avLst/>
          </a:prstGeom>
          <a:noFill/>
          <a:ln>
            <a:noFill/>
          </a:ln>
          <a:effectLst/>
        </p:spPr>
        <p:txBody>
          <a:bodyPr vert="horz" wrap="square" lIns="95750" tIns="47875" rIns="95750" bIns="47875" numCol="1" anchor="t" anchorCtr="0" compatLnSpc="1"/>
          <a:lstStyle>
            <a:lvl1pPr defTabSz="956945" eaLnBrk="1" hangingPunct="1">
              <a:buFont typeface="Arial" panose="020B0604020202020204" pitchFamily="34" charset="0"/>
              <a:buNone/>
              <a:defRPr sz="1300" b="0">
                <a:latin typeface="Arial" panose="020B0604020202020204" pitchFamily="34" charset="0"/>
                <a:ea typeface="宋体" panose="02010600030101010101" pitchFamily="2" charset="-122"/>
              </a:defRPr>
            </a:lvl1pPr>
          </a:lstStyle>
          <a:p>
            <a:pPr>
              <a:defRPr/>
            </a:pPr>
            <a:endParaRPr lang="zh-CN" altLang="zh-CN"/>
          </a:p>
        </p:txBody>
      </p:sp>
      <p:sp>
        <p:nvSpPr>
          <p:cNvPr id="7171" name="Rectangle 3"/>
          <p:cNvSpPr>
            <a:spLocks noGrp="1" noChangeArrowheads="1"/>
          </p:cNvSpPr>
          <p:nvPr>
            <p:ph type="dt" idx="1"/>
          </p:nvPr>
        </p:nvSpPr>
        <p:spPr bwMode="auto">
          <a:xfrm>
            <a:off x="3859213" y="0"/>
            <a:ext cx="2954337" cy="496888"/>
          </a:xfrm>
          <a:prstGeom prst="rect">
            <a:avLst/>
          </a:prstGeom>
          <a:noFill/>
          <a:ln>
            <a:noFill/>
          </a:ln>
          <a:effectLst/>
        </p:spPr>
        <p:txBody>
          <a:bodyPr vert="horz" wrap="square" lIns="95750" tIns="47875" rIns="95750" bIns="47875" numCol="1" anchor="t" anchorCtr="0" compatLnSpc="1"/>
          <a:lstStyle>
            <a:lvl1pPr algn="r" defTabSz="956945" eaLnBrk="1" hangingPunct="1">
              <a:buFont typeface="Arial" panose="020B0604020202020204" pitchFamily="34" charset="0"/>
              <a:buNone/>
              <a:defRPr sz="1300" b="0">
                <a:latin typeface="Arial" panose="020B0604020202020204" pitchFamily="34" charset="0"/>
                <a:ea typeface="宋体" panose="02010600030101010101" pitchFamily="2" charset="-122"/>
              </a:defRPr>
            </a:lvl1pPr>
          </a:lstStyle>
          <a:p>
            <a:pPr>
              <a:defRPr/>
            </a:pPr>
            <a:endParaRPr lang="zh-CN" altLang="zh-CN"/>
          </a:p>
        </p:txBody>
      </p:sp>
      <p:sp>
        <p:nvSpPr>
          <p:cNvPr id="99332" name="Rectangle 4"/>
          <p:cNvSpPr>
            <a:spLocks noGrp="1" noRot="1" noChangeAspect="1" noChangeArrowheads="1"/>
          </p:cNvSpPr>
          <p:nvPr>
            <p:ph type="sldImg" idx="4294967295"/>
          </p:nvPr>
        </p:nvSpPr>
        <p:spPr bwMode="auto">
          <a:xfrm>
            <a:off x="922338" y="746125"/>
            <a:ext cx="4970462" cy="3727450"/>
          </a:xfrm>
          <a:prstGeom prst="rect">
            <a:avLst/>
          </a:prstGeom>
          <a:noFill/>
          <a:ln w="9525">
            <a:noFill/>
            <a:miter lim="800000"/>
          </a:ln>
        </p:spPr>
      </p:sp>
      <p:sp>
        <p:nvSpPr>
          <p:cNvPr id="7173" name="Rectangle 5"/>
          <p:cNvSpPr>
            <a:spLocks noGrp="1" noRot="1" noChangeArrowheads="1"/>
          </p:cNvSpPr>
          <p:nvPr>
            <p:ph type="body" sz="quarter" idx="3"/>
          </p:nvPr>
        </p:nvSpPr>
        <p:spPr bwMode="auto">
          <a:xfrm>
            <a:off x="681038" y="4722813"/>
            <a:ext cx="5453062" cy="4473575"/>
          </a:xfrm>
          <a:prstGeom prst="rect">
            <a:avLst/>
          </a:prstGeom>
          <a:noFill/>
          <a:ln>
            <a:noFill/>
          </a:ln>
          <a:effectLst/>
        </p:spPr>
        <p:txBody>
          <a:bodyPr vert="horz" wrap="square" lIns="95750" tIns="47875" rIns="95750" bIns="47875" numCol="1" anchor="ctr" anchorCtr="0" compatLnSpc="1"/>
          <a:lstStyle/>
          <a:p>
            <a:pPr lvl="0"/>
            <a:r>
              <a:rPr lang="zh-CN" noProof="0"/>
              <a:t>单击此处编辑母版文本样式</a:t>
            </a:r>
            <a:endParaRPr lang="zh-CN" noProof="0"/>
          </a:p>
          <a:p>
            <a:pPr lvl="0"/>
            <a:r>
              <a:rPr lang="zh-CN" noProof="0"/>
              <a:t>第二级</a:t>
            </a:r>
            <a:endParaRPr lang="zh-CN" noProof="0"/>
          </a:p>
          <a:p>
            <a:pPr lvl="0"/>
            <a:r>
              <a:rPr lang="zh-CN" noProof="0"/>
              <a:t>第三级</a:t>
            </a:r>
            <a:endParaRPr lang="zh-CN" noProof="0"/>
          </a:p>
          <a:p>
            <a:pPr lvl="0"/>
            <a:r>
              <a:rPr lang="zh-CN" noProof="0"/>
              <a:t>第四级</a:t>
            </a:r>
            <a:endParaRPr lang="zh-CN" noProof="0"/>
          </a:p>
          <a:p>
            <a:pPr lvl="0"/>
            <a:r>
              <a:rPr lang="zh-CN" noProof="0"/>
              <a:t>第五级</a:t>
            </a:r>
            <a:endParaRPr lang="zh-CN" noProof="0"/>
          </a:p>
        </p:txBody>
      </p:sp>
      <p:sp>
        <p:nvSpPr>
          <p:cNvPr id="7174" name="Rectangle 6"/>
          <p:cNvSpPr>
            <a:spLocks noGrp="1" noChangeArrowheads="1"/>
          </p:cNvSpPr>
          <p:nvPr>
            <p:ph type="ftr" sz="quarter" idx="4"/>
          </p:nvPr>
        </p:nvSpPr>
        <p:spPr bwMode="auto">
          <a:xfrm>
            <a:off x="0" y="9444038"/>
            <a:ext cx="2952750" cy="496887"/>
          </a:xfrm>
          <a:prstGeom prst="rect">
            <a:avLst/>
          </a:prstGeom>
          <a:noFill/>
          <a:ln>
            <a:noFill/>
          </a:ln>
          <a:effectLst/>
        </p:spPr>
        <p:txBody>
          <a:bodyPr vert="horz" wrap="square" lIns="95750" tIns="47875" rIns="95750" bIns="47875" numCol="1" anchor="b" anchorCtr="0" compatLnSpc="1"/>
          <a:lstStyle>
            <a:lvl1pPr defTabSz="956945" eaLnBrk="1" hangingPunct="1">
              <a:buFont typeface="Arial" panose="020B0604020202020204" pitchFamily="34" charset="0"/>
              <a:buNone/>
              <a:defRPr sz="1300" b="0">
                <a:latin typeface="Arial" panose="020B0604020202020204" pitchFamily="34" charset="0"/>
                <a:ea typeface="宋体" panose="02010600030101010101" pitchFamily="2" charset="-122"/>
              </a:defRPr>
            </a:lvl1pPr>
          </a:lstStyle>
          <a:p>
            <a:pPr>
              <a:defRPr/>
            </a:pPr>
            <a:endParaRPr lang="zh-CN" altLang="zh-CN"/>
          </a:p>
        </p:txBody>
      </p:sp>
      <p:sp>
        <p:nvSpPr>
          <p:cNvPr id="7175" name="Rectangle 7"/>
          <p:cNvSpPr>
            <a:spLocks noGrp="1" noChangeArrowheads="1"/>
          </p:cNvSpPr>
          <p:nvPr>
            <p:ph type="sldNum" sz="quarter" idx="5"/>
          </p:nvPr>
        </p:nvSpPr>
        <p:spPr bwMode="auto">
          <a:xfrm>
            <a:off x="3859213" y="9444038"/>
            <a:ext cx="2954337" cy="496887"/>
          </a:xfrm>
          <a:prstGeom prst="rect">
            <a:avLst/>
          </a:prstGeom>
          <a:noFill/>
          <a:ln>
            <a:noFill/>
          </a:ln>
          <a:effectLst/>
        </p:spPr>
        <p:txBody>
          <a:bodyPr vert="horz" wrap="square" lIns="95750" tIns="47875" rIns="95750" bIns="47875" numCol="1" anchor="b" anchorCtr="0" compatLnSpc="1"/>
          <a:lstStyle>
            <a:lvl1pPr algn="r" defTabSz="957580" eaLnBrk="1" hangingPunct="1">
              <a:buFont typeface="Arial" panose="020B0604020202020204" pitchFamily="34" charset="0"/>
              <a:buNone/>
              <a:defRPr sz="1300" b="0" noProof="1">
                <a:latin typeface="Arial" panose="020B0604020202020204" pitchFamily="34" charset="0"/>
                <a:ea typeface="宋体" panose="02010600030101010101" pitchFamily="2" charset="-122"/>
              </a:defRPr>
            </a:lvl1pPr>
          </a:lstStyle>
          <a:p>
            <a:pPr>
              <a:defRPr/>
            </a:pPr>
            <a:fld id="{2297D1A0-7C5F-40D4-A668-B2BDAFA115AE}" type="slidenum">
              <a:rPr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a:t>
            </a:r>
            <a:r>
              <a:rPr lang="zh-CN" altLang="en-US" dirty="0"/>
              <a:t>无序意味着无差别，到处都一样。完全均匀分布，熵最大。</a:t>
            </a:r>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使⽤概率的加和规则和乘积规则，证明互信息</a:t>
            </a:r>
            <a:r>
              <a:rPr lang="en-US" altLang="zh-CN" dirty="0"/>
              <a:t>I(x; y)  [</a:t>
            </a:r>
            <a:r>
              <a:rPr lang="zh-CN" altLang="en-US" dirty="0"/>
              <a:t>课堂练习</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4294967295"/>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Arial" panose="020B0604020202020204" pitchFamily="34" charset="0"/>
                <a:ea typeface="宋体" panose="02010600030101010101" pitchFamily="2" charset="-122"/>
                <a:cs typeface="+mn-cs"/>
              </a:rPr>
              <a:t>归一化指数函数   每一个元素的范围都在</a:t>
            </a:r>
            <a:r>
              <a:rPr lang="en-US" altLang="zh-CN" sz="1200" b="0" i="0" kern="1200" dirty="0">
                <a:solidFill>
                  <a:schemeClr val="tx1"/>
                </a:solidFill>
                <a:latin typeface="Arial" panose="020B0604020202020204" pitchFamily="34" charset="0"/>
                <a:ea typeface="宋体" panose="02010600030101010101" pitchFamily="2" charset="-122"/>
                <a:cs typeface="+mn-cs"/>
              </a:rPr>
              <a:t>(0,1)</a:t>
            </a:r>
            <a:r>
              <a:rPr lang="zh-CN" altLang="en-US" sz="1200" b="0" i="0" kern="1200" dirty="0">
                <a:solidFill>
                  <a:schemeClr val="tx1"/>
                </a:solidFill>
                <a:latin typeface="Arial" panose="020B0604020202020204" pitchFamily="34" charset="0"/>
                <a:ea typeface="宋体" panose="02010600030101010101" pitchFamily="2" charset="-122"/>
                <a:cs typeface="+mn-cs"/>
              </a:rPr>
              <a:t>之间，并且所有元素的和为</a:t>
            </a:r>
            <a:r>
              <a:rPr lang="en-US" altLang="zh-CN" sz="1200" b="0" i="0" kern="1200" dirty="0">
                <a:solidFill>
                  <a:schemeClr val="tx1"/>
                </a:solidFill>
                <a:latin typeface="Arial" panose="020B0604020202020204" pitchFamily="34" charset="0"/>
                <a:ea typeface="宋体" panose="02010600030101010101" pitchFamily="2" charset="-122"/>
                <a:cs typeface="+mn-cs"/>
              </a:rPr>
              <a:t>1    </a:t>
            </a:r>
            <a:r>
              <a:rPr lang="zh-CN" altLang="en-US" sz="1200" b="0" i="0" kern="1200" dirty="0">
                <a:solidFill>
                  <a:schemeClr val="tx1"/>
                </a:solidFill>
                <a:latin typeface="Arial" panose="020B0604020202020204" pitchFamily="34" charset="0"/>
                <a:ea typeface="宋体" panose="02010600030101010101" pitchFamily="2" charset="-122"/>
                <a:cs typeface="+mn-cs"/>
              </a:rPr>
              <a:t>多分类</a:t>
            </a:r>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归一化</a:t>
            </a:r>
            <a:endParaRPr lang="zh-CN" altLang="en-US" dirty="0"/>
          </a:p>
        </p:txBody>
      </p:sp>
      <p:sp>
        <p:nvSpPr>
          <p:cNvPr id="4" name="灯片编号占位符 3"/>
          <p:cNvSpPr>
            <a:spLocks noGrp="1"/>
          </p:cNvSpPr>
          <p:nvPr>
            <p:ph type="sldNum" sz="quarter" idx="10"/>
          </p:nvPr>
        </p:nvSpPr>
        <p:spPr/>
        <p:txBody>
          <a:bodyPr/>
          <a:lstStyle/>
          <a:p>
            <a:pPr>
              <a:defRPr/>
            </a:pPr>
            <a:fld id="{2297D1A0-7C5F-40D4-A668-B2BDAFA115AE}"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787F00E-1D04-4836-B178-5637DCB573D2}" type="datetime1">
              <a:rPr lang="zh-CN" altLang="en-US"/>
            </a:fld>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255460E-7167-4BB5-A914-4C685FCAD636}" type="slidenum">
              <a:rPr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45C8CA6-40F5-4127-B700-DD5C4AECC4B7}" type="datetime1">
              <a:rPr lang="zh-CN" altLang="en-US"/>
            </a:fld>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D3050A8-DFC1-4164-AD8D-CCA516BEB8FF}" type="slidenum">
              <a:rPr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567F2F7-0B8E-4348-A341-3DF833101015}" type="datetime1">
              <a:rPr lang="zh-CN" altLang="en-US"/>
            </a:fld>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3CA11B7-511E-46F4-B999-E30849F70E2B}" type="slidenum">
              <a:rPr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75C43A3-AA29-48F7-9022-0A9FABF335F0}" type="datetime1">
              <a:rPr lang="zh-CN" altLang="en-US"/>
            </a:fld>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2A5FFAA-ED16-4A2B-B5A7-43B4D17F675B}" type="slidenum">
              <a:rPr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5214447-399C-4CDE-8D55-CB7BD552E560}" type="datetime1">
              <a:rPr lang="zh-CN" altLang="en-US"/>
            </a:fld>
            <a:endParaRPr lang="zh-CN"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173F74D6-FA5F-4E38-9F09-B1288EB31E40}" type="slidenum">
              <a:rPr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823366F-B731-4DA5-B028-011018F2EFB6}" type="datetime1">
              <a:rPr lang="zh-CN" altLang="en-US"/>
            </a:fld>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46C44E0B-341E-4E3F-9A37-C3C436A81B1E}" type="slidenum">
              <a:rPr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DB0402FB-FFCC-46D4-A598-BAA135A7A545}" type="datetime1">
              <a:rPr lang="zh-CN" altLang="en-US"/>
            </a:fld>
            <a:endParaRPr lang="zh-CN" altLang="zh-CN"/>
          </a:p>
        </p:txBody>
      </p:sp>
      <p:sp>
        <p:nvSpPr>
          <p:cNvPr id="8" name="页脚占位符 4"/>
          <p:cNvSpPr>
            <a:spLocks noGrp="1"/>
          </p:cNvSpPr>
          <p:nvPr>
            <p:ph type="ftr" sz="quarter" idx="11"/>
          </p:nvPr>
        </p:nvSpPr>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p:txBody>
          <a:bodyPr/>
          <a:lstStyle>
            <a:lvl1pPr>
              <a:defRPr/>
            </a:lvl1pPr>
          </a:lstStyle>
          <a:p>
            <a:pPr>
              <a:defRPr/>
            </a:pPr>
            <a:fld id="{A1222FC4-9379-4BEF-8205-42C0A6A4F724}" type="slidenum">
              <a:rPr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79AE0B56-9CEA-420D-9459-0983E7243CB3}" type="datetime1">
              <a:rPr lang="zh-CN" altLang="en-US"/>
            </a:fld>
            <a:endParaRPr lang="zh-CN" altLang="zh-CN"/>
          </a:p>
        </p:txBody>
      </p:sp>
      <p:sp>
        <p:nvSpPr>
          <p:cNvPr id="4" name="页脚占位符 4"/>
          <p:cNvSpPr>
            <a:spLocks noGrp="1"/>
          </p:cNvSpPr>
          <p:nvPr>
            <p:ph type="ftr" sz="quarter" idx="11"/>
          </p:nvPr>
        </p:nvSpPr>
        <p:spPr/>
        <p:txBody>
          <a:bodyPr/>
          <a:lstStyle>
            <a:lvl1pPr>
              <a:defRPr/>
            </a:lvl1pPr>
          </a:lstStyle>
          <a:p>
            <a:pPr>
              <a:defRPr/>
            </a:pPr>
            <a:endParaRPr lang="zh-CN" altLang="zh-CN"/>
          </a:p>
        </p:txBody>
      </p:sp>
      <p:sp>
        <p:nvSpPr>
          <p:cNvPr id="5" name="灯片编号占位符 5"/>
          <p:cNvSpPr>
            <a:spLocks noGrp="1"/>
          </p:cNvSpPr>
          <p:nvPr>
            <p:ph type="sldNum" sz="quarter" idx="12"/>
          </p:nvPr>
        </p:nvSpPr>
        <p:spPr/>
        <p:txBody>
          <a:bodyPr/>
          <a:lstStyle>
            <a:lvl1pPr>
              <a:defRPr/>
            </a:lvl1pPr>
          </a:lstStyle>
          <a:p>
            <a:pPr>
              <a:defRPr/>
            </a:pPr>
            <a:fld id="{7EA88B89-C767-4FB1-869B-D546A52A30F2}" type="slidenum">
              <a:rPr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164C4F-497F-4CF5-911F-9B8D29459DD8}" type="datetime1">
              <a:rPr lang="zh-CN" altLang="en-US"/>
            </a:fld>
            <a:endParaRPr lang="zh-CN" altLang="zh-CN"/>
          </a:p>
        </p:txBody>
      </p:sp>
      <p:sp>
        <p:nvSpPr>
          <p:cNvPr id="3" name="页脚占位符 4"/>
          <p:cNvSpPr>
            <a:spLocks noGrp="1"/>
          </p:cNvSpPr>
          <p:nvPr>
            <p:ph type="ftr" sz="quarter" idx="11"/>
          </p:nvPr>
        </p:nvSpPr>
        <p:spPr/>
        <p:txBody>
          <a:bodyPr/>
          <a:lstStyle>
            <a:lvl1pPr>
              <a:defRPr/>
            </a:lvl1pPr>
          </a:lstStyle>
          <a:p>
            <a:pPr>
              <a:defRPr/>
            </a:pPr>
            <a:endParaRPr lang="zh-CN" altLang="zh-CN"/>
          </a:p>
        </p:txBody>
      </p:sp>
      <p:sp>
        <p:nvSpPr>
          <p:cNvPr id="4" name="灯片编号占位符 5"/>
          <p:cNvSpPr>
            <a:spLocks noGrp="1"/>
          </p:cNvSpPr>
          <p:nvPr>
            <p:ph type="sldNum" sz="quarter" idx="12"/>
          </p:nvPr>
        </p:nvSpPr>
        <p:spPr/>
        <p:txBody>
          <a:bodyPr/>
          <a:lstStyle>
            <a:lvl1pPr>
              <a:defRPr/>
            </a:lvl1pPr>
          </a:lstStyle>
          <a:p>
            <a:pPr>
              <a:defRPr/>
            </a:pPr>
            <a:fld id="{291962EF-86B1-407E-9EE2-9FD927D49494}" type="slidenum">
              <a:rPr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F685EA0-F796-4788-84D0-E2E6DD01F792}" type="datetime1">
              <a:rPr lang="zh-CN" altLang="en-US"/>
            </a:fld>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1EAA094E-0251-4449-ACCE-271C0F919289}" type="slidenum">
              <a:rPr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C164A8B-6D5F-473E-99D0-BE948A0123E9}" type="datetime1">
              <a:rPr lang="zh-CN" altLang="en-US"/>
            </a:fld>
            <a:endParaRPr lang="zh-CN"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55744911-96DB-496B-A584-FFE4EDA6ED16}" type="slidenum">
              <a:rPr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3315" name="文本占位符 2"/>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ea typeface="宋体" panose="02010600030101010101" pitchFamily="2" charset="-122"/>
              </a:defRPr>
            </a:lvl1pPr>
          </a:lstStyle>
          <a:p>
            <a:pPr>
              <a:defRPr/>
            </a:pPr>
            <a:fld id="{E05686F6-36BA-481B-A9BE-23905BA2DDA5}" type="datetime1">
              <a:rPr lang="zh-CN" altLang="en-US"/>
            </a:fld>
            <a:endParaRPr lang="zh-CN"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ea typeface="宋体" panose="02010600030101010101" pitchFamily="2" charset="-122"/>
              </a:defRPr>
            </a:lvl1pPr>
          </a:lstStyle>
          <a:p>
            <a:pPr>
              <a:defRPr/>
            </a:pPr>
            <a:endParaRPr lang="zh-CN"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宋体" panose="02010600030101010101" pitchFamily="2" charset="-122"/>
              </a:defRPr>
            </a:lvl1pPr>
          </a:lstStyle>
          <a:p>
            <a:pPr>
              <a:defRPr/>
            </a:pPr>
            <a:fld id="{B492F0D0-FA81-43BD-9D43-926872E9E14D}" type="slidenum">
              <a:rPr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8.png"/><Relationship Id="rId6" Type="http://schemas.openxmlformats.org/officeDocument/2006/relationships/tags" Target="../tags/tag3.xml"/><Relationship Id="rId5" Type="http://schemas.openxmlformats.org/officeDocument/2006/relationships/image" Target="../media/image7.png"/><Relationship Id="rId4" Type="http://schemas.openxmlformats.org/officeDocument/2006/relationships/tags" Target="../tags/tag2.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7.xml"/><Relationship Id="rId7" Type="http://schemas.openxmlformats.org/officeDocument/2006/relationships/image" Target="../media/image11.png"/><Relationship Id="rId6" Type="http://schemas.openxmlformats.org/officeDocument/2006/relationships/tags" Target="../tags/tag6.xml"/><Relationship Id="rId5" Type="http://schemas.openxmlformats.org/officeDocument/2006/relationships/image" Target="../media/image10.png"/><Relationship Id="rId4" Type="http://schemas.openxmlformats.org/officeDocument/2006/relationships/tags" Target="../tags/tag5.xml"/><Relationship Id="rId3" Type="http://schemas.openxmlformats.org/officeDocument/2006/relationships/image" Target="../media/image9.png"/><Relationship Id="rId2" Type="http://schemas.openxmlformats.org/officeDocument/2006/relationships/tags" Target="../tags/tag4.xml"/><Relationship Id="rId10" Type="http://schemas.openxmlformats.org/officeDocument/2006/relationships/slideLayout" Target="../slideLayouts/slideLayout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tags" Target="../tags/tag9.xml"/><Relationship Id="rId2" Type="http://schemas.openxmlformats.org/officeDocument/2006/relationships/image" Target="../media/image13.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13.xml"/><Relationship Id="rId7" Type="http://schemas.openxmlformats.org/officeDocument/2006/relationships/image" Target="../media/image22.png"/><Relationship Id="rId6" Type="http://schemas.openxmlformats.org/officeDocument/2006/relationships/tags" Target="../tags/tag12.xml"/><Relationship Id="rId5" Type="http://schemas.openxmlformats.org/officeDocument/2006/relationships/image" Target="../media/image21.png"/><Relationship Id="rId4" Type="http://schemas.openxmlformats.org/officeDocument/2006/relationships/tags" Target="../tags/tag11.xml"/><Relationship Id="rId3" Type="http://schemas.openxmlformats.org/officeDocument/2006/relationships/image" Target="../media/image20.png"/><Relationship Id="rId2" Type="http://schemas.openxmlformats.org/officeDocument/2006/relationships/tags" Target="../tags/tag10.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9.png"/><Relationship Id="rId6" Type="http://schemas.openxmlformats.org/officeDocument/2006/relationships/tags" Target="../tags/tag16.xml"/><Relationship Id="rId5" Type="http://schemas.openxmlformats.org/officeDocument/2006/relationships/image" Target="../media/image28.png"/><Relationship Id="rId4" Type="http://schemas.openxmlformats.org/officeDocument/2006/relationships/tags" Target="../tags/tag15.xml"/><Relationship Id="rId3" Type="http://schemas.openxmlformats.org/officeDocument/2006/relationships/image" Target="../media/image27.png"/><Relationship Id="rId2" Type="http://schemas.openxmlformats.org/officeDocument/2006/relationships/tags" Target="../tags/tag14.xml"/><Relationship Id="rId1" Type="http://schemas.openxmlformats.org/officeDocument/2006/relationships/image" Target="../media/image26.jpe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jpeg"/><Relationship Id="rId6" Type="http://schemas.openxmlformats.org/officeDocument/2006/relationships/image" Target="../media/image32.png"/><Relationship Id="rId5" Type="http://schemas.openxmlformats.org/officeDocument/2006/relationships/tags" Target="../tags/tag19.xml"/><Relationship Id="rId4" Type="http://schemas.openxmlformats.org/officeDocument/2006/relationships/image" Target="../media/image31.png"/><Relationship Id="rId3" Type="http://schemas.openxmlformats.org/officeDocument/2006/relationships/tags" Target="../tags/tag18.xml"/><Relationship Id="rId2" Type="http://schemas.openxmlformats.org/officeDocument/2006/relationships/image" Target="../media/image30.png"/><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tags" Target="../tags/tag20.xml"/><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4.png"/><Relationship Id="rId7" Type="http://schemas.openxmlformats.org/officeDocument/2006/relationships/tags" Target="../tags/tag24.xml"/><Relationship Id="rId6" Type="http://schemas.openxmlformats.org/officeDocument/2006/relationships/image" Target="../media/image38.png"/><Relationship Id="rId5" Type="http://schemas.openxmlformats.org/officeDocument/2006/relationships/tags" Target="../tags/tag23.xml"/><Relationship Id="rId4" Type="http://schemas.openxmlformats.org/officeDocument/2006/relationships/image" Target="../media/image37.png"/><Relationship Id="rId3" Type="http://schemas.openxmlformats.org/officeDocument/2006/relationships/tags" Target="../tags/tag22.xml"/><Relationship Id="rId2" Type="http://schemas.openxmlformats.org/officeDocument/2006/relationships/image" Target="../media/image36.png"/><Relationship Id="rId13" Type="http://schemas.openxmlformats.org/officeDocument/2006/relationships/slideLayout" Target="../slideLayouts/slideLayout2.xml"/><Relationship Id="rId12" Type="http://schemas.openxmlformats.org/officeDocument/2006/relationships/image" Target="../media/image27.png"/><Relationship Id="rId11" Type="http://schemas.openxmlformats.org/officeDocument/2006/relationships/tags" Target="../tags/tag25.xml"/><Relationship Id="rId10" Type="http://schemas.openxmlformats.org/officeDocument/2006/relationships/image" Target="../media/image40.png"/><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media/image51.png"/><Relationship Id="rId7" Type="http://schemas.openxmlformats.org/officeDocument/2006/relationships/tags" Target="../tags/tag29.xml"/><Relationship Id="rId6" Type="http://schemas.openxmlformats.org/officeDocument/2006/relationships/image" Target="../media/image50.png"/><Relationship Id="rId5" Type="http://schemas.openxmlformats.org/officeDocument/2006/relationships/tags" Target="../tags/tag28.xml"/><Relationship Id="rId4" Type="http://schemas.openxmlformats.org/officeDocument/2006/relationships/image" Target="../media/image49.png"/><Relationship Id="rId3" Type="http://schemas.openxmlformats.org/officeDocument/2006/relationships/tags" Target="../tags/tag27.xml"/><Relationship Id="rId2" Type="http://schemas.openxmlformats.org/officeDocument/2006/relationships/image" Target="../media/image48.png"/><Relationship Id="rId14" Type="http://schemas.openxmlformats.org/officeDocument/2006/relationships/slideLayout" Target="../slideLayouts/slideLayout2.xml"/><Relationship Id="rId13" Type="http://schemas.openxmlformats.org/officeDocument/2006/relationships/image" Target="../media/image40.png"/><Relationship Id="rId12" Type="http://schemas.openxmlformats.org/officeDocument/2006/relationships/image" Target="../media/image39.png"/><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tags" Target="../tags/tag33.xml"/><Relationship Id="rId2" Type="http://schemas.openxmlformats.org/officeDocument/2006/relationships/image" Target="../media/image56.png"/><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image" Target="../media/image63.png"/><Relationship Id="rId7" Type="http://schemas.openxmlformats.org/officeDocument/2006/relationships/tags" Target="../tags/tag37.xml"/><Relationship Id="rId6" Type="http://schemas.openxmlformats.org/officeDocument/2006/relationships/image" Target="../media/image62.png"/><Relationship Id="rId5" Type="http://schemas.openxmlformats.org/officeDocument/2006/relationships/tags" Target="../tags/tag36.xml"/><Relationship Id="rId4" Type="http://schemas.openxmlformats.org/officeDocument/2006/relationships/image" Target="../media/image61.png"/><Relationship Id="rId3" Type="http://schemas.openxmlformats.org/officeDocument/2006/relationships/tags" Target="../tags/tag35.xml"/><Relationship Id="rId2" Type="http://schemas.openxmlformats.org/officeDocument/2006/relationships/image" Target="../media/image60.png"/><Relationship Id="rId13" Type="http://schemas.openxmlformats.org/officeDocument/2006/relationships/slideLayout" Target="../slideLayouts/slideLayout2.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image" Target="../media/image64.png"/><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1.png"/><Relationship Id="rId6" Type="http://schemas.openxmlformats.org/officeDocument/2006/relationships/tags" Target="../tags/tag43.xml"/><Relationship Id="rId5" Type="http://schemas.openxmlformats.org/officeDocument/2006/relationships/image" Target="../media/image62.png"/><Relationship Id="rId4" Type="http://schemas.openxmlformats.org/officeDocument/2006/relationships/tags" Target="../tags/tag42.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8.png"/><Relationship Id="rId3" Type="http://schemas.openxmlformats.org/officeDocument/2006/relationships/tags" Target="../tags/tag45.xml"/><Relationship Id="rId2" Type="http://schemas.openxmlformats.org/officeDocument/2006/relationships/image" Target="../media/image67.png"/><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tags" Target="../tags/tag4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1.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tags" Target="../tags/tag4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7.png"/><Relationship Id="rId1" Type="http://schemas.openxmlformats.org/officeDocument/2006/relationships/image" Target="../media/image76.jpe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tags" Target="../tags/tag50.xml"/><Relationship Id="rId4" Type="http://schemas.openxmlformats.org/officeDocument/2006/relationships/image" Target="../media/image79.png"/><Relationship Id="rId3" Type="http://schemas.openxmlformats.org/officeDocument/2006/relationships/tags" Target="../tags/tag49.xml"/><Relationship Id="rId2" Type="http://schemas.openxmlformats.org/officeDocument/2006/relationships/image" Target="../media/image78.png"/><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1.jpeg"/><Relationship Id="rId1" Type="http://schemas.openxmlformats.org/officeDocument/2006/relationships/image" Target="../media/image80.jpe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https://baike.baidu.com/item/%E5%87%8F%E5%87%BD%E6%95%B0/8667476" TargetMode="External"/><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2.png"/><Relationship Id="rId3" Type="http://schemas.openxmlformats.org/officeDocument/2006/relationships/tags" Target="../tags/tag53.xml"/><Relationship Id="rId2" Type="http://schemas.openxmlformats.org/officeDocument/2006/relationships/image" Target="../media/image84.png"/><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tags" Target="../tags/tag56.xml"/><Relationship Id="rId4" Type="http://schemas.openxmlformats.org/officeDocument/2006/relationships/image" Target="../media/image86.png"/><Relationship Id="rId3" Type="http://schemas.openxmlformats.org/officeDocument/2006/relationships/tags" Target="../tags/tag55.xml"/><Relationship Id="rId2" Type="http://schemas.openxmlformats.org/officeDocument/2006/relationships/image" Target="../media/image85.png"/><Relationship Id="rId1" Type="http://schemas.openxmlformats.org/officeDocument/2006/relationships/tags" Target="../tags/tag5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8.png"/><Relationship Id="rId1" Type="http://schemas.openxmlformats.org/officeDocument/2006/relationships/tags" Target="../tags/tag57.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0.png"/><Relationship Id="rId3" Type="http://schemas.openxmlformats.org/officeDocument/2006/relationships/tags" Target="../tags/tag59.xml"/><Relationship Id="rId2" Type="http://schemas.openxmlformats.org/officeDocument/2006/relationships/image" Target="../media/image89.png"/><Relationship Id="rId1" Type="http://schemas.openxmlformats.org/officeDocument/2006/relationships/tags" Target="../tags/tag58.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4.png"/><Relationship Id="rId7" Type="http://schemas.openxmlformats.org/officeDocument/2006/relationships/tags" Target="../tags/tag63.xml"/><Relationship Id="rId6" Type="http://schemas.openxmlformats.org/officeDocument/2006/relationships/image" Target="../media/image93.png"/><Relationship Id="rId5" Type="http://schemas.openxmlformats.org/officeDocument/2006/relationships/tags" Target="../tags/tag62.xml"/><Relationship Id="rId4" Type="http://schemas.openxmlformats.org/officeDocument/2006/relationships/image" Target="../media/image92.png"/><Relationship Id="rId3" Type="http://schemas.openxmlformats.org/officeDocument/2006/relationships/tags" Target="../tags/tag61.xml"/><Relationship Id="rId2" Type="http://schemas.openxmlformats.org/officeDocument/2006/relationships/image" Target="../media/image91.png"/><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 Id="rId3" Type="http://schemas.openxmlformats.org/officeDocument/2006/relationships/tags" Target="../tags/tag65.xml"/><Relationship Id="rId2" Type="http://schemas.openxmlformats.org/officeDocument/2006/relationships/image" Target="../media/image95.png"/><Relationship Id="rId1" Type="http://schemas.openxmlformats.org/officeDocument/2006/relationships/tags" Target="../tags/tag6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 Id="rId3" Type="http://schemas.openxmlformats.org/officeDocument/2006/relationships/tags" Target="../tags/tag67.xml"/><Relationship Id="rId2" Type="http://schemas.openxmlformats.org/officeDocument/2006/relationships/image" Target="../media/image98.png"/><Relationship Id="rId1" Type="http://schemas.openxmlformats.org/officeDocument/2006/relationships/tags" Target="../tags/tag66.xml"/></Relationships>
</file>

<file path=ppt/slides/_rels/slide53.xml.rels><?xml version="1.0" encoding="UTF-8" standalone="yes"?>
<Relationships xmlns="http://schemas.openxmlformats.org/package/2006/relationships"><Relationship Id="rId9" Type="http://schemas.openxmlformats.org/officeDocument/2006/relationships/image" Target="../media/image100.png"/><Relationship Id="rId8" Type="http://schemas.openxmlformats.org/officeDocument/2006/relationships/image" Target="../media/image104.png"/><Relationship Id="rId7" Type="http://schemas.openxmlformats.org/officeDocument/2006/relationships/tags" Target="../tags/tag71.xml"/><Relationship Id="rId6" Type="http://schemas.openxmlformats.org/officeDocument/2006/relationships/image" Target="../media/image103.png"/><Relationship Id="rId5" Type="http://schemas.openxmlformats.org/officeDocument/2006/relationships/tags" Target="../tags/tag70.xml"/><Relationship Id="rId4" Type="http://schemas.openxmlformats.org/officeDocument/2006/relationships/image" Target="../media/image102.png"/><Relationship Id="rId3" Type="http://schemas.openxmlformats.org/officeDocument/2006/relationships/tags" Target="../tags/tag69.xml"/><Relationship Id="rId2" Type="http://schemas.openxmlformats.org/officeDocument/2006/relationships/image" Target="../media/image101.png"/><Relationship Id="rId11" Type="http://schemas.openxmlformats.org/officeDocument/2006/relationships/slideLayout" Target="../slideLayouts/slideLayout2.xml"/><Relationship Id="rId10" Type="http://schemas.openxmlformats.org/officeDocument/2006/relationships/image" Target="../media/image105.png"/><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tags" Target="../tags/tag73.xml"/><Relationship Id="rId3" Type="http://schemas.openxmlformats.org/officeDocument/2006/relationships/image" Target="../media/image107.png"/><Relationship Id="rId2" Type="http://schemas.openxmlformats.org/officeDocument/2006/relationships/tags" Target="../tags/tag72.xml"/><Relationship Id="rId1" Type="http://schemas.openxmlformats.org/officeDocument/2006/relationships/image" Target="../media/image106.jpeg"/></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1.png"/><Relationship Id="rId7" Type="http://schemas.openxmlformats.org/officeDocument/2006/relationships/tags" Target="../tags/tag77.xml"/><Relationship Id="rId6" Type="http://schemas.openxmlformats.org/officeDocument/2006/relationships/image" Target="../media/image110.png"/><Relationship Id="rId5" Type="http://schemas.openxmlformats.org/officeDocument/2006/relationships/tags" Target="../tags/tag76.xml"/><Relationship Id="rId4" Type="http://schemas.openxmlformats.org/officeDocument/2006/relationships/image" Target="../media/image109.png"/><Relationship Id="rId3" Type="http://schemas.openxmlformats.org/officeDocument/2006/relationships/tags" Target="../tags/tag75.xml"/><Relationship Id="rId2" Type="http://schemas.openxmlformats.org/officeDocument/2006/relationships/image" Target="../media/image108.png"/><Relationship Id="rId1" Type="http://schemas.openxmlformats.org/officeDocument/2006/relationships/tags" Target="../tags/tag74.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1.png"/><Relationship Id="rId3" Type="http://schemas.openxmlformats.org/officeDocument/2006/relationships/tags" Target="../tags/tag79.xml"/><Relationship Id="rId2" Type="http://schemas.openxmlformats.org/officeDocument/2006/relationships/image" Target="../media/image112.png"/><Relationship Id="rId1" Type="http://schemas.openxmlformats.org/officeDocument/2006/relationships/tags" Target="../tags/tag7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tags" Target="../tags/tag81.xml"/><Relationship Id="rId2" Type="http://schemas.openxmlformats.org/officeDocument/2006/relationships/image" Target="../media/image114.png"/><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8.png"/><Relationship Id="rId3" Type="http://schemas.openxmlformats.org/officeDocument/2006/relationships/tags" Target="../tags/tag83.xml"/><Relationship Id="rId2" Type="http://schemas.openxmlformats.org/officeDocument/2006/relationships/image" Target="../media/image117.png"/><Relationship Id="rId1" Type="http://schemas.openxmlformats.org/officeDocument/2006/relationships/tags" Target="../tags/tag8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122.jpeg"/><Relationship Id="rId3" Type="http://schemas.openxmlformats.org/officeDocument/2006/relationships/image" Target="../media/image121.jpeg"/><Relationship Id="rId2" Type="http://schemas.openxmlformats.org/officeDocument/2006/relationships/image" Target="../media/image120.jpeg"/><Relationship Id="rId1" Type="http://schemas.openxmlformats.org/officeDocument/2006/relationships/image" Target="../media/image119.jpe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3.png"/><Relationship Id="rId3" Type="http://schemas.openxmlformats.org/officeDocument/2006/relationships/image" Target="../media/image102.png"/><Relationship Id="rId2" Type="http://schemas.openxmlformats.org/officeDocument/2006/relationships/tags" Target="../tags/tag84.xml"/><Relationship Id="rId1" Type="http://schemas.openxmlformats.org/officeDocument/2006/relationships/image" Target="../media/image124.png"/></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tags" Target="../tags/tag87.xml"/><Relationship Id="rId4" Type="http://schemas.openxmlformats.org/officeDocument/2006/relationships/image" Target="../media/image117.png"/><Relationship Id="rId3" Type="http://schemas.openxmlformats.org/officeDocument/2006/relationships/tags" Target="../tags/tag86.xml"/><Relationship Id="rId2" Type="http://schemas.openxmlformats.org/officeDocument/2006/relationships/image" Target="../media/image125.png"/><Relationship Id="rId1" Type="http://schemas.openxmlformats.org/officeDocument/2006/relationships/tags" Target="../tags/tag8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8.png"/><Relationship Id="rId1" Type="http://schemas.openxmlformats.org/officeDocument/2006/relationships/image" Target="../media/image127.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image" Target="../media/image129.png"/></Relationships>
</file>

<file path=ppt/slides/_rels/slide6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image" Target="../media/image133.png"/><Relationship Id="rId6" Type="http://schemas.openxmlformats.org/officeDocument/2006/relationships/image" Target="../media/image132.png"/><Relationship Id="rId5" Type="http://schemas.openxmlformats.org/officeDocument/2006/relationships/tags" Target="../tags/tag90.xml"/><Relationship Id="rId4" Type="http://schemas.openxmlformats.org/officeDocument/2006/relationships/image" Target="../media/image131.png"/><Relationship Id="rId3" Type="http://schemas.openxmlformats.org/officeDocument/2006/relationships/tags" Target="../tags/tag89.xml"/><Relationship Id="rId2" Type="http://schemas.openxmlformats.org/officeDocument/2006/relationships/image" Target="../media/image130.png"/><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image" Target="../media/image137.png"/><Relationship Id="rId7" Type="http://schemas.openxmlformats.org/officeDocument/2006/relationships/tags" Target="../tags/tag94.xml"/><Relationship Id="rId6" Type="http://schemas.openxmlformats.org/officeDocument/2006/relationships/image" Target="../media/image136.png"/><Relationship Id="rId5" Type="http://schemas.openxmlformats.org/officeDocument/2006/relationships/tags" Target="../tags/tag93.xml"/><Relationship Id="rId4" Type="http://schemas.openxmlformats.org/officeDocument/2006/relationships/image" Target="../media/image135.png"/><Relationship Id="rId3" Type="http://schemas.openxmlformats.org/officeDocument/2006/relationships/tags" Target="../tags/tag92.xml"/><Relationship Id="rId2" Type="http://schemas.openxmlformats.org/officeDocument/2006/relationships/image" Target="../media/image134.png"/><Relationship Id="rId12" Type="http://schemas.openxmlformats.org/officeDocument/2006/relationships/slideLayout" Target="../slideLayouts/slideLayout2.xml"/><Relationship Id="rId11" Type="http://schemas.openxmlformats.org/officeDocument/2006/relationships/image" Target="../media/image139.png"/><Relationship Id="rId10" Type="http://schemas.openxmlformats.org/officeDocument/2006/relationships/image" Target="../media/image138.png"/><Relationship Id="rId1" Type="http://schemas.openxmlformats.org/officeDocument/2006/relationships/tags" Target="../tags/tag91.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9.png"/><Relationship Id="rId1" Type="http://schemas.openxmlformats.org/officeDocument/2006/relationships/image" Target="../media/image140.png"/></Relationships>
</file>

<file path=ppt/slides/_rels/slide7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9.png"/><Relationship Id="rId4" Type="http://schemas.openxmlformats.org/officeDocument/2006/relationships/image" Target="../media/image142.png"/><Relationship Id="rId3" Type="http://schemas.openxmlformats.org/officeDocument/2006/relationships/tags" Target="../tags/tag97.xml"/><Relationship Id="rId2" Type="http://schemas.openxmlformats.org/officeDocument/2006/relationships/image" Target="../media/image141.png"/><Relationship Id="rId1" Type="http://schemas.openxmlformats.org/officeDocument/2006/relationships/tags" Target="../tags/tag9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3.png"/></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5.png"/><Relationship Id="rId3" Type="http://schemas.openxmlformats.org/officeDocument/2006/relationships/tags" Target="../tags/tag99.xml"/><Relationship Id="rId2" Type="http://schemas.openxmlformats.org/officeDocument/2006/relationships/image" Target="../media/image144.png"/><Relationship Id="rId1" Type="http://schemas.openxmlformats.org/officeDocument/2006/relationships/tags" Target="../tags/tag98.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7.png"/><Relationship Id="rId1" Type="http://schemas.openxmlformats.org/officeDocument/2006/relationships/image" Target="../media/image146.png"/></Relationships>
</file>

<file path=ppt/slides/_rels/slide7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9.png"/><Relationship Id="rId3" Type="http://schemas.openxmlformats.org/officeDocument/2006/relationships/tags" Target="../tags/tag101.xml"/><Relationship Id="rId2" Type="http://schemas.openxmlformats.org/officeDocument/2006/relationships/image" Target="../media/image148.png"/><Relationship Id="rId1" Type="http://schemas.openxmlformats.org/officeDocument/2006/relationships/tags" Target="../tags/tag100.xml"/></Relationships>
</file>

<file path=ppt/slides/_rels/slide7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tags" Target="../tags/tag104.xml"/><Relationship Id="rId4" Type="http://schemas.openxmlformats.org/officeDocument/2006/relationships/image" Target="../media/image152.png"/><Relationship Id="rId3" Type="http://schemas.openxmlformats.org/officeDocument/2006/relationships/tags" Target="../tags/tag103.xml"/><Relationship Id="rId2" Type="http://schemas.openxmlformats.org/officeDocument/2006/relationships/image" Target="../media/image151.png"/><Relationship Id="rId1" Type="http://schemas.openxmlformats.org/officeDocument/2006/relationships/tags" Target="../tags/tag10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5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p:cNvSpPr>
            <a:spLocks noGrp="1" noChangeArrowheads="1"/>
          </p:cNvSpPr>
          <p:nvPr>
            <p:ph type="ftr" sz="quarter" idx="11"/>
          </p:nvPr>
        </p:nvSpPr>
        <p:spPr bwMode="auto">
          <a:noFill/>
          <a:ln>
            <a:miter lim="800000"/>
          </a:ln>
        </p:spPr>
        <p:txBody>
          <a:bodyPr wrap="square" numCol="1" anchorCtr="0" compatLnSpc="1"/>
          <a:lstStyle/>
          <a:p>
            <a:r>
              <a:rPr lang="en-US" altLang="zh-CN" sz="1800" dirty="0">
                <a:solidFill>
                  <a:srgbClr val="0432FF"/>
                </a:solidFill>
                <a:latin typeface="楷体" panose="02010609060101010101" pitchFamily="49" charset="-122"/>
                <a:ea typeface="楷体" panose="02010609060101010101" pitchFamily="49" charset="-122"/>
              </a:rPr>
              <a:t>2023</a:t>
            </a:r>
            <a:r>
              <a:rPr lang="zh-CN" altLang="en-US" sz="1800" dirty="0">
                <a:solidFill>
                  <a:srgbClr val="0432FF"/>
                </a:solidFill>
                <a:latin typeface="楷体" panose="02010609060101010101" pitchFamily="49" charset="-122"/>
                <a:ea typeface="楷体" panose="02010609060101010101" pitchFamily="49" charset="-122"/>
              </a:rPr>
              <a:t>年春季</a:t>
            </a:r>
            <a:endParaRPr lang="zh-CN" altLang="en-US" sz="1800" dirty="0">
              <a:solidFill>
                <a:srgbClr val="0432FF"/>
              </a:solidFill>
              <a:latin typeface="楷体" panose="02010609060101010101" pitchFamily="49" charset="-122"/>
              <a:ea typeface="楷体" panose="02010609060101010101" pitchFamily="49" charset="-122"/>
            </a:endParaRPr>
          </a:p>
        </p:txBody>
      </p:sp>
      <p:sp>
        <p:nvSpPr>
          <p:cNvPr id="14339" name="灯片编号占位符 4"/>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3AAF14D6-3823-4A46-9072-ADEB3711B1D3}" type="slidenum">
              <a:rPr altLang="en-US" smtClean="0">
                <a:ea typeface="Malgun Gothic" panose="020B0503020000020004" pitchFamily="34" charset="-127"/>
              </a:rPr>
            </a:fld>
            <a:endParaRPr lang="zh-CN" altLang="en-US">
              <a:ea typeface="Malgun Gothic" panose="020B0503020000020004" pitchFamily="34" charset="-127"/>
            </a:endParaRPr>
          </a:p>
        </p:txBody>
      </p:sp>
      <p:sp>
        <p:nvSpPr>
          <p:cNvPr id="6" name="Rectangle 3"/>
          <p:cNvSpPr txBox="1">
            <a:spLocks noChangeArrowheads="1"/>
          </p:cNvSpPr>
          <p:nvPr/>
        </p:nvSpPr>
        <p:spPr bwMode="auto">
          <a:xfrm>
            <a:off x="815975" y="2243138"/>
            <a:ext cx="7772400" cy="1066800"/>
          </a:xfrm>
          <a:prstGeom prst="rect">
            <a:avLst/>
          </a:prstGeom>
          <a:noFill/>
          <a:ln w="9525">
            <a:noFill/>
            <a:miter lim="800000"/>
          </a:ln>
        </p:spPr>
        <p:txBody>
          <a:bodyPr/>
          <a:lstStyle/>
          <a:p>
            <a:pPr eaLnBrk="1" hangingPunct="1">
              <a:buFont typeface="Arial" panose="020B0604020202020204" pitchFamily="34" charset="0"/>
              <a:buNone/>
            </a:pPr>
            <a:r>
              <a:rPr lang="zh-CN" altLang="zh-CN" sz="4200" dirty="0">
                <a:latin typeface="Calibri" panose="020F0502020204030204" pitchFamily="34" charset="0"/>
              </a:rPr>
              <a:t>第二章</a:t>
            </a:r>
            <a:r>
              <a:rPr lang="en-US" altLang="zh-CN" sz="4200" dirty="0">
                <a:latin typeface="Calibri" panose="020F0502020204030204" pitchFamily="34" charset="0"/>
              </a:rPr>
              <a:t> </a:t>
            </a:r>
            <a:r>
              <a:rPr lang="zh-CN" altLang="zh-CN" sz="4200" dirty="0"/>
              <a:t>概率</a:t>
            </a:r>
            <a:r>
              <a:rPr lang="zh-CN" altLang="en-US" sz="4200" dirty="0"/>
              <a:t>分布与参数估计</a:t>
            </a:r>
            <a:endParaRPr lang="zh-CN" altLang="zh-CN" sz="4200" dirty="0">
              <a:latin typeface="Calibri" panose="020F0502020204030204" pitchFamily="34" charset="0"/>
            </a:endParaRPr>
          </a:p>
        </p:txBody>
      </p:sp>
      <p:sp>
        <p:nvSpPr>
          <p:cNvPr id="14341" name="副标题 5"/>
          <p:cNvSpPr>
            <a:spLocks noGrp="1" noChangeArrowheads="1"/>
          </p:cNvSpPr>
          <p:nvPr/>
        </p:nvSpPr>
        <p:spPr bwMode="auto">
          <a:xfrm>
            <a:off x="1385888" y="3656013"/>
            <a:ext cx="6400800" cy="1752600"/>
          </a:xfrm>
          <a:prstGeom prst="rect">
            <a:avLst/>
          </a:prstGeom>
          <a:noFill/>
          <a:ln w="9525">
            <a:noFill/>
            <a:miter lim="800000"/>
          </a:ln>
        </p:spPr>
        <p:txBody>
          <a:bodyPr/>
          <a:lstStyle/>
          <a:p>
            <a:pPr algn="ctr" eaLnBrk="1" hangingPunct="1">
              <a:lnSpc>
                <a:spcPct val="150000"/>
              </a:lnSpc>
              <a:buFont typeface="Arial" panose="020B0604020202020204" pitchFamily="34" charset="0"/>
              <a:buNone/>
            </a:pPr>
            <a:r>
              <a:rPr lang="zh-CN" altLang="en-US" sz="3200" dirty="0">
                <a:latin typeface="宋体" panose="02010600030101010101" pitchFamily="2" charset="-122"/>
              </a:rPr>
              <a:t>钟秀琴</a:t>
            </a:r>
            <a:endParaRPr lang="en-US" altLang="zh-CN" sz="3200" dirty="0">
              <a:latin typeface="宋体" panose="02010600030101010101" pitchFamily="2" charset="-122"/>
            </a:endParaRPr>
          </a:p>
          <a:p>
            <a:pPr algn="ctr" eaLnBrk="1" hangingPunct="1">
              <a:lnSpc>
                <a:spcPct val="150000"/>
              </a:lnSpc>
              <a:buFont typeface="Arial" panose="020B0604020202020204" pitchFamily="34" charset="0"/>
              <a:buNone/>
            </a:pPr>
            <a:r>
              <a:rPr lang="zh-CN" altLang="en-US" sz="3200" dirty="0">
                <a:latin typeface="宋体" panose="02010600030101010101" pitchFamily="2" charset="-122"/>
              </a:rPr>
              <a:t>电子科技大学 计算机学院</a:t>
            </a:r>
            <a:endParaRPr lang="zh-CN" altLang="en-US" sz="3200" dirty="0">
              <a:latin typeface="宋体" panose="02010600030101010101" pitchFamily="2" charset="-122"/>
            </a:endParaRPr>
          </a:p>
        </p:txBody>
      </p:sp>
      <p:sp>
        <p:nvSpPr>
          <p:cNvPr id="14342" name="TextBox 6"/>
          <p:cNvSpPr txBox="1">
            <a:spLocks noChangeArrowheads="1"/>
          </p:cNvSpPr>
          <p:nvPr/>
        </p:nvSpPr>
        <p:spPr bwMode="auto">
          <a:xfrm>
            <a:off x="334963" y="5602288"/>
            <a:ext cx="8548687" cy="830997"/>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1600" i="1" dirty="0"/>
              <a:t>*Many slides based on </a:t>
            </a:r>
            <a:r>
              <a:rPr lang="en-US" altLang="zh-CN" sz="1600" i="1" dirty="0" err="1"/>
              <a:t>Hsuan-Tien</a:t>
            </a:r>
            <a:r>
              <a:rPr lang="en-US" altLang="zh-CN" sz="1600" i="1" dirty="0"/>
              <a:t> Lin’s Slides, </a:t>
            </a:r>
            <a:r>
              <a:rPr lang="en-US" altLang="zh-CN" sz="1600" i="1" dirty="0" err="1"/>
              <a:t>Japser</a:t>
            </a:r>
            <a:r>
              <a:rPr lang="en-US" altLang="zh-CN" sz="1600" i="1" dirty="0"/>
              <a:t> </a:t>
            </a:r>
            <a:r>
              <a:rPr lang="en-US" altLang="zh-CN" sz="1600" i="1" dirty="0" err="1"/>
              <a:t>Snoek’s</a:t>
            </a:r>
            <a:r>
              <a:rPr lang="en-US" altLang="zh-CN" sz="1600" i="1" dirty="0"/>
              <a:t> Slides, </a:t>
            </a:r>
            <a:r>
              <a:rPr lang="en-US" altLang="zh-CN" sz="1600" i="1" dirty="0" err="1"/>
              <a:t>Inmar</a:t>
            </a:r>
            <a:r>
              <a:rPr lang="en-US" altLang="zh-CN" sz="1600" i="1" dirty="0"/>
              <a:t> </a:t>
            </a:r>
            <a:r>
              <a:rPr lang="en-US" altLang="zh-CN" sz="1600" i="1" dirty="0" err="1"/>
              <a:t>Givoni’s</a:t>
            </a:r>
            <a:r>
              <a:rPr lang="en-US" altLang="zh-CN" sz="1600" i="1" dirty="0"/>
              <a:t> Slides, Danny </a:t>
            </a:r>
            <a:r>
              <a:rPr lang="en-US" altLang="zh-CN" sz="1600" i="1" dirty="0" err="1"/>
              <a:t>Tarlow’s</a:t>
            </a:r>
            <a:r>
              <a:rPr lang="en-US" altLang="zh-CN" sz="1600" i="1" dirty="0"/>
              <a:t> slides, Sam </a:t>
            </a:r>
            <a:r>
              <a:rPr lang="en-US" altLang="zh-CN" sz="1600" i="1" dirty="0" err="1"/>
              <a:t>Roweis’s</a:t>
            </a:r>
            <a:r>
              <a:rPr lang="en-US" altLang="zh-CN" sz="1600" i="1" dirty="0"/>
              <a:t> review of probability, Bishop’s book, Murphy’s book, and some images from Wikipedia </a:t>
            </a:r>
            <a:endParaRPr lang="zh-CN" altLang="en-US" sz="16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lvl="0">
              <a:defRPr/>
            </a:pPr>
            <a:r>
              <a:rPr lang="zh-CN" altLang="en-US" b="1" dirty="0"/>
              <a:t>概率论基本概念</a:t>
            </a:r>
            <a:endParaRPr lang="en-GB" altLang="en-US" b="1" dirty="0"/>
          </a:p>
        </p:txBody>
      </p:sp>
      <p:pic>
        <p:nvPicPr>
          <p:cNvPr id="9" name="Content Placeholder 8" descr="Figure1.10.jpg"/>
          <p:cNvPicPr>
            <a:picLocks noGrp="1" noChangeAspect="1"/>
          </p:cNvPicPr>
          <p:nvPr>
            <p:ph sz="half" idx="1"/>
          </p:nvPr>
        </p:nvPicPr>
        <p:blipFill>
          <a:blip r:embed="rId1"/>
          <a:stretch>
            <a:fillRect/>
          </a:stretch>
        </p:blipFill>
        <p:spPr>
          <a:xfrm>
            <a:off x="585216" y="1447800"/>
            <a:ext cx="3834384" cy="2511552"/>
          </a:xfrm>
        </p:spPr>
      </p:pic>
      <p:sp>
        <p:nvSpPr>
          <p:cNvPr id="5" name="Content Placeholder 4"/>
          <p:cNvSpPr>
            <a:spLocks noGrp="1"/>
          </p:cNvSpPr>
          <p:nvPr>
            <p:ph sz="half" idx="2"/>
          </p:nvPr>
        </p:nvSpPr>
        <p:spPr>
          <a:xfrm>
            <a:off x="4724400" y="1600200"/>
            <a:ext cx="4038600" cy="4068763"/>
          </a:xfrm>
        </p:spPr>
        <p:txBody>
          <a:bodyPr/>
          <a:lstStyle/>
          <a:p>
            <a:pPr>
              <a:buNone/>
            </a:pPr>
            <a:endParaRPr lang="en-GB" dirty="0"/>
          </a:p>
          <a:p>
            <a:pPr>
              <a:buNone/>
            </a:pPr>
            <a:r>
              <a:rPr lang="en-GB" sz="2400" b="0" dirty="0"/>
              <a:t>Marginal Probability</a:t>
            </a:r>
            <a:endParaRPr lang="en-GB" sz="2400" b="0" dirty="0"/>
          </a:p>
          <a:p>
            <a:pPr>
              <a:buNone/>
            </a:pPr>
            <a:endParaRPr lang="en-GB" dirty="0"/>
          </a:p>
          <a:p>
            <a:pPr>
              <a:buNone/>
            </a:pPr>
            <a:endParaRPr lang="en-GB" dirty="0"/>
          </a:p>
          <a:p>
            <a:pPr>
              <a:buNone/>
            </a:pPr>
            <a:endParaRPr lang="en-GB" dirty="0"/>
          </a:p>
          <a:p>
            <a:pPr>
              <a:buNone/>
            </a:pPr>
            <a:endParaRPr lang="en-GB" sz="2400" dirty="0"/>
          </a:p>
          <a:p>
            <a:pPr>
              <a:buNone/>
            </a:pPr>
            <a:r>
              <a:rPr lang="en-GB" sz="2400" b="0" dirty="0"/>
              <a:t>Conditional Probability</a:t>
            </a:r>
            <a:endParaRPr lang="en-GB" sz="2400" b="0" dirty="0"/>
          </a:p>
        </p:txBody>
      </p:sp>
      <p:sp>
        <p:nvSpPr>
          <p:cNvPr id="8" name="TextBox 7"/>
          <p:cNvSpPr txBox="1"/>
          <p:nvPr/>
        </p:nvSpPr>
        <p:spPr>
          <a:xfrm>
            <a:off x="685800" y="4230000"/>
            <a:ext cx="4038600" cy="738664"/>
          </a:xfrm>
          <a:prstGeom prst="rect">
            <a:avLst/>
          </a:prstGeom>
          <a:noFill/>
        </p:spPr>
        <p:txBody>
          <a:bodyPr wrap="square" rtlCol="0">
            <a:spAutoFit/>
          </a:bodyPr>
          <a:lstStyle/>
          <a:p>
            <a:r>
              <a:rPr lang="en-GB" sz="2400" dirty="0"/>
              <a:t>Joint Probability</a:t>
            </a:r>
            <a:endParaRPr lang="en-GB" sz="2400" dirty="0"/>
          </a:p>
          <a:p>
            <a:endParaRPr lang="en-GB" dirty="0"/>
          </a:p>
        </p:txBody>
      </p:sp>
      <p:pic>
        <p:nvPicPr>
          <p:cNvPr id="13" name="Picture 12" descr="TP_tmp.emf"/>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bwMode="auto">
          <a:xfrm>
            <a:off x="830082" y="4756512"/>
            <a:ext cx="2751318" cy="483008"/>
          </a:xfrm>
          <a:prstGeom prst="rect">
            <a:avLst/>
          </a:prstGeom>
          <a:noFill/>
          <a:effectLst/>
        </p:spPr>
      </p:pic>
      <p:pic>
        <p:nvPicPr>
          <p:cNvPr id="14" name="Picture 13" descr="TP_tmp.emf"/>
          <p:cNvPicPr>
            <a:picLocks noChangeAspect="1"/>
          </p:cNvPicPr>
          <p:nvPr>
            <p:custDataLst>
              <p:tags r:id="rId4"/>
            </p:custDataLst>
          </p:nvPr>
        </p:nvPicPr>
        <p:blipFill>
          <a:blip r:embed="rId5">
            <a:clrChange>
              <a:clrFrom>
                <a:srgbClr val="FFFFFF"/>
              </a:clrFrom>
              <a:clrTo>
                <a:srgbClr val="FFFFFF">
                  <a:alpha val="0"/>
                </a:srgbClr>
              </a:clrTo>
            </a:clrChange>
          </a:blip>
          <a:stretch>
            <a:fillRect/>
          </a:stretch>
        </p:blipFill>
        <p:spPr bwMode="auto">
          <a:xfrm>
            <a:off x="4976615" y="2611120"/>
            <a:ext cx="1834216" cy="483009"/>
          </a:xfrm>
          <a:prstGeom prst="rect">
            <a:avLst/>
          </a:prstGeom>
          <a:noFill/>
          <a:effectLst/>
        </p:spPr>
      </p:pic>
      <p:pic>
        <p:nvPicPr>
          <p:cNvPr id="15" name="Picture 14" descr="TP_tmp.emf"/>
          <p:cNvPicPr>
            <a:picLocks noChangeAspect="1"/>
          </p:cNvPicPr>
          <p:nvPr>
            <p:custDataLst>
              <p:tags r:id="rId6"/>
            </p:custDataLst>
          </p:nvPr>
        </p:nvPicPr>
        <p:blipFill>
          <a:blip r:embed="rId7">
            <a:clrChange>
              <a:clrFrom>
                <a:srgbClr val="FFFFFF"/>
              </a:clrFrom>
              <a:clrTo>
                <a:srgbClr val="FFFFFF">
                  <a:alpha val="0"/>
                </a:srgbClr>
              </a:clrTo>
            </a:clrChange>
          </a:blip>
          <a:stretch>
            <a:fillRect/>
          </a:stretch>
        </p:blipFill>
        <p:spPr bwMode="auto">
          <a:xfrm>
            <a:off x="4976781" y="4982454"/>
            <a:ext cx="2698331" cy="534778"/>
          </a:xfrm>
          <a:prstGeom prst="rect">
            <a:avLst/>
          </a:prstGeom>
          <a:noFill/>
          <a:effectLst/>
        </p:spPr>
      </p:pic>
      <p:sp>
        <p:nvSpPr>
          <p:cNvPr id="3" name="灯片编号占位符 2"/>
          <p:cNvSpPr>
            <a:spLocks noGrp="1"/>
          </p:cNvSpPr>
          <p:nvPr>
            <p:ph type="sldNum" sz="quarter" idx="12"/>
          </p:nvPr>
        </p:nvSpPr>
        <p:spPr/>
        <p:txBody>
          <a:bodyPr/>
          <a:lstStyle/>
          <a:p>
            <a:pPr>
              <a:defRPr/>
            </a:pPr>
            <a:fld id="{E43F8DB7-436B-47EF-AEB8-CCC7FBD3CCA3}" type="slidenum">
              <a:rPr lang="en-US" altLang="zh-CN" smtClean="0"/>
            </a:fld>
            <a:endParaRPr lang="en-US" altLang="zh-CN"/>
          </a:p>
        </p:txBody>
      </p:sp>
      <p:sp>
        <p:nvSpPr>
          <p:cNvPr id="4" name="文本框 3"/>
          <p:cNvSpPr txBox="1"/>
          <p:nvPr/>
        </p:nvSpPr>
        <p:spPr>
          <a:xfrm>
            <a:off x="349817" y="1628800"/>
            <a:ext cx="333751" cy="523220"/>
          </a:xfrm>
          <a:prstGeom prst="rect">
            <a:avLst/>
          </a:prstGeom>
          <a:noFill/>
        </p:spPr>
        <p:txBody>
          <a:bodyPr wrap="square" rtlCol="0">
            <a:spAutoFit/>
          </a:bodyPr>
          <a:lstStyle/>
          <a:p>
            <a:r>
              <a:rPr lang="en-US" altLang="zh-CN" i="1" dirty="0"/>
              <a:t>Y</a:t>
            </a:r>
            <a:endParaRPr lang="zh-CN" altLang="en-US" i="1" dirty="0"/>
          </a:p>
        </p:txBody>
      </p:sp>
      <p:sp>
        <p:nvSpPr>
          <p:cNvPr id="11" name="文本框 10"/>
          <p:cNvSpPr txBox="1"/>
          <p:nvPr/>
        </p:nvSpPr>
        <p:spPr>
          <a:xfrm>
            <a:off x="3779912" y="3645024"/>
            <a:ext cx="333751" cy="523220"/>
          </a:xfrm>
          <a:prstGeom prst="rect">
            <a:avLst/>
          </a:prstGeom>
          <a:noFill/>
        </p:spPr>
        <p:txBody>
          <a:bodyPr wrap="square" rtlCol="0">
            <a:spAutoFit/>
          </a:bodyPr>
          <a:lstStyle/>
          <a:p>
            <a:r>
              <a:rPr lang="en-US" altLang="zh-CN" i="1" dirty="0"/>
              <a:t>X</a:t>
            </a:r>
            <a:endParaRPr lang="zh-CN" altLang="en-US" i="1" dirty="0"/>
          </a:p>
        </p:txBody>
      </p:sp>
      <p:sp>
        <p:nvSpPr>
          <p:cNvPr id="6" name="文本框 5"/>
          <p:cNvSpPr txBox="1"/>
          <p:nvPr/>
        </p:nvSpPr>
        <p:spPr>
          <a:xfrm>
            <a:off x="691385" y="3926196"/>
            <a:ext cx="1368152"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联合概率</a:t>
            </a:r>
            <a:endParaRPr lang="zh-CN" altLang="en-US" sz="2000" dirty="0">
              <a:latin typeface="黑体" panose="02010609060101010101" pitchFamily="49" charset="-122"/>
              <a:ea typeface="黑体" panose="02010609060101010101" pitchFamily="49" charset="-122"/>
            </a:endParaRPr>
          </a:p>
        </p:txBody>
      </p:sp>
      <p:sp>
        <p:nvSpPr>
          <p:cNvPr id="16" name="文本框 15"/>
          <p:cNvSpPr txBox="1"/>
          <p:nvPr/>
        </p:nvSpPr>
        <p:spPr>
          <a:xfrm>
            <a:off x="4716016" y="4253026"/>
            <a:ext cx="1368152"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条件概率</a:t>
            </a:r>
            <a:endParaRPr lang="zh-CN" altLang="en-US" sz="2000" dirty="0">
              <a:latin typeface="黑体" panose="02010609060101010101" pitchFamily="49" charset="-122"/>
              <a:ea typeface="黑体" panose="02010609060101010101" pitchFamily="49" charset="-122"/>
            </a:endParaRPr>
          </a:p>
        </p:txBody>
      </p:sp>
      <p:sp>
        <p:nvSpPr>
          <p:cNvPr id="17" name="文本框 16"/>
          <p:cNvSpPr txBox="1"/>
          <p:nvPr/>
        </p:nvSpPr>
        <p:spPr>
          <a:xfrm>
            <a:off x="4716016" y="1844824"/>
            <a:ext cx="1368152" cy="405759"/>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边缘概率</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 y="0"/>
            <a:ext cx="8229600" cy="1143000"/>
          </a:xfrm>
        </p:spPr>
        <p:txBody>
          <a:bodyPr>
            <a:normAutofit/>
          </a:bodyPr>
          <a:lstStyle/>
          <a:p>
            <a:r>
              <a:rPr lang="zh-CN" altLang="en-US" b="1" dirty="0"/>
              <a:t>概率论法则</a:t>
            </a:r>
            <a:endParaRPr lang="en-GB" altLang="en-US" b="1" dirty="0"/>
          </a:p>
        </p:txBody>
      </p:sp>
      <p:pic>
        <p:nvPicPr>
          <p:cNvPr id="9" name="Content Placeholder 8" descr="Figure1.10.jpg"/>
          <p:cNvPicPr>
            <a:picLocks noGrp="1" noChangeAspect="1"/>
          </p:cNvPicPr>
          <p:nvPr>
            <p:ph sz="half" idx="1"/>
          </p:nvPr>
        </p:nvPicPr>
        <p:blipFill>
          <a:blip r:embed="rId1"/>
          <a:stretch>
            <a:fillRect/>
          </a:stretch>
        </p:blipFill>
        <p:spPr>
          <a:xfrm>
            <a:off x="585216" y="1447800"/>
            <a:ext cx="3834384" cy="2511552"/>
          </a:xfrm>
        </p:spPr>
      </p:pic>
      <p:sp>
        <p:nvSpPr>
          <p:cNvPr id="5" name="Content Placeholder 4"/>
          <p:cNvSpPr>
            <a:spLocks noGrp="1"/>
          </p:cNvSpPr>
          <p:nvPr>
            <p:ph sz="half" idx="2"/>
          </p:nvPr>
        </p:nvSpPr>
        <p:spPr>
          <a:xfrm>
            <a:off x="4876800" y="2057401"/>
            <a:ext cx="3505200" cy="2057400"/>
          </a:xfrm>
        </p:spPr>
        <p:txBody>
          <a:bodyPr/>
          <a:lstStyle/>
          <a:p>
            <a:pPr>
              <a:buNone/>
            </a:pPr>
            <a:r>
              <a:rPr lang="en-GB" sz="2400" b="0" dirty="0"/>
              <a:t>Sum Rule</a:t>
            </a:r>
            <a:endParaRPr lang="en-GB" sz="2400" b="0" dirty="0"/>
          </a:p>
          <a:p>
            <a:pPr>
              <a:buNone/>
            </a:pPr>
            <a:endParaRPr lang="en-GB" dirty="0"/>
          </a:p>
          <a:p>
            <a:pPr>
              <a:buNone/>
            </a:pPr>
            <a:endParaRPr lang="en-GB" dirty="0"/>
          </a:p>
          <a:p>
            <a:pPr>
              <a:buNone/>
            </a:pPr>
            <a:endParaRPr lang="en-GB" dirty="0"/>
          </a:p>
        </p:txBody>
      </p:sp>
      <p:sp>
        <p:nvSpPr>
          <p:cNvPr id="8" name="TextBox 7"/>
          <p:cNvSpPr txBox="1"/>
          <p:nvPr/>
        </p:nvSpPr>
        <p:spPr>
          <a:xfrm>
            <a:off x="762000" y="4191000"/>
            <a:ext cx="4038600" cy="738664"/>
          </a:xfrm>
          <a:prstGeom prst="rect">
            <a:avLst/>
          </a:prstGeom>
          <a:noFill/>
        </p:spPr>
        <p:txBody>
          <a:bodyPr wrap="square" rtlCol="0">
            <a:spAutoFit/>
          </a:bodyPr>
          <a:lstStyle/>
          <a:p>
            <a:r>
              <a:rPr lang="en-GB" sz="2400" dirty="0"/>
              <a:t>Product Rule</a:t>
            </a:r>
            <a:endParaRPr lang="en-GB" sz="2400" dirty="0"/>
          </a:p>
          <a:p>
            <a:endParaRPr lang="en-GB" dirty="0"/>
          </a:p>
        </p:txBody>
      </p:sp>
      <p:pic>
        <p:nvPicPr>
          <p:cNvPr id="12" name="Picture 11" descr="TP_tmp.emf"/>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bwMode="auto">
          <a:xfrm>
            <a:off x="798217" y="5001011"/>
            <a:ext cx="5808339" cy="892650"/>
          </a:xfrm>
          <a:prstGeom prst="rect">
            <a:avLst/>
          </a:prstGeom>
          <a:noFill/>
          <a:effectLst/>
        </p:spPr>
      </p:pic>
      <p:pic>
        <p:nvPicPr>
          <p:cNvPr id="11" name="Picture 10" descr="TP_tmp.emf"/>
          <p:cNvPicPr>
            <a:picLocks noChangeAspect="1"/>
          </p:cNvPicPr>
          <p:nvPr>
            <p:custDataLst>
              <p:tags r:id="rId4"/>
            </p:custDataLst>
          </p:nvPr>
        </p:nvPicPr>
        <p:blipFill>
          <a:blip r:embed="rId5">
            <a:clrChange>
              <a:clrFrom>
                <a:srgbClr val="FFFFFF"/>
              </a:clrFrom>
              <a:clrTo>
                <a:srgbClr val="FFFFFF">
                  <a:alpha val="0"/>
                </a:srgbClr>
              </a:clrTo>
            </a:clrChange>
          </a:blip>
          <a:stretch>
            <a:fillRect/>
          </a:stretch>
        </p:blipFill>
        <p:spPr bwMode="auto">
          <a:xfrm>
            <a:off x="5024922" y="2481313"/>
            <a:ext cx="3161101" cy="1735087"/>
          </a:xfrm>
          <a:prstGeom prst="rect">
            <a:avLst/>
          </a:prstGeom>
          <a:noFill/>
          <a:effectLst/>
        </p:spPr>
      </p:pic>
      <p:sp>
        <p:nvSpPr>
          <p:cNvPr id="3" name="灯片编号占位符 2"/>
          <p:cNvSpPr>
            <a:spLocks noGrp="1"/>
          </p:cNvSpPr>
          <p:nvPr>
            <p:ph type="sldNum" sz="quarter" idx="12"/>
          </p:nvPr>
        </p:nvSpPr>
        <p:spPr/>
        <p:txBody>
          <a:bodyPr/>
          <a:lstStyle/>
          <a:p>
            <a:pPr>
              <a:defRPr/>
            </a:pPr>
            <a:fld id="{E43F8DB7-436B-47EF-AEB8-CCC7FBD3CCA3}" type="slidenum">
              <a:rPr lang="en-US" altLang="zh-CN" smtClean="0"/>
            </a:fld>
            <a:endParaRPr lang="en-US" altLang="zh-CN"/>
          </a:p>
        </p:txBody>
      </p:sp>
      <p:sp>
        <p:nvSpPr>
          <p:cNvPr id="10" name="文本框 9"/>
          <p:cNvSpPr txBox="1"/>
          <p:nvPr/>
        </p:nvSpPr>
        <p:spPr>
          <a:xfrm>
            <a:off x="4860032" y="1772816"/>
            <a:ext cx="1368152" cy="400110"/>
          </a:xfrm>
          <a:prstGeom prst="rect">
            <a:avLst/>
          </a:prstGeom>
          <a:noFill/>
        </p:spPr>
        <p:txBody>
          <a:bodyPr wrap="square" rtlCol="0">
            <a:spAutoFit/>
          </a:bodyPr>
          <a:lstStyle/>
          <a:p>
            <a:r>
              <a:rPr lang="zh-CN" altLang="en-US" sz="2000" dirty="0">
                <a:solidFill>
                  <a:srgbClr val="0000FF"/>
                </a:solidFill>
                <a:latin typeface="黑体" panose="02010609060101010101" pitchFamily="49" charset="-122"/>
                <a:ea typeface="黑体" panose="02010609060101010101" pitchFamily="49" charset="-122"/>
              </a:rPr>
              <a:t>加法法则</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13" name="文本框 12"/>
          <p:cNvSpPr txBox="1"/>
          <p:nvPr/>
        </p:nvSpPr>
        <p:spPr>
          <a:xfrm>
            <a:off x="755576" y="3933056"/>
            <a:ext cx="1368152" cy="400110"/>
          </a:xfrm>
          <a:prstGeom prst="rect">
            <a:avLst/>
          </a:prstGeom>
          <a:noFill/>
        </p:spPr>
        <p:txBody>
          <a:bodyPr wrap="square" rtlCol="0">
            <a:spAutoFit/>
          </a:bodyPr>
          <a:lstStyle/>
          <a:p>
            <a:r>
              <a:rPr lang="zh-CN" altLang="en-US" sz="2000" dirty="0">
                <a:solidFill>
                  <a:srgbClr val="0000FF"/>
                </a:solidFill>
                <a:latin typeface="黑体" panose="02010609060101010101" pitchFamily="49" charset="-122"/>
                <a:ea typeface="黑体" panose="02010609060101010101" pitchFamily="49" charset="-122"/>
              </a:rPr>
              <a:t>乘法法则</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14" name="文本框 13"/>
          <p:cNvSpPr txBox="1"/>
          <p:nvPr/>
        </p:nvSpPr>
        <p:spPr>
          <a:xfrm>
            <a:off x="349817" y="1628800"/>
            <a:ext cx="333751" cy="523220"/>
          </a:xfrm>
          <a:prstGeom prst="rect">
            <a:avLst/>
          </a:prstGeom>
          <a:noFill/>
        </p:spPr>
        <p:txBody>
          <a:bodyPr wrap="square" rtlCol="0">
            <a:spAutoFit/>
          </a:bodyPr>
          <a:lstStyle/>
          <a:p>
            <a:r>
              <a:rPr lang="en-US" altLang="zh-CN" i="1" dirty="0"/>
              <a:t>Y</a:t>
            </a:r>
            <a:endParaRPr lang="zh-CN" altLang="en-US" i="1" dirty="0"/>
          </a:p>
        </p:txBody>
      </p:sp>
      <p:sp>
        <p:nvSpPr>
          <p:cNvPr id="15" name="文本框 14"/>
          <p:cNvSpPr txBox="1"/>
          <p:nvPr/>
        </p:nvSpPr>
        <p:spPr>
          <a:xfrm>
            <a:off x="3779912" y="3645024"/>
            <a:ext cx="333751" cy="523220"/>
          </a:xfrm>
          <a:prstGeom prst="rect">
            <a:avLst/>
          </a:prstGeom>
          <a:noFill/>
        </p:spPr>
        <p:txBody>
          <a:bodyPr wrap="square" rtlCol="0">
            <a:spAutoFit/>
          </a:bodyPr>
          <a:lstStyle/>
          <a:p>
            <a:r>
              <a:rPr lang="en-US" altLang="zh-CN" i="1" dirty="0"/>
              <a:t>X</a:t>
            </a:r>
            <a:endParaRPr lang="zh-CN" altLang="en-US" i="1" dirty="0"/>
          </a:p>
        </p:txBody>
      </p:sp>
      <p:pic>
        <p:nvPicPr>
          <p:cNvPr id="16" name="Picture 8" descr="TP_tmp.emf"/>
          <p:cNvPicPr>
            <a:picLocks noChangeAspect="1"/>
          </p:cNvPicPr>
          <p:nvPr>
            <p:custDataLst>
              <p:tags r:id="rId6"/>
            </p:custDataLst>
          </p:nvPr>
        </p:nvPicPr>
        <p:blipFill>
          <a:blip r:embed="rId7">
            <a:clrChange>
              <a:clrFrom>
                <a:srgbClr val="FFFFFF"/>
              </a:clrFrom>
              <a:clrTo>
                <a:srgbClr val="FFFFFF">
                  <a:alpha val="0"/>
                </a:srgbClr>
              </a:clrTo>
            </a:clrChange>
          </a:blip>
          <a:stretch>
            <a:fillRect/>
          </a:stretch>
        </p:blipFill>
        <p:spPr bwMode="auto">
          <a:xfrm>
            <a:off x="5711575" y="4416196"/>
            <a:ext cx="3158105" cy="806044"/>
          </a:xfrm>
          <a:prstGeom prst="rect">
            <a:avLst/>
          </a:prstGeom>
          <a:noFill/>
          <a:effectLst/>
        </p:spPr>
      </p:pic>
      <p:pic>
        <p:nvPicPr>
          <p:cNvPr id="17" name="Picture 9" descr="TP_tmp.emf"/>
          <p:cNvPicPr>
            <a:picLocks noChangeAspect="1"/>
          </p:cNvPicPr>
          <p:nvPr>
            <p:custDataLst>
              <p:tags r:id="rId8"/>
            </p:custDataLst>
          </p:nvPr>
        </p:nvPicPr>
        <p:blipFill>
          <a:blip r:embed="rId9">
            <a:clrChange>
              <a:clrFrom>
                <a:srgbClr val="FFFFFF"/>
              </a:clrFrom>
              <a:clrTo>
                <a:srgbClr val="FFFFFF">
                  <a:alpha val="0"/>
                </a:srgbClr>
              </a:clrTo>
            </a:clrChange>
          </a:blip>
          <a:stretch>
            <a:fillRect/>
          </a:stretch>
        </p:blipFill>
        <p:spPr bwMode="auto">
          <a:xfrm>
            <a:off x="834091" y="6289040"/>
            <a:ext cx="4327189" cy="468353"/>
          </a:xfrm>
          <a:prstGeom prst="rect">
            <a:avLst/>
          </a:prstGeom>
          <a:noFill/>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70" y="-18108"/>
            <a:ext cx="8229600" cy="1143000"/>
          </a:xfrm>
        </p:spPr>
        <p:txBody>
          <a:bodyPr/>
          <a:lstStyle/>
          <a:p>
            <a:r>
              <a:rPr lang="zh-CN" altLang="en-US" b="1" dirty="0"/>
              <a:t>贝叶斯定理</a:t>
            </a:r>
            <a:endParaRPr lang="en-GB" b="1" dirty="0"/>
          </a:p>
        </p:txBody>
      </p:sp>
      <p:pic>
        <p:nvPicPr>
          <p:cNvPr id="5" name="Content Placeholder 4"/>
          <p:cNvPicPr>
            <a:picLocks noGrp="1" noChangeAspect="1"/>
          </p:cNvPicPr>
          <p:nvPr>
            <p:ph idx="1"/>
            <p:custDataLst>
              <p:tags r:id="rId1"/>
            </p:custDataLst>
          </p:nvPr>
        </p:nvPicPr>
        <p:blipFill>
          <a:blip r:embed="rId2"/>
          <a:stretch>
            <a:fillRect/>
          </a:stretch>
        </p:blipFill>
        <p:spPr bwMode="auto">
          <a:xfrm>
            <a:off x="3048000" y="2033183"/>
            <a:ext cx="2590806" cy="633986"/>
          </a:xfrm>
          <a:gradFill flip="none" rotWithShape="1">
            <a:gsLst>
              <a:gs pos="0">
                <a:srgbClr val="0064C8"/>
              </a:gs>
              <a:gs pos="100000">
                <a:srgbClr val="FFFFFF"/>
              </a:gs>
            </a:gsLst>
            <a:lin ang="5400000" scaled="1"/>
            <a:tileRect/>
          </a:gradFill>
          <a:ln w="9525" cap="flat" cmpd="sng" algn="ctr">
            <a:noFill/>
            <a:prstDash val="solid"/>
            <a:round/>
            <a:headEnd type="none" w="med" len="med"/>
            <a:tailEnd type="none" w="med" len="med"/>
          </a:ln>
          <a:effectLst/>
        </p:spPr>
      </p:pic>
      <p:pic>
        <p:nvPicPr>
          <p:cNvPr id="13" name="Picture 12"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bwMode="auto">
          <a:xfrm>
            <a:off x="4674870" y="3136341"/>
            <a:ext cx="2643644" cy="558002"/>
          </a:xfrm>
          <a:prstGeom prst="rect">
            <a:avLst/>
          </a:prstGeom>
          <a:noFill/>
          <a:effectLst/>
        </p:spPr>
      </p:pic>
      <p:sp>
        <p:nvSpPr>
          <p:cNvPr id="6" name="TextBox 5"/>
          <p:cNvSpPr txBox="1"/>
          <p:nvPr/>
        </p:nvSpPr>
        <p:spPr>
          <a:xfrm>
            <a:off x="2714624" y="4285510"/>
            <a:ext cx="4521671" cy="461665"/>
          </a:xfrm>
          <a:prstGeom prst="rect">
            <a:avLst/>
          </a:prstGeom>
          <a:noFill/>
        </p:spPr>
        <p:txBody>
          <a:bodyPr wrap="square" rtlCol="0">
            <a:spAutoFit/>
          </a:bodyPr>
          <a:lstStyle/>
          <a:p>
            <a:r>
              <a:rPr lang="en-GB" sz="2400" dirty="0"/>
              <a:t>posterior </a:t>
            </a:r>
            <a:r>
              <a:rPr lang="en-GB" sz="2400" dirty="0">
                <a:sym typeface="Symbol" panose="05050102010706020507"/>
              </a:rPr>
              <a:t> likelihood × prior</a:t>
            </a:r>
            <a:endParaRPr lang="en-GB" sz="2400" dirty="0"/>
          </a:p>
        </p:txBody>
      </p:sp>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pic>
        <p:nvPicPr>
          <p:cNvPr id="4" name="图片 3"/>
          <p:cNvPicPr>
            <a:picLocks noChangeAspect="1"/>
          </p:cNvPicPr>
          <p:nvPr/>
        </p:nvPicPr>
        <p:blipFill>
          <a:blip r:embed="rId5"/>
          <a:stretch>
            <a:fillRect/>
          </a:stretch>
        </p:blipFill>
        <p:spPr>
          <a:xfrm>
            <a:off x="5796136" y="1484784"/>
            <a:ext cx="936104" cy="323259"/>
          </a:xfrm>
          <a:prstGeom prst="rect">
            <a:avLst/>
          </a:prstGeom>
        </p:spPr>
      </p:pic>
      <p:cxnSp>
        <p:nvCxnSpPr>
          <p:cNvPr id="8" name="直接箭头连接符 7"/>
          <p:cNvCxnSpPr>
            <a:stCxn id="4" idx="2"/>
          </p:cNvCxnSpPr>
          <p:nvPr/>
        </p:nvCxnSpPr>
        <p:spPr>
          <a:xfrm flipH="1">
            <a:off x="5638806" y="1808043"/>
            <a:ext cx="625382" cy="22514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4223304" y="2033183"/>
            <a:ext cx="1415501" cy="290325"/>
          </a:xfrm>
          <a:prstGeom prst="rect">
            <a:avLst/>
          </a:prstGeom>
          <a:no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6"/>
          <a:stretch>
            <a:fillRect/>
          </a:stretch>
        </p:blipFill>
        <p:spPr>
          <a:xfrm>
            <a:off x="2727362" y="4713738"/>
            <a:ext cx="1013548" cy="411516"/>
          </a:xfrm>
          <a:prstGeom prst="rect">
            <a:avLst/>
          </a:prstGeom>
        </p:spPr>
      </p:pic>
      <p:pic>
        <p:nvPicPr>
          <p:cNvPr id="7" name="图片 6"/>
          <p:cNvPicPr>
            <a:picLocks noChangeAspect="1"/>
          </p:cNvPicPr>
          <p:nvPr/>
        </p:nvPicPr>
        <p:blipFill>
          <a:blip r:embed="rId7"/>
          <a:stretch>
            <a:fillRect/>
          </a:stretch>
        </p:blipFill>
        <p:spPr>
          <a:xfrm>
            <a:off x="4359130" y="4798773"/>
            <a:ext cx="914479" cy="304826"/>
          </a:xfrm>
          <a:prstGeom prst="rect">
            <a:avLst/>
          </a:prstGeom>
        </p:spPr>
      </p:pic>
      <p:pic>
        <p:nvPicPr>
          <p:cNvPr id="9" name="图片 8"/>
          <p:cNvPicPr>
            <a:picLocks noChangeAspect="1"/>
          </p:cNvPicPr>
          <p:nvPr/>
        </p:nvPicPr>
        <p:blipFill>
          <a:blip r:embed="rId8"/>
          <a:stretch>
            <a:fillRect/>
          </a:stretch>
        </p:blipFill>
        <p:spPr>
          <a:xfrm>
            <a:off x="5891829" y="4798773"/>
            <a:ext cx="571341" cy="326481"/>
          </a:xfrm>
          <a:prstGeom prst="rect">
            <a:avLst/>
          </a:prstGeom>
        </p:spPr>
      </p:pic>
      <p:sp>
        <p:nvSpPr>
          <p:cNvPr id="16" name="文本框 15"/>
          <p:cNvSpPr txBox="1"/>
          <p:nvPr/>
        </p:nvSpPr>
        <p:spPr>
          <a:xfrm>
            <a:off x="2915816" y="4005064"/>
            <a:ext cx="720080"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后验</a:t>
            </a:r>
            <a:endParaRPr lang="zh-CN" altLang="en-US" sz="2000" dirty="0">
              <a:latin typeface="黑体" panose="02010609060101010101" pitchFamily="49" charset="-122"/>
              <a:ea typeface="黑体" panose="02010609060101010101" pitchFamily="49" charset="-122"/>
            </a:endParaRPr>
          </a:p>
        </p:txBody>
      </p:sp>
      <p:sp>
        <p:nvSpPr>
          <p:cNvPr id="17" name="文本框 16"/>
          <p:cNvSpPr txBox="1"/>
          <p:nvPr/>
        </p:nvSpPr>
        <p:spPr>
          <a:xfrm>
            <a:off x="4355976" y="4005064"/>
            <a:ext cx="720080"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似然</a:t>
            </a:r>
            <a:endParaRPr lang="zh-CN" altLang="en-US" sz="2000" dirty="0">
              <a:latin typeface="黑体" panose="02010609060101010101" pitchFamily="49" charset="-122"/>
              <a:ea typeface="黑体" panose="02010609060101010101" pitchFamily="49" charset="-122"/>
            </a:endParaRPr>
          </a:p>
        </p:txBody>
      </p:sp>
      <p:sp>
        <p:nvSpPr>
          <p:cNvPr id="18" name="文本框 17"/>
          <p:cNvSpPr txBox="1"/>
          <p:nvPr/>
        </p:nvSpPr>
        <p:spPr>
          <a:xfrm>
            <a:off x="5796136" y="4005064"/>
            <a:ext cx="720080"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先验</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t>2</a:t>
            </a:r>
            <a:r>
              <a:rPr lang="zh-CN" altLang="en-US" b="1" dirty="0"/>
              <a:t>）概率论基本法则</a:t>
            </a:r>
            <a:endParaRPr lang="en-US" altLang="zh-CN" b="1" dirty="0"/>
          </a:p>
          <a:p>
            <a:r>
              <a:rPr lang="en-US" altLang="zh-CN" b="1" dirty="0">
                <a:solidFill>
                  <a:srgbClr val="FF0000"/>
                </a:solidFill>
              </a:rPr>
              <a:t>3</a:t>
            </a:r>
            <a:r>
              <a:rPr lang="zh-CN" altLang="en-US" b="1" dirty="0">
                <a:solidFill>
                  <a:srgbClr val="FF0000"/>
                </a:solidFill>
              </a:rPr>
              <a:t>）概率密度</a:t>
            </a:r>
            <a:endParaRPr lang="en-US" altLang="zh-CN" b="1" dirty="0">
              <a:solidFill>
                <a:srgbClr val="FF0000"/>
              </a:solidFill>
            </a:endParaRPr>
          </a:p>
          <a:p>
            <a:r>
              <a:rPr lang="en-US" altLang="zh-CN" b="1" dirty="0"/>
              <a:t>4</a:t>
            </a:r>
            <a:r>
              <a:rPr lang="zh-CN" altLang="en-US" b="1" dirty="0"/>
              <a:t>）贝叶斯概率</a:t>
            </a:r>
            <a:endParaRPr lang="en-US" altLang="zh-CN" b="1" dirty="0"/>
          </a:p>
          <a:p>
            <a:r>
              <a:rPr lang="en-US" altLang="zh-CN" b="1" dirty="0"/>
              <a:t>5</a:t>
            </a:r>
            <a:r>
              <a:rPr lang="zh-CN" altLang="en-US" b="1" dirty="0"/>
              <a:t>）高斯分布</a:t>
            </a:r>
            <a:endParaRPr lang="en-US" altLang="zh-CN" b="1" dirty="0"/>
          </a:p>
          <a:p>
            <a:r>
              <a:rPr lang="en-US" altLang="zh-CN" b="1" dirty="0"/>
              <a:t>6</a:t>
            </a:r>
            <a:r>
              <a:rPr lang="zh-CN" altLang="en-US" b="1" dirty="0"/>
              <a:t>）最大似然曲线拟合</a:t>
            </a:r>
            <a:endParaRPr lang="en-US" altLang="zh-CN" b="1" dirty="0"/>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gure1.12.jpg"/>
          <p:cNvPicPr>
            <a:picLocks noChangeAspect="1"/>
          </p:cNvPicPr>
          <p:nvPr/>
        </p:nvPicPr>
        <p:blipFill>
          <a:blip r:embed="rId1"/>
          <a:stretch>
            <a:fillRect/>
          </a:stretch>
        </p:blipFill>
        <p:spPr>
          <a:xfrm>
            <a:off x="591312" y="1498242"/>
            <a:ext cx="5097475" cy="3620110"/>
          </a:xfrm>
          <a:prstGeom prst="rect">
            <a:avLst/>
          </a:prstGeom>
        </p:spPr>
      </p:pic>
      <p:sp>
        <p:nvSpPr>
          <p:cNvPr id="2" name="Title 1"/>
          <p:cNvSpPr>
            <a:spLocks noGrp="1"/>
          </p:cNvSpPr>
          <p:nvPr>
            <p:ph type="title"/>
          </p:nvPr>
        </p:nvSpPr>
        <p:spPr>
          <a:xfrm>
            <a:off x="457200" y="-7587"/>
            <a:ext cx="8229600" cy="1143000"/>
          </a:xfrm>
        </p:spPr>
        <p:txBody>
          <a:bodyPr/>
          <a:lstStyle/>
          <a:p>
            <a:r>
              <a:rPr lang="zh-CN" altLang="en-US" b="1" dirty="0"/>
              <a:t>概率密度</a:t>
            </a:r>
            <a:r>
              <a:rPr lang="zh-CN" altLang="en-US" dirty="0"/>
              <a:t> </a:t>
            </a:r>
            <a:endParaRPr lang="en-GB" dirty="0"/>
          </a:p>
        </p:txBody>
      </p:sp>
      <p:pic>
        <p:nvPicPr>
          <p:cNvPr id="5" name="Picture 4" descr="TP_tmp.png"/>
          <p:cNvPicPr>
            <a:picLocks noChangeAspect="1"/>
          </p:cNvPicPr>
          <p:nvPr>
            <p:custDataLst>
              <p:tags r:id="rId2"/>
            </p:custDataLst>
          </p:nvPr>
        </p:nvPicPr>
        <p:blipFill>
          <a:blip r:embed="rId3"/>
          <a:stretch>
            <a:fillRect/>
          </a:stretch>
        </p:blipFill>
        <p:spPr>
          <a:xfrm>
            <a:off x="5151551" y="2459866"/>
            <a:ext cx="3686848" cy="849307"/>
          </a:xfrm>
          <a:prstGeom prst="rect">
            <a:avLst/>
          </a:prstGeom>
        </p:spPr>
      </p:pic>
      <p:pic>
        <p:nvPicPr>
          <p:cNvPr id="8" name="Picture 7" descr="TP_tmp.png"/>
          <p:cNvPicPr>
            <a:picLocks noChangeAspect="1"/>
          </p:cNvPicPr>
          <p:nvPr>
            <p:custDataLst>
              <p:tags r:id="rId4"/>
            </p:custDataLst>
          </p:nvPr>
        </p:nvPicPr>
        <p:blipFill>
          <a:blip r:embed="rId5"/>
          <a:stretch>
            <a:fillRect/>
          </a:stretch>
        </p:blipFill>
        <p:spPr>
          <a:xfrm>
            <a:off x="6402941" y="989534"/>
            <a:ext cx="2457723" cy="705113"/>
          </a:xfrm>
          <a:prstGeom prst="rect">
            <a:avLst/>
          </a:prstGeom>
        </p:spPr>
      </p:pic>
      <p:pic>
        <p:nvPicPr>
          <p:cNvPr id="10" name="Picture 9" descr="TP_tmp.png"/>
          <p:cNvPicPr>
            <a:picLocks noChangeAspect="1"/>
          </p:cNvPicPr>
          <p:nvPr>
            <p:custDataLst>
              <p:tags r:id="rId6"/>
            </p:custDataLst>
          </p:nvPr>
        </p:nvPicPr>
        <p:blipFill>
          <a:blip r:embed="rId7"/>
          <a:stretch>
            <a:fillRect/>
          </a:stretch>
        </p:blipFill>
        <p:spPr>
          <a:xfrm>
            <a:off x="6291061" y="3658878"/>
            <a:ext cx="844907" cy="252374"/>
          </a:xfrm>
          <a:prstGeom prst="rect">
            <a:avLst/>
          </a:prstGeom>
        </p:spPr>
      </p:pic>
      <p:pic>
        <p:nvPicPr>
          <p:cNvPr id="12" name="Picture 11" descr="TP_tmp.png"/>
          <p:cNvPicPr>
            <a:picLocks noChangeAspect="1"/>
          </p:cNvPicPr>
          <p:nvPr>
            <p:custDataLst>
              <p:tags r:id="rId8"/>
            </p:custDataLst>
          </p:nvPr>
        </p:nvPicPr>
        <p:blipFill>
          <a:blip r:embed="rId9">
            <a:clrChange>
              <a:clrFrom>
                <a:srgbClr val="FFFFFF"/>
              </a:clrFrom>
              <a:clrTo>
                <a:srgbClr val="FFFFFF">
                  <a:alpha val="0"/>
                </a:srgbClr>
              </a:clrTo>
            </a:clrChange>
          </a:blip>
          <a:stretch>
            <a:fillRect/>
          </a:stretch>
        </p:blipFill>
        <p:spPr>
          <a:xfrm>
            <a:off x="7391232" y="3504497"/>
            <a:ext cx="1623978" cy="570587"/>
          </a:xfrm>
          <a:prstGeom prst="rect">
            <a:avLst/>
          </a:prstGeom>
          <a:noFill/>
        </p:spPr>
      </p:pic>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7" name="文本框 6"/>
          <p:cNvSpPr txBox="1"/>
          <p:nvPr/>
        </p:nvSpPr>
        <p:spPr>
          <a:xfrm>
            <a:off x="1141905" y="1628800"/>
            <a:ext cx="1917927" cy="369332"/>
          </a:xfrm>
          <a:prstGeom prst="rect">
            <a:avLst/>
          </a:prstGeom>
          <a:noFill/>
        </p:spPr>
        <p:txBody>
          <a:bodyPr wrap="square" rtlCol="0">
            <a:spAutoFit/>
          </a:bodyPr>
          <a:lstStyle/>
          <a:p>
            <a:pPr algn="r"/>
            <a:r>
              <a:rPr lang="zh-CN" altLang="en-US" sz="1800" b="1" i="1" dirty="0">
                <a:solidFill>
                  <a:srgbClr val="FF0000"/>
                </a:solidFill>
                <a:latin typeface="Times New Roman" panose="02020603050405020304" pitchFamily="18" charset="0"/>
                <a:cs typeface="Times New Roman" panose="02020603050405020304" pitchFamily="18" charset="0"/>
              </a:rPr>
              <a:t>概率密度</a:t>
            </a:r>
            <a:endParaRPr lang="zh-CN" altLang="en-US" sz="1800" b="1" i="1" dirty="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4572000" y="1259468"/>
            <a:ext cx="1815921" cy="369332"/>
          </a:xfrm>
          <a:prstGeom prst="rect">
            <a:avLst/>
          </a:prstGeom>
          <a:noFill/>
        </p:spPr>
        <p:txBody>
          <a:bodyPr wrap="square" rtlCol="0">
            <a:spAutoFit/>
          </a:bodyPr>
          <a:lstStyle/>
          <a:p>
            <a:r>
              <a:rPr lang="zh-CN" altLang="en-US" sz="1800" b="1" i="1" dirty="0">
                <a:solidFill>
                  <a:srgbClr val="0033CC"/>
                </a:solidFill>
                <a:latin typeface="Times New Roman" panose="02020603050405020304" pitchFamily="18" charset="0"/>
                <a:cs typeface="Times New Roman" panose="02020603050405020304" pitchFamily="18" charset="0"/>
              </a:rPr>
              <a:t>累计密度函数</a:t>
            </a:r>
            <a:endParaRPr lang="zh-CN" altLang="en-US" sz="1800" b="1" i="1" dirty="0">
              <a:solidFill>
                <a:srgbClr val="0033CC"/>
              </a:solidFill>
              <a:latin typeface="Times New Roman" panose="02020603050405020304" pitchFamily="18" charset="0"/>
              <a:cs typeface="Times New Roman" panose="02020603050405020304" pitchFamily="18" charset="0"/>
            </a:endParaRPr>
          </a:p>
        </p:txBody>
      </p:sp>
      <p:sp>
        <p:nvSpPr>
          <p:cNvPr id="13" name="矩形 12"/>
          <p:cNvSpPr/>
          <p:nvPr/>
        </p:nvSpPr>
        <p:spPr>
          <a:xfrm>
            <a:off x="518160" y="5206255"/>
            <a:ext cx="8026400" cy="1508105"/>
          </a:xfrm>
          <a:prstGeom prst="rect">
            <a:avLst/>
          </a:prstGeom>
        </p:spPr>
        <p:txBody>
          <a:bodyPr wrap="square">
            <a:spAutoFit/>
          </a:bodyPr>
          <a:lstStyle/>
          <a:p>
            <a:pPr>
              <a:spcBef>
                <a:spcPts val="600"/>
              </a:spcBef>
              <a:spcAft>
                <a:spcPts val="600"/>
              </a:spcAft>
            </a:pPr>
            <a:r>
              <a:rPr lang="zh-CN" altLang="en-US" sz="2400" dirty="0"/>
              <a:t>离散变量的概率概念可扩展到连续变量的概率分布</a:t>
            </a:r>
            <a:r>
              <a:rPr lang="en-US" altLang="zh-CN" sz="2400" i="1" dirty="0"/>
              <a:t>p</a:t>
            </a:r>
            <a:r>
              <a:rPr lang="en-US" altLang="zh-CN" sz="2400" dirty="0"/>
              <a:t>(</a:t>
            </a:r>
            <a:r>
              <a:rPr lang="en-US" altLang="zh-CN" sz="2400" i="1" dirty="0"/>
              <a:t>x</a:t>
            </a:r>
            <a:r>
              <a:rPr lang="en-US" altLang="zh-CN" sz="2400" dirty="0"/>
              <a:t>)</a:t>
            </a:r>
            <a:r>
              <a:rPr lang="zh-CN" altLang="en-US" sz="2400" dirty="0"/>
              <a:t>。 </a:t>
            </a:r>
            <a:endParaRPr lang="en-US" altLang="zh-CN" sz="2400" dirty="0"/>
          </a:p>
          <a:p>
            <a:pPr>
              <a:spcBef>
                <a:spcPts val="600"/>
              </a:spcBef>
              <a:spcAft>
                <a:spcPts val="600"/>
              </a:spcAft>
            </a:pPr>
            <a:r>
              <a:rPr lang="en-US" altLang="zh-CN" sz="2400" i="1" dirty="0"/>
              <a:t>x</a:t>
            </a:r>
            <a:r>
              <a:rPr lang="zh-CN" altLang="en-US" sz="2400" dirty="0"/>
              <a:t>位于区间</a:t>
            </a:r>
            <a:r>
              <a:rPr lang="en-US" altLang="zh-CN" sz="2400" dirty="0"/>
              <a:t>(</a:t>
            </a:r>
            <a:r>
              <a:rPr lang="en-US" altLang="zh-CN" sz="2400" i="1" dirty="0"/>
              <a:t>x, x </a:t>
            </a:r>
            <a:r>
              <a:rPr lang="en-US" altLang="zh-CN" sz="2400" dirty="0"/>
              <a:t>+ </a:t>
            </a:r>
            <a:r>
              <a:rPr lang="en-US" altLang="zh-CN" sz="2400" i="1" dirty="0" err="1"/>
              <a:t>δx</a:t>
            </a:r>
            <a:r>
              <a:rPr lang="en-US" altLang="zh-CN" sz="2400" dirty="0"/>
              <a:t>)</a:t>
            </a:r>
            <a:r>
              <a:rPr lang="zh-CN" altLang="en-US" sz="2400" dirty="0"/>
              <a:t>的概率为</a:t>
            </a:r>
            <a:r>
              <a:rPr lang="en-US" altLang="zh-CN" sz="2400" i="1" dirty="0"/>
              <a:t>p</a:t>
            </a:r>
            <a:r>
              <a:rPr lang="en-US" altLang="zh-CN" sz="2400" dirty="0"/>
              <a:t>(</a:t>
            </a:r>
            <a:r>
              <a:rPr lang="en-US" altLang="zh-CN" sz="2400" i="1" dirty="0"/>
              <a:t>x</a:t>
            </a:r>
            <a:r>
              <a:rPr lang="en-US" altLang="zh-CN" sz="2400" dirty="0"/>
              <a:t>)</a:t>
            </a:r>
            <a:r>
              <a:rPr lang="en-US" altLang="zh-CN" sz="2400" i="1" dirty="0" err="1"/>
              <a:t>δx</a:t>
            </a:r>
            <a:r>
              <a:rPr lang="zh-CN" altLang="en-US" sz="2400" dirty="0"/>
              <a:t>，其中</a:t>
            </a:r>
            <a:r>
              <a:rPr lang="en-US" altLang="zh-CN" sz="2400" i="1" dirty="0" err="1"/>
              <a:t>δx</a:t>
            </a:r>
            <a:r>
              <a:rPr lang="en-US" altLang="zh-CN" sz="2400" i="1" dirty="0"/>
              <a:t> </a:t>
            </a:r>
            <a:r>
              <a:rPr lang="zh-CN" altLang="en-US" sz="2400" i="1" dirty="0"/>
              <a:t>→</a:t>
            </a:r>
            <a:r>
              <a:rPr lang="en-US" altLang="zh-CN" sz="2400" dirty="0"/>
              <a:t>0</a:t>
            </a:r>
            <a:r>
              <a:rPr lang="zh-CN" altLang="en-US" sz="2400" dirty="0"/>
              <a:t>。</a:t>
            </a:r>
            <a:endParaRPr lang="en-US" altLang="zh-CN" sz="2400" dirty="0"/>
          </a:p>
          <a:p>
            <a:pPr>
              <a:spcBef>
                <a:spcPts val="600"/>
              </a:spcBef>
              <a:spcAft>
                <a:spcPts val="600"/>
              </a:spcAft>
            </a:pPr>
            <a:r>
              <a:rPr lang="zh-CN" altLang="en-US" sz="2400" dirty="0">
                <a:solidFill>
                  <a:srgbClr val="FF3300"/>
                </a:solidFill>
              </a:rPr>
              <a:t>概率密度</a:t>
            </a:r>
            <a:r>
              <a:rPr lang="en-US" altLang="zh-CN" sz="2400" i="1" dirty="0">
                <a:solidFill>
                  <a:srgbClr val="FF3300"/>
                </a:solidFill>
              </a:rPr>
              <a:t>p(x)</a:t>
            </a:r>
            <a:r>
              <a:rPr lang="zh-CN" altLang="en-US" sz="2400" dirty="0"/>
              <a:t>可以表⽰为</a:t>
            </a:r>
            <a:r>
              <a:rPr lang="zh-CN" altLang="en-US" sz="2400" i="1" dirty="0">
                <a:solidFill>
                  <a:srgbClr val="0033CC"/>
                </a:solidFill>
                <a:cs typeface="Times New Roman" panose="02020603050405020304" pitchFamily="18" charset="0"/>
              </a:rPr>
              <a:t>累计密度函数</a:t>
            </a:r>
            <a:r>
              <a:rPr lang="en-US" altLang="zh-CN" sz="2400" i="1" dirty="0">
                <a:solidFill>
                  <a:srgbClr val="0033CC"/>
                </a:solidFill>
                <a:cs typeface="Times New Roman" panose="02020603050405020304" pitchFamily="18" charset="0"/>
              </a:rPr>
              <a:t>P (x)</a:t>
            </a:r>
            <a:r>
              <a:rPr lang="zh-CN" altLang="en-US" sz="2400" dirty="0"/>
              <a:t>的导数。 </a:t>
            </a:r>
            <a:endParaRPr lang="zh-CN" altLang="en-US" sz="2400" dirty="0"/>
          </a:p>
        </p:txBody>
      </p:sp>
      <p:sp>
        <p:nvSpPr>
          <p:cNvPr id="15" name="文本框 10"/>
          <p:cNvSpPr txBox="1"/>
          <p:nvPr/>
        </p:nvSpPr>
        <p:spPr>
          <a:xfrm>
            <a:off x="4827435" y="3588403"/>
            <a:ext cx="1212760" cy="369332"/>
          </a:xfrm>
          <a:prstGeom prst="rect">
            <a:avLst/>
          </a:prstGeom>
          <a:noFill/>
        </p:spPr>
        <p:txBody>
          <a:bodyPr wrap="square" rtlCol="0">
            <a:spAutoFit/>
          </a:bodyPr>
          <a:lstStyle/>
          <a:p>
            <a:r>
              <a:rPr lang="zh-CN" altLang="en-US" sz="1800" b="1" i="1" dirty="0">
                <a:solidFill>
                  <a:srgbClr val="0000FF"/>
                </a:solidFill>
                <a:latin typeface="Times New Roman" panose="02020603050405020304" pitchFamily="18" charset="0"/>
                <a:cs typeface="Times New Roman" panose="02020603050405020304" pitchFamily="18" charset="0"/>
              </a:rPr>
              <a:t>满足条件</a:t>
            </a:r>
            <a:endParaRPr lang="zh-CN" altLang="en-US" sz="1800" b="1" i="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t>2</a:t>
            </a:r>
            <a:r>
              <a:rPr lang="zh-CN" altLang="en-US" b="1" dirty="0"/>
              <a:t>）概率论基本法则</a:t>
            </a:r>
            <a:endParaRPr lang="en-US" altLang="zh-CN" b="1" dirty="0"/>
          </a:p>
          <a:p>
            <a:r>
              <a:rPr lang="en-US" altLang="zh-CN" b="1" dirty="0"/>
              <a:t>3</a:t>
            </a:r>
            <a:r>
              <a:rPr lang="zh-CN" altLang="en-US" b="1" dirty="0"/>
              <a:t>）概率密度</a:t>
            </a:r>
            <a:endParaRPr lang="en-US" altLang="zh-CN" b="1" dirty="0"/>
          </a:p>
          <a:p>
            <a:r>
              <a:rPr lang="en-US" altLang="zh-CN" b="1" dirty="0">
                <a:solidFill>
                  <a:srgbClr val="FF0000"/>
                </a:solidFill>
              </a:rPr>
              <a:t>4</a:t>
            </a:r>
            <a:r>
              <a:rPr lang="zh-CN" altLang="en-US" b="1" dirty="0">
                <a:solidFill>
                  <a:srgbClr val="FF0000"/>
                </a:solidFill>
              </a:rPr>
              <a:t>）贝叶斯概率</a:t>
            </a:r>
            <a:endParaRPr lang="en-US" altLang="zh-CN" b="1" dirty="0">
              <a:solidFill>
                <a:srgbClr val="FF0000"/>
              </a:solidFill>
            </a:endParaRPr>
          </a:p>
          <a:p>
            <a:r>
              <a:rPr lang="en-US" altLang="zh-CN" b="1" dirty="0"/>
              <a:t>5</a:t>
            </a:r>
            <a:r>
              <a:rPr lang="zh-CN" altLang="en-US" b="1" dirty="0"/>
              <a:t>）高斯分布</a:t>
            </a:r>
            <a:endParaRPr lang="en-US" altLang="zh-CN" b="1" dirty="0"/>
          </a:p>
          <a:p>
            <a:r>
              <a:rPr lang="en-US" altLang="zh-CN" b="1" dirty="0"/>
              <a:t>6</a:t>
            </a:r>
            <a:r>
              <a:rPr lang="zh-CN" altLang="en-US" b="1" dirty="0"/>
              <a:t>）最大似然曲线拟合</a:t>
            </a:r>
            <a:endParaRPr lang="en-US" altLang="zh-CN" b="1" dirty="0"/>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3576" y="1415562"/>
            <a:ext cx="8264770" cy="5290893"/>
          </a:xfrm>
        </p:spPr>
        <p:txBody>
          <a:bodyPr/>
          <a:lstStyle/>
          <a:p>
            <a:r>
              <a:rPr lang="zh-CN" altLang="en-US" b="1" dirty="0"/>
              <a:t>在观察到数据之前，我们有⼀些关于参数</a:t>
            </a:r>
            <a:r>
              <a:rPr lang="en-US" altLang="zh-CN" b="1" i="1" dirty="0">
                <a:latin typeface="+mj-lt"/>
              </a:rPr>
              <a:t>w</a:t>
            </a:r>
            <a:r>
              <a:rPr lang="zh-CN" altLang="en-US" b="1" dirty="0"/>
              <a:t>的假设，以</a:t>
            </a:r>
            <a:r>
              <a:rPr lang="zh-CN" altLang="en-US" b="1" dirty="0">
                <a:solidFill>
                  <a:srgbClr val="0432FF"/>
                </a:solidFill>
              </a:rPr>
              <a:t>先验概率</a:t>
            </a:r>
            <a:r>
              <a:rPr lang="en-US" altLang="zh-CN" b="1" i="1" dirty="0">
                <a:solidFill>
                  <a:srgbClr val="0432FF"/>
                </a:solidFill>
              </a:rPr>
              <a:t>p(w)</a:t>
            </a:r>
            <a:r>
              <a:rPr lang="zh-CN" altLang="en-US" b="1" dirty="0"/>
              <a:t>的形式给出。     观测数据</a:t>
            </a:r>
            <a:r>
              <a:rPr lang="en-US" altLang="zh-CN" b="1" i="1" dirty="0"/>
              <a:t>D ={t</a:t>
            </a:r>
            <a:r>
              <a:rPr lang="en-US" altLang="zh-CN" sz="2000" b="1" i="1" dirty="0"/>
              <a:t>1</a:t>
            </a:r>
            <a:r>
              <a:rPr lang="en-US" altLang="zh-CN" b="1" i="1" dirty="0"/>
              <a:t>,…,</a:t>
            </a:r>
            <a:r>
              <a:rPr lang="en-US" altLang="zh-CN" b="1" i="1" dirty="0" err="1"/>
              <a:t>t</a:t>
            </a:r>
            <a:r>
              <a:rPr lang="en-US" altLang="zh-CN" sz="2000" b="1" i="1" dirty="0" err="1"/>
              <a:t>N</a:t>
            </a:r>
            <a:r>
              <a:rPr lang="en-US" altLang="zh-CN" b="1" i="1" dirty="0"/>
              <a:t>} </a:t>
            </a:r>
            <a:r>
              <a:rPr lang="zh-CN" altLang="en-US" b="1" dirty="0"/>
              <a:t>的效果可通过</a:t>
            </a:r>
            <a:r>
              <a:rPr lang="zh-CN" altLang="en-US" b="1" dirty="0">
                <a:solidFill>
                  <a:srgbClr val="FF0000"/>
                </a:solidFill>
              </a:rPr>
              <a:t>条件概率</a:t>
            </a:r>
            <a:r>
              <a:rPr lang="en-US" altLang="zh-CN" b="1" i="1" dirty="0"/>
              <a:t>p(</a:t>
            </a:r>
            <a:r>
              <a:rPr lang="en-US" altLang="zh-CN" b="1" i="1" dirty="0" err="1"/>
              <a:t>D|w</a:t>
            </a:r>
            <a:r>
              <a:rPr lang="en-US" altLang="zh-CN" b="1" i="1" dirty="0"/>
              <a:t>)</a:t>
            </a:r>
            <a:r>
              <a:rPr lang="zh-CN" altLang="en-US" b="1" dirty="0"/>
              <a:t>表达</a:t>
            </a:r>
            <a:endParaRPr lang="en-US" altLang="zh-CN" b="1" dirty="0"/>
          </a:p>
          <a:p>
            <a:endParaRPr lang="en-US" altLang="zh-CN" dirty="0"/>
          </a:p>
          <a:p>
            <a:endParaRPr lang="en-US" altLang="zh-CN" dirty="0"/>
          </a:p>
          <a:p>
            <a:pPr>
              <a:buNone/>
            </a:pPr>
            <a:endParaRPr lang="en-US" altLang="zh-CN" dirty="0"/>
          </a:p>
          <a:p>
            <a:r>
              <a:rPr lang="zh-CN" altLang="en-US" b="1" dirty="0"/>
              <a:t>通过</a:t>
            </a:r>
            <a:r>
              <a:rPr lang="zh-CN" altLang="en-US" b="1" dirty="0">
                <a:solidFill>
                  <a:srgbClr val="0432FF"/>
                </a:solidFill>
              </a:rPr>
              <a:t>后验概率</a:t>
            </a:r>
            <a:r>
              <a:rPr lang="en-US" altLang="zh-CN" b="1" i="1" dirty="0">
                <a:solidFill>
                  <a:srgbClr val="0432FF"/>
                </a:solidFill>
              </a:rPr>
              <a:t>p(</a:t>
            </a:r>
            <a:r>
              <a:rPr lang="en-US" altLang="zh-CN" b="1" i="1" dirty="0" err="1">
                <a:solidFill>
                  <a:srgbClr val="0432FF"/>
                </a:solidFill>
              </a:rPr>
              <a:t>w|D</a:t>
            </a:r>
            <a:r>
              <a:rPr lang="en-US" altLang="zh-CN" b="1" i="1" dirty="0">
                <a:solidFill>
                  <a:srgbClr val="0432FF"/>
                </a:solidFill>
              </a:rPr>
              <a:t>)</a:t>
            </a:r>
            <a:r>
              <a:rPr lang="zh-CN" altLang="en-US" b="1" dirty="0"/>
              <a:t>，在观测到</a:t>
            </a:r>
            <a:r>
              <a:rPr lang="en-US" altLang="zh-CN" b="1" i="1" dirty="0"/>
              <a:t>D</a:t>
            </a:r>
            <a:r>
              <a:rPr lang="zh-CN" altLang="en-US" b="1" dirty="0"/>
              <a:t>之后估计</a:t>
            </a:r>
            <a:r>
              <a:rPr lang="en-US" altLang="zh-CN" b="1" i="1" dirty="0"/>
              <a:t>w</a:t>
            </a:r>
            <a:r>
              <a:rPr lang="zh-CN" altLang="en-US" b="1" dirty="0"/>
              <a:t>的不确定性。</a:t>
            </a:r>
            <a:endParaRPr lang="zh-CN" altLang="en-US" b="1" dirty="0"/>
          </a:p>
        </p:txBody>
      </p:sp>
      <p:pic>
        <p:nvPicPr>
          <p:cNvPr id="286723" name="Picture 3"/>
          <p:cNvPicPr>
            <a:picLocks noChangeAspect="1" noChangeArrowheads="1"/>
          </p:cNvPicPr>
          <p:nvPr/>
        </p:nvPicPr>
        <p:blipFill>
          <a:blip r:embed="rId1" cstate="print"/>
          <a:srcRect/>
          <a:stretch>
            <a:fillRect/>
          </a:stretch>
        </p:blipFill>
        <p:spPr bwMode="auto">
          <a:xfrm>
            <a:off x="1458791" y="3552090"/>
            <a:ext cx="5697472" cy="1431316"/>
          </a:xfrm>
          <a:prstGeom prst="rect">
            <a:avLst/>
          </a:prstGeom>
          <a:noFill/>
          <a:ln w="9525">
            <a:noFill/>
            <a:miter lim="800000"/>
            <a:headEnd/>
            <a:tailEnd/>
          </a:ln>
        </p:spPr>
      </p:pic>
      <p:sp>
        <p:nvSpPr>
          <p:cNvPr id="6" name="标题 1"/>
          <p:cNvSpPr>
            <a:spLocks noGrp="1"/>
          </p:cNvSpPr>
          <p:nvPr>
            <p:ph type="title"/>
          </p:nvPr>
        </p:nvSpPr>
        <p:spPr>
          <a:xfrm>
            <a:off x="457200" y="35168"/>
            <a:ext cx="8229600" cy="1143000"/>
          </a:xfrm>
        </p:spPr>
        <p:txBody>
          <a:bodyPr/>
          <a:lstStyle/>
          <a:p>
            <a:r>
              <a:rPr lang="zh-CN" altLang="en-US" b="1" dirty="0"/>
              <a:t>贝叶斯概率</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5461" y="571499"/>
            <a:ext cx="7886701" cy="5554663"/>
          </a:xfrm>
        </p:spPr>
        <p:txBody>
          <a:bodyPr/>
          <a:lstStyle/>
          <a:p>
            <a:r>
              <a:rPr lang="en-US" altLang="zh-CN" b="1" i="1" dirty="0"/>
              <a:t>p(</a:t>
            </a:r>
            <a:r>
              <a:rPr lang="en-US" altLang="zh-CN" b="1" i="1" dirty="0" err="1"/>
              <a:t>D|w</a:t>
            </a:r>
            <a:r>
              <a:rPr lang="en-US" altLang="zh-CN" b="1" i="1" dirty="0"/>
              <a:t>)</a:t>
            </a:r>
            <a:r>
              <a:rPr lang="zh-CN" altLang="en-US" b="1" dirty="0"/>
              <a:t>由观测数据集</a:t>
            </a:r>
            <a:r>
              <a:rPr lang="en-US" altLang="zh-CN" b="1" i="1" dirty="0"/>
              <a:t>D</a:t>
            </a:r>
            <a:r>
              <a:rPr lang="zh-CN" altLang="en-US" b="1" dirty="0"/>
              <a:t>来估计，是参数向量</a:t>
            </a:r>
            <a:r>
              <a:rPr lang="en-US" altLang="zh-CN" b="1" i="1" dirty="0"/>
              <a:t>w</a:t>
            </a:r>
            <a:r>
              <a:rPr lang="zh-CN" altLang="en-US" b="1" dirty="0"/>
              <a:t>的函数，被称为</a:t>
            </a:r>
            <a:r>
              <a:rPr lang="zh-CN" altLang="en-US" b="1" dirty="0">
                <a:solidFill>
                  <a:srgbClr val="0432FF"/>
                </a:solidFill>
              </a:rPr>
              <a:t>似然函数（</a:t>
            </a:r>
            <a:r>
              <a:rPr lang="en-US" altLang="zh-CN" b="1" dirty="0">
                <a:solidFill>
                  <a:srgbClr val="0432FF"/>
                </a:solidFill>
              </a:rPr>
              <a:t>likelihood function</a:t>
            </a:r>
            <a:r>
              <a:rPr lang="zh-CN" altLang="en-US" b="1" dirty="0">
                <a:solidFill>
                  <a:srgbClr val="0432FF"/>
                </a:solidFill>
              </a:rPr>
              <a:t>），</a:t>
            </a:r>
            <a:r>
              <a:rPr lang="zh-CN" altLang="en-US" b="1" dirty="0"/>
              <a:t>表达了在不同的参数向量</a:t>
            </a:r>
            <a:r>
              <a:rPr lang="en-US" altLang="zh-CN" b="1" i="1" dirty="0"/>
              <a:t>w</a:t>
            </a:r>
            <a:r>
              <a:rPr lang="zh-CN" altLang="en-US" b="1" dirty="0"/>
              <a:t>下，观测数据出现的</a:t>
            </a:r>
            <a:r>
              <a:rPr lang="zh-CN" altLang="en-US" b="1" dirty="0">
                <a:latin typeface="+mn-ea"/>
              </a:rPr>
              <a:t>可能性的大小</a:t>
            </a:r>
            <a:endParaRPr lang="en-US" altLang="zh-CN" b="1" dirty="0">
              <a:latin typeface="+mn-ea"/>
            </a:endParaRPr>
          </a:p>
          <a:p>
            <a:pPr>
              <a:buNone/>
            </a:pPr>
            <a:endParaRPr lang="en-US" altLang="zh-CN" dirty="0"/>
          </a:p>
          <a:p>
            <a:pPr algn="ctr">
              <a:buNone/>
            </a:pPr>
            <a:r>
              <a:rPr lang="en-US" altLang="zh-CN" sz="4400" b="1" i="1" dirty="0">
                <a:solidFill>
                  <a:srgbClr val="FF0000"/>
                </a:solidFill>
              </a:rPr>
              <a:t>p(</a:t>
            </a:r>
            <a:r>
              <a:rPr lang="en-US" altLang="zh-CN" sz="4400" b="1" i="1" dirty="0" err="1">
                <a:solidFill>
                  <a:srgbClr val="FF0000"/>
                </a:solidFill>
              </a:rPr>
              <a:t>D|w</a:t>
            </a:r>
            <a:r>
              <a:rPr lang="en-US" altLang="zh-CN" sz="4400" b="1" i="1" dirty="0">
                <a:solidFill>
                  <a:srgbClr val="FF0000"/>
                </a:solidFill>
              </a:rPr>
              <a:t>)</a:t>
            </a:r>
            <a:endParaRPr lang="en-US" altLang="zh-CN" sz="4400" dirty="0">
              <a:solidFill>
                <a:srgbClr val="FF0000"/>
              </a:solidFill>
            </a:endParaRPr>
          </a:p>
          <a:p>
            <a:endParaRPr lang="en-US" altLang="zh-CN" dirty="0"/>
          </a:p>
          <a:p>
            <a:r>
              <a:rPr lang="zh-CN" altLang="en-US" b="1" dirty="0">
                <a:solidFill>
                  <a:srgbClr val="0432FF"/>
                </a:solidFill>
              </a:rPr>
              <a:t>似然函数不是</a:t>
            </a:r>
            <a:r>
              <a:rPr lang="en-US" altLang="zh-CN" b="1" i="1" dirty="0">
                <a:solidFill>
                  <a:srgbClr val="0432FF"/>
                </a:solidFill>
              </a:rPr>
              <a:t>w</a:t>
            </a:r>
            <a:r>
              <a:rPr lang="zh-CN" altLang="en-US" b="1" dirty="0">
                <a:solidFill>
                  <a:srgbClr val="0432FF"/>
                </a:solidFill>
              </a:rPr>
              <a:t>的概率分布</a:t>
            </a:r>
            <a:r>
              <a:rPr lang="zh-CN" altLang="en-US" b="1" dirty="0"/>
              <a:t>，并且它关于</a:t>
            </a:r>
            <a:r>
              <a:rPr lang="en-US" altLang="zh-CN" b="1" i="1" dirty="0"/>
              <a:t>w</a:t>
            </a:r>
            <a:r>
              <a:rPr lang="zh-CN" altLang="en-US" b="1" dirty="0"/>
              <a:t>的积分并不（⼀定）等于</a:t>
            </a:r>
            <a:r>
              <a:rPr lang="en-US" altLang="zh-CN" b="1" dirty="0"/>
              <a:t>1</a:t>
            </a:r>
            <a:r>
              <a:rPr lang="zh-CN" altLang="en-US" b="1" dirty="0"/>
              <a:t>。</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9468"/>
            <a:ext cx="9144000" cy="1143000"/>
          </a:xfrm>
        </p:spPr>
        <p:txBody>
          <a:bodyPr/>
          <a:lstStyle/>
          <a:p>
            <a:r>
              <a:rPr lang="zh-CN" altLang="en-US" b="1" dirty="0"/>
              <a:t>似然函数</a:t>
            </a:r>
            <a:r>
              <a:rPr lang="en-US" altLang="zh-CN" b="1" i="1" dirty="0"/>
              <a:t>p(</a:t>
            </a:r>
            <a:r>
              <a:rPr lang="en-US" altLang="zh-CN" b="1" i="1" dirty="0" err="1"/>
              <a:t>D|w</a:t>
            </a:r>
            <a:r>
              <a:rPr lang="en-US" altLang="zh-CN" b="1" i="1" dirty="0"/>
              <a:t>)</a:t>
            </a:r>
            <a:r>
              <a:rPr lang="zh-CN" altLang="en-US" b="1" dirty="0"/>
              <a:t>都起着重要的作用</a:t>
            </a:r>
            <a:endParaRPr lang="zh-CN" altLang="en-US" dirty="0"/>
          </a:p>
        </p:txBody>
      </p:sp>
      <p:sp>
        <p:nvSpPr>
          <p:cNvPr id="3" name="内容占位符 2"/>
          <p:cNvSpPr>
            <a:spLocks noGrp="1"/>
          </p:cNvSpPr>
          <p:nvPr>
            <p:ph idx="1"/>
          </p:nvPr>
        </p:nvSpPr>
        <p:spPr>
          <a:xfrm>
            <a:off x="149469" y="1582616"/>
            <a:ext cx="8791331" cy="4525963"/>
          </a:xfrm>
        </p:spPr>
        <p:txBody>
          <a:bodyPr/>
          <a:lstStyle/>
          <a:p>
            <a:pPr>
              <a:spcBef>
                <a:spcPts val="1200"/>
              </a:spcBef>
            </a:pPr>
            <a:r>
              <a:rPr lang="zh-CN" altLang="en-US" sz="2800" b="1" dirty="0"/>
              <a:t>频率学家：</a:t>
            </a:r>
            <a:r>
              <a:rPr lang="en-US" altLang="zh-CN" sz="2800" b="1" i="1" dirty="0">
                <a:solidFill>
                  <a:srgbClr val="FF3300"/>
                </a:solidFill>
              </a:rPr>
              <a:t>w</a:t>
            </a:r>
            <a:r>
              <a:rPr lang="zh-CN" altLang="en-US" sz="2800" b="1" dirty="0">
                <a:solidFill>
                  <a:srgbClr val="FF3300"/>
                </a:solidFill>
              </a:rPr>
              <a:t>被认为是⼀个固定的参数</a:t>
            </a:r>
            <a:r>
              <a:rPr lang="zh-CN" altLang="en-US" sz="2800" b="1" dirty="0"/>
              <a:t>，常用</a:t>
            </a:r>
            <a:r>
              <a:rPr lang="zh-CN" altLang="en-US" sz="2800" b="1" dirty="0">
                <a:solidFill>
                  <a:srgbClr val="0000FF"/>
                </a:solidFill>
              </a:rPr>
              <a:t>最大似然（</a:t>
            </a:r>
            <a:r>
              <a:rPr lang="en-US" altLang="zh-CN" sz="2800" b="1" dirty="0">
                <a:solidFill>
                  <a:srgbClr val="0000FF"/>
                </a:solidFill>
              </a:rPr>
              <a:t>maximum likelihood</a:t>
            </a:r>
            <a:r>
              <a:rPr lang="zh-CN" altLang="en-US" sz="2800" b="1" dirty="0">
                <a:solidFill>
                  <a:srgbClr val="0000FF"/>
                </a:solidFill>
              </a:rPr>
              <a:t>）估计</a:t>
            </a:r>
            <a:r>
              <a:rPr lang="zh-CN" altLang="en-US" sz="2800" b="1" dirty="0"/>
              <a:t>，其中 </a:t>
            </a:r>
            <a:r>
              <a:rPr lang="en-US" altLang="zh-CN" sz="2800" b="1" i="1" dirty="0"/>
              <a:t>w</a:t>
            </a:r>
            <a:r>
              <a:rPr lang="zh-CN" altLang="en-US" sz="2800" b="1" dirty="0"/>
              <a:t>的值是使</a:t>
            </a:r>
            <a:r>
              <a:rPr lang="en-US" altLang="zh-CN" sz="2800" b="1" i="1" dirty="0"/>
              <a:t>p(</a:t>
            </a:r>
            <a:r>
              <a:rPr lang="en-US" altLang="zh-CN" sz="2800" b="1" i="1" dirty="0" err="1"/>
              <a:t>D|w</a:t>
            </a:r>
            <a:r>
              <a:rPr lang="en-US" altLang="zh-CN" sz="2800" b="1" i="1" dirty="0"/>
              <a:t>)</a:t>
            </a:r>
            <a:r>
              <a:rPr lang="zh-CN" altLang="en-US" sz="2800" b="1" dirty="0"/>
              <a:t>达到最大值的</a:t>
            </a:r>
            <a:r>
              <a:rPr lang="en-US" altLang="zh-CN" sz="2800" b="1" i="1" dirty="0"/>
              <a:t>w</a:t>
            </a:r>
            <a:r>
              <a:rPr lang="zh-CN" altLang="en-US" sz="2800" b="1" dirty="0"/>
              <a:t>值</a:t>
            </a:r>
            <a:endParaRPr lang="en-US" altLang="zh-CN" sz="2800" b="1" dirty="0"/>
          </a:p>
          <a:p>
            <a:pPr>
              <a:spcBef>
                <a:spcPts val="1200"/>
              </a:spcBef>
              <a:buNone/>
            </a:pPr>
            <a:endParaRPr lang="en-US" altLang="zh-CN" b="1" dirty="0">
              <a:latin typeface="Times New Roman" panose="02020603050405020304" pitchFamily="18" charset="0"/>
              <a:cs typeface="Times New Roman" panose="02020603050405020304" pitchFamily="18" charset="0"/>
            </a:endParaRPr>
          </a:p>
          <a:p>
            <a:pPr>
              <a:spcBef>
                <a:spcPts val="1200"/>
              </a:spcBef>
            </a:pPr>
            <a:r>
              <a:rPr lang="zh-CN" altLang="en-US" sz="2800" b="1" dirty="0">
                <a:latin typeface="Times New Roman" panose="02020603050405020304" pitchFamily="18" charset="0"/>
                <a:cs typeface="Times New Roman" panose="02020603050405020304" pitchFamily="18" charset="0"/>
              </a:rPr>
              <a:t>贝叶斯观点：对先验概率的包含是很自然的，只有一个数据集</a:t>
            </a:r>
            <a:r>
              <a:rPr lang="en-US" altLang="zh-CN" sz="2800" b="1" i="1" dirty="0">
                <a:latin typeface="Times New Roman" panose="02020603050405020304" pitchFamily="18" charset="0"/>
                <a:cs typeface="Times New Roman" panose="02020603050405020304" pitchFamily="18" charset="0"/>
              </a:rPr>
              <a:t>D</a:t>
            </a:r>
            <a:r>
              <a:rPr lang="zh-CN" altLang="en-US" sz="2800" b="1" dirty="0">
                <a:latin typeface="Times New Roman" panose="02020603050405020304" pitchFamily="18" charset="0"/>
                <a:cs typeface="Times New Roman" panose="02020603050405020304" pitchFamily="18" charset="0"/>
              </a:rPr>
              <a:t>（实际观测到的数据集），</a:t>
            </a:r>
            <a:r>
              <a:rPr lang="zh-CN" altLang="en-US" sz="2800" b="1" dirty="0">
                <a:solidFill>
                  <a:srgbClr val="FF3300"/>
                </a:solidFill>
                <a:latin typeface="Times New Roman" panose="02020603050405020304" pitchFamily="18" charset="0"/>
                <a:cs typeface="Times New Roman" panose="02020603050405020304" pitchFamily="18" charset="0"/>
              </a:rPr>
              <a:t>参数的不确定性通过</a:t>
            </a:r>
            <a:r>
              <a:rPr lang="en-US" altLang="zh-CN" sz="2800" b="1" i="1" dirty="0">
                <a:solidFill>
                  <a:srgbClr val="FF3300"/>
                </a:solidFill>
                <a:latin typeface="Times New Roman" panose="02020603050405020304" pitchFamily="18" charset="0"/>
                <a:cs typeface="Times New Roman" panose="02020603050405020304" pitchFamily="18" charset="0"/>
              </a:rPr>
              <a:t>w</a:t>
            </a:r>
            <a:r>
              <a:rPr lang="zh-CN" altLang="en-US" sz="2800" b="1" dirty="0">
                <a:solidFill>
                  <a:srgbClr val="FF3300"/>
                </a:solidFill>
                <a:latin typeface="Times New Roman" panose="02020603050405020304" pitchFamily="18" charset="0"/>
                <a:cs typeface="Times New Roman" panose="02020603050405020304" pitchFamily="18" charset="0"/>
              </a:rPr>
              <a:t>的后验概率分布表达</a:t>
            </a:r>
            <a:r>
              <a:rPr lang="zh-CN" altLang="en-US" sz="2800" b="1" dirty="0"/>
              <a:t>，其中</a:t>
            </a:r>
            <a:r>
              <a:rPr lang="en-US" altLang="zh-CN" sz="2800" b="1" i="1" dirty="0"/>
              <a:t>w</a:t>
            </a:r>
            <a:r>
              <a:rPr lang="zh-CN" altLang="en-US" sz="2800" b="1" dirty="0"/>
              <a:t>的值是使</a:t>
            </a:r>
            <a:r>
              <a:rPr lang="en-US" altLang="zh-CN" sz="2800" b="1" i="1" dirty="0"/>
              <a:t>p(</a:t>
            </a:r>
            <a:r>
              <a:rPr lang="en-US" altLang="zh-CN" sz="2800" b="1" i="1" dirty="0" err="1"/>
              <a:t>w|D</a:t>
            </a:r>
            <a:r>
              <a:rPr lang="en-US" altLang="zh-CN" sz="2800" b="1" i="1" dirty="0"/>
              <a:t>)</a:t>
            </a:r>
            <a:r>
              <a:rPr lang="zh-CN" altLang="en-US" sz="2800" b="1" dirty="0"/>
              <a:t>达到最大值的</a:t>
            </a:r>
            <a:r>
              <a:rPr lang="en-US" altLang="zh-CN" sz="2800" b="1" i="1" dirty="0"/>
              <a:t>w</a:t>
            </a:r>
            <a:r>
              <a:rPr lang="zh-CN" altLang="en-US" sz="2800" b="1" dirty="0"/>
              <a:t>值</a:t>
            </a:r>
            <a:endParaRPr lang="zh-CN" altLang="en-US" sz="2800" b="1" dirty="0">
              <a:solidFill>
                <a:srgbClr val="FF3300"/>
              </a:solidFill>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1" cstate="print"/>
          <a:srcRect/>
          <a:stretch>
            <a:fillRect/>
          </a:stretch>
        </p:blipFill>
        <p:spPr bwMode="auto">
          <a:xfrm>
            <a:off x="2031999" y="5496560"/>
            <a:ext cx="4529583" cy="113792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396240" y="113983"/>
            <a:ext cx="8229600" cy="1143000"/>
          </a:xfrm>
        </p:spPr>
        <p:txBody>
          <a:bodyPr/>
          <a:lstStyle/>
          <a:p>
            <a:r>
              <a:rPr lang="zh-CN" altLang="en-US" sz="4400" b="1" dirty="0"/>
              <a:t>参数估计</a:t>
            </a:r>
            <a:endParaRPr lang="zh-CN" altLang="en-US" sz="4000" dirty="0" smtClean="0"/>
          </a:p>
        </p:txBody>
      </p:sp>
      <p:sp>
        <p:nvSpPr>
          <p:cNvPr id="10243" name="灯片编号占位符 4"/>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defRPr/>
            </a:pPr>
            <a:fld id="{0CFE8469-2547-412B-8C7E-45981912B2A6}" type="slidenum">
              <a:rPr lang="zh-CN" altLang="zh-CN" sz="1200" dirty="0" smtClean="0">
                <a:solidFill>
                  <a:srgbClr val="898989"/>
                </a:solidFill>
              </a:rPr>
            </a:fld>
            <a:endParaRPr lang="zh-CN" altLang="zh-CN" sz="1200" smtClean="0">
              <a:solidFill>
                <a:srgbClr val="898989"/>
              </a:solidFill>
            </a:endParaRPr>
          </a:p>
        </p:txBody>
      </p:sp>
      <p:pic>
        <p:nvPicPr>
          <p:cNvPr id="2355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73113" y="1500188"/>
            <a:ext cx="6267450" cy="4206875"/>
          </a:xfrm>
        </p:spPr>
      </p:pic>
      <p:sp>
        <p:nvSpPr>
          <p:cNvPr id="2" name="文本框 1"/>
          <p:cNvSpPr txBox="1"/>
          <p:nvPr/>
        </p:nvSpPr>
        <p:spPr>
          <a:xfrm>
            <a:off x="6871642" y="2523508"/>
            <a:ext cx="1496715" cy="398780"/>
          </a:xfrm>
          <a:prstGeom prst="rect">
            <a:avLst/>
          </a:prstGeom>
          <a:noFill/>
        </p:spPr>
        <p:txBody>
          <a:bodyPr wrap="square" rtlCol="0">
            <a:spAutoFit/>
          </a:bodyPr>
          <a:lstStyle/>
          <a:p>
            <a:r>
              <a:rPr lang="zh-CN" altLang="en-US" sz="2000" dirty="0" smtClean="0">
                <a:solidFill>
                  <a:srgbClr val="0000FF"/>
                </a:solidFill>
              </a:rPr>
              <a:t>似然函数</a:t>
            </a:r>
            <a:endParaRPr lang="zh-CN" altLang="en-US" sz="2000" dirty="0" smtClean="0">
              <a:solidFill>
                <a:srgbClr val="0000FF"/>
              </a:solidFill>
            </a:endParaRPr>
          </a:p>
        </p:txBody>
      </p:sp>
      <p:sp>
        <p:nvSpPr>
          <p:cNvPr id="6" name="文本框 5"/>
          <p:cNvSpPr txBox="1"/>
          <p:nvPr/>
        </p:nvSpPr>
        <p:spPr>
          <a:xfrm>
            <a:off x="1083274" y="2900501"/>
            <a:ext cx="2734963" cy="460375"/>
          </a:xfrm>
          <a:prstGeom prst="rect">
            <a:avLst/>
          </a:prstGeom>
          <a:noFill/>
        </p:spPr>
        <p:txBody>
          <a:bodyPr wrap="square" rtlCol="0">
            <a:spAutoFit/>
          </a:bodyPr>
          <a:lstStyle/>
          <a:p>
            <a:r>
              <a:rPr lang="zh-CN" altLang="en-US" sz="2400" dirty="0" smtClean="0">
                <a:solidFill>
                  <a:srgbClr val="0000FF"/>
                </a:solidFill>
              </a:rPr>
              <a:t>最大后验估计</a:t>
            </a:r>
            <a:endParaRPr lang="zh-CN" altLang="en-US" sz="2400" dirty="0" smtClean="0">
              <a:solidFill>
                <a:srgbClr val="0000FF"/>
              </a:solidFill>
            </a:endParaRPr>
          </a:p>
        </p:txBody>
      </p:sp>
      <p:sp>
        <p:nvSpPr>
          <p:cNvPr id="7" name="文本框 6"/>
          <p:cNvSpPr txBox="1"/>
          <p:nvPr/>
        </p:nvSpPr>
        <p:spPr>
          <a:xfrm>
            <a:off x="1042082" y="1184858"/>
            <a:ext cx="2734963" cy="460375"/>
          </a:xfrm>
          <a:prstGeom prst="rect">
            <a:avLst/>
          </a:prstGeom>
          <a:noFill/>
        </p:spPr>
        <p:txBody>
          <a:bodyPr wrap="square" rtlCol="0">
            <a:spAutoFit/>
          </a:bodyPr>
          <a:lstStyle/>
          <a:p>
            <a:r>
              <a:rPr lang="zh-CN" altLang="en-US" sz="2400" dirty="0" smtClean="0">
                <a:solidFill>
                  <a:srgbClr val="0000FF"/>
                </a:solidFill>
              </a:rPr>
              <a:t>最大似然估计</a:t>
            </a:r>
            <a:endParaRPr lang="zh-CN" altLang="en-US" sz="2400" dirty="0" smtClean="0">
              <a:solidFill>
                <a:srgbClr val="0000FF"/>
              </a:solidFill>
            </a:endParaRPr>
          </a:p>
        </p:txBody>
      </p:sp>
      <p:sp>
        <p:nvSpPr>
          <p:cNvPr id="8" name="文本框 7"/>
          <p:cNvSpPr txBox="1"/>
          <p:nvPr/>
        </p:nvSpPr>
        <p:spPr>
          <a:xfrm>
            <a:off x="6871641" y="3829433"/>
            <a:ext cx="1496715" cy="398780"/>
          </a:xfrm>
          <a:prstGeom prst="rect">
            <a:avLst/>
          </a:prstGeom>
          <a:noFill/>
        </p:spPr>
        <p:txBody>
          <a:bodyPr wrap="square" rtlCol="0">
            <a:spAutoFit/>
          </a:bodyPr>
          <a:lstStyle/>
          <a:p>
            <a:r>
              <a:rPr lang="zh-CN" altLang="en-US" sz="2000" dirty="0" smtClean="0">
                <a:solidFill>
                  <a:srgbClr val="0000FF"/>
                </a:solidFill>
              </a:rPr>
              <a:t>后验概率</a:t>
            </a:r>
            <a:endParaRPr lang="zh-CN" altLang="en-US" sz="2000" dirty="0" smtClean="0">
              <a:solidFill>
                <a:srgbClr val="0000FF"/>
              </a:solidFill>
            </a:endParaRPr>
          </a:p>
        </p:txBody>
      </p:sp>
      <p:sp>
        <p:nvSpPr>
          <p:cNvPr id="9" name="文本框 8"/>
          <p:cNvSpPr txBox="1"/>
          <p:nvPr/>
        </p:nvSpPr>
        <p:spPr>
          <a:xfrm>
            <a:off x="6892233" y="4443151"/>
            <a:ext cx="1496715" cy="398780"/>
          </a:xfrm>
          <a:prstGeom prst="rect">
            <a:avLst/>
          </a:prstGeom>
          <a:noFill/>
        </p:spPr>
        <p:txBody>
          <a:bodyPr wrap="square" rtlCol="0">
            <a:spAutoFit/>
          </a:bodyPr>
          <a:lstStyle/>
          <a:p>
            <a:r>
              <a:rPr lang="zh-CN" altLang="en-US" sz="2000" dirty="0">
                <a:solidFill>
                  <a:srgbClr val="0000FF"/>
                </a:solidFill>
              </a:rPr>
              <a:t>先</a:t>
            </a:r>
            <a:r>
              <a:rPr lang="zh-CN" altLang="en-US" sz="2000" dirty="0" smtClean="0">
                <a:solidFill>
                  <a:srgbClr val="0000FF"/>
                </a:solidFill>
              </a:rPr>
              <a:t>验概率</a:t>
            </a:r>
            <a:endParaRPr lang="zh-CN" altLang="en-US" sz="2000" dirty="0" smtClean="0">
              <a:solidFill>
                <a:srgbClr val="0000FF"/>
              </a:solidFill>
            </a:endParaRPr>
          </a:p>
        </p:txBody>
      </p:sp>
      <p:cxnSp>
        <p:nvCxnSpPr>
          <p:cNvPr id="4" name="直接箭头连接符 3"/>
          <p:cNvCxnSpPr>
            <a:stCxn id="2" idx="1"/>
          </p:cNvCxnSpPr>
          <p:nvPr/>
        </p:nvCxnSpPr>
        <p:spPr>
          <a:xfrm flipH="1" flipV="1">
            <a:off x="5568778" y="2627870"/>
            <a:ext cx="1302864"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p:cNvCxnSpPr>
          <p:nvPr/>
        </p:nvCxnSpPr>
        <p:spPr>
          <a:xfrm flipH="1">
            <a:off x="5568778" y="4029488"/>
            <a:ext cx="1302863" cy="484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601730" y="4777946"/>
            <a:ext cx="651431" cy="527222"/>
          </a:xfrm>
          <a:prstGeom prst="ellipse">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cxnSp>
        <p:nvCxnSpPr>
          <p:cNvPr id="17" name="直接箭头连接符 16"/>
          <p:cNvCxnSpPr>
            <a:stCxn id="9" idx="1"/>
          </p:cNvCxnSpPr>
          <p:nvPr/>
        </p:nvCxnSpPr>
        <p:spPr>
          <a:xfrm flipH="1">
            <a:off x="6253161" y="4643206"/>
            <a:ext cx="639072" cy="32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dirty="0"/>
              <a:t>提纲</a:t>
            </a:r>
            <a:endParaRPr lang="zh-CN" altLang="en-US" b="1" dirty="0"/>
          </a:p>
        </p:txBody>
      </p:sp>
      <p:sp>
        <p:nvSpPr>
          <p:cNvPr id="15363" name="内容占位符 2"/>
          <p:cNvSpPr>
            <a:spLocks noGrp="1"/>
          </p:cNvSpPr>
          <p:nvPr>
            <p:ph idx="1"/>
          </p:nvPr>
        </p:nvSpPr>
        <p:spPr/>
        <p:txBody>
          <a:bodyPr/>
          <a:lstStyle/>
          <a:p>
            <a:r>
              <a:rPr lang="en-US" altLang="zh-CN" b="1" dirty="0"/>
              <a:t>PRML</a:t>
            </a:r>
            <a:r>
              <a:rPr lang="zh-CN" altLang="en-US" b="1" dirty="0"/>
              <a:t>三大基础理论</a:t>
            </a:r>
            <a:endParaRPr lang="en-US" altLang="zh-CN" b="1" dirty="0"/>
          </a:p>
          <a:p>
            <a:pPr marL="800100" lvl="2" indent="0">
              <a:buNone/>
            </a:pPr>
            <a:r>
              <a:rPr lang="zh-CN" altLang="en-US" b="1" dirty="0"/>
              <a:t>概率论</a:t>
            </a:r>
            <a:endParaRPr lang="en-US" altLang="zh-CN" b="1" dirty="0"/>
          </a:p>
          <a:p>
            <a:pPr marL="800100" lvl="2" indent="0">
              <a:buNone/>
            </a:pPr>
            <a:r>
              <a:rPr lang="zh-CN" altLang="en-US" b="1" dirty="0"/>
              <a:t>决策论</a:t>
            </a:r>
            <a:endParaRPr lang="en-US" altLang="zh-CN" b="1" dirty="0"/>
          </a:p>
          <a:p>
            <a:pPr marL="800100" lvl="2" indent="0">
              <a:buNone/>
            </a:pPr>
            <a:r>
              <a:rPr lang="zh-CN" altLang="en-US" b="1" dirty="0"/>
              <a:t>信息论</a:t>
            </a:r>
            <a:endParaRPr lang="en-US" altLang="zh-CN" b="1" dirty="0"/>
          </a:p>
          <a:p>
            <a:r>
              <a:rPr lang="zh-CN" altLang="en-US" b="1" dirty="0"/>
              <a:t>二元变量</a:t>
            </a:r>
            <a:endParaRPr lang="en-US" altLang="zh-CN" b="1" dirty="0"/>
          </a:p>
          <a:p>
            <a:r>
              <a:rPr lang="zh-CN" altLang="en-US" b="1" dirty="0">
                <a:solidFill>
                  <a:schemeClr val="bg1">
                    <a:lumMod val="65000"/>
                  </a:schemeClr>
                </a:solidFill>
              </a:rPr>
              <a:t>多元变量</a:t>
            </a:r>
            <a:endParaRPr lang="en-US" altLang="zh-CN" b="1" dirty="0">
              <a:solidFill>
                <a:schemeClr val="bg1">
                  <a:lumMod val="65000"/>
                </a:schemeClr>
              </a:solidFill>
            </a:endParaRPr>
          </a:p>
          <a:p>
            <a:r>
              <a:rPr lang="zh-CN" altLang="en-US" b="1" dirty="0">
                <a:solidFill>
                  <a:schemeClr val="bg1">
                    <a:lumMod val="65000"/>
                  </a:schemeClr>
                </a:solidFill>
              </a:rPr>
              <a:t>高斯分布</a:t>
            </a:r>
            <a:endParaRPr lang="en-GB" altLang="zh-CN" b="1" dirty="0">
              <a:solidFill>
                <a:schemeClr val="bg1">
                  <a:lumMod val="65000"/>
                </a:schemeClr>
              </a:solidFill>
            </a:endParaRPr>
          </a:p>
          <a:p>
            <a:r>
              <a:rPr lang="zh-CN" altLang="en-US" b="1" dirty="0"/>
              <a:t>指数族分布</a:t>
            </a:r>
            <a:endParaRPr lang="zh-CN" altLang="en-US" b="1" dirty="0"/>
          </a:p>
        </p:txBody>
      </p:sp>
      <p:sp>
        <p:nvSpPr>
          <p:cNvPr id="15364"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BD95ADA2-EFE2-4FDF-83E0-EFFB2464B840}" type="slidenum">
              <a:rPr altLang="zh-CN" smtClean="0"/>
            </a:fld>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t>2</a:t>
            </a:r>
            <a:r>
              <a:rPr lang="zh-CN" altLang="en-US" b="1" dirty="0"/>
              <a:t>）概率论基本法则</a:t>
            </a:r>
            <a:endParaRPr lang="en-US" altLang="zh-CN" b="1" dirty="0"/>
          </a:p>
          <a:p>
            <a:r>
              <a:rPr lang="en-US" altLang="zh-CN" b="1" dirty="0"/>
              <a:t>3</a:t>
            </a:r>
            <a:r>
              <a:rPr lang="zh-CN" altLang="en-US" b="1" dirty="0"/>
              <a:t>）概率密度</a:t>
            </a:r>
            <a:endParaRPr lang="en-US" altLang="zh-CN" b="1" dirty="0"/>
          </a:p>
          <a:p>
            <a:r>
              <a:rPr lang="en-US" altLang="zh-CN" b="1" dirty="0"/>
              <a:t>4</a:t>
            </a:r>
            <a:r>
              <a:rPr lang="zh-CN" altLang="en-US" b="1" dirty="0"/>
              <a:t>）贝叶斯概率</a:t>
            </a:r>
            <a:endParaRPr lang="en-US" altLang="zh-CN" b="1" dirty="0"/>
          </a:p>
          <a:p>
            <a:r>
              <a:rPr lang="en-US" altLang="zh-CN" b="1" dirty="0">
                <a:solidFill>
                  <a:srgbClr val="FF0000"/>
                </a:solidFill>
              </a:rPr>
              <a:t>5</a:t>
            </a:r>
            <a:r>
              <a:rPr lang="zh-CN" altLang="en-US" b="1" dirty="0">
                <a:solidFill>
                  <a:srgbClr val="FF0000"/>
                </a:solidFill>
              </a:rPr>
              <a:t>）高斯分布</a:t>
            </a:r>
            <a:endParaRPr lang="en-US" altLang="zh-CN" b="1" dirty="0">
              <a:solidFill>
                <a:srgbClr val="FF0000"/>
              </a:solidFill>
            </a:endParaRPr>
          </a:p>
          <a:p>
            <a:r>
              <a:rPr lang="en-US" altLang="zh-CN" b="1" dirty="0"/>
              <a:t>6</a:t>
            </a:r>
            <a:r>
              <a:rPr lang="zh-CN" altLang="en-US" b="1" dirty="0"/>
              <a:t>）最大似然曲线拟合</a:t>
            </a:r>
            <a:endParaRPr lang="en-US" altLang="zh-CN" b="1" dirty="0"/>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77520" y="0"/>
            <a:ext cx="8229600" cy="1143000"/>
          </a:xfrm>
        </p:spPr>
        <p:txBody>
          <a:bodyPr/>
          <a:lstStyle/>
          <a:p>
            <a:r>
              <a:rPr lang="zh-CN" altLang="en-US" b="1" dirty="0"/>
              <a:t>高斯分布</a:t>
            </a:r>
            <a:endParaRPr lang="en-GB" altLang="zh-CN" b="1" dirty="0"/>
          </a:p>
        </p:txBody>
      </p:sp>
      <p:pic>
        <p:nvPicPr>
          <p:cNvPr id="26627" name="Content Placeholder 3" descr="Figure1.13.jpg"/>
          <p:cNvPicPr>
            <a:picLocks noGrp="1" noChangeAspect="1"/>
          </p:cNvPicPr>
          <p:nvPr>
            <p:ph idx="1"/>
          </p:nvPr>
        </p:nvPicPr>
        <p:blipFill>
          <a:blip r:embed="rId1" cstate="print"/>
          <a:srcRect/>
          <a:stretch>
            <a:fillRect/>
          </a:stretch>
        </p:blipFill>
        <p:spPr>
          <a:xfrm>
            <a:off x="762000" y="2754313"/>
            <a:ext cx="4724400" cy="3417887"/>
          </a:xfrm>
        </p:spPr>
      </p:pic>
      <p:pic>
        <p:nvPicPr>
          <p:cNvPr id="26628" name="Picture 5" descr="TP_tmp.png"/>
          <p:cNvPicPr>
            <a:picLocks noChangeAspect="1"/>
          </p:cNvPicPr>
          <p:nvPr>
            <p:custDataLst>
              <p:tags r:id="rId2"/>
            </p:custDataLst>
          </p:nvPr>
        </p:nvPicPr>
        <p:blipFill>
          <a:blip r:embed="rId3" cstate="print">
            <a:clrChange>
              <a:clrFrom>
                <a:srgbClr val="FFFFFF"/>
              </a:clrFrom>
              <a:clrTo>
                <a:srgbClr val="FFFFFF">
                  <a:alpha val="0"/>
                </a:srgbClr>
              </a:clrTo>
            </a:clrChange>
          </a:blip>
          <a:srcRect/>
          <a:stretch>
            <a:fillRect/>
          </a:stretch>
        </p:blipFill>
        <p:spPr bwMode="auto">
          <a:xfrm>
            <a:off x="762000" y="1728787"/>
            <a:ext cx="6650108" cy="821229"/>
          </a:xfrm>
          <a:prstGeom prst="rect">
            <a:avLst/>
          </a:prstGeom>
          <a:noFill/>
          <a:ln w="9525">
            <a:noFill/>
            <a:miter lim="800000"/>
            <a:headEnd/>
            <a:tailEnd/>
          </a:ln>
        </p:spPr>
      </p:pic>
      <p:pic>
        <p:nvPicPr>
          <p:cNvPr id="26629" name="Picture 7" descr="TP_tmp.png"/>
          <p:cNvPicPr>
            <a:picLocks noChangeAspect="1"/>
          </p:cNvPicPr>
          <p:nvPr>
            <p:custDataLst>
              <p:tags r:id="rId4"/>
            </p:custDataLst>
          </p:nvPr>
        </p:nvPicPr>
        <p:blipFill>
          <a:blip r:embed="rId5" cstate="print">
            <a:clrChange>
              <a:clrFrom>
                <a:srgbClr val="FFFFFF"/>
              </a:clrFrom>
              <a:clrTo>
                <a:srgbClr val="FFFFFF">
                  <a:alpha val="0"/>
                </a:srgbClr>
              </a:clrTo>
            </a:clrChange>
          </a:blip>
          <a:srcRect/>
          <a:stretch>
            <a:fillRect/>
          </a:stretch>
        </p:blipFill>
        <p:spPr bwMode="auto">
          <a:xfrm>
            <a:off x="5953259" y="3626476"/>
            <a:ext cx="1676400" cy="304800"/>
          </a:xfrm>
          <a:prstGeom prst="rect">
            <a:avLst/>
          </a:prstGeom>
          <a:noFill/>
          <a:ln w="9525">
            <a:noFill/>
            <a:miter lim="800000"/>
            <a:headEnd/>
            <a:tailEnd/>
          </a:ln>
        </p:spPr>
      </p:pic>
      <p:pic>
        <p:nvPicPr>
          <p:cNvPr id="26630" name="Picture 9" descr="TP_tmp.png"/>
          <p:cNvPicPr>
            <a:picLocks noChangeAspect="1"/>
          </p:cNvPicPr>
          <p:nvPr>
            <p:custDataLst>
              <p:tags r:id="rId6"/>
            </p:custDataLst>
          </p:nvPr>
        </p:nvPicPr>
        <p:blipFill>
          <a:blip r:embed="rId7" cstate="print">
            <a:clrChange>
              <a:clrFrom>
                <a:srgbClr val="FFFFFF"/>
              </a:clrFrom>
              <a:clrTo>
                <a:srgbClr val="FFFFFF">
                  <a:alpha val="0"/>
                </a:srgbClr>
              </a:clrTo>
            </a:clrChange>
          </a:blip>
          <a:srcRect/>
          <a:stretch>
            <a:fillRect/>
          </a:stretch>
        </p:blipFill>
        <p:spPr bwMode="auto">
          <a:xfrm>
            <a:off x="5358436" y="4227083"/>
            <a:ext cx="2667000" cy="633412"/>
          </a:xfrm>
          <a:prstGeom prst="rect">
            <a:avLst/>
          </a:prstGeom>
          <a:noFill/>
          <a:ln w="9525">
            <a:noFill/>
            <a:miter lim="800000"/>
            <a:headEnd/>
            <a:tailEnd/>
          </a:ln>
        </p:spPr>
      </p:pic>
      <p:sp>
        <p:nvSpPr>
          <p:cNvPr id="26631"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35261131-D6BB-4247-8FDD-14108C478DF6}" type="slidenum">
              <a:rPr altLang="zh-CN" smtClean="0"/>
            </a:fld>
            <a:endParaRPr lang="zh-CN" altLang="zh-CN"/>
          </a:p>
        </p:txBody>
      </p:sp>
      <p:sp>
        <p:nvSpPr>
          <p:cNvPr id="8" name="矩形 7"/>
          <p:cNvSpPr/>
          <p:nvPr/>
        </p:nvSpPr>
        <p:spPr>
          <a:xfrm>
            <a:off x="650240" y="1121063"/>
            <a:ext cx="6827520" cy="523220"/>
          </a:xfrm>
          <a:prstGeom prst="rect">
            <a:avLst/>
          </a:prstGeom>
        </p:spPr>
        <p:txBody>
          <a:bodyPr wrap="square">
            <a:spAutoFit/>
          </a:bodyPr>
          <a:lstStyle/>
          <a:p>
            <a:r>
              <a:rPr lang="zh-CN" altLang="en-US" dirty="0">
                <a:solidFill>
                  <a:srgbClr val="0000FF"/>
                </a:solidFill>
                <a:latin typeface="+mn-ea"/>
                <a:ea typeface="+mn-ea"/>
              </a:rPr>
              <a:t>连续变量⼀种最重要的概率分布 </a:t>
            </a:r>
            <a:endParaRPr lang="zh-CN" altLang="en-US" dirty="0">
              <a:solidFill>
                <a:srgbClr val="0000FF"/>
              </a:solidFill>
              <a:latin typeface="+mn-ea"/>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1143000"/>
          </a:xfrm>
        </p:spPr>
        <p:txBody>
          <a:bodyPr/>
          <a:lstStyle/>
          <a:p>
            <a:r>
              <a:rPr lang="zh-CN" altLang="en-US" b="1" dirty="0"/>
              <a:t>高斯分布均值和方差</a:t>
            </a:r>
            <a:endParaRPr lang="en-GB" altLang="zh-CN" b="1" dirty="0"/>
          </a:p>
        </p:txBody>
      </p:sp>
      <p:pic>
        <p:nvPicPr>
          <p:cNvPr id="27651"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2104288" y="1257833"/>
            <a:ext cx="5639815" cy="983088"/>
          </a:xfrm>
          <a:prstGeom prst="rect">
            <a:avLst/>
          </a:prstGeom>
          <a:noFill/>
          <a:ln w="9525">
            <a:noFill/>
            <a:miter lim="800000"/>
            <a:headEnd/>
            <a:tailEnd/>
          </a:ln>
        </p:spPr>
      </p:pic>
      <p:pic>
        <p:nvPicPr>
          <p:cNvPr id="27652"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2170291" y="2684122"/>
            <a:ext cx="6638858" cy="924575"/>
          </a:xfrm>
          <a:prstGeom prst="rect">
            <a:avLst/>
          </a:prstGeom>
          <a:noFill/>
          <a:ln w="9525">
            <a:noFill/>
            <a:miter lim="800000"/>
            <a:headEnd/>
            <a:tailEnd/>
          </a:ln>
        </p:spPr>
      </p:pic>
      <p:pic>
        <p:nvPicPr>
          <p:cNvPr id="27653" name="Picture 8"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2161481" y="4222725"/>
            <a:ext cx="5063567" cy="510612"/>
          </a:xfrm>
          <a:prstGeom prst="rect">
            <a:avLst/>
          </a:prstGeom>
          <a:noFill/>
          <a:ln w="9525">
            <a:noFill/>
            <a:miter lim="800000"/>
            <a:headEnd/>
            <a:tailEnd/>
          </a:ln>
        </p:spPr>
      </p:pic>
      <p:sp>
        <p:nvSpPr>
          <p:cNvPr id="27654"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FA99B9D5-DE68-439F-A950-575F3D255A8A}" type="slidenum">
              <a:rPr altLang="zh-CN" smtClean="0"/>
            </a:fld>
            <a:endParaRPr lang="zh-CN" altLang="zh-CN"/>
          </a:p>
        </p:txBody>
      </p:sp>
      <p:sp>
        <p:nvSpPr>
          <p:cNvPr id="7" name="矩形 6"/>
          <p:cNvSpPr/>
          <p:nvPr/>
        </p:nvSpPr>
        <p:spPr>
          <a:xfrm>
            <a:off x="264017" y="2913307"/>
            <a:ext cx="4572000" cy="523220"/>
          </a:xfrm>
          <a:prstGeom prst="rect">
            <a:avLst/>
          </a:prstGeom>
        </p:spPr>
        <p:txBody>
          <a:bodyPr>
            <a:spAutoFit/>
          </a:bodyPr>
          <a:lstStyle/>
          <a:p>
            <a:r>
              <a:rPr lang="zh-CN" altLang="en-US" dirty="0"/>
              <a:t>⼆阶矩 </a:t>
            </a:r>
            <a:endParaRPr lang="zh-CN" altLang="en-US" dirty="0"/>
          </a:p>
        </p:txBody>
      </p:sp>
      <p:sp>
        <p:nvSpPr>
          <p:cNvPr id="8" name="矩形 7"/>
          <p:cNvSpPr/>
          <p:nvPr/>
        </p:nvSpPr>
        <p:spPr>
          <a:xfrm>
            <a:off x="289775" y="1470873"/>
            <a:ext cx="4572000" cy="954107"/>
          </a:xfrm>
          <a:prstGeom prst="rect">
            <a:avLst/>
          </a:prstGeom>
        </p:spPr>
        <p:txBody>
          <a:bodyPr>
            <a:spAutoFit/>
          </a:bodyPr>
          <a:lstStyle/>
          <a:p>
            <a:r>
              <a:rPr lang="zh-CN" altLang="en-US" dirty="0"/>
              <a:t>均值 </a:t>
            </a:r>
            <a:br>
              <a:rPr lang="zh-CN" altLang="en-US" dirty="0"/>
            </a:br>
            <a:endParaRPr lang="zh-CN" altLang="en-US" dirty="0"/>
          </a:p>
        </p:txBody>
      </p:sp>
      <p:sp>
        <p:nvSpPr>
          <p:cNvPr id="9" name="矩形 8"/>
          <p:cNvSpPr/>
          <p:nvPr/>
        </p:nvSpPr>
        <p:spPr>
          <a:xfrm>
            <a:off x="313385" y="4250563"/>
            <a:ext cx="4572000" cy="954107"/>
          </a:xfrm>
          <a:prstGeom prst="rect">
            <a:avLst/>
          </a:prstGeom>
        </p:spPr>
        <p:txBody>
          <a:bodyPr>
            <a:spAutoFit/>
          </a:bodyPr>
          <a:lstStyle/>
          <a:p>
            <a:r>
              <a:rPr lang="zh-CN" altLang="en-US" dirty="0"/>
              <a:t>方差 </a:t>
            </a:r>
            <a:br>
              <a:rPr lang="zh-CN" altLang="en-US" dirty="0"/>
            </a:br>
            <a:endParaRPr lang="zh-CN" altLang="en-US" dirty="0"/>
          </a:p>
        </p:txBody>
      </p:sp>
      <p:sp>
        <p:nvSpPr>
          <p:cNvPr id="457729" name="Rectangle 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b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2" name="矩形 11"/>
          <p:cNvSpPr/>
          <p:nvPr/>
        </p:nvSpPr>
        <p:spPr>
          <a:xfrm>
            <a:off x="366872" y="4867696"/>
            <a:ext cx="5892260" cy="1969770"/>
          </a:xfrm>
          <a:prstGeom prst="rect">
            <a:avLst/>
          </a:prstGeom>
        </p:spPr>
        <p:txBody>
          <a:bodyPr wrap="square">
            <a:spAutoFit/>
          </a:bodyPr>
          <a:lstStyle/>
          <a:p>
            <a:pPr>
              <a:lnSpc>
                <a:spcPct val="150000"/>
              </a:lnSpc>
              <a:spcBef>
                <a:spcPts val="600"/>
              </a:spcBef>
              <a:spcAft>
                <a:spcPts val="600"/>
              </a:spcAft>
            </a:pPr>
            <a:r>
              <a:rPr lang="zh-CN" altLang="en-US" dirty="0">
                <a:solidFill>
                  <a:srgbClr val="0000FF"/>
                </a:solidFill>
                <a:latin typeface="STSongti-SC-Regular"/>
              </a:rPr>
              <a:t>精度</a:t>
            </a:r>
            <a:r>
              <a:rPr lang="zh-CN" altLang="en-US" dirty="0">
                <a:solidFill>
                  <a:srgbClr val="000000"/>
                </a:solidFill>
                <a:latin typeface="STSongti-SC-Regular"/>
              </a:rPr>
              <a:t>： ⽅差的倒数 </a:t>
            </a:r>
            <a:br>
              <a:rPr lang="zh-CN" altLang="en-US" dirty="0">
                <a:solidFill>
                  <a:srgbClr val="000000"/>
                </a:solidFill>
                <a:latin typeface="STSongti-SC-Regular"/>
              </a:rPr>
            </a:br>
            <a:r>
              <a:rPr lang="zh-CN" altLang="en-US" dirty="0">
                <a:solidFill>
                  <a:srgbClr val="000000"/>
                </a:solidFill>
                <a:latin typeface="STSongti-SC-Regular"/>
              </a:rPr>
              <a:t>标准差： ⽅差的平⽅根 </a:t>
            </a:r>
            <a:endParaRPr lang="en-US" altLang="zh-CN" dirty="0">
              <a:solidFill>
                <a:srgbClr val="000000"/>
              </a:solidFill>
              <a:latin typeface="STSongti-SC-Regular"/>
            </a:endParaRPr>
          </a:p>
          <a:p>
            <a:pPr>
              <a:spcBef>
                <a:spcPts val="600"/>
              </a:spcBef>
              <a:spcAft>
                <a:spcPts val="600"/>
              </a:spcAft>
            </a:pPr>
            <a:r>
              <a:rPr lang="zh-CN" altLang="en-US" dirty="0">
                <a:solidFill>
                  <a:srgbClr val="000000"/>
                </a:solidFill>
                <a:latin typeface="STSongti-SC-Regular"/>
              </a:rPr>
              <a:t>众数：分布的最⼤值</a:t>
            </a:r>
            <a:endParaRPr lang="zh-CN" altLang="en-US" dirty="0"/>
          </a:p>
        </p:txBody>
      </p:sp>
      <p:pic>
        <p:nvPicPr>
          <p:cNvPr id="13" name="Content Placeholder 3" descr="Figure1.13.jpg"/>
          <p:cNvPicPr>
            <a:picLocks noGrp="1" noChangeAspect="1"/>
          </p:cNvPicPr>
          <p:nvPr>
            <p:ph idx="1"/>
          </p:nvPr>
        </p:nvPicPr>
        <p:blipFill>
          <a:blip r:embed="rId7" cstate="print"/>
          <a:srcRect/>
          <a:stretch>
            <a:fillRect/>
          </a:stretch>
        </p:blipFill>
        <p:spPr>
          <a:xfrm>
            <a:off x="4853486" y="4743599"/>
            <a:ext cx="2868428" cy="207517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descr="C:\Users\Mis_Liu\AppData\Roaming\Tencent\Users\79190152\QQ\WinTemp\RichOle\RSY2`BA)]74N}TY_GEY(IJ0.png"/>
          <p:cNvPicPr>
            <a:picLocks noChangeAspect="1" noChangeArrowheads="1"/>
          </p:cNvPicPr>
          <p:nvPr/>
        </p:nvPicPr>
        <p:blipFill>
          <a:blip r:embed="rId1" cstate="print"/>
          <a:srcRect/>
          <a:stretch>
            <a:fillRect/>
          </a:stretch>
        </p:blipFill>
        <p:spPr bwMode="auto">
          <a:xfrm>
            <a:off x="409575" y="1392238"/>
            <a:ext cx="8007350" cy="3162300"/>
          </a:xfrm>
          <a:prstGeom prst="rect">
            <a:avLst/>
          </a:prstGeom>
          <a:noFill/>
          <a:ln w="9525">
            <a:noFill/>
            <a:miter lim="800000"/>
            <a:headEnd/>
            <a:tailEnd/>
          </a:ln>
        </p:spPr>
      </p:pic>
      <p:sp>
        <p:nvSpPr>
          <p:cNvPr id="28675" name="Title 1"/>
          <p:cNvSpPr>
            <a:spLocks noGrp="1"/>
          </p:cNvSpPr>
          <p:nvPr>
            <p:ph type="title"/>
          </p:nvPr>
        </p:nvSpPr>
        <p:spPr>
          <a:xfrm>
            <a:off x="487680" y="0"/>
            <a:ext cx="8229600" cy="1241792"/>
          </a:xfrm>
        </p:spPr>
        <p:txBody>
          <a:bodyPr/>
          <a:lstStyle/>
          <a:p>
            <a:r>
              <a:rPr lang="zh-CN" altLang="en-US" b="1" dirty="0"/>
              <a:t>⾼斯分布的似然函数 </a:t>
            </a:r>
            <a:endParaRPr lang="zh-CN" altLang="en-US" b="1" dirty="0"/>
          </a:p>
        </p:txBody>
      </p:sp>
      <p:pic>
        <p:nvPicPr>
          <p:cNvPr id="28676" name="Picture 5" descr="TP_tmp.png"/>
          <p:cNvPicPr>
            <a:picLocks noChangeAspect="1"/>
          </p:cNvPicPr>
          <p:nvPr>
            <p:custDataLst>
              <p:tags r:id="rId2"/>
            </p:custDataLst>
          </p:nvPr>
        </p:nvPicPr>
        <p:blipFill>
          <a:blip r:embed="rId3" cstate="print">
            <a:clrChange>
              <a:clrFrom>
                <a:srgbClr val="FFFFFF"/>
              </a:clrFrom>
              <a:clrTo>
                <a:srgbClr val="FFFFFF">
                  <a:alpha val="0"/>
                </a:srgbClr>
              </a:clrTo>
            </a:clrChange>
          </a:blip>
          <a:srcRect/>
          <a:stretch>
            <a:fillRect/>
          </a:stretch>
        </p:blipFill>
        <p:spPr bwMode="auto">
          <a:xfrm>
            <a:off x="2558561" y="5217046"/>
            <a:ext cx="4158762" cy="990181"/>
          </a:xfrm>
          <a:prstGeom prst="rect">
            <a:avLst/>
          </a:prstGeom>
          <a:noFill/>
          <a:ln w="9525">
            <a:noFill/>
            <a:miter lim="800000"/>
            <a:headEnd/>
            <a:tailEnd/>
          </a:ln>
        </p:spPr>
      </p:pic>
      <p:sp>
        <p:nvSpPr>
          <p:cNvPr id="28677" name="TextBox 4"/>
          <p:cNvSpPr txBox="1">
            <a:spLocks noChangeArrowheads="1"/>
          </p:cNvSpPr>
          <p:nvPr/>
        </p:nvSpPr>
        <p:spPr bwMode="auto">
          <a:xfrm>
            <a:off x="399072" y="4596457"/>
            <a:ext cx="3724519" cy="523220"/>
          </a:xfrm>
          <a:prstGeom prst="rect">
            <a:avLst/>
          </a:prstGeom>
          <a:noFill/>
          <a:ln w="9525">
            <a:noFill/>
            <a:miter lim="800000"/>
          </a:ln>
        </p:spPr>
        <p:txBody>
          <a:bodyPr wrap="square">
            <a:spAutoFit/>
          </a:bodyPr>
          <a:lstStyle/>
          <a:p>
            <a:r>
              <a:rPr lang="zh-CN" altLang="en-US" dirty="0">
                <a:solidFill>
                  <a:srgbClr val="0000FF"/>
                </a:solidFill>
              </a:rPr>
              <a:t>⾼斯分布的似然函数 </a:t>
            </a:r>
            <a:endParaRPr lang="en-GB" altLang="zh-CN" dirty="0">
              <a:solidFill>
                <a:srgbClr val="0000FF"/>
              </a:solidFill>
            </a:endParaRPr>
          </a:p>
        </p:txBody>
      </p:sp>
      <p:sp>
        <p:nvSpPr>
          <p:cNvPr id="28678" name="灯片编号占位符 2"/>
          <p:cNvSpPr>
            <a:spLocks noGrp="1"/>
          </p:cNvSpPr>
          <p:nvPr>
            <p:ph type="sldNum" sz="quarter" idx="12"/>
          </p:nvPr>
        </p:nvSpPr>
        <p:spPr bwMode="auto">
          <a:xfrm>
            <a:off x="6553200" y="6250021"/>
            <a:ext cx="2133600" cy="365125"/>
          </a:xfrm>
          <a:noFill/>
          <a:ln>
            <a:miter lim="800000"/>
          </a:ln>
        </p:spPr>
        <p:txBody>
          <a:bodyPr/>
          <a:lstStyle/>
          <a:p>
            <a:pPr>
              <a:buFont typeface="Arial" panose="020B0604020202020204" pitchFamily="34" charset="0"/>
              <a:buNone/>
            </a:pPr>
            <a:fld id="{21D52ACA-9E1A-437E-A48F-F3D9AE5C2197}" type="slidenum">
              <a:rPr altLang="zh-CN" smtClean="0"/>
            </a:fld>
            <a:endParaRPr lang="zh-CN" altLang="zh-CN"/>
          </a:p>
        </p:txBody>
      </p:sp>
      <p:sp>
        <p:nvSpPr>
          <p:cNvPr id="7" name="TextBox 6"/>
          <p:cNvSpPr txBox="1"/>
          <p:nvPr/>
        </p:nvSpPr>
        <p:spPr>
          <a:xfrm>
            <a:off x="5301762" y="4641517"/>
            <a:ext cx="2831123" cy="523220"/>
          </a:xfrm>
          <a:prstGeom prst="rect">
            <a:avLst/>
          </a:prstGeom>
          <a:noFill/>
        </p:spPr>
        <p:txBody>
          <a:bodyPr wrap="square" rtlCol="0">
            <a:spAutoFit/>
          </a:bodyPr>
          <a:lstStyle/>
          <a:p>
            <a:r>
              <a:rPr lang="zh-CN" altLang="en-US" dirty="0">
                <a:solidFill>
                  <a:srgbClr val="FF0000"/>
                </a:solidFill>
              </a:rPr>
              <a:t>独立同分布 </a:t>
            </a:r>
            <a:r>
              <a:rPr lang="en-US" altLang="zh-CN" dirty="0" err="1">
                <a:solidFill>
                  <a:srgbClr val="FF0000"/>
                </a:solidFill>
              </a:rPr>
              <a:t>i.i.d</a:t>
            </a:r>
            <a:endParaRPr lang="zh-CN" altLang="en-US" dirty="0">
              <a:solidFill>
                <a:srgbClr val="FF0000"/>
              </a:solidFill>
            </a:endParaRPr>
          </a:p>
        </p:txBody>
      </p:sp>
      <p:pic>
        <p:nvPicPr>
          <p:cNvPr id="456705" name="Picture 1"/>
          <p:cNvPicPr>
            <a:picLocks noChangeAspect="1" noChangeArrowheads="1"/>
          </p:cNvPicPr>
          <p:nvPr/>
        </p:nvPicPr>
        <p:blipFill>
          <a:blip r:embed="rId4"/>
          <a:srcRect/>
          <a:stretch>
            <a:fillRect/>
          </a:stretch>
        </p:blipFill>
        <p:spPr bwMode="auto">
          <a:xfrm>
            <a:off x="57657" y="6314090"/>
            <a:ext cx="8362068" cy="40568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77520" y="0"/>
            <a:ext cx="8229600" cy="1143000"/>
          </a:xfrm>
        </p:spPr>
        <p:txBody>
          <a:bodyPr/>
          <a:lstStyle/>
          <a:p>
            <a:r>
              <a:rPr lang="zh-CN" altLang="en-US" b="1" dirty="0"/>
              <a:t>最大化似然函数 </a:t>
            </a:r>
            <a:endParaRPr lang="zh-CN" altLang="en-US" b="1" dirty="0"/>
          </a:p>
        </p:txBody>
      </p:sp>
      <p:pic>
        <p:nvPicPr>
          <p:cNvPr id="29699" name="Picture 5"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262401" y="3617666"/>
            <a:ext cx="8659838" cy="1043354"/>
          </a:xfrm>
          <a:prstGeom prst="rect">
            <a:avLst/>
          </a:prstGeom>
          <a:noFill/>
          <a:ln w="9525">
            <a:noFill/>
            <a:miter lim="800000"/>
            <a:headEnd/>
            <a:tailEnd/>
          </a:ln>
        </p:spPr>
      </p:pic>
      <p:pic>
        <p:nvPicPr>
          <p:cNvPr id="29700" name="Picture 7"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915644" y="4867558"/>
            <a:ext cx="2536655" cy="1043354"/>
          </a:xfrm>
          <a:prstGeom prst="rect">
            <a:avLst/>
          </a:prstGeom>
          <a:noFill/>
          <a:ln w="9525">
            <a:noFill/>
            <a:miter lim="800000"/>
            <a:headEnd/>
            <a:tailEnd/>
          </a:ln>
        </p:spPr>
      </p:pic>
      <p:pic>
        <p:nvPicPr>
          <p:cNvPr id="29701" name="Picture 9"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4097104" y="4867558"/>
            <a:ext cx="3932141" cy="1043354"/>
          </a:xfrm>
          <a:prstGeom prst="rect">
            <a:avLst/>
          </a:prstGeom>
          <a:noFill/>
          <a:ln w="9525">
            <a:noFill/>
            <a:miter lim="800000"/>
            <a:headEnd/>
            <a:tailEnd/>
          </a:ln>
        </p:spPr>
      </p:pic>
      <p:sp>
        <p:nvSpPr>
          <p:cNvPr id="29702"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DC8890EF-F5A1-4841-8EA4-4472EF0E1B8F}" type="slidenum">
              <a:rPr altLang="zh-CN" smtClean="0"/>
            </a:fld>
            <a:endParaRPr lang="zh-CN" altLang="zh-CN"/>
          </a:p>
        </p:txBody>
      </p:sp>
      <p:pic>
        <p:nvPicPr>
          <p:cNvPr id="7" name="Picture 5" descr="TP_tmp.png"/>
          <p:cNvPicPr>
            <a:picLocks noChangeAspect="1"/>
          </p:cNvPicPr>
          <p:nvPr>
            <p:custDataLst>
              <p:tags r:id="rId7"/>
            </p:custDataLst>
          </p:nvPr>
        </p:nvPicPr>
        <p:blipFill>
          <a:blip r:embed="rId8" cstate="print">
            <a:clrChange>
              <a:clrFrom>
                <a:srgbClr val="FFFFFF"/>
              </a:clrFrom>
              <a:clrTo>
                <a:srgbClr val="FFFFFF">
                  <a:alpha val="0"/>
                </a:srgbClr>
              </a:clrTo>
            </a:clrChange>
          </a:blip>
          <a:srcRect/>
          <a:stretch>
            <a:fillRect/>
          </a:stretch>
        </p:blipFill>
        <p:spPr bwMode="auto">
          <a:xfrm>
            <a:off x="1904413" y="1685611"/>
            <a:ext cx="4158762" cy="990181"/>
          </a:xfrm>
          <a:prstGeom prst="rect">
            <a:avLst/>
          </a:prstGeom>
          <a:noFill/>
          <a:ln w="9525">
            <a:noFill/>
            <a:miter lim="800000"/>
            <a:headEnd/>
            <a:tailEnd/>
          </a:ln>
        </p:spPr>
      </p:pic>
      <p:pic>
        <p:nvPicPr>
          <p:cNvPr id="8" name="图片 7"/>
          <p:cNvPicPr>
            <a:picLocks noChangeAspect="1"/>
          </p:cNvPicPr>
          <p:nvPr/>
        </p:nvPicPr>
        <p:blipFill>
          <a:blip r:embed="rId9"/>
          <a:stretch>
            <a:fillRect/>
          </a:stretch>
        </p:blipFill>
        <p:spPr>
          <a:xfrm>
            <a:off x="1974487" y="1154974"/>
            <a:ext cx="2649376" cy="433386"/>
          </a:xfrm>
          <a:prstGeom prst="rect">
            <a:avLst/>
          </a:prstGeom>
        </p:spPr>
      </p:pic>
      <p:pic>
        <p:nvPicPr>
          <p:cNvPr id="9" name="图片 8"/>
          <p:cNvPicPr>
            <a:picLocks noChangeAspect="1"/>
          </p:cNvPicPr>
          <p:nvPr/>
        </p:nvPicPr>
        <p:blipFill>
          <a:blip r:embed="rId10"/>
          <a:stretch>
            <a:fillRect/>
          </a:stretch>
        </p:blipFill>
        <p:spPr>
          <a:xfrm>
            <a:off x="5044391" y="1178909"/>
            <a:ext cx="2222228" cy="423636"/>
          </a:xfrm>
          <a:prstGeom prst="rect">
            <a:avLst/>
          </a:prstGeom>
        </p:spPr>
      </p:pic>
      <p:sp>
        <p:nvSpPr>
          <p:cNvPr id="10" name="文本框 9"/>
          <p:cNvSpPr txBox="1"/>
          <p:nvPr/>
        </p:nvSpPr>
        <p:spPr>
          <a:xfrm>
            <a:off x="814783" y="1158149"/>
            <a:ext cx="1369189" cy="523220"/>
          </a:xfrm>
          <a:prstGeom prst="rect">
            <a:avLst/>
          </a:prstGeom>
          <a:noFill/>
        </p:spPr>
        <p:txBody>
          <a:bodyPr wrap="square" rtlCol="0">
            <a:spAutoFit/>
          </a:bodyPr>
          <a:lstStyle/>
          <a:p>
            <a:r>
              <a:rPr lang="zh-CN" altLang="en-US" dirty="0">
                <a:solidFill>
                  <a:srgbClr val="0432FF"/>
                </a:solidFill>
              </a:rPr>
              <a:t>数据：</a:t>
            </a:r>
            <a:endParaRPr lang="zh-CN" altLang="en-US" dirty="0">
              <a:solidFill>
                <a:srgbClr val="0432FF"/>
              </a:solidFill>
            </a:endParaRPr>
          </a:p>
        </p:txBody>
      </p:sp>
      <p:sp>
        <p:nvSpPr>
          <p:cNvPr id="11" name="文本框 10"/>
          <p:cNvSpPr txBox="1"/>
          <p:nvPr/>
        </p:nvSpPr>
        <p:spPr>
          <a:xfrm>
            <a:off x="10634" y="1889566"/>
            <a:ext cx="1974486" cy="523220"/>
          </a:xfrm>
          <a:prstGeom prst="rect">
            <a:avLst/>
          </a:prstGeom>
          <a:noFill/>
        </p:spPr>
        <p:txBody>
          <a:bodyPr wrap="square" rtlCol="0">
            <a:spAutoFit/>
          </a:bodyPr>
          <a:lstStyle/>
          <a:p>
            <a:r>
              <a:rPr lang="zh-CN" altLang="en-US" dirty="0">
                <a:solidFill>
                  <a:srgbClr val="0432FF"/>
                </a:solidFill>
              </a:rPr>
              <a:t>似然函数：</a:t>
            </a:r>
            <a:endParaRPr lang="zh-CN" altLang="en-US" dirty="0">
              <a:solidFill>
                <a:srgbClr val="0432FF"/>
              </a:solidFill>
            </a:endParaRPr>
          </a:p>
        </p:txBody>
      </p:sp>
      <p:sp>
        <p:nvSpPr>
          <p:cNvPr id="12" name="文本框 11"/>
          <p:cNvSpPr txBox="1"/>
          <p:nvPr/>
        </p:nvSpPr>
        <p:spPr>
          <a:xfrm>
            <a:off x="10634" y="3114101"/>
            <a:ext cx="1658679" cy="523220"/>
          </a:xfrm>
          <a:prstGeom prst="rect">
            <a:avLst/>
          </a:prstGeom>
          <a:noFill/>
        </p:spPr>
        <p:txBody>
          <a:bodyPr wrap="square" rtlCol="0">
            <a:spAutoFit/>
          </a:bodyPr>
          <a:lstStyle/>
          <a:p>
            <a:r>
              <a:rPr lang="zh-CN" altLang="en-US" dirty="0">
                <a:solidFill>
                  <a:srgbClr val="0432FF"/>
                </a:solidFill>
              </a:rPr>
              <a:t>取对数：</a:t>
            </a:r>
            <a:endParaRPr lang="zh-CN" altLang="en-US" dirty="0">
              <a:solidFill>
                <a:srgbClr val="0432FF"/>
              </a:solidFill>
            </a:endParaRPr>
          </a:p>
        </p:txBody>
      </p:sp>
      <p:pic>
        <p:nvPicPr>
          <p:cNvPr id="13" name="Picture 5" descr="TP_tmp.png"/>
          <p:cNvPicPr>
            <a:picLocks noChangeAspect="1"/>
          </p:cNvPicPr>
          <p:nvPr>
            <p:custDataLst>
              <p:tags r:id="rId11"/>
            </p:custDataLst>
          </p:nvPr>
        </p:nvPicPr>
        <p:blipFill>
          <a:blip r:embed="rId12" cstate="print">
            <a:clrChange>
              <a:clrFrom>
                <a:srgbClr val="FFFFFF"/>
              </a:clrFrom>
              <a:clrTo>
                <a:srgbClr val="FFFFFF">
                  <a:alpha val="0"/>
                </a:srgbClr>
              </a:clrTo>
            </a:clrChange>
          </a:blip>
          <a:srcRect/>
          <a:stretch>
            <a:fillRect/>
          </a:stretch>
        </p:blipFill>
        <p:spPr bwMode="auto">
          <a:xfrm>
            <a:off x="4147877" y="2792839"/>
            <a:ext cx="5006754" cy="61828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1" cstate="print"/>
          <a:srcRect/>
          <a:stretch>
            <a:fillRect/>
          </a:stretch>
        </p:blipFill>
        <p:spPr bwMode="auto">
          <a:xfrm>
            <a:off x="0" y="5027000"/>
            <a:ext cx="4191000" cy="742950"/>
          </a:xfrm>
          <a:prstGeom prst="rect">
            <a:avLst/>
          </a:prstGeom>
          <a:noFill/>
          <a:ln w="9525">
            <a:noFill/>
            <a:miter lim="800000"/>
            <a:headEnd/>
            <a:tailEnd/>
          </a:ln>
        </p:spPr>
      </p:pic>
      <p:pic>
        <p:nvPicPr>
          <p:cNvPr id="296963" name="Picture 3"/>
          <p:cNvPicPr>
            <a:picLocks noGrp="1" noChangeAspect="1" noChangeArrowheads="1"/>
          </p:cNvPicPr>
          <p:nvPr>
            <p:ph idx="1"/>
          </p:nvPr>
        </p:nvPicPr>
        <p:blipFill>
          <a:blip r:embed="rId2" cstate="print"/>
          <a:srcRect/>
          <a:stretch>
            <a:fillRect/>
          </a:stretch>
        </p:blipFill>
        <p:spPr bwMode="auto">
          <a:xfrm>
            <a:off x="4571999" y="4855550"/>
            <a:ext cx="3409950" cy="1085850"/>
          </a:xfrm>
          <a:prstGeom prst="rect">
            <a:avLst/>
          </a:prstGeom>
          <a:noFill/>
          <a:ln w="9525">
            <a:noFill/>
            <a:miter lim="800000"/>
            <a:headEnd/>
            <a:tailEnd/>
          </a:ln>
        </p:spPr>
      </p:pic>
      <p:pic>
        <p:nvPicPr>
          <p:cNvPr id="296964" name="Picture 4"/>
          <p:cNvPicPr>
            <a:picLocks noChangeAspect="1" noChangeArrowheads="1"/>
          </p:cNvPicPr>
          <p:nvPr/>
        </p:nvPicPr>
        <p:blipFill>
          <a:blip r:embed="rId3" cstate="print"/>
          <a:srcRect/>
          <a:stretch>
            <a:fillRect/>
          </a:stretch>
        </p:blipFill>
        <p:spPr bwMode="auto">
          <a:xfrm>
            <a:off x="0" y="0"/>
            <a:ext cx="9144000" cy="4912810"/>
          </a:xfrm>
          <a:prstGeom prst="rect">
            <a:avLst/>
          </a:prstGeom>
          <a:noFill/>
          <a:ln w="9525">
            <a:noFill/>
            <a:miter lim="800000"/>
            <a:headEnd/>
            <a:tailEnd/>
          </a:ln>
        </p:spPr>
      </p:pic>
      <p:sp>
        <p:nvSpPr>
          <p:cNvPr id="7" name="矩形 6"/>
          <p:cNvSpPr/>
          <p:nvPr/>
        </p:nvSpPr>
        <p:spPr>
          <a:xfrm>
            <a:off x="553915" y="5819161"/>
            <a:ext cx="8036169" cy="954107"/>
          </a:xfrm>
          <a:prstGeom prst="rect">
            <a:avLst/>
          </a:prstGeom>
        </p:spPr>
        <p:txBody>
          <a:bodyPr wrap="square">
            <a:spAutoFit/>
          </a:bodyPr>
          <a:lstStyle/>
          <a:p>
            <a:r>
              <a:rPr lang="zh-CN" altLang="en-US" dirty="0">
                <a:solidFill>
                  <a:srgbClr val="0432FF"/>
                </a:solidFill>
                <a:latin typeface="+mn-ea"/>
                <a:ea typeface="+mn-ea"/>
              </a:rPr>
              <a:t>最大似然的偏移问题是在多项式曲线拟合问题中遇到的过拟合问题的核⼼</a:t>
            </a:r>
            <a:endParaRPr lang="zh-CN" altLang="en-US" dirty="0">
              <a:solidFill>
                <a:srgbClr val="0432FF"/>
              </a:solidFill>
              <a:latin typeface="+mn-ea"/>
              <a:ea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t>2</a:t>
            </a:r>
            <a:r>
              <a:rPr lang="zh-CN" altLang="en-US" b="1" dirty="0"/>
              <a:t>）概率论基本法则</a:t>
            </a:r>
            <a:endParaRPr lang="en-US" altLang="zh-CN" b="1" dirty="0"/>
          </a:p>
          <a:p>
            <a:r>
              <a:rPr lang="en-US" altLang="zh-CN" b="1" dirty="0"/>
              <a:t>3</a:t>
            </a:r>
            <a:r>
              <a:rPr lang="zh-CN" altLang="en-US" b="1" dirty="0"/>
              <a:t>）概率密度</a:t>
            </a:r>
            <a:endParaRPr lang="en-US" altLang="zh-CN" b="1" dirty="0"/>
          </a:p>
          <a:p>
            <a:r>
              <a:rPr lang="en-US" altLang="zh-CN" b="1" dirty="0"/>
              <a:t>4</a:t>
            </a:r>
            <a:r>
              <a:rPr lang="zh-CN" altLang="en-US" b="1" dirty="0"/>
              <a:t>）贝叶斯概率</a:t>
            </a:r>
            <a:endParaRPr lang="en-US" altLang="zh-CN" b="1" dirty="0"/>
          </a:p>
          <a:p>
            <a:r>
              <a:rPr lang="en-US" altLang="zh-CN" b="1" dirty="0"/>
              <a:t>5</a:t>
            </a:r>
            <a:r>
              <a:rPr lang="zh-CN" altLang="en-US" b="1" dirty="0"/>
              <a:t>）高斯分布</a:t>
            </a:r>
            <a:endParaRPr lang="en-US" altLang="zh-CN" b="1" dirty="0"/>
          </a:p>
          <a:p>
            <a:r>
              <a:rPr lang="en-US" altLang="zh-CN" b="1" dirty="0">
                <a:solidFill>
                  <a:srgbClr val="FF0000"/>
                </a:solidFill>
              </a:rPr>
              <a:t>6</a:t>
            </a:r>
            <a:r>
              <a:rPr lang="zh-CN" altLang="en-US" b="1" dirty="0">
                <a:solidFill>
                  <a:srgbClr val="FF0000"/>
                </a:solidFill>
              </a:rPr>
              <a:t>）最大似然曲线拟合</a:t>
            </a:r>
            <a:endParaRPr lang="en-US" altLang="zh-CN" b="1" dirty="0">
              <a:solidFill>
                <a:srgbClr val="FF0000"/>
              </a:solidFill>
            </a:endParaRPr>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093" y="1458537"/>
            <a:ext cx="5110466" cy="642965"/>
          </a:xfrm>
          <a:prstGeom prst="rect">
            <a:avLst/>
          </a:prstGeom>
        </p:spPr>
      </p:pic>
      <p:sp>
        <p:nvSpPr>
          <p:cNvPr id="30722" name="Title 1"/>
          <p:cNvSpPr>
            <a:spLocks noGrp="1"/>
          </p:cNvSpPr>
          <p:nvPr>
            <p:ph type="title"/>
          </p:nvPr>
        </p:nvSpPr>
        <p:spPr>
          <a:xfrm>
            <a:off x="378069" y="0"/>
            <a:ext cx="8229600" cy="1143000"/>
          </a:xfrm>
        </p:spPr>
        <p:txBody>
          <a:bodyPr/>
          <a:lstStyle/>
          <a:p>
            <a:pPr algn="ctr">
              <a:buClrTx/>
              <a:buSzTx/>
              <a:buFontTx/>
            </a:pPr>
            <a:r>
              <a:rPr lang="zh-CN" altLang="en-US" b="1" dirty="0"/>
              <a:t>重新考查曲线拟合</a:t>
            </a:r>
            <a:r>
              <a:rPr lang="zh-CN" altLang="en-US" b="1" dirty="0">
                <a:sym typeface="+mn-ea"/>
              </a:rPr>
              <a:t>（频率论）</a:t>
            </a:r>
            <a:endParaRPr lang="zh-CN" altLang="en-US" b="1" dirty="0"/>
          </a:p>
        </p:txBody>
      </p:sp>
      <p:sp>
        <p:nvSpPr>
          <p:cNvPr id="30725"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C46EF442-29E7-487B-890A-FBC2FBAFDE2F}" type="slidenum">
              <a:rPr altLang="zh-CN" smtClean="0"/>
            </a:fld>
            <a:endParaRPr lang="zh-CN" altLang="zh-CN"/>
          </a:p>
        </p:txBody>
      </p:sp>
      <p:pic>
        <p:nvPicPr>
          <p:cNvPr id="30726" name="Picture 1" descr="C:\Users\Mis_Liu\AppData\Roaming\Tencent\Users\79190152\QQ\WinTemp\RichOle\4~8FY$13``8KT4})$TJL(LL.png"/>
          <p:cNvPicPr>
            <a:picLocks noChangeAspect="1" noChangeArrowheads="1"/>
          </p:cNvPicPr>
          <p:nvPr/>
        </p:nvPicPr>
        <p:blipFill>
          <a:blip r:embed="rId2" cstate="print"/>
          <a:srcRect/>
          <a:stretch>
            <a:fillRect/>
          </a:stretch>
        </p:blipFill>
        <p:spPr bwMode="auto">
          <a:xfrm>
            <a:off x="1213851" y="5812813"/>
            <a:ext cx="6481812" cy="1045187"/>
          </a:xfrm>
          <a:prstGeom prst="rect">
            <a:avLst/>
          </a:prstGeom>
          <a:noFill/>
          <a:ln w="9525">
            <a:noFill/>
            <a:miter lim="800000"/>
            <a:headEnd/>
            <a:tailEnd/>
          </a:ln>
        </p:spPr>
      </p:pic>
      <p:sp>
        <p:nvSpPr>
          <p:cNvPr id="10" name="矩形 9"/>
          <p:cNvSpPr/>
          <p:nvPr/>
        </p:nvSpPr>
        <p:spPr>
          <a:xfrm>
            <a:off x="0" y="5749864"/>
            <a:ext cx="8994532" cy="400110"/>
          </a:xfrm>
          <a:prstGeom prst="rect">
            <a:avLst/>
          </a:prstGeom>
        </p:spPr>
        <p:txBody>
          <a:bodyPr wrap="square">
            <a:spAutoFit/>
          </a:bodyPr>
          <a:lstStyle/>
          <a:p>
            <a:r>
              <a:rPr lang="zh-CN" altLang="en-US" sz="2000" dirty="0">
                <a:solidFill>
                  <a:srgbClr val="0432FF"/>
                </a:solidFill>
                <a:cs typeface="Times New Roman" panose="02020603050405020304" pitchFamily="18" charset="0"/>
              </a:rPr>
              <a:t>分布的均值为</a:t>
            </a:r>
            <a:r>
              <a:rPr lang="en-US" altLang="zh-CN" sz="2000" dirty="0">
                <a:solidFill>
                  <a:srgbClr val="0432FF"/>
                </a:solidFill>
                <a:cs typeface="Times New Roman" panose="02020603050405020304" pitchFamily="18" charset="0"/>
              </a:rPr>
              <a:t>y(x, w)</a:t>
            </a:r>
            <a:endParaRPr lang="zh-CN" altLang="en-US" sz="2000" dirty="0">
              <a:solidFill>
                <a:srgbClr val="0432FF"/>
              </a:solidFill>
              <a:cs typeface="Times New Roman" panose="02020603050405020304" pitchFamily="18" charset="0"/>
            </a:endParaRPr>
          </a:p>
        </p:txBody>
      </p:sp>
      <p:pic>
        <p:nvPicPr>
          <p:cNvPr id="8" name="图片 7"/>
          <p:cNvPicPr>
            <a:picLocks noChangeAspect="1"/>
          </p:cNvPicPr>
          <p:nvPr/>
        </p:nvPicPr>
        <p:blipFill>
          <a:blip r:embed="rId3" cstate="print"/>
          <a:stretch>
            <a:fillRect/>
          </a:stretch>
        </p:blipFill>
        <p:spPr>
          <a:xfrm>
            <a:off x="5923252" y="1410043"/>
            <a:ext cx="2121378" cy="405304"/>
          </a:xfrm>
          <a:prstGeom prst="rect">
            <a:avLst/>
          </a:prstGeom>
        </p:spPr>
      </p:pic>
      <p:sp>
        <p:nvSpPr>
          <p:cNvPr id="11" name="文本框 15"/>
          <p:cNvSpPr txBox="1"/>
          <p:nvPr/>
        </p:nvSpPr>
        <p:spPr>
          <a:xfrm>
            <a:off x="7552718" y="1217550"/>
            <a:ext cx="922638" cy="338554"/>
          </a:xfrm>
          <a:prstGeom prst="rect">
            <a:avLst/>
          </a:prstGeom>
          <a:noFill/>
        </p:spPr>
        <p:txBody>
          <a:bodyPr wrap="square" rtlCol="0">
            <a:spAutoFit/>
          </a:bodyPr>
          <a:lstStyle/>
          <a:p>
            <a:r>
              <a:rPr lang="zh-CN" altLang="en-US" sz="1600" dirty="0">
                <a:solidFill>
                  <a:srgbClr val="FF0000"/>
                </a:solidFill>
              </a:rPr>
              <a:t>噪声</a:t>
            </a:r>
            <a:endParaRPr lang="zh-CN" altLang="en-US" sz="1600" dirty="0">
              <a:solidFill>
                <a:srgbClr val="FF0000"/>
              </a:solidFill>
            </a:endParaRPr>
          </a:p>
        </p:txBody>
      </p:sp>
      <p:sp>
        <p:nvSpPr>
          <p:cNvPr id="12" name="矩形 11"/>
          <p:cNvSpPr/>
          <p:nvPr/>
        </p:nvSpPr>
        <p:spPr>
          <a:xfrm>
            <a:off x="0" y="958503"/>
            <a:ext cx="6451600" cy="523220"/>
          </a:xfrm>
          <a:prstGeom prst="rect">
            <a:avLst/>
          </a:prstGeom>
        </p:spPr>
        <p:txBody>
          <a:bodyPr wrap="square">
            <a:spAutoFit/>
          </a:bodyPr>
          <a:lstStyle/>
          <a:p>
            <a:r>
              <a:rPr lang="zh-CN" altLang="en-US" dirty="0"/>
              <a:t>给定</a:t>
            </a:r>
            <a:r>
              <a:rPr lang="en-US" altLang="zh-CN" i="1" dirty="0"/>
              <a:t>x</a:t>
            </a:r>
            <a:r>
              <a:rPr lang="zh-CN" altLang="en-US" dirty="0"/>
              <a:t>的条件下</a:t>
            </a:r>
            <a:r>
              <a:rPr lang="en-US" altLang="zh-CN" i="1" dirty="0"/>
              <a:t>t</a:t>
            </a:r>
            <a:r>
              <a:rPr lang="zh-CN" altLang="en-US" dirty="0"/>
              <a:t>的⾼斯条件概率分布 </a:t>
            </a:r>
            <a:endParaRPr lang="zh-CN" altLang="en-US" dirty="0"/>
          </a:p>
        </p:txBody>
      </p:sp>
      <p:pic>
        <p:nvPicPr>
          <p:cNvPr id="289793" name="Picture 1"/>
          <p:cNvPicPr>
            <a:picLocks noChangeAspect="1" noChangeArrowheads="1"/>
          </p:cNvPicPr>
          <p:nvPr/>
        </p:nvPicPr>
        <p:blipFill>
          <a:blip r:embed="rId4" cstate="print"/>
          <a:srcRect/>
          <a:stretch>
            <a:fillRect/>
          </a:stretch>
        </p:blipFill>
        <p:spPr bwMode="auto">
          <a:xfrm>
            <a:off x="0" y="1969688"/>
            <a:ext cx="9144000" cy="3827721"/>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1973"/>
            <a:ext cx="8229600" cy="1143000"/>
          </a:xfrm>
        </p:spPr>
        <p:txBody>
          <a:bodyPr/>
          <a:lstStyle/>
          <a:p>
            <a:r>
              <a:rPr lang="zh-CN" altLang="en-US" b="1" dirty="0"/>
              <a:t>最大似然   </a:t>
            </a:r>
            <a:r>
              <a:rPr lang="zh-CN" altLang="en-US" b="1" dirty="0">
                <a:latin typeface="Times New Roman" panose="02020603050405020304" pitchFamily="18" charset="0"/>
                <a:cs typeface="Times New Roman" panose="02020603050405020304" pitchFamily="18" charset="0"/>
              </a:rPr>
              <a:t>估计参数</a:t>
            </a:r>
            <a:r>
              <a:rPr lang="zh-CN" altLang="en-US" b="1" dirty="0">
                <a:solidFill>
                  <a:srgbClr val="0432FF"/>
                </a:solidFill>
                <a:latin typeface="Times New Roman" panose="02020603050405020304" pitchFamily="18" charset="0"/>
                <a:cs typeface="Times New Roman" panose="02020603050405020304" pitchFamily="18" charset="0"/>
              </a:rPr>
              <a:t> </a:t>
            </a:r>
            <a:r>
              <a:rPr lang="en-US" altLang="zh-CN" b="1" dirty="0">
                <a:solidFill>
                  <a:srgbClr val="0432FF"/>
                </a:solidFill>
                <a:latin typeface="Times New Roman" panose="02020603050405020304" pitchFamily="18" charset="0"/>
                <a:cs typeface="Times New Roman" panose="02020603050405020304" pitchFamily="18" charset="0"/>
              </a:rPr>
              <a:t>w</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 </a:t>
            </a:r>
            <a:r>
              <a:rPr lang="el-GR" altLang="zh-CN" b="1" i="1" dirty="0">
                <a:solidFill>
                  <a:srgbClr val="0432FF"/>
                </a:solidFill>
                <a:latin typeface="Times New Roman" panose="02020603050405020304" pitchFamily="18" charset="0"/>
                <a:cs typeface="Times New Roman" panose="02020603050405020304" pitchFamily="18" charset="0"/>
              </a:rPr>
              <a:t>β</a:t>
            </a:r>
            <a:endParaRPr lang="en-GB" altLang="zh-CN" b="1" dirty="0">
              <a:latin typeface="Times New Roman" panose="02020603050405020304" pitchFamily="18" charset="0"/>
              <a:cs typeface="Times New Roman" panose="02020603050405020304" pitchFamily="18" charset="0"/>
            </a:endParaRPr>
          </a:p>
        </p:txBody>
      </p:sp>
      <p:pic>
        <p:nvPicPr>
          <p:cNvPr id="31747"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1834130" y="1661922"/>
            <a:ext cx="5222359" cy="932564"/>
          </a:xfrm>
          <a:prstGeom prst="rect">
            <a:avLst/>
          </a:prstGeom>
          <a:noFill/>
          <a:ln w="9525">
            <a:noFill/>
            <a:miter lim="800000"/>
            <a:headEnd/>
            <a:tailEnd/>
          </a:ln>
        </p:spPr>
      </p:pic>
      <p:pic>
        <p:nvPicPr>
          <p:cNvPr id="31748" name="Picture 9"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1535650" y="2680084"/>
            <a:ext cx="7414442" cy="1287610"/>
          </a:xfrm>
          <a:prstGeom prst="rect">
            <a:avLst/>
          </a:prstGeom>
          <a:noFill/>
          <a:ln w="9525">
            <a:noFill/>
            <a:miter lim="800000"/>
            <a:headEnd/>
            <a:tailEnd/>
          </a:ln>
        </p:spPr>
      </p:pic>
      <p:pic>
        <p:nvPicPr>
          <p:cNvPr id="31749" name="Picture 8"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2701193" y="5958743"/>
            <a:ext cx="3759200" cy="762000"/>
          </a:xfrm>
          <a:prstGeom prst="rect">
            <a:avLst/>
          </a:prstGeom>
          <a:noFill/>
          <a:ln w="9525">
            <a:noFill/>
            <a:miter lim="800000"/>
            <a:headEnd/>
            <a:tailEnd/>
          </a:ln>
        </p:spPr>
      </p:pic>
      <p:sp>
        <p:nvSpPr>
          <p:cNvPr id="31750" name="TextBox 10"/>
          <p:cNvSpPr txBox="1">
            <a:spLocks noChangeArrowheads="1"/>
          </p:cNvSpPr>
          <p:nvPr/>
        </p:nvSpPr>
        <p:spPr bwMode="auto">
          <a:xfrm>
            <a:off x="1297356" y="4115453"/>
            <a:ext cx="7043737" cy="369887"/>
          </a:xfrm>
          <a:prstGeom prst="rect">
            <a:avLst/>
          </a:prstGeom>
          <a:noFill/>
          <a:ln w="9525">
            <a:noFill/>
            <a:miter lim="800000"/>
          </a:ln>
        </p:spPr>
        <p:txBody>
          <a:bodyPr>
            <a:spAutoFit/>
          </a:bodyPr>
          <a:lstStyle/>
          <a:p>
            <a:r>
              <a:rPr lang="en-GB" altLang="zh-CN" sz="1800" dirty="0"/>
              <a:t>Determine            by minimizing sum-of-squares error,             .</a:t>
            </a:r>
            <a:endParaRPr lang="en-GB" altLang="zh-CN" sz="1800" dirty="0"/>
          </a:p>
        </p:txBody>
      </p:sp>
      <p:pic>
        <p:nvPicPr>
          <p:cNvPr id="31751" name="Picture 12" descr="TP_tmp.png"/>
          <p:cNvPicPr>
            <a:picLocks noChangeAspect="1"/>
          </p:cNvPicPr>
          <p:nvPr>
            <p:custDataLst>
              <p:tags r:id="rId7"/>
            </p:custDataLst>
          </p:nvPr>
        </p:nvPicPr>
        <p:blipFill>
          <a:blip r:embed="rId8" cstate="print">
            <a:clrChange>
              <a:clrFrom>
                <a:srgbClr val="FFFFFF"/>
              </a:clrFrom>
              <a:clrTo>
                <a:srgbClr val="FFFFFF">
                  <a:alpha val="0"/>
                </a:srgbClr>
              </a:clrTo>
            </a:clrChange>
          </a:blip>
          <a:srcRect/>
          <a:stretch>
            <a:fillRect/>
          </a:stretch>
        </p:blipFill>
        <p:spPr bwMode="auto">
          <a:xfrm>
            <a:off x="2531654" y="4226760"/>
            <a:ext cx="533400" cy="176212"/>
          </a:xfrm>
          <a:prstGeom prst="rect">
            <a:avLst/>
          </a:prstGeom>
          <a:noFill/>
          <a:ln w="9525">
            <a:noFill/>
            <a:miter lim="800000"/>
            <a:headEnd/>
            <a:tailEnd/>
          </a:ln>
        </p:spPr>
      </p:pic>
      <p:pic>
        <p:nvPicPr>
          <p:cNvPr id="31752" name="Picture 14" descr="TP_tmp.png"/>
          <p:cNvPicPr>
            <a:picLocks noChangeAspect="1"/>
          </p:cNvPicPr>
          <p:nvPr>
            <p:custDataLst>
              <p:tags r:id="rId9"/>
            </p:custDataLst>
          </p:nvPr>
        </p:nvPicPr>
        <p:blipFill>
          <a:blip r:embed="rId10" cstate="print">
            <a:clrChange>
              <a:clrFrom>
                <a:srgbClr val="FFFFFF"/>
              </a:clrFrom>
              <a:clrTo>
                <a:srgbClr val="FFFFFF">
                  <a:alpha val="0"/>
                </a:srgbClr>
              </a:clrTo>
            </a:clrChange>
          </a:blip>
          <a:srcRect/>
          <a:stretch>
            <a:fillRect/>
          </a:stretch>
        </p:blipFill>
        <p:spPr bwMode="auto">
          <a:xfrm>
            <a:off x="6784933" y="4191956"/>
            <a:ext cx="609600" cy="280988"/>
          </a:xfrm>
          <a:prstGeom prst="rect">
            <a:avLst/>
          </a:prstGeom>
          <a:noFill/>
          <a:ln w="9525">
            <a:noFill/>
            <a:miter lim="800000"/>
            <a:headEnd/>
            <a:tailEnd/>
          </a:ln>
        </p:spPr>
      </p:pic>
      <p:sp>
        <p:nvSpPr>
          <p:cNvPr id="31753"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3B253488-1747-4A55-A63C-30302B5A79DF}" type="slidenum">
              <a:rPr altLang="zh-CN" smtClean="0"/>
            </a:fld>
            <a:endParaRPr lang="zh-CN" altLang="zh-CN"/>
          </a:p>
        </p:txBody>
      </p:sp>
      <p:pic>
        <p:nvPicPr>
          <p:cNvPr id="31754" name="Picture 5"/>
          <p:cNvPicPr>
            <a:picLocks noChangeAspect="1" noChangeArrowheads="1"/>
          </p:cNvPicPr>
          <p:nvPr/>
        </p:nvPicPr>
        <p:blipFill>
          <a:blip r:embed="rId11" cstate="print"/>
          <a:srcRect/>
          <a:stretch>
            <a:fillRect/>
          </a:stretch>
        </p:blipFill>
        <p:spPr bwMode="auto">
          <a:xfrm>
            <a:off x="2716946" y="4916783"/>
            <a:ext cx="2805678" cy="1018025"/>
          </a:xfrm>
          <a:prstGeom prst="rect">
            <a:avLst/>
          </a:prstGeom>
          <a:noFill/>
          <a:ln w="25400">
            <a:noFill/>
            <a:miter lim="800000"/>
            <a:headEnd/>
            <a:tailEnd/>
          </a:ln>
        </p:spPr>
      </p:pic>
      <p:sp>
        <p:nvSpPr>
          <p:cNvPr id="11" name="TextBox 10"/>
          <p:cNvSpPr txBox="1">
            <a:spLocks noChangeArrowheads="1"/>
          </p:cNvSpPr>
          <p:nvPr/>
        </p:nvSpPr>
        <p:spPr bwMode="auto">
          <a:xfrm>
            <a:off x="1231273" y="4708983"/>
            <a:ext cx="1205715"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en-US" altLang="zh-CN" dirty="0">
                <a:solidFill>
                  <a:srgbClr val="0432FF"/>
                </a:solidFill>
              </a:rPr>
              <a:t>For w:</a:t>
            </a:r>
            <a:endParaRPr lang="zh-CN" altLang="en-US" dirty="0">
              <a:solidFill>
                <a:srgbClr val="0432FF"/>
              </a:solidFill>
            </a:endParaRPr>
          </a:p>
        </p:txBody>
      </p:sp>
      <p:sp>
        <p:nvSpPr>
          <p:cNvPr id="12" name="TextBox 11"/>
          <p:cNvSpPr txBox="1">
            <a:spLocks noChangeArrowheads="1"/>
          </p:cNvSpPr>
          <p:nvPr/>
        </p:nvSpPr>
        <p:spPr bwMode="auto">
          <a:xfrm>
            <a:off x="1745623" y="5140297"/>
            <a:ext cx="904415"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en-US" altLang="zh-CN" dirty="0"/>
              <a:t>min:</a:t>
            </a:r>
            <a:endParaRPr lang="zh-CN" altLang="en-US" dirty="0"/>
          </a:p>
        </p:txBody>
      </p:sp>
      <p:sp>
        <p:nvSpPr>
          <p:cNvPr id="13" name="TextBox 13"/>
          <p:cNvSpPr txBox="1">
            <a:spLocks noChangeArrowheads="1"/>
          </p:cNvSpPr>
          <p:nvPr/>
        </p:nvSpPr>
        <p:spPr bwMode="auto">
          <a:xfrm>
            <a:off x="1253498" y="6111847"/>
            <a:ext cx="1130374"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en-US" altLang="zh-CN" dirty="0">
                <a:solidFill>
                  <a:srgbClr val="0432FF"/>
                </a:solidFill>
              </a:rPr>
              <a:t>For </a:t>
            </a:r>
            <a:r>
              <a:rPr lang="el-GR" altLang="zh-CN" i="1" dirty="0">
                <a:solidFill>
                  <a:srgbClr val="0432FF"/>
                </a:solidFill>
              </a:rPr>
              <a:t>β</a:t>
            </a:r>
            <a:r>
              <a:rPr lang="en-US" altLang="zh-CN" dirty="0">
                <a:solidFill>
                  <a:srgbClr val="0432FF"/>
                </a:solidFill>
              </a:rPr>
              <a:t>:</a:t>
            </a:r>
            <a:endParaRPr lang="zh-CN" altLang="en-US" dirty="0">
              <a:solidFill>
                <a:srgbClr val="0432FF"/>
              </a:solidFill>
            </a:endParaRPr>
          </a:p>
        </p:txBody>
      </p:sp>
      <p:pic>
        <p:nvPicPr>
          <p:cNvPr id="14" name="图片 13"/>
          <p:cNvPicPr>
            <a:picLocks noChangeAspect="1"/>
          </p:cNvPicPr>
          <p:nvPr/>
        </p:nvPicPr>
        <p:blipFill>
          <a:blip r:embed="rId12"/>
          <a:stretch>
            <a:fillRect/>
          </a:stretch>
        </p:blipFill>
        <p:spPr>
          <a:xfrm>
            <a:off x="1974487" y="1154974"/>
            <a:ext cx="2649376" cy="433386"/>
          </a:xfrm>
          <a:prstGeom prst="rect">
            <a:avLst/>
          </a:prstGeom>
        </p:spPr>
      </p:pic>
      <p:pic>
        <p:nvPicPr>
          <p:cNvPr id="15" name="图片 14"/>
          <p:cNvPicPr>
            <a:picLocks noChangeAspect="1"/>
          </p:cNvPicPr>
          <p:nvPr/>
        </p:nvPicPr>
        <p:blipFill>
          <a:blip r:embed="rId13"/>
          <a:stretch>
            <a:fillRect/>
          </a:stretch>
        </p:blipFill>
        <p:spPr>
          <a:xfrm>
            <a:off x="5044391" y="1178909"/>
            <a:ext cx="2222228" cy="423636"/>
          </a:xfrm>
          <a:prstGeom prst="rect">
            <a:avLst/>
          </a:prstGeom>
        </p:spPr>
      </p:pic>
      <p:sp>
        <p:nvSpPr>
          <p:cNvPr id="16" name="文本框 15"/>
          <p:cNvSpPr txBox="1"/>
          <p:nvPr/>
        </p:nvSpPr>
        <p:spPr>
          <a:xfrm>
            <a:off x="814783" y="1158149"/>
            <a:ext cx="1369189" cy="523220"/>
          </a:xfrm>
          <a:prstGeom prst="rect">
            <a:avLst/>
          </a:prstGeom>
          <a:noFill/>
        </p:spPr>
        <p:txBody>
          <a:bodyPr wrap="square" rtlCol="0">
            <a:spAutoFit/>
          </a:bodyPr>
          <a:lstStyle/>
          <a:p>
            <a:r>
              <a:rPr lang="zh-CN" altLang="en-US" dirty="0">
                <a:solidFill>
                  <a:srgbClr val="0432FF"/>
                </a:solidFill>
              </a:rPr>
              <a:t>数据：</a:t>
            </a:r>
            <a:endParaRPr lang="zh-CN" altLang="en-US" dirty="0">
              <a:solidFill>
                <a:srgbClr val="0432FF"/>
              </a:solidFill>
            </a:endParaRPr>
          </a:p>
        </p:txBody>
      </p:sp>
      <p:sp>
        <p:nvSpPr>
          <p:cNvPr id="17" name="文本框 16"/>
          <p:cNvSpPr txBox="1"/>
          <p:nvPr/>
        </p:nvSpPr>
        <p:spPr>
          <a:xfrm>
            <a:off x="10634" y="1889566"/>
            <a:ext cx="1974486" cy="523220"/>
          </a:xfrm>
          <a:prstGeom prst="rect">
            <a:avLst/>
          </a:prstGeom>
          <a:noFill/>
        </p:spPr>
        <p:txBody>
          <a:bodyPr wrap="square" rtlCol="0">
            <a:spAutoFit/>
          </a:bodyPr>
          <a:lstStyle/>
          <a:p>
            <a:r>
              <a:rPr lang="zh-CN" altLang="en-US" dirty="0">
                <a:solidFill>
                  <a:srgbClr val="0432FF"/>
                </a:solidFill>
              </a:rPr>
              <a:t>似然函数：</a:t>
            </a:r>
            <a:endParaRPr lang="zh-CN" altLang="en-US" dirty="0">
              <a:solidFill>
                <a:srgbClr val="0432FF"/>
              </a:solidFill>
            </a:endParaRPr>
          </a:p>
        </p:txBody>
      </p:sp>
      <p:sp>
        <p:nvSpPr>
          <p:cNvPr id="18" name="文本框 17"/>
          <p:cNvSpPr txBox="1"/>
          <p:nvPr/>
        </p:nvSpPr>
        <p:spPr>
          <a:xfrm>
            <a:off x="0" y="2828876"/>
            <a:ext cx="1658679" cy="523220"/>
          </a:xfrm>
          <a:prstGeom prst="rect">
            <a:avLst/>
          </a:prstGeom>
          <a:noFill/>
        </p:spPr>
        <p:txBody>
          <a:bodyPr wrap="square" rtlCol="0">
            <a:spAutoFit/>
          </a:bodyPr>
          <a:lstStyle/>
          <a:p>
            <a:r>
              <a:rPr lang="zh-CN" altLang="en-US" dirty="0">
                <a:solidFill>
                  <a:srgbClr val="0432FF"/>
                </a:solidFill>
              </a:rPr>
              <a:t>取对数：</a:t>
            </a:r>
            <a:endParaRPr lang="zh-CN" altLang="en-US" dirty="0">
              <a:solidFill>
                <a:srgbClr val="0432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03897" y="0"/>
            <a:ext cx="8229600" cy="1143000"/>
          </a:xfrm>
        </p:spPr>
        <p:txBody>
          <a:bodyPr/>
          <a:lstStyle/>
          <a:p>
            <a:r>
              <a:rPr lang="zh-CN" altLang="en-US" b="1" dirty="0"/>
              <a:t>最大似然 预测分布</a:t>
            </a:r>
            <a:endParaRPr lang="en-GB" altLang="zh-CN" b="1" dirty="0"/>
          </a:p>
        </p:txBody>
      </p:sp>
      <p:pic>
        <p:nvPicPr>
          <p:cNvPr id="32771" name="Picture 5"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1302513" y="1022985"/>
            <a:ext cx="7172956" cy="560388"/>
          </a:xfrm>
          <a:prstGeom prst="rect">
            <a:avLst/>
          </a:prstGeom>
          <a:noFill/>
          <a:ln w="9525">
            <a:noFill/>
            <a:miter lim="800000"/>
            <a:headEnd/>
            <a:tailEnd/>
          </a:ln>
        </p:spPr>
      </p:pic>
      <p:pic>
        <p:nvPicPr>
          <p:cNvPr id="32772" name="Content Placeholder 8" descr="poly_fit_pred_ml.jpg"/>
          <p:cNvPicPr>
            <a:picLocks noGrp="1" noChangeAspect="1"/>
          </p:cNvPicPr>
          <p:nvPr>
            <p:ph idx="1"/>
          </p:nvPr>
        </p:nvPicPr>
        <p:blipFill>
          <a:blip r:embed="rId3" cstate="print"/>
          <a:srcRect/>
          <a:stretch>
            <a:fillRect/>
          </a:stretch>
        </p:blipFill>
        <p:spPr>
          <a:xfrm>
            <a:off x="1658425" y="1615074"/>
            <a:ext cx="5273675" cy="3959225"/>
          </a:xfrm>
        </p:spPr>
      </p:pic>
      <p:sp>
        <p:nvSpPr>
          <p:cNvPr id="32773"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6CCB19DA-3342-4ABB-8A47-DA4BEC58C0C1}" type="slidenum">
              <a:rPr altLang="zh-CN" smtClean="0"/>
            </a:fld>
            <a:endParaRPr lang="zh-CN" altLang="zh-CN"/>
          </a:p>
        </p:txBody>
      </p:sp>
      <p:sp>
        <p:nvSpPr>
          <p:cNvPr id="2" name="文本框 1"/>
          <p:cNvSpPr txBox="1"/>
          <p:nvPr/>
        </p:nvSpPr>
        <p:spPr>
          <a:xfrm>
            <a:off x="1196975" y="5527675"/>
            <a:ext cx="6047105" cy="891540"/>
          </a:xfrm>
          <a:prstGeom prst="rect">
            <a:avLst/>
          </a:prstGeom>
          <a:noFill/>
        </p:spPr>
        <p:txBody>
          <a:bodyPr wrap="square" rtlCol="0" anchor="t">
            <a:spAutoFit/>
          </a:bodyPr>
          <a:p>
            <a:pPr algn="ctr"/>
            <a:r>
              <a:rPr lang="zh-CN" altLang="en-US"/>
              <a:t> </a:t>
            </a:r>
            <a:r>
              <a:rPr lang="zh-CN" altLang="en-US" sz="2400">
                <a:solidFill>
                  <a:srgbClr val="0000FF"/>
                </a:solidFill>
                <a:latin typeface="黑体" panose="02010609060101010101" pitchFamily="49" charset="-122"/>
                <a:ea typeface="黑体" panose="02010609060101010101" pitchFamily="49" charset="-122"/>
              </a:rPr>
              <a:t>⽤最大似然⽅法处理多项式曲线拟合问题</a:t>
            </a:r>
            <a:r>
              <a:rPr lang="en-US" altLang="zh-CN" sz="2400">
                <a:solidFill>
                  <a:srgbClr val="0000FF"/>
                </a:solidFill>
                <a:latin typeface="黑体" panose="02010609060101010101" pitchFamily="49" charset="-122"/>
                <a:ea typeface="黑体" panose="02010609060101010101" pitchFamily="49" charset="-122"/>
              </a:rPr>
              <a:t> </a:t>
            </a:r>
            <a:r>
              <a:rPr lang="zh-CN" altLang="en-US" sz="2400">
                <a:solidFill>
                  <a:srgbClr val="0000FF"/>
                </a:solidFill>
                <a:latin typeface="黑体" panose="02010609060101010101" pitchFamily="49" charset="-122"/>
                <a:ea typeface="黑体" panose="02010609060101010101" pitchFamily="49" charset="-122"/>
              </a:rPr>
              <a:t>得到的预测分布的结果</a:t>
            </a:r>
            <a:endParaRPr lang="zh-CN" altLang="en-US" sz="240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dirty="0"/>
              <a:t>提纲</a:t>
            </a:r>
            <a:endParaRPr lang="zh-CN" altLang="en-US" b="1" dirty="0"/>
          </a:p>
        </p:txBody>
      </p:sp>
      <p:sp>
        <p:nvSpPr>
          <p:cNvPr id="15363" name="内容占位符 2"/>
          <p:cNvSpPr>
            <a:spLocks noGrp="1"/>
          </p:cNvSpPr>
          <p:nvPr>
            <p:ph idx="1"/>
          </p:nvPr>
        </p:nvSpPr>
        <p:spPr/>
        <p:txBody>
          <a:bodyPr/>
          <a:lstStyle/>
          <a:p>
            <a:r>
              <a:rPr lang="en-US" altLang="zh-CN" b="1" dirty="0">
                <a:solidFill>
                  <a:srgbClr val="0432FF"/>
                </a:solidFill>
              </a:rPr>
              <a:t>PRML</a:t>
            </a:r>
            <a:r>
              <a:rPr lang="zh-CN" altLang="en-US" b="1" dirty="0">
                <a:solidFill>
                  <a:srgbClr val="0432FF"/>
                </a:solidFill>
              </a:rPr>
              <a:t>三大基础理论</a:t>
            </a:r>
            <a:endParaRPr lang="en-US" altLang="zh-CN" b="1" dirty="0">
              <a:solidFill>
                <a:srgbClr val="0432FF"/>
              </a:solidFill>
            </a:endParaRPr>
          </a:p>
          <a:p>
            <a:pPr marL="800100" lvl="2" indent="0">
              <a:buNone/>
            </a:pPr>
            <a:r>
              <a:rPr lang="zh-CN" altLang="en-US" b="1" dirty="0">
                <a:solidFill>
                  <a:srgbClr val="0000FF"/>
                </a:solidFill>
              </a:rPr>
              <a:t>概率论</a:t>
            </a:r>
            <a:endParaRPr lang="en-US" altLang="zh-CN" b="1" dirty="0">
              <a:solidFill>
                <a:srgbClr val="0000FF"/>
              </a:solidFill>
            </a:endParaRPr>
          </a:p>
          <a:p>
            <a:pPr marL="800100" lvl="2" indent="0">
              <a:buNone/>
            </a:pPr>
            <a:r>
              <a:rPr lang="zh-CN" altLang="en-US" b="1" dirty="0"/>
              <a:t>决策论</a:t>
            </a:r>
            <a:endParaRPr lang="en-US" altLang="zh-CN" b="1" dirty="0"/>
          </a:p>
          <a:p>
            <a:pPr marL="800100" lvl="2" indent="0">
              <a:buNone/>
            </a:pPr>
            <a:r>
              <a:rPr lang="zh-CN" altLang="en-US" b="1" dirty="0"/>
              <a:t>信息论</a:t>
            </a:r>
            <a:endParaRPr lang="en-US" altLang="zh-CN" b="1" dirty="0"/>
          </a:p>
          <a:p>
            <a:r>
              <a:rPr lang="zh-CN" altLang="en-US" b="1" dirty="0"/>
              <a:t>二元变量</a:t>
            </a:r>
            <a:endParaRPr lang="en-US" altLang="zh-CN" b="1" dirty="0"/>
          </a:p>
          <a:p>
            <a:r>
              <a:rPr lang="zh-CN" altLang="en-US" b="1" dirty="0">
                <a:solidFill>
                  <a:schemeClr val="bg1">
                    <a:lumMod val="65000"/>
                  </a:schemeClr>
                </a:solidFill>
              </a:rPr>
              <a:t>多元变量</a:t>
            </a:r>
            <a:endParaRPr lang="en-US" altLang="zh-CN" b="1" dirty="0">
              <a:solidFill>
                <a:schemeClr val="bg1">
                  <a:lumMod val="65000"/>
                </a:schemeClr>
              </a:solidFill>
            </a:endParaRPr>
          </a:p>
          <a:p>
            <a:r>
              <a:rPr lang="zh-CN" altLang="en-US" b="1" dirty="0">
                <a:solidFill>
                  <a:schemeClr val="bg1">
                    <a:lumMod val="65000"/>
                  </a:schemeClr>
                </a:solidFill>
              </a:rPr>
              <a:t>高斯分布</a:t>
            </a:r>
            <a:endParaRPr lang="en-GB" altLang="zh-CN" b="1" dirty="0">
              <a:solidFill>
                <a:schemeClr val="bg1">
                  <a:lumMod val="65000"/>
                </a:schemeClr>
              </a:solidFill>
            </a:endParaRPr>
          </a:p>
          <a:p>
            <a:r>
              <a:rPr lang="zh-CN" altLang="en-US" b="1" dirty="0"/>
              <a:t>指数族分布</a:t>
            </a:r>
            <a:endParaRPr lang="zh-CN" altLang="en-US" b="1" dirty="0"/>
          </a:p>
        </p:txBody>
      </p:sp>
      <p:sp>
        <p:nvSpPr>
          <p:cNvPr id="15364"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BD95ADA2-EFE2-4FDF-83E0-EFFB2464B840}" type="slidenum">
              <a:rPr altLang="zh-CN" smtClean="0"/>
            </a:fld>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t>2</a:t>
            </a:r>
            <a:r>
              <a:rPr lang="zh-CN" altLang="en-US" b="1" dirty="0"/>
              <a:t>）概率论基本法则</a:t>
            </a:r>
            <a:endParaRPr lang="en-US" altLang="zh-CN" b="1" dirty="0"/>
          </a:p>
          <a:p>
            <a:r>
              <a:rPr lang="en-US" altLang="zh-CN" b="1" dirty="0"/>
              <a:t>3</a:t>
            </a:r>
            <a:r>
              <a:rPr lang="zh-CN" altLang="en-US" b="1" dirty="0"/>
              <a:t>）概率密度</a:t>
            </a:r>
            <a:endParaRPr lang="en-US" altLang="zh-CN" b="1" dirty="0"/>
          </a:p>
          <a:p>
            <a:r>
              <a:rPr lang="en-US" altLang="zh-CN" b="1" dirty="0"/>
              <a:t>4</a:t>
            </a:r>
            <a:r>
              <a:rPr lang="zh-CN" altLang="en-US" b="1" dirty="0"/>
              <a:t>）贝叶斯概率</a:t>
            </a:r>
            <a:endParaRPr lang="en-US" altLang="zh-CN" b="1" dirty="0"/>
          </a:p>
          <a:p>
            <a:r>
              <a:rPr lang="en-US" altLang="zh-CN" b="1" dirty="0"/>
              <a:t>5</a:t>
            </a:r>
            <a:r>
              <a:rPr lang="zh-CN" altLang="en-US" b="1" dirty="0"/>
              <a:t>）高斯分布</a:t>
            </a:r>
            <a:endParaRPr lang="en-US" altLang="zh-CN" b="1" dirty="0"/>
          </a:p>
          <a:p>
            <a:r>
              <a:rPr lang="en-US" altLang="zh-CN" b="1" dirty="0"/>
              <a:t>6</a:t>
            </a:r>
            <a:r>
              <a:rPr lang="zh-CN" altLang="en-US" b="1" dirty="0"/>
              <a:t>）最大似然曲线拟合</a:t>
            </a:r>
            <a:endParaRPr lang="en-US" altLang="zh-CN" b="1" dirty="0"/>
          </a:p>
          <a:p>
            <a:r>
              <a:rPr lang="en-US" altLang="zh-CN" b="1" dirty="0">
                <a:solidFill>
                  <a:srgbClr val="FF0000"/>
                </a:solidFill>
              </a:rPr>
              <a:t>7</a:t>
            </a:r>
            <a:r>
              <a:rPr lang="zh-CN" altLang="en-US" b="1" dirty="0">
                <a:solidFill>
                  <a:srgbClr val="FF0000"/>
                </a:solidFill>
              </a:rPr>
              <a:t>）最大后验（贝叶斯）曲线拟合</a:t>
            </a:r>
            <a:endParaRPr lang="en-US" altLang="zh-CN" dirty="0">
              <a:solidFill>
                <a:srgbClr val="FF0000"/>
              </a:solidFill>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51546"/>
            <a:ext cx="8229600" cy="1143000"/>
          </a:xfrm>
        </p:spPr>
        <p:txBody>
          <a:bodyPr/>
          <a:lstStyle/>
          <a:p>
            <a:r>
              <a:rPr lang="zh-CN" altLang="en-US" b="1" dirty="0"/>
              <a:t>最大后验</a:t>
            </a:r>
            <a:r>
              <a:rPr lang="en-US" altLang="zh-CN" b="1" dirty="0"/>
              <a:t>MAP   </a:t>
            </a:r>
            <a:r>
              <a:rPr lang="zh-CN" altLang="en-US" b="1" dirty="0"/>
              <a:t>向贝叶斯迈进</a:t>
            </a:r>
            <a:endParaRPr lang="en-GB" altLang="zh-CN" b="1" dirty="0"/>
          </a:p>
        </p:txBody>
      </p:sp>
      <p:pic>
        <p:nvPicPr>
          <p:cNvPr id="33795"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1688317" y="1920240"/>
            <a:ext cx="6732413" cy="595533"/>
          </a:xfrm>
          <a:prstGeom prst="rect">
            <a:avLst/>
          </a:prstGeom>
          <a:noFill/>
          <a:ln w="9525">
            <a:noFill/>
            <a:miter lim="800000"/>
            <a:headEnd/>
            <a:tailEnd/>
          </a:ln>
        </p:spPr>
      </p:pic>
      <p:pic>
        <p:nvPicPr>
          <p:cNvPr id="33796"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1465626" y="3050932"/>
            <a:ext cx="4967412" cy="366346"/>
          </a:xfrm>
          <a:prstGeom prst="rect">
            <a:avLst/>
          </a:prstGeom>
          <a:noFill/>
          <a:ln w="9525">
            <a:noFill/>
            <a:miter lim="800000"/>
            <a:headEnd/>
            <a:tailEnd/>
          </a:ln>
        </p:spPr>
      </p:pic>
      <p:sp>
        <p:nvSpPr>
          <p:cNvPr id="33801"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806C1529-0CE9-49E5-9955-C4649F415DC1}" type="slidenum">
              <a:rPr altLang="zh-CN" smtClean="0"/>
            </a:fld>
            <a:endParaRPr lang="zh-CN" altLang="zh-CN" dirty="0"/>
          </a:p>
        </p:txBody>
      </p:sp>
      <p:sp>
        <p:nvSpPr>
          <p:cNvPr id="10" name="TextBox 8"/>
          <p:cNvSpPr txBox="1">
            <a:spLocks noChangeArrowheads="1"/>
          </p:cNvSpPr>
          <p:nvPr/>
        </p:nvSpPr>
        <p:spPr bwMode="auto">
          <a:xfrm>
            <a:off x="367934" y="1341901"/>
            <a:ext cx="3449983"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zh-CN" altLang="en-US" dirty="0">
                <a:solidFill>
                  <a:srgbClr val="0432FF"/>
                </a:solidFill>
              </a:rPr>
              <a:t>引入</a:t>
            </a:r>
            <a:r>
              <a:rPr lang="en-US" altLang="zh-CN" dirty="0">
                <a:solidFill>
                  <a:srgbClr val="0432FF"/>
                </a:solidFill>
              </a:rPr>
              <a:t>w</a:t>
            </a:r>
            <a:r>
              <a:rPr lang="zh-CN" altLang="en-US" dirty="0">
                <a:solidFill>
                  <a:srgbClr val="0432FF"/>
                </a:solidFill>
              </a:rPr>
              <a:t>上的先验分布</a:t>
            </a:r>
            <a:r>
              <a:rPr lang="en-US" altLang="zh-CN" dirty="0">
                <a:solidFill>
                  <a:srgbClr val="0432FF"/>
                </a:solidFill>
              </a:rPr>
              <a:t>:</a:t>
            </a:r>
            <a:endParaRPr lang="zh-CN" altLang="en-US" dirty="0">
              <a:solidFill>
                <a:srgbClr val="0432FF"/>
              </a:solidFill>
            </a:endParaRPr>
          </a:p>
        </p:txBody>
      </p:sp>
      <p:sp>
        <p:nvSpPr>
          <p:cNvPr id="11" name="TextBox 9"/>
          <p:cNvSpPr txBox="1">
            <a:spLocks noChangeArrowheads="1"/>
          </p:cNvSpPr>
          <p:nvPr/>
        </p:nvSpPr>
        <p:spPr bwMode="auto">
          <a:xfrm>
            <a:off x="182318" y="2919413"/>
            <a:ext cx="963725"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en-US" altLang="zh-CN" dirty="0">
                <a:solidFill>
                  <a:srgbClr val="0432FF"/>
                </a:solidFill>
              </a:rPr>
              <a:t>max:</a:t>
            </a:r>
            <a:endParaRPr lang="zh-CN" altLang="en-US" dirty="0">
              <a:solidFill>
                <a:srgbClr val="0432FF"/>
              </a:solidFill>
            </a:endParaRPr>
          </a:p>
        </p:txBody>
      </p:sp>
      <p:sp>
        <p:nvSpPr>
          <p:cNvPr id="12" name="TextBox 10"/>
          <p:cNvSpPr txBox="1">
            <a:spLocks noChangeArrowheads="1"/>
          </p:cNvSpPr>
          <p:nvPr/>
        </p:nvSpPr>
        <p:spPr bwMode="auto">
          <a:xfrm>
            <a:off x="6884500" y="2955437"/>
            <a:ext cx="1627369"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zh-CN" altLang="en-US" dirty="0">
                <a:solidFill>
                  <a:srgbClr val="FF0000"/>
                </a:solidFill>
              </a:rPr>
              <a:t>最大后验</a:t>
            </a:r>
            <a:endParaRPr lang="zh-CN" altLang="en-US" dirty="0">
              <a:solidFill>
                <a:srgbClr val="FF0000"/>
              </a:solidFill>
            </a:endParaRPr>
          </a:p>
        </p:txBody>
      </p:sp>
      <p:sp>
        <p:nvSpPr>
          <p:cNvPr id="13" name="TextBox 11"/>
          <p:cNvSpPr txBox="1">
            <a:spLocks noChangeArrowheads="1"/>
          </p:cNvSpPr>
          <p:nvPr/>
        </p:nvSpPr>
        <p:spPr bwMode="auto">
          <a:xfrm>
            <a:off x="231410" y="4080486"/>
            <a:ext cx="904415" cy="523220"/>
          </a:xfrm>
          <a:prstGeom prst="rect">
            <a:avLst/>
          </a:prstGeom>
          <a:noFill/>
          <a:ln w="9525">
            <a:noFill/>
            <a:miter lim="800000"/>
          </a:ln>
        </p:spPr>
        <p:txBody>
          <a:bodyPr wrap="none">
            <a:spAutoFit/>
          </a:bodyPr>
          <a:lstStyle/>
          <a:p>
            <a:pPr eaLnBrk="1" hangingPunct="1">
              <a:buFont typeface="Arial" panose="020B0604020202020204" pitchFamily="34" charset="0"/>
              <a:buNone/>
            </a:pPr>
            <a:r>
              <a:rPr lang="en-US" altLang="zh-CN" dirty="0">
                <a:solidFill>
                  <a:srgbClr val="0432FF"/>
                </a:solidFill>
              </a:rPr>
              <a:t>min:</a:t>
            </a:r>
            <a:endParaRPr lang="zh-CN" altLang="en-US" dirty="0">
              <a:solidFill>
                <a:srgbClr val="0432FF"/>
              </a:solidFill>
            </a:endParaRPr>
          </a:p>
        </p:txBody>
      </p:sp>
      <p:sp>
        <p:nvSpPr>
          <p:cNvPr id="14" name="右箭头 13"/>
          <p:cNvSpPr/>
          <p:nvPr/>
        </p:nvSpPr>
        <p:spPr>
          <a:xfrm>
            <a:off x="266822" y="3561861"/>
            <a:ext cx="9779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pic>
        <p:nvPicPr>
          <p:cNvPr id="450561" name="Picture 1"/>
          <p:cNvPicPr>
            <a:picLocks noChangeAspect="1" noChangeArrowheads="1"/>
          </p:cNvPicPr>
          <p:nvPr/>
        </p:nvPicPr>
        <p:blipFill>
          <a:blip r:embed="rId5"/>
          <a:srcRect/>
          <a:stretch>
            <a:fillRect/>
          </a:stretch>
        </p:blipFill>
        <p:spPr bwMode="auto">
          <a:xfrm>
            <a:off x="1588770" y="3978275"/>
            <a:ext cx="4686300" cy="1238250"/>
          </a:xfrm>
          <a:prstGeom prst="rect">
            <a:avLst/>
          </a:prstGeom>
          <a:noFill/>
          <a:ln w="9525">
            <a:noFill/>
            <a:miter lim="800000"/>
            <a:headEnd/>
            <a:tailEnd/>
          </a:ln>
          <a:effectLst/>
        </p:spPr>
      </p:pic>
      <p:sp>
        <p:nvSpPr>
          <p:cNvPr id="16" name="矩形 15"/>
          <p:cNvSpPr/>
          <p:nvPr/>
        </p:nvSpPr>
        <p:spPr>
          <a:xfrm>
            <a:off x="579120" y="5216489"/>
            <a:ext cx="7841610" cy="461665"/>
          </a:xfrm>
          <a:prstGeom prst="rect">
            <a:avLst/>
          </a:prstGeom>
        </p:spPr>
        <p:txBody>
          <a:bodyPr wrap="square">
            <a:spAutoFit/>
          </a:bodyPr>
          <a:lstStyle/>
          <a:p>
            <a:r>
              <a:rPr lang="zh-CN" altLang="en-US" sz="2400" dirty="0">
                <a:solidFill>
                  <a:srgbClr val="FF0000"/>
                </a:solidFill>
              </a:rPr>
              <a:t>最⼤化后验概率 等价于 最⼩化 正则化的平⽅和误差函数 </a:t>
            </a:r>
            <a:endParaRPr lang="zh-CN" altLang="en-US" sz="2400" dirty="0">
              <a:solidFill>
                <a:srgbClr val="FF0000"/>
              </a:solidFill>
            </a:endParaRPr>
          </a:p>
        </p:txBody>
      </p:sp>
      <p:pic>
        <p:nvPicPr>
          <p:cNvPr id="450562" name="Picture 2"/>
          <p:cNvPicPr>
            <a:picLocks noChangeAspect="1" noChangeArrowheads="1"/>
          </p:cNvPicPr>
          <p:nvPr/>
        </p:nvPicPr>
        <p:blipFill>
          <a:blip r:embed="rId6"/>
          <a:srcRect/>
          <a:stretch>
            <a:fillRect/>
          </a:stretch>
        </p:blipFill>
        <p:spPr bwMode="auto">
          <a:xfrm>
            <a:off x="1853564" y="5902960"/>
            <a:ext cx="3445132" cy="650240"/>
          </a:xfrm>
          <a:prstGeom prst="rect">
            <a:avLst/>
          </a:prstGeom>
          <a:noFill/>
          <a:ln w="9525">
            <a:noFill/>
            <a:miter lim="800000"/>
            <a:headEnd/>
            <a:tailEnd/>
          </a:ln>
          <a:effectLst/>
        </p:spPr>
      </p:pic>
      <p:sp>
        <p:nvSpPr>
          <p:cNvPr id="18" name="矩形 17"/>
          <p:cNvSpPr/>
          <p:nvPr/>
        </p:nvSpPr>
        <p:spPr>
          <a:xfrm>
            <a:off x="5506720" y="1285707"/>
            <a:ext cx="3444240" cy="523220"/>
          </a:xfrm>
          <a:prstGeom prst="rect">
            <a:avLst/>
          </a:prstGeom>
        </p:spPr>
        <p:txBody>
          <a:bodyPr wrap="square">
            <a:spAutoFit/>
          </a:bodyPr>
          <a:lstStyle/>
          <a:p>
            <a:r>
              <a:rPr lang="el-GR" i="1" dirty="0">
                <a:solidFill>
                  <a:srgbClr val="FF0000"/>
                </a:solidFill>
              </a:rPr>
              <a:t>α</a:t>
            </a:r>
            <a:r>
              <a:rPr lang="el-GR" dirty="0">
                <a:solidFill>
                  <a:srgbClr val="FF0000"/>
                </a:solidFill>
              </a:rPr>
              <a:t>是</a:t>
            </a:r>
            <a:r>
              <a:rPr lang="zh-CN" altLang="en-US" dirty="0">
                <a:solidFill>
                  <a:srgbClr val="FF0000"/>
                </a:solidFill>
              </a:rPr>
              <a:t>先验</a:t>
            </a:r>
            <a:r>
              <a:rPr lang="el-GR" dirty="0">
                <a:solidFill>
                  <a:srgbClr val="FF0000"/>
                </a:solidFill>
              </a:rPr>
              <a:t>分布的精度 </a:t>
            </a:r>
            <a:endParaRPr lang="zh-CN" altLang="en-US" dirty="0">
              <a:solidFill>
                <a:srgbClr val="FF0000"/>
              </a:solidFill>
            </a:endParaRPr>
          </a:p>
        </p:txBody>
      </p:sp>
      <p:sp>
        <p:nvSpPr>
          <p:cNvPr id="2" name="文本框 1"/>
          <p:cNvSpPr txBox="1"/>
          <p:nvPr/>
        </p:nvSpPr>
        <p:spPr>
          <a:xfrm>
            <a:off x="5502910" y="5880735"/>
            <a:ext cx="3350260" cy="521970"/>
          </a:xfrm>
          <a:prstGeom prst="rect">
            <a:avLst/>
          </a:prstGeom>
          <a:noFill/>
        </p:spPr>
        <p:txBody>
          <a:bodyPr wrap="square" rtlCol="0" anchor="t">
            <a:spAutoFit/>
          </a:bodyPr>
          <a:p>
            <a:r>
              <a:rPr lang="en-US" altLang="el-GR" dirty="0">
                <a:solidFill>
                  <a:srgbClr val="FF0000"/>
                </a:solidFill>
                <a:sym typeface="+mn-ea"/>
              </a:rPr>
              <a:t>β</a:t>
            </a:r>
            <a:r>
              <a:rPr lang="el-GR" dirty="0">
                <a:solidFill>
                  <a:srgbClr val="FF0000"/>
                </a:solidFill>
                <a:sym typeface="+mn-ea"/>
              </a:rPr>
              <a:t>是</a:t>
            </a:r>
            <a:r>
              <a:rPr lang="zh-CN" dirty="0">
                <a:solidFill>
                  <a:srgbClr val="FF0000"/>
                </a:solidFill>
                <a:sym typeface="+mn-ea"/>
              </a:rPr>
              <a:t>似然函数</a:t>
            </a:r>
            <a:r>
              <a:rPr lang="el-GR" dirty="0">
                <a:solidFill>
                  <a:srgbClr val="FF0000"/>
                </a:solidFill>
                <a:sym typeface="+mn-ea"/>
              </a:rPr>
              <a:t>的精度</a:t>
            </a:r>
            <a:endParaRPr lang="el-GR" altLang="en-US" dirty="0">
              <a:solidFill>
                <a:srgbClr val="FF0000"/>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0556" y="0"/>
            <a:ext cx="8229600" cy="1143000"/>
          </a:xfrm>
        </p:spPr>
        <p:txBody>
          <a:bodyPr/>
          <a:lstStyle/>
          <a:p>
            <a:r>
              <a:rPr lang="zh-CN" altLang="en-US" b="1" dirty="0"/>
              <a:t>贝叶斯曲线拟合</a:t>
            </a:r>
            <a:endParaRPr lang="en-GB" altLang="zh-CN" b="1" dirty="0"/>
          </a:p>
        </p:txBody>
      </p:sp>
      <p:pic>
        <p:nvPicPr>
          <p:cNvPr id="34819"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484822" y="2290299"/>
            <a:ext cx="8324857" cy="808893"/>
          </a:xfrm>
          <a:prstGeom prst="rect">
            <a:avLst/>
          </a:prstGeom>
          <a:noFill/>
          <a:ln w="9525">
            <a:noFill/>
            <a:miter lim="800000"/>
            <a:headEnd/>
            <a:tailEnd/>
          </a:ln>
        </p:spPr>
      </p:pic>
      <p:pic>
        <p:nvPicPr>
          <p:cNvPr id="34820"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530859" y="3916680"/>
            <a:ext cx="3751549" cy="878840"/>
          </a:xfrm>
          <a:prstGeom prst="rect">
            <a:avLst/>
          </a:prstGeom>
          <a:noFill/>
          <a:ln w="9525">
            <a:noFill/>
            <a:miter lim="800000"/>
            <a:headEnd/>
            <a:tailEnd/>
          </a:ln>
        </p:spPr>
      </p:pic>
      <p:pic>
        <p:nvPicPr>
          <p:cNvPr id="34821" name="Picture 8"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4975861" y="4138295"/>
            <a:ext cx="3693159" cy="405133"/>
          </a:xfrm>
          <a:prstGeom prst="rect">
            <a:avLst/>
          </a:prstGeom>
          <a:noFill/>
          <a:ln w="9525">
            <a:noFill/>
            <a:miter lim="800000"/>
            <a:headEnd/>
            <a:tailEnd/>
          </a:ln>
        </p:spPr>
      </p:pic>
      <p:pic>
        <p:nvPicPr>
          <p:cNvPr id="34822" name="Picture 10" descr="TP_tmp.png"/>
          <p:cNvPicPr>
            <a:picLocks noChangeAspect="1"/>
          </p:cNvPicPr>
          <p:nvPr>
            <p:custDataLst>
              <p:tags r:id="rId7"/>
            </p:custDataLst>
          </p:nvPr>
        </p:nvPicPr>
        <p:blipFill>
          <a:blip r:embed="rId8" cstate="print">
            <a:clrChange>
              <a:clrFrom>
                <a:srgbClr val="FFFFFF"/>
              </a:clrFrom>
              <a:clrTo>
                <a:srgbClr val="FFFFFF">
                  <a:alpha val="0"/>
                </a:srgbClr>
              </a:clrTo>
            </a:clrChange>
          </a:blip>
          <a:srcRect/>
          <a:stretch>
            <a:fillRect/>
          </a:stretch>
        </p:blipFill>
        <p:spPr bwMode="auto">
          <a:xfrm>
            <a:off x="459740" y="5236210"/>
            <a:ext cx="3429000" cy="762000"/>
          </a:xfrm>
          <a:prstGeom prst="rect">
            <a:avLst/>
          </a:prstGeom>
          <a:noFill/>
          <a:ln w="9525">
            <a:noFill/>
            <a:miter lim="800000"/>
            <a:headEnd/>
            <a:tailEnd/>
          </a:ln>
        </p:spPr>
      </p:pic>
      <p:pic>
        <p:nvPicPr>
          <p:cNvPr id="34823" name="Picture 7" descr="TP_tmp.png"/>
          <p:cNvPicPr>
            <a:picLocks noChangeAspect="1"/>
          </p:cNvPicPr>
          <p:nvPr>
            <p:custDataLst>
              <p:tags r:id="rId9"/>
            </p:custDataLst>
          </p:nvPr>
        </p:nvPicPr>
        <p:blipFill>
          <a:blip r:embed="rId10" cstate="print">
            <a:clrChange>
              <a:clrFrom>
                <a:srgbClr val="FFFFFF"/>
              </a:clrFrom>
              <a:clrTo>
                <a:srgbClr val="FFFFFF">
                  <a:alpha val="0"/>
                </a:srgbClr>
              </a:clrTo>
            </a:clrChange>
          </a:blip>
          <a:srcRect/>
          <a:stretch>
            <a:fillRect/>
          </a:stretch>
        </p:blipFill>
        <p:spPr bwMode="auto">
          <a:xfrm>
            <a:off x="5183504" y="5368290"/>
            <a:ext cx="3058795" cy="477937"/>
          </a:xfrm>
          <a:prstGeom prst="rect">
            <a:avLst/>
          </a:prstGeom>
          <a:noFill/>
          <a:ln w="9525">
            <a:noFill/>
            <a:miter lim="800000"/>
            <a:headEnd/>
            <a:tailEnd/>
          </a:ln>
        </p:spPr>
      </p:pic>
      <p:sp>
        <p:nvSpPr>
          <p:cNvPr id="34824"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5B7C5BEC-9258-453C-8699-D49E43CF3B9B}" type="slidenum">
              <a:rPr altLang="zh-CN" smtClean="0"/>
            </a:fld>
            <a:endParaRPr lang="zh-CN" altLang="zh-CN"/>
          </a:p>
        </p:txBody>
      </p:sp>
      <p:sp>
        <p:nvSpPr>
          <p:cNvPr id="9" name="矩形 8"/>
          <p:cNvSpPr/>
          <p:nvPr/>
        </p:nvSpPr>
        <p:spPr>
          <a:xfrm>
            <a:off x="416560" y="1068179"/>
            <a:ext cx="8138160" cy="461665"/>
          </a:xfrm>
          <a:prstGeom prst="rect">
            <a:avLst/>
          </a:prstGeom>
        </p:spPr>
        <p:txBody>
          <a:bodyPr wrap="square">
            <a:spAutoFit/>
          </a:bodyPr>
          <a:lstStyle/>
          <a:p>
            <a:r>
              <a:rPr lang="zh-CN" altLang="en-US" sz="2400" dirty="0">
                <a:solidFill>
                  <a:srgbClr val="FF0000"/>
                </a:solidFill>
              </a:rPr>
              <a:t>贝叶斯⽅法⾃始⾄终地使⽤概率的 加和规则 和 乘积规则 </a:t>
            </a:r>
            <a:endParaRPr lang="zh-CN" altLang="en-US" sz="2400" dirty="0">
              <a:solidFill>
                <a:srgbClr val="FF0000"/>
              </a:solidFill>
            </a:endParaRPr>
          </a:p>
        </p:txBody>
      </p:sp>
      <p:sp>
        <p:nvSpPr>
          <p:cNvPr id="10" name="矩形 9"/>
          <p:cNvSpPr/>
          <p:nvPr/>
        </p:nvSpPr>
        <p:spPr>
          <a:xfrm>
            <a:off x="436880" y="1753067"/>
            <a:ext cx="4572000" cy="523220"/>
          </a:xfrm>
          <a:prstGeom prst="rect">
            <a:avLst/>
          </a:prstGeom>
        </p:spPr>
        <p:txBody>
          <a:bodyPr>
            <a:spAutoFit/>
          </a:bodyPr>
          <a:lstStyle/>
          <a:p>
            <a:r>
              <a:rPr lang="zh-CN" altLang="en-US" dirty="0"/>
              <a:t>预测概率 </a:t>
            </a:r>
            <a:endParaRPr lang="zh-CN" altLang="en-US" dirty="0"/>
          </a:p>
        </p:txBody>
      </p:sp>
      <p:sp>
        <p:nvSpPr>
          <p:cNvPr id="11" name="矩形 10"/>
          <p:cNvSpPr/>
          <p:nvPr/>
        </p:nvSpPr>
        <p:spPr>
          <a:xfrm>
            <a:off x="368300" y="4743917"/>
            <a:ext cx="4572000" cy="523220"/>
          </a:xfrm>
          <a:prstGeom prst="rect">
            <a:avLst/>
          </a:prstGeom>
        </p:spPr>
        <p:txBody>
          <a:bodyPr>
            <a:spAutoFit/>
          </a:bodyPr>
          <a:lstStyle/>
          <a:p>
            <a:r>
              <a:rPr lang="zh-CN" altLang="en-US" dirty="0">
                <a:solidFill>
                  <a:srgbClr val="FF0000"/>
                </a:solidFill>
              </a:rPr>
              <a:t>矩阵</a:t>
            </a:r>
            <a:r>
              <a:rPr lang="en-US" i="1" dirty="0">
                <a:solidFill>
                  <a:srgbClr val="FF0000"/>
                </a:solidFill>
              </a:rPr>
              <a:t>S</a:t>
            </a:r>
            <a:r>
              <a:rPr lang="en-US" dirty="0">
                <a:solidFill>
                  <a:srgbClr val="FF0000"/>
                </a:solidFill>
              </a:rPr>
              <a:t> </a:t>
            </a:r>
            <a:endParaRPr lang="zh-CN" altLang="en-US" dirty="0">
              <a:solidFill>
                <a:srgbClr val="FF0000"/>
              </a:solidFill>
            </a:endParaRPr>
          </a:p>
        </p:txBody>
      </p:sp>
      <p:sp>
        <p:nvSpPr>
          <p:cNvPr id="12" name="矩形 11"/>
          <p:cNvSpPr/>
          <p:nvPr/>
        </p:nvSpPr>
        <p:spPr>
          <a:xfrm>
            <a:off x="4980940" y="4754077"/>
            <a:ext cx="3332480" cy="523220"/>
          </a:xfrm>
          <a:prstGeom prst="rect">
            <a:avLst/>
          </a:prstGeom>
        </p:spPr>
        <p:txBody>
          <a:bodyPr wrap="square">
            <a:spAutoFit/>
          </a:bodyPr>
          <a:lstStyle/>
          <a:p>
            <a:r>
              <a:rPr lang="zh-CN" altLang="en-US" dirty="0">
                <a:solidFill>
                  <a:srgbClr val="FF0000"/>
                </a:solidFill>
              </a:rPr>
              <a:t>向量</a:t>
            </a:r>
            <a:r>
              <a:rPr lang="el-GR" i="1" dirty="0">
                <a:solidFill>
                  <a:srgbClr val="FF0000"/>
                </a:solidFill>
              </a:rPr>
              <a:t>ϕ</a:t>
            </a:r>
            <a:r>
              <a:rPr lang="el-GR" dirty="0">
                <a:solidFill>
                  <a:srgbClr val="FF0000"/>
                </a:solidFill>
              </a:rPr>
              <a:t>(</a:t>
            </a:r>
            <a:r>
              <a:rPr lang="en-US" i="1" dirty="0">
                <a:solidFill>
                  <a:srgbClr val="FF0000"/>
                </a:solidFill>
              </a:rPr>
              <a:t>x</a:t>
            </a:r>
            <a:r>
              <a:rPr lang="en-US" dirty="0">
                <a:solidFill>
                  <a:srgbClr val="FF0000"/>
                </a:solidFill>
              </a:rPr>
              <a:t>) </a:t>
            </a:r>
            <a:endParaRPr lang="zh-CN" altLang="en-US" dirty="0">
              <a:solidFill>
                <a:srgbClr val="FF0000"/>
              </a:solidFill>
            </a:endParaRPr>
          </a:p>
        </p:txBody>
      </p:sp>
      <p:sp>
        <p:nvSpPr>
          <p:cNvPr id="2" name="文本框 1"/>
          <p:cNvSpPr txBox="1"/>
          <p:nvPr/>
        </p:nvSpPr>
        <p:spPr>
          <a:xfrm>
            <a:off x="2060575" y="1818640"/>
            <a:ext cx="6273165" cy="337185"/>
          </a:xfrm>
          <a:prstGeom prst="rect">
            <a:avLst/>
          </a:prstGeom>
          <a:noFill/>
        </p:spPr>
        <p:txBody>
          <a:bodyPr wrap="square" rtlCol="0" anchor="t">
            <a:spAutoFit/>
          </a:bodyPr>
          <a:p>
            <a:r>
              <a:rPr lang="zh-CN" altLang="en-US" sz="1600">
                <a:solidFill>
                  <a:srgbClr val="0000FF"/>
                </a:solidFill>
              </a:rPr>
              <a:t>已知训练数据</a:t>
            </a:r>
            <a:r>
              <a:rPr lang="zh-CN" altLang="en-US" sz="1600">
                <a:solidFill>
                  <a:srgbClr val="0000FF"/>
                </a:solidFill>
                <a:latin typeface="黑体" panose="02010609060101010101" pitchFamily="49" charset="-122"/>
                <a:ea typeface="黑体" panose="02010609060101010101" pitchFamily="49" charset="-122"/>
              </a:rPr>
              <a:t>x</a:t>
            </a:r>
            <a:r>
              <a:rPr lang="zh-CN" altLang="en-US" sz="1600">
                <a:solidFill>
                  <a:srgbClr val="0000FF"/>
                </a:solidFill>
              </a:rPr>
              <a:t>和</a:t>
            </a:r>
            <a:r>
              <a:rPr lang="zh-CN" altLang="en-US" sz="1600">
                <a:solidFill>
                  <a:srgbClr val="0000FF"/>
                </a:solidFill>
                <a:latin typeface="黑体" panose="02010609060101010101" pitchFamily="49" charset="-122"/>
                <a:ea typeface="黑体" panose="02010609060101010101" pitchFamily="49" charset="-122"/>
              </a:rPr>
              <a:t>t</a:t>
            </a:r>
            <a:r>
              <a:rPr lang="zh-CN" altLang="en-US" sz="1600">
                <a:solidFill>
                  <a:srgbClr val="0000FF"/>
                </a:solidFill>
              </a:rPr>
              <a:t>，以及⼀个新的测试点</a:t>
            </a:r>
            <a:r>
              <a:rPr lang="zh-CN" altLang="en-US" sz="1600" i="1">
                <a:solidFill>
                  <a:srgbClr val="0000FF"/>
                </a:solidFill>
              </a:rPr>
              <a:t>x</a:t>
            </a:r>
            <a:r>
              <a:rPr lang="zh-CN" altLang="en-US" sz="1600">
                <a:solidFill>
                  <a:srgbClr val="0000FF"/>
                </a:solidFill>
              </a:rPr>
              <a:t>，我们的⽬标是预测</a:t>
            </a:r>
            <a:r>
              <a:rPr lang="zh-CN" altLang="en-US" sz="1600" i="1">
                <a:solidFill>
                  <a:srgbClr val="0000FF"/>
                </a:solidFill>
              </a:rPr>
              <a:t>t</a:t>
            </a:r>
            <a:r>
              <a:rPr lang="zh-CN" altLang="en-US" sz="1600">
                <a:solidFill>
                  <a:srgbClr val="0000FF"/>
                </a:solidFill>
              </a:rPr>
              <a:t>的值</a:t>
            </a:r>
            <a:endParaRPr lang="zh-CN" altLang="en-US" sz="1600">
              <a:solidFill>
                <a:srgbClr val="0000FF"/>
              </a:solidFill>
            </a:endParaRPr>
          </a:p>
        </p:txBody>
      </p:sp>
      <p:sp>
        <p:nvSpPr>
          <p:cNvPr id="3" name="文本框 2"/>
          <p:cNvSpPr txBox="1"/>
          <p:nvPr/>
        </p:nvSpPr>
        <p:spPr>
          <a:xfrm>
            <a:off x="6514465" y="2921000"/>
            <a:ext cx="2369820" cy="337185"/>
          </a:xfrm>
          <a:prstGeom prst="rect">
            <a:avLst/>
          </a:prstGeom>
          <a:noFill/>
        </p:spPr>
        <p:txBody>
          <a:bodyPr wrap="square" rtlCol="0" anchor="t">
            <a:spAutoFit/>
          </a:bodyPr>
          <a:p>
            <a:r>
              <a:rPr lang="zh-CN" altLang="en-US" sz="1600">
                <a:solidFill>
                  <a:srgbClr val="0000FF"/>
                </a:solidFill>
              </a:rPr>
              <a:t>预测分布的⾼斯形式</a:t>
            </a:r>
            <a:endParaRPr lang="zh-CN" altLang="en-US" sz="2400">
              <a:solidFill>
                <a:srgbClr val="0000FF"/>
              </a:solidFill>
            </a:endParaRPr>
          </a:p>
        </p:txBody>
      </p:sp>
      <p:sp>
        <p:nvSpPr>
          <p:cNvPr id="4" name="文本框 3"/>
          <p:cNvSpPr txBox="1"/>
          <p:nvPr>
            <p:custDataLst>
              <p:tags r:id="rId11"/>
            </p:custDataLst>
          </p:nvPr>
        </p:nvSpPr>
        <p:spPr>
          <a:xfrm>
            <a:off x="2700655" y="2857500"/>
            <a:ext cx="2609850" cy="829945"/>
          </a:xfrm>
          <a:prstGeom prst="rect">
            <a:avLst/>
          </a:prstGeom>
          <a:noFill/>
        </p:spPr>
        <p:txBody>
          <a:bodyPr wrap="square" rtlCol="0" anchor="t">
            <a:spAutoFit/>
          </a:bodyPr>
          <a:p>
            <a:pPr algn="l">
              <a:buClrTx/>
              <a:buSzTx/>
              <a:buFontTx/>
            </a:pPr>
            <a:r>
              <a:rPr lang="zh-CN" altLang="en-US" sz="1600">
                <a:solidFill>
                  <a:srgbClr val="0000FF"/>
                </a:solidFill>
              </a:rPr>
              <a:t>给定</a:t>
            </a:r>
            <a:r>
              <a:rPr lang="zh-CN" altLang="en-US" sz="1600" i="1">
                <a:solidFill>
                  <a:srgbClr val="0000FF"/>
                </a:solidFill>
              </a:rPr>
              <a:t>x</a:t>
            </a:r>
            <a:r>
              <a:rPr lang="zh-CN" altLang="en-US" sz="1600">
                <a:solidFill>
                  <a:srgbClr val="0000FF"/>
                </a:solidFill>
              </a:rPr>
              <a:t>的值，</a:t>
            </a:r>
            <a:endParaRPr lang="zh-CN" altLang="en-US" sz="1600">
              <a:solidFill>
                <a:srgbClr val="0000FF"/>
              </a:solidFill>
            </a:endParaRPr>
          </a:p>
          <a:p>
            <a:pPr algn="l">
              <a:buClrTx/>
              <a:buSzTx/>
              <a:buFontTx/>
            </a:pPr>
            <a:r>
              <a:rPr lang="zh-CN" altLang="en-US" sz="1600">
                <a:solidFill>
                  <a:srgbClr val="0000FF"/>
                </a:solidFill>
              </a:rPr>
              <a:t>对应的</a:t>
            </a:r>
            <a:r>
              <a:rPr lang="zh-CN" altLang="en-US" sz="1600" i="1">
                <a:solidFill>
                  <a:srgbClr val="0000FF"/>
                </a:solidFill>
              </a:rPr>
              <a:t>t</a:t>
            </a:r>
            <a:r>
              <a:rPr lang="zh-CN" altLang="en-US" sz="1600">
                <a:solidFill>
                  <a:srgbClr val="0000FF"/>
                </a:solidFill>
              </a:rPr>
              <a:t>值服从⾼斯分布，</a:t>
            </a:r>
            <a:endParaRPr lang="zh-CN" altLang="en-US" sz="1600">
              <a:solidFill>
                <a:srgbClr val="0000FF"/>
              </a:solidFill>
            </a:endParaRPr>
          </a:p>
          <a:p>
            <a:pPr algn="l">
              <a:buClrTx/>
              <a:buSzTx/>
              <a:buFontTx/>
            </a:pPr>
            <a:r>
              <a:rPr lang="zh-CN" altLang="en-US" sz="1600">
                <a:solidFill>
                  <a:srgbClr val="0000FF"/>
                </a:solidFill>
              </a:rPr>
              <a:t>分布的均值为y(x, w)</a:t>
            </a:r>
            <a:endParaRPr lang="zh-CN" altLang="en-US" sz="1600">
              <a:solidFill>
                <a:srgbClr val="0000FF"/>
              </a:solidFill>
            </a:endParaRPr>
          </a:p>
        </p:txBody>
      </p:sp>
      <p:sp>
        <p:nvSpPr>
          <p:cNvPr id="5" name="文本框 4"/>
          <p:cNvSpPr txBox="1"/>
          <p:nvPr>
            <p:custDataLst>
              <p:tags r:id="rId12"/>
            </p:custDataLst>
          </p:nvPr>
        </p:nvSpPr>
        <p:spPr>
          <a:xfrm>
            <a:off x="4483100" y="2816225"/>
            <a:ext cx="695325" cy="337185"/>
          </a:xfrm>
          <a:prstGeom prst="rect">
            <a:avLst/>
          </a:prstGeom>
          <a:noFill/>
        </p:spPr>
        <p:txBody>
          <a:bodyPr wrap="square" rtlCol="0" anchor="t">
            <a:spAutoFit/>
          </a:bodyPr>
          <a:p>
            <a:r>
              <a:rPr lang="zh-CN" altLang="en-US" sz="1600">
                <a:solidFill>
                  <a:srgbClr val="FF3300"/>
                </a:solidFill>
              </a:rPr>
              <a:t>后验</a:t>
            </a:r>
            <a:endParaRPr lang="zh-CN" altLang="en-US" sz="1600">
              <a:solidFill>
                <a:srgbClr val="FF3300"/>
              </a:solidFill>
            </a:endParaRPr>
          </a:p>
        </p:txBody>
      </p:sp>
      <p:sp>
        <p:nvSpPr>
          <p:cNvPr id="6" name="文本框 5"/>
          <p:cNvSpPr txBox="1"/>
          <p:nvPr/>
        </p:nvSpPr>
        <p:spPr>
          <a:xfrm>
            <a:off x="5769610" y="3202940"/>
            <a:ext cx="3374390" cy="398780"/>
          </a:xfrm>
          <a:prstGeom prst="rect">
            <a:avLst/>
          </a:prstGeom>
          <a:noFill/>
        </p:spPr>
        <p:txBody>
          <a:bodyPr wrap="square" rtlCol="0" anchor="t">
            <a:spAutoFit/>
          </a:bodyPr>
          <a:p>
            <a:r>
              <a:rPr lang="zh-CN" altLang="en-US" sz="1800" dirty="0">
                <a:solidFill>
                  <a:srgbClr val="FF3300"/>
                </a:solidFill>
                <a:latin typeface="STSongti-SC-Regular"/>
                <a:sym typeface="+mn-ea"/>
              </a:rPr>
              <a:t>预测分布的均值和⽅差依赖于</a:t>
            </a:r>
            <a:r>
              <a:rPr lang="en-US" altLang="zh-CN" sz="2000" i="1" dirty="0">
                <a:solidFill>
                  <a:srgbClr val="FF3300"/>
                </a:solidFill>
                <a:cs typeface="Times New Roman" panose="02020603050405020304" pitchFamily="18" charset="0"/>
                <a:sym typeface="+mn-ea"/>
              </a:rPr>
              <a:t>x</a:t>
            </a:r>
            <a:endParaRPr lang="en-US" altLang="zh-CN" sz="2000" i="1" dirty="0">
              <a:solidFill>
                <a:srgbClr val="FF3300"/>
              </a:solidFill>
              <a:cs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100"/>
            <a:ext cx="8229600" cy="1143000"/>
          </a:xfrm>
        </p:spPr>
        <p:txBody>
          <a:bodyPr/>
          <a:lstStyle/>
          <a:p>
            <a:r>
              <a:rPr lang="zh-CN" altLang="en-US" b="1" dirty="0"/>
              <a:t>最大后验 预测分布</a:t>
            </a:r>
            <a:endParaRPr lang="en-GB" altLang="zh-CN" b="1" dirty="0"/>
          </a:p>
        </p:txBody>
      </p:sp>
      <p:pic>
        <p:nvPicPr>
          <p:cNvPr id="35844" name="Picture 5"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2523002" y="1074811"/>
            <a:ext cx="4429286" cy="434121"/>
          </a:xfrm>
          <a:prstGeom prst="rect">
            <a:avLst/>
          </a:prstGeom>
          <a:noFill/>
          <a:ln w="9525">
            <a:noFill/>
            <a:miter lim="800000"/>
            <a:headEnd/>
            <a:tailEnd/>
          </a:ln>
        </p:spPr>
      </p:pic>
      <p:sp>
        <p:nvSpPr>
          <p:cNvPr id="35845" name="灯片编号占位符 2"/>
          <p:cNvSpPr>
            <a:spLocks noGrp="1"/>
          </p:cNvSpPr>
          <p:nvPr>
            <p:ph type="sldNum" sz="quarter" idx="12"/>
          </p:nvPr>
        </p:nvSpPr>
        <p:spPr bwMode="auto">
          <a:noFill/>
          <a:ln>
            <a:miter lim="800000"/>
          </a:ln>
        </p:spPr>
        <p:txBody>
          <a:bodyPr/>
          <a:lstStyle/>
          <a:p>
            <a:pPr>
              <a:buFont typeface="Arial" panose="020B0604020202020204" pitchFamily="34" charset="0"/>
              <a:buNone/>
            </a:pPr>
            <a:fld id="{CF5F11FA-9429-4C1E-B216-424E3212985C}" type="slidenum">
              <a:rPr altLang="zh-CN" smtClean="0"/>
            </a:fld>
            <a:endParaRPr lang="zh-CN" altLang="zh-CN"/>
          </a:p>
        </p:txBody>
      </p:sp>
      <p:pic>
        <p:nvPicPr>
          <p:cNvPr id="284673" name="Picture 1"/>
          <p:cNvPicPr>
            <a:picLocks noChangeAspect="1" noChangeArrowheads="1"/>
          </p:cNvPicPr>
          <p:nvPr/>
        </p:nvPicPr>
        <p:blipFill>
          <a:blip r:embed="rId3" cstate="print"/>
          <a:srcRect/>
          <a:stretch>
            <a:fillRect/>
          </a:stretch>
        </p:blipFill>
        <p:spPr bwMode="auto">
          <a:xfrm>
            <a:off x="0" y="2386351"/>
            <a:ext cx="9012115" cy="4156531"/>
          </a:xfrm>
          <a:prstGeom prst="rect">
            <a:avLst/>
          </a:prstGeom>
          <a:noFill/>
          <a:ln w="9525">
            <a:noFill/>
            <a:miter lim="800000"/>
            <a:headEnd/>
            <a:tailEnd/>
          </a:ln>
        </p:spPr>
      </p:pic>
      <p:pic>
        <p:nvPicPr>
          <p:cNvPr id="6" name="Picture 8" descr="TP_tmp.png"/>
          <p:cNvPicPr>
            <a:picLocks noChangeAspect="1"/>
          </p:cNvPicPr>
          <p:nvPr>
            <p:custDataLst>
              <p:tags r:id="rId4"/>
            </p:custDataLst>
          </p:nvPr>
        </p:nvPicPr>
        <p:blipFill>
          <a:blip r:embed="rId5" cstate="print">
            <a:clrChange>
              <a:clrFrom>
                <a:srgbClr val="FFFFFF"/>
              </a:clrFrom>
              <a:clrTo>
                <a:srgbClr val="FFFFFF">
                  <a:alpha val="0"/>
                </a:srgbClr>
              </a:clrTo>
            </a:clrChange>
          </a:blip>
          <a:srcRect/>
          <a:stretch>
            <a:fillRect/>
          </a:stretch>
        </p:blipFill>
        <p:spPr bwMode="auto">
          <a:xfrm>
            <a:off x="4983481" y="1911350"/>
            <a:ext cx="3693159" cy="405133"/>
          </a:xfrm>
          <a:prstGeom prst="rect">
            <a:avLst/>
          </a:prstGeom>
          <a:noFill/>
          <a:ln w="9525">
            <a:noFill/>
            <a:miter lim="800000"/>
            <a:headEnd/>
            <a:tailEnd/>
          </a:ln>
        </p:spPr>
      </p:pic>
      <p:pic>
        <p:nvPicPr>
          <p:cNvPr id="7" name="Picture 6" descr="TP_tmp.png"/>
          <p:cNvPicPr>
            <a:picLocks noChangeAspect="1"/>
          </p:cNvPicPr>
          <p:nvPr>
            <p:custDataLst>
              <p:tags r:id="rId6"/>
            </p:custDataLst>
          </p:nvPr>
        </p:nvPicPr>
        <p:blipFill>
          <a:blip r:embed="rId7" cstate="print">
            <a:clrChange>
              <a:clrFrom>
                <a:srgbClr val="FFFFFF"/>
              </a:clrFrom>
              <a:clrTo>
                <a:srgbClr val="FFFFFF">
                  <a:alpha val="0"/>
                </a:srgbClr>
              </a:clrTo>
            </a:clrChange>
          </a:blip>
          <a:srcRect/>
          <a:stretch>
            <a:fillRect/>
          </a:stretch>
        </p:blipFill>
        <p:spPr bwMode="auto">
          <a:xfrm>
            <a:off x="853440" y="1673662"/>
            <a:ext cx="3416268" cy="80029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dirty="0"/>
              <a:t>提纲</a:t>
            </a:r>
            <a:endParaRPr lang="zh-CN" altLang="en-US" b="1" dirty="0"/>
          </a:p>
        </p:txBody>
      </p:sp>
      <p:sp>
        <p:nvSpPr>
          <p:cNvPr id="15363" name="内容占位符 2"/>
          <p:cNvSpPr>
            <a:spLocks noGrp="1"/>
          </p:cNvSpPr>
          <p:nvPr>
            <p:ph idx="1"/>
          </p:nvPr>
        </p:nvSpPr>
        <p:spPr/>
        <p:txBody>
          <a:bodyPr/>
          <a:lstStyle/>
          <a:p>
            <a:r>
              <a:rPr lang="en-US" altLang="zh-CN" b="1" dirty="0">
                <a:solidFill>
                  <a:srgbClr val="0432FF"/>
                </a:solidFill>
              </a:rPr>
              <a:t>PRML</a:t>
            </a:r>
            <a:r>
              <a:rPr lang="zh-CN" altLang="en-US" b="1" dirty="0">
                <a:solidFill>
                  <a:srgbClr val="0432FF"/>
                </a:solidFill>
              </a:rPr>
              <a:t>三大基础理论</a:t>
            </a:r>
            <a:endParaRPr lang="en-US" altLang="zh-CN" b="1" dirty="0">
              <a:solidFill>
                <a:srgbClr val="0432FF"/>
              </a:solidFill>
            </a:endParaRPr>
          </a:p>
          <a:p>
            <a:pPr marL="800100" lvl="2" indent="0">
              <a:buNone/>
            </a:pPr>
            <a:r>
              <a:rPr lang="zh-CN" altLang="en-US" b="1" dirty="0"/>
              <a:t>概率论</a:t>
            </a:r>
            <a:endParaRPr lang="en-US" altLang="zh-CN" b="1" dirty="0"/>
          </a:p>
          <a:p>
            <a:pPr marL="800100" lvl="2" indent="0">
              <a:buNone/>
            </a:pPr>
            <a:r>
              <a:rPr lang="zh-CN" altLang="en-US" b="1" dirty="0">
                <a:solidFill>
                  <a:srgbClr val="0432FF"/>
                </a:solidFill>
              </a:rPr>
              <a:t>决策论</a:t>
            </a:r>
            <a:endParaRPr lang="en-US" altLang="zh-CN" b="1" dirty="0">
              <a:solidFill>
                <a:srgbClr val="0432FF"/>
              </a:solidFill>
            </a:endParaRPr>
          </a:p>
          <a:p>
            <a:pPr marL="800100" lvl="2" indent="0">
              <a:buNone/>
            </a:pPr>
            <a:r>
              <a:rPr lang="zh-CN" altLang="en-US" b="1" dirty="0"/>
              <a:t>信息论</a:t>
            </a:r>
            <a:endParaRPr lang="en-US" altLang="zh-CN" b="1" dirty="0"/>
          </a:p>
          <a:p>
            <a:r>
              <a:rPr lang="zh-CN" altLang="en-US" b="1" dirty="0"/>
              <a:t>二元变量</a:t>
            </a:r>
            <a:endParaRPr lang="en-US" altLang="zh-CN" b="1" dirty="0"/>
          </a:p>
          <a:p>
            <a:r>
              <a:rPr lang="zh-CN" altLang="en-US" b="1" dirty="0">
                <a:solidFill>
                  <a:schemeClr val="bg1">
                    <a:lumMod val="65000"/>
                  </a:schemeClr>
                </a:solidFill>
              </a:rPr>
              <a:t>多元变量</a:t>
            </a:r>
            <a:endParaRPr lang="en-US" altLang="zh-CN" b="1" dirty="0">
              <a:solidFill>
                <a:schemeClr val="bg1">
                  <a:lumMod val="65000"/>
                </a:schemeClr>
              </a:solidFill>
            </a:endParaRPr>
          </a:p>
          <a:p>
            <a:r>
              <a:rPr lang="zh-CN" altLang="en-US" b="1" dirty="0">
                <a:solidFill>
                  <a:schemeClr val="bg1">
                    <a:lumMod val="65000"/>
                  </a:schemeClr>
                </a:solidFill>
              </a:rPr>
              <a:t>高斯分布</a:t>
            </a:r>
            <a:endParaRPr lang="en-GB" altLang="zh-CN" b="1" dirty="0">
              <a:solidFill>
                <a:schemeClr val="bg1">
                  <a:lumMod val="65000"/>
                </a:schemeClr>
              </a:solidFill>
            </a:endParaRPr>
          </a:p>
          <a:p>
            <a:r>
              <a:rPr lang="zh-CN" altLang="en-US" b="1" dirty="0"/>
              <a:t>指数族分布</a:t>
            </a:r>
            <a:endParaRPr lang="zh-CN" altLang="en-US" b="1" dirty="0"/>
          </a:p>
        </p:txBody>
      </p:sp>
      <p:sp>
        <p:nvSpPr>
          <p:cNvPr id="15364"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BD95ADA2-EFE2-4FDF-83E0-EFFB2464B840}" type="slidenum">
              <a:rPr altLang="zh-CN" smtClean="0"/>
            </a:fld>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决策论</a:t>
            </a:r>
            <a:endParaRPr lang="en-GB" b="1" dirty="0"/>
          </a:p>
        </p:txBody>
      </p:sp>
      <p:sp>
        <p:nvSpPr>
          <p:cNvPr id="3" name="Content Placeholder 2"/>
          <p:cNvSpPr>
            <a:spLocks noGrp="1"/>
          </p:cNvSpPr>
          <p:nvPr>
            <p:ph idx="1"/>
          </p:nvPr>
        </p:nvSpPr>
        <p:spPr>
          <a:xfrm>
            <a:off x="950912" y="2071389"/>
            <a:ext cx="8229600" cy="4525963"/>
          </a:xfrm>
        </p:spPr>
        <p:txBody>
          <a:bodyPr>
            <a:normAutofit/>
          </a:bodyPr>
          <a:lstStyle/>
          <a:p>
            <a:pPr marL="0" indent="0">
              <a:buNone/>
            </a:pPr>
            <a:r>
              <a:rPr lang="en-GB" sz="2400" b="1" dirty="0"/>
              <a:t>Inference step</a:t>
            </a:r>
            <a:endParaRPr lang="en-GB" sz="2400" b="1" dirty="0"/>
          </a:p>
          <a:p>
            <a:pPr marL="0" indent="0">
              <a:buNone/>
            </a:pPr>
            <a:r>
              <a:rPr lang="en-GB" sz="2400" b="1" dirty="0"/>
              <a:t>	Determine either             or             .</a:t>
            </a:r>
            <a:endParaRPr lang="en-GB" sz="2400" b="1" dirty="0"/>
          </a:p>
          <a:p>
            <a:pPr marL="0" indent="0">
              <a:buNone/>
            </a:pPr>
            <a:endParaRPr lang="en-GB" sz="2400" b="1" dirty="0"/>
          </a:p>
          <a:p>
            <a:pPr marL="0" indent="0">
              <a:buNone/>
            </a:pPr>
            <a:endParaRPr lang="en-GB" sz="2400" b="1" dirty="0"/>
          </a:p>
          <a:p>
            <a:pPr marL="0" indent="0">
              <a:buNone/>
            </a:pPr>
            <a:r>
              <a:rPr lang="en-GB" sz="2400" b="1" dirty="0"/>
              <a:t>Decision step</a:t>
            </a:r>
            <a:endParaRPr lang="en-GB" sz="2400" b="1" dirty="0"/>
          </a:p>
          <a:p>
            <a:pPr marL="0" indent="0">
              <a:buNone/>
            </a:pPr>
            <a:r>
              <a:rPr lang="en-GB" sz="2400" b="1" dirty="0"/>
              <a:t>	For given </a:t>
            </a:r>
            <a:r>
              <a:rPr lang="en-GB" sz="2400" b="1" dirty="0">
                <a:latin typeface="Times New Roman" panose="02020603050405020304" pitchFamily="18" charset="0"/>
                <a:cs typeface="Times New Roman" panose="02020603050405020304" pitchFamily="18" charset="0"/>
              </a:rPr>
              <a:t>x</a:t>
            </a:r>
            <a:r>
              <a:rPr lang="en-GB" sz="2400" b="1" dirty="0">
                <a:latin typeface="+mj-lt"/>
              </a:rPr>
              <a:t>, determine optimal </a:t>
            </a:r>
            <a:r>
              <a:rPr lang="en-GB" sz="2400" b="1" i="1" dirty="0">
                <a:latin typeface="Times New Roman" panose="02020603050405020304" pitchFamily="18" charset="0"/>
                <a:cs typeface="Times New Roman" panose="02020603050405020304" pitchFamily="18" charset="0"/>
              </a:rPr>
              <a:t>t</a:t>
            </a:r>
            <a:r>
              <a:rPr lang="en-GB" sz="2400" b="1" dirty="0">
                <a:latin typeface="+mj-lt"/>
              </a:rPr>
              <a:t>.</a:t>
            </a:r>
            <a:endParaRPr lang="en-GB" sz="2400" b="1" dirty="0">
              <a:latin typeface="+mj-lt"/>
            </a:endParaRPr>
          </a:p>
        </p:txBody>
      </p:sp>
      <p:pic>
        <p:nvPicPr>
          <p:cNvPr id="6" name="Picture 5"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bwMode="auto">
          <a:xfrm>
            <a:off x="5291630" y="2613918"/>
            <a:ext cx="820846" cy="324110"/>
          </a:xfrm>
          <a:prstGeom prst="rect">
            <a:avLst/>
          </a:prstGeom>
          <a:noFill/>
          <a:effectLst/>
        </p:spPr>
      </p:pic>
      <p:pic>
        <p:nvPicPr>
          <p:cNvPr id="7"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tretch>
            <a:fillRect/>
          </a:stretch>
        </p:blipFill>
        <p:spPr bwMode="auto">
          <a:xfrm>
            <a:off x="4158158" y="2614317"/>
            <a:ext cx="763538" cy="323711"/>
          </a:xfrm>
          <a:prstGeom prst="rect">
            <a:avLst/>
          </a:prstGeom>
          <a:noFill/>
          <a:effectLst/>
        </p:spPr>
      </p:pic>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9" name="文本框 8"/>
          <p:cNvSpPr txBox="1"/>
          <p:nvPr/>
        </p:nvSpPr>
        <p:spPr>
          <a:xfrm>
            <a:off x="961256" y="1732746"/>
            <a:ext cx="2376264" cy="461665"/>
          </a:xfrm>
          <a:prstGeom prst="rect">
            <a:avLst/>
          </a:prstGeom>
          <a:noFill/>
        </p:spPr>
        <p:txBody>
          <a:bodyPr wrap="square" rtlCol="0">
            <a:spAutoFit/>
          </a:bodyPr>
          <a:lstStyle/>
          <a:p>
            <a:r>
              <a:rPr lang="zh-CN" altLang="en-US" sz="2400" dirty="0">
                <a:solidFill>
                  <a:srgbClr val="0432FF"/>
                </a:solidFill>
                <a:latin typeface="黑体" panose="02010609060101010101" pitchFamily="49" charset="-122"/>
                <a:ea typeface="黑体" panose="02010609060101010101" pitchFamily="49" charset="-122"/>
              </a:rPr>
              <a:t>推断</a:t>
            </a:r>
            <a:endParaRPr lang="zh-CN" altLang="en-US" sz="2400" dirty="0">
              <a:solidFill>
                <a:srgbClr val="0432FF"/>
              </a:solidFill>
              <a:latin typeface="黑体" panose="02010609060101010101" pitchFamily="49" charset="-122"/>
              <a:ea typeface="黑体" panose="02010609060101010101" pitchFamily="49" charset="-122"/>
            </a:endParaRPr>
          </a:p>
        </p:txBody>
      </p:sp>
      <p:sp>
        <p:nvSpPr>
          <p:cNvPr id="10" name="文本框 9"/>
          <p:cNvSpPr txBox="1"/>
          <p:nvPr/>
        </p:nvSpPr>
        <p:spPr>
          <a:xfrm>
            <a:off x="961256" y="3532946"/>
            <a:ext cx="2376264" cy="461665"/>
          </a:xfrm>
          <a:prstGeom prst="rect">
            <a:avLst/>
          </a:prstGeom>
          <a:noFill/>
        </p:spPr>
        <p:txBody>
          <a:bodyPr wrap="square" rtlCol="0">
            <a:spAutoFit/>
          </a:bodyPr>
          <a:lstStyle/>
          <a:p>
            <a:r>
              <a:rPr lang="zh-CN" altLang="en-US" sz="2400" dirty="0">
                <a:solidFill>
                  <a:srgbClr val="0432FF"/>
                </a:solidFill>
                <a:latin typeface="黑体" panose="02010609060101010101" pitchFamily="49" charset="-122"/>
                <a:ea typeface="黑体" panose="02010609060101010101" pitchFamily="49" charset="-122"/>
              </a:rPr>
              <a:t>决策</a:t>
            </a:r>
            <a:endParaRPr lang="zh-CN" altLang="en-US" sz="2400" dirty="0">
              <a:solidFill>
                <a:srgbClr val="0432FF"/>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508000" y="0"/>
            <a:ext cx="8229600" cy="1143000"/>
          </a:xfrm>
        </p:spPr>
        <p:txBody>
          <a:bodyPr/>
          <a:lstStyle/>
          <a:p>
            <a:r>
              <a:rPr lang="en-GB" altLang="zh-CN" b="1" dirty="0"/>
              <a:t>1) </a:t>
            </a:r>
            <a:r>
              <a:rPr lang="zh-CN" altLang="en-US" b="1" dirty="0"/>
              <a:t>最小化误分类率</a:t>
            </a:r>
            <a:endParaRPr lang="en-GB" altLang="zh-CN" b="1" dirty="0"/>
          </a:p>
        </p:txBody>
      </p:sp>
      <p:pic>
        <p:nvPicPr>
          <p:cNvPr id="112643" name="Picture 6"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3132138" y="5773738"/>
            <a:ext cx="5167312" cy="901700"/>
          </a:xfrm>
          <a:prstGeom prst="rect">
            <a:avLst/>
          </a:prstGeom>
          <a:noFill/>
          <a:ln w="9525">
            <a:noFill/>
            <a:miter lim="800000"/>
            <a:headEnd/>
            <a:tailEnd/>
          </a:ln>
        </p:spPr>
      </p:pic>
      <p:sp>
        <p:nvSpPr>
          <p:cNvPr id="112644" name="灯片编号占位符 2"/>
          <p:cNvSpPr>
            <a:spLocks noGrp="1"/>
          </p:cNvSpPr>
          <p:nvPr>
            <p:ph type="sldNum" sz="quarter" idx="12"/>
          </p:nvPr>
        </p:nvSpPr>
        <p:spPr bwMode="auto">
          <a:noFill/>
          <a:ln>
            <a:miter lim="800000"/>
          </a:ln>
        </p:spPr>
        <p:txBody>
          <a:bodyPr/>
          <a:lstStyle/>
          <a:p>
            <a:fld id="{68057D2F-6542-45DA-9256-92F34A36880A}" type="slidenum">
              <a:rPr lang="zh-CN" altLang="zh-CN" smtClean="0"/>
            </a:fld>
            <a:endParaRPr lang="zh-CN" altLang="zh-CN"/>
          </a:p>
        </p:txBody>
      </p:sp>
      <p:sp>
        <p:nvSpPr>
          <p:cNvPr id="112645" name="内容占位符 5"/>
          <p:cNvSpPr>
            <a:spLocks noGrp="1"/>
          </p:cNvSpPr>
          <p:nvPr>
            <p:ph idx="1"/>
          </p:nvPr>
        </p:nvSpPr>
        <p:spPr>
          <a:xfrm>
            <a:off x="457200" y="1600200"/>
            <a:ext cx="7283450" cy="3916363"/>
          </a:xfrm>
        </p:spPr>
        <p:txBody>
          <a:bodyPr/>
          <a:lstStyle/>
          <a:p>
            <a:endParaRPr lang="zh-CN" altLang="en-US"/>
          </a:p>
        </p:txBody>
      </p:sp>
      <p:pic>
        <p:nvPicPr>
          <p:cNvPr id="112646" name="Picture 6" descr="C:\Users\Mis_Liu\AppData\Roaming\Tencent\Users\79190152\QQ\WinTemp\RichOle\QINBS9)L5Y%KUS3`@T~~)2S.png"/>
          <p:cNvPicPr>
            <a:picLocks noChangeAspect="1" noChangeArrowheads="1"/>
          </p:cNvPicPr>
          <p:nvPr/>
        </p:nvPicPr>
        <p:blipFill>
          <a:blip r:embed="rId3" cstate="print"/>
          <a:srcRect/>
          <a:stretch>
            <a:fillRect/>
          </a:stretch>
        </p:blipFill>
        <p:spPr bwMode="auto">
          <a:xfrm>
            <a:off x="395288" y="1303338"/>
            <a:ext cx="7820025" cy="4357687"/>
          </a:xfrm>
          <a:prstGeom prst="rect">
            <a:avLst/>
          </a:prstGeom>
          <a:noFill/>
          <a:ln w="9525">
            <a:noFill/>
            <a:miter lim="800000"/>
            <a:headEnd/>
            <a:tailEnd/>
          </a:ln>
        </p:spPr>
      </p:pic>
      <p:sp>
        <p:nvSpPr>
          <p:cNvPr id="9" name="文本框 7"/>
          <p:cNvSpPr txBox="1"/>
          <p:nvPr/>
        </p:nvSpPr>
        <p:spPr>
          <a:xfrm>
            <a:off x="0" y="6317218"/>
            <a:ext cx="4126782" cy="400110"/>
          </a:xfrm>
          <a:prstGeom prst="rect">
            <a:avLst/>
          </a:prstGeom>
          <a:noFill/>
        </p:spPr>
        <p:txBody>
          <a:bodyPr wrap="square" rtlCol="0">
            <a:spAutoFit/>
          </a:bodyPr>
          <a:lstStyle/>
          <a:p>
            <a:r>
              <a:rPr lang="zh-CN" altLang="en-US" sz="2000" dirty="0">
                <a:solidFill>
                  <a:srgbClr val="0432FF"/>
                </a:solidFill>
                <a:latin typeface="黑体" panose="02010609060101010101" pitchFamily="49" charset="-122"/>
                <a:ea typeface="黑体" panose="02010609060101010101" pitchFamily="49" charset="-122"/>
              </a:rPr>
              <a:t>把 </a:t>
            </a:r>
            <a:r>
              <a:rPr lang="en-US" altLang="zh-CN" sz="2000" dirty="0">
                <a:solidFill>
                  <a:srgbClr val="0432FF"/>
                </a:solidFill>
                <a:latin typeface="黑体" panose="02010609060101010101" pitchFamily="49" charset="-122"/>
                <a:ea typeface="黑体" panose="02010609060101010101" pitchFamily="49" charset="-122"/>
              </a:rPr>
              <a:t>x</a:t>
            </a:r>
            <a:r>
              <a:rPr lang="zh-CN" altLang="en-US" sz="2000" dirty="0">
                <a:solidFill>
                  <a:srgbClr val="0432FF"/>
                </a:solidFill>
                <a:latin typeface="黑体" panose="02010609060101010101" pitchFamily="49" charset="-122"/>
                <a:ea typeface="黑体" panose="02010609060101010101" pitchFamily="49" charset="-122"/>
              </a:rPr>
              <a:t> 赋予有最大后验概率的类别</a:t>
            </a:r>
            <a:endParaRPr lang="zh-CN" altLang="en-US" sz="2000" dirty="0">
              <a:solidFill>
                <a:srgbClr val="0432FF"/>
              </a:solidFill>
              <a:latin typeface="黑体" panose="02010609060101010101" pitchFamily="49" charset="-122"/>
              <a:ea typeface="黑体" panose="02010609060101010101" pitchFamily="49" charset="-122"/>
            </a:endParaRPr>
          </a:p>
        </p:txBody>
      </p:sp>
      <p:sp>
        <p:nvSpPr>
          <p:cNvPr id="8" name="文本框 5"/>
          <p:cNvSpPr txBox="1"/>
          <p:nvPr/>
        </p:nvSpPr>
        <p:spPr>
          <a:xfrm>
            <a:off x="973483" y="5678496"/>
            <a:ext cx="2033486"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误分类的概率：</a:t>
            </a:r>
            <a:endParaRPr lang="zh-CN" altLang="en-US" sz="2000" dirty="0">
              <a:latin typeface="黑体" panose="02010609060101010101" pitchFamily="49" charset="-122"/>
              <a:ea typeface="黑体" panose="02010609060101010101" pitchFamily="49" charset="-122"/>
            </a:endParaRPr>
          </a:p>
        </p:txBody>
      </p:sp>
      <p:pic>
        <p:nvPicPr>
          <p:cNvPr id="157699" name="Picture 3"/>
          <p:cNvPicPr>
            <a:picLocks noChangeAspect="1" noChangeArrowheads="1"/>
          </p:cNvPicPr>
          <p:nvPr/>
        </p:nvPicPr>
        <p:blipFill>
          <a:blip r:embed="rId4" cstate="print"/>
          <a:srcRect/>
          <a:stretch>
            <a:fillRect/>
          </a:stretch>
        </p:blipFill>
        <p:spPr bwMode="auto">
          <a:xfrm>
            <a:off x="5360863" y="1503485"/>
            <a:ext cx="3632200" cy="457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40" y="0"/>
            <a:ext cx="8229600" cy="1143000"/>
          </a:xfrm>
        </p:spPr>
        <p:txBody>
          <a:bodyPr/>
          <a:lstStyle/>
          <a:p>
            <a:r>
              <a:rPr lang="en-GB" b="1" dirty="0"/>
              <a:t>2) </a:t>
            </a:r>
            <a:r>
              <a:rPr lang="zh-CN" altLang="en-US" b="1" dirty="0"/>
              <a:t>最小化期望损失</a:t>
            </a:r>
            <a:endParaRPr lang="en-GB" b="1" dirty="0"/>
          </a:p>
        </p:txBody>
      </p:sp>
      <p:sp>
        <p:nvSpPr>
          <p:cNvPr id="3" name="Content Placeholder 2"/>
          <p:cNvSpPr>
            <a:spLocks noGrp="1"/>
          </p:cNvSpPr>
          <p:nvPr>
            <p:ph idx="1"/>
          </p:nvPr>
        </p:nvSpPr>
        <p:spPr>
          <a:xfrm>
            <a:off x="632344" y="1154145"/>
            <a:ext cx="7924800" cy="4525963"/>
          </a:xfrm>
        </p:spPr>
        <p:txBody>
          <a:bodyPr>
            <a:normAutofit/>
          </a:bodyPr>
          <a:lstStyle/>
          <a:p>
            <a:pPr marL="0" indent="0">
              <a:buNone/>
            </a:pPr>
            <a:r>
              <a:rPr lang="zh-CN" altLang="en-US" sz="2400" b="1" dirty="0"/>
              <a:t>例：癌症病人诊断问题（基于医学图像）</a:t>
            </a:r>
            <a:endParaRPr lang="en-GB" sz="2400" b="1" dirty="0"/>
          </a:p>
          <a:p>
            <a:pPr marL="0" indent="0">
              <a:buNone/>
            </a:pPr>
            <a:endParaRPr lang="en-GB" sz="2400" dirty="0"/>
          </a:p>
        </p:txBody>
      </p:sp>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9" name="文本框 8"/>
          <p:cNvSpPr txBox="1"/>
          <p:nvPr/>
        </p:nvSpPr>
        <p:spPr>
          <a:xfrm>
            <a:off x="799481" y="1793038"/>
            <a:ext cx="2656611" cy="646331"/>
          </a:xfrm>
          <a:prstGeom prst="rect">
            <a:avLst/>
          </a:prstGeom>
          <a:noFill/>
        </p:spPr>
        <p:txBody>
          <a:bodyPr wrap="square" rtlCol="0">
            <a:spAutoFit/>
          </a:bodyPr>
          <a:lstStyle/>
          <a:p>
            <a:r>
              <a:rPr lang="zh-CN" altLang="en-US" sz="3600" dirty="0">
                <a:solidFill>
                  <a:srgbClr val="0000FF"/>
                </a:solidFill>
                <a:latin typeface="黑体" panose="02010609060101010101" pitchFamily="49" charset="-122"/>
                <a:ea typeface="黑体" panose="02010609060101010101" pitchFamily="49" charset="-122"/>
              </a:rPr>
              <a:t>损失矩阵：</a:t>
            </a:r>
            <a:endParaRPr lang="zh-CN" altLang="en-US" sz="3600" dirty="0">
              <a:solidFill>
                <a:srgbClr val="0000FF"/>
              </a:solidFill>
              <a:latin typeface="黑体" panose="02010609060101010101" pitchFamily="49" charset="-122"/>
              <a:ea typeface="黑体" panose="02010609060101010101" pitchFamily="49" charset="-122"/>
            </a:endParaRPr>
          </a:p>
        </p:txBody>
      </p:sp>
      <p:pic>
        <p:nvPicPr>
          <p:cNvPr id="295937" name="Picture 1"/>
          <p:cNvPicPr>
            <a:picLocks noChangeAspect="1" noChangeArrowheads="1"/>
          </p:cNvPicPr>
          <p:nvPr/>
        </p:nvPicPr>
        <p:blipFill>
          <a:blip r:embed="rId1"/>
          <a:srcRect/>
          <a:stretch>
            <a:fillRect/>
          </a:stretch>
        </p:blipFill>
        <p:spPr bwMode="auto">
          <a:xfrm>
            <a:off x="3907798" y="1850065"/>
            <a:ext cx="4402251" cy="2580267"/>
          </a:xfrm>
          <a:prstGeom prst="rect">
            <a:avLst/>
          </a:prstGeom>
          <a:noFill/>
          <a:ln w="9525">
            <a:noFill/>
            <a:miter lim="800000"/>
            <a:headEnd/>
            <a:tailEnd/>
          </a:ln>
          <a:effectLst/>
        </p:spPr>
      </p:pic>
      <p:sp>
        <p:nvSpPr>
          <p:cNvPr id="11" name="矩形 10"/>
          <p:cNvSpPr/>
          <p:nvPr/>
        </p:nvSpPr>
        <p:spPr>
          <a:xfrm>
            <a:off x="618186" y="4611231"/>
            <a:ext cx="7315200" cy="1815882"/>
          </a:xfrm>
          <a:prstGeom prst="rect">
            <a:avLst/>
          </a:prstGeom>
        </p:spPr>
        <p:txBody>
          <a:bodyPr wrap="square">
            <a:spAutoFit/>
          </a:bodyPr>
          <a:lstStyle/>
          <a:p>
            <a:r>
              <a:rPr lang="zh-CN" altLang="en-US" dirty="0"/>
              <a:t>癌症诊断问题的损失矩阵的例⼦，</a:t>
            </a:r>
            <a:endParaRPr lang="en-US" altLang="zh-CN" dirty="0"/>
          </a:p>
          <a:p>
            <a:r>
              <a:rPr lang="zh-CN" altLang="en-US" dirty="0"/>
              <a:t>矩阵的元素为</a:t>
            </a:r>
            <a:r>
              <a:rPr lang="en-US" altLang="zh-CN" i="1" dirty="0" err="1"/>
              <a:t>L</a:t>
            </a:r>
            <a:r>
              <a:rPr lang="en-US" altLang="zh-CN" i="1" baseline="-25000" dirty="0" err="1"/>
              <a:t>kj</a:t>
            </a:r>
            <a:r>
              <a:rPr lang="zh-CN" altLang="en-US" i="1" dirty="0"/>
              <a:t>，</a:t>
            </a:r>
            <a:endParaRPr lang="en-US" altLang="zh-CN" dirty="0"/>
          </a:p>
          <a:p>
            <a:r>
              <a:rPr lang="zh-CN" altLang="en-US" dirty="0">
                <a:solidFill>
                  <a:srgbClr val="0432FF"/>
                </a:solidFill>
              </a:rPr>
              <a:t>⾏对应于真实的类别</a:t>
            </a:r>
            <a:r>
              <a:rPr lang="zh-CN" altLang="en-US" dirty="0"/>
              <a:t>，</a:t>
            </a:r>
            <a:endParaRPr lang="en-US" altLang="zh-CN" dirty="0"/>
          </a:p>
          <a:p>
            <a:r>
              <a:rPr lang="zh-CN" altLang="en-US" dirty="0">
                <a:solidFill>
                  <a:srgbClr val="FF0000"/>
                </a:solidFill>
              </a:rPr>
              <a:t>列对应于决策准则做出的分类</a:t>
            </a:r>
            <a:r>
              <a:rPr lang="zh-CN" altLang="en-US"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7" y="0"/>
            <a:ext cx="8229600" cy="1143000"/>
          </a:xfrm>
        </p:spPr>
        <p:txBody>
          <a:bodyPr/>
          <a:lstStyle/>
          <a:p>
            <a:r>
              <a:rPr lang="en-US" altLang="zh-CN" b="1" dirty="0"/>
              <a:t>2) </a:t>
            </a:r>
            <a:r>
              <a:rPr lang="zh-CN" altLang="en-US" b="1" dirty="0"/>
              <a:t>最小化期望损失</a:t>
            </a:r>
            <a:endParaRPr lang="en-GB" b="1" dirty="0"/>
          </a:p>
        </p:txBody>
      </p:sp>
      <p:pic>
        <p:nvPicPr>
          <p:cNvPr id="4" name="Picture 3"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a:xfrm>
            <a:off x="2599184" y="1534444"/>
            <a:ext cx="4376080" cy="844062"/>
          </a:xfrm>
          <a:prstGeom prst="rect">
            <a:avLst/>
          </a:prstGeom>
          <a:noFill/>
        </p:spPr>
      </p:pic>
      <p:sp>
        <p:nvSpPr>
          <p:cNvPr id="6" name="TextBox 5"/>
          <p:cNvSpPr txBox="1"/>
          <p:nvPr/>
        </p:nvSpPr>
        <p:spPr>
          <a:xfrm>
            <a:off x="116840" y="2839720"/>
            <a:ext cx="8871585" cy="1383665"/>
          </a:xfrm>
          <a:prstGeom prst="rect">
            <a:avLst/>
          </a:prstGeom>
          <a:noFill/>
        </p:spPr>
        <p:txBody>
          <a:bodyPr wrap="square" rtlCol="0">
            <a:spAutoFit/>
          </a:bodyPr>
          <a:lstStyle/>
          <a:p>
            <a:pPr>
              <a:lnSpc>
                <a:spcPct val="150000"/>
              </a:lnSpc>
            </a:pPr>
            <a:r>
              <a:rPr lang="zh-CN" altLang="en-US" dirty="0">
                <a:solidFill>
                  <a:srgbClr val="0000FF"/>
                </a:solidFill>
              </a:rPr>
              <a:t>最⼩化期望损失的决策规则：</a:t>
            </a:r>
            <a:endParaRPr lang="en-US" altLang="zh-CN" dirty="0">
              <a:solidFill>
                <a:srgbClr val="0000FF"/>
              </a:solidFill>
            </a:endParaRPr>
          </a:p>
          <a:p>
            <a:pPr>
              <a:lnSpc>
                <a:spcPct val="150000"/>
              </a:lnSpc>
            </a:pPr>
            <a:r>
              <a:rPr lang="zh-CN" altLang="en-US" dirty="0">
                <a:solidFill>
                  <a:srgbClr val="0000FF"/>
                </a:solidFill>
              </a:rPr>
              <a:t>对于每个新的</a:t>
            </a:r>
            <a:r>
              <a:rPr lang="en-US" altLang="zh-CN" i="1" dirty="0">
                <a:solidFill>
                  <a:srgbClr val="0000FF"/>
                </a:solidFill>
              </a:rPr>
              <a:t>x</a:t>
            </a:r>
            <a:r>
              <a:rPr lang="zh-CN" altLang="en-US" dirty="0">
                <a:solidFill>
                  <a:srgbClr val="0000FF"/>
                </a:solidFill>
              </a:rPr>
              <a:t>，把它分到能使下式取得最⼩值的第</a:t>
            </a:r>
            <a:r>
              <a:rPr lang="en-US" altLang="zh-CN" i="1" dirty="0">
                <a:solidFill>
                  <a:srgbClr val="0000FF"/>
                </a:solidFill>
              </a:rPr>
              <a:t>j</a:t>
            </a:r>
            <a:r>
              <a:rPr lang="zh-CN" altLang="en-US" dirty="0">
                <a:solidFill>
                  <a:srgbClr val="0000FF"/>
                </a:solidFill>
              </a:rPr>
              <a:t>类 </a:t>
            </a:r>
            <a:endParaRPr lang="en-GB" dirty="0">
              <a:solidFill>
                <a:srgbClr val="0000FF"/>
              </a:solidFill>
            </a:endParaRPr>
          </a:p>
        </p:txBody>
      </p:sp>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pic>
        <p:nvPicPr>
          <p:cNvPr id="7" name="图片 6"/>
          <p:cNvPicPr>
            <a:picLocks noChangeAspect="1"/>
          </p:cNvPicPr>
          <p:nvPr/>
        </p:nvPicPr>
        <p:blipFill>
          <a:blip r:embed="rId3" cstate="print"/>
          <a:stretch>
            <a:fillRect/>
          </a:stretch>
        </p:blipFill>
        <p:spPr>
          <a:xfrm>
            <a:off x="3427486" y="4332301"/>
            <a:ext cx="2999072" cy="1307867"/>
          </a:xfrm>
          <a:prstGeom prst="rect">
            <a:avLst/>
          </a:prstGeom>
        </p:spPr>
      </p:pic>
      <p:pic>
        <p:nvPicPr>
          <p:cNvPr id="8" name="Picture 3"/>
          <p:cNvPicPr>
            <a:picLocks noChangeAspect="1" noChangeArrowheads="1"/>
          </p:cNvPicPr>
          <p:nvPr/>
        </p:nvPicPr>
        <p:blipFill>
          <a:blip r:embed="rId4" cstate="print"/>
          <a:srcRect/>
          <a:stretch>
            <a:fillRect/>
          </a:stretch>
        </p:blipFill>
        <p:spPr bwMode="auto">
          <a:xfrm>
            <a:off x="3077710" y="6019140"/>
            <a:ext cx="3632200" cy="457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80" y="0"/>
            <a:ext cx="8229600" cy="1143000"/>
          </a:xfrm>
        </p:spPr>
        <p:txBody>
          <a:bodyPr/>
          <a:lstStyle/>
          <a:p>
            <a:r>
              <a:rPr lang="en-GB" b="1" dirty="0"/>
              <a:t>3) </a:t>
            </a:r>
            <a:r>
              <a:rPr lang="zh-CN" altLang="en-US" b="1" dirty="0"/>
              <a:t>拒绝选项</a:t>
            </a:r>
            <a:endParaRPr lang="en-GB" b="1" dirty="0"/>
          </a:p>
        </p:txBody>
      </p:sp>
      <p:pic>
        <p:nvPicPr>
          <p:cNvPr id="4" name="Content Placeholder 3" descr="Figure1.26.jpg"/>
          <p:cNvPicPr>
            <a:picLocks noGrp="1" noChangeAspect="1"/>
          </p:cNvPicPr>
          <p:nvPr>
            <p:ph idx="1"/>
          </p:nvPr>
        </p:nvPicPr>
        <p:blipFill>
          <a:blip r:embed="rId1" cstate="print"/>
          <a:stretch>
            <a:fillRect/>
          </a:stretch>
        </p:blipFill>
        <p:spPr>
          <a:xfrm>
            <a:off x="2042277" y="1735210"/>
            <a:ext cx="4828032" cy="3706368"/>
          </a:xfrm>
        </p:spPr>
      </p:pic>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6" name="TextBox 5"/>
          <p:cNvSpPr txBox="1"/>
          <p:nvPr/>
        </p:nvSpPr>
        <p:spPr>
          <a:xfrm>
            <a:off x="1855159" y="5969974"/>
            <a:ext cx="5574324" cy="523220"/>
          </a:xfrm>
          <a:prstGeom prst="rect">
            <a:avLst/>
          </a:prstGeom>
          <a:noFill/>
        </p:spPr>
        <p:txBody>
          <a:bodyPr wrap="square" rtlCol="0">
            <a:spAutoFit/>
          </a:bodyPr>
          <a:lstStyle/>
          <a:p>
            <a:r>
              <a:rPr lang="zh-CN" altLang="en-US" dirty="0">
                <a:solidFill>
                  <a:srgbClr val="0000FF"/>
                </a:solidFill>
              </a:rPr>
              <a:t>确定的自动化，不确定的人工处理</a:t>
            </a:r>
            <a:endParaRPr lang="zh-CN" altLang="en-US"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t>2</a:t>
            </a:r>
            <a:r>
              <a:rPr lang="zh-CN" altLang="en-US" b="1" dirty="0"/>
              <a:t>）概率论基本法则</a:t>
            </a:r>
            <a:endParaRPr lang="en-US" altLang="zh-CN" b="1" dirty="0"/>
          </a:p>
          <a:p>
            <a:r>
              <a:rPr lang="en-US" altLang="zh-CN" b="1" dirty="0"/>
              <a:t>3</a:t>
            </a:r>
            <a:r>
              <a:rPr lang="zh-CN" altLang="en-US" b="1" dirty="0"/>
              <a:t>）概率密度</a:t>
            </a:r>
            <a:endParaRPr lang="en-US" altLang="zh-CN" b="1" dirty="0"/>
          </a:p>
          <a:p>
            <a:r>
              <a:rPr lang="en-US" altLang="zh-CN" b="1" dirty="0"/>
              <a:t>4</a:t>
            </a:r>
            <a:r>
              <a:rPr lang="zh-CN" altLang="en-US" b="1" dirty="0"/>
              <a:t>）贝叶斯概率</a:t>
            </a:r>
            <a:endParaRPr lang="en-US" altLang="zh-CN" b="1" dirty="0"/>
          </a:p>
          <a:p>
            <a:r>
              <a:rPr lang="en-US" altLang="zh-CN" b="1" dirty="0"/>
              <a:t>5</a:t>
            </a:r>
            <a:r>
              <a:rPr lang="zh-CN" altLang="en-US" b="1" dirty="0"/>
              <a:t>）高斯分布</a:t>
            </a:r>
            <a:endParaRPr lang="en-US" altLang="zh-CN" b="1" dirty="0"/>
          </a:p>
          <a:p>
            <a:r>
              <a:rPr lang="en-US" altLang="zh-CN" b="1" dirty="0"/>
              <a:t>6</a:t>
            </a:r>
            <a:r>
              <a:rPr lang="zh-CN" altLang="en-US" b="1" dirty="0"/>
              <a:t>）最大似然曲线拟合</a:t>
            </a:r>
            <a:endParaRPr lang="en-US" altLang="zh-CN" b="1" dirty="0"/>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6485" y="2911576"/>
            <a:ext cx="8269132" cy="1834150"/>
          </a:xfrm>
          <a:prstGeom prst="rect">
            <a:avLst/>
          </a:prstGeom>
        </p:spPr>
      </p:pic>
      <p:sp>
        <p:nvSpPr>
          <p:cNvPr id="3" name="Rectangle 1"/>
          <p:cNvSpPr>
            <a:spLocks noChangeArrowheads="1"/>
          </p:cNvSpPr>
          <p:nvPr/>
        </p:nvSpPr>
        <p:spPr bwMode="auto">
          <a:xfrm>
            <a:off x="247767" y="4898686"/>
            <a:ext cx="8706567"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解</a:t>
            </a:r>
            <a:r>
              <a:rPr kumimoji="0" lang="zh-CN" altLang="zh-CN" sz="2400" b="1" i="0" u="none" strike="noStrike" cap="none" normalizeH="0" baseline="0" dirty="0">
                <a:ln>
                  <a:noFill/>
                </a:ln>
                <a:solidFill>
                  <a:srgbClr val="A9B7C6"/>
                </a:solidFill>
                <a:effectLst/>
                <a:latin typeface="Consolas" panose="020B0609020204030204" pitchFamily="49" charset="0"/>
                <a:ea typeface="宋体" panose="02010600030101010101" pitchFamily="2" charset="-122"/>
              </a:rPr>
              <a:t>:</a:t>
            </a:r>
            <a:r>
              <a:rPr kumimoji="0" lang="zh-CN" altLang="zh-CN" sz="2400" b="1"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原式</a:t>
            </a:r>
            <a:r>
              <a:rPr kumimoji="0" lang="zh-CN" altLang="zh-CN" sz="2400" b="1" i="0" u="none" strike="noStrike" cap="none" normalizeH="0" baseline="0" dirty="0">
                <a:ln>
                  <a:noFill/>
                </a:ln>
                <a:solidFill>
                  <a:srgbClr val="A9B7C6"/>
                </a:solidFill>
                <a:effectLst/>
                <a:latin typeface="Consolas" panose="020B0609020204030204" pitchFamily="49" charset="0"/>
                <a:ea typeface="宋体" panose="02010600030101010101" pitchFamily="2" charset="-122"/>
              </a:rPr>
              <a:t>=72x\frac{1}{2}-72×\frac{1}{3}+</a:t>
            </a:r>
            <a:r>
              <a:rPr kumimoji="0" lang="zh-CN" altLang="zh-CN" sz="2400" b="1"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是</a:t>
            </a:r>
            <a:r>
              <a:rPr kumimoji="0" lang="zh-CN" altLang="zh-CN" sz="2400" b="1" i="0" u="none" strike="noStrike" cap="none" normalizeH="0" baseline="0" dirty="0">
                <a:ln>
                  <a:noFill/>
                </a:ln>
                <a:solidFill>
                  <a:srgbClr val="A9B7C6"/>
                </a:solidFill>
                <a:effectLst/>
                <a:latin typeface="Consolas" panose="020B0609020204030204" pitchFamily="49" charset="0"/>
                <a:ea typeface="宋体" panose="02010600030101010101" pitchFamily="2" charset="-122"/>
              </a:rPr>
              <a:t>\frac{1}{4}-72x\frac{1}{12}</a:t>
            </a:r>
            <a:br>
              <a:rPr kumimoji="0" lang="zh-CN" altLang="zh-CN" sz="2400" b="1" i="0" u="none" strike="noStrike" cap="none" normalizeH="0" baseline="0" dirty="0">
                <a:ln>
                  <a:noFill/>
                </a:ln>
                <a:solidFill>
                  <a:srgbClr val="A9B7C6"/>
                </a:solidFill>
                <a:effectLst/>
                <a:latin typeface="Consolas" panose="020B0609020204030204" pitchFamily="49" charset="0"/>
                <a:ea typeface="宋体" panose="02010600030101010101" pitchFamily="2" charset="-122"/>
              </a:rPr>
            </a:br>
            <a:endParaRPr kumimoji="0" lang="zh-CN" altLang="zh-CN" sz="3600" b="1" i="0" u="none" strike="noStrike" cap="none" normalizeH="0" baseline="0" dirty="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cstate="print"/>
          <a:stretch>
            <a:fillRect/>
          </a:stretch>
        </p:blipFill>
        <p:spPr>
          <a:xfrm>
            <a:off x="466484" y="739802"/>
            <a:ext cx="8269132" cy="18341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65" y="-2001"/>
            <a:ext cx="8363272" cy="1143000"/>
          </a:xfrm>
        </p:spPr>
        <p:txBody>
          <a:bodyPr/>
          <a:lstStyle/>
          <a:p>
            <a:r>
              <a:rPr lang="zh-CN" altLang="en-US" sz="4000" b="1" dirty="0"/>
              <a:t>决策的三种方法</a:t>
            </a:r>
            <a:endParaRPr lang="en-GB" sz="4000" b="1" dirty="0"/>
          </a:p>
        </p:txBody>
      </p:sp>
      <p:sp>
        <p:nvSpPr>
          <p:cNvPr id="3" name="Content Placeholder 2"/>
          <p:cNvSpPr>
            <a:spLocks noGrp="1"/>
          </p:cNvSpPr>
          <p:nvPr>
            <p:ph idx="1"/>
          </p:nvPr>
        </p:nvSpPr>
        <p:spPr>
          <a:xfrm>
            <a:off x="818706" y="1600200"/>
            <a:ext cx="8217789" cy="4641112"/>
          </a:xfrm>
        </p:spPr>
        <p:txBody>
          <a:bodyPr>
            <a:normAutofit fontScale="92500" lnSpcReduction="20000"/>
          </a:bodyPr>
          <a:lstStyle/>
          <a:p>
            <a:pPr marL="0" indent="0">
              <a:buNone/>
            </a:pPr>
            <a:r>
              <a:rPr lang="en-GB" sz="2400" b="1" dirty="0"/>
              <a:t>Generative approach:  </a:t>
            </a:r>
            <a:r>
              <a:rPr lang="zh-CN" altLang="en-US" sz="2400" b="1" dirty="0">
                <a:solidFill>
                  <a:srgbClr val="FF0000"/>
                </a:solidFill>
              </a:rPr>
              <a:t>⽣成式模型</a:t>
            </a:r>
            <a:endParaRPr lang="en-GB" sz="2400" b="1" dirty="0">
              <a:solidFill>
                <a:srgbClr val="FF0000"/>
              </a:solidFill>
            </a:endParaRPr>
          </a:p>
          <a:p>
            <a:pPr marL="0" indent="0">
              <a:buNone/>
            </a:pPr>
            <a:r>
              <a:rPr lang="en-GB" sz="2400" b="1" dirty="0"/>
              <a:t>	Model</a:t>
            </a:r>
            <a:endParaRPr lang="en-GB" sz="2400" b="1" dirty="0"/>
          </a:p>
          <a:p>
            <a:pPr marL="0" indent="0">
              <a:buNone/>
            </a:pPr>
            <a:r>
              <a:rPr lang="en-GB" sz="2400" b="1" dirty="0"/>
              <a:t>	Use </a:t>
            </a:r>
            <a:r>
              <a:rPr lang="en-GB" sz="2400" b="1" dirty="0" err="1"/>
              <a:t>Bayes</a:t>
            </a:r>
            <a:r>
              <a:rPr lang="en-GB" sz="2400" b="1" dirty="0"/>
              <a:t>’ theorem</a:t>
            </a:r>
            <a:endParaRPr lang="en-GB" sz="2400" b="1" dirty="0"/>
          </a:p>
          <a:p>
            <a:pPr marL="0" indent="0">
              <a:buNone/>
            </a:pPr>
            <a:endParaRPr lang="en-GB" sz="2400" b="1" dirty="0"/>
          </a:p>
          <a:p>
            <a:pPr marL="0" indent="0">
              <a:buNone/>
            </a:pPr>
            <a:r>
              <a:rPr lang="zh-CN" altLang="en-US" sz="2200" b="1" dirty="0"/>
              <a:t>                根据得到的后验概率再使⽤决策论做出最优的决策</a:t>
            </a:r>
            <a:endParaRPr lang="en-US" altLang="zh-CN" sz="2200" b="1" dirty="0"/>
          </a:p>
          <a:p>
            <a:pPr marL="0" indent="0">
              <a:buNone/>
            </a:pPr>
            <a:endParaRPr lang="en-GB" sz="2200" b="1" dirty="0"/>
          </a:p>
          <a:p>
            <a:pPr marL="0" indent="0">
              <a:buNone/>
            </a:pPr>
            <a:r>
              <a:rPr lang="en-GB" sz="2400" b="1" dirty="0"/>
              <a:t>Discriminative approach: </a:t>
            </a:r>
            <a:r>
              <a:rPr lang="zh-CN" altLang="en-US" sz="2400" b="1" dirty="0">
                <a:solidFill>
                  <a:srgbClr val="FF0000"/>
                </a:solidFill>
              </a:rPr>
              <a:t>判别式模型</a:t>
            </a:r>
            <a:endParaRPr lang="en-GB" sz="2400" b="1" dirty="0">
              <a:solidFill>
                <a:srgbClr val="FF0000"/>
              </a:solidFill>
            </a:endParaRPr>
          </a:p>
          <a:p>
            <a:pPr marL="0" indent="0">
              <a:buNone/>
            </a:pPr>
            <a:r>
              <a:rPr lang="en-GB" sz="2400" b="1" dirty="0"/>
              <a:t>	Model                directly</a:t>
            </a:r>
            <a:endParaRPr lang="en-GB" sz="2400" b="1" dirty="0"/>
          </a:p>
          <a:p>
            <a:pPr marL="0" indent="0">
              <a:buNone/>
            </a:pPr>
            <a:r>
              <a:rPr lang="zh-CN" altLang="en-US" sz="2200" b="1" dirty="0"/>
              <a:t>                根据得到的后验概率再使⽤决策论做出最优的决策</a:t>
            </a:r>
            <a:endParaRPr lang="en-GB" sz="2200" b="1" dirty="0"/>
          </a:p>
          <a:p>
            <a:pPr marL="0" indent="0">
              <a:buNone/>
            </a:pPr>
            <a:endParaRPr lang="en-GB" sz="2400" b="1" dirty="0"/>
          </a:p>
          <a:p>
            <a:pPr marL="0" indent="0">
              <a:buNone/>
            </a:pPr>
            <a:r>
              <a:rPr lang="en-US" altLang="zh-CN" sz="2400" b="1" dirty="0"/>
              <a:t>Discriminant function</a:t>
            </a:r>
            <a:r>
              <a:rPr lang="zh-CN" altLang="en-US" sz="2400" b="1" dirty="0"/>
              <a:t>：</a:t>
            </a:r>
            <a:r>
              <a:rPr lang="zh-CN" altLang="en-US" sz="2400" b="1" dirty="0">
                <a:solidFill>
                  <a:srgbClr val="FF0000"/>
                </a:solidFill>
              </a:rPr>
              <a:t>判别函数</a:t>
            </a:r>
            <a:endParaRPr lang="en-US" altLang="zh-CN" sz="2400" b="1" dirty="0">
              <a:solidFill>
                <a:srgbClr val="FF0000"/>
              </a:solidFill>
            </a:endParaRPr>
          </a:p>
          <a:p>
            <a:pPr marL="0" indent="0">
              <a:buNone/>
            </a:pPr>
            <a:r>
              <a:rPr lang="en-US" altLang="zh-CN" sz="2400" b="1" dirty="0"/>
              <a:t>	</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(x) </a:t>
            </a:r>
            <a:r>
              <a:rPr lang="en-US" altLang="zh-CN" sz="2400" b="1" dirty="0"/>
              <a:t>directly</a:t>
            </a:r>
            <a:endParaRPr lang="en-US" altLang="zh-CN" sz="2400" b="1" dirty="0"/>
          </a:p>
          <a:p>
            <a:pPr marL="0" indent="0">
              <a:buNone/>
            </a:pPr>
            <a:r>
              <a:rPr lang="en-US" sz="2400" b="1" dirty="0"/>
              <a:t>             </a:t>
            </a:r>
            <a:endParaRPr lang="en-GB" sz="2400" b="1" dirty="0"/>
          </a:p>
        </p:txBody>
      </p:sp>
      <p:pic>
        <p:nvPicPr>
          <p:cNvPr id="5" name="Picture 4"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a:xfrm>
            <a:off x="2736136" y="1916755"/>
            <a:ext cx="2673482" cy="360117"/>
          </a:xfrm>
          <a:prstGeom prst="rect">
            <a:avLst/>
          </a:prstGeom>
          <a:noFill/>
        </p:spPr>
      </p:pic>
      <p:pic>
        <p:nvPicPr>
          <p:cNvPr id="7" name="Picture 6"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4287866" y="2251809"/>
            <a:ext cx="2243504" cy="683235"/>
          </a:xfrm>
          <a:prstGeom prst="rect">
            <a:avLst/>
          </a:prstGeom>
          <a:noFill/>
        </p:spPr>
      </p:pic>
      <p:pic>
        <p:nvPicPr>
          <p:cNvPr id="9" name="Picture 8" descr="TP_tmp.png"/>
          <p:cNvPicPr>
            <a:picLocks noChangeAspect="1"/>
          </p:cNvPicPr>
          <p:nvPr>
            <p:custDataLst>
              <p:tags r:id="rId5"/>
            </p:custDataLst>
          </p:nvPr>
        </p:nvPicPr>
        <p:blipFill>
          <a:blip r:embed="rId6">
            <a:clrChange>
              <a:clrFrom>
                <a:srgbClr val="FFFFFF"/>
              </a:clrFrom>
              <a:clrTo>
                <a:srgbClr val="FFFFFF">
                  <a:alpha val="0"/>
                </a:srgbClr>
              </a:clrTo>
            </a:clrChange>
          </a:blip>
          <a:stretch>
            <a:fillRect/>
          </a:stretch>
        </p:blipFill>
        <p:spPr>
          <a:xfrm>
            <a:off x="2650410" y="3844495"/>
            <a:ext cx="849409" cy="360117"/>
          </a:xfrm>
          <a:prstGeom prst="rect">
            <a:avLst/>
          </a:prstGeom>
          <a:noFill/>
        </p:spPr>
      </p:pic>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6" name="下箭头 5"/>
          <p:cNvSpPr/>
          <p:nvPr/>
        </p:nvSpPr>
        <p:spPr>
          <a:xfrm>
            <a:off x="7740352" y="2146942"/>
            <a:ext cx="288032" cy="2948520"/>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028384" y="2819617"/>
            <a:ext cx="45719" cy="1384995"/>
          </a:xfrm>
          <a:prstGeom prst="rect">
            <a:avLst/>
          </a:prstGeom>
          <a:noFill/>
        </p:spPr>
        <p:txBody>
          <a:bodyPr wrap="square" rtlCol="0">
            <a:spAutoFit/>
          </a:bodyPr>
          <a:lstStyle/>
          <a:p>
            <a:r>
              <a:rPr lang="zh-CN" altLang="en-US" dirty="0"/>
              <a:t>复杂度</a:t>
            </a:r>
            <a:endParaRPr lang="zh-CN" altLang="en-US" dirty="0"/>
          </a:p>
        </p:txBody>
      </p:sp>
      <p:sp>
        <p:nvSpPr>
          <p:cNvPr id="10" name="文本框 9"/>
          <p:cNvSpPr txBox="1"/>
          <p:nvPr/>
        </p:nvSpPr>
        <p:spPr>
          <a:xfrm>
            <a:off x="7698869" y="1484784"/>
            <a:ext cx="45719" cy="523220"/>
          </a:xfrm>
          <a:prstGeom prst="rect">
            <a:avLst/>
          </a:prstGeom>
          <a:noFill/>
        </p:spPr>
        <p:txBody>
          <a:bodyPr wrap="square" rtlCol="0">
            <a:spAutoFit/>
          </a:bodyPr>
          <a:lstStyle/>
          <a:p>
            <a:r>
              <a:rPr lang="zh-CN" altLang="en-US" dirty="0"/>
              <a:t>高</a:t>
            </a:r>
            <a:endParaRPr lang="zh-CN" altLang="en-US" dirty="0"/>
          </a:p>
        </p:txBody>
      </p:sp>
      <p:sp>
        <p:nvSpPr>
          <p:cNvPr id="11" name="文本框 10"/>
          <p:cNvSpPr txBox="1"/>
          <p:nvPr/>
        </p:nvSpPr>
        <p:spPr>
          <a:xfrm>
            <a:off x="7702888" y="5282044"/>
            <a:ext cx="45719" cy="523220"/>
          </a:xfrm>
          <a:prstGeom prst="rect">
            <a:avLst/>
          </a:prstGeom>
          <a:noFill/>
        </p:spPr>
        <p:txBody>
          <a:bodyPr wrap="square" rtlCol="0">
            <a:spAutoFit/>
          </a:bodyPr>
          <a:lstStyle/>
          <a:p>
            <a:r>
              <a:rPr lang="zh-CN" altLang="en-US" dirty="0"/>
              <a:t>低</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dirty="0"/>
              <a:t>提纲</a:t>
            </a:r>
            <a:endParaRPr lang="zh-CN" altLang="en-US" b="1" dirty="0"/>
          </a:p>
        </p:txBody>
      </p:sp>
      <p:sp>
        <p:nvSpPr>
          <p:cNvPr id="15363" name="内容占位符 2"/>
          <p:cNvSpPr>
            <a:spLocks noGrp="1"/>
          </p:cNvSpPr>
          <p:nvPr>
            <p:ph idx="1"/>
          </p:nvPr>
        </p:nvSpPr>
        <p:spPr/>
        <p:txBody>
          <a:bodyPr/>
          <a:lstStyle/>
          <a:p>
            <a:r>
              <a:rPr lang="en-US" altLang="zh-CN" b="1" dirty="0">
                <a:solidFill>
                  <a:srgbClr val="0432FF"/>
                </a:solidFill>
              </a:rPr>
              <a:t>PRML</a:t>
            </a:r>
            <a:r>
              <a:rPr lang="zh-CN" altLang="en-US" b="1" dirty="0">
                <a:solidFill>
                  <a:srgbClr val="0432FF"/>
                </a:solidFill>
              </a:rPr>
              <a:t>三大基础理论</a:t>
            </a:r>
            <a:endParaRPr lang="en-US" altLang="zh-CN" b="1" dirty="0">
              <a:solidFill>
                <a:srgbClr val="0432FF"/>
              </a:solidFill>
            </a:endParaRPr>
          </a:p>
          <a:p>
            <a:pPr marL="800100" lvl="2" indent="0">
              <a:buNone/>
            </a:pPr>
            <a:r>
              <a:rPr lang="zh-CN" altLang="en-US" b="1" dirty="0"/>
              <a:t>概率论</a:t>
            </a:r>
            <a:endParaRPr lang="en-US" altLang="zh-CN" b="1" dirty="0"/>
          </a:p>
          <a:p>
            <a:pPr marL="800100" lvl="2" indent="0">
              <a:buNone/>
            </a:pPr>
            <a:r>
              <a:rPr lang="zh-CN" altLang="en-US" b="1" dirty="0"/>
              <a:t>决策论</a:t>
            </a:r>
            <a:endParaRPr lang="en-US" altLang="zh-CN" b="1" dirty="0"/>
          </a:p>
          <a:p>
            <a:pPr marL="800100" lvl="2" indent="0">
              <a:buNone/>
            </a:pPr>
            <a:r>
              <a:rPr lang="zh-CN" altLang="en-US" b="1" dirty="0">
                <a:solidFill>
                  <a:srgbClr val="0000FF"/>
                </a:solidFill>
              </a:rPr>
              <a:t>信息论</a:t>
            </a:r>
            <a:endParaRPr lang="en-US" altLang="zh-CN" b="1" dirty="0">
              <a:solidFill>
                <a:srgbClr val="0000FF"/>
              </a:solidFill>
            </a:endParaRPr>
          </a:p>
          <a:p>
            <a:r>
              <a:rPr lang="zh-CN" altLang="en-US" b="1" dirty="0"/>
              <a:t>二元变量</a:t>
            </a:r>
            <a:endParaRPr lang="en-US" altLang="zh-CN" b="1" dirty="0"/>
          </a:p>
          <a:p>
            <a:r>
              <a:rPr lang="zh-CN" altLang="en-US" b="1" dirty="0">
                <a:solidFill>
                  <a:schemeClr val="bg1">
                    <a:lumMod val="65000"/>
                  </a:schemeClr>
                </a:solidFill>
              </a:rPr>
              <a:t>多元变量</a:t>
            </a:r>
            <a:endParaRPr lang="en-US" altLang="zh-CN" b="1" dirty="0">
              <a:solidFill>
                <a:schemeClr val="bg1">
                  <a:lumMod val="65000"/>
                </a:schemeClr>
              </a:solidFill>
            </a:endParaRPr>
          </a:p>
          <a:p>
            <a:r>
              <a:rPr lang="zh-CN" altLang="en-US" b="1" dirty="0">
                <a:solidFill>
                  <a:schemeClr val="bg1">
                    <a:lumMod val="65000"/>
                  </a:schemeClr>
                </a:solidFill>
              </a:rPr>
              <a:t>高斯分布</a:t>
            </a:r>
            <a:endParaRPr lang="en-GB" altLang="zh-CN" b="1" dirty="0">
              <a:solidFill>
                <a:schemeClr val="bg1">
                  <a:lumMod val="65000"/>
                </a:schemeClr>
              </a:solidFill>
            </a:endParaRPr>
          </a:p>
          <a:p>
            <a:r>
              <a:rPr lang="zh-CN" altLang="en-US" b="1" dirty="0"/>
              <a:t>指数族分布</a:t>
            </a:r>
            <a:endParaRPr lang="zh-CN" altLang="en-US" b="1" dirty="0"/>
          </a:p>
        </p:txBody>
      </p:sp>
      <p:sp>
        <p:nvSpPr>
          <p:cNvPr id="15364"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BD95ADA2-EFE2-4FDF-83E0-EFFB2464B840}" type="slidenum">
              <a:rPr altLang="zh-CN" smtClean="0"/>
            </a:fld>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85" y="0"/>
            <a:ext cx="8229600" cy="1143000"/>
          </a:xfrm>
        </p:spPr>
        <p:txBody>
          <a:bodyPr/>
          <a:lstStyle/>
          <a:p>
            <a:r>
              <a:rPr lang="zh-CN" altLang="en-US" b="1" dirty="0"/>
              <a:t>信息熵 </a:t>
            </a:r>
            <a:r>
              <a:rPr lang="en-GB" b="1" dirty="0"/>
              <a:t>Entropy</a:t>
            </a:r>
            <a:endParaRPr lang="en-GB" b="1" dirty="0"/>
          </a:p>
        </p:txBody>
      </p:sp>
      <p:pic>
        <p:nvPicPr>
          <p:cNvPr id="4" name="Content Placeholder 3" descr="Figure1.30a.jpg"/>
          <p:cNvPicPr>
            <a:picLocks noGrp="1" noChangeAspect="1"/>
          </p:cNvPicPr>
          <p:nvPr>
            <p:ph idx="1"/>
          </p:nvPr>
        </p:nvPicPr>
        <p:blipFill>
          <a:blip r:embed="rId1" cstate="print"/>
          <a:stretch>
            <a:fillRect/>
          </a:stretch>
        </p:blipFill>
        <p:spPr>
          <a:xfrm>
            <a:off x="609600" y="2133600"/>
            <a:ext cx="3678326" cy="3166262"/>
          </a:xfrm>
        </p:spPr>
      </p:pic>
      <p:pic>
        <p:nvPicPr>
          <p:cNvPr id="5" name="Picture 4" descr="Figure1.30b.jpg"/>
          <p:cNvPicPr>
            <a:picLocks noChangeAspect="1"/>
          </p:cNvPicPr>
          <p:nvPr/>
        </p:nvPicPr>
        <p:blipFill>
          <a:blip r:embed="rId2" cstate="print"/>
          <a:stretch>
            <a:fillRect/>
          </a:stretch>
        </p:blipFill>
        <p:spPr>
          <a:xfrm>
            <a:off x="4724400" y="2133600"/>
            <a:ext cx="3678326" cy="3166262"/>
          </a:xfrm>
          <a:prstGeom prst="rect">
            <a:avLst/>
          </a:prstGeom>
        </p:spPr>
      </p:pic>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6" name="文本框 5"/>
          <p:cNvSpPr txBox="1"/>
          <p:nvPr/>
        </p:nvSpPr>
        <p:spPr>
          <a:xfrm>
            <a:off x="1193316" y="1691843"/>
            <a:ext cx="3024336" cy="400110"/>
          </a:xfrm>
          <a:prstGeom prst="rect">
            <a:avLst/>
          </a:prstGeom>
          <a:noFill/>
        </p:spPr>
        <p:txBody>
          <a:bodyPr wrap="square" rtlCol="0">
            <a:spAutoFit/>
          </a:bodyPr>
          <a:lstStyle/>
          <a:p>
            <a:r>
              <a:rPr lang="en-US" altLang="zh-CN" sz="2000" dirty="0">
                <a:solidFill>
                  <a:srgbClr val="0000FF"/>
                </a:solidFill>
                <a:latin typeface="黑体" panose="02010609060101010101" pitchFamily="49" charset="-122"/>
                <a:ea typeface="黑体" panose="02010609060101010101" pitchFamily="49" charset="-122"/>
              </a:rPr>
              <a:t>A</a:t>
            </a:r>
            <a:r>
              <a:rPr lang="zh-CN" altLang="en-US" sz="2000" dirty="0">
                <a:solidFill>
                  <a:srgbClr val="0000FF"/>
                </a:solidFill>
                <a:latin typeface="黑体" panose="02010609060101010101" pitchFamily="49" charset="-122"/>
                <a:ea typeface="黑体" panose="02010609060101010101" pitchFamily="49" charset="-122"/>
              </a:rPr>
              <a:t>：非均匀分布</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7" name="文本框 6"/>
          <p:cNvSpPr txBox="1"/>
          <p:nvPr/>
        </p:nvSpPr>
        <p:spPr>
          <a:xfrm>
            <a:off x="3203848" y="5615714"/>
            <a:ext cx="331236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两个随机变量分布的直方图</a:t>
            </a:r>
            <a:endParaRPr lang="zh-CN" altLang="en-US" sz="2000" dirty="0">
              <a:latin typeface="黑体" panose="02010609060101010101" pitchFamily="49" charset="-122"/>
              <a:ea typeface="黑体" panose="02010609060101010101" pitchFamily="49" charset="-122"/>
            </a:endParaRPr>
          </a:p>
        </p:txBody>
      </p:sp>
      <p:sp>
        <p:nvSpPr>
          <p:cNvPr id="8" name="文本框 5"/>
          <p:cNvSpPr txBox="1"/>
          <p:nvPr/>
        </p:nvSpPr>
        <p:spPr>
          <a:xfrm>
            <a:off x="5275878" y="1685982"/>
            <a:ext cx="3024336" cy="400110"/>
          </a:xfrm>
          <a:prstGeom prst="rect">
            <a:avLst/>
          </a:prstGeom>
          <a:noFill/>
        </p:spPr>
        <p:txBody>
          <a:bodyPr wrap="square" rtlCol="0">
            <a:spAutoFit/>
          </a:bodyPr>
          <a:lstStyle/>
          <a:p>
            <a:r>
              <a:rPr lang="en-US" altLang="zh-CN" sz="2000" dirty="0">
                <a:solidFill>
                  <a:srgbClr val="0000FF"/>
                </a:solidFill>
                <a:latin typeface="黑体" panose="02010609060101010101" pitchFamily="49" charset="-122"/>
                <a:ea typeface="黑体" panose="02010609060101010101" pitchFamily="49" charset="-122"/>
              </a:rPr>
              <a:t>B</a:t>
            </a:r>
            <a:r>
              <a:rPr lang="zh-CN" altLang="en-US" sz="2000" dirty="0">
                <a:solidFill>
                  <a:srgbClr val="0000FF"/>
                </a:solidFill>
                <a:latin typeface="黑体" panose="02010609060101010101" pitchFamily="49" charset="-122"/>
                <a:ea typeface="黑体" panose="02010609060101010101" pitchFamily="49" charset="-122"/>
              </a:rPr>
              <a:t>：均匀分布</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10" name="椭圆形标注 9"/>
          <p:cNvSpPr/>
          <p:nvPr/>
        </p:nvSpPr>
        <p:spPr>
          <a:xfrm>
            <a:off x="5653454" y="1204432"/>
            <a:ext cx="3490546" cy="501161"/>
          </a:xfrm>
          <a:prstGeom prst="wedgeEllipseCallout">
            <a:avLst>
              <a:gd name="adj1" fmla="val -24807"/>
              <a:gd name="adj2" fmla="val 25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3300"/>
                </a:solidFill>
              </a:rPr>
              <a:t>哪个更有序？</a:t>
            </a:r>
            <a:endParaRPr lang="zh-CN" altLang="en-US" dirty="0">
              <a:solidFill>
                <a:srgbClr val="FF3300"/>
              </a:solidFill>
            </a:endParaRPr>
          </a:p>
        </p:txBody>
      </p:sp>
      <p:sp>
        <p:nvSpPr>
          <p:cNvPr id="11" name="矩形 10"/>
          <p:cNvSpPr/>
          <p:nvPr/>
        </p:nvSpPr>
        <p:spPr>
          <a:xfrm>
            <a:off x="307730" y="6246793"/>
            <a:ext cx="8273562" cy="461665"/>
          </a:xfrm>
          <a:prstGeom prst="rect">
            <a:avLst/>
          </a:prstGeom>
        </p:spPr>
        <p:txBody>
          <a:bodyPr wrap="square">
            <a:spAutoFit/>
          </a:bodyPr>
          <a:lstStyle/>
          <a:p>
            <a:r>
              <a:rPr lang="zh-CN" altLang="en-US" sz="2400" dirty="0">
                <a:solidFill>
                  <a:srgbClr val="FF0000"/>
                </a:solidFill>
              </a:rPr>
              <a:t>无序意味着无差别，到处都一样。完全均匀分布，熵最大。</a:t>
            </a:r>
            <a:endParaRPr lang="zh-CN" altLang="en-US" sz="2400" dirty="0">
              <a:solidFill>
                <a:srgbClr val="FF0000"/>
              </a:solidFill>
            </a:endParaRPr>
          </a:p>
        </p:txBody>
      </p:sp>
      <p:sp>
        <p:nvSpPr>
          <p:cNvPr id="12" name="矩形 11"/>
          <p:cNvSpPr/>
          <p:nvPr/>
        </p:nvSpPr>
        <p:spPr>
          <a:xfrm>
            <a:off x="474785" y="820438"/>
            <a:ext cx="8077200" cy="461665"/>
          </a:xfrm>
          <a:prstGeom prst="rect">
            <a:avLst/>
          </a:prstGeom>
        </p:spPr>
        <p:txBody>
          <a:bodyPr wrap="square">
            <a:spAutoFit/>
          </a:bodyPr>
          <a:lstStyle/>
          <a:p>
            <a:r>
              <a:rPr lang="zh-CN" altLang="en-US" sz="2400" dirty="0">
                <a:latin typeface="+mn-ea"/>
                <a:ea typeface="+mn-ea"/>
              </a:rPr>
              <a:t>熵是传输⼀个随机变量状态值所需的⽐特位的下界</a:t>
            </a:r>
            <a:endParaRPr lang="zh-CN" altLang="en-US" sz="2400" dirty="0">
              <a:latin typeface="+mn-ea"/>
              <a:ea typeface="+mn-ea"/>
            </a:endParaRPr>
          </a:p>
        </p:txBody>
      </p:sp>
      <p:sp>
        <p:nvSpPr>
          <p:cNvPr id="13" name="矩形 12"/>
          <p:cNvSpPr/>
          <p:nvPr/>
        </p:nvSpPr>
        <p:spPr>
          <a:xfrm>
            <a:off x="474785" y="1280389"/>
            <a:ext cx="4950296" cy="400110"/>
          </a:xfrm>
          <a:prstGeom prst="rect">
            <a:avLst/>
          </a:prstGeom>
        </p:spPr>
        <p:txBody>
          <a:bodyPr wrap="square">
            <a:spAutoFit/>
          </a:bodyPr>
          <a:lstStyle/>
          <a:p>
            <a:r>
              <a:rPr lang="zh-CN" altLang="en-US" sz="2000" dirty="0">
                <a:latin typeface="+mn-ea"/>
                <a:ea typeface="+mn-ea"/>
              </a:rPr>
              <a:t>熵成为描述统计⼒学中的⽆序程度的度量</a:t>
            </a:r>
            <a:endParaRPr lang="zh-CN" altLang="en-US" sz="20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331" y="0"/>
            <a:ext cx="8229600" cy="1143000"/>
          </a:xfrm>
        </p:spPr>
        <p:txBody>
          <a:bodyPr/>
          <a:lstStyle/>
          <a:p>
            <a:r>
              <a:rPr lang="zh-CN" altLang="en-US" b="1" dirty="0"/>
              <a:t>信息论</a:t>
            </a:r>
            <a:endParaRPr lang="en-GB" b="1" dirty="0"/>
          </a:p>
        </p:txBody>
      </p:sp>
      <p:pic>
        <p:nvPicPr>
          <p:cNvPr id="7" name="Picture 6"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bwMode="auto">
          <a:xfrm>
            <a:off x="3059716" y="3306721"/>
            <a:ext cx="3622979" cy="692073"/>
          </a:xfrm>
          <a:prstGeom prst="rect">
            <a:avLst/>
          </a:prstGeom>
          <a:noFill/>
          <a:effectLst/>
        </p:spPr>
      </p:pic>
      <p:sp>
        <p:nvSpPr>
          <p:cNvPr id="6" name="TextBox 5"/>
          <p:cNvSpPr txBox="1"/>
          <p:nvPr/>
        </p:nvSpPr>
        <p:spPr>
          <a:xfrm>
            <a:off x="1223211" y="5035256"/>
            <a:ext cx="5867400" cy="1200329"/>
          </a:xfrm>
          <a:prstGeom prst="rect">
            <a:avLst/>
          </a:prstGeom>
          <a:noFill/>
        </p:spPr>
        <p:txBody>
          <a:bodyPr wrap="square" rtlCol="0">
            <a:spAutoFit/>
          </a:bodyPr>
          <a:lstStyle/>
          <a:p>
            <a:r>
              <a:rPr lang="en-GB" sz="2400" dirty="0"/>
              <a:t>Important quantity in</a:t>
            </a:r>
            <a:endParaRPr lang="en-GB" sz="2400" dirty="0"/>
          </a:p>
          <a:p>
            <a:pPr lvl="1">
              <a:buFont typeface="Arial" panose="020B0604020202020204" pitchFamily="34" charset="0"/>
              <a:buChar char="•"/>
            </a:pPr>
            <a:r>
              <a:rPr lang="en-GB" sz="2400" dirty="0"/>
              <a:t> coding theory</a:t>
            </a:r>
            <a:endParaRPr lang="en-GB" sz="2400" dirty="0"/>
          </a:p>
          <a:p>
            <a:pPr lvl="1">
              <a:buFont typeface="Arial" panose="020B0604020202020204" pitchFamily="34" charset="0"/>
              <a:buChar char="•"/>
            </a:pPr>
            <a:r>
              <a:rPr lang="en-GB" sz="2400" dirty="0"/>
              <a:t> machine learning</a:t>
            </a:r>
            <a:endParaRPr lang="en-GB" sz="2400" dirty="0"/>
          </a:p>
        </p:txBody>
      </p:sp>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pic>
        <p:nvPicPr>
          <p:cNvPr id="4" name="图片 3"/>
          <p:cNvPicPr>
            <a:picLocks noChangeAspect="1"/>
          </p:cNvPicPr>
          <p:nvPr/>
        </p:nvPicPr>
        <p:blipFill>
          <a:blip r:embed="rId3" cstate="print"/>
          <a:stretch>
            <a:fillRect/>
          </a:stretch>
        </p:blipFill>
        <p:spPr>
          <a:xfrm>
            <a:off x="2425116" y="1939614"/>
            <a:ext cx="2724072" cy="557401"/>
          </a:xfrm>
          <a:prstGeom prst="rect">
            <a:avLst/>
          </a:prstGeom>
        </p:spPr>
      </p:pic>
      <p:sp>
        <p:nvSpPr>
          <p:cNvPr id="9" name="文本框 8"/>
          <p:cNvSpPr txBox="1"/>
          <p:nvPr/>
        </p:nvSpPr>
        <p:spPr>
          <a:xfrm>
            <a:off x="1268422" y="2650713"/>
            <a:ext cx="5589577"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Entropy</a:t>
            </a:r>
            <a:r>
              <a:rPr lang="zh-CN" altLang="en-US" sz="2400" dirty="0">
                <a:latin typeface="黑体" panose="02010609060101010101" pitchFamily="49" charset="-122"/>
                <a:ea typeface="黑体" panose="02010609060101010101" pitchFamily="49" charset="-122"/>
              </a:rPr>
              <a:t>信息熵</a:t>
            </a:r>
            <a:r>
              <a:rPr lang="en-US" altLang="zh-CN" sz="2400" dirty="0">
                <a:latin typeface="黑体" panose="02010609060101010101" pitchFamily="49" charset="-122"/>
                <a:ea typeface="黑体" panose="02010609060101010101" pitchFamily="49" charset="-122"/>
              </a:rPr>
              <a:t>(</a:t>
            </a:r>
            <a:r>
              <a:rPr lang="zh-CN" altLang="en-US" sz="2400" dirty="0">
                <a:solidFill>
                  <a:srgbClr val="0432FF"/>
                </a:solidFill>
              </a:rPr>
              <a:t>统计平均值</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10" name="矩形 9"/>
          <p:cNvSpPr/>
          <p:nvPr/>
        </p:nvSpPr>
        <p:spPr>
          <a:xfrm>
            <a:off x="5380892" y="1263825"/>
            <a:ext cx="3763108" cy="1015663"/>
          </a:xfrm>
          <a:prstGeom prst="rect">
            <a:avLst/>
          </a:prstGeom>
        </p:spPr>
        <p:txBody>
          <a:bodyPr wrap="square">
            <a:spAutoFit/>
          </a:bodyPr>
          <a:lstStyle/>
          <a:p>
            <a:r>
              <a:rPr lang="en-US" altLang="zh-CN" sz="2000" dirty="0"/>
              <a:t>1.h</a:t>
            </a:r>
            <a:r>
              <a:rPr lang="zh-CN" altLang="en-US" sz="2000" dirty="0"/>
              <a:t>是概率</a:t>
            </a:r>
            <a:r>
              <a:rPr lang="en-US" altLang="zh-CN" sz="2000" dirty="0"/>
              <a:t>p</a:t>
            </a:r>
            <a:r>
              <a:rPr lang="zh-CN" altLang="en-US" sz="2000" dirty="0"/>
              <a:t>的</a:t>
            </a:r>
            <a:r>
              <a:rPr lang="zh-CN" altLang="en-US" sz="2000" dirty="0">
                <a:hlinkClick r:id="rId4"/>
              </a:rPr>
              <a:t>减函数</a:t>
            </a:r>
            <a:endParaRPr lang="en-US" altLang="zh-CN" sz="2000" dirty="0"/>
          </a:p>
          <a:p>
            <a:r>
              <a:rPr lang="en-US" altLang="zh-CN" sz="2000" dirty="0"/>
              <a:t>2.</a:t>
            </a:r>
            <a:r>
              <a:rPr lang="zh-CN" altLang="en-US" sz="2000" dirty="0"/>
              <a:t>可加性</a:t>
            </a:r>
            <a:r>
              <a:rPr lang="en-US" altLang="zh-CN" sz="2000" dirty="0"/>
              <a:t>h(</a:t>
            </a:r>
            <a:r>
              <a:rPr lang="en-US" altLang="zh-CN" sz="2000" dirty="0" err="1"/>
              <a:t>x,y</a:t>
            </a:r>
            <a:r>
              <a:rPr lang="en-US" altLang="zh-CN" sz="2000" dirty="0"/>
              <a:t>)=h(x)+h(y)</a:t>
            </a:r>
            <a:endParaRPr lang="en-US" altLang="zh-CN" sz="2000" dirty="0"/>
          </a:p>
          <a:p>
            <a:r>
              <a:rPr lang="en-US" altLang="zh-CN" sz="2000" dirty="0"/>
              <a:t>3.</a:t>
            </a:r>
            <a:r>
              <a:rPr lang="zh-CN" altLang="en-US" sz="2000" dirty="0"/>
              <a:t>事件独立性</a:t>
            </a:r>
            <a:r>
              <a:rPr lang="en-US" altLang="zh-CN" sz="2000" dirty="0"/>
              <a:t>p(</a:t>
            </a:r>
            <a:r>
              <a:rPr lang="en-US" altLang="zh-CN" sz="2000" dirty="0" err="1"/>
              <a:t>x,y</a:t>
            </a:r>
            <a:r>
              <a:rPr lang="en-US" altLang="zh-CN" sz="2000" dirty="0"/>
              <a:t>)=p(x)p(y)</a:t>
            </a:r>
            <a:endParaRPr lang="zh-CN" altLang="en-US" sz="2000" dirty="0"/>
          </a:p>
        </p:txBody>
      </p:sp>
      <p:sp>
        <p:nvSpPr>
          <p:cNvPr id="11" name="TextBox 10"/>
          <p:cNvSpPr txBox="1"/>
          <p:nvPr/>
        </p:nvSpPr>
        <p:spPr>
          <a:xfrm>
            <a:off x="26376" y="984739"/>
            <a:ext cx="4686300" cy="461665"/>
          </a:xfrm>
          <a:prstGeom prst="rect">
            <a:avLst/>
          </a:prstGeom>
          <a:noFill/>
        </p:spPr>
        <p:txBody>
          <a:bodyPr wrap="square" rtlCol="0">
            <a:spAutoFit/>
          </a:bodyPr>
          <a:lstStyle/>
          <a:p>
            <a:r>
              <a:rPr lang="zh-CN" altLang="en-US" sz="2400" dirty="0">
                <a:solidFill>
                  <a:srgbClr val="FF0000"/>
                </a:solidFill>
              </a:rPr>
              <a:t>低概率事件对应高的信息量？</a:t>
            </a:r>
            <a:endParaRPr lang="zh-CN" altLang="en-US" sz="2400" dirty="0">
              <a:solidFill>
                <a:srgbClr val="FF0000"/>
              </a:solidFill>
            </a:endParaRPr>
          </a:p>
        </p:txBody>
      </p:sp>
      <p:sp>
        <p:nvSpPr>
          <p:cNvPr id="12" name="文本框 11"/>
          <p:cNvSpPr txBox="1"/>
          <p:nvPr/>
        </p:nvSpPr>
        <p:spPr>
          <a:xfrm>
            <a:off x="556356" y="1503590"/>
            <a:ext cx="4824536"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随机变量某一观测值的信息量的度量</a:t>
            </a:r>
            <a:endParaRPr lang="zh-CN" altLang="en-US" sz="2000" dirty="0">
              <a:latin typeface="黑体" panose="02010609060101010101" pitchFamily="49" charset="-122"/>
              <a:ea typeface="黑体" panose="02010609060101010101" pitchFamily="49" charset="-122"/>
            </a:endParaRPr>
          </a:p>
        </p:txBody>
      </p:sp>
      <p:sp>
        <p:nvSpPr>
          <p:cNvPr id="13" name="矩形 12"/>
          <p:cNvSpPr/>
          <p:nvPr/>
        </p:nvSpPr>
        <p:spPr>
          <a:xfrm>
            <a:off x="1395046" y="4197803"/>
            <a:ext cx="5867400" cy="461665"/>
          </a:xfrm>
          <a:prstGeom prst="rect">
            <a:avLst/>
          </a:prstGeom>
        </p:spPr>
        <p:txBody>
          <a:bodyPr wrap="square">
            <a:spAutoFit/>
          </a:bodyPr>
          <a:lstStyle/>
          <a:p>
            <a:r>
              <a:rPr lang="zh-CN" altLang="en-US" sz="2400" i="1" dirty="0">
                <a:solidFill>
                  <a:srgbClr val="0432FF"/>
                </a:solidFill>
                <a:latin typeface="Times-Roman"/>
              </a:rPr>
              <a:t>确定一个随机变量状态需要的平均信息量</a:t>
            </a:r>
            <a:endParaRPr lang="zh-CN" altLang="en-US" sz="2400" i="1" dirty="0">
              <a:solidFill>
                <a:srgbClr val="0432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信息熵 </a:t>
            </a:r>
            <a:r>
              <a:rPr lang="en-GB" b="1" dirty="0"/>
              <a:t>Entropy</a:t>
            </a:r>
            <a:endParaRPr lang="en-GB" b="1" dirty="0"/>
          </a:p>
        </p:txBody>
      </p:sp>
      <p:sp>
        <p:nvSpPr>
          <p:cNvPr id="3" name="Content Placeholder 2"/>
          <p:cNvSpPr>
            <a:spLocks noGrp="1"/>
          </p:cNvSpPr>
          <p:nvPr>
            <p:ph idx="1"/>
          </p:nvPr>
        </p:nvSpPr>
        <p:spPr>
          <a:xfrm>
            <a:off x="457200" y="1927373"/>
            <a:ext cx="8229600" cy="4525963"/>
          </a:xfrm>
        </p:spPr>
        <p:txBody>
          <a:bodyPr>
            <a:normAutofit/>
          </a:bodyPr>
          <a:lstStyle/>
          <a:p>
            <a:r>
              <a:rPr lang="zh-CN" altLang="en-US" sz="2400" b="1" dirty="0"/>
              <a:t>编码理论：随机变量</a:t>
            </a:r>
            <a:r>
              <a:rPr lang="en-GB" altLang="zh-CN" sz="2400" b="1" dirty="0">
                <a:latin typeface="cmti10" pitchFamily="34" charset="0"/>
              </a:rPr>
              <a:t>x</a:t>
            </a:r>
            <a:r>
              <a:rPr lang="zh-CN" altLang="en-US" sz="2400" b="1" dirty="0"/>
              <a:t>有</a:t>
            </a:r>
            <a:r>
              <a:rPr lang="en-US" altLang="zh-CN" sz="2400" b="1" dirty="0"/>
              <a:t>8</a:t>
            </a:r>
            <a:r>
              <a:rPr lang="zh-CN" altLang="en-US" sz="2400" b="1" dirty="0"/>
              <a:t>种可能的状态</a:t>
            </a:r>
            <a:r>
              <a:rPr lang="en-GB" altLang="zh-CN" sz="2400" b="1" dirty="0"/>
              <a:t>; </a:t>
            </a:r>
            <a:r>
              <a:rPr lang="zh-CN" altLang="en-US" sz="2400" b="1" dirty="0"/>
              <a:t>需要多少</a:t>
            </a:r>
            <a:r>
              <a:rPr lang="en-GB" altLang="zh-CN" sz="2400" b="1" dirty="0"/>
              <a:t> bits </a:t>
            </a:r>
            <a:r>
              <a:rPr lang="zh-CN" altLang="en-US" sz="2400" b="1" dirty="0"/>
              <a:t>来传送</a:t>
            </a:r>
            <a:r>
              <a:rPr lang="en-GB" altLang="zh-CN" sz="2400" b="1" dirty="0"/>
              <a:t> </a:t>
            </a:r>
            <a:r>
              <a:rPr lang="en-GB" altLang="zh-CN" sz="2400" b="1" dirty="0">
                <a:latin typeface="cmti10" pitchFamily="34" charset="0"/>
              </a:rPr>
              <a:t>x </a:t>
            </a:r>
            <a:r>
              <a:rPr lang="zh-CN" altLang="en-US" sz="2400" b="1" dirty="0">
                <a:latin typeface="cmti10" pitchFamily="34" charset="0"/>
              </a:rPr>
              <a:t>的状态</a:t>
            </a:r>
            <a:r>
              <a:rPr lang="en-GB" altLang="zh-CN" sz="2400" b="1" dirty="0"/>
              <a:t>?</a:t>
            </a:r>
            <a:endParaRPr lang="en-GB" altLang="zh-CN" sz="2400" b="1" dirty="0"/>
          </a:p>
          <a:p>
            <a:endParaRPr lang="en-GB" altLang="zh-CN" sz="2400" b="1" dirty="0"/>
          </a:p>
          <a:p>
            <a:r>
              <a:rPr lang="zh-CN" altLang="en-US" sz="2400" b="1" dirty="0">
                <a:solidFill>
                  <a:srgbClr val="0432FF"/>
                </a:solidFill>
              </a:rPr>
              <a:t>每个状态都是等可能的</a:t>
            </a:r>
            <a:endParaRPr lang="en-GB" altLang="zh-CN" sz="2400" b="1" dirty="0">
              <a:solidFill>
                <a:srgbClr val="0432FF"/>
              </a:solidFill>
            </a:endParaRPr>
          </a:p>
          <a:p>
            <a:endParaRPr lang="en-GB" sz="2400" dirty="0"/>
          </a:p>
        </p:txBody>
      </p:sp>
      <p:pic>
        <p:nvPicPr>
          <p:cNvPr id="5"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a:xfrm>
            <a:off x="2883405" y="3908573"/>
            <a:ext cx="4176509" cy="689804"/>
          </a:xfrm>
          <a:prstGeom prst="rect">
            <a:avLst/>
          </a:prstGeom>
          <a:noFill/>
        </p:spPr>
      </p:pic>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6" name="文本框 5"/>
          <p:cNvSpPr txBox="1"/>
          <p:nvPr/>
        </p:nvSpPr>
        <p:spPr>
          <a:xfrm>
            <a:off x="825470" y="1318227"/>
            <a:ext cx="3746530" cy="461665"/>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信息熵与最小编码长度</a:t>
            </a:r>
            <a:endParaRPr lang="zh-CN" altLang="en-US" sz="2400" dirty="0">
              <a:solidFill>
                <a:srgbClr val="0000FF"/>
              </a:solidFill>
              <a:latin typeface="黑体" panose="02010609060101010101" pitchFamily="49" charset="-122"/>
              <a:ea typeface="黑体" panose="02010609060101010101" pitchFamily="49" charset="-122"/>
            </a:endParaRPr>
          </a:p>
        </p:txBody>
      </p:sp>
      <p:pic>
        <p:nvPicPr>
          <p:cNvPr id="7"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tretch>
            <a:fillRect/>
          </a:stretch>
        </p:blipFill>
        <p:spPr bwMode="auto">
          <a:xfrm>
            <a:off x="2954208" y="5543871"/>
            <a:ext cx="3385046" cy="646622"/>
          </a:xfrm>
          <a:prstGeom prst="rect">
            <a:avLst/>
          </a:prstGeom>
          <a:noFill/>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46" y="0"/>
            <a:ext cx="8229600" cy="1143000"/>
          </a:xfrm>
        </p:spPr>
        <p:txBody>
          <a:bodyPr/>
          <a:lstStyle/>
          <a:p>
            <a:r>
              <a:rPr lang="zh-CN" altLang="en-US" b="1" dirty="0"/>
              <a:t>信息熵 </a:t>
            </a:r>
            <a:r>
              <a:rPr lang="en-GB" b="1" dirty="0"/>
              <a:t>Entropy</a:t>
            </a:r>
            <a:endParaRPr lang="en-GB" b="1" dirty="0"/>
          </a:p>
        </p:txBody>
      </p:sp>
      <p:pic>
        <p:nvPicPr>
          <p:cNvPr id="18" name="Picture 17"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bwMode="auto">
          <a:xfrm>
            <a:off x="768594" y="1257300"/>
            <a:ext cx="7694727" cy="1118402"/>
          </a:xfrm>
          <a:prstGeom prst="rect">
            <a:avLst/>
          </a:prstGeom>
          <a:noFill/>
          <a:effectLst/>
        </p:spPr>
      </p:pic>
      <p:pic>
        <p:nvPicPr>
          <p:cNvPr id="23" name="Picture 22"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tretch>
            <a:fillRect/>
          </a:stretch>
        </p:blipFill>
        <p:spPr bwMode="auto">
          <a:xfrm>
            <a:off x="779585" y="3411416"/>
            <a:ext cx="7596585" cy="813920"/>
          </a:xfrm>
          <a:prstGeom prst="rect">
            <a:avLst/>
          </a:prstGeom>
          <a:noFill/>
          <a:effectLst/>
        </p:spPr>
      </p:pic>
      <p:pic>
        <p:nvPicPr>
          <p:cNvPr id="24" name="Picture 23"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tretch>
            <a:fillRect/>
          </a:stretch>
        </p:blipFill>
        <p:spPr bwMode="auto">
          <a:xfrm>
            <a:off x="635977" y="5293806"/>
            <a:ext cx="7925779" cy="813917"/>
          </a:xfrm>
          <a:prstGeom prst="rect">
            <a:avLst/>
          </a:prstGeom>
          <a:noFill/>
          <a:effectLst/>
        </p:spPr>
      </p:pic>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7" name="矩形 6"/>
          <p:cNvSpPr/>
          <p:nvPr/>
        </p:nvSpPr>
        <p:spPr>
          <a:xfrm>
            <a:off x="641837" y="4701615"/>
            <a:ext cx="7877911" cy="523220"/>
          </a:xfrm>
          <a:prstGeom prst="rect">
            <a:avLst/>
          </a:prstGeom>
        </p:spPr>
        <p:txBody>
          <a:bodyPr wrap="square">
            <a:spAutoFit/>
          </a:bodyPr>
          <a:lstStyle/>
          <a:p>
            <a:r>
              <a:rPr lang="zh-CN" altLang="en-US" dirty="0">
                <a:solidFill>
                  <a:srgbClr val="0432FF"/>
                </a:solidFill>
                <a:latin typeface="+mn-ea"/>
                <a:ea typeface="+mn-ea"/>
                <a:cs typeface="Segoe UI Black" panose="020B0A02040204020203" pitchFamily="34" charset="0"/>
              </a:rPr>
              <a:t>最短编码：使用更短的编码来描述更可能的事件</a:t>
            </a:r>
            <a:endParaRPr lang="zh-CN" altLang="en-US" dirty="0">
              <a:solidFill>
                <a:srgbClr val="0432FF"/>
              </a:solidFill>
              <a:latin typeface="+mn-ea"/>
              <a:ea typeface="+mn-ea"/>
              <a:cs typeface="Segoe UI Black" panose="020B0A02040204020203" pitchFamily="34" charset="0"/>
            </a:endParaRPr>
          </a:p>
        </p:txBody>
      </p:sp>
      <p:sp>
        <p:nvSpPr>
          <p:cNvPr id="8" name="矩形 7"/>
          <p:cNvSpPr/>
          <p:nvPr/>
        </p:nvSpPr>
        <p:spPr>
          <a:xfrm>
            <a:off x="677008" y="2670593"/>
            <a:ext cx="7957038" cy="523220"/>
          </a:xfrm>
          <a:prstGeom prst="rect">
            <a:avLst/>
          </a:prstGeom>
        </p:spPr>
        <p:txBody>
          <a:bodyPr wrap="square">
            <a:spAutoFit/>
          </a:bodyPr>
          <a:lstStyle/>
          <a:p>
            <a:r>
              <a:rPr lang="en-US" altLang="zh-CN" dirty="0">
                <a:solidFill>
                  <a:srgbClr val="0432FF"/>
                </a:solidFill>
              </a:rPr>
              <a:t>8</a:t>
            </a:r>
            <a:r>
              <a:rPr lang="zh-CN" altLang="en-US" dirty="0">
                <a:solidFill>
                  <a:srgbClr val="0432FF"/>
                </a:solidFill>
              </a:rPr>
              <a:t>种可能状态</a:t>
            </a:r>
            <a:r>
              <a:rPr lang="en-US" altLang="zh-CN" dirty="0">
                <a:solidFill>
                  <a:srgbClr val="0432FF"/>
                </a:solidFill>
              </a:rPr>
              <a:t>{a, b, c, d, e, f, g, h}</a:t>
            </a:r>
            <a:r>
              <a:rPr lang="zh-CN" altLang="en-US" dirty="0">
                <a:solidFill>
                  <a:srgbClr val="0432FF"/>
                </a:solidFill>
              </a:rPr>
              <a:t>的随机变量的熵</a:t>
            </a:r>
            <a:endParaRPr lang="zh-CN" altLang="en-US" dirty="0">
              <a:solidFill>
                <a:srgbClr val="0432FF"/>
              </a:solidFill>
            </a:endParaRPr>
          </a:p>
        </p:txBody>
      </p:sp>
      <p:sp>
        <p:nvSpPr>
          <p:cNvPr id="9" name="矩形 8"/>
          <p:cNvSpPr/>
          <p:nvPr/>
        </p:nvSpPr>
        <p:spPr>
          <a:xfrm>
            <a:off x="1463040" y="6218853"/>
            <a:ext cx="5486400" cy="523220"/>
          </a:xfrm>
          <a:prstGeom prst="rect">
            <a:avLst/>
          </a:prstGeom>
        </p:spPr>
        <p:txBody>
          <a:bodyPr wrap="square">
            <a:spAutoFit/>
          </a:bodyPr>
          <a:lstStyle/>
          <a:p>
            <a:r>
              <a:rPr lang="zh-CN" altLang="en-US" dirty="0">
                <a:solidFill>
                  <a:srgbClr val="FF0000"/>
                </a:solidFill>
              </a:rPr>
              <a:t>⾮均匀分布⽐均匀分布的熵要⼩ </a:t>
            </a:r>
            <a:endParaRPr lang="zh-CN" altLang="en-US"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Differential Entropy  </a:t>
            </a:r>
            <a:r>
              <a:rPr lang="zh-CN" altLang="en-US" b="1" dirty="0"/>
              <a:t>微分熵</a:t>
            </a:r>
            <a:endParaRPr lang="en-GB" b="1" dirty="0"/>
          </a:p>
        </p:txBody>
      </p:sp>
      <p:sp>
        <p:nvSpPr>
          <p:cNvPr id="3" name="Content Placeholder 2"/>
          <p:cNvSpPr>
            <a:spLocks noGrp="1"/>
          </p:cNvSpPr>
          <p:nvPr>
            <p:ph idx="1"/>
          </p:nvPr>
        </p:nvSpPr>
        <p:spPr/>
        <p:txBody>
          <a:bodyPr>
            <a:normAutofit/>
          </a:bodyPr>
          <a:lstStyle/>
          <a:p>
            <a:endParaRPr lang="en-GB" sz="2400" dirty="0"/>
          </a:p>
          <a:p>
            <a:pPr>
              <a:buNone/>
            </a:pPr>
            <a:endParaRPr lang="en-GB" sz="2400" dirty="0"/>
          </a:p>
          <a:p>
            <a:endParaRPr lang="en-GB" sz="2400" dirty="0"/>
          </a:p>
          <a:p>
            <a:endParaRPr lang="en-GB" sz="2400" dirty="0"/>
          </a:p>
          <a:p>
            <a:endParaRPr lang="en-GB" sz="2400" dirty="0"/>
          </a:p>
        </p:txBody>
      </p:sp>
      <p:pic>
        <p:nvPicPr>
          <p:cNvPr id="5"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a:xfrm>
            <a:off x="964686" y="3024555"/>
            <a:ext cx="7030567" cy="984738"/>
          </a:xfrm>
          <a:prstGeom prst="rect">
            <a:avLst/>
          </a:prstGeom>
          <a:noFill/>
        </p:spPr>
      </p:pic>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9" name="文本框 8"/>
          <p:cNvSpPr txBox="1"/>
          <p:nvPr/>
        </p:nvSpPr>
        <p:spPr>
          <a:xfrm>
            <a:off x="6193927" y="1196752"/>
            <a:ext cx="1728192"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连续随机变量</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Conditional Entropy  </a:t>
            </a:r>
            <a:r>
              <a:rPr lang="zh-CN" altLang="en-US" b="1" dirty="0"/>
              <a:t>条件熵</a:t>
            </a:r>
            <a:endParaRPr lang="en-GB" b="1" dirty="0"/>
          </a:p>
        </p:txBody>
      </p:sp>
      <p:pic>
        <p:nvPicPr>
          <p:cNvPr id="5"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a:xfrm>
            <a:off x="1569786" y="1995854"/>
            <a:ext cx="6185766" cy="899749"/>
          </a:xfrm>
          <a:prstGeom prst="rect">
            <a:avLst/>
          </a:prstGeom>
          <a:noFill/>
        </p:spPr>
      </p:pic>
      <p:pic>
        <p:nvPicPr>
          <p:cNvPr id="7"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tretch>
            <a:fillRect/>
          </a:stretch>
        </p:blipFill>
        <p:spPr>
          <a:xfrm>
            <a:off x="2722680" y="3429936"/>
            <a:ext cx="3809312" cy="412301"/>
          </a:xfrm>
          <a:prstGeom prst="rect">
            <a:avLst/>
          </a:prstGeom>
          <a:noFill/>
        </p:spPr>
      </p:pic>
      <p:sp>
        <p:nvSpPr>
          <p:cNvPr id="6" name="Rectangle 2"/>
          <p:cNvSpPr>
            <a:spLocks noChangeArrowheads="1"/>
          </p:cNvSpPr>
          <p:nvPr/>
        </p:nvSpPr>
        <p:spPr bwMode="auto">
          <a:xfrm>
            <a:off x="1468316" y="4143065"/>
            <a:ext cx="666456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pPr>
            <a:br>
              <a:rPr kumimoji="0" lang="zh-CN" altLang="zh-CN" sz="1200" i="0" u="none" strike="noStrike" cap="none" normalizeH="0" baseline="0" dirty="0">
                <a:ln>
                  <a:noFill/>
                </a:ln>
                <a:solidFill>
                  <a:srgbClr val="0432FF"/>
                </a:solidFill>
                <a:effectLst/>
                <a:latin typeface="Times New Roman" panose="02020603050405020304" pitchFamily="18" charset="0"/>
                <a:ea typeface="MathJax_Math-italic"/>
                <a:cs typeface="Times New Roman" panose="02020603050405020304" pitchFamily="18" charset="0"/>
              </a:rPr>
            </a:br>
            <a:r>
              <a:rPr kumimoji="0" lang="zh-CN" altLang="zh-CN" sz="2400" i="0" u="none" strike="noStrike" cap="none" normalizeH="0" baseline="0" dirty="0">
                <a:ln>
                  <a:noFill/>
                </a:ln>
                <a:solidFill>
                  <a:srgbClr val="0432FF"/>
                </a:solidFill>
                <a:effectLst/>
                <a:latin typeface="Times New Roman" panose="02020603050405020304" pitchFamily="18" charset="0"/>
                <a:ea typeface="MathJax_Math-italic"/>
                <a:cs typeface="Times New Roman" panose="02020603050405020304" pitchFamily="18" charset="0"/>
              </a:rPr>
              <a:t>x</a:t>
            </a:r>
            <a:r>
              <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rPr>
              <a:t>、</a:t>
            </a:r>
            <a:r>
              <a:rPr kumimoji="0" lang="zh-CN" altLang="zh-CN" sz="2400" i="0" u="none" strike="noStrike" cap="none" normalizeH="0" baseline="0" dirty="0">
                <a:ln>
                  <a:noFill/>
                </a:ln>
                <a:solidFill>
                  <a:srgbClr val="0432FF"/>
                </a:solidFill>
                <a:effectLst/>
                <a:latin typeface="Times New Roman" panose="02020603050405020304" pitchFamily="18" charset="0"/>
                <a:ea typeface="MathJax_Math-italic"/>
                <a:cs typeface="Times New Roman" panose="02020603050405020304" pitchFamily="18" charset="0"/>
              </a:rPr>
              <a:t>y</a:t>
            </a:r>
            <a:r>
              <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rPr>
              <a:t>联合分布的不确定度，等于</a:t>
            </a:r>
            <a:r>
              <a:rPr kumimoji="0" lang="zh-CN" altLang="zh-CN" sz="2400" i="0" u="none" strike="noStrike" cap="none" normalizeH="0" baseline="0" dirty="0">
                <a:ln>
                  <a:noFill/>
                </a:ln>
                <a:solidFill>
                  <a:srgbClr val="0432FF"/>
                </a:solidFill>
                <a:effectLst/>
                <a:latin typeface="Times New Roman" panose="02020603050405020304" pitchFamily="18" charset="0"/>
                <a:ea typeface="MathJax_Math-italic"/>
                <a:cs typeface="Times New Roman" panose="02020603050405020304" pitchFamily="18" charset="0"/>
              </a:rPr>
              <a:t>x</a:t>
            </a:r>
            <a:r>
              <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rPr>
              <a:t>的不确定度与知道</a:t>
            </a:r>
            <a:r>
              <a:rPr kumimoji="0" lang="zh-CN" altLang="zh-CN" sz="2400" i="0" u="none" strike="noStrike" cap="none" normalizeH="0" baseline="0" dirty="0">
                <a:ln>
                  <a:noFill/>
                </a:ln>
                <a:solidFill>
                  <a:srgbClr val="0432FF"/>
                </a:solidFill>
                <a:effectLst/>
                <a:latin typeface="Times New Roman" panose="02020603050405020304" pitchFamily="18" charset="0"/>
                <a:ea typeface="MathJax_Math-italic"/>
                <a:cs typeface="Times New Roman" panose="02020603050405020304" pitchFamily="18" charset="0"/>
              </a:rPr>
              <a:t>x</a:t>
            </a:r>
            <a:r>
              <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rPr>
              <a:t>后</a:t>
            </a:r>
            <a:r>
              <a:rPr kumimoji="0" lang="zh-CN" altLang="zh-CN" sz="2400" i="0" u="none" strike="noStrike" cap="none" normalizeH="0" baseline="0" dirty="0">
                <a:ln>
                  <a:noFill/>
                </a:ln>
                <a:solidFill>
                  <a:srgbClr val="0432FF"/>
                </a:solidFill>
                <a:effectLst/>
                <a:latin typeface="Times New Roman" panose="02020603050405020304" pitchFamily="18" charset="0"/>
                <a:ea typeface="MathJax_Math-italic"/>
                <a:cs typeface="Times New Roman" panose="02020603050405020304" pitchFamily="18" charset="0"/>
              </a:rPr>
              <a:t>y</a:t>
            </a:r>
            <a:r>
              <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rPr>
              <a:t>的不确定度之和</a:t>
            </a:r>
            <a:r>
              <a:rPr lang="zh-CN" altLang="en-US" sz="2400" dirty="0">
                <a:solidFill>
                  <a:srgbClr val="0432FF"/>
                </a:solidFill>
                <a:latin typeface="Times New Roman" panose="02020603050405020304" pitchFamily="18" charset="0"/>
                <a:cs typeface="Times New Roman" panose="02020603050405020304" pitchFamily="18" charset="0"/>
              </a:rPr>
              <a:t>。</a:t>
            </a:r>
            <a:r>
              <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rPr>
              <a:t> </a:t>
            </a:r>
            <a:endParaRPr kumimoji="0" lang="zh-CN" altLang="zh-CN" sz="2400" i="0" u="none" strike="noStrike" cap="none" normalizeH="0" baseline="0" dirty="0">
              <a:ln>
                <a:noFill/>
              </a:ln>
              <a:solidFill>
                <a:srgbClr val="0432FF"/>
              </a:solidFill>
              <a:effectLst/>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P_tmp.png"/>
          <p:cNvPicPr>
            <a:picLocks noGrp="1" noChangeAspect="1"/>
          </p:cNvPicPr>
          <p:nvPr>
            <p:ph idx="1"/>
            <p:custDataLst>
              <p:tags r:id="rId1"/>
            </p:custDataLst>
          </p:nvPr>
        </p:nvPicPr>
        <p:blipFill>
          <a:blip r:embed="rId2">
            <a:clrChange>
              <a:clrFrom>
                <a:srgbClr val="FFFFFF"/>
              </a:clrFrom>
              <a:clrTo>
                <a:srgbClr val="FFFFFF">
                  <a:alpha val="0"/>
                </a:srgbClr>
              </a:clrTo>
            </a:clrChange>
          </a:blip>
          <a:stretch>
            <a:fillRect/>
          </a:stretch>
        </p:blipFill>
        <p:spPr>
          <a:xfrm>
            <a:off x="635500" y="2454398"/>
            <a:ext cx="7736966" cy="1603252"/>
          </a:xfrm>
          <a:noFill/>
        </p:spPr>
      </p:pic>
      <p:pic>
        <p:nvPicPr>
          <p:cNvPr id="7" name="Picture 6"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1888929" y="4472622"/>
            <a:ext cx="4776225" cy="762002"/>
          </a:xfrm>
          <a:prstGeom prst="rect">
            <a:avLst/>
          </a:prstGeom>
          <a:noFill/>
        </p:spPr>
      </p:pic>
      <p:pic>
        <p:nvPicPr>
          <p:cNvPr id="9" name="Picture 8" descr="TP_tmp.png"/>
          <p:cNvPicPr>
            <a:picLocks noChangeAspect="1"/>
          </p:cNvPicPr>
          <p:nvPr>
            <p:custDataLst>
              <p:tags r:id="rId5"/>
            </p:custDataLst>
          </p:nvPr>
        </p:nvPicPr>
        <p:blipFill>
          <a:blip r:embed="rId6">
            <a:clrChange>
              <a:clrFrom>
                <a:srgbClr val="FFFFFF"/>
              </a:clrFrom>
              <a:clrTo>
                <a:srgbClr val="FFFFFF">
                  <a:alpha val="0"/>
                </a:srgbClr>
              </a:clrTo>
            </a:clrChange>
          </a:blip>
          <a:stretch>
            <a:fillRect/>
          </a:stretch>
        </p:blipFill>
        <p:spPr>
          <a:xfrm>
            <a:off x="1986280" y="5825744"/>
            <a:ext cx="1395986" cy="280416"/>
          </a:xfrm>
          <a:prstGeom prst="rect">
            <a:avLst/>
          </a:prstGeom>
          <a:noFill/>
        </p:spPr>
      </p:pic>
      <p:pic>
        <p:nvPicPr>
          <p:cNvPr id="10" name="Picture 9" descr="TP_tmp.png"/>
          <p:cNvPicPr>
            <a:picLocks noChangeAspect="1"/>
          </p:cNvPicPr>
          <p:nvPr>
            <p:custDataLst>
              <p:tags r:id="rId7"/>
            </p:custDataLst>
          </p:nvPr>
        </p:nvPicPr>
        <p:blipFill>
          <a:blip r:embed="rId8">
            <a:clrChange>
              <a:clrFrom>
                <a:srgbClr val="FFFFFF"/>
              </a:clrFrom>
              <a:clrTo>
                <a:srgbClr val="FFFFFF">
                  <a:alpha val="0"/>
                </a:srgbClr>
              </a:clrTo>
            </a:clrChange>
          </a:blip>
          <a:stretch>
            <a:fillRect/>
          </a:stretch>
        </p:blipFill>
        <p:spPr bwMode="auto">
          <a:xfrm>
            <a:off x="4360156" y="5825744"/>
            <a:ext cx="2186444" cy="280547"/>
          </a:xfrm>
          <a:prstGeom prst="rect">
            <a:avLst/>
          </a:prstGeom>
          <a:noFill/>
          <a:effectLst/>
        </p:spPr>
      </p:pic>
      <p:sp>
        <p:nvSpPr>
          <p:cNvPr id="3" name="Rectangle 1"/>
          <p:cNvSpPr>
            <a:spLocks noChangeArrowheads="1"/>
          </p:cNvSpPr>
          <p:nvPr/>
        </p:nvSpPr>
        <p:spPr bwMode="auto">
          <a:xfrm>
            <a:off x="508000" y="996474"/>
            <a:ext cx="80752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定义了用一个</a:t>
            </a:r>
            <a:r>
              <a:rPr kumimoji="0" lang="zh-CN" altLang="zh-CN" sz="24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预估分布</a:t>
            </a:r>
            <a:r>
              <a:rPr kumimoji="0" lang="zh-CN" altLang="zh-CN" sz="2400" i="0" u="none" strike="noStrike" cap="none" normalizeH="0" baseline="0" dirty="0">
                <a:ln>
                  <a:noFill/>
                </a:ln>
                <a:solidFill>
                  <a:srgbClr val="FF0000"/>
                </a:solidFill>
                <a:effectLst/>
                <a:latin typeface="Times New Roman" panose="02020603050405020304" pitchFamily="18" charset="0"/>
                <a:ea typeface="MathJax_Math-italic"/>
                <a:cs typeface="Times New Roman" panose="02020603050405020304" pitchFamily="18" charset="0"/>
              </a:rPr>
              <a:t>q</a:t>
            </a:r>
            <a:r>
              <a:rPr kumimoji="0" lang="zh-CN" altLang="zh-CN" sz="2400" i="0" u="none" strike="noStrike" cap="none" normalizeH="0" baseline="0" dirty="0">
                <a:ln>
                  <a:noFill/>
                </a:ln>
                <a:solidFill>
                  <a:srgbClr val="FF0000"/>
                </a:solidFill>
                <a:effectLst/>
                <a:latin typeface="Times New Roman" panose="02020603050405020304" pitchFamily="18" charset="0"/>
                <a:ea typeface="MathJax_Main"/>
                <a:cs typeface="Times New Roman" panose="02020603050405020304" pitchFamily="18" charset="0"/>
              </a:rPr>
              <a:t>(</a:t>
            </a:r>
            <a:r>
              <a:rPr kumimoji="0" lang="zh-CN" altLang="zh-CN" sz="2400" i="0" u="none" strike="noStrike" cap="none" normalizeH="0" baseline="0" dirty="0">
                <a:ln>
                  <a:noFill/>
                </a:ln>
                <a:solidFill>
                  <a:srgbClr val="FF0000"/>
                </a:solidFill>
                <a:effectLst/>
                <a:latin typeface="Times New Roman" panose="02020603050405020304" pitchFamily="18" charset="0"/>
                <a:ea typeface="MathJax_Math-italic"/>
                <a:cs typeface="Times New Roman" panose="02020603050405020304" pitchFamily="18" charset="0"/>
              </a:rPr>
              <a:t>x</a:t>
            </a:r>
            <a:r>
              <a:rPr kumimoji="0" lang="zh-CN" altLang="zh-CN" sz="2400" i="0" u="none" strike="noStrike" cap="none" normalizeH="0" baseline="0" dirty="0">
                <a:ln>
                  <a:noFill/>
                </a:ln>
                <a:solidFill>
                  <a:srgbClr val="FF0000"/>
                </a:solidFill>
                <a:effectLst/>
                <a:latin typeface="Times New Roman" panose="02020603050405020304" pitchFamily="18" charset="0"/>
                <a:ea typeface="MathJax_Main"/>
                <a:cs typeface="Times New Roman" panose="02020603050405020304" pitchFamily="18" charset="0"/>
              </a:rPr>
              <a:t>)</a:t>
            </a:r>
            <a:r>
              <a:rPr kumimoji="0" lang="zh-CN" altLang="zh-CN"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近似一个</a:t>
            </a:r>
            <a:r>
              <a:rPr kumimoji="0" lang="zh-CN" altLang="zh-CN" sz="240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未知分布p(x)时</a:t>
            </a:r>
            <a:r>
              <a:rPr kumimoji="0" lang="zh-CN" altLang="zh-CN"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，对x进行编码所需要的额外期望信息量</a:t>
            </a:r>
            <a:r>
              <a:rPr kumimoji="0" lang="zh-CN" alt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，相对</a:t>
            </a:r>
            <a:r>
              <a:rPr lang="zh-CN" altLang="en-US" sz="2400" dirty="0">
                <a:latin typeface="Times New Roman" panose="02020603050405020304" pitchFamily="18" charset="0"/>
                <a:cs typeface="Times New Roman" panose="02020603050405020304" pitchFamily="18" charset="0"/>
              </a:rPr>
              <a:t>熵越大，两个分布越不相似。</a:t>
            </a:r>
            <a:endParaRPr kumimoji="0" lang="zh-CN" altLang="zh-CN"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12" name="Rectangle 2"/>
          <p:cNvSpPr>
            <a:spLocks noGrp="1" noRot="1" noChangeArrowheads="1"/>
          </p:cNvSpPr>
          <p:nvPr>
            <p:ph type="title"/>
          </p:nvPr>
        </p:nvSpPr>
        <p:spPr>
          <a:xfrm>
            <a:off x="70208" y="229826"/>
            <a:ext cx="8991600" cy="523528"/>
          </a:xfrm>
        </p:spPr>
        <p:txBody>
          <a:bodyPr/>
          <a:lstStyle/>
          <a:p>
            <a:pPr eaLnBrk="1" hangingPunct="1"/>
            <a:r>
              <a:rPr lang="en-US" altLang="zh-CN" sz="4000" b="1" dirty="0">
                <a:latin typeface="隶书" panose="02010509060101010101" pitchFamily="49" charset="-122"/>
              </a:rPr>
              <a:t>KL</a:t>
            </a:r>
            <a:r>
              <a:rPr lang="zh-CN" altLang="en-US" sz="4000" b="1" dirty="0">
                <a:latin typeface="隶书" panose="02010509060101010101" pitchFamily="49" charset="-122"/>
              </a:rPr>
              <a:t>散度</a:t>
            </a:r>
            <a:r>
              <a:rPr lang="zh-CN" altLang="en-US" sz="2000" b="1" dirty="0">
                <a:latin typeface="隶书" panose="02010509060101010101" pitchFamily="49" charset="-122"/>
              </a:rPr>
              <a:t>（</a:t>
            </a:r>
            <a:r>
              <a:rPr lang="en-US" altLang="zh-CN" sz="2000" b="1" dirty="0" err="1">
                <a:latin typeface="隶书" panose="02010509060101010101" pitchFamily="49" charset="-122"/>
              </a:rPr>
              <a:t>Kullback-Leibler</a:t>
            </a:r>
            <a:r>
              <a:rPr lang="en-US" altLang="zh-CN" sz="2000" b="1" dirty="0">
                <a:latin typeface="隶书" panose="02010509060101010101" pitchFamily="49" charset="-122"/>
              </a:rPr>
              <a:t> divergence</a:t>
            </a:r>
            <a:r>
              <a:rPr lang="zh-CN" altLang="en-US" sz="2000" b="1" dirty="0">
                <a:latin typeface="隶书" panose="02010509060101010101" pitchFamily="49" charset="-122"/>
              </a:rPr>
              <a:t>）  </a:t>
            </a:r>
            <a:r>
              <a:rPr lang="zh-CN" altLang="en-US" sz="4000" b="1" dirty="0">
                <a:latin typeface="隶书" panose="02010509060101010101" pitchFamily="49" charset="-122"/>
              </a:rPr>
              <a:t>相对熵</a:t>
            </a:r>
            <a:endParaRPr lang="en-US" altLang="zh-CN" sz="4000" b="1" dirty="0">
              <a:latin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solidFill>
                  <a:srgbClr val="FF0000"/>
                </a:solidFill>
              </a:rPr>
              <a:t>1</a:t>
            </a:r>
            <a:r>
              <a:rPr lang="zh-CN" altLang="en-US" b="1" dirty="0">
                <a:solidFill>
                  <a:srgbClr val="FF0000"/>
                </a:solidFill>
              </a:rPr>
              <a:t>）两大观点</a:t>
            </a:r>
            <a:endParaRPr lang="en-US" altLang="zh-CN" b="1" dirty="0">
              <a:solidFill>
                <a:srgbClr val="FF0000"/>
              </a:solidFill>
            </a:endParaRPr>
          </a:p>
          <a:p>
            <a:r>
              <a:rPr lang="en-US" altLang="zh-CN" b="1" dirty="0"/>
              <a:t>2</a:t>
            </a:r>
            <a:r>
              <a:rPr lang="zh-CN" altLang="en-US" b="1" dirty="0"/>
              <a:t>）概率论基本法则</a:t>
            </a:r>
            <a:endParaRPr lang="en-US" altLang="zh-CN" b="1" dirty="0"/>
          </a:p>
          <a:p>
            <a:r>
              <a:rPr lang="en-US" altLang="zh-CN" b="1" dirty="0"/>
              <a:t>3</a:t>
            </a:r>
            <a:r>
              <a:rPr lang="zh-CN" altLang="en-US" b="1" dirty="0"/>
              <a:t>）概率密度</a:t>
            </a:r>
            <a:endParaRPr lang="en-US" altLang="zh-CN" b="1" dirty="0"/>
          </a:p>
          <a:p>
            <a:r>
              <a:rPr lang="en-US" altLang="zh-CN" b="1" dirty="0"/>
              <a:t>4</a:t>
            </a:r>
            <a:r>
              <a:rPr lang="zh-CN" altLang="en-US" b="1" dirty="0"/>
              <a:t>）贝叶斯概率</a:t>
            </a:r>
            <a:endParaRPr lang="en-US" altLang="zh-CN" b="1" dirty="0"/>
          </a:p>
          <a:p>
            <a:r>
              <a:rPr lang="en-US" altLang="zh-CN" b="1" dirty="0"/>
              <a:t>5</a:t>
            </a:r>
            <a:r>
              <a:rPr lang="zh-CN" altLang="en-US" b="1" dirty="0"/>
              <a:t>）高斯分布</a:t>
            </a:r>
            <a:endParaRPr lang="en-US" altLang="zh-CN" b="1" dirty="0"/>
          </a:p>
          <a:p>
            <a:r>
              <a:rPr lang="en-US" altLang="zh-CN" b="1" dirty="0"/>
              <a:t>6</a:t>
            </a:r>
            <a:r>
              <a:rPr lang="zh-CN" altLang="en-US" b="1" dirty="0"/>
              <a:t>）最大似然曲线拟合</a:t>
            </a:r>
            <a:endParaRPr lang="en-US" altLang="zh-CN" b="1" dirty="0"/>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62" y="0"/>
            <a:ext cx="8229600" cy="1143000"/>
          </a:xfrm>
        </p:spPr>
        <p:txBody>
          <a:bodyPr/>
          <a:lstStyle/>
          <a:p>
            <a:r>
              <a:rPr lang="en-GB" b="1" dirty="0"/>
              <a:t>Mutual Information, </a:t>
            </a:r>
            <a:r>
              <a:rPr lang="zh-CN" altLang="en-US" b="1" dirty="0"/>
              <a:t>互信息</a:t>
            </a:r>
            <a:endParaRPr lang="en-GB" b="1" dirty="0"/>
          </a:p>
        </p:txBody>
      </p:sp>
      <p:pic>
        <p:nvPicPr>
          <p:cNvPr id="5" name="Picture 4"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tretch>
            <a:fillRect/>
          </a:stretch>
        </p:blipFill>
        <p:spPr>
          <a:xfrm>
            <a:off x="1243110" y="2655265"/>
            <a:ext cx="6890155" cy="1304194"/>
          </a:xfrm>
          <a:prstGeom prst="rect">
            <a:avLst/>
          </a:prstGeom>
          <a:noFill/>
        </p:spPr>
      </p:pic>
      <p:pic>
        <p:nvPicPr>
          <p:cNvPr id="7" name="Picture 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tretch>
            <a:fillRect/>
          </a:stretch>
        </p:blipFill>
        <p:spPr>
          <a:xfrm>
            <a:off x="1336431" y="4177935"/>
            <a:ext cx="5933946" cy="385266"/>
          </a:xfrm>
          <a:prstGeom prst="rect">
            <a:avLst/>
          </a:prstGeom>
          <a:noFill/>
        </p:spPr>
      </p:pic>
      <p:sp>
        <p:nvSpPr>
          <p:cNvPr id="3" name="Rectangle 1"/>
          <p:cNvSpPr>
            <a:spLocks noChangeArrowheads="1"/>
          </p:cNvSpPr>
          <p:nvPr/>
        </p:nvSpPr>
        <p:spPr bwMode="auto">
          <a:xfrm>
            <a:off x="1198521" y="5059205"/>
            <a:ext cx="71541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zh-CN" sz="2400" dirty="0">
                <a:solidFill>
                  <a:srgbClr val="0432FF"/>
                </a:solidFill>
                <a:latin typeface="Times New Roman" panose="02020603050405020304" pitchFamily="18" charset="0"/>
                <a:ea typeface="MathJax_Math-italic"/>
                <a:cs typeface="Times New Roman" panose="02020603050405020304" pitchFamily="18" charset="0"/>
              </a:rPr>
              <a:t>x、y的互信息可以理解为知道其中一个随机变量的取值后</a:t>
            </a:r>
            <a:r>
              <a:rPr lang="zh-CN" altLang="en-US" sz="2400" dirty="0">
                <a:solidFill>
                  <a:srgbClr val="0432FF"/>
                </a:solidFill>
                <a:latin typeface="Times New Roman" panose="02020603050405020304" pitchFamily="18" charset="0"/>
                <a:ea typeface="MathJax_Math-italic"/>
                <a:cs typeface="Times New Roman" panose="02020603050405020304" pitchFamily="18" charset="0"/>
              </a:rPr>
              <a:t>，</a:t>
            </a:r>
            <a:r>
              <a:rPr lang="zh-CN" altLang="zh-CN" sz="2400" dirty="0">
                <a:solidFill>
                  <a:srgbClr val="0432FF"/>
                </a:solidFill>
                <a:latin typeface="Times New Roman" panose="02020603050405020304" pitchFamily="18" charset="0"/>
                <a:ea typeface="MathJax_Math-italic"/>
                <a:cs typeface="Times New Roman" panose="02020603050405020304" pitchFamily="18" charset="0"/>
              </a:rPr>
              <a:t>另一个随机变量的不确定度的降低</a:t>
            </a:r>
            <a:r>
              <a:rPr lang="zh-CN" altLang="en-US" sz="2400" dirty="0">
                <a:solidFill>
                  <a:srgbClr val="0432FF"/>
                </a:solidFill>
                <a:latin typeface="Times New Roman" panose="02020603050405020304" pitchFamily="18" charset="0"/>
                <a:ea typeface="MathJax_Math-italic"/>
                <a:cs typeface="Times New Roman" panose="02020603050405020304" pitchFamily="18" charset="0"/>
              </a:rPr>
              <a:t>。</a:t>
            </a:r>
            <a:endParaRPr lang="zh-CN" altLang="zh-CN" sz="2400" dirty="0">
              <a:solidFill>
                <a:srgbClr val="0432FF"/>
              </a:solidFill>
              <a:latin typeface="Times New Roman" panose="02020603050405020304" pitchFamily="18" charset="0"/>
              <a:ea typeface="MathJax_Math-italic"/>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6E116B98-1FBF-4184-9B51-DC29ABEA845F}" type="slidenum">
              <a:rPr lang="en-US" altLang="zh-CN" smtClean="0"/>
            </a:fld>
            <a:endParaRPr lang="en-US" altLang="zh-CN"/>
          </a:p>
        </p:txBody>
      </p:sp>
      <p:sp>
        <p:nvSpPr>
          <p:cNvPr id="9" name="矩形 8"/>
          <p:cNvSpPr/>
          <p:nvPr/>
        </p:nvSpPr>
        <p:spPr>
          <a:xfrm>
            <a:off x="1037492" y="1263749"/>
            <a:ext cx="7491046" cy="1200329"/>
          </a:xfrm>
          <a:prstGeom prst="rect">
            <a:avLst/>
          </a:prstGeom>
        </p:spPr>
        <p:txBody>
          <a:bodyPr wrap="square">
            <a:spAutoFit/>
          </a:bodyPr>
          <a:lstStyle/>
          <a:p>
            <a:pPr>
              <a:lnSpc>
                <a:spcPct val="150000"/>
              </a:lnSpc>
            </a:pPr>
            <a:r>
              <a:rPr lang="zh-CN" altLang="en-US" sz="2400" dirty="0">
                <a:ea typeface="MathJax_Math-italic"/>
                <a:cs typeface="Times New Roman" panose="02020603050405020304" pitchFamily="18" charset="0"/>
              </a:rPr>
              <a:t>变量</a:t>
            </a:r>
            <a:r>
              <a:rPr lang="en-US" altLang="zh-CN" sz="2400" dirty="0">
                <a:ea typeface="MathJax_Math-italic"/>
                <a:cs typeface="Times New Roman" panose="02020603050405020304" pitchFamily="18" charset="0"/>
              </a:rPr>
              <a:t>x, y</a:t>
            </a:r>
            <a:r>
              <a:rPr lang="zh-CN" altLang="en-US" sz="2400" dirty="0">
                <a:ea typeface="MathJax_Math-italic"/>
                <a:cs typeface="Times New Roman" panose="02020603050405020304" pitchFamily="18" charset="0"/>
              </a:rPr>
              <a:t>不独立，用</a:t>
            </a:r>
            <a:r>
              <a:rPr lang="zh-CN" altLang="en-US" sz="2400" dirty="0">
                <a:solidFill>
                  <a:srgbClr val="0000FF"/>
                </a:solidFill>
                <a:ea typeface="MathJax_Math-italic"/>
                <a:cs typeface="Times New Roman" panose="02020603050405020304" pitchFamily="18" charset="0"/>
              </a:rPr>
              <a:t>联合概率分布</a:t>
            </a:r>
            <a:r>
              <a:rPr lang="zh-CN" altLang="en-US" sz="2400" dirty="0">
                <a:ea typeface="MathJax_Math-italic"/>
                <a:cs typeface="Times New Roman" panose="02020603050405020304" pitchFamily="18" charset="0"/>
              </a:rPr>
              <a:t>与</a:t>
            </a:r>
            <a:r>
              <a:rPr lang="zh-CN" altLang="en-US" sz="2400" dirty="0">
                <a:solidFill>
                  <a:srgbClr val="0000FF"/>
                </a:solidFill>
                <a:ea typeface="MathJax_Math-italic"/>
                <a:cs typeface="Times New Roman" panose="02020603050405020304" pitchFamily="18" charset="0"/>
              </a:rPr>
              <a:t>边缘概率分布乘积</a:t>
            </a:r>
            <a:r>
              <a:rPr lang="zh-CN" altLang="en-US" sz="2400" dirty="0">
                <a:ea typeface="MathJax_Math-italic"/>
                <a:cs typeface="Times New Roman" panose="02020603050405020304" pitchFamily="18" charset="0"/>
              </a:rPr>
              <a:t>之间的</a:t>
            </a:r>
            <a:r>
              <a:rPr lang="en-US" altLang="zh-CN" sz="2400" dirty="0">
                <a:solidFill>
                  <a:srgbClr val="0000FF"/>
                </a:solidFill>
                <a:ea typeface="MathJax_Math-italic"/>
                <a:cs typeface="Times New Roman" panose="02020603050405020304" pitchFamily="18" charset="0"/>
              </a:rPr>
              <a:t>KL</a:t>
            </a:r>
            <a:r>
              <a:rPr lang="zh-CN" altLang="en-US" sz="2400" dirty="0">
                <a:solidFill>
                  <a:srgbClr val="0000FF"/>
                </a:solidFill>
                <a:ea typeface="MathJax_Math-italic"/>
                <a:cs typeface="Times New Roman" panose="02020603050405020304" pitchFamily="18" charset="0"/>
              </a:rPr>
              <a:t>散度</a:t>
            </a:r>
            <a:r>
              <a:rPr lang="zh-CN" altLang="en-US" sz="2400" dirty="0">
                <a:ea typeface="MathJax_Math-italic"/>
                <a:cs typeface="Times New Roman" panose="02020603050405020304" pitchFamily="18" charset="0"/>
              </a:rPr>
              <a:t>判断是否接近独立 </a:t>
            </a:r>
            <a:r>
              <a:rPr lang="en-US" altLang="zh-CN" sz="2400" dirty="0">
                <a:ea typeface="MathJax_Math-italic"/>
                <a:cs typeface="Times New Roman" panose="02020603050405020304" pitchFamily="18" charset="0"/>
              </a:rPr>
              <a:t>p(</a:t>
            </a:r>
            <a:r>
              <a:rPr lang="en-US" altLang="zh-CN" sz="2400" dirty="0" err="1">
                <a:ea typeface="MathJax_Math-italic"/>
                <a:cs typeface="Times New Roman" panose="02020603050405020304" pitchFamily="18" charset="0"/>
              </a:rPr>
              <a:t>x,y</a:t>
            </a:r>
            <a:r>
              <a:rPr lang="en-US" altLang="zh-CN" sz="2400" dirty="0">
                <a:ea typeface="MathJax_Math-italic"/>
                <a:cs typeface="Times New Roman" panose="02020603050405020304" pitchFamily="18" charset="0"/>
              </a:rPr>
              <a:t>)=p(x)p(y)</a:t>
            </a:r>
            <a:endParaRPr lang="zh-CN" altLang="en-US" sz="2400" dirty="0">
              <a:ea typeface="MathJax_Math-italic"/>
              <a:cs typeface="Times New Roman" panose="02020603050405020304" pitchFamily="18" charset="0"/>
            </a:endParaRPr>
          </a:p>
        </p:txBody>
      </p:sp>
      <p:pic>
        <p:nvPicPr>
          <p:cNvPr id="135169" name="Picture 1"/>
          <p:cNvPicPr>
            <a:picLocks noChangeAspect="1" noChangeArrowheads="1"/>
          </p:cNvPicPr>
          <p:nvPr/>
        </p:nvPicPr>
        <p:blipFill>
          <a:blip r:embed="rId5" cstate="print"/>
          <a:srcRect/>
          <a:stretch>
            <a:fillRect/>
          </a:stretch>
        </p:blipFill>
        <p:spPr bwMode="auto">
          <a:xfrm>
            <a:off x="0" y="4643510"/>
            <a:ext cx="9144000" cy="2214490"/>
          </a:xfrm>
          <a:prstGeom prst="rect">
            <a:avLst/>
          </a:prstGeom>
          <a:noFill/>
          <a:ln w="9525">
            <a:noFill/>
            <a:miter lim="800000"/>
            <a:headEnd/>
            <a:tailEnd/>
          </a:ln>
        </p:spPr>
      </p:pic>
      <p:sp>
        <p:nvSpPr>
          <p:cNvPr id="11" name="矩形 10"/>
          <p:cNvSpPr/>
          <p:nvPr/>
        </p:nvSpPr>
        <p:spPr>
          <a:xfrm>
            <a:off x="131878" y="916490"/>
            <a:ext cx="8842001" cy="400110"/>
          </a:xfrm>
          <a:prstGeom prst="rect">
            <a:avLst/>
          </a:prstGeom>
        </p:spPr>
        <p:txBody>
          <a:bodyPr wrap="square">
            <a:spAutoFit/>
          </a:bodyPr>
          <a:lstStyle/>
          <a:p>
            <a:pPr algn="ctr"/>
            <a:r>
              <a:rPr lang="zh-CN" altLang="en-US" sz="2000" dirty="0">
                <a:solidFill>
                  <a:srgbClr val="FF3300"/>
                </a:solidFill>
              </a:rPr>
              <a:t>在某个条件下，事情比原来会变得有序一些（随机），熵就会减少一些</a:t>
            </a:r>
            <a:endParaRPr lang="zh-CN" altLang="en-US" sz="2000"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35169"/>
                                        </p:tgtEl>
                                        <p:attrNameLst>
                                          <p:attrName>style.visibility</p:attrName>
                                        </p:attrNameLst>
                                      </p:cBhvr>
                                      <p:to>
                                        <p:strVal val="visible"/>
                                      </p:to>
                                    </p:set>
                                    <p:animEffect transition="in" filter="box(in)">
                                      <p:cBhvr>
                                        <p:cTn id="13" dur="500"/>
                                        <p:tgtEl>
                                          <p:spTgt spid="135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dirty="0"/>
              <a:t>提纲</a:t>
            </a:r>
            <a:endParaRPr lang="zh-CN" altLang="en-US" b="1" dirty="0"/>
          </a:p>
        </p:txBody>
      </p:sp>
      <p:sp>
        <p:nvSpPr>
          <p:cNvPr id="15363" name="内容占位符 2"/>
          <p:cNvSpPr>
            <a:spLocks noGrp="1"/>
          </p:cNvSpPr>
          <p:nvPr>
            <p:ph idx="1"/>
          </p:nvPr>
        </p:nvSpPr>
        <p:spPr/>
        <p:txBody>
          <a:bodyPr/>
          <a:lstStyle/>
          <a:p>
            <a:r>
              <a:rPr lang="en-US" altLang="zh-CN" b="1" dirty="0"/>
              <a:t>PRML</a:t>
            </a:r>
            <a:r>
              <a:rPr lang="zh-CN" altLang="en-US" b="1" dirty="0"/>
              <a:t>三大基础理论</a:t>
            </a:r>
            <a:endParaRPr lang="en-US" altLang="zh-CN" b="1" dirty="0"/>
          </a:p>
          <a:p>
            <a:pPr marL="400050" lvl="1" indent="0">
              <a:buNone/>
            </a:pPr>
            <a:r>
              <a:rPr lang="en-US" altLang="zh-CN" b="1" dirty="0"/>
              <a:t> </a:t>
            </a:r>
            <a:r>
              <a:rPr lang="zh-CN" altLang="en-US" b="1" dirty="0"/>
              <a:t>概率论、决策理论、信息论</a:t>
            </a:r>
            <a:endParaRPr lang="en-US" altLang="zh-CN" b="1" dirty="0"/>
          </a:p>
          <a:p>
            <a:r>
              <a:rPr lang="zh-CN" altLang="en-US" b="1" dirty="0">
                <a:solidFill>
                  <a:srgbClr val="0000FF"/>
                </a:solidFill>
              </a:rPr>
              <a:t>二元变量</a:t>
            </a:r>
            <a:endParaRPr lang="en-US" altLang="zh-CN" b="1" dirty="0">
              <a:solidFill>
                <a:srgbClr val="0000FF"/>
              </a:solidFill>
            </a:endParaRPr>
          </a:p>
          <a:p>
            <a:r>
              <a:rPr lang="zh-CN" altLang="en-US" b="1" dirty="0">
                <a:solidFill>
                  <a:schemeClr val="bg1">
                    <a:lumMod val="65000"/>
                  </a:schemeClr>
                </a:solidFill>
              </a:rPr>
              <a:t>多元变量</a:t>
            </a:r>
            <a:endParaRPr lang="en-US" altLang="zh-CN" b="1" dirty="0">
              <a:solidFill>
                <a:schemeClr val="bg1">
                  <a:lumMod val="65000"/>
                </a:schemeClr>
              </a:solidFill>
            </a:endParaRPr>
          </a:p>
          <a:p>
            <a:r>
              <a:rPr lang="zh-CN" altLang="en-US" b="1" dirty="0">
                <a:solidFill>
                  <a:schemeClr val="bg1">
                    <a:lumMod val="65000"/>
                  </a:schemeClr>
                </a:solidFill>
              </a:rPr>
              <a:t>高斯分布</a:t>
            </a:r>
            <a:endParaRPr lang="en-GB" altLang="zh-CN" b="1" dirty="0">
              <a:solidFill>
                <a:schemeClr val="bg1">
                  <a:lumMod val="65000"/>
                </a:schemeClr>
              </a:solidFill>
            </a:endParaRPr>
          </a:p>
          <a:p>
            <a:r>
              <a:rPr lang="zh-CN" altLang="en-US" b="1" dirty="0"/>
              <a:t>指数族分布</a:t>
            </a:r>
            <a:endParaRPr lang="zh-CN" altLang="en-US" b="1" dirty="0"/>
          </a:p>
        </p:txBody>
      </p:sp>
      <p:sp>
        <p:nvSpPr>
          <p:cNvPr id="15364"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BD95ADA2-EFE2-4FDF-83E0-EFFB2464B840}" type="slidenum">
              <a:rPr altLang="zh-CN" smtClean="0"/>
            </a:fld>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二元变量</a:t>
            </a:r>
            <a:r>
              <a:rPr lang="en-GB" b="1" dirty="0"/>
              <a:t>(1)</a:t>
            </a:r>
            <a:endParaRPr lang="en-GB" b="1" dirty="0"/>
          </a:p>
        </p:txBody>
      </p:sp>
      <p:sp>
        <p:nvSpPr>
          <p:cNvPr id="3" name="Content Placeholder 2"/>
          <p:cNvSpPr>
            <a:spLocks noGrp="1"/>
          </p:cNvSpPr>
          <p:nvPr>
            <p:ph idx="1"/>
          </p:nvPr>
        </p:nvSpPr>
        <p:spPr/>
        <p:txBody>
          <a:bodyPr/>
          <a:lstStyle/>
          <a:p>
            <a:pPr marL="0" indent="0">
              <a:buNone/>
            </a:pPr>
            <a:r>
              <a:rPr lang="en-GB" dirty="0"/>
              <a:t>Coin flipping: heads=1, tails=0</a:t>
            </a:r>
            <a:endParaRPr lang="en-GB" dirty="0"/>
          </a:p>
          <a:p>
            <a:pPr marL="0" indent="0">
              <a:buNone/>
            </a:pPr>
            <a:r>
              <a:rPr lang="en-US" altLang="zh-CN" b="1" i="1" dirty="0">
                <a:solidFill>
                  <a:srgbClr val="0000FF"/>
                </a:solidFill>
              </a:rPr>
              <a:t>x </a:t>
            </a:r>
            <a:r>
              <a:rPr lang="en-US" altLang="zh-CN" b="1" dirty="0">
                <a:solidFill>
                  <a:srgbClr val="0000FF"/>
                </a:solidFill>
              </a:rPr>
              <a:t>= 1</a:t>
            </a:r>
            <a:r>
              <a:rPr lang="zh-CN" altLang="en-US" b="1" dirty="0">
                <a:solidFill>
                  <a:srgbClr val="0000FF"/>
                </a:solidFill>
              </a:rPr>
              <a:t>的概率被记作参数</a:t>
            </a:r>
            <a:r>
              <a:rPr lang="en-US" altLang="zh-CN" b="1" i="1" dirty="0">
                <a:solidFill>
                  <a:srgbClr val="0000FF"/>
                </a:solidFill>
              </a:rPr>
              <a:t>µ</a:t>
            </a:r>
            <a:r>
              <a:rPr lang="zh-CN" altLang="en-US" b="1" dirty="0">
                <a:solidFill>
                  <a:srgbClr val="0000FF"/>
                </a:solidFill>
              </a:rPr>
              <a:t> </a:t>
            </a:r>
            <a:br>
              <a:rPr lang="zh-CN" altLang="en-US" dirty="0"/>
            </a:br>
            <a:endParaRPr lang="en-GB" dirty="0"/>
          </a:p>
          <a:p>
            <a:pPr marL="0" indent="0">
              <a:buNone/>
            </a:pPr>
            <a:endParaRPr lang="en-GB" dirty="0"/>
          </a:p>
          <a:p>
            <a:pPr marL="0" indent="0">
              <a:buNone/>
            </a:pPr>
            <a:r>
              <a:rPr lang="en-US" b="1" i="1" dirty="0">
                <a:solidFill>
                  <a:srgbClr val="0000FF"/>
                </a:solidFill>
              </a:rPr>
              <a:t>x</a:t>
            </a:r>
            <a:r>
              <a:rPr lang="zh-CN" altLang="en-US" b="1" dirty="0">
                <a:solidFill>
                  <a:srgbClr val="0000FF"/>
                </a:solidFill>
              </a:rPr>
              <a:t>的概率分布：</a:t>
            </a:r>
            <a:r>
              <a:rPr lang="zh-CN" altLang="en-US" sz="2800" b="1" dirty="0">
                <a:solidFill>
                  <a:srgbClr val="0000FF"/>
                </a:solidFill>
              </a:rPr>
              <a:t>伯努利分布</a:t>
            </a:r>
            <a:endParaRPr lang="en-GB" sz="2800" b="1" dirty="0">
              <a:solidFill>
                <a:srgbClr val="0000FF"/>
              </a:solidFill>
            </a:endParaRPr>
          </a:p>
        </p:txBody>
      </p:sp>
      <p:pic>
        <p:nvPicPr>
          <p:cNvPr id="5" name="Picture 4"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a:xfrm>
            <a:off x="3610548" y="2928938"/>
            <a:ext cx="3217962" cy="546221"/>
          </a:xfrm>
          <a:prstGeom prst="rect">
            <a:avLst/>
          </a:prstGeom>
          <a:noFill/>
        </p:spPr>
      </p:pic>
      <p:pic>
        <p:nvPicPr>
          <p:cNvPr id="8" name="Picture 7"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bwMode="auto">
          <a:xfrm>
            <a:off x="2973316" y="4519242"/>
            <a:ext cx="5298973" cy="1752969"/>
          </a:xfrm>
          <a:prstGeom prst="rect">
            <a:avLst/>
          </a:prstGeom>
          <a:noFill/>
          <a:effec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340946"/>
            <a:ext cx="1809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二元变量</a:t>
            </a:r>
            <a:r>
              <a:rPr lang="en-GB" b="1" dirty="0"/>
              <a:t>(2)</a:t>
            </a:r>
            <a:endParaRPr lang="en-GB" dirty="0"/>
          </a:p>
        </p:txBody>
      </p:sp>
      <p:sp>
        <p:nvSpPr>
          <p:cNvPr id="3" name="Content Placeholder 2"/>
          <p:cNvSpPr>
            <a:spLocks noGrp="1"/>
          </p:cNvSpPr>
          <p:nvPr>
            <p:ph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N</a:t>
            </a:r>
            <a:r>
              <a:rPr lang="en-GB" dirty="0"/>
              <a:t> coin flips:</a:t>
            </a:r>
            <a:endParaRPr lang="en-GB" dirty="0"/>
          </a:p>
          <a:p>
            <a:pPr marL="0" indent="0">
              <a:buNone/>
            </a:pPr>
            <a:endParaRPr lang="en-GB" sz="3600" dirty="0"/>
          </a:p>
          <a:p>
            <a:pPr marL="0" indent="0">
              <a:buNone/>
            </a:pPr>
            <a:r>
              <a:rPr lang="en-GB" sz="2800" b="1" dirty="0">
                <a:solidFill>
                  <a:srgbClr val="0432FF"/>
                </a:solidFill>
              </a:rPr>
              <a:t>Binomial Distribution</a:t>
            </a:r>
            <a:r>
              <a:rPr lang="zh-CN" altLang="en-US" sz="2800" b="1" dirty="0">
                <a:solidFill>
                  <a:srgbClr val="0432FF"/>
                </a:solidFill>
              </a:rPr>
              <a:t>二项分布：</a:t>
            </a:r>
            <a:endParaRPr lang="en-GB" sz="2800" b="1" dirty="0">
              <a:solidFill>
                <a:srgbClr val="0432FF"/>
              </a:solidFill>
            </a:endParaRPr>
          </a:p>
        </p:txBody>
      </p:sp>
      <p:pic>
        <p:nvPicPr>
          <p:cNvPr id="7" name="Picture 6"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a:xfrm>
            <a:off x="3553982" y="2384650"/>
            <a:ext cx="2338373" cy="358549"/>
          </a:xfrm>
          <a:prstGeom prst="rect">
            <a:avLst/>
          </a:prstGeom>
          <a:noFill/>
        </p:spPr>
      </p:pic>
      <p:pic>
        <p:nvPicPr>
          <p:cNvPr id="10" name="Picture 9"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2586024" y="3571876"/>
            <a:ext cx="3962408" cy="633986"/>
          </a:xfrm>
          <a:prstGeom prst="rect">
            <a:avLst/>
          </a:prstGeom>
          <a:noFill/>
        </p:spPr>
      </p:pic>
      <p:pic>
        <p:nvPicPr>
          <p:cNvPr id="13" name="Picture 12" descr="TP_tmp.png"/>
          <p:cNvPicPr>
            <a:picLocks noChangeAspect="1"/>
          </p:cNvPicPr>
          <p:nvPr>
            <p:custDataLst>
              <p:tags r:id="rId5"/>
            </p:custDataLst>
          </p:nvPr>
        </p:nvPicPr>
        <p:blipFill>
          <a:blip r:embed="rId6">
            <a:clrChange>
              <a:clrFrom>
                <a:srgbClr val="FFFFFF"/>
              </a:clrFrom>
              <a:clrTo>
                <a:srgbClr val="FFFFFF">
                  <a:alpha val="0"/>
                </a:srgbClr>
              </a:clrTo>
            </a:clrChange>
          </a:blip>
          <a:stretch>
            <a:fillRect/>
          </a:stretch>
        </p:blipFill>
        <p:spPr>
          <a:xfrm>
            <a:off x="2743195" y="4357694"/>
            <a:ext cx="3657608" cy="762002"/>
          </a:xfrm>
          <a:prstGeom prst="rect">
            <a:avLst/>
          </a:prstGeom>
          <a:noFill/>
        </p:spPr>
      </p:pic>
      <p:pic>
        <p:nvPicPr>
          <p:cNvPr id="14" name="Picture 13" descr="TP_tmp.png"/>
          <p:cNvPicPr>
            <a:picLocks noChangeAspect="1"/>
          </p:cNvPicPr>
          <p:nvPr>
            <p:custDataLst>
              <p:tags r:id="rId7"/>
            </p:custDataLst>
          </p:nvPr>
        </p:nvPicPr>
        <p:blipFill>
          <a:blip r:embed="rId8">
            <a:clrChange>
              <a:clrFrom>
                <a:srgbClr val="FFFFFF"/>
              </a:clrFrom>
              <a:clrTo>
                <a:srgbClr val="FFFFFF">
                  <a:alpha val="0"/>
                </a:srgbClr>
              </a:clrTo>
            </a:clrChange>
          </a:blip>
          <a:stretch>
            <a:fillRect/>
          </a:stretch>
        </p:blipFill>
        <p:spPr>
          <a:xfrm>
            <a:off x="1662092" y="5286388"/>
            <a:ext cx="5815596" cy="762002"/>
          </a:xfrm>
          <a:prstGeom prst="rect">
            <a:avLst/>
          </a:prstGeom>
          <a:noFill/>
        </p:spPr>
      </p:pic>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163" y="340946"/>
            <a:ext cx="1809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pic>
        <p:nvPicPr>
          <p:cNvPr id="5" name="图片 4"/>
          <p:cNvPicPr>
            <a:picLocks noChangeAspect="1"/>
          </p:cNvPicPr>
          <p:nvPr/>
        </p:nvPicPr>
        <p:blipFill>
          <a:blip r:embed="rId10"/>
          <a:stretch>
            <a:fillRect/>
          </a:stretch>
        </p:blipFill>
        <p:spPr>
          <a:xfrm>
            <a:off x="2771942" y="1744343"/>
            <a:ext cx="5223134" cy="3559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47"/>
            <a:ext cx="8229600" cy="1143000"/>
          </a:xfrm>
        </p:spPr>
        <p:txBody>
          <a:bodyPr/>
          <a:lstStyle/>
          <a:p>
            <a:r>
              <a:rPr lang="zh-CN" altLang="en-US" b="1" dirty="0"/>
              <a:t>二项分布</a:t>
            </a:r>
            <a:endParaRPr lang="en-GB" b="1" dirty="0"/>
          </a:p>
        </p:txBody>
      </p:sp>
      <p:grpSp>
        <p:nvGrpSpPr>
          <p:cNvPr id="4" name="Group 16"/>
          <p:cNvGrpSpPr/>
          <p:nvPr/>
        </p:nvGrpSpPr>
        <p:grpSpPr>
          <a:xfrm>
            <a:off x="842937" y="1785925"/>
            <a:ext cx="6958038" cy="3914787"/>
            <a:chOff x="1142976" y="1928802"/>
            <a:chExt cx="6759141" cy="3785616"/>
          </a:xfrm>
        </p:grpSpPr>
        <p:pic>
          <p:nvPicPr>
            <p:cNvPr id="14" name="Picture 13" descr="Figure2.1.jpg"/>
            <p:cNvPicPr>
              <a:picLocks noChangeAspect="1"/>
            </p:cNvPicPr>
            <p:nvPr/>
          </p:nvPicPr>
          <p:blipFill>
            <a:blip r:embed="rId1"/>
            <a:stretch>
              <a:fillRect/>
            </a:stretch>
          </p:blipFill>
          <p:spPr>
            <a:xfrm>
              <a:off x="2671749" y="1928802"/>
              <a:ext cx="5230368" cy="3785616"/>
            </a:xfrm>
            <a:prstGeom prst="rect">
              <a:avLst/>
            </a:prstGeom>
          </p:spPr>
        </p:pic>
        <p:pic>
          <p:nvPicPr>
            <p:cNvPr id="16" name="Picture 15" descr="TP_tmp.pn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1142976" y="3500438"/>
              <a:ext cx="1700788" cy="280416"/>
            </a:xfrm>
            <a:prstGeom prst="rect">
              <a:avLst/>
            </a:prstGeom>
            <a:noFill/>
          </p:spPr>
        </p:pic>
      </p:grpSp>
      <p:sp>
        <p:nvSpPr>
          <p:cNvPr id="3" name="灯片编号占位符 2"/>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pic>
        <p:nvPicPr>
          <p:cNvPr id="7" name="Picture 9" descr="TP_tmp.png"/>
          <p:cNvPicPr>
            <a:picLocks noChangeAspect="1"/>
          </p:cNvPicPr>
          <p:nvPr>
            <p:custDataLst>
              <p:tags r:id="rId4"/>
            </p:custDataLst>
          </p:nvPr>
        </p:nvPicPr>
        <p:blipFill>
          <a:blip r:embed="rId5">
            <a:clrChange>
              <a:clrFrom>
                <a:srgbClr val="FFFFFF"/>
              </a:clrFrom>
              <a:clrTo>
                <a:srgbClr val="FFFFFF">
                  <a:alpha val="0"/>
                </a:srgbClr>
              </a:clrTo>
            </a:clrChange>
          </a:blip>
          <a:stretch>
            <a:fillRect/>
          </a:stretch>
        </p:blipFill>
        <p:spPr>
          <a:xfrm>
            <a:off x="970584" y="5857876"/>
            <a:ext cx="3962408" cy="633986"/>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参数估计</a:t>
            </a:r>
            <a:r>
              <a:rPr lang="en-GB" b="1" dirty="0"/>
              <a:t>(1)</a:t>
            </a:r>
            <a:endParaRPr lang="en-GB" b="1" dirty="0"/>
          </a:p>
        </p:txBody>
      </p:sp>
      <p:sp>
        <p:nvSpPr>
          <p:cNvPr id="3" name="Content Placeholder 2"/>
          <p:cNvSpPr>
            <a:spLocks noGrp="1"/>
          </p:cNvSpPr>
          <p:nvPr>
            <p:ph idx="1"/>
          </p:nvPr>
        </p:nvSpPr>
        <p:spPr>
          <a:xfrm>
            <a:off x="514866" y="1394250"/>
            <a:ext cx="8229600" cy="4525963"/>
          </a:xfrm>
        </p:spPr>
        <p:txBody>
          <a:bodyPr/>
          <a:lstStyle/>
          <a:p>
            <a:pPr marL="0" indent="0">
              <a:buNone/>
            </a:pPr>
            <a:r>
              <a:rPr lang="en-GB" b="1" dirty="0"/>
              <a:t>ML</a:t>
            </a:r>
            <a:r>
              <a:rPr lang="en-US" b="1" dirty="0"/>
              <a:t>(</a:t>
            </a:r>
            <a:r>
              <a:rPr lang="zh-CN" altLang="en-US" b="1" dirty="0"/>
              <a:t>最大似然</a:t>
            </a:r>
            <a:r>
              <a:rPr lang="en-US" b="1" dirty="0"/>
              <a:t>)</a:t>
            </a:r>
            <a:r>
              <a:rPr lang="en-GB" b="1" dirty="0"/>
              <a:t> for Bernoulli</a:t>
            </a:r>
            <a:endParaRPr lang="en-GB" b="1" dirty="0"/>
          </a:p>
          <a:p>
            <a:pPr marL="0" indent="0">
              <a:buNone/>
            </a:pPr>
            <a:endParaRPr lang="en-GB" sz="1200" dirty="0"/>
          </a:p>
          <a:p>
            <a:pPr marL="0" indent="0">
              <a:buNone/>
            </a:pPr>
            <a:r>
              <a:rPr lang="en-GB" sz="2400" b="1" dirty="0"/>
              <a:t>Given: </a:t>
            </a:r>
            <a:endParaRPr lang="en-GB" sz="2400" b="1" dirty="0"/>
          </a:p>
          <a:p>
            <a:pPr marL="0" indent="0">
              <a:buNone/>
            </a:pPr>
            <a:r>
              <a:rPr lang="en-GB" dirty="0"/>
              <a:t>	</a:t>
            </a:r>
            <a:endParaRPr lang="en-GB" dirty="0"/>
          </a:p>
        </p:txBody>
      </p:sp>
      <p:pic>
        <p:nvPicPr>
          <p:cNvPr id="14" name="Picture 13"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bwMode="auto">
          <a:xfrm>
            <a:off x="1613181" y="2295517"/>
            <a:ext cx="6312552" cy="333383"/>
          </a:xfrm>
          <a:prstGeom prst="rect">
            <a:avLst/>
          </a:prstGeom>
          <a:noFill/>
          <a:effectLst/>
        </p:spPr>
      </p:pic>
      <p:pic>
        <p:nvPicPr>
          <p:cNvPr id="7" name="Picture 6"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1884392" y="2935241"/>
            <a:ext cx="5490547" cy="871516"/>
          </a:xfrm>
          <a:prstGeom prst="rect">
            <a:avLst/>
          </a:prstGeom>
          <a:noFill/>
        </p:spPr>
      </p:pic>
      <p:pic>
        <p:nvPicPr>
          <p:cNvPr id="9" name="Picture 8" descr="TP_tmp.png"/>
          <p:cNvPicPr>
            <a:picLocks noChangeAspect="1"/>
          </p:cNvPicPr>
          <p:nvPr>
            <p:custDataLst>
              <p:tags r:id="rId5"/>
            </p:custDataLst>
          </p:nvPr>
        </p:nvPicPr>
        <p:blipFill>
          <a:blip r:embed="rId6">
            <a:clrChange>
              <a:clrFrom>
                <a:srgbClr val="FFFFFF"/>
              </a:clrFrom>
              <a:clrTo>
                <a:srgbClr val="FFFFFF">
                  <a:alpha val="0"/>
                </a:srgbClr>
              </a:clrTo>
            </a:clrChange>
          </a:blip>
          <a:stretch>
            <a:fillRect/>
          </a:stretch>
        </p:blipFill>
        <p:spPr>
          <a:xfrm>
            <a:off x="983577" y="4068294"/>
            <a:ext cx="7815751" cy="871516"/>
          </a:xfrm>
          <a:prstGeom prst="rect">
            <a:avLst/>
          </a:prstGeom>
          <a:noFill/>
        </p:spPr>
      </p:pic>
      <p:pic>
        <p:nvPicPr>
          <p:cNvPr id="11" name="Picture 10" descr="TP_tmp.png"/>
          <p:cNvPicPr>
            <a:picLocks noChangeAspect="1"/>
          </p:cNvPicPr>
          <p:nvPr>
            <p:custDataLst>
              <p:tags r:id="rId7"/>
            </p:custDataLst>
          </p:nvPr>
        </p:nvPicPr>
        <p:blipFill>
          <a:blip r:embed="rId8">
            <a:clrChange>
              <a:clrFrom>
                <a:srgbClr val="FFFFFF"/>
              </a:clrFrom>
              <a:clrTo>
                <a:srgbClr val="FFFFFF">
                  <a:alpha val="0"/>
                </a:srgbClr>
              </a:clrTo>
            </a:clrChange>
          </a:blip>
          <a:stretch>
            <a:fillRect/>
          </a:stretch>
        </p:blipFill>
        <p:spPr>
          <a:xfrm>
            <a:off x="3083935" y="5057793"/>
            <a:ext cx="2816738" cy="871516"/>
          </a:xfrm>
          <a:prstGeom prst="rect">
            <a:avLst/>
          </a:prstGeom>
          <a:noFill/>
        </p:spPr>
      </p:pic>
      <p:sp>
        <p:nvSpPr>
          <p:cNvPr id="4" name="灯片编号占位符 3"/>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sp>
        <p:nvSpPr>
          <p:cNvPr id="10" name="文本框 9"/>
          <p:cNvSpPr txBox="1"/>
          <p:nvPr/>
        </p:nvSpPr>
        <p:spPr>
          <a:xfrm>
            <a:off x="79215" y="3182698"/>
            <a:ext cx="1762645" cy="461665"/>
          </a:xfrm>
          <a:prstGeom prst="rect">
            <a:avLst/>
          </a:prstGeom>
          <a:noFill/>
        </p:spPr>
        <p:txBody>
          <a:bodyPr wrap="square" rtlCol="0">
            <a:spAutoFit/>
          </a:bodyPr>
          <a:lstStyle/>
          <a:p>
            <a:r>
              <a:rPr lang="zh-CN" altLang="en-US" sz="2400" dirty="0">
                <a:solidFill>
                  <a:srgbClr val="0432FF"/>
                </a:solidFill>
              </a:rPr>
              <a:t>似然函数：</a:t>
            </a:r>
            <a:endParaRPr lang="zh-CN" altLang="en-US" sz="2400" dirty="0">
              <a:solidFill>
                <a:srgbClr val="0432FF"/>
              </a:solidFill>
            </a:endParaRPr>
          </a:p>
        </p:txBody>
      </p:sp>
      <p:sp>
        <p:nvSpPr>
          <p:cNvPr id="12" name="文本框 11"/>
          <p:cNvSpPr txBox="1"/>
          <p:nvPr/>
        </p:nvSpPr>
        <p:spPr>
          <a:xfrm>
            <a:off x="72052" y="4262586"/>
            <a:ext cx="1762645" cy="461665"/>
          </a:xfrm>
          <a:prstGeom prst="rect">
            <a:avLst/>
          </a:prstGeom>
          <a:noFill/>
        </p:spPr>
        <p:txBody>
          <a:bodyPr wrap="square" rtlCol="0">
            <a:spAutoFit/>
          </a:bodyPr>
          <a:lstStyle/>
          <a:p>
            <a:r>
              <a:rPr lang="zh-CN" altLang="en-US" sz="2400" dirty="0">
                <a:solidFill>
                  <a:srgbClr val="0432FF"/>
                </a:solidFill>
              </a:rPr>
              <a:t>对数：</a:t>
            </a:r>
            <a:endParaRPr lang="zh-CN" altLang="en-US" sz="2400" dirty="0">
              <a:solidFill>
                <a:srgbClr val="0432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zh-CN" altLang="en-US" b="1" dirty="0"/>
              <a:t>参数估计</a:t>
            </a:r>
            <a:r>
              <a:rPr lang="en-GB" b="1" dirty="0"/>
              <a:t>(2)</a:t>
            </a:r>
            <a:endParaRPr lang="en-GB" dirty="0"/>
          </a:p>
        </p:txBody>
      </p:sp>
      <p:sp>
        <p:nvSpPr>
          <p:cNvPr id="3" name="Content Placeholder 2"/>
          <p:cNvSpPr>
            <a:spLocks noGrp="1"/>
          </p:cNvSpPr>
          <p:nvPr>
            <p:ph idx="1"/>
          </p:nvPr>
        </p:nvSpPr>
        <p:spPr>
          <a:xfrm>
            <a:off x="570659" y="2635237"/>
            <a:ext cx="8476349" cy="2982433"/>
          </a:xfrm>
        </p:spPr>
        <p:txBody>
          <a:bodyPr>
            <a:normAutofit/>
          </a:bodyPr>
          <a:lstStyle/>
          <a:p>
            <a:pPr marL="0" indent="0">
              <a:buNone/>
            </a:pPr>
            <a:r>
              <a:rPr lang="en-GB" dirty="0"/>
              <a:t>Example:</a:t>
            </a:r>
            <a:endParaRPr lang="en-GB" dirty="0"/>
          </a:p>
          <a:p>
            <a:pPr marL="0" indent="0">
              <a:buNone/>
            </a:pPr>
            <a:endParaRPr lang="en-GB" altLang="zh-CN" sz="2800" b="1" dirty="0"/>
          </a:p>
          <a:p>
            <a:pPr marL="0" indent="0">
              <a:buNone/>
            </a:pPr>
            <a:r>
              <a:rPr lang="zh-CN" altLang="en-US" sz="2800" b="1" dirty="0">
                <a:solidFill>
                  <a:srgbClr val="FF0000"/>
                </a:solidFill>
              </a:rPr>
              <a:t>最⼤似然结果预测：所有未来的观测值都是正⾯向上 </a:t>
            </a:r>
            <a:br>
              <a:rPr lang="zh-CN" altLang="en-US" sz="2400" dirty="0">
                <a:solidFill>
                  <a:srgbClr val="FF0000"/>
                </a:solidFill>
              </a:rPr>
            </a:br>
            <a:endParaRPr lang="en-GB" dirty="0">
              <a:solidFill>
                <a:srgbClr val="FF0000"/>
              </a:solidFill>
            </a:endParaRPr>
          </a:p>
          <a:p>
            <a:pPr marL="0" indent="0">
              <a:buNone/>
            </a:pPr>
            <a:r>
              <a:rPr lang="zh-CN" altLang="en-US" b="1" dirty="0"/>
              <a:t>最⼤似然中</a:t>
            </a:r>
            <a:r>
              <a:rPr lang="zh-CN" altLang="en-US" b="1" dirty="0">
                <a:solidFill>
                  <a:srgbClr val="0432FF"/>
                </a:solidFill>
              </a:rPr>
              <a:t>过拟合</a:t>
            </a:r>
            <a:r>
              <a:rPr lang="zh-CN" altLang="en-US" b="1" dirty="0"/>
              <a:t>现象的⼀个极端例⼦ </a:t>
            </a:r>
            <a:endParaRPr lang="en-GB" b="1" i="1" dirty="0">
              <a:latin typeface="Times New Roman" panose="02020603050405020304" pitchFamily="18" charset="0"/>
              <a:cs typeface="Times New Roman" panose="02020603050405020304" pitchFamily="18" charset="0"/>
            </a:endParaRPr>
          </a:p>
        </p:txBody>
      </p:sp>
      <p:pic>
        <p:nvPicPr>
          <p:cNvPr id="12" name="Picture 11"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bwMode="auto">
          <a:xfrm>
            <a:off x="2496035" y="2527372"/>
            <a:ext cx="4859515" cy="833451"/>
          </a:xfrm>
          <a:prstGeom prst="rect">
            <a:avLst/>
          </a:prstGeom>
          <a:noFill/>
          <a:effectLst/>
        </p:spPr>
      </p:pic>
      <p:sp>
        <p:nvSpPr>
          <p:cNvPr id="4" name="灯片编号占位符 3"/>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pic>
        <p:nvPicPr>
          <p:cNvPr id="6" name="Picture 10"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2496035" y="1482815"/>
            <a:ext cx="2816738" cy="871516"/>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r>
              <a:rPr lang="en-US" altLang="zh-CN" sz="4000" b="1" dirty="0"/>
              <a:t>Sequential estimation</a:t>
            </a:r>
            <a:r>
              <a:rPr lang="zh-CN" altLang="en-US" sz="4000" b="1" dirty="0"/>
              <a:t> 顺序估计</a:t>
            </a:r>
            <a:endParaRPr lang="zh-CN" altLang="en-US" sz="4000" b="1" dirty="0"/>
          </a:p>
        </p:txBody>
      </p:sp>
      <p:sp>
        <p:nvSpPr>
          <p:cNvPr id="46083"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fld id="{2AE5C408-D68A-403E-9AF1-980881B6A90E}" type="slidenum">
              <a:rPr lang="zh-CN" altLang="zh-CN" sz="1200" smtClean="0">
                <a:solidFill>
                  <a:srgbClr val="898989"/>
                </a:solidFill>
              </a:rPr>
            </a:fld>
            <a:endParaRPr lang="zh-CN" altLang="zh-CN" sz="1200">
              <a:solidFill>
                <a:srgbClr val="898989"/>
              </a:solidFill>
            </a:endParaRPr>
          </a:p>
        </p:txBody>
      </p:sp>
      <p:pic>
        <p:nvPicPr>
          <p:cNvPr id="46084"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27426" y="1417638"/>
            <a:ext cx="5548043" cy="3888420"/>
          </a:xfrm>
        </p:spPr>
      </p:pic>
      <p:sp>
        <p:nvSpPr>
          <p:cNvPr id="2" name="文本框 1"/>
          <p:cNvSpPr txBox="1"/>
          <p:nvPr/>
        </p:nvSpPr>
        <p:spPr>
          <a:xfrm>
            <a:off x="6871970" y="3874770"/>
            <a:ext cx="1038860" cy="521970"/>
          </a:xfrm>
          <a:prstGeom prst="rect">
            <a:avLst/>
          </a:prstGeom>
          <a:noFill/>
        </p:spPr>
        <p:txBody>
          <a:bodyPr wrap="square" rtlCol="0">
            <a:spAutoFit/>
          </a:bodyPr>
          <a:p>
            <a:r>
              <a:rPr lang="zh-CN" altLang="en-US">
                <a:solidFill>
                  <a:srgbClr val="FF0000"/>
                </a:solidFill>
              </a:rPr>
              <a:t>？？</a:t>
            </a:r>
            <a:endParaRPr lang="zh-CN" altLang="en-US">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b="1" dirty="0">
                <a:solidFill>
                  <a:srgbClr val="0432FF"/>
                </a:solidFill>
              </a:rPr>
              <a:t>最大后验估计（</a:t>
            </a:r>
            <a:r>
              <a:rPr lang="en-US" altLang="zh-CN" b="1" dirty="0">
                <a:solidFill>
                  <a:srgbClr val="0432FF"/>
                </a:solidFill>
              </a:rPr>
              <a:t>MAP</a:t>
            </a:r>
            <a:r>
              <a:rPr lang="zh-CN" altLang="en-US" b="1" dirty="0">
                <a:solidFill>
                  <a:srgbClr val="0432FF"/>
                </a:solidFill>
              </a:rPr>
              <a:t>）</a:t>
            </a:r>
            <a:endParaRPr lang="zh-CN" altLang="en-US" b="1" dirty="0">
              <a:solidFill>
                <a:srgbClr val="0432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7" y="0"/>
            <a:ext cx="8229600" cy="1143000"/>
          </a:xfrm>
        </p:spPr>
        <p:txBody>
          <a:bodyPr/>
          <a:lstStyle/>
          <a:p>
            <a:r>
              <a:rPr lang="en-GB" b="1" dirty="0"/>
              <a:t>Beta </a:t>
            </a:r>
            <a:r>
              <a:rPr lang="zh-CN" altLang="en-US" b="1" dirty="0"/>
              <a:t>分布</a:t>
            </a:r>
            <a:endParaRPr lang="en-GB" b="1" dirty="0"/>
          </a:p>
        </p:txBody>
      </p:sp>
      <p:sp>
        <p:nvSpPr>
          <p:cNvPr id="4" name="Content Placeholder 3"/>
          <p:cNvSpPr>
            <a:spLocks noGrp="1"/>
          </p:cNvSpPr>
          <p:nvPr>
            <p:ph idx="1"/>
          </p:nvPr>
        </p:nvSpPr>
        <p:spPr>
          <a:xfrm>
            <a:off x="457200" y="1262451"/>
            <a:ext cx="7632357" cy="4042722"/>
          </a:xfrm>
        </p:spPr>
        <p:txBody>
          <a:bodyPr/>
          <a:lstStyle/>
          <a:p>
            <a:pPr marL="0" indent="0">
              <a:buNone/>
            </a:pPr>
            <a:r>
              <a:rPr lang="zh-CN" altLang="en-US" sz="2400" b="1" dirty="0">
                <a:solidFill>
                  <a:srgbClr val="0432FF"/>
                </a:solidFill>
              </a:rPr>
              <a:t>为 </a:t>
            </a:r>
            <a:r>
              <a:rPr lang="el-GR" altLang="zh-CN" sz="2400" b="1" i="1" dirty="0">
                <a:solidFill>
                  <a:srgbClr val="0432FF"/>
                </a:solidFill>
                <a:latin typeface="Times New Roman" panose="02020603050405020304" pitchFamily="18" charset="0"/>
                <a:cs typeface="Times New Roman" panose="02020603050405020304" pitchFamily="18" charset="0"/>
              </a:rPr>
              <a:t>μ</a:t>
            </a:r>
            <a:r>
              <a:rPr lang="en-US" altLang="zh-CN" sz="2400" b="1" i="1" dirty="0">
                <a:solidFill>
                  <a:srgbClr val="0432FF"/>
                </a:solidFill>
                <a:latin typeface="Times New Roman" panose="02020603050405020304" pitchFamily="18" charset="0"/>
                <a:cs typeface="Times New Roman" panose="02020603050405020304" pitchFamily="18" charset="0"/>
              </a:rPr>
              <a:t> </a:t>
            </a:r>
            <a:r>
              <a:rPr lang="zh-CN" altLang="en-US" sz="2400" b="1" dirty="0">
                <a:solidFill>
                  <a:srgbClr val="0432FF"/>
                </a:solidFill>
              </a:rPr>
              <a:t>引入先验分布，先验分布选择为</a:t>
            </a:r>
            <a:r>
              <a:rPr lang="en-US" altLang="zh-CN" sz="2400" b="1" dirty="0">
                <a:solidFill>
                  <a:srgbClr val="0432FF"/>
                </a:solidFill>
              </a:rPr>
              <a:t>Beta</a:t>
            </a:r>
            <a:r>
              <a:rPr lang="zh-CN" altLang="en-US" sz="2400" b="1" dirty="0">
                <a:solidFill>
                  <a:srgbClr val="0432FF"/>
                </a:solidFill>
              </a:rPr>
              <a:t>分布 </a:t>
            </a:r>
            <a:endParaRPr lang="en-GB" sz="2400" b="1" dirty="0">
              <a:solidFill>
                <a:srgbClr val="0432FF"/>
              </a:solidFill>
            </a:endParaRPr>
          </a:p>
          <a:p>
            <a:pPr marL="0" indent="0">
              <a:buNone/>
            </a:pPr>
            <a:r>
              <a:rPr lang="en-GB" sz="2800" dirty="0"/>
              <a:t>Distribution over                </a:t>
            </a:r>
            <a:r>
              <a:rPr lang="en-GB" dirty="0"/>
              <a:t>.</a:t>
            </a:r>
            <a:endParaRPr lang="en-GB" dirty="0"/>
          </a:p>
        </p:txBody>
      </p:sp>
      <p:pic>
        <p:nvPicPr>
          <p:cNvPr id="8" name="Picture 7"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bwMode="auto">
          <a:xfrm>
            <a:off x="1479248" y="2502582"/>
            <a:ext cx="5321602" cy="2141832"/>
          </a:xfrm>
          <a:prstGeom prst="rect">
            <a:avLst/>
          </a:prstGeom>
          <a:noFill/>
          <a:effectLst/>
        </p:spPr>
      </p:pic>
      <p:pic>
        <p:nvPicPr>
          <p:cNvPr id="7" name="Picture 6"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bwMode="auto">
          <a:xfrm>
            <a:off x="3023920" y="1889641"/>
            <a:ext cx="1207773" cy="350520"/>
          </a:xfrm>
          <a:prstGeom prst="rect">
            <a:avLst/>
          </a:prstGeom>
          <a:noFill/>
          <a:effectLst/>
        </p:spPr>
      </p:pic>
      <p:sp>
        <p:nvSpPr>
          <p:cNvPr id="3" name="灯片编号占位符 2"/>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pic>
        <p:nvPicPr>
          <p:cNvPr id="352259" name="Picture 3"/>
          <p:cNvPicPr>
            <a:picLocks noChangeAspect="1" noChangeArrowheads="1"/>
          </p:cNvPicPr>
          <p:nvPr/>
        </p:nvPicPr>
        <p:blipFill>
          <a:blip r:embed="rId5"/>
          <a:srcRect/>
          <a:stretch>
            <a:fillRect/>
          </a:stretch>
        </p:blipFill>
        <p:spPr bwMode="auto">
          <a:xfrm>
            <a:off x="1772750" y="5099173"/>
            <a:ext cx="5457825" cy="14954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b="1" dirty="0"/>
              <a:t>为何要表示不确定性</a:t>
            </a:r>
            <a:r>
              <a:rPr lang="en-US" altLang="zh-CN" b="1" dirty="0"/>
              <a:t>?</a:t>
            </a:r>
            <a:endParaRPr lang="zh-CN" altLang="en-US" b="1" dirty="0"/>
          </a:p>
        </p:txBody>
      </p:sp>
      <p:sp>
        <p:nvSpPr>
          <p:cNvPr id="28675" name="内容占位符 2"/>
          <p:cNvSpPr>
            <a:spLocks noGrp="1" noChangeArrowheads="1"/>
          </p:cNvSpPr>
          <p:nvPr>
            <p:ph idx="1"/>
          </p:nvPr>
        </p:nvSpPr>
        <p:spPr/>
        <p:txBody>
          <a:bodyPr/>
          <a:lstStyle/>
          <a:p>
            <a:r>
              <a:rPr lang="zh-CN" altLang="en-US" b="1" dirty="0">
                <a:solidFill>
                  <a:srgbClr val="FF0000"/>
                </a:solidFill>
              </a:rPr>
              <a:t>世界充满了不确定性</a:t>
            </a:r>
            <a:endParaRPr lang="en-US" altLang="zh-CN" b="1" dirty="0">
              <a:solidFill>
                <a:srgbClr val="FF0000"/>
              </a:solidFill>
            </a:endParaRPr>
          </a:p>
          <a:p>
            <a:pPr lvl="1"/>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图片中有狗或鸟么</a:t>
            </a:r>
            <a:r>
              <a:rPr lang="en-US" altLang="zh-CN"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明天的天气如何</a:t>
            </a:r>
            <a:r>
              <a:rPr lang="en-US" altLang="zh-CN"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我会喜欢</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魂断蓝桥</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这部电影么</a:t>
            </a:r>
            <a:r>
              <a:rPr lang="en-US" altLang="zh-CN"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zh-CN" altLang="en-US" dirty="0"/>
          </a:p>
        </p:txBody>
      </p:sp>
      <p:sp>
        <p:nvSpPr>
          <p:cNvPr id="16388" name="灯片编号占位符 4"/>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C7699C44-60EC-421D-AC44-B1B15F0E6F69}" type="slidenum">
              <a:rPr altLang="zh-CN" smtClean="0"/>
            </a:fld>
            <a:endParaRPr lang="zh-CN" altLang="zh-CN"/>
          </a:p>
        </p:txBody>
      </p:sp>
      <p:pic>
        <p:nvPicPr>
          <p:cNvPr id="6" name="Picture 2"/>
          <p:cNvPicPr>
            <a:picLocks noChangeAspect="1" noChangeArrowheads="1"/>
          </p:cNvPicPr>
          <p:nvPr/>
        </p:nvPicPr>
        <p:blipFill>
          <a:blip r:embed="rId1" cstate="print"/>
          <a:srcRect/>
          <a:stretch>
            <a:fillRect/>
          </a:stretch>
        </p:blipFill>
        <p:spPr bwMode="auto">
          <a:xfrm>
            <a:off x="1643063" y="3824288"/>
            <a:ext cx="3786187" cy="23114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a:stretch>
            <a:fillRect/>
          </a:stretch>
        </p:blipFill>
        <p:spPr bwMode="auto">
          <a:xfrm>
            <a:off x="6286500" y="3824288"/>
            <a:ext cx="1962150" cy="2428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nodeType="clickEffect">
                                  <p:stCondLst>
                                    <p:cond delay="0"/>
                                  </p:stCondLst>
                                  <p:childTnLst>
                                    <p:animEffect transition="out" filter="diamond(in)">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8" presetClass="exit" presetSubtype="16" fill="hold" nodeType="withEffect">
                                  <p:stCondLst>
                                    <p:cond delay="0"/>
                                  </p:stCondLst>
                                  <p:childTnLst>
                                    <p:animEffect transition="out" filter="diamond(i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32" dur="500"/>
                                        <p:tgtEl>
                                          <p:spTgt spid="2867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37"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7" y="0"/>
            <a:ext cx="8229600" cy="1143000"/>
          </a:xfrm>
        </p:spPr>
        <p:txBody>
          <a:bodyPr>
            <a:normAutofit/>
          </a:bodyPr>
          <a:lstStyle/>
          <a:p>
            <a:r>
              <a:rPr lang="en-GB" altLang="zh-CN" b="1" dirty="0"/>
              <a:t>Bayesian Bernoulli </a:t>
            </a:r>
            <a:r>
              <a:rPr lang="zh-CN" altLang="en-US" b="1" dirty="0"/>
              <a:t>贝叶斯伯努利</a:t>
            </a:r>
            <a:endParaRPr lang="en-GB" b="1" dirty="0"/>
          </a:p>
        </p:txBody>
      </p:sp>
      <p:pic>
        <p:nvPicPr>
          <p:cNvPr id="8" name="Picture 7"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bwMode="auto">
          <a:xfrm>
            <a:off x="1202456" y="1601191"/>
            <a:ext cx="6881962" cy="2125016"/>
          </a:xfrm>
          <a:prstGeom prst="rect">
            <a:avLst/>
          </a:prstGeom>
          <a:noFill/>
          <a:effectLst/>
        </p:spPr>
      </p:pic>
      <p:sp>
        <p:nvSpPr>
          <p:cNvPr id="7" name="TextBox 6"/>
          <p:cNvSpPr txBox="1"/>
          <p:nvPr/>
        </p:nvSpPr>
        <p:spPr>
          <a:xfrm>
            <a:off x="785786" y="4413880"/>
            <a:ext cx="7429552" cy="830997"/>
          </a:xfrm>
          <a:prstGeom prst="rect">
            <a:avLst/>
          </a:prstGeom>
          <a:noFill/>
        </p:spPr>
        <p:txBody>
          <a:bodyPr wrap="square" rtlCol="0">
            <a:spAutoFit/>
          </a:bodyPr>
          <a:lstStyle/>
          <a:p>
            <a:r>
              <a:rPr lang="en-GB" sz="2400" dirty="0">
                <a:latin typeface="+mn-lt"/>
              </a:rPr>
              <a:t>The </a:t>
            </a:r>
            <a:r>
              <a:rPr lang="en-GB" sz="2400" dirty="0">
                <a:solidFill>
                  <a:srgbClr val="0432FF"/>
                </a:solidFill>
                <a:latin typeface="+mn-lt"/>
              </a:rPr>
              <a:t>Beta distribution </a:t>
            </a:r>
            <a:r>
              <a:rPr lang="en-GB" sz="2400" dirty="0">
                <a:latin typeface="+mn-lt"/>
              </a:rPr>
              <a:t>provides the </a:t>
            </a:r>
            <a:r>
              <a:rPr lang="en-GB" sz="2400" i="1" dirty="0">
                <a:solidFill>
                  <a:srgbClr val="FF0000"/>
                </a:solidFill>
                <a:latin typeface="+mn-lt"/>
              </a:rPr>
              <a:t>conjugate</a:t>
            </a:r>
            <a:r>
              <a:rPr lang="en-GB" sz="2400" dirty="0">
                <a:solidFill>
                  <a:srgbClr val="FF0000"/>
                </a:solidFill>
                <a:latin typeface="+mn-lt"/>
              </a:rPr>
              <a:t> prior </a:t>
            </a:r>
            <a:r>
              <a:rPr lang="en-GB" sz="2400" dirty="0">
                <a:latin typeface="+mn-lt"/>
              </a:rPr>
              <a:t>for the </a:t>
            </a:r>
            <a:r>
              <a:rPr lang="en-GB" sz="2400" dirty="0">
                <a:solidFill>
                  <a:srgbClr val="0432FF"/>
                </a:solidFill>
                <a:latin typeface="+mn-lt"/>
              </a:rPr>
              <a:t>Bernoulli distribution</a:t>
            </a:r>
            <a:r>
              <a:rPr lang="en-GB" sz="2400" dirty="0">
                <a:latin typeface="+mn-lt"/>
              </a:rPr>
              <a:t>.</a:t>
            </a:r>
            <a:endParaRPr lang="en-GB" sz="2400" dirty="0">
              <a:latin typeface="+mn-lt"/>
            </a:endParaRPr>
          </a:p>
        </p:txBody>
      </p:sp>
      <p:pic>
        <p:nvPicPr>
          <p:cNvPr id="10" name="Picture 9"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2178038" y="3949270"/>
            <a:ext cx="4110689" cy="283708"/>
          </a:xfrm>
          <a:prstGeom prst="rect">
            <a:avLst/>
          </a:prstGeom>
          <a:noFill/>
        </p:spPr>
      </p:pic>
      <p:sp>
        <p:nvSpPr>
          <p:cNvPr id="3" name="灯片编号占位符 2"/>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sp>
        <p:nvSpPr>
          <p:cNvPr id="9" name="TextBox 7"/>
          <p:cNvSpPr txBox="1">
            <a:spLocks noChangeArrowheads="1"/>
          </p:cNvSpPr>
          <p:nvPr/>
        </p:nvSpPr>
        <p:spPr bwMode="auto">
          <a:xfrm>
            <a:off x="798513" y="5279304"/>
            <a:ext cx="7173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en-GB" altLang="zh-CN" sz="2400" i="1" dirty="0"/>
              <a:t>a</a:t>
            </a:r>
            <a:r>
              <a:rPr lang="en-US" altLang="zh-CN" sz="1600" dirty="0"/>
              <a:t>0</a:t>
            </a:r>
            <a:r>
              <a:rPr lang="en-US" altLang="zh-CN" sz="2400" dirty="0">
                <a:latin typeface="+mn-lt"/>
              </a:rPr>
              <a:t>: an </a:t>
            </a:r>
            <a:r>
              <a:rPr lang="en-US" altLang="zh-CN" sz="2400" dirty="0">
                <a:solidFill>
                  <a:srgbClr val="FF0000"/>
                </a:solidFill>
                <a:latin typeface="+mn-lt"/>
              </a:rPr>
              <a:t>effective number </a:t>
            </a:r>
            <a:r>
              <a:rPr lang="en-US" altLang="zh-CN" sz="2400" dirty="0">
                <a:latin typeface="+mn-lt"/>
              </a:rPr>
              <a:t>of </a:t>
            </a:r>
            <a:r>
              <a:rPr lang="en-US" altLang="zh-CN" sz="2400" dirty="0" err="1">
                <a:latin typeface="+mn-lt"/>
              </a:rPr>
              <a:t>observ</a:t>
            </a:r>
            <a:r>
              <a:rPr lang="en-GB" altLang="zh-CN" sz="2400" dirty="0">
                <a:latin typeface="+mn-lt"/>
              </a:rPr>
              <a:t>a</a:t>
            </a:r>
            <a:r>
              <a:rPr lang="en-US" altLang="zh-CN" sz="2400" dirty="0" err="1">
                <a:latin typeface="+mn-lt"/>
              </a:rPr>
              <a:t>tions</a:t>
            </a:r>
            <a:r>
              <a:rPr lang="en-US" altLang="zh-CN" sz="2400" dirty="0">
                <a:latin typeface="+mn-lt"/>
              </a:rPr>
              <a:t> of  x = 1 (head)</a:t>
            </a:r>
            <a:endParaRPr lang="zh-CN" altLang="en-US" sz="2400" dirty="0">
              <a:latin typeface="+mn-lt"/>
            </a:endParaRPr>
          </a:p>
        </p:txBody>
      </p:sp>
      <p:sp>
        <p:nvSpPr>
          <p:cNvPr id="11" name="TextBox 8"/>
          <p:cNvSpPr txBox="1">
            <a:spLocks noChangeArrowheads="1"/>
          </p:cNvSpPr>
          <p:nvPr/>
        </p:nvSpPr>
        <p:spPr bwMode="auto">
          <a:xfrm>
            <a:off x="790575" y="5701579"/>
            <a:ext cx="6942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en-US" altLang="zh-CN" sz="2400" i="1" dirty="0">
                <a:cs typeface="Times New Roman" panose="02020603050405020304" pitchFamily="18" charset="0"/>
              </a:rPr>
              <a:t>b</a:t>
            </a:r>
            <a:r>
              <a:rPr lang="en-US" altLang="zh-CN" sz="1600" dirty="0">
                <a:cs typeface="Times New Roman" panose="02020603050405020304" pitchFamily="18" charset="0"/>
              </a:rPr>
              <a:t>0</a:t>
            </a:r>
            <a:r>
              <a:rPr lang="en-US" altLang="zh-CN" sz="2400" dirty="0">
                <a:latin typeface="+mn-lt"/>
              </a:rPr>
              <a:t>: an </a:t>
            </a:r>
            <a:r>
              <a:rPr lang="en-US" altLang="zh-CN" sz="2400" dirty="0">
                <a:solidFill>
                  <a:srgbClr val="FF0000"/>
                </a:solidFill>
                <a:latin typeface="+mn-lt"/>
              </a:rPr>
              <a:t>effective number </a:t>
            </a:r>
            <a:r>
              <a:rPr lang="en-US" altLang="zh-CN" sz="2400" dirty="0">
                <a:latin typeface="+mn-lt"/>
              </a:rPr>
              <a:t>of observations of  x = 0 (tail)</a:t>
            </a:r>
            <a:endParaRPr lang="zh-CN" altLang="en-US" sz="2400" dirty="0">
              <a:latin typeface="+mn-lt"/>
            </a:endParaRPr>
          </a:p>
        </p:txBody>
      </p:sp>
      <p:sp>
        <p:nvSpPr>
          <p:cNvPr id="12" name="文本框 11"/>
          <p:cNvSpPr txBox="1"/>
          <p:nvPr/>
        </p:nvSpPr>
        <p:spPr>
          <a:xfrm>
            <a:off x="5759951" y="4766771"/>
            <a:ext cx="1036265" cy="338554"/>
          </a:xfrm>
          <a:prstGeom prst="rect">
            <a:avLst/>
          </a:prstGeom>
          <a:noFill/>
        </p:spPr>
        <p:txBody>
          <a:bodyPr wrap="square" rtlCol="0">
            <a:spAutoFit/>
          </a:bodyPr>
          <a:lstStyle/>
          <a:p>
            <a:r>
              <a:rPr lang="zh-CN" altLang="en-US" sz="1600" dirty="0">
                <a:solidFill>
                  <a:srgbClr val="FF3300"/>
                </a:solidFill>
              </a:rPr>
              <a:t>共轭先验</a:t>
            </a:r>
            <a:endParaRPr lang="zh-CN" altLang="en-US" sz="1600" dirty="0">
              <a:solidFill>
                <a:srgbClr val="FF3300"/>
              </a:solidFill>
            </a:endParaRPr>
          </a:p>
        </p:txBody>
      </p:sp>
      <p:sp>
        <p:nvSpPr>
          <p:cNvPr id="13" name="文本框 12"/>
          <p:cNvSpPr txBox="1"/>
          <p:nvPr/>
        </p:nvSpPr>
        <p:spPr>
          <a:xfrm>
            <a:off x="2094614" y="6163244"/>
            <a:ext cx="1918362" cy="369332"/>
          </a:xfrm>
          <a:prstGeom prst="rect">
            <a:avLst/>
          </a:prstGeom>
          <a:noFill/>
        </p:spPr>
        <p:txBody>
          <a:bodyPr wrap="square" rtlCol="0">
            <a:spAutoFit/>
          </a:bodyPr>
          <a:lstStyle/>
          <a:p>
            <a:r>
              <a:rPr lang="zh-CN" altLang="en-US" sz="1800" dirty="0">
                <a:solidFill>
                  <a:srgbClr val="FF3300"/>
                </a:solidFill>
              </a:rPr>
              <a:t>有效观测数</a:t>
            </a:r>
            <a:endParaRPr lang="zh-CN" altLang="en-US" sz="1800" dirty="0">
              <a:solidFill>
                <a:srgbClr val="FF3300"/>
              </a:solidFill>
            </a:endParaRPr>
          </a:p>
        </p:txBody>
      </p:sp>
      <p:sp>
        <p:nvSpPr>
          <p:cNvPr id="14" name="文本框 13"/>
          <p:cNvSpPr txBox="1"/>
          <p:nvPr/>
        </p:nvSpPr>
        <p:spPr>
          <a:xfrm>
            <a:off x="385763" y="1093069"/>
            <a:ext cx="1935892" cy="461665"/>
          </a:xfrm>
          <a:prstGeom prst="rect">
            <a:avLst/>
          </a:prstGeom>
          <a:noFill/>
        </p:spPr>
        <p:txBody>
          <a:bodyPr wrap="square" rtlCol="0">
            <a:spAutoFit/>
          </a:bodyPr>
          <a:lstStyle/>
          <a:p>
            <a:r>
              <a:rPr lang="zh-CN" altLang="en-US" sz="2400" dirty="0">
                <a:solidFill>
                  <a:srgbClr val="FF0000"/>
                </a:solidFill>
              </a:rPr>
              <a:t>后验概率</a:t>
            </a:r>
            <a:endParaRPr lang="zh-CN" altLang="en-US" sz="2400"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dirty="0">
                <a:solidFill>
                  <a:srgbClr val="0000FF"/>
                </a:solidFill>
              </a:rPr>
              <a:t>共轭性</a:t>
            </a:r>
            <a:endParaRPr lang="zh-CN" altLang="en-US" b="1" dirty="0"/>
          </a:p>
        </p:txBody>
      </p:sp>
      <p:sp>
        <p:nvSpPr>
          <p:cNvPr id="22531" name="内容占位符 2"/>
          <p:cNvSpPr>
            <a:spLocks noGrp="1"/>
          </p:cNvSpPr>
          <p:nvPr>
            <p:ph idx="1"/>
          </p:nvPr>
        </p:nvSpPr>
        <p:spPr>
          <a:xfrm>
            <a:off x="322729" y="1600200"/>
            <a:ext cx="8565777" cy="4525963"/>
          </a:xfrm>
        </p:spPr>
        <p:txBody>
          <a:bodyPr/>
          <a:lstStyle/>
          <a:p>
            <a:r>
              <a:rPr lang="zh-CN" altLang="en-US" b="1" dirty="0"/>
              <a:t>在贝叶斯统计理论中，如果某个随机变量</a:t>
            </a:r>
            <a:r>
              <a:rPr lang="en-US" altLang="zh-CN" b="1" dirty="0"/>
              <a:t>θ</a:t>
            </a:r>
            <a:r>
              <a:rPr lang="zh-CN" altLang="en-US" b="1" dirty="0"/>
              <a:t>的后验概率</a:t>
            </a:r>
            <a:r>
              <a:rPr lang="zh-CN" altLang="en-US" b="1" dirty="0">
                <a:solidFill>
                  <a:srgbClr val="FF0000"/>
                </a:solidFill>
              </a:rPr>
              <a:t> </a:t>
            </a:r>
            <a:r>
              <a:rPr lang="en-US" altLang="zh-CN" b="1" dirty="0">
                <a:solidFill>
                  <a:srgbClr val="FF0000"/>
                </a:solidFill>
              </a:rPr>
              <a:t>p(</a:t>
            </a:r>
            <a:r>
              <a:rPr lang="en-US" altLang="zh-CN" b="1" dirty="0" err="1">
                <a:solidFill>
                  <a:srgbClr val="FF0000"/>
                </a:solidFill>
              </a:rPr>
              <a:t>θ|x</a:t>
            </a:r>
            <a:r>
              <a:rPr lang="en-US" altLang="zh-CN" b="1" dirty="0">
                <a:solidFill>
                  <a:srgbClr val="FF0000"/>
                </a:solidFill>
              </a:rPr>
              <a:t>)</a:t>
            </a:r>
            <a:r>
              <a:rPr lang="zh-CN" altLang="en-US" b="1" dirty="0"/>
              <a:t>与先验概率</a:t>
            </a:r>
            <a:r>
              <a:rPr lang="en-US" altLang="zh-CN" b="1" dirty="0">
                <a:solidFill>
                  <a:srgbClr val="FF0000"/>
                </a:solidFill>
              </a:rPr>
              <a:t>p(θ)</a:t>
            </a:r>
            <a:r>
              <a:rPr lang="zh-CN" altLang="en-US" b="1" dirty="0"/>
              <a:t>属于同一个分布簇的（</a:t>
            </a:r>
            <a:r>
              <a:rPr lang="zh-CN" altLang="en-US" b="1" dirty="0">
                <a:solidFill>
                  <a:srgbClr val="FF0000"/>
                </a:solidFill>
              </a:rPr>
              <a:t>同类分布</a:t>
            </a:r>
            <a:r>
              <a:rPr lang="zh-CN" altLang="en-US" b="1" dirty="0"/>
              <a:t>），那么称</a:t>
            </a:r>
            <a:r>
              <a:rPr lang="en-US" altLang="zh-CN" b="1" dirty="0"/>
              <a:t>p(</a:t>
            </a:r>
            <a:r>
              <a:rPr lang="en-US" altLang="zh-CN" b="1" dirty="0" err="1"/>
              <a:t>θ|x</a:t>
            </a:r>
            <a:r>
              <a:rPr lang="en-US" altLang="zh-CN" b="1" dirty="0"/>
              <a:t>)</a:t>
            </a:r>
            <a:r>
              <a:rPr lang="zh-CN" altLang="en-US" b="1" dirty="0"/>
              <a:t>和</a:t>
            </a:r>
            <a:r>
              <a:rPr lang="en-US" altLang="zh-CN" b="1" dirty="0"/>
              <a:t>p(θ)</a:t>
            </a:r>
            <a:r>
              <a:rPr lang="zh-CN" altLang="en-US" b="1" dirty="0"/>
              <a:t>为</a:t>
            </a:r>
            <a:r>
              <a:rPr lang="zh-CN" altLang="en-US" b="1" dirty="0">
                <a:solidFill>
                  <a:srgbClr val="0000FF"/>
                </a:solidFill>
              </a:rPr>
              <a:t>共轭分布</a:t>
            </a:r>
            <a:r>
              <a:rPr lang="zh-CN" altLang="en-US" b="1" dirty="0"/>
              <a:t>，这种性质叫</a:t>
            </a:r>
            <a:r>
              <a:rPr lang="zh-CN" altLang="en-US" b="1" dirty="0">
                <a:solidFill>
                  <a:srgbClr val="FF3300"/>
                </a:solidFill>
              </a:rPr>
              <a:t>共轭性</a:t>
            </a:r>
            <a:r>
              <a:rPr lang="zh-CN" altLang="en-US" b="1" dirty="0"/>
              <a:t>。同时，也称</a:t>
            </a:r>
            <a:r>
              <a:rPr lang="en-US" altLang="zh-CN" b="1" dirty="0"/>
              <a:t>p(θ)</a:t>
            </a:r>
            <a:r>
              <a:rPr lang="zh-CN" altLang="en-US" b="1" dirty="0"/>
              <a:t>为似然函数</a:t>
            </a:r>
            <a:r>
              <a:rPr lang="en-US" altLang="zh-CN" b="1" dirty="0"/>
              <a:t>p(</a:t>
            </a:r>
            <a:r>
              <a:rPr lang="en-US" altLang="zh-CN" b="1" dirty="0" err="1"/>
              <a:t>x|θ</a:t>
            </a:r>
            <a:r>
              <a:rPr lang="en-US" altLang="zh-CN" b="1" dirty="0"/>
              <a:t>)</a:t>
            </a:r>
            <a:r>
              <a:rPr lang="zh-CN" altLang="en-US" b="1" dirty="0"/>
              <a:t>的</a:t>
            </a:r>
            <a:r>
              <a:rPr lang="zh-CN" altLang="en-US" b="1" dirty="0">
                <a:solidFill>
                  <a:srgbClr val="0000FF"/>
                </a:solidFill>
              </a:rPr>
              <a:t>共轭先验</a:t>
            </a:r>
            <a:r>
              <a:rPr lang="zh-CN" altLang="en-US" b="1" dirty="0"/>
              <a:t>。</a:t>
            </a:r>
            <a:endParaRPr lang="en-US" altLang="zh-CN" b="1" dirty="0"/>
          </a:p>
        </p:txBody>
      </p:sp>
      <p:sp>
        <p:nvSpPr>
          <p:cNvPr id="4" name="TextBox 3"/>
          <p:cNvSpPr txBox="1"/>
          <p:nvPr/>
        </p:nvSpPr>
        <p:spPr>
          <a:xfrm>
            <a:off x="2266232" y="4936118"/>
            <a:ext cx="4521671" cy="461665"/>
          </a:xfrm>
          <a:prstGeom prst="rect">
            <a:avLst/>
          </a:prstGeom>
          <a:noFill/>
        </p:spPr>
        <p:txBody>
          <a:bodyPr wrap="square" rtlCol="0">
            <a:spAutoFit/>
          </a:bodyPr>
          <a:lstStyle/>
          <a:p>
            <a:r>
              <a:rPr lang="en-GB" sz="2400" dirty="0"/>
              <a:t>posterior </a:t>
            </a:r>
            <a:r>
              <a:rPr lang="en-GB" sz="2400" dirty="0">
                <a:sym typeface="Symbol" panose="05050102010706020507"/>
              </a:rPr>
              <a:t> likelihood × prior</a:t>
            </a:r>
            <a:endParaRPr lang="en-GB" sz="2400" dirty="0"/>
          </a:p>
        </p:txBody>
      </p:sp>
      <p:sp>
        <p:nvSpPr>
          <p:cNvPr id="5" name="文本框 15"/>
          <p:cNvSpPr txBox="1"/>
          <p:nvPr/>
        </p:nvSpPr>
        <p:spPr>
          <a:xfrm>
            <a:off x="2467424" y="4576544"/>
            <a:ext cx="1176148" cy="461665"/>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后验</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6" name="文本框 16"/>
          <p:cNvSpPr txBox="1"/>
          <p:nvPr/>
        </p:nvSpPr>
        <p:spPr>
          <a:xfrm>
            <a:off x="3907584" y="4585336"/>
            <a:ext cx="1176148" cy="461665"/>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似然</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7" name="文本框 17"/>
          <p:cNvSpPr txBox="1"/>
          <p:nvPr/>
        </p:nvSpPr>
        <p:spPr>
          <a:xfrm>
            <a:off x="5620306" y="4602921"/>
            <a:ext cx="1176148" cy="461665"/>
          </a:xfrm>
          <a:prstGeom prst="rect">
            <a:avLst/>
          </a:prstGeom>
          <a:noFill/>
        </p:spPr>
        <p:txBody>
          <a:bodyPr wrap="square" rtlCol="0">
            <a:spAutoFit/>
          </a:bodyPr>
          <a:lstStyle/>
          <a:p>
            <a:r>
              <a:rPr lang="zh-CN" altLang="en-US" sz="2400" dirty="0">
                <a:solidFill>
                  <a:srgbClr val="0000FF"/>
                </a:solidFill>
                <a:latin typeface="黑体" panose="02010609060101010101" pitchFamily="49" charset="-122"/>
                <a:ea typeface="黑体" panose="02010609060101010101" pitchFamily="49" charset="-122"/>
              </a:rPr>
              <a:t>先验</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8" name="文本框 15"/>
          <p:cNvSpPr txBox="1"/>
          <p:nvPr/>
        </p:nvSpPr>
        <p:spPr>
          <a:xfrm>
            <a:off x="2373923" y="5529016"/>
            <a:ext cx="1099039" cy="461665"/>
          </a:xfrm>
          <a:prstGeom prst="rect">
            <a:avLst/>
          </a:prstGeom>
          <a:noFill/>
        </p:spPr>
        <p:txBody>
          <a:bodyPr wrap="square" rtlCol="0">
            <a:spAutoFit/>
          </a:bodyPr>
          <a:lstStyle/>
          <a:p>
            <a:r>
              <a:rPr lang="en-US" altLang="zh-CN" sz="2400" dirty="0">
                <a:solidFill>
                  <a:srgbClr val="FF0000"/>
                </a:solidFill>
              </a:rPr>
              <a:t>p(</a:t>
            </a:r>
            <a:r>
              <a:rPr lang="en-US" altLang="zh-CN" sz="2400" dirty="0" err="1">
                <a:solidFill>
                  <a:srgbClr val="FF0000"/>
                </a:solidFill>
              </a:rPr>
              <a:t>θ|x</a:t>
            </a:r>
            <a:r>
              <a:rPr lang="en-US" altLang="zh-CN" sz="2400" dirty="0">
                <a:solidFill>
                  <a:srgbClr val="FF0000"/>
                </a:solidFill>
              </a:rPr>
              <a:t>)</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9" name="文本框 16"/>
          <p:cNvSpPr txBox="1"/>
          <p:nvPr/>
        </p:nvSpPr>
        <p:spPr>
          <a:xfrm>
            <a:off x="3963272" y="5537808"/>
            <a:ext cx="1626154" cy="461665"/>
          </a:xfrm>
          <a:prstGeom prst="rect">
            <a:avLst/>
          </a:prstGeom>
          <a:noFill/>
        </p:spPr>
        <p:txBody>
          <a:bodyPr wrap="square" rtlCol="0">
            <a:spAutoFit/>
          </a:bodyPr>
          <a:lstStyle/>
          <a:p>
            <a:r>
              <a:rPr lang="en-US" altLang="zh-CN" sz="2400" dirty="0">
                <a:solidFill>
                  <a:srgbClr val="0000FF"/>
                </a:solidFill>
              </a:rPr>
              <a:t>p(</a:t>
            </a:r>
            <a:r>
              <a:rPr lang="en-US" altLang="zh-CN" sz="2400" dirty="0" err="1">
                <a:solidFill>
                  <a:srgbClr val="0000FF"/>
                </a:solidFill>
              </a:rPr>
              <a:t>x|θ</a:t>
            </a:r>
            <a:r>
              <a:rPr lang="en-US" altLang="zh-CN" sz="2400" dirty="0">
                <a:solidFill>
                  <a:srgbClr val="0000FF"/>
                </a:solidFill>
              </a:rPr>
              <a:t>)</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10" name="文本框 17"/>
          <p:cNvSpPr txBox="1"/>
          <p:nvPr/>
        </p:nvSpPr>
        <p:spPr>
          <a:xfrm>
            <a:off x="5675994" y="5555393"/>
            <a:ext cx="1176148" cy="461665"/>
          </a:xfrm>
          <a:prstGeom prst="rect">
            <a:avLst/>
          </a:prstGeom>
          <a:noFill/>
        </p:spPr>
        <p:txBody>
          <a:bodyPr wrap="square" rtlCol="0">
            <a:spAutoFit/>
          </a:bodyPr>
          <a:lstStyle/>
          <a:p>
            <a:r>
              <a:rPr lang="en-US" altLang="zh-CN" sz="2400" dirty="0">
                <a:solidFill>
                  <a:srgbClr val="FF0000"/>
                </a:solidFill>
              </a:rPr>
              <a:t>p(θ)</a:t>
            </a:r>
            <a:endParaRPr lang="zh-CN" altLang="en-US"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Figure2.2a.jpg"/>
          <p:cNvPicPr>
            <a:picLocks noGrp="1" noChangeAspect="1"/>
          </p:cNvPicPr>
          <p:nvPr>
            <p:ph idx="1"/>
          </p:nvPr>
        </p:nvPicPr>
        <p:blipFill>
          <a:blip r:embed="rId1"/>
          <a:stretch>
            <a:fillRect/>
          </a:stretch>
        </p:blipFill>
        <p:spPr>
          <a:xfrm>
            <a:off x="1142976" y="1785910"/>
            <a:ext cx="2688232" cy="2023506"/>
          </a:xfrm>
        </p:spPr>
      </p:pic>
      <p:pic>
        <p:nvPicPr>
          <p:cNvPr id="6" name="Picture 5" descr="Figure2.2b.jpg"/>
          <p:cNvPicPr>
            <a:picLocks noChangeAspect="1"/>
          </p:cNvPicPr>
          <p:nvPr/>
        </p:nvPicPr>
        <p:blipFill>
          <a:blip r:embed="rId2"/>
          <a:stretch>
            <a:fillRect/>
          </a:stretch>
        </p:blipFill>
        <p:spPr>
          <a:xfrm>
            <a:off x="4857752" y="1785910"/>
            <a:ext cx="2701266" cy="2023506"/>
          </a:xfrm>
          <a:prstGeom prst="rect">
            <a:avLst/>
          </a:prstGeom>
        </p:spPr>
      </p:pic>
      <p:pic>
        <p:nvPicPr>
          <p:cNvPr id="7" name="Picture 6" descr="Figure2.2c.jpg"/>
          <p:cNvPicPr>
            <a:picLocks noChangeAspect="1"/>
          </p:cNvPicPr>
          <p:nvPr/>
        </p:nvPicPr>
        <p:blipFill>
          <a:blip r:embed="rId3"/>
          <a:stretch>
            <a:fillRect/>
          </a:stretch>
        </p:blipFill>
        <p:spPr>
          <a:xfrm>
            <a:off x="1142976" y="3860488"/>
            <a:ext cx="2688232" cy="2023506"/>
          </a:xfrm>
          <a:prstGeom prst="rect">
            <a:avLst/>
          </a:prstGeom>
        </p:spPr>
      </p:pic>
      <p:pic>
        <p:nvPicPr>
          <p:cNvPr id="8" name="Picture 7" descr="Figure2.2d.jpg"/>
          <p:cNvPicPr>
            <a:picLocks noChangeAspect="1"/>
          </p:cNvPicPr>
          <p:nvPr/>
        </p:nvPicPr>
        <p:blipFill>
          <a:blip r:embed="rId4"/>
          <a:stretch>
            <a:fillRect/>
          </a:stretch>
        </p:blipFill>
        <p:spPr>
          <a:xfrm>
            <a:off x="4842534" y="3869044"/>
            <a:ext cx="2701266" cy="2023506"/>
          </a:xfrm>
          <a:prstGeom prst="rect">
            <a:avLst/>
          </a:prstGeom>
        </p:spPr>
      </p:pic>
      <p:sp>
        <p:nvSpPr>
          <p:cNvPr id="3" name="灯片编号占位符 2"/>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sp>
        <p:nvSpPr>
          <p:cNvPr id="9" name="矩形 8"/>
          <p:cNvSpPr/>
          <p:nvPr/>
        </p:nvSpPr>
        <p:spPr>
          <a:xfrm>
            <a:off x="585470" y="5889625"/>
            <a:ext cx="8171815" cy="953135"/>
          </a:xfrm>
          <a:prstGeom prst="rect">
            <a:avLst/>
          </a:prstGeom>
        </p:spPr>
        <p:txBody>
          <a:bodyPr wrap="square">
            <a:spAutoFit/>
          </a:bodyPr>
          <a:lstStyle/>
          <a:p>
            <a:r>
              <a:rPr lang="zh-CN" altLang="en-US" dirty="0"/>
              <a:t>参数</a:t>
            </a:r>
            <a:r>
              <a:rPr lang="en-US" altLang="zh-CN" i="1" dirty="0"/>
              <a:t>a</a:t>
            </a:r>
            <a:r>
              <a:rPr lang="zh-CN" altLang="en-US" dirty="0"/>
              <a:t>和</a:t>
            </a:r>
            <a:r>
              <a:rPr lang="en-US" altLang="zh-CN" i="1" dirty="0"/>
              <a:t>b</a:t>
            </a:r>
            <a:r>
              <a:rPr lang="zh-CN" altLang="en-US" dirty="0"/>
              <a:t>经常被称为</a:t>
            </a:r>
            <a:r>
              <a:rPr lang="zh-CN" altLang="en-US" dirty="0">
                <a:solidFill>
                  <a:srgbClr val="FF0000"/>
                </a:solidFill>
              </a:rPr>
              <a:t>超参数</a:t>
            </a:r>
            <a:r>
              <a:rPr lang="zh-CN" altLang="en-US" dirty="0"/>
              <a:t>（</a:t>
            </a:r>
            <a:r>
              <a:rPr lang="en-US" altLang="zh-CN" dirty="0" err="1"/>
              <a:t>hyperparameter</a:t>
            </a:r>
            <a:r>
              <a:rPr lang="zh-CN" altLang="en-US" dirty="0"/>
              <a:t>），因为它们</a:t>
            </a:r>
            <a:r>
              <a:rPr lang="zh-CN" altLang="en-US" dirty="0">
                <a:solidFill>
                  <a:srgbClr val="FF0000"/>
                </a:solidFill>
              </a:rPr>
              <a:t>控制了参数</a:t>
            </a:r>
            <a:r>
              <a:rPr lang="en-US" altLang="zh-CN" i="1" dirty="0">
                <a:solidFill>
                  <a:srgbClr val="FF0000"/>
                </a:solidFill>
              </a:rPr>
              <a:t>µ</a:t>
            </a:r>
            <a:r>
              <a:rPr lang="zh-CN" altLang="en-US" dirty="0"/>
              <a:t>的概率分布 </a:t>
            </a:r>
            <a:endParaRPr lang="zh-CN" altLang="en-US" dirty="0"/>
          </a:p>
        </p:txBody>
      </p:sp>
      <p:sp>
        <p:nvSpPr>
          <p:cNvPr id="11" name="Title 1"/>
          <p:cNvSpPr>
            <a:spLocks noGrp="1"/>
          </p:cNvSpPr>
          <p:nvPr>
            <p:ph type="title"/>
          </p:nvPr>
        </p:nvSpPr>
        <p:spPr>
          <a:xfrm>
            <a:off x="528637" y="0"/>
            <a:ext cx="8229600" cy="1143000"/>
          </a:xfrm>
        </p:spPr>
        <p:txBody>
          <a:bodyPr/>
          <a:lstStyle/>
          <a:p>
            <a:r>
              <a:rPr lang="en-GB" b="1" dirty="0"/>
              <a:t>Beta </a:t>
            </a:r>
            <a:r>
              <a:rPr lang="zh-CN" altLang="en-US" b="1" dirty="0"/>
              <a:t>分布关于</a:t>
            </a:r>
            <a:r>
              <a:rPr lang="en-US" altLang="zh-CN" b="1" dirty="0"/>
              <a:t>µ</a:t>
            </a:r>
            <a:r>
              <a:rPr lang="zh-CN" altLang="en-US" b="1" dirty="0"/>
              <a:t>的函数图像</a:t>
            </a:r>
            <a:endParaRPr lang="en-GB" b="1"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 y="913053"/>
            <a:ext cx="5048733" cy="88304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819" y="193119"/>
            <a:ext cx="8994401" cy="2232212"/>
          </a:xfrm>
        </p:spPr>
        <p:txBody>
          <a:bodyPr/>
          <a:lstStyle/>
          <a:p>
            <a:r>
              <a:rPr lang="zh-CN" altLang="en-US" sz="2400" b="1" dirty="0"/>
              <a:t>把先验概率中的超参数</a:t>
            </a:r>
            <a:r>
              <a:rPr lang="en-US" altLang="zh-CN" sz="2400" b="1" dirty="0"/>
              <a:t>a</a:t>
            </a:r>
            <a:r>
              <a:rPr lang="en-US" altLang="zh-CN" sz="2400" b="1" i="1" baseline="-25000" dirty="0"/>
              <a:t>0</a:t>
            </a:r>
            <a:r>
              <a:rPr lang="zh-CN" altLang="en-US" sz="2400" b="1" dirty="0"/>
              <a:t>和</a:t>
            </a:r>
            <a:r>
              <a:rPr lang="en-US" altLang="zh-CN" sz="2400" b="1" dirty="0"/>
              <a:t>b</a:t>
            </a:r>
            <a:r>
              <a:rPr lang="en-US" altLang="zh-CN" sz="2400" b="1" i="1" baseline="-25000" dirty="0"/>
              <a:t>0</a:t>
            </a:r>
            <a:r>
              <a:rPr lang="zh-CN" altLang="en-US" sz="2400" b="1" dirty="0"/>
              <a:t>分别看成</a:t>
            </a:r>
            <a:r>
              <a:rPr lang="en-US" altLang="zh-CN" sz="2400" b="1" dirty="0"/>
              <a:t>x = 1</a:t>
            </a:r>
            <a:r>
              <a:rPr lang="zh-CN" altLang="en-US" sz="2400" b="1" dirty="0"/>
              <a:t>和</a:t>
            </a:r>
            <a:r>
              <a:rPr lang="en-US" altLang="zh-CN" sz="2400" b="1" dirty="0"/>
              <a:t>x = 0</a:t>
            </a:r>
            <a:r>
              <a:rPr lang="zh-CN" altLang="en-US" sz="2400" b="1" dirty="0"/>
              <a:t>的有效观测数</a:t>
            </a:r>
            <a:endParaRPr lang="en-US" altLang="zh-CN" sz="2400" b="1" dirty="0"/>
          </a:p>
          <a:p>
            <a:r>
              <a:rPr lang="zh-CN" altLang="en-US" sz="2400" b="1" dirty="0"/>
              <a:t>观测到⼀个</a:t>
            </a:r>
            <a:r>
              <a:rPr lang="en-US" altLang="zh-CN" sz="2400" b="1" dirty="0"/>
              <a:t>x = 1</a:t>
            </a:r>
            <a:r>
              <a:rPr lang="zh-CN" altLang="en-US" sz="2400" b="1" dirty="0"/>
              <a:t>仅仅对应于把</a:t>
            </a:r>
            <a:r>
              <a:rPr lang="en-US" altLang="zh-CN" sz="2400" b="1" dirty="0"/>
              <a:t>a</a:t>
            </a:r>
            <a:r>
              <a:rPr lang="en-US" altLang="zh-CN" sz="2400" b="1" i="1" baseline="-25000" dirty="0"/>
              <a:t>0</a:t>
            </a:r>
            <a:r>
              <a:rPr lang="zh-CN" altLang="en-US" sz="2400" b="1" dirty="0"/>
              <a:t>的值增加</a:t>
            </a:r>
            <a:r>
              <a:rPr lang="en-US" altLang="zh-CN" sz="2400" b="1" dirty="0"/>
              <a:t>1</a:t>
            </a:r>
            <a:r>
              <a:rPr lang="zh-CN" altLang="en-US" sz="2400" b="1" dirty="0"/>
              <a:t>，</a:t>
            </a:r>
            <a:endParaRPr lang="en-US" altLang="zh-CN" sz="2400" b="1" dirty="0"/>
          </a:p>
          <a:p>
            <a:pPr marL="0" indent="0">
              <a:buNone/>
            </a:pPr>
            <a:r>
              <a:rPr lang="en-US" altLang="zh-CN" sz="2400" b="1" dirty="0"/>
              <a:t>     </a:t>
            </a:r>
            <a:r>
              <a:rPr lang="zh-CN" altLang="en-US" sz="2400" b="1" dirty="0"/>
              <a:t>观测到一个</a:t>
            </a:r>
            <a:r>
              <a:rPr lang="en-US" altLang="zh-CN" sz="2400" b="1" dirty="0"/>
              <a:t>x = 0</a:t>
            </a:r>
            <a:r>
              <a:rPr lang="zh-CN" altLang="en-US" sz="2400" b="1" dirty="0"/>
              <a:t>会使</a:t>
            </a:r>
            <a:r>
              <a:rPr lang="en-US" altLang="zh-CN" sz="2400" b="1" dirty="0"/>
              <a:t>b</a:t>
            </a:r>
            <a:r>
              <a:rPr lang="en-US" altLang="zh-CN" sz="2400" b="1" i="1" baseline="-25000" dirty="0"/>
              <a:t>0</a:t>
            </a:r>
            <a:r>
              <a:rPr lang="zh-CN" altLang="en-US" sz="2400" b="1" dirty="0"/>
              <a:t>增加</a:t>
            </a:r>
            <a:r>
              <a:rPr lang="en-US" altLang="zh-CN" sz="2400" b="1" dirty="0"/>
              <a:t>1</a:t>
            </a:r>
            <a:endParaRPr lang="zh-CN" altLang="en-US" sz="2400" b="1" dirty="0"/>
          </a:p>
        </p:txBody>
      </p:sp>
      <p:pic>
        <p:nvPicPr>
          <p:cNvPr id="459778" name="Picture 2"/>
          <p:cNvPicPr>
            <a:picLocks noChangeAspect="1" noChangeArrowheads="1"/>
          </p:cNvPicPr>
          <p:nvPr/>
        </p:nvPicPr>
        <p:blipFill>
          <a:blip r:embed="rId1"/>
          <a:srcRect/>
          <a:stretch>
            <a:fillRect/>
          </a:stretch>
        </p:blipFill>
        <p:spPr bwMode="auto">
          <a:xfrm>
            <a:off x="68917" y="2268965"/>
            <a:ext cx="8994401" cy="2195194"/>
          </a:xfrm>
          <a:prstGeom prst="rect">
            <a:avLst/>
          </a:prstGeom>
          <a:noFill/>
          <a:ln w="9525">
            <a:noFill/>
            <a:miter lim="800000"/>
            <a:headEnd/>
            <a:tailEnd/>
          </a:ln>
          <a:effectLst/>
        </p:spPr>
      </p:pic>
      <p:sp>
        <p:nvSpPr>
          <p:cNvPr id="5" name="矩形 4"/>
          <p:cNvSpPr/>
          <p:nvPr/>
        </p:nvSpPr>
        <p:spPr>
          <a:xfrm>
            <a:off x="249124" y="4413662"/>
            <a:ext cx="8955741" cy="2246769"/>
          </a:xfrm>
          <a:prstGeom prst="rect">
            <a:avLst/>
          </a:prstGeom>
        </p:spPr>
        <p:txBody>
          <a:bodyPr wrap="square">
            <a:spAutoFit/>
          </a:bodyPr>
          <a:lstStyle/>
          <a:p>
            <a:pPr>
              <a:spcBef>
                <a:spcPts val="600"/>
              </a:spcBef>
            </a:pPr>
            <a:r>
              <a:rPr lang="zh-CN" altLang="en-US" sz="2400" dirty="0">
                <a:solidFill>
                  <a:srgbClr val="FF0000"/>
                </a:solidFill>
              </a:rPr>
              <a:t>先验概率为</a:t>
            </a:r>
            <a:r>
              <a:rPr lang="en-US" altLang="zh-CN" sz="2400" dirty="0">
                <a:solidFill>
                  <a:srgbClr val="FF3300"/>
                </a:solidFill>
              </a:rPr>
              <a:t>Beta</a:t>
            </a:r>
            <a:r>
              <a:rPr lang="zh-CN" altLang="en-US" sz="2400" dirty="0">
                <a:solidFill>
                  <a:srgbClr val="FF3300"/>
                </a:solidFill>
              </a:rPr>
              <a:t>分布</a:t>
            </a:r>
            <a:r>
              <a:rPr lang="zh-CN" altLang="en-US" sz="2400" dirty="0"/>
              <a:t>，参数为</a:t>
            </a:r>
            <a:r>
              <a:rPr lang="en-US" altLang="zh-CN" sz="2400" i="1" dirty="0"/>
              <a:t>a</a:t>
            </a:r>
            <a:r>
              <a:rPr lang="en-US" altLang="zh-CN" sz="2400" i="1" baseline="-25000" dirty="0"/>
              <a:t>0 </a:t>
            </a:r>
            <a:r>
              <a:rPr lang="en-US" altLang="zh-CN" sz="2400" i="1" dirty="0"/>
              <a:t>= 2; b</a:t>
            </a:r>
            <a:r>
              <a:rPr lang="en-US" altLang="zh-CN" sz="2400" i="1" baseline="-25000" dirty="0"/>
              <a:t>0  </a:t>
            </a:r>
            <a:r>
              <a:rPr lang="en-US" altLang="zh-CN" sz="2400" i="1" dirty="0"/>
              <a:t>= 2</a:t>
            </a:r>
            <a:r>
              <a:rPr lang="zh-CN" altLang="en-US" sz="2400" i="1" dirty="0"/>
              <a:t>，</a:t>
            </a:r>
            <a:endParaRPr lang="en-US" altLang="zh-CN" sz="2400" i="1" dirty="0"/>
          </a:p>
          <a:p>
            <a:pPr>
              <a:spcBef>
                <a:spcPts val="600"/>
              </a:spcBef>
            </a:pPr>
            <a:r>
              <a:rPr lang="zh-CN" altLang="en-US" sz="2400" i="1" dirty="0">
                <a:solidFill>
                  <a:srgbClr val="0432FF"/>
                </a:solidFill>
              </a:rPr>
              <a:t>似然函数</a:t>
            </a:r>
            <a:endParaRPr lang="en-US" altLang="zh-CN" sz="2400" i="1" dirty="0">
              <a:solidFill>
                <a:srgbClr val="0432FF"/>
              </a:solidFill>
            </a:endParaRPr>
          </a:p>
          <a:p>
            <a:pPr>
              <a:spcBef>
                <a:spcPts val="600"/>
              </a:spcBef>
            </a:pPr>
            <a:endParaRPr lang="en-US" altLang="zh-CN" sz="2400" dirty="0"/>
          </a:p>
          <a:p>
            <a:pPr>
              <a:spcBef>
                <a:spcPts val="600"/>
              </a:spcBef>
            </a:pPr>
            <a:r>
              <a:rPr lang="zh-CN" altLang="en-US" sz="2400" dirty="0"/>
              <a:t>其中</a:t>
            </a:r>
            <a:r>
              <a:rPr lang="en-US" altLang="zh-CN" sz="2400" i="1" dirty="0"/>
              <a:t>N = m = 1</a:t>
            </a:r>
            <a:r>
              <a:rPr lang="zh-CN" altLang="en-US" sz="2400" i="1" dirty="0"/>
              <a:t>，对应于</a:t>
            </a:r>
            <a:r>
              <a:rPr lang="en-US" altLang="zh-CN" sz="2400" i="1" dirty="0"/>
              <a:t>x = 1</a:t>
            </a:r>
            <a:r>
              <a:rPr lang="zh-CN" altLang="en-US" sz="2400" i="1" dirty="0"/>
              <a:t>的⼀次观测，</a:t>
            </a:r>
            <a:endParaRPr lang="en-US" altLang="zh-CN" sz="2400" i="1" dirty="0"/>
          </a:p>
          <a:p>
            <a:pPr>
              <a:spcBef>
                <a:spcPts val="600"/>
              </a:spcBef>
            </a:pPr>
            <a:r>
              <a:rPr lang="zh-CN" altLang="en-US" sz="2400" i="1" dirty="0"/>
              <a:t>从而</a:t>
            </a:r>
            <a:r>
              <a:rPr lang="zh-CN" altLang="en-US" sz="2400" i="1" dirty="0">
                <a:solidFill>
                  <a:srgbClr val="FF3300"/>
                </a:solidFill>
              </a:rPr>
              <a:t>后验概率为</a:t>
            </a:r>
            <a:r>
              <a:rPr lang="en-US" altLang="zh-CN" sz="2400" i="1" dirty="0">
                <a:solidFill>
                  <a:srgbClr val="FF3300"/>
                </a:solidFill>
              </a:rPr>
              <a:t>Beta</a:t>
            </a:r>
            <a:r>
              <a:rPr lang="zh-CN" altLang="en-US" sz="2400" i="1" dirty="0">
                <a:solidFill>
                  <a:srgbClr val="FF3300"/>
                </a:solidFill>
              </a:rPr>
              <a:t>分布</a:t>
            </a:r>
            <a:r>
              <a:rPr lang="zh-CN" altLang="en-US" sz="2400" i="1" dirty="0"/>
              <a:t>，参数</a:t>
            </a:r>
            <a:r>
              <a:rPr lang="zh-CN" altLang="en-US" sz="2400" dirty="0"/>
              <a:t>为</a:t>
            </a:r>
            <a:r>
              <a:rPr lang="en-US" altLang="zh-CN" sz="2400" i="1" dirty="0"/>
              <a:t>a</a:t>
            </a:r>
            <a:r>
              <a:rPr lang="en-US" altLang="zh-CN" sz="2400" i="1" baseline="-25000" dirty="0"/>
              <a:t>1</a:t>
            </a:r>
            <a:r>
              <a:rPr lang="en-US" altLang="zh-CN" sz="2400" i="1" dirty="0"/>
              <a:t> = 3; b</a:t>
            </a:r>
            <a:r>
              <a:rPr lang="en-US" altLang="zh-CN" sz="2400" i="1" baseline="-25000" dirty="0"/>
              <a:t>1</a:t>
            </a:r>
            <a:r>
              <a:rPr lang="en-US" altLang="zh-CN" sz="2400" i="1" dirty="0"/>
              <a:t>= 2</a:t>
            </a:r>
            <a:endParaRPr lang="zh-CN" altLang="en-US" sz="2400" dirty="0"/>
          </a:p>
        </p:txBody>
      </p:sp>
      <p:pic>
        <p:nvPicPr>
          <p:cNvPr id="6" name="Picture 9" descr="TP_tmp.png"/>
          <p:cNvPicPr>
            <a:picLocks noChangeAspect="1"/>
          </p:cNvPicPr>
          <p:nvPr>
            <p:custDataLst>
              <p:tags r:id="rId2"/>
            </p:custDataLst>
          </p:nvPr>
        </p:nvPicPr>
        <p:blipFill>
          <a:blip r:embed="rId3">
            <a:clrChange>
              <a:clrFrom>
                <a:srgbClr val="FFFFFF"/>
              </a:clrFrom>
              <a:clrTo>
                <a:srgbClr val="FFFFFF">
                  <a:alpha val="0"/>
                </a:srgbClr>
              </a:clrTo>
            </a:clrChange>
          </a:blip>
          <a:stretch>
            <a:fillRect/>
          </a:stretch>
        </p:blipFill>
        <p:spPr>
          <a:xfrm>
            <a:off x="1747897" y="4923497"/>
            <a:ext cx="4343408" cy="694946"/>
          </a:xfrm>
          <a:prstGeom prst="rect">
            <a:avLst/>
          </a:prstGeom>
          <a:noFill/>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41" y="1537126"/>
            <a:ext cx="4895839" cy="856306"/>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normAutofit/>
          </a:bodyPr>
          <a:lstStyle/>
          <a:p>
            <a:r>
              <a:rPr lang="zh-CN" altLang="en-US" sz="4000" b="1" dirty="0"/>
              <a:t>后验概率的性质</a:t>
            </a:r>
            <a:endParaRPr lang="en-GB" sz="4000" b="1" dirty="0"/>
          </a:p>
        </p:txBody>
      </p:sp>
      <p:pic>
        <p:nvPicPr>
          <p:cNvPr id="7" name="Picture 6"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bwMode="auto">
          <a:xfrm>
            <a:off x="1959936" y="3522779"/>
            <a:ext cx="5654571" cy="2154123"/>
          </a:xfrm>
          <a:prstGeom prst="rect">
            <a:avLst/>
          </a:prstGeom>
          <a:noFill/>
          <a:effectLst/>
        </p:spPr>
      </p:pic>
      <p:sp>
        <p:nvSpPr>
          <p:cNvPr id="8" name="TextBox 7"/>
          <p:cNvSpPr txBox="1"/>
          <p:nvPr/>
        </p:nvSpPr>
        <p:spPr>
          <a:xfrm>
            <a:off x="785786" y="2719378"/>
            <a:ext cx="7286676" cy="461665"/>
          </a:xfrm>
          <a:prstGeom prst="rect">
            <a:avLst/>
          </a:prstGeom>
          <a:noFill/>
        </p:spPr>
        <p:txBody>
          <a:bodyPr wrap="square" rtlCol="0">
            <a:spAutoFit/>
          </a:bodyPr>
          <a:lstStyle/>
          <a:p>
            <a:r>
              <a:rPr lang="en-GB" sz="2400" dirty="0">
                <a:latin typeface="+mn-lt"/>
              </a:rPr>
              <a:t>As the size of the data set, </a:t>
            </a:r>
            <a:r>
              <a:rPr lang="en-GB" sz="2400" i="1" dirty="0">
                <a:cs typeface="Times New Roman" panose="02020603050405020304" pitchFamily="18" charset="0"/>
              </a:rPr>
              <a:t>N</a:t>
            </a:r>
            <a:r>
              <a:rPr lang="en-GB" sz="2400" dirty="0">
                <a:latin typeface="+mn-lt"/>
              </a:rPr>
              <a:t>, increase</a:t>
            </a:r>
            <a:endParaRPr lang="en-GB" sz="2400" dirty="0">
              <a:latin typeface="+mn-lt"/>
            </a:endParaRPr>
          </a:p>
        </p:txBody>
      </p:sp>
      <p:sp>
        <p:nvSpPr>
          <p:cNvPr id="3" name="灯片编号占位符 2"/>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pic>
        <p:nvPicPr>
          <p:cNvPr id="6" name="Picture 7" descr="TP_tmp.png"/>
          <p:cNvPicPr>
            <a:picLocks noChangeAspect="1"/>
          </p:cNvPicPr>
          <p:nvPr>
            <p:custDataLst>
              <p:tags r:id="rId3"/>
            </p:custDataLst>
          </p:nvPr>
        </p:nvPicPr>
        <p:blipFill rotWithShape="1">
          <a:blip r:embed="rId4">
            <a:clrChange>
              <a:clrFrom>
                <a:srgbClr val="FFFFFF"/>
              </a:clrFrom>
              <a:clrTo>
                <a:srgbClr val="FFFFFF">
                  <a:alpha val="0"/>
                </a:srgbClr>
              </a:clrTo>
            </a:clrChange>
          </a:blip>
          <a:srcRect l="33229" t="84856" r="34800"/>
          <a:stretch>
            <a:fillRect/>
          </a:stretch>
        </p:blipFill>
        <p:spPr bwMode="auto">
          <a:xfrm>
            <a:off x="1169772" y="1436082"/>
            <a:ext cx="2210278" cy="323291"/>
          </a:xfrm>
          <a:prstGeom prst="rect">
            <a:avLst/>
          </a:prstGeom>
          <a:noFill/>
          <a:effectLst/>
        </p:spPr>
      </p:pic>
      <p:pic>
        <p:nvPicPr>
          <p:cNvPr id="9" name="Picture 9" descr="TP_tmp.png"/>
          <p:cNvPicPr>
            <a:picLocks noChangeAspect="1"/>
          </p:cNvPicPr>
          <p:nvPr>
            <p:custDataLst>
              <p:tags r:id="rId5"/>
            </p:custDataLst>
          </p:nvPr>
        </p:nvPicPr>
        <p:blipFill>
          <a:blip r:embed="rId6">
            <a:clrChange>
              <a:clrFrom>
                <a:srgbClr val="FFFFFF"/>
              </a:clrFrom>
              <a:clrTo>
                <a:srgbClr val="FFFFFF">
                  <a:alpha val="0"/>
                </a:srgbClr>
              </a:clrTo>
            </a:clrChange>
          </a:blip>
          <a:stretch>
            <a:fillRect/>
          </a:stretch>
        </p:blipFill>
        <p:spPr>
          <a:xfrm>
            <a:off x="1271542" y="2070519"/>
            <a:ext cx="4893161" cy="337712"/>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r>
              <a:rPr lang="zh-CN" altLang="en-US" sz="4000" b="1" dirty="0"/>
              <a:t>后验概率下的预测</a:t>
            </a:r>
            <a:endParaRPr lang="en-GB" sz="4000" b="1" dirty="0"/>
          </a:p>
        </p:txBody>
      </p:sp>
      <p:sp>
        <p:nvSpPr>
          <p:cNvPr id="8" name="TextBox 7"/>
          <p:cNvSpPr txBox="1"/>
          <p:nvPr/>
        </p:nvSpPr>
        <p:spPr>
          <a:xfrm>
            <a:off x="1071538" y="1526433"/>
            <a:ext cx="6929486" cy="461665"/>
          </a:xfrm>
          <a:prstGeom prst="rect">
            <a:avLst/>
          </a:prstGeom>
          <a:noFill/>
        </p:spPr>
        <p:txBody>
          <a:bodyPr wrap="square" rtlCol="0">
            <a:spAutoFit/>
          </a:bodyPr>
          <a:lstStyle/>
          <a:p>
            <a:r>
              <a:rPr lang="zh-CN" altLang="en-US" sz="2400" dirty="0">
                <a:latin typeface="+mn-lt"/>
              </a:rPr>
              <a:t>下一次硬币投掷正面朝上的概率</a:t>
            </a:r>
            <a:r>
              <a:rPr lang="en-GB" sz="2400" dirty="0">
                <a:latin typeface="+mn-lt"/>
              </a:rPr>
              <a:t>? </a:t>
            </a:r>
            <a:endParaRPr lang="en-GB" sz="2400" dirty="0">
              <a:latin typeface="+mn-lt"/>
            </a:endParaRPr>
          </a:p>
        </p:txBody>
      </p:sp>
      <p:pic>
        <p:nvPicPr>
          <p:cNvPr id="3" name="图片 2"/>
          <p:cNvPicPr>
            <a:picLocks noChangeAspect="1"/>
          </p:cNvPicPr>
          <p:nvPr/>
        </p:nvPicPr>
        <p:blipFill>
          <a:blip r:embed="rId1"/>
          <a:stretch>
            <a:fillRect/>
          </a:stretch>
        </p:blipFill>
        <p:spPr>
          <a:xfrm>
            <a:off x="1390908" y="2379066"/>
            <a:ext cx="7062536" cy="2386576"/>
          </a:xfrm>
          <a:prstGeom prst="rect">
            <a:avLst/>
          </a:prstGeom>
        </p:spPr>
      </p:pic>
      <p:sp>
        <p:nvSpPr>
          <p:cNvPr id="4" name="灯片编号占位符 3"/>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sp>
        <p:nvSpPr>
          <p:cNvPr id="6" name="矩形 5"/>
          <p:cNvSpPr/>
          <p:nvPr/>
        </p:nvSpPr>
        <p:spPr>
          <a:xfrm>
            <a:off x="1071538" y="5263942"/>
            <a:ext cx="2121093" cy="523220"/>
          </a:xfrm>
          <a:prstGeom prst="rect">
            <a:avLst/>
          </a:prstGeom>
        </p:spPr>
        <p:txBody>
          <a:bodyPr wrap="none">
            <a:spAutoFit/>
          </a:bodyPr>
          <a:lstStyle/>
          <a:p>
            <a:r>
              <a:rPr lang="en-US" altLang="zh-CN" i="1" dirty="0">
                <a:solidFill>
                  <a:srgbClr val="0432FF"/>
                </a:solidFill>
              </a:rPr>
              <a:t>a</a:t>
            </a:r>
            <a:r>
              <a:rPr lang="en-US" altLang="zh-CN" i="1" baseline="-25000" dirty="0">
                <a:solidFill>
                  <a:srgbClr val="0432FF"/>
                </a:solidFill>
              </a:rPr>
              <a:t>0 </a:t>
            </a:r>
            <a:r>
              <a:rPr lang="en-US" altLang="zh-CN" i="1" dirty="0">
                <a:solidFill>
                  <a:srgbClr val="0432FF"/>
                </a:solidFill>
              </a:rPr>
              <a:t>= 2; b</a:t>
            </a:r>
            <a:r>
              <a:rPr lang="en-US" altLang="zh-CN" i="1" baseline="-25000" dirty="0">
                <a:solidFill>
                  <a:srgbClr val="0432FF"/>
                </a:solidFill>
              </a:rPr>
              <a:t>0  </a:t>
            </a:r>
            <a:r>
              <a:rPr lang="en-US" altLang="zh-CN" i="1" dirty="0">
                <a:solidFill>
                  <a:srgbClr val="0432FF"/>
                </a:solidFill>
              </a:rPr>
              <a:t>= 2</a:t>
            </a:r>
            <a:endParaRPr lang="zh-CN" altLang="en-US" dirty="0">
              <a:solidFill>
                <a:srgbClr val="0432FF"/>
              </a:solidFill>
            </a:endParaRPr>
          </a:p>
        </p:txBody>
      </p:sp>
      <p:sp>
        <p:nvSpPr>
          <p:cNvPr id="9" name="矩形 8"/>
          <p:cNvSpPr/>
          <p:nvPr/>
        </p:nvSpPr>
        <p:spPr>
          <a:xfrm>
            <a:off x="1063517" y="5942341"/>
            <a:ext cx="2121093" cy="523220"/>
          </a:xfrm>
          <a:prstGeom prst="rect">
            <a:avLst/>
          </a:prstGeom>
        </p:spPr>
        <p:txBody>
          <a:bodyPr wrap="none">
            <a:spAutoFit/>
          </a:bodyPr>
          <a:lstStyle/>
          <a:p>
            <a:r>
              <a:rPr lang="en-US" altLang="zh-CN" i="1" dirty="0">
                <a:solidFill>
                  <a:srgbClr val="FF3300"/>
                </a:solidFill>
              </a:rPr>
              <a:t>a</a:t>
            </a:r>
            <a:r>
              <a:rPr lang="en-US" altLang="zh-CN" i="1" baseline="-25000" dirty="0">
                <a:solidFill>
                  <a:srgbClr val="FF3300"/>
                </a:solidFill>
              </a:rPr>
              <a:t>1 </a:t>
            </a:r>
            <a:r>
              <a:rPr lang="en-US" altLang="zh-CN" i="1" dirty="0">
                <a:solidFill>
                  <a:srgbClr val="FF3300"/>
                </a:solidFill>
              </a:rPr>
              <a:t>= 3; b</a:t>
            </a:r>
            <a:r>
              <a:rPr lang="en-US" altLang="zh-CN" i="1" baseline="-25000" dirty="0">
                <a:solidFill>
                  <a:srgbClr val="FF3300"/>
                </a:solidFill>
              </a:rPr>
              <a:t>1  </a:t>
            </a:r>
            <a:r>
              <a:rPr lang="en-US" altLang="zh-CN" i="1" dirty="0">
                <a:solidFill>
                  <a:srgbClr val="FF3300"/>
                </a:solidFill>
              </a:rPr>
              <a:t>= 2</a:t>
            </a:r>
            <a:endParaRPr lang="zh-CN" altLang="en-US" dirty="0">
              <a:solidFill>
                <a:srgbClr val="FF3300"/>
              </a:solidFill>
            </a:endParaRPr>
          </a:p>
        </p:txBody>
      </p:sp>
      <p:sp>
        <p:nvSpPr>
          <p:cNvPr id="5" name="文本框 4"/>
          <p:cNvSpPr txBox="1"/>
          <p:nvPr/>
        </p:nvSpPr>
        <p:spPr>
          <a:xfrm>
            <a:off x="5073015" y="5631815"/>
            <a:ext cx="3234690" cy="521970"/>
          </a:xfrm>
          <a:prstGeom prst="rect">
            <a:avLst/>
          </a:prstGeom>
          <a:noFill/>
        </p:spPr>
        <p:txBody>
          <a:bodyPr wrap="square" rtlCol="0">
            <a:spAutoFit/>
          </a:bodyPr>
          <a:p>
            <a:r>
              <a:rPr lang="zh-CN" altLang="en-US">
                <a:solidFill>
                  <a:srgbClr val="1B7F3A"/>
                </a:solidFill>
              </a:rPr>
              <a:t>更合理？更可信？</a:t>
            </a:r>
            <a:endParaRPr lang="zh-CN" altLang="en-US">
              <a:solidFill>
                <a:srgbClr val="1B7F3A"/>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dirty="0"/>
              <a:t>提纲</a:t>
            </a:r>
            <a:endParaRPr lang="zh-CN" altLang="en-US" b="1" dirty="0"/>
          </a:p>
        </p:txBody>
      </p:sp>
      <p:sp>
        <p:nvSpPr>
          <p:cNvPr id="15363" name="内容占位符 2"/>
          <p:cNvSpPr>
            <a:spLocks noGrp="1"/>
          </p:cNvSpPr>
          <p:nvPr>
            <p:ph idx="1"/>
          </p:nvPr>
        </p:nvSpPr>
        <p:spPr/>
        <p:txBody>
          <a:bodyPr/>
          <a:lstStyle/>
          <a:p>
            <a:r>
              <a:rPr lang="en-US" altLang="zh-CN" b="1" dirty="0"/>
              <a:t>PRML</a:t>
            </a:r>
            <a:r>
              <a:rPr lang="zh-CN" altLang="en-US" b="1" dirty="0"/>
              <a:t>三大基础理论</a:t>
            </a:r>
            <a:endParaRPr lang="en-US" altLang="zh-CN" b="1" dirty="0"/>
          </a:p>
          <a:p>
            <a:pPr marL="400050" lvl="1" indent="0">
              <a:buNone/>
            </a:pPr>
            <a:r>
              <a:rPr lang="en-US" altLang="zh-CN" b="1" dirty="0"/>
              <a:t> </a:t>
            </a:r>
            <a:r>
              <a:rPr lang="zh-CN" altLang="en-US" b="1" dirty="0"/>
              <a:t>概率论、决策理论、信息论</a:t>
            </a:r>
            <a:endParaRPr lang="en-US" altLang="zh-CN" b="1" dirty="0"/>
          </a:p>
          <a:p>
            <a:r>
              <a:rPr lang="zh-CN" altLang="en-US" b="1" dirty="0"/>
              <a:t>二元变量</a:t>
            </a:r>
            <a:endParaRPr lang="en-US" altLang="zh-CN" b="1" dirty="0"/>
          </a:p>
          <a:p>
            <a:r>
              <a:rPr lang="zh-CN" altLang="en-US" b="1" dirty="0">
                <a:solidFill>
                  <a:schemeClr val="bg1">
                    <a:lumMod val="65000"/>
                  </a:schemeClr>
                </a:solidFill>
              </a:rPr>
              <a:t>多元变量</a:t>
            </a:r>
            <a:endParaRPr lang="en-US" altLang="zh-CN" b="1" dirty="0">
              <a:solidFill>
                <a:schemeClr val="bg1">
                  <a:lumMod val="65000"/>
                </a:schemeClr>
              </a:solidFill>
            </a:endParaRPr>
          </a:p>
          <a:p>
            <a:r>
              <a:rPr lang="zh-CN" altLang="en-US" b="1" dirty="0">
                <a:solidFill>
                  <a:schemeClr val="bg1">
                    <a:lumMod val="65000"/>
                  </a:schemeClr>
                </a:solidFill>
              </a:rPr>
              <a:t>高斯分布</a:t>
            </a:r>
            <a:endParaRPr lang="en-GB" altLang="zh-CN" b="1" dirty="0">
              <a:solidFill>
                <a:schemeClr val="bg1">
                  <a:lumMod val="65000"/>
                </a:schemeClr>
              </a:solidFill>
            </a:endParaRPr>
          </a:p>
          <a:p>
            <a:r>
              <a:rPr lang="zh-CN" altLang="en-US" b="1" dirty="0">
                <a:solidFill>
                  <a:srgbClr val="0000FF"/>
                </a:solidFill>
              </a:rPr>
              <a:t>指数族分布</a:t>
            </a:r>
            <a:endParaRPr lang="zh-CN" altLang="en-US" b="1" dirty="0">
              <a:solidFill>
                <a:srgbClr val="0000FF"/>
              </a:solidFill>
            </a:endParaRPr>
          </a:p>
        </p:txBody>
      </p:sp>
      <p:sp>
        <p:nvSpPr>
          <p:cNvPr id="15364"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BD95ADA2-EFE2-4FDF-83E0-EFFB2464B840}" type="slidenum">
              <a:rPr altLang="zh-CN" smtClean="0"/>
            </a:fld>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520" y="0"/>
            <a:ext cx="8229600" cy="1143000"/>
          </a:xfrm>
        </p:spPr>
        <p:txBody>
          <a:bodyPr/>
          <a:lstStyle/>
          <a:p>
            <a:r>
              <a:rPr lang="zh-CN" altLang="en-US" b="1" dirty="0">
                <a:solidFill>
                  <a:srgbClr val="FF0000"/>
                </a:solidFill>
              </a:rPr>
              <a:t>指数族分布</a:t>
            </a:r>
            <a:r>
              <a:rPr lang="zh-CN" altLang="en-US" b="1" dirty="0"/>
              <a:t>定义</a:t>
            </a:r>
            <a:endParaRPr lang="zh-CN" altLang="en-US" dirty="0"/>
          </a:p>
        </p:txBody>
      </p:sp>
      <p:sp>
        <p:nvSpPr>
          <p:cNvPr id="3" name="内容占位符 2"/>
          <p:cNvSpPr>
            <a:spLocks noGrp="1"/>
          </p:cNvSpPr>
          <p:nvPr>
            <p:ph idx="1"/>
          </p:nvPr>
        </p:nvSpPr>
        <p:spPr>
          <a:xfrm>
            <a:off x="274320" y="1203960"/>
            <a:ext cx="8229600" cy="4525963"/>
          </a:xfrm>
        </p:spPr>
        <p:txBody>
          <a:bodyPr/>
          <a:lstStyle/>
          <a:p>
            <a:r>
              <a:rPr lang="zh-CN" altLang="en-US" b="1" dirty="0"/>
              <a:t>参数为</a:t>
            </a:r>
            <a:r>
              <a:rPr lang="en-US" altLang="zh-CN" b="1" i="1" dirty="0"/>
              <a:t>η</a:t>
            </a:r>
            <a:r>
              <a:rPr lang="zh-CN" altLang="en-US" b="1" dirty="0"/>
              <a:t>的变量</a:t>
            </a:r>
            <a:r>
              <a:rPr lang="en-US" altLang="zh-CN" b="1" i="1" dirty="0"/>
              <a:t>x</a:t>
            </a:r>
            <a:r>
              <a:rPr lang="zh-CN" altLang="en-US" b="1" dirty="0"/>
              <a:t>的</a:t>
            </a:r>
            <a:r>
              <a:rPr lang="zh-CN" altLang="en-US" b="1" dirty="0">
                <a:solidFill>
                  <a:srgbClr val="FF0000"/>
                </a:solidFill>
              </a:rPr>
              <a:t>指数族分布</a:t>
            </a:r>
            <a:r>
              <a:rPr lang="zh-CN" altLang="en-US" b="1" dirty="0"/>
              <a:t>定义为具有下⾯形式的概率分布的集合 </a:t>
            </a:r>
            <a:br>
              <a:rPr lang="zh-CN" altLang="en-US" dirty="0"/>
            </a:br>
            <a:endParaRPr lang="zh-CN" altLang="en-US" dirty="0"/>
          </a:p>
        </p:txBody>
      </p:sp>
      <p:pic>
        <p:nvPicPr>
          <p:cNvPr id="351234" name="Picture 2"/>
          <p:cNvPicPr>
            <a:picLocks noChangeAspect="1" noChangeArrowheads="1"/>
          </p:cNvPicPr>
          <p:nvPr/>
        </p:nvPicPr>
        <p:blipFill>
          <a:blip r:embed="rId1"/>
          <a:srcRect/>
          <a:stretch>
            <a:fillRect/>
          </a:stretch>
        </p:blipFill>
        <p:spPr bwMode="auto">
          <a:xfrm>
            <a:off x="1765618" y="2357120"/>
            <a:ext cx="5602518" cy="891540"/>
          </a:xfrm>
          <a:prstGeom prst="rect">
            <a:avLst/>
          </a:prstGeom>
          <a:noFill/>
          <a:ln w="9525">
            <a:noFill/>
            <a:miter lim="800000"/>
            <a:headEnd/>
            <a:tailEnd/>
          </a:ln>
          <a:effectLst/>
        </p:spPr>
      </p:pic>
      <p:sp>
        <p:nvSpPr>
          <p:cNvPr id="5" name="矩形 4"/>
          <p:cNvSpPr/>
          <p:nvPr/>
        </p:nvSpPr>
        <p:spPr>
          <a:xfrm>
            <a:off x="162560" y="3405842"/>
            <a:ext cx="8961120" cy="2046714"/>
          </a:xfrm>
          <a:prstGeom prst="rect">
            <a:avLst/>
          </a:prstGeom>
        </p:spPr>
        <p:txBody>
          <a:bodyPr wrap="square">
            <a:spAutoFit/>
          </a:bodyPr>
          <a:lstStyle/>
          <a:p>
            <a:pPr>
              <a:spcBef>
                <a:spcPts val="600"/>
              </a:spcBef>
            </a:pPr>
            <a:r>
              <a:rPr lang="en-US" altLang="zh-CN" i="1" dirty="0"/>
              <a:t>x</a:t>
            </a:r>
            <a:r>
              <a:rPr lang="zh-CN" altLang="en-US" i="1" dirty="0"/>
              <a:t> </a:t>
            </a:r>
            <a:r>
              <a:rPr lang="zh-CN" altLang="en-US" dirty="0"/>
              <a:t>标量</a:t>
            </a:r>
            <a:r>
              <a:rPr lang="en-US" altLang="zh-CN" dirty="0"/>
              <a:t>/</a:t>
            </a:r>
            <a:r>
              <a:rPr lang="zh-CN" altLang="en-US" dirty="0"/>
              <a:t>向量，离散的</a:t>
            </a:r>
            <a:r>
              <a:rPr lang="en-US" altLang="zh-CN" dirty="0"/>
              <a:t>/</a:t>
            </a:r>
            <a:r>
              <a:rPr lang="zh-CN" altLang="en-US" dirty="0"/>
              <a:t>连续的</a:t>
            </a:r>
            <a:endParaRPr lang="en-US" altLang="zh-CN" dirty="0"/>
          </a:p>
          <a:p>
            <a:pPr>
              <a:spcBef>
                <a:spcPts val="600"/>
              </a:spcBef>
            </a:pPr>
            <a:r>
              <a:rPr lang="en-US" altLang="zh-CN" i="1" dirty="0"/>
              <a:t>η</a:t>
            </a:r>
            <a:r>
              <a:rPr lang="zh-CN" altLang="en-US" dirty="0"/>
              <a:t>被称为概率分布的⾃然参数（</a:t>
            </a:r>
            <a:r>
              <a:rPr lang="en-US" altLang="zh-CN" dirty="0"/>
              <a:t>natural parameters</a:t>
            </a:r>
            <a:r>
              <a:rPr lang="zh-CN" altLang="en-US" dirty="0"/>
              <a:t>）</a:t>
            </a:r>
            <a:endParaRPr lang="en-US" altLang="zh-CN" dirty="0"/>
          </a:p>
          <a:p>
            <a:pPr>
              <a:spcBef>
                <a:spcPts val="600"/>
              </a:spcBef>
            </a:pPr>
            <a:r>
              <a:rPr lang="en-US" altLang="zh-CN" i="1" dirty="0"/>
              <a:t>u</a:t>
            </a:r>
            <a:r>
              <a:rPr lang="en-US" altLang="zh-CN" dirty="0"/>
              <a:t>(</a:t>
            </a:r>
            <a:r>
              <a:rPr lang="en-US" altLang="zh-CN" i="1" dirty="0"/>
              <a:t>x</a:t>
            </a:r>
            <a:r>
              <a:rPr lang="en-US" altLang="zh-CN" dirty="0"/>
              <a:t>)</a:t>
            </a:r>
            <a:r>
              <a:rPr lang="zh-CN" altLang="en-US" dirty="0"/>
              <a:t>是</a:t>
            </a:r>
            <a:r>
              <a:rPr lang="en-US" altLang="zh-CN" i="1" dirty="0"/>
              <a:t>x</a:t>
            </a:r>
            <a:r>
              <a:rPr lang="zh-CN" altLang="en-US" dirty="0"/>
              <a:t>的某个函数</a:t>
            </a:r>
            <a:endParaRPr lang="en-US" altLang="zh-CN" dirty="0"/>
          </a:p>
          <a:p>
            <a:pPr>
              <a:spcBef>
                <a:spcPts val="600"/>
              </a:spcBef>
            </a:pPr>
            <a:r>
              <a:rPr lang="zh-CN" altLang="en-US" dirty="0"/>
              <a:t>函数</a:t>
            </a:r>
            <a:r>
              <a:rPr lang="en-US" altLang="zh-CN" i="1" dirty="0"/>
              <a:t>g</a:t>
            </a:r>
            <a:r>
              <a:rPr lang="en-US" altLang="zh-CN" dirty="0"/>
              <a:t>(</a:t>
            </a:r>
            <a:r>
              <a:rPr lang="en-US" altLang="zh-CN" i="1" dirty="0"/>
              <a:t>η</a:t>
            </a:r>
            <a:r>
              <a:rPr lang="en-US" altLang="zh-CN" dirty="0"/>
              <a:t>)</a:t>
            </a:r>
            <a:r>
              <a:rPr lang="zh-CN" altLang="en-US" dirty="0"/>
              <a:t>可以被看成系数，它确保概率分布是归⼀化的 </a:t>
            </a:r>
            <a:endParaRPr lang="zh-CN" altLang="en-US" dirty="0"/>
          </a:p>
        </p:txBody>
      </p:sp>
      <p:pic>
        <p:nvPicPr>
          <p:cNvPr id="351235" name="Picture 3"/>
          <p:cNvPicPr>
            <a:picLocks noChangeAspect="1" noChangeArrowheads="1"/>
          </p:cNvPicPr>
          <p:nvPr/>
        </p:nvPicPr>
        <p:blipFill>
          <a:blip r:embed="rId2"/>
          <a:srcRect/>
          <a:stretch>
            <a:fillRect/>
          </a:stretch>
        </p:blipFill>
        <p:spPr bwMode="auto">
          <a:xfrm>
            <a:off x="1898015" y="5569903"/>
            <a:ext cx="5124450" cy="981075"/>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en-US" altLang="zh-CN" b="1" dirty="0"/>
              <a:t>Example 1: Bernoulli</a:t>
            </a:r>
            <a:endParaRPr lang="zh-CN" altLang="en-US" b="1" dirty="0"/>
          </a:p>
        </p:txBody>
      </p:sp>
      <p:sp>
        <p:nvSpPr>
          <p:cNvPr id="31748" name="灯片编号占位符 4"/>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A0A9ED4E-CB30-4237-AF66-37C6F5768E43}" type="slidenum">
              <a:rPr altLang="zh-CN"/>
            </a:fld>
            <a:endParaRPr lang="zh-CN" altLang="zh-CN"/>
          </a:p>
        </p:txBody>
      </p:sp>
      <p:pic>
        <p:nvPicPr>
          <p:cNvPr id="31749" name="Picture 2"/>
          <p:cNvPicPr>
            <a:picLocks noGrp="1" noChangeAspect="1" noChangeArrowheads="1"/>
          </p:cNvPicPr>
          <p:nvPr>
            <p:ph idx="1"/>
          </p:nvPr>
        </p:nvPicPr>
        <p:blipFill>
          <a:blip r:embed="rId1" cstate="print"/>
          <a:srcRect/>
          <a:stretch>
            <a:fillRect/>
          </a:stretch>
        </p:blipFill>
        <p:spPr>
          <a:xfrm>
            <a:off x="620713" y="1773238"/>
            <a:ext cx="7851775" cy="2973387"/>
          </a:xfrm>
        </p:spPr>
      </p:pic>
      <p:pic>
        <p:nvPicPr>
          <p:cNvPr id="31750" name="Picture 2"/>
          <p:cNvPicPr>
            <a:picLocks noChangeAspect="1" noChangeArrowheads="1"/>
          </p:cNvPicPr>
          <p:nvPr/>
        </p:nvPicPr>
        <p:blipFill>
          <a:blip r:embed="rId2" cstate="print"/>
          <a:srcRect/>
          <a:stretch>
            <a:fillRect/>
          </a:stretch>
        </p:blipFill>
        <p:spPr bwMode="auto">
          <a:xfrm>
            <a:off x="411163" y="393700"/>
            <a:ext cx="1809750" cy="1028700"/>
          </a:xfrm>
          <a:prstGeom prst="rect">
            <a:avLst/>
          </a:prstGeom>
          <a:noFill/>
          <a:ln w="25400">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Content Placeholder 2"/>
          <p:cNvSpPr>
            <a:spLocks noGrp="1"/>
          </p:cNvSpPr>
          <p:nvPr>
            <p:ph idx="1"/>
          </p:nvPr>
        </p:nvSpPr>
        <p:spPr/>
        <p:txBody>
          <a:bodyPr/>
          <a:lstStyle/>
          <a:p>
            <a:pPr marL="0" indent="0">
              <a:buFont typeface="Arial" panose="020B0604020202020204" pitchFamily="34" charset="0"/>
              <a:buNone/>
            </a:pPr>
            <a:r>
              <a:rPr lang="en-GB" altLang="zh-CN" b="1" dirty="0"/>
              <a:t>The Bernoulli Distribution</a:t>
            </a: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r>
              <a:rPr lang="en-GB" altLang="zh-CN" b="1" dirty="0"/>
              <a:t>Comparing with the general form we see that</a:t>
            </a:r>
            <a:endParaRPr lang="en-GB" altLang="zh-CN" b="1" dirty="0"/>
          </a:p>
        </p:txBody>
      </p:sp>
      <p:pic>
        <p:nvPicPr>
          <p:cNvPr id="88068" name="Picture 7"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2062162" y="2258695"/>
            <a:ext cx="5371864" cy="1561465"/>
          </a:xfrm>
          <a:prstGeom prst="rect">
            <a:avLst/>
          </a:prstGeom>
          <a:noFill/>
          <a:ln w="9525">
            <a:noFill/>
            <a:miter lim="800000"/>
            <a:headEnd/>
            <a:tailEnd/>
          </a:ln>
        </p:spPr>
      </p:pic>
      <p:pic>
        <p:nvPicPr>
          <p:cNvPr id="88069" name="Picture 10"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1587500" y="4867275"/>
            <a:ext cx="1728788" cy="635000"/>
          </a:xfrm>
          <a:prstGeom prst="rect">
            <a:avLst/>
          </a:prstGeom>
          <a:noFill/>
          <a:ln w="9525">
            <a:noFill/>
            <a:miter lim="800000"/>
            <a:headEnd/>
            <a:tailEnd/>
          </a:ln>
        </p:spPr>
      </p:pic>
      <p:pic>
        <p:nvPicPr>
          <p:cNvPr id="88070" name="Picture 18"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4946650" y="4870450"/>
            <a:ext cx="2794000" cy="609600"/>
          </a:xfrm>
          <a:prstGeom prst="rect">
            <a:avLst/>
          </a:prstGeom>
          <a:noFill/>
          <a:ln w="9525">
            <a:noFill/>
            <a:miter lim="800000"/>
            <a:headEnd/>
            <a:tailEnd/>
          </a:ln>
        </p:spPr>
      </p:pic>
      <p:sp>
        <p:nvSpPr>
          <p:cNvPr id="14" name="TextBox 13"/>
          <p:cNvSpPr txBox="1"/>
          <p:nvPr/>
        </p:nvSpPr>
        <p:spPr>
          <a:xfrm>
            <a:off x="3286125" y="4845050"/>
            <a:ext cx="1714500" cy="522288"/>
          </a:xfrm>
          <a:prstGeom prst="rect">
            <a:avLst/>
          </a:prstGeom>
          <a:noFill/>
        </p:spPr>
        <p:txBody>
          <a:bodyPr>
            <a:spAutoFit/>
          </a:bodyPr>
          <a:lstStyle/>
          <a:p>
            <a:pPr algn="ctr">
              <a:defRPr/>
            </a:pPr>
            <a:r>
              <a:rPr lang="en-GB" dirty="0">
                <a:latin typeface="+mn-lt"/>
                <a:ea typeface="宋体" panose="02010600030101010101" pitchFamily="2" charset="-122"/>
              </a:rPr>
              <a:t>and so</a:t>
            </a:r>
            <a:endParaRPr lang="en-GB" dirty="0">
              <a:latin typeface="+mn-lt"/>
              <a:ea typeface="宋体" panose="02010600030101010101" pitchFamily="2" charset="-122"/>
            </a:endParaRPr>
          </a:p>
        </p:txBody>
      </p:sp>
      <p:grpSp>
        <p:nvGrpSpPr>
          <p:cNvPr id="2" name="Group 19"/>
          <p:cNvGrpSpPr/>
          <p:nvPr/>
        </p:nvGrpSpPr>
        <p:grpSpPr bwMode="auto">
          <a:xfrm>
            <a:off x="5367338" y="5487988"/>
            <a:ext cx="2428875" cy="614362"/>
            <a:chOff x="5113360" y="5500703"/>
            <a:chExt cx="2428892" cy="614423"/>
          </a:xfrm>
        </p:grpSpPr>
        <p:sp>
          <p:nvSpPr>
            <p:cNvPr id="15" name="Right Brace 14"/>
            <p:cNvSpPr/>
            <p:nvPr/>
          </p:nvSpPr>
          <p:spPr>
            <a:xfrm rot="5400000">
              <a:off x="6235721" y="4449779"/>
              <a:ext cx="184168" cy="2286016"/>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7" name="TextBox 16"/>
            <p:cNvSpPr txBox="1"/>
            <p:nvPr/>
          </p:nvSpPr>
          <p:spPr>
            <a:xfrm>
              <a:off x="5113360" y="5715036"/>
              <a:ext cx="2428892" cy="400090"/>
            </a:xfrm>
            <a:prstGeom prst="rect">
              <a:avLst/>
            </a:prstGeom>
            <a:noFill/>
          </p:spPr>
          <p:txBody>
            <a:bodyPr>
              <a:spAutoFit/>
            </a:bodyPr>
            <a:lstStyle/>
            <a:p>
              <a:pPr algn="ctr">
                <a:defRPr/>
              </a:pPr>
              <a:r>
                <a:rPr lang="en-GB" sz="2000" dirty="0">
                  <a:solidFill>
                    <a:srgbClr val="0432FF"/>
                  </a:solidFill>
                  <a:latin typeface="+mn-lt"/>
                  <a:ea typeface="宋体" panose="02010600030101010101" pitchFamily="2" charset="-122"/>
                </a:rPr>
                <a:t>Logistic sigmoid</a:t>
              </a:r>
              <a:endParaRPr lang="en-GB" sz="2000" dirty="0">
                <a:solidFill>
                  <a:srgbClr val="0432FF"/>
                </a:solidFill>
                <a:latin typeface="+mn-lt"/>
                <a:ea typeface="宋体" panose="02010600030101010101" pitchFamily="2" charset="-122"/>
              </a:endParaRPr>
            </a:p>
          </p:txBody>
        </p:sp>
      </p:grpSp>
      <p:sp>
        <p:nvSpPr>
          <p:cNvPr id="88073"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195C01DC-98FF-4F9D-8C1E-0173E7A738F0}" type="slidenum">
              <a:rPr altLang="zh-CN" smtClean="0"/>
            </a:fld>
            <a:endParaRPr lang="zh-CN" altLang="zh-CN" dirty="0"/>
          </a:p>
        </p:txBody>
      </p:sp>
      <p:sp>
        <p:nvSpPr>
          <p:cNvPr id="13" name="标题 1"/>
          <p:cNvSpPr>
            <a:spLocks noGrp="1" noChangeArrowheads="1"/>
          </p:cNvSpPr>
          <p:nvPr>
            <p:ph type="title"/>
          </p:nvPr>
        </p:nvSpPr>
        <p:spPr>
          <a:xfrm>
            <a:off x="457200" y="274638"/>
            <a:ext cx="8229600" cy="1143000"/>
          </a:xfrm>
        </p:spPr>
        <p:txBody>
          <a:bodyPr/>
          <a:lstStyle/>
          <a:p>
            <a:r>
              <a:rPr lang="en-US" altLang="zh-CN" b="1" dirty="0"/>
              <a:t>Example 1: Bernoulli</a:t>
            </a:r>
            <a:endParaRPr lang="zh-CN" altLang="en-US" b="1" dirty="0"/>
          </a:p>
        </p:txBody>
      </p:sp>
      <p:pic>
        <p:nvPicPr>
          <p:cNvPr id="337922" name="Picture 2" descr="https://bkimg.cdn.bcebos.com/pic/c9fcc3cec3fdfc03f23fbf16d73f8794a5c226dc?x-bce-process=image/watermark,g_7,image_d2F0ZXIvYmFpa2U4MA==,xp_5,yp_5"/>
          <p:cNvPicPr>
            <a:picLocks noChangeAspect="1" noChangeArrowheads="1"/>
          </p:cNvPicPr>
          <p:nvPr/>
        </p:nvPicPr>
        <p:blipFill>
          <a:blip r:embed="rId7" cstate="print"/>
          <a:srcRect/>
          <a:stretch>
            <a:fillRect/>
          </a:stretch>
        </p:blipFill>
        <p:spPr bwMode="auto">
          <a:xfrm>
            <a:off x="3352804" y="5348654"/>
            <a:ext cx="1500554" cy="1500554"/>
          </a:xfrm>
          <a:prstGeom prst="rect">
            <a:avLst/>
          </a:prstGeom>
          <a:noFill/>
        </p:spPr>
      </p:pic>
      <p:sp>
        <p:nvSpPr>
          <p:cNvPr id="3" name="文本框 2"/>
          <p:cNvSpPr txBox="1"/>
          <p:nvPr/>
        </p:nvSpPr>
        <p:spPr>
          <a:xfrm>
            <a:off x="6553200" y="1596189"/>
            <a:ext cx="2133600" cy="523220"/>
          </a:xfrm>
          <a:prstGeom prst="rect">
            <a:avLst/>
          </a:prstGeom>
          <a:noFill/>
        </p:spPr>
        <p:txBody>
          <a:bodyPr wrap="square" rtlCol="0">
            <a:spAutoFit/>
          </a:bodyPr>
          <a:lstStyle/>
          <a:p>
            <a:r>
              <a:rPr lang="en-US" altLang="zh-CN" dirty="0">
                <a:solidFill>
                  <a:srgbClr val="0432FF"/>
                </a:solidFill>
              </a:rPr>
              <a:t>x=exp(ln(x))</a:t>
            </a:r>
            <a:endParaRPr lang="zh-CN" altLang="en-US" dirty="0">
              <a:solidFill>
                <a:srgbClr val="0432FF"/>
              </a:solidFill>
            </a:endParaRPr>
          </a:p>
        </p:txBody>
      </p:sp>
      <p:sp>
        <p:nvSpPr>
          <p:cNvPr id="4" name="矩形 3"/>
          <p:cNvSpPr/>
          <p:nvPr/>
        </p:nvSpPr>
        <p:spPr>
          <a:xfrm>
            <a:off x="273303" y="6026170"/>
            <a:ext cx="1988045" cy="523220"/>
          </a:xfrm>
          <a:prstGeom prst="rect">
            <a:avLst/>
          </a:prstGeom>
        </p:spPr>
        <p:txBody>
          <a:bodyPr wrap="none">
            <a:spAutoFit/>
          </a:bodyPr>
          <a:lstStyle/>
          <a:p>
            <a:r>
              <a:rPr lang="zh-CN" altLang="en-US" dirty="0">
                <a:solidFill>
                  <a:srgbClr val="FF0000"/>
                </a:solidFill>
              </a:rPr>
              <a:t>二分类问题</a:t>
            </a:r>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690563" y="136525"/>
            <a:ext cx="8229600" cy="1143000"/>
          </a:xfrm>
        </p:spPr>
        <p:txBody>
          <a:bodyPr/>
          <a:lstStyle/>
          <a:p>
            <a:r>
              <a:rPr lang="zh-CN" altLang="en-US" b="1" dirty="0">
                <a:latin typeface="宋体" panose="02010600030101010101" pitchFamily="2" charset="-122"/>
              </a:rPr>
              <a:t>贝叶斯方法 </a:t>
            </a:r>
            <a:r>
              <a:rPr lang="zh-CN" altLang="en-US" b="1" dirty="0"/>
              <a:t>vs. </a:t>
            </a:r>
            <a:r>
              <a:rPr lang="zh-CN" altLang="en-US" b="1" dirty="0">
                <a:latin typeface="宋体" panose="02010600030101010101" pitchFamily="2" charset="-122"/>
              </a:rPr>
              <a:t>频率论方法 </a:t>
            </a:r>
            <a:endParaRPr lang="zh-CN" altLang="en-US" b="1" dirty="0"/>
          </a:p>
        </p:txBody>
      </p:sp>
      <p:sp>
        <p:nvSpPr>
          <p:cNvPr id="21507" name="内容占位符 2"/>
          <p:cNvSpPr>
            <a:spLocks noGrp="1" noChangeArrowheads="1"/>
          </p:cNvSpPr>
          <p:nvPr>
            <p:ph idx="1"/>
          </p:nvPr>
        </p:nvSpPr>
        <p:spPr>
          <a:xfrm>
            <a:off x="457200" y="2610894"/>
            <a:ext cx="8229600" cy="3898900"/>
          </a:xfrm>
        </p:spPr>
        <p:txBody>
          <a:bodyPr/>
          <a:lstStyle/>
          <a:p>
            <a:pPr marL="0" indent="0">
              <a:spcBef>
                <a:spcPts val="1200"/>
              </a:spcBef>
              <a:buFont typeface="Wingdings" panose="05000000000000000000" pitchFamily="2" charset="2"/>
              <a:buChar char="Ø"/>
            </a:pPr>
            <a:r>
              <a:rPr lang="zh-CN" altLang="en-US" sz="2800" b="1" dirty="0">
                <a:latin typeface="宋体" panose="02010600030101010101" pitchFamily="2" charset="-122"/>
              </a:rPr>
              <a:t>频率论方法（</a:t>
            </a:r>
            <a:r>
              <a:rPr lang="en-US" altLang="zh-CN" sz="2800" b="1" dirty="0" err="1">
                <a:latin typeface="宋体" panose="02010600030101010101" pitchFamily="2" charset="-122"/>
              </a:rPr>
              <a:t>Frequentist</a:t>
            </a:r>
            <a:r>
              <a:rPr lang="zh-CN" altLang="en-US" sz="2800" b="1" dirty="0">
                <a:latin typeface="宋体" panose="02010600030101010101" pitchFamily="2" charset="-122"/>
              </a:rPr>
              <a:t>）通过</a:t>
            </a:r>
            <a:r>
              <a:rPr lang="zh-CN" altLang="en-US" sz="2800" b="1" dirty="0">
                <a:solidFill>
                  <a:srgbClr val="FF0000"/>
                </a:solidFill>
                <a:latin typeface="宋体" panose="02010600030101010101" pitchFamily="2" charset="-122"/>
              </a:rPr>
              <a:t>大量</a:t>
            </a:r>
            <a:r>
              <a:rPr lang="zh-CN" altLang="en-US" sz="2800" b="1" dirty="0">
                <a:latin typeface="宋体" panose="02010600030101010101" pitchFamily="2" charset="-122"/>
              </a:rPr>
              <a:t>独立实验将概率解释为</a:t>
            </a:r>
            <a:r>
              <a:rPr lang="zh-CN" altLang="en-US" sz="2800" b="1" dirty="0">
                <a:solidFill>
                  <a:srgbClr val="FF3300"/>
                </a:solidFill>
                <a:highlight>
                  <a:srgbClr val="FFFF00"/>
                </a:highlight>
                <a:latin typeface="宋体" panose="02010600030101010101" pitchFamily="2" charset="-122"/>
              </a:rPr>
              <a:t>统计均值</a:t>
            </a:r>
            <a:r>
              <a:rPr lang="zh-CN" altLang="en-US" sz="2800" b="1" dirty="0">
                <a:latin typeface="宋体" panose="02010600030101010101" pitchFamily="2" charset="-122"/>
              </a:rPr>
              <a:t>（大数定律）。 </a:t>
            </a:r>
            <a:endParaRPr lang="en-US" altLang="zh-CN" sz="2800" b="1" dirty="0">
              <a:latin typeface="宋体" panose="02010600030101010101" pitchFamily="2" charset="-122"/>
            </a:endParaRPr>
          </a:p>
          <a:p>
            <a:pPr marL="0" indent="0">
              <a:spcBef>
                <a:spcPts val="1200"/>
              </a:spcBef>
              <a:buFont typeface="Wingdings" panose="05000000000000000000" pitchFamily="2" charset="2"/>
              <a:buChar char="Ø"/>
            </a:pPr>
            <a:r>
              <a:rPr lang="zh-CN" altLang="en-US" sz="2800" b="1" dirty="0">
                <a:latin typeface="宋体" panose="02010600030101010101" pitchFamily="2" charset="-122"/>
              </a:rPr>
              <a:t>贝叶斯方法（</a:t>
            </a:r>
            <a:r>
              <a:rPr lang="en-US" altLang="zh-CN" sz="2800" b="1" dirty="0">
                <a:latin typeface="宋体" panose="02010600030101010101" pitchFamily="2" charset="-122"/>
              </a:rPr>
              <a:t>Bayesian</a:t>
            </a:r>
            <a:r>
              <a:rPr lang="zh-CN" altLang="en-US" sz="2800" b="1" dirty="0">
                <a:latin typeface="宋体" panose="02010600030101010101" pitchFamily="2" charset="-122"/>
              </a:rPr>
              <a:t>）则将概率解释为</a:t>
            </a:r>
            <a:r>
              <a:rPr lang="zh-CN" altLang="en-US" sz="2800" b="1" dirty="0">
                <a:solidFill>
                  <a:srgbClr val="FF0000"/>
                </a:solidFill>
                <a:highlight>
                  <a:srgbClr val="FFFF00"/>
                </a:highlight>
                <a:latin typeface="宋体" panose="02010600030101010101" pitchFamily="2" charset="-122"/>
              </a:rPr>
              <a:t>信念度</a:t>
            </a:r>
            <a:r>
              <a:rPr lang="zh-CN" altLang="en-US" sz="2800" b="1" dirty="0">
                <a:latin typeface="宋体" panose="02010600030101010101" pitchFamily="2" charset="-122"/>
              </a:rPr>
              <a:t>（degree of belief）。当考虑的试验次数</a:t>
            </a:r>
            <a:r>
              <a:rPr lang="zh-CN" altLang="en-US" sz="2800" b="1" dirty="0">
                <a:solidFill>
                  <a:srgbClr val="FF3300"/>
                </a:solidFill>
                <a:latin typeface="宋体" panose="02010600030101010101" pitchFamily="2" charset="-122"/>
              </a:rPr>
              <a:t>非常少</a:t>
            </a:r>
            <a:r>
              <a:rPr lang="zh-CN" altLang="en-US" sz="2800" b="1" dirty="0">
                <a:latin typeface="宋体" panose="02010600030101010101" pitchFamily="2" charset="-122"/>
              </a:rPr>
              <a:t>的时候，贝叶斯方法的解释</a:t>
            </a:r>
            <a:r>
              <a:rPr lang="zh-CN" altLang="en-US" sz="2800" b="1" dirty="0">
                <a:highlight>
                  <a:srgbClr val="FFFF00"/>
                </a:highlight>
                <a:latin typeface="宋体" panose="02010600030101010101" pitchFamily="2" charset="-122"/>
              </a:rPr>
              <a:t>非常有用</a:t>
            </a:r>
            <a:r>
              <a:rPr lang="zh-CN" altLang="en-US" sz="2800" b="1" dirty="0">
                <a:latin typeface="宋体" panose="02010600030101010101" pitchFamily="2" charset="-122"/>
              </a:rPr>
              <a:t>。此外，贝叶斯理论将我们对于随机过程的</a:t>
            </a:r>
            <a:r>
              <a:rPr lang="zh-CN" altLang="en-US" sz="2800" b="1" dirty="0">
                <a:solidFill>
                  <a:srgbClr val="0000FF"/>
                </a:solidFill>
                <a:latin typeface="宋体" panose="02010600030101010101" pitchFamily="2" charset="-122"/>
              </a:rPr>
              <a:t>先验知识</a:t>
            </a:r>
            <a:r>
              <a:rPr lang="zh-CN" altLang="en-US" sz="2800" b="1" dirty="0">
                <a:latin typeface="宋体" panose="02010600030101010101" pitchFamily="2" charset="-122"/>
              </a:rPr>
              <a:t>纳入考虑，当我们获得新数据的时候，这个先验的概率分布就会被</a:t>
            </a:r>
            <a:r>
              <a:rPr lang="zh-CN" altLang="en-US" sz="2800" b="1" dirty="0">
                <a:highlight>
                  <a:srgbClr val="FFFF00"/>
                </a:highlight>
                <a:latin typeface="宋体" panose="02010600030101010101" pitchFamily="2" charset="-122"/>
              </a:rPr>
              <a:t>更新</a:t>
            </a:r>
            <a:r>
              <a:rPr lang="zh-CN" altLang="en-US" sz="2800" b="1" dirty="0">
                <a:latin typeface="宋体" panose="02010600030101010101" pitchFamily="2" charset="-122"/>
              </a:rPr>
              <a:t>到</a:t>
            </a:r>
            <a:r>
              <a:rPr lang="zh-CN" altLang="en-US" sz="2800" b="1" dirty="0">
                <a:solidFill>
                  <a:srgbClr val="0000FF"/>
                </a:solidFill>
                <a:latin typeface="宋体" panose="02010600030101010101" pitchFamily="2" charset="-122"/>
              </a:rPr>
              <a:t>后验分布</a:t>
            </a:r>
            <a:r>
              <a:rPr lang="zh-CN" altLang="en-US" sz="2800" b="1" dirty="0">
                <a:latin typeface="宋体" panose="02010600030101010101" pitchFamily="2" charset="-122"/>
              </a:rPr>
              <a:t>中。</a:t>
            </a:r>
            <a:endParaRPr lang="zh-CN" altLang="en-US" sz="2800" b="1" dirty="0">
              <a:latin typeface="宋体" panose="02010600030101010101" pitchFamily="2" charset="-122"/>
            </a:endParaRPr>
          </a:p>
        </p:txBody>
      </p:sp>
      <p:sp>
        <p:nvSpPr>
          <p:cNvPr id="21508" name="灯片编号占位符 1"/>
          <p:cNvSpPr>
            <a:spLocks noGrp="1"/>
          </p:cNvSpPr>
          <p:nvPr>
            <p:ph type="sldNum" sz="quarter" idx="12"/>
          </p:nvPr>
        </p:nvSpPr>
        <p:spPr bwMode="auto">
          <a:noFill/>
          <a:ln>
            <a:miter lim="800000"/>
          </a:ln>
        </p:spPr>
        <p:txBody>
          <a:bodyPr/>
          <a:lstStyle/>
          <a:p>
            <a:pPr>
              <a:buFont typeface="Arial" panose="020B0604020202020204" pitchFamily="34" charset="0"/>
              <a:buNone/>
            </a:pPr>
            <a:fld id="{5018C912-F219-4259-903E-3F6DCE49ED1D}" type="slidenum">
              <a:rPr altLang="zh-CN" smtClean="0"/>
            </a:fld>
            <a:endParaRPr lang="zh-CN" altLang="zh-CN"/>
          </a:p>
        </p:txBody>
      </p:sp>
      <p:pic>
        <p:nvPicPr>
          <p:cNvPr id="5" name="内容占位符 3"/>
          <p:cNvPicPr>
            <a:picLocks noChangeAspect="1"/>
          </p:cNvPicPr>
          <p:nvPr/>
        </p:nvPicPr>
        <p:blipFill>
          <a:blip r:embed="rId1" cstate="print"/>
          <a:srcRect/>
          <a:stretch>
            <a:fillRect/>
          </a:stretch>
        </p:blipFill>
        <p:spPr bwMode="auto">
          <a:xfrm>
            <a:off x="82550" y="627063"/>
            <a:ext cx="1370013" cy="1887537"/>
          </a:xfrm>
          <a:prstGeom prst="rect">
            <a:avLst/>
          </a:prstGeom>
          <a:noFill/>
          <a:ln w="9525">
            <a:noFill/>
            <a:miter lim="800000"/>
            <a:headEnd/>
            <a:tailEnd/>
          </a:ln>
        </p:spPr>
      </p:pic>
      <p:sp>
        <p:nvSpPr>
          <p:cNvPr id="6" name="矩形 5"/>
          <p:cNvSpPr/>
          <p:nvPr/>
        </p:nvSpPr>
        <p:spPr>
          <a:xfrm>
            <a:off x="1633039" y="1570831"/>
            <a:ext cx="7106647" cy="461665"/>
          </a:xfrm>
          <a:prstGeom prst="rect">
            <a:avLst/>
          </a:prstGeom>
        </p:spPr>
        <p:txBody>
          <a:bodyPr wrap="square">
            <a:spAutoFit/>
          </a:bodyPr>
          <a:lstStyle/>
          <a:p>
            <a:r>
              <a:rPr lang="zh-CN" altLang="en-US" sz="2400" dirty="0">
                <a:solidFill>
                  <a:srgbClr val="FF0000"/>
                </a:solidFill>
                <a:ea typeface="+mn-ea"/>
                <a:cs typeface="Times New Roman" panose="02020603050405020304" pitchFamily="18" charset="0"/>
              </a:rPr>
              <a:t>假定投掷⼀枚普通的硬币</a:t>
            </a:r>
            <a:r>
              <a:rPr lang="en-US" altLang="zh-CN" sz="2400" dirty="0">
                <a:solidFill>
                  <a:srgbClr val="FF0000"/>
                </a:solidFill>
                <a:ea typeface="+mn-ea"/>
                <a:cs typeface="Times New Roman" panose="02020603050405020304" pitchFamily="18" charset="0"/>
              </a:rPr>
              <a:t>3</a:t>
            </a:r>
            <a:r>
              <a:rPr lang="zh-CN" altLang="en-US" sz="2400" dirty="0">
                <a:solidFill>
                  <a:srgbClr val="FF0000"/>
                </a:solidFill>
                <a:ea typeface="+mn-ea"/>
                <a:cs typeface="Times New Roman" panose="02020603050405020304" pitchFamily="18" charset="0"/>
              </a:rPr>
              <a:t>次，每次都是正⾯朝上。 </a:t>
            </a:r>
            <a:endParaRPr lang="en-US" altLang="zh-CN" sz="2400" dirty="0">
              <a:solidFill>
                <a:srgbClr val="FF0000"/>
              </a:solidFill>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Content Placeholder 2"/>
          <p:cNvSpPr>
            <a:spLocks noGrp="1"/>
          </p:cNvSpPr>
          <p:nvPr>
            <p:ph idx="1"/>
          </p:nvPr>
        </p:nvSpPr>
        <p:spPr>
          <a:xfrm>
            <a:off x="561975" y="1652588"/>
            <a:ext cx="8229600" cy="4525962"/>
          </a:xfrm>
        </p:spPr>
        <p:txBody>
          <a:bodyPr/>
          <a:lstStyle/>
          <a:p>
            <a:pPr marL="0" indent="0">
              <a:buFont typeface="Arial" panose="020B0604020202020204" pitchFamily="34" charset="0"/>
              <a:buNone/>
            </a:pPr>
            <a:r>
              <a:rPr lang="en-GB" altLang="zh-CN" b="1" dirty="0"/>
              <a:t>The Multinomial Distribution</a:t>
            </a: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r>
              <a:rPr lang="en-GB" altLang="zh-CN" b="1" dirty="0"/>
              <a:t>where,                             ,                             and</a:t>
            </a: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p:txBody>
      </p:sp>
      <p:pic>
        <p:nvPicPr>
          <p:cNvPr id="90116" name="Picture 23"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995363" y="2357438"/>
            <a:ext cx="7138987" cy="785812"/>
          </a:xfrm>
          <a:prstGeom prst="rect">
            <a:avLst/>
          </a:prstGeom>
          <a:noFill/>
          <a:ln w="9525">
            <a:noFill/>
            <a:miter lim="800000"/>
            <a:headEnd/>
            <a:tailEnd/>
          </a:ln>
        </p:spPr>
      </p:pic>
      <p:pic>
        <p:nvPicPr>
          <p:cNvPr id="90117" name="Picture 10"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1958975" y="3479800"/>
            <a:ext cx="2541588" cy="412750"/>
          </a:xfrm>
          <a:prstGeom prst="rect">
            <a:avLst/>
          </a:prstGeom>
          <a:noFill/>
          <a:ln w="9525">
            <a:noFill/>
            <a:miter lim="800000"/>
            <a:headEnd/>
            <a:tailEnd/>
          </a:ln>
        </p:spPr>
      </p:pic>
      <p:pic>
        <p:nvPicPr>
          <p:cNvPr id="90118" name="Picture 13"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4708525" y="3479800"/>
            <a:ext cx="2506663" cy="412750"/>
          </a:xfrm>
          <a:prstGeom prst="rect">
            <a:avLst/>
          </a:prstGeom>
          <a:noFill/>
          <a:ln w="9525">
            <a:noFill/>
            <a:miter lim="800000"/>
            <a:headEnd/>
            <a:tailEnd/>
          </a:ln>
        </p:spPr>
      </p:pic>
      <p:grpSp>
        <p:nvGrpSpPr>
          <p:cNvPr id="2" name="Group 22"/>
          <p:cNvGrpSpPr/>
          <p:nvPr/>
        </p:nvGrpSpPr>
        <p:grpSpPr bwMode="auto">
          <a:xfrm>
            <a:off x="1500188" y="4143375"/>
            <a:ext cx="6143625" cy="1816100"/>
            <a:chOff x="1643042" y="4143380"/>
            <a:chExt cx="6143668" cy="1816094"/>
          </a:xfrm>
        </p:grpSpPr>
        <p:pic>
          <p:nvPicPr>
            <p:cNvPr id="90121" name="Picture 5" descr="TP_tmp.png"/>
            <p:cNvPicPr>
              <a:picLocks noChangeAspect="1"/>
            </p:cNvPicPr>
            <p:nvPr>
              <p:custDataLst>
                <p:tags r:id="rId7"/>
              </p:custDataLst>
            </p:nvPr>
          </p:nvPicPr>
          <p:blipFill>
            <a:blip r:embed="rId8" cstate="print">
              <a:clrChange>
                <a:clrFrom>
                  <a:srgbClr val="FFFFFF"/>
                </a:clrFrom>
                <a:clrTo>
                  <a:srgbClr val="FFFFFF">
                    <a:alpha val="0"/>
                  </a:srgbClr>
                </a:clrTo>
              </a:clrChange>
            </a:blip>
            <a:srcRect/>
            <a:stretch>
              <a:fillRect/>
            </a:stretch>
          </p:blipFill>
          <p:spPr bwMode="auto">
            <a:xfrm>
              <a:off x="1643042" y="4143380"/>
              <a:ext cx="2192602" cy="1780773"/>
            </a:xfrm>
            <a:prstGeom prst="rect">
              <a:avLst/>
            </a:prstGeom>
            <a:noFill/>
            <a:ln w="9525">
              <a:noFill/>
              <a:miter lim="800000"/>
              <a:headEnd/>
              <a:tailEnd/>
            </a:ln>
          </p:spPr>
        </p:pic>
        <p:grpSp>
          <p:nvGrpSpPr>
            <p:cNvPr id="3" name="Group 21"/>
            <p:cNvGrpSpPr/>
            <p:nvPr/>
          </p:nvGrpSpPr>
          <p:grpSpPr bwMode="auto">
            <a:xfrm>
              <a:off x="4857752" y="4143380"/>
              <a:ext cx="2928958" cy="1816094"/>
              <a:chOff x="4857752" y="4071942"/>
              <a:chExt cx="2928958" cy="1816094"/>
            </a:xfrm>
          </p:grpSpPr>
          <p:grpSp>
            <p:nvGrpSpPr>
              <p:cNvPr id="4" name="Group 18"/>
              <p:cNvGrpSpPr/>
              <p:nvPr/>
            </p:nvGrpSpPr>
            <p:grpSpPr bwMode="auto">
              <a:xfrm>
                <a:off x="4890722" y="4104908"/>
                <a:ext cx="2875892" cy="1685398"/>
                <a:chOff x="4890722" y="4104908"/>
                <a:chExt cx="2875892" cy="1685398"/>
              </a:xfrm>
            </p:grpSpPr>
            <p:sp>
              <p:nvSpPr>
                <p:cNvPr id="15" name="TextBox 14"/>
                <p:cNvSpPr txBox="1"/>
                <p:nvPr/>
              </p:nvSpPr>
              <p:spPr>
                <a:xfrm>
                  <a:off x="4891089" y="4105280"/>
                  <a:ext cx="2874982" cy="1200146"/>
                </a:xfrm>
                <a:prstGeom prst="rect">
                  <a:avLst/>
                </a:prstGeom>
                <a:noFill/>
              </p:spPr>
              <p:txBody>
                <a:bodyPr>
                  <a:spAutoFit/>
                </a:bodyPr>
                <a:lstStyle/>
                <a:p>
                  <a:pPr>
                    <a:defRPr/>
                  </a:pPr>
                  <a:r>
                    <a:rPr lang="en-GB" sz="1800" dirty="0">
                      <a:latin typeface="+mn-lt"/>
                      <a:ea typeface="宋体" panose="02010600030101010101" pitchFamily="2" charset="-122"/>
                    </a:rPr>
                    <a:t>NOTE: The </a:t>
                  </a:r>
                  <a:r>
                    <a:rPr lang="en-GB" sz="1800" dirty="0" err="1">
                      <a:latin typeface="+mn-lt"/>
                      <a:ea typeface="宋体" panose="02010600030101010101" pitchFamily="2" charset="-122"/>
                    </a:rPr>
                    <a:t>η</a:t>
                  </a:r>
                  <a:r>
                    <a:rPr lang="en-GB" sz="1800" baseline="-20000" dirty="0" err="1">
                      <a:latin typeface="+mn-lt"/>
                      <a:ea typeface="宋体" panose="02010600030101010101" pitchFamily="2" charset="-122"/>
                    </a:rPr>
                    <a:t>k</a:t>
                  </a:r>
                  <a:r>
                    <a:rPr lang="en-GB" sz="1800" dirty="0">
                      <a:latin typeface="+mn-lt"/>
                      <a:ea typeface="宋体" panose="02010600030101010101" pitchFamily="2" charset="-122"/>
                    </a:rPr>
                    <a:t> parameters are not independent since the corresponding </a:t>
                  </a:r>
                  <a:r>
                    <a:rPr lang="el-GR" sz="1800" dirty="0">
                      <a:latin typeface="+mn-lt"/>
                      <a:ea typeface="宋体" panose="02010600030101010101" pitchFamily="2" charset="-122"/>
                    </a:rPr>
                    <a:t>μ</a:t>
                  </a:r>
                  <a:r>
                    <a:rPr lang="en-GB" sz="1800" baseline="-20000" dirty="0">
                      <a:latin typeface="+mn-lt"/>
                      <a:ea typeface="宋体" panose="02010600030101010101" pitchFamily="2" charset="-122"/>
                    </a:rPr>
                    <a:t>k</a:t>
                  </a:r>
                  <a:r>
                    <a:rPr lang="en-GB" sz="1800" dirty="0">
                      <a:latin typeface="+mn-lt"/>
                      <a:ea typeface="宋体" panose="02010600030101010101" pitchFamily="2" charset="-122"/>
                    </a:rPr>
                    <a:t> must satisfy</a:t>
                  </a:r>
                  <a:endParaRPr lang="en-GB" sz="1800" dirty="0">
                    <a:latin typeface="+mn-lt"/>
                    <a:ea typeface="宋体" panose="02010600030101010101" pitchFamily="2" charset="-122"/>
                  </a:endParaRPr>
                </a:p>
              </p:txBody>
            </p:sp>
            <p:pic>
              <p:nvPicPr>
                <p:cNvPr id="90126" name="Picture 16" descr="TP_tmp.png"/>
                <p:cNvPicPr>
                  <a:picLocks noChangeAspect="1"/>
                </p:cNvPicPr>
                <p:nvPr>
                  <p:custDataLst>
                    <p:tags r:id="rId9"/>
                  </p:custDataLst>
                </p:nvPr>
              </p:nvPicPr>
              <p:blipFill>
                <a:blip r:embed="rId10" cstate="print">
                  <a:clrChange>
                    <a:clrFrom>
                      <a:srgbClr val="FFFFFF"/>
                    </a:clrFrom>
                    <a:clrTo>
                      <a:srgbClr val="FFFFFF">
                        <a:alpha val="0"/>
                      </a:srgbClr>
                    </a:clrTo>
                  </a:clrChange>
                </a:blip>
                <a:srcRect/>
                <a:stretch>
                  <a:fillRect/>
                </a:stretch>
              </p:blipFill>
              <p:spPr bwMode="auto">
                <a:xfrm>
                  <a:off x="5781166" y="5102218"/>
                  <a:ext cx="1066802" cy="688088"/>
                </a:xfrm>
                <a:prstGeom prst="rect">
                  <a:avLst/>
                </a:prstGeom>
                <a:noFill/>
                <a:ln w="9525">
                  <a:noFill/>
                  <a:miter lim="800000"/>
                  <a:headEnd/>
                  <a:tailEnd/>
                </a:ln>
              </p:spPr>
            </p:pic>
          </p:grpSp>
          <p:sp>
            <p:nvSpPr>
              <p:cNvPr id="20" name="Rectangle 19"/>
              <p:cNvSpPr/>
              <p:nvPr/>
            </p:nvSpPr>
            <p:spPr>
              <a:xfrm>
                <a:off x="4857751" y="4071942"/>
                <a:ext cx="2928958" cy="1816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sp>
        <p:nvSpPr>
          <p:cNvPr id="90120"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4F74EE1F-BD8F-4D0B-A800-B13A0A041F50}" type="slidenum">
              <a:rPr altLang="zh-CN" smtClean="0"/>
            </a:fld>
            <a:endParaRPr lang="zh-CN" altLang="zh-CN"/>
          </a:p>
        </p:txBody>
      </p:sp>
      <p:sp>
        <p:nvSpPr>
          <p:cNvPr id="19" name="标题 1"/>
          <p:cNvSpPr>
            <a:spLocks noGrp="1" noChangeArrowheads="1"/>
          </p:cNvSpPr>
          <p:nvPr>
            <p:ph type="title"/>
          </p:nvPr>
        </p:nvSpPr>
        <p:spPr>
          <a:xfrm>
            <a:off x="457200" y="274638"/>
            <a:ext cx="8229600" cy="1143000"/>
          </a:xfrm>
        </p:spPr>
        <p:txBody>
          <a:bodyPr/>
          <a:lstStyle/>
          <a:p>
            <a:r>
              <a:rPr lang="en-US" altLang="zh-CN" b="1" dirty="0"/>
              <a:t>Example 2: Multinomial</a:t>
            </a:r>
            <a:endParaRPr lang="zh-CN" altLang="en-US" b="1" dirty="0"/>
          </a:p>
        </p:txBody>
      </p:sp>
      <p:pic>
        <p:nvPicPr>
          <p:cNvPr id="21" name="Picture 2"/>
          <p:cNvPicPr>
            <a:picLocks noChangeAspect="1" noChangeArrowheads="1"/>
          </p:cNvPicPr>
          <p:nvPr/>
        </p:nvPicPr>
        <p:blipFill>
          <a:blip r:embed="rId11" cstate="print"/>
          <a:srcRect/>
          <a:stretch>
            <a:fillRect/>
          </a:stretch>
        </p:blipFill>
        <p:spPr bwMode="auto">
          <a:xfrm>
            <a:off x="434975" y="263525"/>
            <a:ext cx="1219200" cy="1133475"/>
          </a:xfrm>
          <a:prstGeom prst="rect">
            <a:avLst/>
          </a:prstGeom>
          <a:noFill/>
          <a:ln w="25400">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内容占位符 4"/>
          <p:cNvPicPr>
            <a:picLocks noGrp="1" noChangeAspect="1"/>
          </p:cNvPicPr>
          <p:nvPr>
            <p:ph idx="1"/>
          </p:nvPr>
        </p:nvPicPr>
        <p:blipFill>
          <a:blip r:embed="rId1" cstate="print"/>
          <a:srcRect/>
          <a:stretch>
            <a:fillRect/>
          </a:stretch>
        </p:blipFill>
        <p:spPr>
          <a:xfrm>
            <a:off x="571500" y="1722438"/>
            <a:ext cx="8229600" cy="4457700"/>
          </a:xfrm>
        </p:spPr>
      </p:pic>
      <p:sp>
        <p:nvSpPr>
          <p:cNvPr id="91140"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1AB087F1-9388-4768-9451-4E27D601B3CC}" type="slidenum">
              <a:rPr altLang="zh-CN" smtClean="0"/>
            </a:fld>
            <a:endParaRPr lang="zh-CN" altLang="zh-CN"/>
          </a:p>
        </p:txBody>
      </p:sp>
      <p:sp>
        <p:nvSpPr>
          <p:cNvPr id="6" name="标题 1"/>
          <p:cNvSpPr>
            <a:spLocks noGrp="1" noChangeArrowheads="1"/>
          </p:cNvSpPr>
          <p:nvPr>
            <p:ph type="title"/>
          </p:nvPr>
        </p:nvSpPr>
        <p:spPr>
          <a:xfrm>
            <a:off x="457200" y="274638"/>
            <a:ext cx="8229600" cy="1143000"/>
          </a:xfrm>
        </p:spPr>
        <p:txBody>
          <a:bodyPr/>
          <a:lstStyle/>
          <a:p>
            <a:r>
              <a:rPr lang="en-US" altLang="zh-CN" b="1" dirty="0"/>
              <a:t>Example 2: Multinomial</a:t>
            </a:r>
            <a:endParaRPr lang="zh-CN" altLang="en-US" b="1" dirty="0"/>
          </a:p>
        </p:txBody>
      </p:sp>
      <p:pic>
        <p:nvPicPr>
          <p:cNvPr id="7" name="Picture 2"/>
          <p:cNvPicPr>
            <a:picLocks noChangeAspect="1" noChangeArrowheads="1"/>
          </p:cNvPicPr>
          <p:nvPr/>
        </p:nvPicPr>
        <p:blipFill>
          <a:blip r:embed="rId2" cstate="print"/>
          <a:srcRect/>
          <a:stretch>
            <a:fillRect/>
          </a:stretch>
        </p:blipFill>
        <p:spPr bwMode="auto">
          <a:xfrm>
            <a:off x="434975" y="263525"/>
            <a:ext cx="1219200" cy="1133475"/>
          </a:xfrm>
          <a:prstGeom prst="rect">
            <a:avLst/>
          </a:prstGeom>
          <a:noFill/>
          <a:ln w="25400">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Font typeface="Arial" panose="020B0604020202020204" pitchFamily="34" charset="0"/>
              <a:buNone/>
              <a:defRPr/>
            </a:pPr>
            <a:r>
              <a:rPr lang="en-GB" dirty="0"/>
              <a:t>The Multinomial distribution can then be written as </a:t>
            </a:r>
            <a:endParaRPr lang="en-GB" dirty="0"/>
          </a:p>
          <a:p>
            <a:pPr>
              <a:buFont typeface="Arial" panose="020B0604020202020204" pitchFamily="34" charset="0"/>
              <a:buChar char="•"/>
              <a:defRPr/>
            </a:pPr>
            <a:endParaRPr lang="en-GB" dirty="0"/>
          </a:p>
          <a:p>
            <a:pPr marL="0" indent="0">
              <a:buFont typeface="Arial" panose="020B0604020202020204" pitchFamily="34" charset="0"/>
              <a:buNone/>
              <a:defRPr/>
            </a:pPr>
            <a:r>
              <a:rPr lang="en-GB" dirty="0"/>
              <a:t>where</a:t>
            </a:r>
            <a:endParaRPr lang="en-GB" dirty="0"/>
          </a:p>
          <a:p>
            <a:pPr>
              <a:buFont typeface="Arial" panose="020B0604020202020204" pitchFamily="34" charset="0"/>
              <a:buChar char="•"/>
              <a:defRPr/>
            </a:pPr>
            <a:endParaRPr lang="en-GB" dirty="0"/>
          </a:p>
        </p:txBody>
      </p:sp>
      <p:pic>
        <p:nvPicPr>
          <p:cNvPr id="92164" name="Picture 15"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2330450" y="2768600"/>
            <a:ext cx="4476750" cy="446088"/>
          </a:xfrm>
          <a:prstGeom prst="rect">
            <a:avLst/>
          </a:prstGeom>
          <a:noFill/>
          <a:ln w="9525">
            <a:noFill/>
            <a:miter lim="800000"/>
            <a:headEnd/>
            <a:tailEnd/>
          </a:ln>
        </p:spPr>
      </p:pic>
      <p:pic>
        <p:nvPicPr>
          <p:cNvPr id="92165" name="Picture 20"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2195513" y="3635375"/>
            <a:ext cx="4733925" cy="2508250"/>
          </a:xfrm>
          <a:prstGeom prst="rect">
            <a:avLst/>
          </a:prstGeom>
          <a:noFill/>
          <a:ln w="9525">
            <a:noFill/>
            <a:miter lim="800000"/>
            <a:headEnd/>
            <a:tailEnd/>
          </a:ln>
        </p:spPr>
      </p:pic>
      <p:sp>
        <p:nvSpPr>
          <p:cNvPr id="92166"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DBDBFC23-96BE-4117-97B6-0485DECD2E08}" type="slidenum">
              <a:rPr altLang="zh-CN" smtClean="0"/>
            </a:fld>
            <a:endParaRPr lang="zh-CN" altLang="zh-CN"/>
          </a:p>
        </p:txBody>
      </p:sp>
      <p:sp>
        <p:nvSpPr>
          <p:cNvPr id="8" name="标题 1"/>
          <p:cNvSpPr>
            <a:spLocks noGrp="1" noChangeArrowheads="1"/>
          </p:cNvSpPr>
          <p:nvPr>
            <p:ph type="title"/>
          </p:nvPr>
        </p:nvSpPr>
        <p:spPr>
          <a:xfrm>
            <a:off x="457200" y="274638"/>
            <a:ext cx="8229600" cy="1143000"/>
          </a:xfrm>
        </p:spPr>
        <p:txBody>
          <a:bodyPr/>
          <a:lstStyle/>
          <a:p>
            <a:r>
              <a:rPr lang="en-US" altLang="zh-CN" b="1" dirty="0"/>
              <a:t>Example 2: Multinomial</a:t>
            </a:r>
            <a:endParaRPr lang="zh-CN" altLang="en-US" b="1" dirty="0"/>
          </a:p>
        </p:txBody>
      </p:sp>
      <p:pic>
        <p:nvPicPr>
          <p:cNvPr id="9" name="Picture 2"/>
          <p:cNvPicPr>
            <a:picLocks noChangeAspect="1" noChangeArrowheads="1"/>
          </p:cNvPicPr>
          <p:nvPr/>
        </p:nvPicPr>
        <p:blipFill>
          <a:blip r:embed="rId5" cstate="print"/>
          <a:srcRect/>
          <a:stretch>
            <a:fillRect/>
          </a:stretch>
        </p:blipFill>
        <p:spPr bwMode="auto">
          <a:xfrm>
            <a:off x="434975" y="263525"/>
            <a:ext cx="1219200" cy="1133475"/>
          </a:xfrm>
          <a:prstGeom prst="rect">
            <a:avLst/>
          </a:prstGeom>
          <a:noFill/>
          <a:ln w="25400">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448408" y="177923"/>
            <a:ext cx="8229600" cy="1143000"/>
          </a:xfrm>
        </p:spPr>
        <p:txBody>
          <a:bodyPr/>
          <a:lstStyle/>
          <a:p>
            <a:r>
              <a:rPr lang="en-US" altLang="zh-CN" b="1" dirty="0"/>
              <a:t>Example 3: Gaussian Distribution</a:t>
            </a:r>
            <a:endParaRPr lang="zh-CN" altLang="en-US" b="1" dirty="0"/>
          </a:p>
        </p:txBody>
      </p:sp>
      <p:sp>
        <p:nvSpPr>
          <p:cNvPr id="35844" name="灯片编号占位符 4"/>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8FD1BCE2-536B-4704-8BF3-A6986EC93661}" type="slidenum">
              <a:rPr altLang="zh-CN"/>
            </a:fld>
            <a:endParaRPr lang="zh-CN" altLang="zh-CN"/>
          </a:p>
        </p:txBody>
      </p:sp>
      <p:pic>
        <p:nvPicPr>
          <p:cNvPr id="35845" name="Picture 2"/>
          <p:cNvPicPr>
            <a:picLocks noGrp="1" noChangeAspect="1" noChangeArrowheads="1"/>
          </p:cNvPicPr>
          <p:nvPr>
            <p:ph idx="1"/>
          </p:nvPr>
        </p:nvPicPr>
        <p:blipFill>
          <a:blip r:embed="rId1" cstate="print"/>
          <a:srcRect/>
          <a:stretch>
            <a:fillRect/>
          </a:stretch>
        </p:blipFill>
        <p:spPr>
          <a:xfrm>
            <a:off x="914157" y="1556239"/>
            <a:ext cx="6937375" cy="454667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Content Placeholder 2"/>
          <p:cNvSpPr>
            <a:spLocks noGrp="1"/>
          </p:cNvSpPr>
          <p:nvPr>
            <p:ph idx="1"/>
          </p:nvPr>
        </p:nvSpPr>
        <p:spPr/>
        <p:txBody>
          <a:bodyPr/>
          <a:lstStyle/>
          <a:p>
            <a:pPr marL="0" indent="0">
              <a:buFont typeface="Arial" panose="020B0604020202020204" pitchFamily="34" charset="0"/>
              <a:buNone/>
            </a:pPr>
            <a:r>
              <a:rPr lang="en-GB" altLang="zh-CN" b="1" dirty="0"/>
              <a:t>The Gaussian Distribution</a:t>
            </a: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a:p>
            <a:pPr marL="0" indent="0">
              <a:spcBef>
                <a:spcPts val="2400"/>
              </a:spcBef>
              <a:buFont typeface="Arial" panose="020B0604020202020204" pitchFamily="34" charset="0"/>
              <a:buNone/>
            </a:pPr>
            <a:r>
              <a:rPr lang="en-GB" altLang="zh-CN" b="1" dirty="0"/>
              <a:t>where</a:t>
            </a:r>
            <a:endParaRPr lang="en-GB" altLang="zh-CN" b="1" dirty="0"/>
          </a:p>
          <a:p>
            <a:pPr marL="0" indent="0">
              <a:buFont typeface="Arial" panose="020B0604020202020204" pitchFamily="34" charset="0"/>
              <a:buNone/>
            </a:pPr>
            <a:endParaRPr lang="en-GB" altLang="zh-CN" dirty="0"/>
          </a:p>
        </p:txBody>
      </p:sp>
      <p:pic>
        <p:nvPicPr>
          <p:cNvPr id="93188" name="Picture 5"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1336675" y="2366963"/>
            <a:ext cx="6453188" cy="1776412"/>
          </a:xfrm>
          <a:prstGeom prst="rect">
            <a:avLst/>
          </a:prstGeom>
          <a:noFill/>
          <a:ln w="9525">
            <a:noFill/>
            <a:miter lim="800000"/>
            <a:headEnd/>
            <a:tailEnd/>
          </a:ln>
        </p:spPr>
      </p:pic>
      <p:pic>
        <p:nvPicPr>
          <p:cNvPr id="93189" name="Picture 7"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1638300" y="4714875"/>
            <a:ext cx="5867400" cy="1371600"/>
          </a:xfrm>
          <a:prstGeom prst="rect">
            <a:avLst/>
          </a:prstGeom>
          <a:noFill/>
          <a:ln w="9525">
            <a:noFill/>
            <a:miter lim="800000"/>
            <a:headEnd/>
            <a:tailEnd/>
          </a:ln>
        </p:spPr>
      </p:pic>
      <p:sp>
        <p:nvSpPr>
          <p:cNvPr id="93190"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39EEB38C-6967-47C5-A01A-2F6AC33E21E1}" type="slidenum">
              <a:rPr altLang="zh-CN" smtClean="0"/>
            </a:fld>
            <a:endParaRPr lang="zh-CN" altLang="zh-CN"/>
          </a:p>
        </p:txBody>
      </p:sp>
      <p:sp>
        <p:nvSpPr>
          <p:cNvPr id="8" name="标题 1"/>
          <p:cNvSpPr>
            <a:spLocks noGrp="1" noChangeArrowheads="1"/>
          </p:cNvSpPr>
          <p:nvPr>
            <p:ph type="title"/>
          </p:nvPr>
        </p:nvSpPr>
        <p:spPr>
          <a:xfrm>
            <a:off x="457200" y="213092"/>
            <a:ext cx="8229600" cy="1143000"/>
          </a:xfrm>
        </p:spPr>
        <p:txBody>
          <a:bodyPr/>
          <a:lstStyle/>
          <a:p>
            <a:r>
              <a:rPr lang="en-US" altLang="zh-CN" b="1" dirty="0"/>
              <a:t>Example 3: Gaussian Distribution</a:t>
            </a:r>
            <a:endParaRPr lang="zh-CN" altLang="en-US"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zh-CN" altLang="en-US" b="1" dirty="0"/>
              <a:t>指数族的最大似然 </a:t>
            </a:r>
            <a:r>
              <a:rPr lang="en-GB" altLang="zh-CN" b="1" dirty="0"/>
              <a:t>(1)</a:t>
            </a:r>
            <a:endParaRPr lang="en-GB" altLang="zh-CN" b="1" dirty="0"/>
          </a:p>
        </p:txBody>
      </p:sp>
      <p:pic>
        <p:nvPicPr>
          <p:cNvPr id="94211" name="内容占位符 7"/>
          <p:cNvPicPr>
            <a:picLocks noGrp="1" noChangeAspect="1"/>
          </p:cNvPicPr>
          <p:nvPr>
            <p:ph idx="1"/>
          </p:nvPr>
        </p:nvPicPr>
        <p:blipFill>
          <a:blip r:embed="rId1" cstate="print"/>
          <a:srcRect/>
          <a:stretch>
            <a:fillRect/>
          </a:stretch>
        </p:blipFill>
        <p:spPr>
          <a:xfrm>
            <a:off x="266855" y="2901145"/>
            <a:ext cx="8464493" cy="3621575"/>
          </a:xfrm>
        </p:spPr>
      </p:pic>
      <p:sp>
        <p:nvSpPr>
          <p:cNvPr id="94212"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87D4059B-520C-45B0-B5F9-D3982D1AF3E3}" type="slidenum">
              <a:rPr altLang="zh-CN" smtClean="0"/>
            </a:fld>
            <a:endParaRPr lang="zh-CN" altLang="zh-CN"/>
          </a:p>
        </p:txBody>
      </p:sp>
      <p:pic>
        <p:nvPicPr>
          <p:cNvPr id="332802" name="Picture 2" descr="C:\Users\Mis_Liu\AppData\Roaming\Tencent\Users\79190152\TIM\WinTemp\RichOle\}Z)N_R~Q[M_U1}X1NG4$7V0.png"/>
          <p:cNvPicPr>
            <a:picLocks noChangeAspect="1" noChangeArrowheads="1"/>
          </p:cNvPicPr>
          <p:nvPr/>
        </p:nvPicPr>
        <p:blipFill>
          <a:blip r:embed="rId2" cstate="print"/>
          <a:srcRect/>
          <a:stretch>
            <a:fillRect/>
          </a:stretch>
        </p:blipFill>
        <p:spPr bwMode="auto">
          <a:xfrm>
            <a:off x="1676400" y="1800399"/>
            <a:ext cx="4636218" cy="780242"/>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zh-CN" altLang="en-US" b="1" dirty="0"/>
              <a:t>指数族的最大似然 </a:t>
            </a:r>
            <a:r>
              <a:rPr lang="en-GB" altLang="zh-CN" b="1" dirty="0"/>
              <a:t>(2)</a:t>
            </a:r>
            <a:endParaRPr lang="en-GB" altLang="zh-CN" b="1" dirty="0"/>
          </a:p>
        </p:txBody>
      </p:sp>
      <p:sp>
        <p:nvSpPr>
          <p:cNvPr id="95235" name="Content Placeholder 2"/>
          <p:cNvSpPr>
            <a:spLocks noGrp="1"/>
          </p:cNvSpPr>
          <p:nvPr>
            <p:ph idx="1"/>
          </p:nvPr>
        </p:nvSpPr>
        <p:spPr>
          <a:xfrm>
            <a:off x="554038" y="1600200"/>
            <a:ext cx="8229600" cy="4525963"/>
          </a:xfrm>
        </p:spPr>
        <p:txBody>
          <a:bodyPr/>
          <a:lstStyle/>
          <a:p>
            <a:pPr marL="0" indent="0">
              <a:buFont typeface="Arial" panose="020B0604020202020204" pitchFamily="34" charset="0"/>
              <a:buNone/>
            </a:pPr>
            <a:endParaRPr lang="en-GB" altLang="zh-CN" b="1" dirty="0"/>
          </a:p>
          <a:p>
            <a:pPr marL="0" indent="0">
              <a:buFont typeface="Arial" panose="020B0604020202020204" pitchFamily="34" charset="0"/>
              <a:buNone/>
            </a:pPr>
            <a:endParaRPr lang="en-GB" altLang="zh-CN" b="1" dirty="0"/>
          </a:p>
        </p:txBody>
      </p:sp>
      <p:pic>
        <p:nvPicPr>
          <p:cNvPr id="95236" name="Picture 9" descr="TP_tmp.png"/>
          <p:cNvPicPr>
            <a:picLocks noChangeAspect="1"/>
          </p:cNvPicPr>
          <p:nvPr>
            <p:custDataLst>
              <p:tags r:id="rId1"/>
            </p:custDataLst>
          </p:nvPr>
        </p:nvPicPr>
        <p:blipFill>
          <a:blip r:embed="rId2" cstate="print">
            <a:clrChange>
              <a:clrFrom>
                <a:srgbClr val="FFFFFF"/>
              </a:clrFrom>
              <a:clrTo>
                <a:srgbClr val="FFFFFF">
                  <a:alpha val="0"/>
                </a:srgbClr>
              </a:clrTo>
            </a:clrChange>
          </a:blip>
          <a:srcRect/>
          <a:stretch>
            <a:fillRect/>
          </a:stretch>
        </p:blipFill>
        <p:spPr bwMode="auto">
          <a:xfrm>
            <a:off x="959168" y="3131503"/>
            <a:ext cx="7173912" cy="982662"/>
          </a:xfrm>
          <a:prstGeom prst="rect">
            <a:avLst/>
          </a:prstGeom>
          <a:noFill/>
          <a:ln w="9525">
            <a:noFill/>
            <a:miter lim="800000"/>
            <a:headEnd/>
            <a:tailEnd/>
          </a:ln>
        </p:spPr>
      </p:pic>
      <p:pic>
        <p:nvPicPr>
          <p:cNvPr id="95237" name="Picture 16" descr="TP_tmp.png"/>
          <p:cNvPicPr>
            <a:picLocks noChangeAspect="1"/>
          </p:cNvPicPr>
          <p:nvPr>
            <p:custDataLst>
              <p:tags r:id="rId3"/>
            </p:custDataLst>
          </p:nvPr>
        </p:nvPicPr>
        <p:blipFill>
          <a:blip r:embed="rId4" cstate="print">
            <a:clrChange>
              <a:clrFrom>
                <a:srgbClr val="FFFFFF"/>
              </a:clrFrom>
              <a:clrTo>
                <a:srgbClr val="FFFFFF">
                  <a:alpha val="0"/>
                </a:srgbClr>
              </a:clrTo>
            </a:clrChange>
          </a:blip>
          <a:srcRect/>
          <a:stretch>
            <a:fillRect/>
          </a:stretch>
        </p:blipFill>
        <p:spPr bwMode="auto">
          <a:xfrm>
            <a:off x="2552700" y="4476750"/>
            <a:ext cx="4029075" cy="952500"/>
          </a:xfrm>
          <a:prstGeom prst="rect">
            <a:avLst/>
          </a:prstGeom>
          <a:noFill/>
          <a:ln w="9525">
            <a:noFill/>
            <a:miter lim="800000"/>
            <a:headEnd/>
            <a:tailEnd/>
          </a:ln>
        </p:spPr>
      </p:pic>
      <p:sp>
        <p:nvSpPr>
          <p:cNvPr id="18" name="Right Brace 17"/>
          <p:cNvSpPr/>
          <p:nvPr/>
        </p:nvSpPr>
        <p:spPr>
          <a:xfrm rot="5400000">
            <a:off x="5786438" y="4929188"/>
            <a:ext cx="214312" cy="1357312"/>
          </a:xfrm>
          <a:prstGeom prst="rightBrac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9" name="TextBox 18"/>
          <p:cNvSpPr txBox="1"/>
          <p:nvPr/>
        </p:nvSpPr>
        <p:spPr>
          <a:xfrm>
            <a:off x="4756150" y="5786438"/>
            <a:ext cx="2488712" cy="369887"/>
          </a:xfrm>
          <a:prstGeom prst="rect">
            <a:avLst/>
          </a:prstGeom>
          <a:noFill/>
        </p:spPr>
        <p:txBody>
          <a:bodyPr wrap="square">
            <a:spAutoFit/>
          </a:bodyPr>
          <a:lstStyle/>
          <a:p>
            <a:pPr algn="ctr">
              <a:defRPr/>
            </a:pPr>
            <a:r>
              <a:rPr lang="en-GB" sz="1800" dirty="0">
                <a:solidFill>
                  <a:srgbClr val="0432FF"/>
                </a:solidFill>
                <a:latin typeface="+mn-lt"/>
                <a:ea typeface="宋体" panose="02010600030101010101" pitchFamily="2" charset="-122"/>
              </a:rPr>
              <a:t>Sufficient statistic</a:t>
            </a:r>
            <a:endParaRPr lang="en-GB" sz="1800" dirty="0">
              <a:solidFill>
                <a:srgbClr val="0432FF"/>
              </a:solidFill>
              <a:latin typeface="+mn-lt"/>
              <a:ea typeface="宋体" panose="02010600030101010101" pitchFamily="2" charset="-122"/>
            </a:endParaRPr>
          </a:p>
        </p:txBody>
      </p:sp>
      <p:sp>
        <p:nvSpPr>
          <p:cNvPr id="95241" name="灯片编号占位符 3"/>
          <p:cNvSpPr>
            <a:spLocks noGrp="1"/>
          </p:cNvSpPr>
          <p:nvPr>
            <p:ph type="sldNum" sz="quarter" idx="12"/>
          </p:nvPr>
        </p:nvSpPr>
        <p:spPr bwMode="auto">
          <a:noFill/>
          <a:ln>
            <a:miter lim="800000"/>
          </a:ln>
        </p:spPr>
        <p:txBody>
          <a:bodyPr/>
          <a:lstStyle/>
          <a:p>
            <a:pPr>
              <a:buFont typeface="Arial" panose="020B0604020202020204" pitchFamily="34" charset="0"/>
              <a:buNone/>
            </a:pPr>
            <a:fld id="{C4388988-A93A-400F-B882-8CFED2E6FB19}" type="slidenum">
              <a:rPr altLang="zh-CN" smtClean="0"/>
            </a:fld>
            <a:endParaRPr lang="zh-CN" altLang="zh-CN" dirty="0"/>
          </a:p>
        </p:txBody>
      </p:sp>
      <p:pic>
        <p:nvPicPr>
          <p:cNvPr id="262145" name="Picture 1"/>
          <p:cNvPicPr>
            <a:picLocks noChangeAspect="1" noChangeArrowheads="1"/>
          </p:cNvPicPr>
          <p:nvPr/>
        </p:nvPicPr>
        <p:blipFill>
          <a:blip r:embed="rId5"/>
          <a:srcRect/>
          <a:stretch>
            <a:fillRect/>
          </a:stretch>
        </p:blipFill>
        <p:spPr bwMode="auto">
          <a:xfrm>
            <a:off x="841058" y="1804988"/>
            <a:ext cx="6486525" cy="504825"/>
          </a:xfrm>
          <a:prstGeom prst="rect">
            <a:avLst/>
          </a:prstGeom>
          <a:noFill/>
          <a:ln w="9525">
            <a:noFill/>
            <a:miter lim="800000"/>
            <a:headEnd/>
            <a:tailEnd/>
          </a:ln>
          <a:effectLst/>
        </p:spPr>
      </p:pic>
      <p:sp>
        <p:nvSpPr>
          <p:cNvPr id="11" name="TextBox 10"/>
          <p:cNvSpPr txBox="1"/>
          <p:nvPr/>
        </p:nvSpPr>
        <p:spPr>
          <a:xfrm>
            <a:off x="701040" y="2560320"/>
            <a:ext cx="1950720" cy="523220"/>
          </a:xfrm>
          <a:prstGeom prst="rect">
            <a:avLst/>
          </a:prstGeom>
          <a:noFill/>
        </p:spPr>
        <p:txBody>
          <a:bodyPr wrap="square" rtlCol="0">
            <a:spAutoFit/>
          </a:bodyPr>
          <a:lstStyle/>
          <a:p>
            <a:r>
              <a:rPr lang="zh-CN" altLang="en-US" dirty="0">
                <a:solidFill>
                  <a:srgbClr val="FF0000"/>
                </a:solidFill>
              </a:rPr>
              <a:t>似然函数</a:t>
            </a:r>
            <a:endParaRPr lang="zh-CN" altLang="en-US" dirty="0">
              <a:solidFill>
                <a:srgbClr val="FF0000"/>
              </a:solidFill>
            </a:endParaRPr>
          </a:p>
        </p:txBody>
      </p:sp>
      <p:sp>
        <p:nvSpPr>
          <p:cNvPr id="12" name="矩形 11"/>
          <p:cNvSpPr/>
          <p:nvPr/>
        </p:nvSpPr>
        <p:spPr>
          <a:xfrm>
            <a:off x="0" y="5716845"/>
            <a:ext cx="7813040" cy="954107"/>
          </a:xfrm>
          <a:prstGeom prst="rect">
            <a:avLst/>
          </a:prstGeom>
        </p:spPr>
        <p:txBody>
          <a:bodyPr wrap="square">
            <a:spAutoFit/>
          </a:bodyPr>
          <a:lstStyle/>
          <a:p>
            <a:r>
              <a:rPr lang="zh-CN" altLang="en-US" dirty="0">
                <a:solidFill>
                  <a:srgbClr val="FF0000"/>
                </a:solidFill>
              </a:rPr>
              <a:t>不需要存储整个数据集本⾝，</a:t>
            </a:r>
            <a:endParaRPr lang="en-US" altLang="zh-CN" dirty="0">
              <a:solidFill>
                <a:srgbClr val="FF0000"/>
              </a:solidFill>
            </a:endParaRPr>
          </a:p>
          <a:p>
            <a:r>
              <a:rPr lang="zh-CN" altLang="en-US" dirty="0">
                <a:solidFill>
                  <a:srgbClr val="FF0000"/>
                </a:solidFill>
              </a:rPr>
              <a:t>只需要存储充分统计量的值 </a:t>
            </a:r>
            <a:endParaRPr lang="zh-CN" altLang="en-US" dirty="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0"/>
            <a:ext cx="8229600" cy="1143000"/>
          </a:xfrm>
        </p:spPr>
        <p:txBody>
          <a:bodyPr/>
          <a:lstStyle/>
          <a:p>
            <a:r>
              <a:rPr lang="zh-CN" altLang="en-US" b="1" dirty="0"/>
              <a:t>共轭先验</a:t>
            </a:r>
            <a:r>
              <a:rPr lang="zh-CN" altLang="en-US" dirty="0"/>
              <a:t> </a:t>
            </a:r>
            <a:endParaRPr lang="en-GB" dirty="0"/>
          </a:p>
        </p:txBody>
      </p:sp>
      <p:sp>
        <p:nvSpPr>
          <p:cNvPr id="3" name="Content Placeholder 2"/>
          <p:cNvSpPr>
            <a:spLocks noGrp="1"/>
          </p:cNvSpPr>
          <p:nvPr>
            <p:ph idx="1"/>
          </p:nvPr>
        </p:nvSpPr>
        <p:spPr>
          <a:xfrm>
            <a:off x="650240" y="1051560"/>
            <a:ext cx="8077200" cy="4525963"/>
          </a:xfrm>
        </p:spPr>
        <p:txBody>
          <a:bodyPr/>
          <a:lstStyle/>
          <a:p>
            <a:pPr marL="0" indent="0">
              <a:buNone/>
            </a:pPr>
            <a:r>
              <a:rPr lang="zh-CN" altLang="en-US" sz="2800" b="1" dirty="0">
                <a:solidFill>
                  <a:srgbClr val="FF0000"/>
                </a:solidFill>
              </a:rPr>
              <a:t>对于指数族分布的任何成员，都存在⼀个</a:t>
            </a:r>
            <a:r>
              <a:rPr lang="zh-CN" altLang="en-US" sz="2800" b="1" dirty="0">
                <a:solidFill>
                  <a:srgbClr val="0432FF"/>
                </a:solidFill>
              </a:rPr>
              <a:t>共轭先验 </a:t>
            </a:r>
            <a:br>
              <a:rPr lang="zh-CN" altLang="en-US" sz="2800" dirty="0"/>
            </a:br>
            <a:endParaRPr lang="en-US" sz="2800" dirty="0"/>
          </a:p>
          <a:p>
            <a:pPr marL="0" indent="0">
              <a:buNone/>
            </a:pPr>
            <a:r>
              <a:rPr lang="zh-CN" altLang="en-US" sz="2800" b="1" dirty="0">
                <a:solidFill>
                  <a:srgbClr val="FF0000"/>
                </a:solidFill>
              </a:rPr>
              <a:t>与似然</a:t>
            </a:r>
            <a:endParaRPr lang="en-US" altLang="zh-CN" sz="2800" b="1" dirty="0">
              <a:solidFill>
                <a:srgbClr val="FF0000"/>
              </a:solidFill>
            </a:endParaRPr>
          </a:p>
          <a:p>
            <a:pPr marL="0" indent="0">
              <a:buNone/>
            </a:pPr>
            <a:endParaRPr lang="en-US" sz="2800" dirty="0"/>
          </a:p>
          <a:p>
            <a:pPr marL="0" indent="0">
              <a:buNone/>
            </a:pPr>
            <a:r>
              <a:rPr lang="zh-CN" altLang="en-US" sz="2800" b="1" dirty="0">
                <a:solidFill>
                  <a:srgbClr val="FF0000"/>
                </a:solidFill>
              </a:rPr>
              <a:t>相乘，得</a:t>
            </a:r>
            <a:r>
              <a:rPr lang="zh-CN" altLang="en-US" sz="2800" b="1" dirty="0">
                <a:solidFill>
                  <a:srgbClr val="0432FF"/>
                </a:solidFill>
              </a:rPr>
              <a:t>后验</a:t>
            </a:r>
            <a:endParaRPr lang="en-GB" sz="2800" b="1" dirty="0">
              <a:solidFill>
                <a:srgbClr val="0432FF"/>
              </a:solidFill>
            </a:endParaRPr>
          </a:p>
        </p:txBody>
      </p:sp>
      <p:pic>
        <p:nvPicPr>
          <p:cNvPr id="7" name="Picture 6" descr="TP_tmp.png"/>
          <p:cNvPicPr>
            <a:picLocks noChangeAspect="1"/>
          </p:cNvPicPr>
          <p:nvPr>
            <p:custDataLst>
              <p:tags r:id="rId1"/>
            </p:custDataLst>
          </p:nvPr>
        </p:nvPicPr>
        <p:blipFill>
          <a:blip r:embed="rId2">
            <a:clrChange>
              <a:clrFrom>
                <a:srgbClr val="FFFFFF"/>
              </a:clrFrom>
              <a:clrTo>
                <a:srgbClr val="FFFFFF">
                  <a:alpha val="0"/>
                </a:srgbClr>
              </a:clrTo>
            </a:clrChange>
          </a:blip>
          <a:stretch>
            <a:fillRect/>
          </a:stretch>
        </p:blipFill>
        <p:spPr bwMode="auto">
          <a:xfrm>
            <a:off x="2108175" y="1550351"/>
            <a:ext cx="6249621" cy="522289"/>
          </a:xfrm>
          <a:prstGeom prst="rect">
            <a:avLst/>
          </a:prstGeom>
          <a:noFill/>
          <a:effectLst/>
        </p:spPr>
      </p:pic>
      <p:pic>
        <p:nvPicPr>
          <p:cNvPr id="9" name="Picture 8" descr="TP_tmp.png"/>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1103735" y="3490923"/>
            <a:ext cx="7620015" cy="982983"/>
          </a:xfrm>
          <a:prstGeom prst="rect">
            <a:avLst/>
          </a:prstGeom>
          <a:noFill/>
        </p:spPr>
      </p:pic>
      <p:sp>
        <p:nvSpPr>
          <p:cNvPr id="5" name="灯片编号占位符 4"/>
          <p:cNvSpPr>
            <a:spLocks noGrp="1"/>
          </p:cNvSpPr>
          <p:nvPr>
            <p:ph type="sldNum" sz="quarter" idx="12"/>
          </p:nvPr>
        </p:nvSpPr>
        <p:spPr/>
        <p:txBody>
          <a:bodyPr/>
          <a:lstStyle/>
          <a:p>
            <a:pPr>
              <a:defRPr/>
            </a:pPr>
            <a:fld id="{D786D4AA-C970-4795-8D54-7D252B397CA1}" type="slidenum">
              <a:rPr lang="zh-CN" altLang="zh-CN" smtClean="0"/>
            </a:fld>
            <a:endParaRPr lang="zh-CN" altLang="zh-CN"/>
          </a:p>
        </p:txBody>
      </p:sp>
      <p:pic>
        <p:nvPicPr>
          <p:cNvPr id="8" name="Picture 9" descr="TP_tmp.png"/>
          <p:cNvPicPr>
            <a:picLocks noChangeAspect="1"/>
          </p:cNvPicPr>
          <p:nvPr>
            <p:custDataLst>
              <p:tags r:id="rId5"/>
            </p:custDataLst>
          </p:nvPr>
        </p:nvPicPr>
        <p:blipFill>
          <a:blip r:embed="rId6" cstate="print">
            <a:clrChange>
              <a:clrFrom>
                <a:srgbClr val="FFFFFF"/>
              </a:clrFrom>
              <a:clrTo>
                <a:srgbClr val="FFFFFF">
                  <a:alpha val="0"/>
                </a:srgbClr>
              </a:clrTo>
            </a:clrChange>
          </a:blip>
          <a:srcRect/>
          <a:stretch>
            <a:fillRect/>
          </a:stretch>
        </p:blipFill>
        <p:spPr bwMode="auto">
          <a:xfrm>
            <a:off x="1960880" y="2296837"/>
            <a:ext cx="6517640" cy="892767"/>
          </a:xfrm>
          <a:prstGeom prst="rect">
            <a:avLst/>
          </a:prstGeom>
          <a:noFill/>
          <a:ln w="9525">
            <a:noFill/>
            <a:miter lim="800000"/>
            <a:headEnd/>
            <a:tailEnd/>
          </a:ln>
        </p:spPr>
      </p:pic>
      <p:sp>
        <p:nvSpPr>
          <p:cNvPr id="10" name="矩形 9"/>
          <p:cNvSpPr/>
          <p:nvPr/>
        </p:nvSpPr>
        <p:spPr>
          <a:xfrm>
            <a:off x="741680" y="4739849"/>
            <a:ext cx="7609840" cy="1815882"/>
          </a:xfrm>
          <a:prstGeom prst="rect">
            <a:avLst/>
          </a:prstGeom>
        </p:spPr>
        <p:txBody>
          <a:bodyPr wrap="square">
            <a:spAutoFit/>
          </a:bodyPr>
          <a:lstStyle/>
          <a:p>
            <a:r>
              <a:rPr lang="zh-CN" altLang="en-US" dirty="0"/>
              <a:t>我们看到参数</a:t>
            </a:r>
            <a:r>
              <a:rPr lang="en-US" altLang="zh-CN" i="1" dirty="0"/>
              <a:t>ν</a:t>
            </a:r>
            <a:r>
              <a:rPr lang="zh-CN" altLang="en-US" dirty="0"/>
              <a:t>可以看成先验分布中假想观测的有效观测数。</a:t>
            </a:r>
            <a:endParaRPr lang="en-US" altLang="zh-CN" dirty="0"/>
          </a:p>
          <a:p>
            <a:r>
              <a:rPr lang="zh-CN" altLang="en-US" dirty="0"/>
              <a:t>给定</a:t>
            </a:r>
            <a:r>
              <a:rPr lang="en-US" altLang="zh-CN" i="1" dirty="0"/>
              <a:t>χ</a:t>
            </a:r>
            <a:r>
              <a:rPr lang="zh-CN" altLang="en-US" dirty="0"/>
              <a:t>的情况下，每个假想观测都对充分统计量</a:t>
            </a:r>
            <a:r>
              <a:rPr lang="en-US" altLang="zh-CN" i="1" dirty="0"/>
              <a:t>u</a:t>
            </a:r>
            <a:r>
              <a:rPr lang="en-US" altLang="zh-CN" dirty="0"/>
              <a:t>(</a:t>
            </a:r>
            <a:r>
              <a:rPr lang="en-US" altLang="zh-CN" i="1" dirty="0"/>
              <a:t>x</a:t>
            </a:r>
            <a:r>
              <a:rPr lang="en-US" altLang="zh-CN" dirty="0"/>
              <a:t>)</a:t>
            </a:r>
            <a:r>
              <a:rPr lang="zh-CN" altLang="en-US" dirty="0"/>
              <a:t>的值有贡献。 </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noChangeArrowheads="1"/>
          </p:cNvSpPr>
          <p:nvPr>
            <p:ph type="title"/>
          </p:nvPr>
        </p:nvSpPr>
        <p:spPr/>
        <p:txBody>
          <a:bodyPr/>
          <a:lstStyle/>
          <a:p>
            <a:r>
              <a:rPr lang="en-US" altLang="zh-CN" b="1" dirty="0"/>
              <a:t>Conjugate Priors - Examples </a:t>
            </a:r>
            <a:endParaRPr lang="zh-CN" altLang="en-US" b="1" dirty="0"/>
          </a:p>
        </p:txBody>
      </p:sp>
      <p:sp>
        <p:nvSpPr>
          <p:cNvPr id="97283" name="内容占位符 2"/>
          <p:cNvSpPr>
            <a:spLocks noGrp="1" noChangeArrowheads="1"/>
          </p:cNvSpPr>
          <p:nvPr>
            <p:ph idx="1"/>
          </p:nvPr>
        </p:nvSpPr>
        <p:spPr/>
        <p:txBody>
          <a:bodyPr/>
          <a:lstStyle/>
          <a:p>
            <a:pPr>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伯努利分布中，共轭先验是</a:t>
            </a:r>
            <a:r>
              <a:rPr lang="en-US" altLang="zh-CN" b="1" dirty="0">
                <a:latin typeface="Times New Roman" panose="02020603050405020304" pitchFamily="18" charset="0"/>
                <a:cs typeface="Times New Roman" panose="02020603050405020304" pitchFamily="18" charset="0"/>
              </a:rPr>
              <a:t>Beta</a:t>
            </a:r>
            <a:r>
              <a:rPr lang="zh-CN" altLang="en-US" b="1" dirty="0">
                <a:latin typeface="Times New Roman" panose="02020603050405020304" pitchFamily="18" charset="0"/>
                <a:cs typeface="Times New Roman" panose="02020603050405020304" pitchFamily="18" charset="0"/>
              </a:rPr>
              <a:t>分布 </a:t>
            </a:r>
            <a:endParaRPr lang="en-US" altLang="zh-CN" b="1" dirty="0">
              <a:latin typeface="Times New Roman" panose="02020603050405020304" pitchFamily="18" charset="0"/>
              <a:cs typeface="Times New Roman" panose="02020603050405020304" pitchFamily="18" charset="0"/>
            </a:endParaRPr>
          </a:p>
          <a:p>
            <a:pPr>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二项分布中，共轭先验是</a:t>
            </a:r>
            <a:r>
              <a:rPr lang="en-US" altLang="zh-CN" b="1" dirty="0">
                <a:latin typeface="Times New Roman" panose="02020603050405020304" pitchFamily="18" charset="0"/>
                <a:cs typeface="Times New Roman" panose="02020603050405020304" pitchFamily="18" charset="0"/>
              </a:rPr>
              <a:t>Beta</a:t>
            </a:r>
            <a:r>
              <a:rPr lang="zh-CN" altLang="en-US" b="1" dirty="0">
                <a:latin typeface="Times New Roman" panose="02020603050405020304" pitchFamily="18" charset="0"/>
                <a:cs typeface="Times New Roman" panose="02020603050405020304" pitchFamily="18" charset="0"/>
              </a:rPr>
              <a:t>分布</a:t>
            </a:r>
            <a:endParaRPr lang="en-US" altLang="zh-CN" b="1" dirty="0">
              <a:latin typeface="Times New Roman" panose="02020603050405020304" pitchFamily="18" charset="0"/>
              <a:cs typeface="Times New Roman" panose="02020603050405020304" pitchFamily="18" charset="0"/>
            </a:endParaRPr>
          </a:p>
          <a:p>
            <a:pPr>
              <a:buNone/>
            </a:pP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⾼斯分布中，均值的共轭先验是⾼斯分布 </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rPr>
              <a:t>•  And many more...</a:t>
            </a:r>
            <a:endParaRPr lang="en-US" altLang="zh-CN" b="1" dirty="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rPr>
              <a:t>– Conjugate Prior Table:</a:t>
            </a:r>
            <a:endParaRPr lang="en-US" altLang="zh-CN" b="1" dirty="0">
              <a:latin typeface="Times New Roman" panose="02020603050405020304" pitchFamily="18" charset="0"/>
              <a:cs typeface="Times New Roman" panose="02020603050405020304" pitchFamily="18" charset="0"/>
            </a:endParaRPr>
          </a:p>
          <a:p>
            <a:pPr lvl="1">
              <a:buFont typeface="Arial" panose="020B0604020202020204" pitchFamily="34" charset="0"/>
              <a:buNone/>
            </a:pPr>
            <a:r>
              <a:rPr lang="en-US" altLang="zh-CN" b="1" dirty="0">
                <a:latin typeface="Times New Roman" panose="02020603050405020304" pitchFamily="18" charset="0"/>
                <a:cs typeface="Times New Roman" panose="02020603050405020304" pitchFamily="18" charset="0"/>
              </a:rPr>
              <a:t>http://en.wikipedia.org/wiki/Conjugate_prior</a:t>
            </a:r>
            <a:endParaRPr lang="zh-CN" altLang="en-US" b="1" dirty="0">
              <a:latin typeface="Times New Roman" panose="02020603050405020304" pitchFamily="18" charset="0"/>
              <a:cs typeface="Times New Roman" panose="02020603050405020304" pitchFamily="18" charset="0"/>
            </a:endParaRPr>
          </a:p>
        </p:txBody>
      </p:sp>
      <p:sp>
        <p:nvSpPr>
          <p:cNvPr id="97285" name="灯片编号占位符 4"/>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3E4DB748-9670-4658-8C5E-D924F758159E}" type="slidenum">
              <a:rPr altLang="zh-CN" smtClean="0"/>
            </a:fld>
            <a:endParaRPr lang="zh-CN"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When likelihood function is a discrete distribution</a:t>
            </a:r>
            <a:endParaRPr lang="en-US" altLang="zh-CN" b="1" dirty="0"/>
          </a:p>
          <a:p>
            <a:endParaRPr lang="en-US" altLang="zh-CN" b="1" dirty="0"/>
          </a:p>
          <a:p>
            <a:r>
              <a:rPr lang="en-US" altLang="zh-CN" b="1" dirty="0">
                <a:solidFill>
                  <a:srgbClr val="0000FF"/>
                </a:solidFill>
              </a:rPr>
              <a:t>Conjugate prior – Wikipedia</a:t>
            </a:r>
            <a:endParaRPr lang="en-US" altLang="zh-CN" b="1" dirty="0">
              <a:solidFill>
                <a:srgbClr val="0000FF"/>
              </a:solidFill>
            </a:endParaRPr>
          </a:p>
          <a:p>
            <a:endParaRPr lang="en-US" altLang="zh-CN" b="1" dirty="0">
              <a:solidFill>
                <a:srgbClr val="0000FF"/>
              </a:solidFill>
            </a:endParaRPr>
          </a:p>
          <a:p>
            <a:endParaRPr lang="zh-CN" altLang="en-US" b="1" dirty="0">
              <a:solidFill>
                <a:srgbClr val="0000FF"/>
              </a:solidFill>
            </a:endParaRPr>
          </a:p>
        </p:txBody>
      </p:sp>
      <p:graphicFrame>
        <p:nvGraphicFramePr>
          <p:cNvPr id="5" name="对象 4"/>
          <p:cNvGraphicFramePr>
            <a:graphicFrameLocks noChangeAspect="1"/>
          </p:cNvGraphicFramePr>
          <p:nvPr/>
        </p:nvGraphicFramePr>
        <p:xfrm>
          <a:off x="2374463" y="4635742"/>
          <a:ext cx="4387440" cy="1052880"/>
        </p:xfrm>
        <a:graphic>
          <a:graphicData uri="http://schemas.openxmlformats.org/presentationml/2006/ole">
            <mc:AlternateContent xmlns:mc="http://schemas.openxmlformats.org/markup-compatibility/2006">
              <mc:Choice xmlns:v="urn:schemas-microsoft-com:vml" Requires="v">
                <p:oleObj spid="_x0000_s258185" name="包装程序外壳对象" showAsIcon="1" r:id="rId1" imgW="2209800" imgH="523875" progId="Package">
                  <p:embed/>
                </p:oleObj>
              </mc:Choice>
              <mc:Fallback>
                <p:oleObj name="包装程序外壳对象" showAsIcon="1" r:id="rId1" imgW="2209800" imgH="523875" progId="Package">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463" y="4635742"/>
                        <a:ext cx="4387440" cy="1052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endParaRPr lang="zh-CN" altLang="en-US"/>
          </a:p>
        </p:txBody>
      </p:sp>
      <p:sp>
        <p:nvSpPr>
          <p:cNvPr id="20483" name="灯片编号占位符 4"/>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6FC3C913-0C83-4B0F-9422-11414404D367}" type="slidenum">
              <a:rPr altLang="zh-CN" smtClean="0"/>
            </a:fld>
            <a:endParaRPr lang="zh-CN" altLang="zh-CN"/>
          </a:p>
        </p:txBody>
      </p:sp>
      <p:pic>
        <p:nvPicPr>
          <p:cNvPr id="20484" name="Picture 2"/>
          <p:cNvPicPr>
            <a:picLocks noGrp="1" noChangeAspect="1" noChangeArrowheads="1"/>
          </p:cNvPicPr>
          <p:nvPr>
            <p:ph idx="1"/>
          </p:nvPr>
        </p:nvPicPr>
        <p:blipFill>
          <a:blip r:embed="rId1" cstate="print"/>
          <a:srcRect/>
          <a:stretch>
            <a:fillRect/>
          </a:stretch>
        </p:blipFill>
        <p:spPr>
          <a:xfrm>
            <a:off x="311150" y="290513"/>
            <a:ext cx="8520113" cy="6065837"/>
          </a:xfr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1490" name="Picture 2"/>
          <p:cNvPicPr>
            <a:picLocks noChangeAspect="1" noChangeArrowheads="1"/>
          </p:cNvPicPr>
          <p:nvPr/>
        </p:nvPicPr>
        <p:blipFill>
          <a:blip r:embed="rId1" cstate="print"/>
          <a:srcRect/>
          <a:stretch>
            <a:fillRect/>
          </a:stretch>
        </p:blipFill>
        <p:spPr bwMode="auto">
          <a:xfrm>
            <a:off x="114296" y="-1"/>
            <a:ext cx="8953257" cy="688437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When likelihood function is a continuous distribution</a:t>
            </a:r>
            <a:endParaRPr lang="en-US" altLang="zh-CN" b="1" dirty="0"/>
          </a:p>
          <a:p>
            <a:endParaRPr lang="en-US" altLang="zh-CN" b="1" dirty="0"/>
          </a:p>
          <a:p>
            <a:r>
              <a:rPr lang="en-US" altLang="zh-CN" b="1" dirty="0">
                <a:solidFill>
                  <a:srgbClr val="0000FF"/>
                </a:solidFill>
              </a:rPr>
              <a:t>Conjugate prior - Wikipedia</a:t>
            </a:r>
            <a:endParaRPr lang="zh-CN" altLang="en-US" b="1" dirty="0">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2514" name="Picture 2"/>
          <p:cNvPicPr>
            <a:picLocks noChangeAspect="1" noChangeArrowheads="1"/>
          </p:cNvPicPr>
          <p:nvPr/>
        </p:nvPicPr>
        <p:blipFill>
          <a:blip r:embed="rId1" cstate="print"/>
          <a:srcRect/>
          <a:stretch>
            <a:fillRect/>
          </a:stretch>
        </p:blipFill>
        <p:spPr bwMode="auto">
          <a:xfrm>
            <a:off x="0" y="396647"/>
            <a:ext cx="9144000" cy="589058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noChangeArrowheads="1"/>
          </p:cNvSpPr>
          <p:nvPr>
            <p:ph type="title"/>
          </p:nvPr>
        </p:nvSpPr>
        <p:spPr/>
        <p:txBody>
          <a:bodyPr/>
          <a:lstStyle/>
          <a:p>
            <a:r>
              <a:rPr lang="zh-CN" altLang="en-US" b="1" dirty="0"/>
              <a:t>本章阅读</a:t>
            </a:r>
            <a:endParaRPr lang="zh-CN" altLang="en-US" b="1" dirty="0"/>
          </a:p>
        </p:txBody>
      </p:sp>
      <p:sp>
        <p:nvSpPr>
          <p:cNvPr id="98307" name="内容占位符 2"/>
          <p:cNvSpPr>
            <a:spLocks noGrp="1" noChangeArrowheads="1"/>
          </p:cNvSpPr>
          <p:nvPr>
            <p:ph idx="1"/>
          </p:nvPr>
        </p:nvSpPr>
        <p:spPr/>
        <p:txBody>
          <a:bodyPr/>
          <a:lstStyle/>
          <a:p>
            <a:r>
              <a:rPr lang="en-US" altLang="zh-CN" b="1" dirty="0"/>
              <a:t>Bishop Ch. 1</a:t>
            </a:r>
            <a:endParaRPr lang="en-US" altLang="zh-CN" b="1" dirty="0"/>
          </a:p>
          <a:p>
            <a:pPr lvl="1"/>
            <a:r>
              <a:rPr lang="en-US" altLang="zh-CN" b="1" dirty="0"/>
              <a:t>(1.2, 1.5, 1.6) </a:t>
            </a:r>
            <a:endParaRPr lang="en-US" altLang="zh-CN" b="1" dirty="0"/>
          </a:p>
          <a:p>
            <a:r>
              <a:rPr lang="en-US" altLang="zh-CN" b="1" dirty="0"/>
              <a:t>Bishop Ch. 2</a:t>
            </a:r>
            <a:r>
              <a:rPr lang="zh-CN" altLang="en-US" b="1" dirty="0"/>
              <a:t> </a:t>
            </a:r>
            <a:endParaRPr lang="en-US" altLang="zh-CN" b="1" dirty="0"/>
          </a:p>
          <a:p>
            <a:pPr lvl="1"/>
            <a:r>
              <a:rPr lang="en-US" altLang="zh-CN" b="1" dirty="0"/>
              <a:t>(2.1.1, 2.3.4, 2.3.6, 2.4.1, 2.4.2)</a:t>
            </a:r>
            <a:endParaRPr lang="en-US" altLang="zh-CN" b="1" dirty="0"/>
          </a:p>
          <a:p>
            <a:pPr lvl="1">
              <a:buNone/>
            </a:pPr>
            <a:endParaRPr lang="en-US" altLang="zh-CN" b="1" dirty="0"/>
          </a:p>
          <a:p>
            <a:pPr lvl="1">
              <a:buNone/>
            </a:pPr>
            <a:r>
              <a:rPr lang="zh-CN" altLang="en-US" b="1" dirty="0">
                <a:solidFill>
                  <a:srgbClr val="FF0000"/>
                </a:solidFill>
              </a:rPr>
              <a:t>第一周作业请助教杨雨龙上传到群文件里</a:t>
            </a:r>
            <a:endParaRPr lang="en-US" altLang="zh-CN" b="1" dirty="0">
              <a:solidFill>
                <a:srgbClr val="FF0000"/>
              </a:solidFill>
            </a:endParaRPr>
          </a:p>
        </p:txBody>
      </p:sp>
      <p:sp>
        <p:nvSpPr>
          <p:cNvPr id="98308" name="灯片编号占位符 3"/>
          <p:cNvSpPr>
            <a:spLocks noGrp="1" noChangeArrowheads="1"/>
          </p:cNvSpPr>
          <p:nvPr>
            <p:ph type="sldNum" sz="quarter" idx="12"/>
          </p:nvPr>
        </p:nvSpPr>
        <p:spPr bwMode="auto">
          <a:noFill/>
          <a:ln>
            <a:miter lim="800000"/>
          </a:ln>
        </p:spPr>
        <p:txBody>
          <a:bodyPr/>
          <a:lstStyle/>
          <a:p>
            <a:pPr>
              <a:buFont typeface="Arial" panose="020B0604020202020204" pitchFamily="34" charset="0"/>
              <a:buNone/>
            </a:pPr>
            <a:fld id="{0663EF62-000B-4AEA-873F-B6CE0E407B62}" type="slidenum">
              <a:rPr altLang="zh-CN" smtClean="0"/>
            </a:fld>
            <a:endParaRPr lang="zh-CN"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82536640085&amp;di=122d4aefcafae139a941b3fa2bbf2dde&amp;imgtype=0&amp;src=http%3A%2F%2Finews.gtimg.com%2Fnewsapp_match%2F0%2F7264573754%2F0"/>
          <p:cNvPicPr>
            <a:picLocks noChangeAspect="1" noChangeArrowheads="1" noCrop="1"/>
          </p:cNvPicPr>
          <p:nvPr/>
        </p:nvPicPr>
        <p:blipFill>
          <a:blip r:embed="rId1" cstate="print"/>
          <a:srcRect/>
          <a:stretch>
            <a:fillRect/>
          </a:stretch>
        </p:blipFill>
        <p:spPr bwMode="auto">
          <a:xfrm>
            <a:off x="3059832" y="2204864"/>
            <a:ext cx="2857500" cy="28575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概率论</a:t>
            </a:r>
            <a:endParaRPr lang="zh-CN" altLang="en-US" b="1" dirty="0"/>
          </a:p>
        </p:txBody>
      </p:sp>
      <p:sp>
        <p:nvSpPr>
          <p:cNvPr id="3" name="内容占位符 2"/>
          <p:cNvSpPr>
            <a:spLocks noGrp="1"/>
          </p:cNvSpPr>
          <p:nvPr>
            <p:ph idx="1"/>
          </p:nvPr>
        </p:nvSpPr>
        <p:spPr/>
        <p:txBody>
          <a:bodyPr/>
          <a:lstStyle/>
          <a:p>
            <a:r>
              <a:rPr lang="en-US" altLang="zh-CN" b="1" dirty="0"/>
              <a:t>1</a:t>
            </a:r>
            <a:r>
              <a:rPr lang="zh-CN" altLang="en-US" b="1" dirty="0"/>
              <a:t>）两大观点</a:t>
            </a:r>
            <a:endParaRPr lang="en-US" altLang="zh-CN" b="1" dirty="0"/>
          </a:p>
          <a:p>
            <a:r>
              <a:rPr lang="en-US" altLang="zh-CN" b="1" dirty="0">
                <a:solidFill>
                  <a:srgbClr val="FF0000"/>
                </a:solidFill>
              </a:rPr>
              <a:t>2</a:t>
            </a:r>
            <a:r>
              <a:rPr lang="zh-CN" altLang="en-US" b="1" dirty="0">
                <a:solidFill>
                  <a:srgbClr val="FF0000"/>
                </a:solidFill>
              </a:rPr>
              <a:t>）概率论基本法则</a:t>
            </a:r>
            <a:endParaRPr lang="en-US" altLang="zh-CN" b="1" dirty="0">
              <a:solidFill>
                <a:srgbClr val="FF0000"/>
              </a:solidFill>
            </a:endParaRPr>
          </a:p>
          <a:p>
            <a:r>
              <a:rPr lang="en-US" altLang="zh-CN" b="1" dirty="0"/>
              <a:t>3</a:t>
            </a:r>
            <a:r>
              <a:rPr lang="zh-CN" altLang="en-US" b="1" dirty="0"/>
              <a:t>）概率密度</a:t>
            </a:r>
            <a:endParaRPr lang="en-US" altLang="zh-CN" b="1" dirty="0"/>
          </a:p>
          <a:p>
            <a:r>
              <a:rPr lang="en-US" altLang="zh-CN" b="1" dirty="0"/>
              <a:t>4</a:t>
            </a:r>
            <a:r>
              <a:rPr lang="zh-CN" altLang="en-US" b="1" dirty="0"/>
              <a:t>）贝叶斯概率</a:t>
            </a:r>
            <a:endParaRPr lang="en-US" altLang="zh-CN" b="1" dirty="0"/>
          </a:p>
          <a:p>
            <a:r>
              <a:rPr lang="en-US" altLang="zh-CN" b="1" dirty="0"/>
              <a:t>5</a:t>
            </a:r>
            <a:r>
              <a:rPr lang="zh-CN" altLang="en-US" b="1" dirty="0"/>
              <a:t>）高斯分布</a:t>
            </a:r>
            <a:endParaRPr lang="en-US" altLang="zh-CN" b="1" dirty="0"/>
          </a:p>
          <a:p>
            <a:r>
              <a:rPr lang="en-US" altLang="zh-CN" b="1" dirty="0"/>
              <a:t>6</a:t>
            </a:r>
            <a:r>
              <a:rPr lang="zh-CN" altLang="en-US" b="1" dirty="0"/>
              <a:t>）最大似然曲线拟合</a:t>
            </a:r>
            <a:endParaRPr lang="en-US" altLang="zh-CN" b="1" dirty="0"/>
          </a:p>
          <a:p>
            <a:r>
              <a:rPr lang="en-US" altLang="zh-CN" b="1" dirty="0"/>
              <a:t>7</a:t>
            </a:r>
            <a:r>
              <a:rPr lang="zh-CN" altLang="en-US" b="1" dirty="0"/>
              <a:t>）最大后验（贝叶斯）曲线拟合</a:t>
            </a:r>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TEXPOINT" val="latex"/>
  <p:tag name="SOURCE" val="\documentclass{book}&#10;\pagestyle{empty}&#10;\input{C:/Users/markussv/depots/CMBBOOK/latex/prml-utils}&#10;\begin{document}&#10;\[&#10;    p(X=x_i, Y=y_j) = \frac{n_{ij}}{N}&#10;\]&#10;\end{document}&#10;"/>
  <p:tag name="FILENAME" val="TP_tmp"/>
  <p:tag name="FORMAT" val="png256"/>
  <p:tag name="RES" val="600"/>
  <p:tag name="BLEND" val="0"/>
  <p:tag name="TRANSPARENT" val="1"/>
  <p:tag name="TBUG" val="0"/>
  <p:tag name="ALLOWFS" val="0"/>
  <p:tag name="ORIGWIDTH" val="108"/>
  <p:tag name="PICTUREFILESIZE" val="3857"/>
</p:tagLst>
</file>

<file path=ppt/tags/tag10.xml><?xml version="1.0" encoding="utf-8"?>
<p:tagLst xmlns:p="http://schemas.openxmlformats.org/presentationml/2006/main">
  <p:tag name="TEXPOINT" val="latex"/>
  <p:tag name="SOURCE" val="\documentclass{book}&#10;\pagestyle{empty}&#10;\input{C:/Users/markussv/depots/CMBBOOK/latex/prml-utils}&#10;\begin{document}&#10;\[&#10;p(x \in (a,b)) = \int_a^b p(x) \diff{x}&#10;\]&#10;\end{document}&#10;"/>
  <p:tag name="FILENAME" val="TP_tmp"/>
  <p:tag name="FORMAT" val="png256"/>
  <p:tag name="RES" val="600"/>
  <p:tag name="BLEND" val="0"/>
  <p:tag name="TRANSPARENT" val="0"/>
  <p:tag name="TBUG" val="0"/>
  <p:tag name="ALLOWFS" val="0"/>
  <p:tag name="ORIGWIDTH" val="113"/>
  <p:tag name="PICTUREFILESIZE" val="4576"/>
</p:tagLst>
</file>

<file path=ppt/tags/tag100.xml><?xml version="1.0" encoding="utf-8"?>
<p:tagLst xmlns:p="http://schemas.openxmlformats.org/presentationml/2006/main">
  <p:tag name="TEXPOINT" val="latex"/>
  <p:tag name="SOURCE" val="\documentclass{book}&#10;\pagestyle{empty}&#10;\input{C:/Users/markussv/depots/CMBBOOK/latex/prml-utils}&#10;\begin{document}&#10;\[&#10;p(\bfX|\boldeta) = \left( \prod_{n=1}^N h(\bfx_n) \right)&#10;    g(\boldeta)^N \exp\left\{ \boldeta^\T \sum_{n=1}^N&#10;    \bfu(\bfx_n) \right\}.\]&#10;\end{document}&#10;"/>
  <p:tag name="FILENAME" val="TP_tmp"/>
  <p:tag name="FORMAT" val="png256"/>
  <p:tag name="RES" val="600"/>
  <p:tag name="BLEND" val="0"/>
  <p:tag name="TRANSPARENT" val="1"/>
  <p:tag name="TBUG" val="0"/>
  <p:tag name="ALLOWFS" val="0"/>
  <p:tag name="ORIGWIDTH" val="226"/>
  <p:tag name="PICTUREFILESIZE" val="9839"/>
</p:tagLst>
</file>

<file path=ppt/tags/tag101.xml><?xml version="1.0" encoding="utf-8"?>
<p:tagLst xmlns:p="http://schemas.openxmlformats.org/presentationml/2006/main">
  <p:tag name="TEXPOINT" val="latex"/>
  <p:tag name="SOURCE" val="\documentclass{book}&#10;\pagestyle{empty}&#10;\input{C:/Users/markussv/depots/CMBBOOK/latex/prml-utils}&#10;\begin{document}&#10;\[&#10;- \nabla \ln g(\boldeta_{\rm ML}) = \frac{1}{N}&#10;    \sum_{n=1}^N \bfu(\bfx_n)\]&#10;\end{document}&#10;"/>
  <p:tag name="FILENAME" val="TP_tmp"/>
  <p:tag name="FORMAT" val="png256"/>
  <p:tag name="RES" val="600"/>
  <p:tag name="BLEND" val="0"/>
  <p:tag name="TRANSPARENT" val="1"/>
  <p:tag name="TBUG" val="0"/>
  <p:tag name="ALLOWFS" val="0"/>
  <p:tag name="ORIGWIDTH" val="127"/>
  <p:tag name="PICTUREFILESIZE" val="5419"/>
</p:tagLst>
</file>

<file path=ppt/tags/tag102.xml><?xml version="1.0" encoding="utf-8"?>
<p:tagLst xmlns:p="http://schemas.openxmlformats.org/presentationml/2006/main">
  <p:tag name="TEXPOINT" val="latex"/>
  <p:tag name="SOURCE" val="\documentclass{book}&#10;\pagestyle{empty}&#10;\input{C:/Users/markussv/depots/CMBBOOK/latex/prml-utils}&#10;\begin{document}&#10;\[&#10;    p(\boldeta|\boldchi, \nu) = f(\boldchi, \nu) g(\boldeta)^\nu&#10;    \exp \left\{ \nu \boldeta^\T \boldchi \right\}.&#10;\]&#10;\end{document}&#10;"/>
  <p:tag name="FILENAME" val="TP_tmp"/>
  <p:tag name="FORMAT" val="png256"/>
  <p:tag name="RES" val="600"/>
  <p:tag name="BLEND" val="0"/>
  <p:tag name="TRANSPARENT" val="1"/>
  <p:tag name="TBUG" val="0"/>
  <p:tag name="ALLOWFS" val="0"/>
  <p:tag name="ORIGWIDTH" val="168"/>
  <p:tag name="PICTUREFILESIZE" val="5380"/>
</p:tagLst>
</file>

<file path=ppt/tags/tag103.xml><?xml version="1.0" encoding="utf-8"?>
<p:tagLst xmlns:p="http://schemas.openxmlformats.org/presentationml/2006/main">
  <p:tag name="TEXPOINT" val="latex"/>
  <p:tag name="SOURCE" val="\documentclass{book}&#10;\pagestyle{empty}&#10;\input{C:/Users/markussv/depots/CMBBOOK/latex/prml-utils}&#10;\begin{document}&#10;\[&#10;p(\boldeta|\bfX, \boldchi, \nu) \propto&#10;    g(\boldeta)^{\nu + N} \exp\left\{ \boldeta^\T \left( \sum_{n=1}^N&#10;    \bfu(\bfx_n) + \nu \boldchi \right) \right\}.&#10;\]&#10;\end{document}&#10;"/>
  <p:tag name="FILENAME" val="TP_tmp"/>
  <p:tag name="FORMAT" val="png256"/>
  <p:tag name="RES" val="600"/>
  <p:tag name="BLEND" val="0"/>
  <p:tag name="TRANSPARENT" val="1"/>
  <p:tag name="TBUG" val="0"/>
  <p:tag name="ALLOWFS" val="0"/>
  <p:tag name="ORIGWIDTH" val="240"/>
  <p:tag name="PICTUREFILESIZE" val="9669"/>
</p:tagLst>
</file>

<file path=ppt/tags/tag104.xml><?xml version="1.0" encoding="utf-8"?>
<p:tagLst xmlns:p="http://schemas.openxmlformats.org/presentationml/2006/main">
  <p:tag name="TEXPOINT" val="latex"/>
  <p:tag name="SOURCE" val="\documentclass{book}&#10;\pagestyle{empty}&#10;\input{C:/Users/markussv/depots/CMBBOOK/latex/prml-utils}&#10;\begin{document}&#10;\[&#10;p(\bfX|\boldeta) = \left( \prod_{n=1}^N h(\bfx_n) \right)&#10;    g(\boldeta)^N \exp\left\{ \boldeta^\T \sum_{n=1}^N&#10;    \bfu(\bfx_n) \right\}.\]&#10;\end{document}&#10;"/>
  <p:tag name="FILENAME" val="TP_tmp"/>
  <p:tag name="FORMAT" val="png256"/>
  <p:tag name="RES" val="600"/>
  <p:tag name="BLEND" val="0"/>
  <p:tag name="TRANSPARENT" val="1"/>
  <p:tag name="TBUG" val="0"/>
  <p:tag name="ALLOWFS" val="0"/>
  <p:tag name="ORIGWIDTH" val="226"/>
  <p:tag name="PICTUREFILESIZE" val="9839"/>
</p:tagLst>
</file>

<file path=ppt/tags/tag105.xml><?xml version="1.0" encoding="utf-8"?>
<p:tagLst xmlns:p="http://schemas.openxmlformats.org/presentationml/2006/main">
  <p:tag name="KSO_WPP_MARK_KEY" val="7f7ad4df-2bbb-440f-ab29-cf512cbaed28"/>
  <p:tag name="COMMONDATA" val="eyJoZGlkIjoiODQzYmFkMjZhNTRjZTViMjMzZDdlNDYxNDc4YTNkZjgifQ=="/>
</p:tagLst>
</file>

<file path=ppt/tags/tag11.xml><?xml version="1.0" encoding="utf-8"?>
<p:tagLst xmlns:p="http://schemas.openxmlformats.org/presentationml/2006/main">
  <p:tag name="TEXPOINT" val="latex"/>
  <p:tag name="SOURCE" val="\documentclass{book}&#10;\pagestyle{empty}&#10;\input{C:/Users/markussv/depots/CMBBOOK/latex/prml-utils}&#10;\begin{document}&#10;\[&#10;P(z) =  \int_{-\infty}^{z} p(x) \diff{x}&#10;\]&#10;\end{document}&#10;"/>
  <p:tag name="FILENAME" val="TP_tmp"/>
  <p:tag name="FORMAT" val="png256"/>
  <p:tag name="RES" val="600"/>
  <p:tag name="BLEND" val="0"/>
  <p:tag name="TRANSPARENT" val="0"/>
  <p:tag name="TBUG" val="0"/>
  <p:tag name="ALLOWFS" val="0"/>
  <p:tag name="ORIGWIDTH" val="87"/>
  <p:tag name="PICTUREFILESIZE" val="3834"/>
</p:tagLst>
</file>

<file path=ppt/tags/tag12.xml><?xml version="1.0" encoding="utf-8"?>
<p:tagLst xmlns:p="http://schemas.openxmlformats.org/presentationml/2006/main">
  <p:tag name="TEXPOINT" val="latex"/>
  <p:tag name="SOURCE" val="\documentclass{book}&#10;\pagestyle{empty}&#10;\input{C:/Users/markussv/depots/CMBBOOK/latex/prml-utils}&#10;\begin{document}&#10;\[&#10;  p(x) \geqslant 0&#10;\]&#10;\end{document}&#10;"/>
  <p:tag name="FILENAME" val="TP_tmp"/>
  <p:tag name="FORMAT" val="png256"/>
  <p:tag name="RES" val="600"/>
  <p:tag name="BLEND" val="0"/>
  <p:tag name="TRANSPARENT" val="0"/>
  <p:tag name="TBUG" val="0"/>
  <p:tag name="ALLOWFS" val="0"/>
  <p:tag name="ORIGWIDTH" val="37"/>
  <p:tag name="PICTUREFILESIZE" val="2008"/>
</p:tagLst>
</file>

<file path=ppt/tags/tag13.xml><?xml version="1.0" encoding="utf-8"?>
<p:tagLst xmlns:p="http://schemas.openxmlformats.org/presentationml/2006/main">
  <p:tag name="TEXPOINT" val="latex"/>
  <p:tag name="SOURCE" val="\documentclass{book}&#10;\pagestyle{empty}&#10;\input{C:/Users/markussv/depots/CMBBOOK/latex/prml-utils}&#10;\begin{document}&#10;\[&#10;\int_{-\infty}^{\infty} p(x) \diff{x} = 1&#10;\]&#10;\end{document}&#10;"/>
  <p:tag name="FILENAME" val="TP_tmp"/>
  <p:tag name="FORMAT" val="png256"/>
  <p:tag name="RES" val="600"/>
  <p:tag name="BLEND" val="0"/>
  <p:tag name="TRANSPARENT" val="1"/>
  <p:tag name="TBUG" val="0"/>
  <p:tag name="ALLOWFS" val="0"/>
  <p:tag name="ORIGWIDTH" val="71"/>
  <p:tag name="PICTUREFILESIZE" val="3260"/>
</p:tagLst>
</file>

<file path=ppt/tags/tag14.xml><?xml version="1.0" encoding="utf-8"?>
<p:tagLst xmlns:p="http://schemas.openxmlformats.org/presentationml/2006/main">
  <p:tag name="TEXPOINT" val="latex"/>
  <p:tag name="SOURCE" val="\documentclass{book}&#10;\pagestyle{empty}&#10;\input{C:/Users/markussv/depots/CMBBOOK/latex/prml-utils}&#10;\begin{document}&#10;\[&#10;{\cal N} \left(x|\mu, \sigma^2 \right) =&#10;    \frac{1}{(2 \pi \sigma^2)^{1/2} }&#10;    \exp \left\{ - \frac{1}{2 \sigma^2} (x - \mu)^2 \right\}&#10;\]&#10;\end{document}&#10;"/>
  <p:tag name="FILENAME" val="TP_tmp"/>
  <p:tag name="FORMAT" val="png256"/>
  <p:tag name="RES" val="600"/>
  <p:tag name="BLEND" val="0"/>
  <p:tag name="TRANSPARENT" val="1"/>
  <p:tag name="TBUG" val="0"/>
  <p:tag name="ALLOWFS" val="0"/>
  <p:tag name="ORIGWIDTH" val="202"/>
  <p:tag name="PICTUREFILESIZE" val="7193"/>
</p:tagLst>
</file>

<file path=ppt/tags/tag15.xml><?xml version="1.0" encoding="utf-8"?>
<p:tagLst xmlns:p="http://schemas.openxmlformats.org/presentationml/2006/main">
  <p:tag name="TEXPOINT" val="latex"/>
  <p:tag name="SOURCE" val="\documentclass{book}&#10;\pagestyle{empty}&#10;\input{C:/Users/markussv/depots/CMBBOOK/latex/prml-utils}&#10;\begin{document}&#10;\[&#10;{\cal N}(x|\mu, \sigma^2) &gt; 0&#10;\]&#10;\end{document}&#10;"/>
  <p:tag name="FILENAME" val="TP_tmp"/>
  <p:tag name="FORMAT" val="png256"/>
  <p:tag name="RES" val="600"/>
  <p:tag name="BLEND" val="0"/>
  <p:tag name="TRANSPARENT" val="1"/>
  <p:tag name="TBUG" val="0"/>
  <p:tag name="ALLOWFS" val="0"/>
  <p:tag name="ORIGWIDTH" val="66"/>
  <p:tag name="PICTUREFILESIZE" val="2723"/>
</p:tagLst>
</file>

<file path=ppt/tags/tag16.xml><?xml version="1.0" encoding="utf-8"?>
<p:tagLst xmlns:p="http://schemas.openxmlformats.org/presentationml/2006/main">
  <p:tag name="TEXPOINT" val="latex"/>
  <p:tag name="SOURCE" val="\documentclass{book}&#10;\pagestyle{empty}&#10;\input{C:/Users/markussv/depots/CMBBOOK/latex/prml-utils}&#10;\begin{document}&#10;\[&#10;\int_{-\infty}^\infty {\cal N} \left(x|\mu, \sigma^2 \right)&#10;    \diff{x} = 1&#10;\]&#10;\end{document}&#10;"/>
  <p:tag name="FILENAME" val="TP_tmp"/>
  <p:tag name="FORMAT" val="png256"/>
  <p:tag name="RES" val="600"/>
  <p:tag name="BLEND" val="0"/>
  <p:tag name="TRANSPARENT" val="1"/>
  <p:tag name="TBUG" val="0"/>
  <p:tag name="ALLOWFS" val="0"/>
  <p:tag name="ORIGWIDTH" val="105"/>
  <p:tag name="PICTUREFILESIZE" val="4164"/>
</p:tagLst>
</file>

<file path=ppt/tags/tag17.xml><?xml version="1.0" encoding="utf-8"?>
<p:tagLst xmlns:p="http://schemas.openxmlformats.org/presentationml/2006/main">
  <p:tag name="TEXPOINT" val="latex"/>
  <p:tag name="SOURCE" val="\documentclass{book}&#10;\pagestyle{empty}&#10;\input{C:/Users/markussv/depots/CMBBOOK/latex/prml-utils}&#10;\begin{document}&#10;\[&#10;\expect[x] = \int_{-\infty}^\infty {\cal N} \left(x|\mu, \sigma^2&#10;    \right) x \diff{x} = \mu&#10;\]&#10;\end{document}&#10;"/>
  <p:tag name="FILENAME" val="TP_tmp"/>
  <p:tag name="FORMAT" val="png256"/>
  <p:tag name="RES" val="600"/>
  <p:tag name="BLEND" val="0"/>
  <p:tag name="TRANSPARENT" val="1"/>
  <p:tag name="TBUG" val="0"/>
  <p:tag name="ALLOWFS" val="0"/>
  <p:tag name="ORIGWIDTH" val="143"/>
  <p:tag name="PICTUREFILESIZE" val="5190"/>
</p:tagLst>
</file>

<file path=ppt/tags/tag18.xml><?xml version="1.0" encoding="utf-8"?>
<p:tagLst xmlns:p="http://schemas.openxmlformats.org/presentationml/2006/main">
  <p:tag name="TEXPOINT" val="latex"/>
  <p:tag name="SOURCE" val="\documentclass{book}&#10;\pagestyle{empty}&#10;\input{C:/Users/markussv/depots/CMBBOOK/latex/prml-utils}&#10;\begin{document}&#10;\[&#10;    \expect[x^2] = \int_{-\infty}^\infty {\cal N}&#10;    \left(x|\mu, \sigma^2 \right)&#10;    x^2 \diff{x} = \mu^2 + \sigma^2&#10;\]&#10;\end{document}&#10;"/>
  <p:tag name="FILENAME" val="TP_tmp"/>
  <p:tag name="FORMAT" val="png256"/>
  <p:tag name="RES" val="600"/>
  <p:tag name="BLEND" val="0"/>
  <p:tag name="TRANSPARENT" val="1"/>
  <p:tag name="TBUG" val="0"/>
  <p:tag name="ALLOWFS" val="0"/>
  <p:tag name="ORIGWIDTH" val="179"/>
  <p:tag name="PICTUREFILESIZE" val="6160"/>
</p:tagLst>
</file>

<file path=ppt/tags/tag19.xml><?xml version="1.0" encoding="utf-8"?>
<p:tagLst xmlns:p="http://schemas.openxmlformats.org/presentationml/2006/main">
  <p:tag name="TEXPOINT" val="latex"/>
  <p:tag name="SOURCE" val="\documentclass{book}&#10;\pagestyle{empty}&#10;\input{C:/Users/markussv/depots/CMBBOOK/latex/prml-utils}&#10;\begin{document}&#10;\[&#10;{\rm var}[x] =  \expect[x^2] - \expect[ x ]^2&#10;    = \sigma^2&#10;\]&#10;\end{document}&#10;"/>
  <p:tag name="FILENAME" val="TP_tmp"/>
  <p:tag name="FORMAT" val="png256"/>
  <p:tag name="RES" val="600"/>
  <p:tag name="BLEND" val="0"/>
  <p:tag name="TRANSPARENT" val="1"/>
  <p:tag name="TBUG" val="0"/>
  <p:tag name="ALLOWFS" val="0"/>
  <p:tag name="ORIGWIDTH" val="119"/>
  <p:tag name="PICTUREFILESIZE" val="3300"/>
</p:tagLst>
</file>

<file path=ppt/tags/tag2.xml><?xml version="1.0" encoding="utf-8"?>
<p:tagLst xmlns:p="http://schemas.openxmlformats.org/presentationml/2006/main">
  <p:tag name="TEXPOINT" val="latex"/>
  <p:tag name="SOURCE" val="\documentclass{book}&#10;\pagestyle{empty}&#10;\input{C:/Users/markussv/depots/CMBBOOK/latex/prml-utils}&#10;\begin{document}&#10;\[&#10;    p(X=x_i) = \frac{c_i}{N}.&#10;\]&#10;\end{document}&#10;"/>
  <p:tag name="FILENAME" val="TP_tmp"/>
  <p:tag name="FORMAT" val="png256"/>
  <p:tag name="RES" val="600"/>
  <p:tag name="BLEND" val="0"/>
  <p:tag name="TRANSPARENT" val="1"/>
  <p:tag name="TBUG" val="0"/>
  <p:tag name="ALLOWFS" val="0"/>
  <p:tag name="ORIGWIDTH" val="72"/>
  <p:tag name="PICTUREFILESIZE" val="3032"/>
</p:tagLst>
</file>

<file path=ppt/tags/tag20.xml><?xml version="1.0" encoding="utf-8"?>
<p:tagLst xmlns:p="http://schemas.openxmlformats.org/presentationml/2006/main">
  <p:tag name="TEXPOINT" val="latex"/>
  <p:tag name="SOURCE" val="\documentclass{book}&#10;\pagestyle{empty}&#10;\input{C:/Users/markussv/depots/CMBBOOK/latex/prml-utils}&#10;\begin{document}&#10;\[&#10;p(\vectx|\mu, \sigma^2) = \prod_{n=1}^N {\cal N}&#10;    \left(x_n | \mu, \sigma^2 \right)&#10;\]&#10;\end{document}&#10;"/>
  <p:tag name="FILENAME" val="TP_tmp"/>
  <p:tag name="FORMAT" val="png256"/>
  <p:tag name="RES" val="600"/>
  <p:tag name="BLEND" val="0"/>
  <p:tag name="TRANSPARENT" val="1"/>
  <p:tag name="TBUG" val="0"/>
  <p:tag name="ALLOWFS" val="0"/>
  <p:tag name="ORIGWIDTH" val="126"/>
  <p:tag name="PICTUREFILESIZE" val="5368"/>
</p:tagLst>
</file>

<file path=ppt/tags/tag21.xml><?xml version="1.0" encoding="utf-8"?>
<p:tagLst xmlns:p="http://schemas.openxmlformats.org/presentationml/2006/main">
  <p:tag name="TEXPOINT" val="latex"/>
  <p:tag name="SOURCE" val="\documentclass{book}&#10;\pagestyle{empty}&#10;\input{C:/Users/markussv/depots/CMBBOOK/latex/prml-utils}&#10;\begin{document}&#10;\[&#10;\ln p \left(\vectx|\mu, \sigma^2 \right) =&#10;    - \frac{1}{2\sigma^2} \sum_{n=1}^N (x_n -&#10;    \mu)^2 - \frac{N}{2} \ln \sigma^2 - \frac{N}{2} \ln (2 \pi)&#10;\]&#10;\end{document}&#10;"/>
  <p:tag name="FILENAME" val="TP_tmp"/>
  <p:tag name="FORMAT" val="png256"/>
  <p:tag name="RES" val="600"/>
  <p:tag name="BLEND" val="0"/>
  <p:tag name="TRANSPARENT" val="1"/>
  <p:tag name="TBUG" val="0"/>
  <p:tag name="ALLOWFS" val="0"/>
  <p:tag name="ORIGWIDTH" val="249"/>
  <p:tag name="PICTUREFILESIZE" val="8568"/>
</p:tagLst>
</file>

<file path=ppt/tags/tag22.xml><?xml version="1.0" encoding="utf-8"?>
<p:tagLst xmlns:p="http://schemas.openxmlformats.org/presentationml/2006/main">
  <p:tag name="TEXPOINT" val="latex"/>
  <p:tag name="SOURCE" val="\documentclass{book}&#10;\pagestyle{empty}&#10;\input{C:/Users/markussv/depots/CMBBOOK/latex/prml-utils}&#10;\begin{document}&#10;\[&#10;\muml = \frac{1}{N} \sum_{n=1}^N x_n&#10;\]&#10;\end{document}&#10;"/>
  <p:tag name="FILENAME" val="TP_tmp"/>
  <p:tag name="FORMAT" val="png256"/>
  <p:tag name="RES" val="600"/>
  <p:tag name="BLEND" val="0"/>
  <p:tag name="TRANSPARENT" val="1"/>
  <p:tag name="TBUG" val="0"/>
  <p:tag name="ALLOWFS" val="0"/>
  <p:tag name="ORIGWIDTH" val="73"/>
  <p:tag name="PICTUREFILESIZE" val="3576"/>
</p:tagLst>
</file>

<file path=ppt/tags/tag23.xml><?xml version="1.0" encoding="utf-8"?>
<p:tagLst xmlns:p="http://schemas.openxmlformats.org/presentationml/2006/main">
  <p:tag name="TEXPOINT" val="latex"/>
  <p:tag name="SOURCE" val="\documentclass{book}&#10;\pagestyle{empty}&#10;\input{C:/Users/markussv/depots/CMBBOOK/latex/prml-utils}&#10;\begin{document}&#10;\[&#10;\sigml^2 = \frac{1}{N}&#10;    \sum_{n=1}^N (x_n - \muml)^2&#10;\]&#10;\end{document}&#10;"/>
  <p:tag name="FILENAME" val="TP_tmp"/>
  <p:tag name="FORMAT" val="png256"/>
  <p:tag name="RES" val="600"/>
  <p:tag name="BLEND" val="0"/>
  <p:tag name="TRANSPARENT" val="1"/>
  <p:tag name="TBUG" val="0"/>
  <p:tag name="ALLOWFS" val="0"/>
  <p:tag name="ORIGWIDTH" val="113"/>
  <p:tag name="PICTUREFILESIZE" val="4883"/>
</p:tagLst>
</file>

<file path=ppt/tags/tag24.xml><?xml version="1.0" encoding="utf-8"?>
<p:tagLst xmlns:p="http://schemas.openxmlformats.org/presentationml/2006/main">
  <p:tag name="TEXPOINT" val="latex"/>
  <p:tag name="SOURCE" val="\documentclass{book}&#10;\pagestyle{empty}&#10;\input{C:/Users/markussv/depots/CMBBOOK/latex/prml-utils}&#10;\begin{document}&#10;\[&#10;p(\vectx|\mu, \sigma^2) = \prod_{n=1}^N {\cal N}&#10;    \left(x_n | \mu, \sigma^2 \right)&#10;\]&#10;\end{document}&#10;"/>
  <p:tag name="FILENAME" val="TP_tmp"/>
  <p:tag name="FORMAT" val="png256"/>
  <p:tag name="RES" val="600"/>
  <p:tag name="BLEND" val="0"/>
  <p:tag name="TRANSPARENT" val="1"/>
  <p:tag name="TBUG" val="0"/>
  <p:tag name="ALLOWFS" val="0"/>
  <p:tag name="ORIGWIDTH" val="126"/>
  <p:tag name="PICTUREFILESIZE" val="5368"/>
</p:tagLst>
</file>

<file path=ppt/tags/tag25.xml><?xml version="1.0" encoding="utf-8"?>
<p:tagLst xmlns:p="http://schemas.openxmlformats.org/presentationml/2006/main">
  <p:tag name="TEXPOINT" val="latex"/>
  <p:tag name="SOURCE" val="\documentclass{book}&#10;\pagestyle{empty}&#10;\input{C:/Users/markussv/depots/CMBBOOK/latex/prml-utils}&#10;\begin{document}&#10;\[&#10;{\cal N} \left(x|\mu, \sigma^2 \right) =&#10;    \frac{1}{(2 \pi \sigma^2)^{1/2} }&#10;    \exp \left\{ - \frac{1}{2 \sigma^2} (x - \mu)^2 \right\}&#10;\]&#10;\end{document}&#10;"/>
  <p:tag name="FILENAME" val="TP_tmp"/>
  <p:tag name="FORMAT" val="png256"/>
  <p:tag name="RES" val="600"/>
  <p:tag name="BLEND" val="0"/>
  <p:tag name="TRANSPARENT" val="1"/>
  <p:tag name="TBUG" val="0"/>
  <p:tag name="ALLOWFS" val="0"/>
  <p:tag name="ORIGWIDTH" val="202"/>
  <p:tag name="PICTUREFILESIZE" val="7193"/>
</p:tagLst>
</file>

<file path=ppt/tags/tag26.xml><?xml version="1.0" encoding="utf-8"?>
<p:tagLst xmlns:p="http://schemas.openxmlformats.org/presentationml/2006/main">
  <p:tag name="TEXPOINT" val="latex"/>
  <p:tag name="SOURCE" val="\documentclass{book}&#10;\pagestyle{empty}&#10;\input{C:/Users/markussv/depots/CMBBOOK/latex/prml-utils}&#10;\begin{document}&#10;\[&#10;p ( \vectt |\vectx, \bfw, \beta ) =&#10;    \prod_{n=1}^N {\cal N} \left(t_n|y(x_n, \bfw), \beta^{-1}&#10;    \right)&#10;\]&#10;\end{document}&#10;"/>
  <p:tag name="FILENAME" val="TP_tmp"/>
  <p:tag name="FORMAT" val="png256"/>
  <p:tag name="RES" val="600"/>
  <p:tag name="BLEND" val="0"/>
  <p:tag name="TRANSPARENT" val="1"/>
  <p:tag name="TBUG" val="0"/>
  <p:tag name="ALLOWFS" val="0"/>
  <p:tag name="ORIGWIDTH" val="168"/>
  <p:tag name="PICTUREFILESIZE" val="6976"/>
</p:tagLst>
</file>

<file path=ppt/tags/tag27.xml><?xml version="1.0" encoding="utf-8"?>
<p:tagLst xmlns:p="http://schemas.openxmlformats.org/presentationml/2006/main">
  <p:tag name="TEXPOINT" val="latex"/>
  <p:tag name="SOURCE" val="\documentclass{book}&#10;\pagestyle{empty}&#10;\input{C:/Users/markussv/depots/CMBBOOK/latex/prml-utils}&#10;\begin{document}&#10;\[&#10;\ln p(\vectt |\vectx, \bfw, \beta) = - \underbrace{\frac{\beta}{2}&#10;    \sum_{n=1}^N \left\{ y(x_n,&#10;    \bfw) - t_n \right\}^2}_{\beta E(\bfw)} + \frac{N}{2} \ln \beta - \frac{N}{2}&#10;    \ln (2 \pi)&#10;\]&#10;\end{document}&#10;"/>
  <p:tag name="FILENAME" val="TP_tmp"/>
  <p:tag name="FORMAT" val="png256"/>
  <p:tag name="RES" val="600"/>
  <p:tag name="BLEND" val="0"/>
  <p:tag name="TRANSPARENT" val="1"/>
  <p:tag name="TBUG" val="0"/>
  <p:tag name="ALLOWFS" val="0"/>
  <p:tag name="ORIGWIDTH" val="271"/>
  <p:tag name="PICTUREFILESIZE" val="11604"/>
</p:tagLst>
</file>

<file path=ppt/tags/tag28.xml><?xml version="1.0" encoding="utf-8"?>
<p:tagLst xmlns:p="http://schemas.openxmlformats.org/presentationml/2006/main">
  <p:tag name="TEXPOINT" val="latex"/>
  <p:tag name="SOURCE" val="\documentclass{book}&#10;\pagestyle{empty}&#10;\input{C:/Users/markussv/depots/CMBBOOK/latex/prml-utils}&#10;\begin{document}&#10;\[&#10;\frac{1}{\beta_{\rm ML}} = \frac{1}{N} \sum_{n=1}^N&#10;    \left\{ y(x_n,  \bfw_{\rm ML}) - t_n \right\}^2&#10;\]&#10;\end{document}&#10;"/>
  <p:tag name="FILENAME" val="TP_tmp"/>
  <p:tag name="FORMAT" val="png256"/>
  <p:tag name="RES" val="600"/>
  <p:tag name="BLEND" val="0"/>
  <p:tag name="TRANSPARENT" val="1"/>
  <p:tag name="TBUG" val="0"/>
  <p:tag name="ALLOWFS" val="0"/>
  <p:tag name="ORIGWIDTH" val="148"/>
  <p:tag name="PICTUREFILESIZE" val="5953"/>
</p:tagLst>
</file>

<file path=ppt/tags/tag29.xml><?xml version="1.0" encoding="utf-8"?>
<p:tagLst xmlns:p="http://schemas.openxmlformats.org/presentationml/2006/main">
  <p:tag name="TEXPOINT" val="latex"/>
  <p:tag name="SOURCE" val="\documentclass{book}&#10;\pagestyle{empty}&#10;\input{C:/Users/markussv/depots/CMBBOOK/latex/prml-utils}&#10;\begin{document}&#10;\[&#10;\bfw_{\rm ML}&#10;\]&#10;\end{document}&#10;"/>
  <p:tag name="FILENAME" val="TP_tmp"/>
  <p:tag name="FORMAT" val="png256"/>
  <p:tag name="RES" val="600"/>
  <p:tag name="BLEND" val="0"/>
  <p:tag name="TRANSPARENT" val="1"/>
  <p:tag name="TBUG" val="0"/>
  <p:tag name="ALLOWFS" val="0"/>
  <p:tag name="ORIGWIDTH" val="21"/>
  <p:tag name="PICTUREFILESIZE" val="1372"/>
</p:tagLst>
</file>

<file path=ppt/tags/tag3.xml><?xml version="1.0" encoding="utf-8"?>
<p:tagLst xmlns:p="http://schemas.openxmlformats.org/presentationml/2006/main">
  <p:tag name="TEXPOINT" val="latex"/>
  <p:tag name="SOURCE" val="\documentclass{book}&#10;\pagestyle{empty}&#10;\input{C:/Users/markussv/depots/CMBBOOK/latex/prml-utils}&#10;\begin{document}&#10;\[&#10;    p(Y=y_j|X=x_i) = \frac{n_{ij}}{c_i}&#10;\]&#10;\end{document}&#10;"/>
  <p:tag name="FILENAME" val="TP_tmp"/>
  <p:tag name="FORMAT" val="png256"/>
  <p:tag name="RES" val="600"/>
  <p:tag name="BLEND" val="0"/>
  <p:tag name="TRANSPARENT" val="1"/>
  <p:tag name="TBUG" val="0"/>
  <p:tag name="ALLOWFS" val="0"/>
  <p:tag name="ORIGWIDTH" val="106"/>
  <p:tag name="PICTUREFILESIZE" val="3901"/>
</p:tagLst>
</file>

<file path=ppt/tags/tag30.xml><?xml version="1.0" encoding="utf-8"?>
<p:tagLst xmlns:p="http://schemas.openxmlformats.org/presentationml/2006/main">
  <p:tag name="TEXPOINT" val="latex"/>
  <p:tag name="SOURCE" val="\documentclass{book}&#10;\pagestyle{empty}&#10;\input{C:/Users/markussv/depots/CMBBOOK/latex/prml-utils}&#10;\begin{document}&#10;\[&#10;E(\bfw)&#10;\]&#10;\end{document}&#10;"/>
  <p:tag name="FILENAME" val="TP_tmp"/>
  <p:tag name="FORMAT" val="png256"/>
  <p:tag name="RES" val="600"/>
  <p:tag name="BLEND" val="0"/>
  <p:tag name="TRANSPARENT" val="1"/>
  <p:tag name="TBUG" val="0"/>
  <p:tag name="ALLOWFS" val="0"/>
  <p:tag name="ORIGWIDTH" val="24"/>
  <p:tag name="PICTUREFILESIZE" val="1621"/>
</p:tagLst>
</file>

<file path=ppt/tags/tag31.xml><?xml version="1.0" encoding="utf-8"?>
<p:tagLst xmlns:p="http://schemas.openxmlformats.org/presentationml/2006/main">
  <p:tag name="TEXPOINT" val="latex"/>
  <p:tag name="SOURCE" val="\documentclass{book}&#10;\pagestyle{empty}&#10;\input{C:/Users/markussv/depots/CMBBOOK/latex/prml-utils}&#10;\begin{document}&#10;\[&#10; p(t|x,  \bfw_{\rm ML}, \beta_{\rm ML}) =&#10;    {\cal N} \left(t|y(x, \bfw_{\rm ML}), \beta_{\rm ML}^{-1}&#10;    \right)&#10;\]&#10;\end{document}&#10;"/>
  <p:tag name="FILENAME" val="TP_tmp"/>
  <p:tag name="FORMAT" val="png256"/>
  <p:tag name="RES" val="600"/>
  <p:tag name="BLEND" val="0"/>
  <p:tag name="TRANSPARENT" val="1"/>
  <p:tag name="TBUG" val="0"/>
  <p:tag name="ALLOWFS" val="0"/>
  <p:tag name="ORIGWIDTH" val="180"/>
  <p:tag name="PICTUREFILESIZE" val="5702"/>
</p:tagLst>
</file>

<file path=ppt/tags/tag32.xml><?xml version="1.0" encoding="utf-8"?>
<p:tagLst xmlns:p="http://schemas.openxmlformats.org/presentationml/2006/main">
  <p:tag name="TEXPOINT" val="latex"/>
  <p:tag name="SOURCE" val="\documentclass{book}&#10;\pagestyle{empty}&#10;\input{C:/Users/markussv/depots/CMBBOOK/latex/prml-utils}&#10;\begin{document}&#10;\[&#10;p(\bfw|\alpha) = {\cal N}(\bfw|{\bf0}, \alpha^{-1} \bfI)&#10;    = \left( \frac{\alpha}{2 \pi} \right)^{(M+1)/2} \exp&#10;    \left\{ - \frac{\alpha}{2} \bfw^\T \bfw \right\}&#10;\]&#10;\end{document}&#10;"/>
  <p:tag name="FILENAME" val="TP_tmp"/>
  <p:tag name="FORMAT" val="png256"/>
  <p:tag name="RES" val="600"/>
  <p:tag name="BLEND" val="0"/>
  <p:tag name="TRANSPARENT" val="1"/>
  <p:tag name="TBUG" val="0"/>
  <p:tag name="ALLOWFS" val="0"/>
  <p:tag name="ORIGWIDTH" val="248"/>
  <p:tag name="PICTUREFILESIZE" val="8377"/>
</p:tagLst>
</file>

<file path=ppt/tags/tag33.xml><?xml version="1.0" encoding="utf-8"?>
<p:tagLst xmlns:p="http://schemas.openxmlformats.org/presentationml/2006/main">
  <p:tag name="TEXPOINT" val="latex"/>
  <p:tag name="SOURCE" val="\documentclass{book}&#10;\pagestyle{empty}&#10;\input{C:/Users/markussv/depots/CMBBOOK/latex/prml-utils}&#10;\begin{document}&#10;\[&#10;p(\bfw|\vectx, \vectt, \alpha, \beta) \propto p(\vectt|\vectx, \bfw, \beta)&#10;    p(\bfw | \alpha)&#10;\]&#10;\end{document}&#10;"/>
  <p:tag name="FILENAME" val="TP_tmp"/>
  <p:tag name="FORMAT" val="png256"/>
  <p:tag name="RES" val="600"/>
  <p:tag name="BLEND" val="0"/>
  <p:tag name="TRANSPARENT" val="1"/>
  <p:tag name="TBUG" val="0"/>
  <p:tag name="ALLOWFS" val="0"/>
  <p:tag name="ORIGWIDTH" val="150"/>
  <p:tag name="PICTUREFILESIZE" val="4804"/>
</p:tagLst>
</file>

<file path=ppt/tags/tag34.xml><?xml version="1.0" encoding="utf-8"?>
<p:tagLst xmlns:p="http://schemas.openxmlformats.org/presentationml/2006/main">
  <p:tag name="TEXPOINT" val="latex"/>
  <p:tag name="SOURCE" val="\documentclass{book}&#10;\pagestyle{empty}&#10;\input{C:/Users/markussv/depots/CMBBOOK/latex/prml-utils}&#10;\begin{document}&#10;\[&#10;p(t|x, \vectx, \vectt) = \int p(t|x, \bfw) p(\bfw| \vectx, \vectt)&#10;  \diff{\bfw} = {\cal N} \left( t|m(x), s^2(x) \right)&#10;\]&#10;\end{document}&#10;"/>
  <p:tag name="FILENAME" val="TP_tmp"/>
  <p:tag name="FORMAT" val="png256"/>
  <p:tag name="RES" val="600"/>
  <p:tag name="BLEND" val="0"/>
  <p:tag name="TRANSPARENT" val="1"/>
  <p:tag name="TBUG" val="0"/>
  <p:tag name="ALLOWFS" val="0"/>
  <p:tag name="ORIGWIDTH" val="247"/>
  <p:tag name="PICTUREFILESIZE" val="8346"/>
</p:tagLst>
</file>

<file path=ppt/tags/tag35.xml><?xml version="1.0" encoding="utf-8"?>
<p:tagLst xmlns:p="http://schemas.openxmlformats.org/presentationml/2006/main">
  <p:tag name="TEXPOINT" val="latex"/>
  <p:tag name="SOURCE" val="\documentclass{book}&#10;\pagestyle{empty}&#10;\input{C:/Users/markussv/depots/CMBBOOK/latex/prml-utils}&#10;\begin{document}&#10;\[&#10;m(x) = \beta \boldphi(x)^\T \bfS \sum_{n=1}^N \boldphi(x_n) t_n&#10;\]&#10;\end{document}&#10;"/>
  <p:tag name="FILENAME" val="TP_tmp"/>
  <p:tag name="FORMAT" val="png256"/>
  <p:tag name="RES" val="600"/>
  <p:tag name="BLEND" val="0"/>
  <p:tag name="TRANSPARENT" val="1"/>
  <p:tag name="TBUG" val="0"/>
  <p:tag name="ALLOWFS" val="0"/>
  <p:tag name="ORIGWIDTH" val="128"/>
  <p:tag name="PICTUREFILESIZE" val="5441"/>
</p:tagLst>
</file>

<file path=ppt/tags/tag36.xml><?xml version="1.0" encoding="utf-8"?>
<p:tagLst xmlns:p="http://schemas.openxmlformats.org/presentationml/2006/main">
  <p:tag name="TEXPOINT" val="latex"/>
  <p:tag name="SOURCE" val="\documentclass{book}&#10;\pagestyle{empty}&#10;\input{C:/Users/markussv/depots/CMBBOOK/latex/prml-utils}&#10;\begin{document}&#10;\[&#10;s^2(x) = \beta^{-1} + \boldphi(x)^\T \bfS&#10;  \boldphi(x)&#10;\]&#10;\end{document}&#10;"/>
  <p:tag name="FILENAME" val="TP_tmp"/>
  <p:tag name="FORMAT" val="png256"/>
  <p:tag name="RES" val="600"/>
  <p:tag name="BLEND" val="0"/>
  <p:tag name="TRANSPARENT" val="1"/>
  <p:tag name="TBUG" val="0"/>
  <p:tag name="ALLOWFS" val="0"/>
  <p:tag name="ORIGWIDTH" val="118"/>
  <p:tag name="PICTUREFILESIZE" val="3809"/>
</p:tagLst>
</file>

<file path=ppt/tags/tag37.xml><?xml version="1.0" encoding="utf-8"?>
<p:tagLst xmlns:p="http://schemas.openxmlformats.org/presentationml/2006/main">
  <p:tag name="TEXPOINT" val="latex"/>
  <p:tag name="SOURCE" val="\documentclass{book}&#10;\pagestyle{empty}&#10;\input{C:/Users/markussv/depots/CMBBOOK/latex/prml-utils}&#10;\begin{document}&#10;\[&#10;\bfS^{-1} = \alpha \bfI + \beta \sum_{n=1}^N \boldphi(x_n)&#10;  \boldphi(x_n)^\T&#10;\]&#10;\end{document}&#10;"/>
  <p:tag name="FILENAME" val="TP_tmp"/>
  <p:tag name="FORMAT" val="png256"/>
  <p:tag name="RES" val="600"/>
  <p:tag name="BLEND" val="0"/>
  <p:tag name="TRANSPARENT" val="1"/>
  <p:tag name="TBUG" val="0"/>
  <p:tag name="ALLOWFS" val="0"/>
  <p:tag name="ORIGWIDTH" val="135"/>
  <p:tag name="PICTUREFILESIZE" val="4988"/>
</p:tagLst>
</file>

<file path=ppt/tags/tag38.xml><?xml version="1.0" encoding="utf-8"?>
<p:tagLst xmlns:p="http://schemas.openxmlformats.org/presentationml/2006/main">
  <p:tag name="TEXPOINT" val="latex"/>
  <p:tag name="SOURCE" val="\documentclass{book}&#10;\pagestyle{empty}&#10;\input{C:/Users/markussv/depots/CMBBOOK/latex/prml-utils}&#10;\begin{document}&#10;\[&#10;\boldphi( x_{n} ) = \left( x_{n}^{0}, \ldots, x_{n}^{M} \right)^{\T} &#10;\]&#10;\end{document}&#10;"/>
  <p:tag name="FILENAME" val="TP_tmp"/>
  <p:tag name="FORMAT" val="png256"/>
  <p:tag name="RES" val="600"/>
  <p:tag name="BLEND" val="0"/>
  <p:tag name="TRANSPARENT" val="1"/>
  <p:tag name="TBUG" val="0"/>
  <p:tag name="ALLOWFS" val="0"/>
  <p:tag name="ORIGWIDTH" val="102"/>
  <p:tag name="PICTUREFILESIZE" val="3472"/>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TEXPOINT" val="latex"/>
  <p:tag name="SOURCE" val="\documentclass{book}&#10;\pagestyle{empty}&#10;\input{C:/Users/markussv/depots/CMBBOOK/latex/prml-utils}&#10;\begin{document}&#10;\begin{eqnarray*}&#10;    p(X=x_i,Y=y_j) &amp;=&amp; \frac{n_{ij}}{N} = \frac{n_{ij}}{c_i} \cdot&#10;    \frac{c_i}{N} \\&#10;    &amp;=&amp; p(Y=y_j|X=x_i) p(X=x_i)&#10;\end{eqnarray*}&#10;\end{document}&#10;"/>
  <p:tag name="FILENAME" val="TP_tmp"/>
  <p:tag name="FORMAT" val="png256"/>
  <p:tag name="RES" val="600"/>
  <p:tag name="BLEND" val="0"/>
  <p:tag name="TRANSPARENT" val="1"/>
  <p:tag name="TBUG" val="0"/>
  <p:tag name="ALLOWFS" val="0"/>
  <p:tag name="ORIGWIDTH" val="228"/>
  <p:tag name="PICTUREFILESIZE" val="847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TEXPOINT" val="latex"/>
  <p:tag name="SOURCE" val="\documentclass{book}&#10;\pagestyle{empty}&#10;\input{C:/Users/markussv/depots/CMBBOOK/latex/prml-utils}&#10;\begin{document}&#10;\[&#10;p(t|x, \vectx, \vectt) =  {\cal N} \left( t|m(x), s^2(x) \right)&#10;\]&#10;\end{document}&#10;"/>
  <p:tag name="FILENAME" val="TP_tmp"/>
  <p:tag name="FORMAT" val="png256"/>
  <p:tag name="RES" val="600"/>
  <p:tag name="BLEND" val="0"/>
  <p:tag name="TRANSPARENT" val="1"/>
  <p:tag name="TBUG" val="0"/>
  <p:tag name="ALLOWFS" val="0"/>
  <p:tag name="ORIGWIDTH" val="132"/>
  <p:tag name="PICTUREFILESIZE" val="4620"/>
</p:tagLst>
</file>

<file path=ppt/tags/tag42.xml><?xml version="1.0" encoding="utf-8"?>
<p:tagLst xmlns:p="http://schemas.openxmlformats.org/presentationml/2006/main">
  <p:tag name="TEXPOINT" val="latex"/>
  <p:tag name="SOURCE" val="\documentclass{book}&#10;\pagestyle{empty}&#10;\input{C:/Users/markussv/depots/CMBBOOK/latex/prml-utils}&#10;\begin{document}&#10;\[&#10;s^2(x) = \beta^{-1} + \boldphi(x)^\T \bfS&#10;  \boldphi(x)&#10;\]&#10;\end{document}&#10;"/>
  <p:tag name="FILENAME" val="TP_tmp"/>
  <p:tag name="FORMAT" val="png256"/>
  <p:tag name="RES" val="600"/>
  <p:tag name="BLEND" val="0"/>
  <p:tag name="TRANSPARENT" val="1"/>
  <p:tag name="TBUG" val="0"/>
  <p:tag name="ALLOWFS" val="0"/>
  <p:tag name="ORIGWIDTH" val="118"/>
  <p:tag name="PICTUREFILESIZE" val="3809"/>
</p:tagLst>
</file>

<file path=ppt/tags/tag43.xml><?xml version="1.0" encoding="utf-8"?>
<p:tagLst xmlns:p="http://schemas.openxmlformats.org/presentationml/2006/main">
  <p:tag name="TEXPOINT" val="latex"/>
  <p:tag name="SOURCE" val="\documentclass{book}&#10;\pagestyle{empty}&#10;\input{C:/Users/markussv/depots/CMBBOOK/latex/prml-utils}&#10;\begin{document}&#10;\[&#10;m(x) = \beta \boldphi(x)^\T \bfS \sum_{n=1}^N \boldphi(x_n) t_n&#10;\]&#10;\end{document}&#10;"/>
  <p:tag name="FILENAME" val="TP_tmp"/>
  <p:tag name="FORMAT" val="png256"/>
  <p:tag name="RES" val="600"/>
  <p:tag name="BLEND" val="0"/>
  <p:tag name="TRANSPARENT" val="1"/>
  <p:tag name="TBUG" val="0"/>
  <p:tag name="ALLOWFS" val="0"/>
  <p:tag name="ORIGWIDTH" val="128"/>
  <p:tag name="PICTUREFILESIZE" val="5441"/>
</p:tagLst>
</file>

<file path=ppt/tags/tag44.xml><?xml version="1.0" encoding="utf-8"?>
<p:tagLst xmlns:p="http://schemas.openxmlformats.org/presentationml/2006/main">
  <p:tag name="TEXPOINT" val="latex"/>
  <p:tag name="SOURCE" val="\documentclass{book}&#10;\pagestyle{empty}&#10;\input{C:/Users/markussv/depots/CMBBOOK/latex/prml-utils}&#10;\begin{document}&#10;\[&#10;p(\bfx,t)&#10;\]&#10;\end{document}&#10;"/>
  <p:tag name="FILENAME" val="TP_tmp"/>
  <p:tag name="FORMAT" val="png256"/>
  <p:tag name="RES" val="600"/>
  <p:tag name="BLEND" val="0"/>
  <p:tag name="TRANSPARENT" val="1"/>
  <p:tag name="TBUG" val="0"/>
  <p:tag name="ALLOWFS" val="0"/>
  <p:tag name="ORIGWIDTH" val="28"/>
  <p:tag name="PICTUREFILESIZE" val="1734"/>
</p:tagLst>
</file>

<file path=ppt/tags/tag45.xml><?xml version="1.0" encoding="utf-8"?>
<p:tagLst xmlns:p="http://schemas.openxmlformats.org/presentationml/2006/main">
  <p:tag name="TEXPOINT" val="latex"/>
  <p:tag name="SOURCE" val="\documentclass{book}&#10;\pagestyle{empty}&#10;\input{C:/Users/markussv/depots/CMBBOOK/latex/prml-utils}&#10;\begin{document}&#10;\[&#10;p(t|\bfx)&#10;\]&#10;\end{document}&#10;"/>
  <p:tag name="FILENAME" val="TP_tmp"/>
  <p:tag name="FORMAT" val="png256"/>
  <p:tag name="RES" val="600"/>
  <p:tag name="BLEND" val="0"/>
  <p:tag name="TRANSPARENT" val="1"/>
  <p:tag name="TBUG" val="0"/>
  <p:tag name="ALLOWFS" val="0"/>
  <p:tag name="ORIGWIDTH" val="26"/>
  <p:tag name="PICTUREFILESIZE" val="1767"/>
</p:tagLst>
</file>

<file path=ppt/tags/tag46.xml><?xml version="1.0" encoding="utf-8"?>
<p:tagLst xmlns:p="http://schemas.openxmlformats.org/presentationml/2006/main">
  <p:tag name="TEXPOINT" val="latex"/>
  <p:tag name="SOURCE" val="\documentclass{book}&#10;\pagestyle{empty}&#10;\input{C:/Users/markussv/depots/CMBBOOK/latex/prml-utils}&#10;\begin{document}&#10;\begin{eqnarray*}&#10;  p({\rm mistake}) &amp;=&amp; p(\bfx \in {\cal R}_1, {\cal C}_2)&#10;  + p(\bfx \in {\cal R}_2, {\cal C}_1) \\&#10;  &amp;=&amp; \int_{{\cal R}_1} p(\bfx, {\cal C}_2) \diff{\bfx} +&#10;  \int_{{\cal R}_2} p(\bfx, {\cal C}_1) \diff{\bfx}.&#10;\end{eqnarray*}&#10;\end{document}&#10;"/>
  <p:tag name="FILENAME" val="TP_tmp"/>
  <p:tag name="FORMAT" val="png256"/>
  <p:tag name="RES" val="600"/>
  <p:tag name="BLEND" val="0"/>
  <p:tag name="TRANSPARENT" val="1"/>
  <p:tag name="TBUG" val="0"/>
  <p:tag name="ALLOWFS" val="0"/>
  <p:tag name="ORIGWIDTH" val="218"/>
  <p:tag name="PICTUREFILESIZE" val="10077"/>
</p:tagLst>
</file>

<file path=ppt/tags/tag47.xml><?xml version="1.0" encoding="utf-8"?>
<p:tagLst xmlns:p="http://schemas.openxmlformats.org/presentationml/2006/main">
  <p:tag name="TEXPOINT" val="latex"/>
  <p:tag name="SOURCE" val="\documentclass{book}&#10;\pagestyle{empty}&#10;\input{C:/Users/markussv/depots/CMBBOOK/latex/prml-utils}&#10;\begin{document}&#10;\[&#10;\expect[L] = \sum_k \sum_j \int_{{\cal R}_j} L_{kj}&#10;    p(\bfx, {\cal C}_k) \diff{\bfx}&#10;\]&#10;\end{document}&#10;"/>
  <p:tag name="FILENAME" val="TP_tmp"/>
  <p:tag name="FORMAT" val="png256"/>
  <p:tag name="RES" val="600"/>
  <p:tag name="BLEND" val="0"/>
  <p:tag name="TRANSPARENT" val="1"/>
  <p:tag name="TBUG" val="0"/>
  <p:tag name="ALLOWFS" val="0"/>
  <p:tag name="ORIGWIDTH" val="145"/>
  <p:tag name="PICTUREFILESIZE" val="5976"/>
</p:tagLst>
</file>

<file path=ppt/tags/tag48.xml><?xml version="1.0" encoding="utf-8"?>
<p:tagLst xmlns:p="http://schemas.openxmlformats.org/presentationml/2006/main">
  <p:tag name="TEXPOINT" val="latex"/>
  <p:tag name="SOURCE" val="\documentclass{book}&#10;\pagestyle{empty}&#10;\input{C:/Users/markussv/depots/CMBBOOK/latex/prml-utils}&#10;\begin{document}&#10;\[&#10;p(t,\bfx) = p(\bfx|t) p(t)&#10;\]&#10;\end{document}&#10;"/>
  <p:tag name="FILENAME" val="TP_tmp"/>
  <p:tag name="FORMAT" val="png256"/>
  <p:tag name="RES" val="600"/>
  <p:tag name="BLEND" val="0"/>
  <p:tag name="TRANSPARENT" val="1"/>
  <p:tag name="TBUG" val="0"/>
  <p:tag name="ALLOWFS" val="0"/>
  <p:tag name="ORIGWIDTH" val="82"/>
  <p:tag name="PICTUREFILESIZE" val="2987"/>
</p:tagLst>
</file>

<file path=ppt/tags/tag49.xml><?xml version="1.0" encoding="utf-8"?>
<p:tagLst xmlns:p="http://schemas.openxmlformats.org/presentationml/2006/main">
  <p:tag name="TEXPOINT" val="latex"/>
  <p:tag name="SOURCE" val="\documentclass{book}&#10;\pagestyle{empty}&#10;\input{C:/Users/markussv/depots/CMBBOOK/latex/prml-utils}&#10;\begin{document}&#10;\[&#10;p(t|\bfx) = \frac{p(\bfx|t) p(t)}{p(\bfx)}&#10;\]&#10;\end{document}&#10;"/>
  <p:tag name="FILENAME" val="TP_tmp"/>
  <p:tag name="FORMAT" val="png256"/>
  <p:tag name="RES" val="600"/>
  <p:tag name="BLEND" val="0"/>
  <p:tag name="TRANSPARENT" val="1"/>
  <p:tag name="TBUG" val="0"/>
  <p:tag name="ALLOWFS" val="0"/>
  <p:tag name="ORIGWIDTH" val="82"/>
  <p:tag name="PICTUREFILESIZE" val="4307"/>
</p:tagLst>
</file>

<file path=ppt/tags/tag5.xml><?xml version="1.0" encoding="utf-8"?>
<p:tagLst xmlns:p="http://schemas.openxmlformats.org/presentationml/2006/main">
  <p:tag name="TEXPOINT" val="latex"/>
  <p:tag name="SOURCE" val="\documentclass{book}&#10;\pagestyle{empty}&#10;\input{C:/Users/markussv/depots/CMBBOOK/latex/prml-utils}&#10;\begin{document}&#10;\begin{eqnarray*}&#10;    \lefteqn{p(X=x_i) = \frac{c_{i}}{N} = \frac{1}{N} \sum_{j=1}^{L} n_{ij}} \\ &#10; &amp; = &amp; \sum_{j=1}^L p(X=x_i, Y=y_j)&#10;\end{eqnarray*}&#10;\end{document}&#10;"/>
  <p:tag name="FILENAME" val="TP_tmp"/>
  <p:tag name="FORMAT" val="png256"/>
  <p:tag name="RES" val="600"/>
  <p:tag name="BLEND" val="0"/>
  <p:tag name="TRANSPARENT" val="1"/>
  <p:tag name="TBUG" val="0"/>
  <p:tag name="ALLOWFS" val="0"/>
  <p:tag name="ORIGWIDTH" val="124"/>
  <p:tag name="PICTUREFILESIZE" val="8492"/>
</p:tagLst>
</file>

<file path=ppt/tags/tag50.xml><?xml version="1.0" encoding="utf-8"?>
<p:tagLst xmlns:p="http://schemas.openxmlformats.org/presentationml/2006/main">
  <p:tag name="TEXPOINT" val="latex"/>
  <p:tag name="SOURCE" val="\documentclass{book}&#10;\pagestyle{empty}&#10;\input{C:/Users/markussv/depots/CMBBOOK/latex/prml-utils}&#10;\begin{document}&#10;\[&#10;p(t|\bfx)&#10;\]&#10;\end{document}&#10;"/>
  <p:tag name="FILENAME" val="TP_tmp"/>
  <p:tag name="FORMAT" val="png256"/>
  <p:tag name="RES" val="600"/>
  <p:tag name="BLEND" val="0"/>
  <p:tag name="TRANSPARENT" val="1"/>
  <p:tag name="TBUG" val="0"/>
  <p:tag name="ALLOWFS" val="0"/>
  <p:tag name="ORIGWIDTH" val="26"/>
  <p:tag name="PICTUREFILESIZE" val="1767"/>
</p:tagLst>
</file>

<file path=ppt/tags/tag51.xml><?xml version="1.0" encoding="utf-8"?>
<p:tagLst xmlns:p="http://schemas.openxmlformats.org/presentationml/2006/main">
  <p:tag name="TEXPOINT" val="latex"/>
  <p:tag name="SOURCE" val="\documentclass{book}&#10;\pagestyle{empty}&#10;\input{C:/Users/markussv/depots/CMBBOOK/latex/prml-utils}&#10;\begin{document}&#10;\[&#10;\entrop[x] = - \sum_x p(x) \log_2 p(x)&#10;\]&#10;\end{document}&#10;"/>
  <p:tag name="FILENAME" val="TP_tmp"/>
  <p:tag name="FORMAT" val="png256"/>
  <p:tag name="RES" val="600"/>
  <p:tag name="BLEND" val="0"/>
  <p:tag name="TRANSPARENT" val="1"/>
  <p:tag name="TBUG" val="0"/>
  <p:tag name="ALLOWFS" val="0"/>
  <p:tag name="ORIGWIDTH" val="115"/>
  <p:tag name="PICTUREFILESIZE" val="3876"/>
</p:tagLst>
</file>

<file path=ppt/tags/tag52.xml><?xml version="1.0" encoding="utf-8"?>
<p:tagLst xmlns:p="http://schemas.openxmlformats.org/presentationml/2006/main">
  <p:tag name="TEXPOINT" val="latex"/>
  <p:tag name="SOURCE" val="\documentclass{book}&#10;\pagestyle{empty}&#10;\input{C:/Users/markussv/depots/CMBBOOK/latex/prml-utils}&#10;\begin{document}&#10;\[&#10;\entrop[x] = - 8 \times \frac{1}{8} \log_2 \frac{1}{8} = 3~{\rm bits}.&#10;\]&#10;\end{document}&#10;"/>
  <p:tag name="FILENAME" val="TP_tmp"/>
  <p:tag name="FORMAT" val="png256"/>
  <p:tag name="RES" val="600"/>
  <p:tag name="BLEND" val="0"/>
  <p:tag name="TRANSPARENT" val="1"/>
  <p:tag name="TBUG" val="0"/>
  <p:tag name="ALLOWFS" val="0"/>
  <p:tag name="ORIGWIDTH" val="133"/>
  <p:tag name="PICTUREFILESIZE" val="4384"/>
</p:tagLst>
</file>

<file path=ppt/tags/tag53.xml><?xml version="1.0" encoding="utf-8"?>
<p:tagLst xmlns:p="http://schemas.openxmlformats.org/presentationml/2006/main">
  <p:tag name="TEXPOINT" val="latex"/>
  <p:tag name="SOURCE" val="\documentclass{book}&#10;\pagestyle{empty}&#10;\input{C:/Users/markussv/depots/CMBBOOK/latex/prml-utils}&#10;\begin{document}&#10;\[&#10;\entrop[x] = - \sum_x p(x) \log_2 p(x)&#10;\]&#10;\end{document}&#10;"/>
  <p:tag name="FILENAME" val="TP_tmp"/>
  <p:tag name="FORMAT" val="png256"/>
  <p:tag name="RES" val="600"/>
  <p:tag name="BLEND" val="0"/>
  <p:tag name="TRANSPARENT" val="1"/>
  <p:tag name="TBUG" val="0"/>
  <p:tag name="ALLOWFS" val="0"/>
  <p:tag name="ORIGWIDTH" val="115"/>
  <p:tag name="PICTUREFILESIZE" val="3876"/>
</p:tagLst>
</file>

<file path=ppt/tags/tag54.xml><?xml version="1.0" encoding="utf-8"?>
<p:tagLst xmlns:p="http://schemas.openxmlformats.org/presentationml/2006/main">
  <p:tag name="TEXPOINT" val="latex"/>
  <p:tag name="SOURCE" val="\documentclass{book}&#10;\pagestyle{empty}&#10;\input{C:/Users/markussv/depots/CMBBOOK/latex/prml-utils}&#10;\begin{document}&#10;\begin{tabular}{r|cccccccc}&#10;$x$  &amp; a &amp; b &amp; c &amp; d &amp; e &amp; f &amp; g &amp; h \\ \hline&#10;$p(x)$ &amp; \rule{0mm}{4mm} $\frac{1}{2}$ &amp; $\frac{1}{4}$ &amp; $\frac{1}{8}$ &amp; $\frac{1}{16}$ &amp; $\frac{1}{64}$ &amp; $\frac{1}{64}$ &amp; $\frac{1}{64}$ &amp; $\frac{1}{64}$  \\&#10;code &amp; \rule{0mm}{4mm} 0 &amp; 10 &amp; 110 &amp; 1110 &amp; 111100 &amp; 111101 &amp; 111110 &amp; 111111&#10;\end{tabular}&#10;\end{document}&#10;"/>
  <p:tag name="FILENAME" val="TP_tmp"/>
  <p:tag name="FORMAT" val="png256"/>
  <p:tag name="RES" val="600"/>
  <p:tag name="BLEND" val="0"/>
  <p:tag name="TRANSPARENT" val="1"/>
  <p:tag name="TBUG" val="0"/>
  <p:tag name="ALLOWFS" val="0"/>
  <p:tag name="ORIGWIDTH" val="303"/>
  <p:tag name="PICTUREFILESIZE" val="11129"/>
</p:tagLst>
</file>

<file path=ppt/tags/tag55.xml><?xml version="1.0" encoding="utf-8"?>
<p:tagLst xmlns:p="http://schemas.openxmlformats.org/presentationml/2006/main">
  <p:tag name="TEXPOINT" val="latex"/>
  <p:tag name="SOURCE" val="\documentclass{book}&#10;\pagestyle{empty}&#10;\input{C:/Users/markussv/depots/CMBBOOK/latex/prml-utils}&#10;\begin{document}&#10;\begin{eqnarray*}&#10;    \entrop[x] &amp; = &amp; - \frac{1}{2} \log_2 \frac{1}{2}&#10;    - \frac{1}{4} \log_2 \frac{1}{4}&#10;    - \frac{1}{8} \log_2 \frac{1}{8}&#10;    - \frac{1}{16} \log_2 \frac{1}{16}&#10;    - \frac{4}{64} \log_2 \frac{1}{64} \\&#10;   &amp;  = &amp; 2~{\rm bits}&#10;\end{eqnarray*}&#10;\end{document}&#10;"/>
  <p:tag name="FILENAME" val="TP_tmp"/>
  <p:tag name="FORMAT" val="png256"/>
  <p:tag name="RES" val="600"/>
  <p:tag name="BLEND" val="0"/>
  <p:tag name="TRANSPARENT" val="1"/>
  <p:tag name="TBUG" val="0"/>
  <p:tag name="ALLOWFS" val="0"/>
  <p:tag name="ORIGWIDTH" val="299"/>
  <p:tag name="PICTUREFILESIZE" val="8881"/>
</p:tagLst>
</file>

<file path=ppt/tags/tag56.xml><?xml version="1.0" encoding="utf-8"?>
<p:tagLst xmlns:p="http://schemas.openxmlformats.org/presentationml/2006/main">
  <p:tag name="TEXPOINT" val="latex"/>
  <p:tag name="SOURCE" val="\documentclass{book}&#10;\pagestyle{empty}&#10;\input{C:/Users/markussv/depots/CMBBOOK/latex/prml-utils}&#10;\begin{document}&#10;\begin{eqnarray*}&#10;    {\rm average~code~length} &amp; = &amp; \frac{1}{2} \times 1 +&#10;    \frac{1}{4} \times 2 + \frac{1}{8} \times 3 +&#10;    \frac{1}{16}  \times4 + 4 \times&#10;    \frac{1}{64}  \times 6 \\&#10; &amp; = &amp; 2~{\rm bits}&#10;\end{eqnarray*}&#10;\end{document}&#10;"/>
  <p:tag name="FILENAME" val="TP_tmp"/>
  <p:tag name="FORMAT" val="png256"/>
  <p:tag name="RES" val="600"/>
  <p:tag name="BLEND" val="0"/>
  <p:tag name="TRANSPARENT" val="1"/>
  <p:tag name="TBUG" val="0"/>
  <p:tag name="ALLOWFS" val="0"/>
  <p:tag name="ORIGWIDTH" val="312"/>
  <p:tag name="PICTUREFILESIZE" val="9682"/>
</p:tagLst>
</file>

<file path=ppt/tags/tag57.xml><?xml version="1.0" encoding="utf-8"?>
<p:tagLst xmlns:p="http://schemas.openxmlformats.org/presentationml/2006/main">
  <p:tag name="TEXPOINT" val="latex"/>
  <p:tag name="SOURCE" val="\documentclass{book}&#10;\pagestyle{empty}&#10;\input{C:/Users/markussv/depots/CMBBOOK/latex/prml-utils}&#10;\begin{document}&#10;\[&#10;\lim_{\Delta \rightarrow 0} \left\{ - \sum_i p(x_i) \Delta&#10;    \ln p(x_i) \right\} =  - \int p(x) \ln p(x) \diff{x}&#10;\]&#10;\end{document}&#10;"/>
  <p:tag name="FILENAME" val="TP_tmp"/>
  <p:tag name="FORMAT" val="png256"/>
  <p:tag name="RES" val="600"/>
  <p:tag name="BLEND" val="0"/>
  <p:tag name="TRANSPARENT" val="1"/>
  <p:tag name="TBUG" val="0"/>
  <p:tag name="ALLOWFS" val="0"/>
  <p:tag name="ORIGWIDTH" val="221"/>
  <p:tag name="PICTUREFILESIZE" val="7564"/>
</p:tagLst>
</file>

<file path=ppt/tags/tag58.xml><?xml version="1.0" encoding="utf-8"?>
<p:tagLst xmlns:p="http://schemas.openxmlformats.org/presentationml/2006/main">
  <p:tag name="TEXPOINT" val="latex"/>
  <p:tag name="SOURCE" val="\documentclass{book}&#10;\pagestyle{empty}&#10;\input{C:/Users/markussv/depots/CMBBOOK/latex/prml-utils}&#10;\begin{document}&#10;\[&#10;\entrop[\bfy | \bfx] = - \iint p(\bfy, \bfx) \ln p(\bfy|\bfx) \diff{\bfy}&#10;    \diff{\bfx}&#10;\]&#10;\end{document}&#10;"/>
  <p:tag name="FILENAME" val="TP_tmp"/>
  <p:tag name="FORMAT" val="png256"/>
  <p:tag name="RES" val="600"/>
  <p:tag name="BLEND" val="0"/>
  <p:tag name="TRANSPARENT" val="1"/>
  <p:tag name="TBUG" val="0"/>
  <p:tag name="ALLOWFS" val="0"/>
  <p:tag name="ORIGWIDTH" val="165"/>
  <p:tag name="PICTUREFILESIZE" val="5467"/>
</p:tagLst>
</file>

<file path=ppt/tags/tag59.xml><?xml version="1.0" encoding="utf-8"?>
<p:tagLst xmlns:p="http://schemas.openxmlformats.org/presentationml/2006/main">
  <p:tag name="TEXPOINT" val="latex"/>
  <p:tag name="SOURCE" val="\documentclass{book}&#10;\pagestyle{empty}&#10;\input{C:/Users/markussv/depots/CMBBOOK/latex/prml-utils}&#10;\begin{document}&#10;\[&#10;\entrop[\bfx,\bfy] = \entrop[\bfy|\bfx] + \entrop[\bfx]&#10;\]&#10;\end{document}&#10;"/>
  <p:tag name="FILENAME" val="TP_tmp"/>
  <p:tag name="FORMAT" val="png256"/>
  <p:tag name="RES" val="600"/>
  <p:tag name="BLEND" val="0"/>
  <p:tag name="TRANSPARENT" val="1"/>
  <p:tag name="TBUG" val="0"/>
  <p:tag name="ALLOWFS" val="0"/>
  <p:tag name="ORIGWIDTH" val="102"/>
  <p:tag name="PICTUREFILESIZE" val="2678"/>
</p:tagLst>
</file>

<file path=ppt/tags/tag6.xml><?xml version="1.0" encoding="utf-8"?>
<p:tagLst xmlns:p="http://schemas.openxmlformats.org/presentationml/2006/main">
  <p:tag name="TEXPOINT" val="latex"/>
  <p:tag name="SOURCE" val="\documentclass{book}&#10;\pagestyle{empty}&#10;\input{C:/Users/markussv/depots/CMBBOOK/latex/prml-utils}&#10;\begin{document}&#10;\[&#10;p(X) = \sum_Y p(X,Y)&#10;\]&#10;\end{document}&#10;"/>
  <p:tag name="FILENAME" val="TP_tmp"/>
  <p:tag name="FORMAT" val="png256"/>
  <p:tag name="RES" val="600"/>
  <p:tag name="BLEND" val="0"/>
  <p:tag name="TRANSPARENT" val="1"/>
  <p:tag name="TBUG" val="0"/>
  <p:tag name="ALLOWFS" val="0"/>
  <p:tag name="ORIGWIDTH" val="86"/>
  <p:tag name="PICTUREFILESIZE" val="3452"/>
</p:tagLst>
</file>

<file path=ppt/tags/tag60.xml><?xml version="1.0" encoding="utf-8"?>
<p:tagLst xmlns:p="http://schemas.openxmlformats.org/presentationml/2006/main">
  <p:tag name="TEXPOINT" val="latex"/>
  <p:tag name="SOURCE" val="\documentclass{book}&#10;\pagestyle{empty}&#10;\input{C:/Users/markussv/depots/CMBBOOK/latex/prml-utils}&#10;\begin{document}&#10;\begin{eqnarray*}&#10;    {\rm KL}(p \| q) &amp;=&amp; - \int p(\bfx) \ln q(\bfx) \diff{\bfx} -&#10;    \left( - \int p(\bfx) \ln p(\bfx) \diff{\bfx} \right) \\&#10;    &amp;=&amp; - \int p(\bfx) \ln \left\{ \frac{q(\bfx)}{p(\bfx)}&#10;    \right\} \diff{\bfx}&#10;\end{eqnarray*}&#10;\end{document}&#10;"/>
  <p:tag name="FILENAME" val="TP_tmp"/>
  <p:tag name="FORMAT" val="png256"/>
  <p:tag name="RES" val="600"/>
  <p:tag name="BLEND" val="0"/>
  <p:tag name="TRANSPARENT" val="1"/>
  <p:tag name="TBUG" val="0"/>
  <p:tag name="ALLOWFS" val="0"/>
  <p:tag name="ORIGWIDTH" val="256"/>
  <p:tag name="PICTUREFILESIZE" val="12914"/>
</p:tagLst>
</file>

<file path=ppt/tags/tag61.xml><?xml version="1.0" encoding="utf-8"?>
<p:tagLst xmlns:p="http://schemas.openxmlformats.org/presentationml/2006/main">
  <p:tag name="TEXPOINT" val="latex"/>
  <p:tag name="SOURCE" val="\documentclass{book}&#10;\pagestyle{empty}&#10;\input{C:/Users/markussv/depots/CMBBOOK/latex/prml-utils}&#10;\begin{document}&#10;\[&#10;    {\rm KL}(p \| q) \simeq \frac{1}{N} \sum_{n=1}^N  &#10;      \left\{- \ln q(\bfx_n | \boldtheta) + \ln&#10;    p(\bfx_n) \right\}&#10;\]&#10;\end{document}&#10;"/>
  <p:tag name="FILENAME" val="TP_tmp"/>
  <p:tag name="FORMAT" val="png256"/>
  <p:tag name="RES" val="600"/>
  <p:tag name="BLEND" val="0"/>
  <p:tag name="TRANSPARENT" val="1"/>
  <p:tag name="TBUG" val="0"/>
  <p:tag name="ALLOWFS" val="0"/>
  <p:tag name="ORIGWIDTH" val="188"/>
  <p:tag name="PICTUREFILESIZE" val="7385"/>
</p:tagLst>
</file>

<file path=ppt/tags/tag62.xml><?xml version="1.0" encoding="utf-8"?>
<p:tagLst xmlns:p="http://schemas.openxmlformats.org/presentationml/2006/main">
  <p:tag name="TEXPOINT" val="latex"/>
  <p:tag name="SOURCE" val="\documentclass{book}&#10;\pagestyle{empty}&#10;\input{C:/Users/markussv/depots/CMBBOOK/latex/prml-utils}&#10;\begin{document}&#10;\[&#10; {\rm KL}(p \| q)  \geqslant 0&#10;\]&#10;\end{document}&#10;"/>
  <p:tag name="FILENAME" val="TP_tmp"/>
  <p:tag name="FORMAT" val="png256"/>
  <p:tag name="RES" val="600"/>
  <p:tag name="BLEND" val="0"/>
  <p:tag name="TRANSPARENT" val="1"/>
  <p:tag name="TBUG" val="0"/>
  <p:tag name="ALLOWFS" val="0"/>
  <p:tag name="ORIGWIDTH" val="55"/>
  <p:tag name="PICTUREFILESIZE" val="2461"/>
</p:tagLst>
</file>

<file path=ppt/tags/tag63.xml><?xml version="1.0" encoding="utf-8"?>
<p:tagLst xmlns:p="http://schemas.openxmlformats.org/presentationml/2006/main">
  <p:tag name="TEXPOINT" val="latex"/>
  <p:tag name="SOURCE" val="\documentclass{book}&#10;\pagestyle{empty}&#10;\input{C:/Users/markussv/depots/CMBBOOK/latex/prml-utils}&#10;\begin{document}&#10;\[&#10; {\rm KL}(p \| q)  \not\equiv  {\rm KL}(q \| p) &#10;\]&#10;\end{document}&#10;r"/>
  <p:tag name="FILENAME" val="TP_tmp"/>
  <p:tag name="FORMAT" val="png256"/>
  <p:tag name="RES" val="600"/>
  <p:tag name="BLEND" val="0"/>
  <p:tag name="TRANSPARENT" val="1"/>
  <p:tag name="TBUG" val="0"/>
  <p:tag name="ALLOWFS" val="0"/>
  <p:tag name="ORIGWIDTH" val="86"/>
  <p:tag name="PICTUREFILESIZE" val="3232"/>
</p:tagLst>
</file>

<file path=ppt/tags/tag64.xml><?xml version="1.0" encoding="utf-8"?>
<p:tagLst xmlns:p="http://schemas.openxmlformats.org/presentationml/2006/main">
  <p:tag name="TEXPOINT" val="latex"/>
  <p:tag name="SOURCE" val="\documentclass{book}&#10;\pagestyle{empty}&#10;\input{C:/Users/markussv/depots/CMBBOOK/latex/prml-utils}&#10;\begin{document}&#10;\begin{eqnarray*}&#10;    \mutual[\bfx, \bfy] &amp;\equiv&amp; {\rm KL}(p(\bfx, \bfy) \| p(\bfx) p(\bfy)) \\&#10;    &amp;=&amp; - \iint p(\bfx, \bfy) \ln \left(&#10;    \frac{p(\bfx) p(\bfy)}{p(\bfx, \bfy)} \right) \diff{\bfx}&#10;    \diff{\bfy}&#10;\end{eqnarray*}&#10;\end{document}&#10;"/>
  <p:tag name="FILENAME" val="TP_tmp"/>
  <p:tag name="FORMAT" val="png256"/>
  <p:tag name="RES" val="600"/>
  <p:tag name="BLEND" val="0"/>
  <p:tag name="TRANSPARENT" val="1"/>
  <p:tag name="TBUG" val="0"/>
  <p:tag name="ALLOWFS" val="0"/>
  <p:tag name="ORIGWIDTH" val="206"/>
  <p:tag name="PICTUREFILESIZE" val="11038"/>
</p:tagLst>
</file>

<file path=ppt/tags/tag65.xml><?xml version="1.0" encoding="utf-8"?>
<p:tagLst xmlns:p="http://schemas.openxmlformats.org/presentationml/2006/main">
  <p:tag name="TEXPOINT" val="latex"/>
  <p:tag name="SOURCE" val="\documentclass{book}&#10;\pagestyle{empty}&#10;\input{C:/Users/markussv/depots/CMBBOOK/latex/prml-utils}&#10;\begin{document}&#10;\[&#10; \mutual[\bfx, \bfy] = \entrop[\bfx] - \entrop[\bfx| \bfy] =&#10;    \entrop[\bfy] - \entrop[\bfy|\bfx]&#10;\]&#10;\end{document}&#10;"/>
  <p:tag name="FILENAME" val="TP_tmp"/>
  <p:tag name="FORMAT" val="png256"/>
  <p:tag name="RES" val="600"/>
  <p:tag name="BLEND" val="0"/>
  <p:tag name="TRANSPARENT" val="1"/>
  <p:tag name="TBUG" val="0"/>
  <p:tag name="ALLOWFS" val="0"/>
  <p:tag name="ORIGWIDTH" val="170"/>
  <p:tag name="PICTUREFILESIZE" val="3407"/>
</p:tagLst>
</file>

<file path=ppt/tags/tag66.xml><?xml version="1.0" encoding="utf-8"?>
<p:tagLst xmlns:p="http://schemas.openxmlformats.org/presentationml/2006/main">
  <p:tag name="TEXPOINT" val="latex"/>
  <p:tag name="SOURCE" val="\documentclass{book}&#10;\pagestyle{empty}&#10;\input{C:/Users/markussv/depots/CMBBOOK/latex/prml-utils}&#10;\begin{document}&#10;\[&#10;p(x=1|\mu) = \mu&#10;\]&#10;\end{document}&#10;"/>
  <p:tag name="FILENAME" val="TP_tmp"/>
  <p:tag name="FORMAT" val="png256"/>
  <p:tag name="RES" val="600"/>
  <p:tag name="BLEND" val="0"/>
  <p:tag name="TRANSPARENT" val="1"/>
  <p:tag name="TBUG" val="0"/>
  <p:tag name="ALLOWFS" val="0"/>
  <p:tag name="ORIGWIDTH" val="65"/>
  <p:tag name="PICTUREFILESIZE" val="2329"/>
</p:tagLst>
</file>

<file path=ppt/tags/tag67.xml><?xml version="1.0" encoding="utf-8"?>
<p:tagLst xmlns:p="http://schemas.openxmlformats.org/presentationml/2006/main">
  <p:tag name="TEXPOINT" val="latex"/>
  <p:tag name="SOURCE" val="\documentclass{book}&#10;\pagestyle{empty}&#10;\input{C:/Users/markussv/depots/CMBBOOK/latex/prml-utils}&#10;\begin{document}&#10;\begin{eqnarray*}&#10;  {\rm Bern}(x|\mu) &amp;=&amp; \mu^x (1 - \mu)^{1 - x} \\&#10;  \expect[x] &amp;=&amp; \mu \\&#10;  {\rm var}[x] &amp;=&amp; \mu (1 - \mu)&#10;\end{eqnarray*}&#10;\end{document}&#10;"/>
  <p:tag name="FILENAME" val="TP_tmp"/>
  <p:tag name="FORMAT" val="png256"/>
  <p:tag name="RES" val="600"/>
  <p:tag name="BLEND" val="0"/>
  <p:tag name="TRANSPARENT" val="1"/>
  <p:tag name="TBUG" val="0"/>
  <p:tag name="ALLOWFS" val="0"/>
  <p:tag name="ORIGWIDTH" val="127"/>
  <p:tag name="PICTUREFILESIZE" val="6862"/>
</p:tagLst>
</file>

<file path=ppt/tags/tag68.xml><?xml version="1.0" encoding="utf-8"?>
<p:tagLst xmlns:p="http://schemas.openxmlformats.org/presentationml/2006/main">
  <p:tag name="TEXPOINT" val="latex"/>
  <p:tag name="SOURCE" val="\documentclass{book}&#10;\pagestyle{empty}&#10;\input{C:/Users/markussv/depots/CMBBOOK/latex/prml-utils}&#10;\begin{document}&#10;\[&#10;p( \mbox{$m$ heads}| N, \mu)&#10;\]&#10;\end{document}&#10;"/>
  <p:tag name="FILENAME" val="TP_tmp"/>
  <p:tag name="FORMAT" val="png256"/>
  <p:tag name="RES" val="600"/>
  <p:tag name="BLEND" val="0"/>
  <p:tag name="TRANSPARENT" val="1"/>
  <p:tag name="TBUG" val="0"/>
  <p:tag name="ALLOWFS" val="0"/>
  <p:tag name="ORIGWIDTH" val="72"/>
  <p:tag name="PICTUREFILESIZE" val="2999"/>
</p:tagLst>
</file>

<file path=ppt/tags/tag69.xml><?xml version="1.0" encoding="utf-8"?>
<p:tagLst xmlns:p="http://schemas.openxmlformats.org/presentationml/2006/main">
  <p:tag name="TEXPOINT" val="latex"/>
  <p:tag name="SOURCE" val="\documentclass{book}&#10;\pagestyle{empty}&#10;\input{C:/Users/markussv/depots/CMBBOOK/latex/prml-utils}&#10;\begin{document}&#10;\[&#10;    {\rm Bin}(m|N, \mu) = {N \choose m}&#10;    \mu^{m} (1 - \mu)^{N-m}&#10;\]&#10;\end{document}&#10;"/>
  <p:tag name="FILENAME" val="TP_tmp"/>
  <p:tag name="FORMAT" val="png256"/>
  <p:tag name="RES" val="600"/>
  <p:tag name="BLEND" val="0"/>
  <p:tag name="TRANSPARENT" val="1"/>
  <p:tag name="TBUG" val="0"/>
  <p:tag name="ALLOWFS" val="0"/>
  <p:tag name="ORIGWIDTH" val="156"/>
  <p:tag name="PICTUREFILESIZE" val="5899"/>
</p:tagLst>
</file>

<file path=ppt/tags/tag7.xml><?xml version="1.0" encoding="utf-8"?>
<p:tagLst xmlns:p="http://schemas.openxmlformats.org/presentationml/2006/main">
  <p:tag name="TEXPOINT" val="latex"/>
  <p:tag name="SOURCE" val="\documentclass{book}&#10;\pagestyle{empty}&#10;\input{C:/Users/markussv/depots/CMBBOOK/latex/prml-utils}&#10;\begin{document}&#10;\[&#10;p(X,Y) = p(Y|X) p(X)&#10;\]&#10;\end{document}&#10;"/>
  <p:tag name="FILENAME" val="TP_tmp"/>
  <p:tag name="FORMAT" val="png256"/>
  <p:tag name="RES" val="600"/>
  <p:tag name="BLEND" val="0"/>
  <p:tag name="TRANSPARENT" val="1"/>
  <p:tag name="TBUG" val="0"/>
  <p:tag name="ALLOWFS" val="0"/>
  <p:tag name="ORIGWIDTH" val="102"/>
  <p:tag name="PICTUREFILESIZE" val="3345"/>
</p:tagLst>
</file>

<file path=ppt/tags/tag70.xml><?xml version="1.0" encoding="utf-8"?>
<p:tagLst xmlns:p="http://schemas.openxmlformats.org/presentationml/2006/main">
  <p:tag name="TEXPOINT" val="latex"/>
  <p:tag name="SOURCE" val="\documentclass{book}&#10;\pagestyle{empty}&#10;\input{C:/Users/markussv/depots/CMBBOOK/latex/prml-utils}&#10;\begin{document}&#10;\[&#10;\expect[m] \equiv \sum_{m=0}^N m {\rm Bin}(m|N, \mu) = N \mu&#10;\]&#10;\end{document}&#10;"/>
  <p:tag name="FILENAME" val="TP_tmp"/>
  <p:tag name="FORMAT" val="png256"/>
  <p:tag name="RES" val="600"/>
  <p:tag name="BLEND" val="0"/>
  <p:tag name="TRANSPARENT" val="1"/>
  <p:tag name="TBUG" val="0"/>
  <p:tag name="ALLOWFS" val="0"/>
  <p:tag name="ORIGWIDTH" val="144"/>
  <p:tag name="PICTUREFILESIZE" val="5455"/>
</p:tagLst>
</file>

<file path=ppt/tags/tag71.xml><?xml version="1.0" encoding="utf-8"?>
<p:tagLst xmlns:p="http://schemas.openxmlformats.org/presentationml/2006/main">
  <p:tag name="TEXPOINT" val="latex"/>
  <p:tag name="SOURCE" val="\documentclass{book}&#10;\pagestyle{empty}&#10;\input{C:/Users/markussv/depots/CMBBOOK/latex/prml-utils}&#10;\begin{document}&#10;\[&#10;{\rm var}[m] \equiv \sum_{m=0}^N \left(m - \expect [ m ] \right)^2&#10;  {\rm Bin}(m|N, \mu) = N \mu (1 - \mu)&#10;\]&#10;\end{document}&#10;"/>
  <p:tag name="FILENAME" val="TP_tmp"/>
  <p:tag name="FORMAT" val="png256"/>
  <p:tag name="RES" val="600"/>
  <p:tag name="BLEND" val="0"/>
  <p:tag name="TRANSPARENT" val="1"/>
  <p:tag name="TBUG" val="0"/>
  <p:tag name="ALLOWFS" val="0"/>
  <p:tag name="ORIGWIDTH" val="229"/>
  <p:tag name="PICTUREFILESIZE" val="7767"/>
</p:tagLst>
</file>

<file path=ppt/tags/tag72.xml><?xml version="1.0" encoding="utf-8"?>
<p:tagLst xmlns:p="http://schemas.openxmlformats.org/presentationml/2006/main">
  <p:tag name="TEXPOINT" val="latex"/>
  <p:tag name="SOURCE" val="\documentclass{book}&#10;\pagestyle{empty}&#10;\input{C:/Users/markussv/depots/CMBBOOK/latex/prml-utils}&#10;\begin{document}&#10;\[&#10; {\rm Bin}(m|10, 0.25)&#10;\]&#10;\end{document}&#10;"/>
  <p:tag name="FILENAME" val="TP_tmp"/>
  <p:tag name="FORMAT" val="png256"/>
  <p:tag name="RES" val="600"/>
  <p:tag name="BLEND" val="0"/>
  <p:tag name="TRANSPARENT" val="1"/>
  <p:tag name="TBUG" val="0"/>
  <p:tag name="ALLOWFS" val="0"/>
  <p:tag name="ORIGWIDTH" val="67"/>
  <p:tag name="PICTUREFILESIZE" val="2586"/>
</p:tagLst>
</file>

<file path=ppt/tags/tag73.xml><?xml version="1.0" encoding="utf-8"?>
<p:tagLst xmlns:p="http://schemas.openxmlformats.org/presentationml/2006/main">
  <p:tag name="TEXPOINT" val="latex"/>
  <p:tag name="SOURCE" val="\documentclass{book}&#10;\pagestyle{empty}&#10;\input{C:/Users/markussv/depots/CMBBOOK/latex/prml-utils}&#10;\begin{document}&#10;\[&#10;    {\rm Bin}(m|N, \mu) = {N \choose m}&#10;    \mu^{m} (1 - \mu)^{N-m}&#10;\]&#10;\end{document}&#10;"/>
  <p:tag name="FILENAME" val="TP_tmp"/>
  <p:tag name="FORMAT" val="png256"/>
  <p:tag name="RES" val="600"/>
  <p:tag name="BLEND" val="0"/>
  <p:tag name="TRANSPARENT" val="1"/>
  <p:tag name="TBUG" val="0"/>
  <p:tag name="ALLOWFS" val="0"/>
  <p:tag name="ORIGWIDTH" val="156"/>
  <p:tag name="PICTUREFILESIZE" val="5899"/>
</p:tagLst>
</file>

<file path=ppt/tags/tag74.xml><?xml version="1.0" encoding="utf-8"?>
<p:tagLst xmlns:p="http://schemas.openxmlformats.org/presentationml/2006/main">
  <p:tag name="TEXPOINT" val="latex"/>
  <p:tag name="SOURCE" val="\documentclass{book}&#10;\pagestyle{empty}&#10;\input{C:/Users/markussv/depots/CMBBOOK/latex/prml-utils}&#10;\begin{document}&#10;\[&#10;\mathcal{D} = \{ x_{1}, \ldots, x_{N} \}, &#10;\mbox{\sf ~$m$ heads ($1$), $N-m$ tails ($0$)}&#10;\]&#10;\end{document}&#10;"/>
  <p:tag name="FILENAME" val="TP_tmp"/>
  <p:tag name="FORMAT" val="png256"/>
  <p:tag name="RES" val="600"/>
  <p:tag name="BLEND" val="0"/>
  <p:tag name="TRANSPARENT" val="1"/>
  <p:tag name="TBUG" val="0"/>
  <p:tag name="ALLOWFS" val="0"/>
  <p:tag name="ORIGWIDTH" val="209"/>
  <p:tag name="PICTUREFILESIZE" val="5325"/>
</p:tagLst>
</file>

<file path=ppt/tags/tag75.xml><?xml version="1.0" encoding="utf-8"?>
<p:tagLst xmlns:p="http://schemas.openxmlformats.org/presentationml/2006/main">
  <p:tag name="TEXPOINT" val="latex"/>
  <p:tag name="SOURCE" val="\documentclass{book}&#10;\pagestyle{empty}&#10;\input{C:/Users/markussv/depots/CMBBOOK/latex/prml-utils}&#10;\begin{document}&#10;\[&#10;p({\cal D}| \mu) = \prod_{n=1}^N p(x_n|\mu) = \prod_{n=1}^N&#10;  \mu^{x_n} (1 - \mu)^{1 - {x_n}}&#10;\]&#10;\end{document}&#10;"/>
  <p:tag name="FILENAME" val="TP_tmp"/>
  <p:tag name="FORMAT" val="png256"/>
  <p:tag name="RES" val="600"/>
  <p:tag name="BLEND" val="0"/>
  <p:tag name="TRANSPARENT" val="1"/>
  <p:tag name="TBUG" val="0"/>
  <p:tag name="ALLOWFS" val="0"/>
  <p:tag name="ORIGWIDTH" val="189"/>
  <p:tag name="PICTUREFILESIZE" val="6557"/>
</p:tagLst>
</file>

<file path=ppt/tags/tag76.xml><?xml version="1.0" encoding="utf-8"?>
<p:tagLst xmlns:p="http://schemas.openxmlformats.org/presentationml/2006/main">
  <p:tag name="TEXPOINT" val="latex"/>
  <p:tag name="SOURCE" val="\documentclass{book}&#10;\pagestyle{empty}&#10;\input{C:/Users/markussv/depots/CMBBOOK/latex/prml-utils}&#10;\begin{document}&#10;\[&#10;\ln p({\cal D}| \mu) = \sum_{n=1}^N \ln p(x_n|\mu) = \sum_{n=1}^N&#10;  \left\{ x_n \ln \mu + (1 - x_n) \ln (1 - \mu) \right\}&#10;\]&#10;\end{document}&#10;"/>
  <p:tag name="FILENAME" val="TP_tmp"/>
  <p:tag name="FORMAT" val="png256"/>
  <p:tag name="RES" val="600"/>
  <p:tag name="BLEND" val="0"/>
  <p:tag name="TRANSPARENT" val="1"/>
  <p:tag name="TBUG" val="0"/>
  <p:tag name="ALLOWFS" val="0"/>
  <p:tag name="ORIGWIDTH" val="269"/>
  <p:tag name="PICTUREFILESIZE" val="8129"/>
</p:tagLst>
</file>

<file path=ppt/tags/tag77.xml><?xml version="1.0" encoding="utf-8"?>
<p:tagLst xmlns:p="http://schemas.openxmlformats.org/presentationml/2006/main">
  <p:tag name="TEXPOINT" val="latex"/>
  <p:tag name="SOURCE" val="\documentclass{book}&#10;\pagestyle{empty}&#10;\input{C:/Users/markussv/depots/CMBBOOK/latex/prml-utils}&#10;\begin{document}&#10;\[&#10;\mu_{\rm ML} = \frac{1}{N} \sum_{n=1}^N x_n = \frac{m}{N}&#10;\]&#10;\end{document}&#10;"/>
  <p:tag name="FILENAME" val="TP_tmp"/>
  <p:tag name="FORMAT" val="png256"/>
  <p:tag name="RES" val="600"/>
  <p:tag name="BLEND" val="0"/>
  <p:tag name="TRANSPARENT" val="1"/>
  <p:tag name="TBUG" val="0"/>
  <p:tag name="ALLOWFS" val="0"/>
  <p:tag name="ORIGWIDTH" val="97"/>
  <p:tag name="PICTUREFILESIZE" val="4315"/>
</p:tagLst>
</file>

<file path=ppt/tags/tag78.xml><?xml version="1.0" encoding="utf-8"?>
<p:tagLst xmlns:p="http://schemas.openxmlformats.org/presentationml/2006/main">
  <p:tag name="TEXPOINT" val="latex"/>
  <p:tag name="SOURCE" val="\documentclass{book}&#10;\pagestyle{empty}&#10;\input{C:/Users/markussv/depots/CMBBOOK/latex/prml-utils}&#10;\begin{document}&#10;\[&#10;\mathcal{D} = \{ 1, 1, 1 \} \rightarrow \mu_{\rm ML} = \frac{3}{3} = 1&#10;\]&#10;\end{document}&#10;"/>
  <p:tag name="FILENAME" val="TP_tmp"/>
  <p:tag name="FORMAT" val="png256"/>
  <p:tag name="RES" val="600"/>
  <p:tag name="BLEND" val="0"/>
  <p:tag name="TRANSPARENT" val="1"/>
  <p:tag name="TBUG" val="0"/>
  <p:tag name="ALLOWFS" val="0"/>
  <p:tag name="ORIGWIDTH" val="128"/>
  <p:tag name="PICTUREFILESIZE" val="3620"/>
</p:tagLst>
</file>

<file path=ppt/tags/tag79.xml><?xml version="1.0" encoding="utf-8"?>
<p:tagLst xmlns:p="http://schemas.openxmlformats.org/presentationml/2006/main">
  <p:tag name="TEXPOINT" val="latex"/>
  <p:tag name="SOURCE" val="\documentclass{book}&#10;\pagestyle{empty}&#10;\input{C:/Users/markussv/depots/CMBBOOK/latex/prml-utils}&#10;\begin{document}&#10;\[&#10;\mu_{\rm ML} = \frac{1}{N} \sum_{n=1}^N x_n = \frac{m}{N}&#10;\]&#10;\end{document}&#10;"/>
  <p:tag name="FILENAME" val="TP_tmp"/>
  <p:tag name="FORMAT" val="png256"/>
  <p:tag name="RES" val="600"/>
  <p:tag name="BLEND" val="0"/>
  <p:tag name="TRANSPARENT" val="1"/>
  <p:tag name="TBUG" val="0"/>
  <p:tag name="ALLOWFS" val="0"/>
  <p:tag name="ORIGWIDTH" val="97"/>
  <p:tag name="PICTUREFILESIZE" val="4315"/>
</p:tagLst>
</file>

<file path=ppt/tags/tag8.xml><?xml version="1.0" encoding="utf-8"?>
<p:tagLst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80.xml><?xml version="1.0" encoding="utf-8"?>
<p:tagLst xmlns:p="http://schemas.openxmlformats.org/presentationml/2006/main">
  <p:tag name="TEXPOINT" val="latex"/>
  <p:tag name="SOURCE" val="\documentclass{book}&#10;\pagestyle{empty}&#10;\input{C:/Users/markussv/depots/CMBBOOK/latex/prml-utils}&#10;\begin{document}&#10;\begin{eqnarray*}&#10;{\rm Beta}(\mu|a,b) &amp;=&amp;&#10;    \frac{\Gamma(a+b)}{\Gamma(a) \Gamma(b)}&#10;    \mu^{a-1} (1 - \mu)^{b-1} \\&#10;  \expect[\mu] &amp;=&amp; \frac{a}{a+b} \\&#10;  {\rm var}[\mu] &amp;=&amp; \frac{ab}{(a+b)^2(a+b+1)}&#10;\end{eqnarray*}&#10;\end{document}&#10;"/>
  <p:tag name="FILENAME" val="TP_tmp"/>
  <p:tag name="FORMAT" val="png256"/>
  <p:tag name="RES" val="600"/>
  <p:tag name="BLEND" val="0"/>
  <p:tag name="TRANSPARENT" val="1"/>
  <p:tag name="TBUG" val="0"/>
  <p:tag name="ALLOWFS" val="0"/>
  <p:tag name="ORIGWIDTH" val="184"/>
  <p:tag name="PICTUREFILESIZE" val="12674"/>
</p:tagLst>
</file>

<file path=ppt/tags/tag81.xml><?xml version="1.0" encoding="utf-8"?>
<p:tagLst xmlns:p="http://schemas.openxmlformats.org/presentationml/2006/main">
  <p:tag name="TEXPOINT" val="latex"/>
  <p:tag name="SOURCE" val="\documentclass{book}&#10;\pagestyle{empty}&#10;\input{C:/Users/markussv/depots/CMBBOOK/latex/prml-utils}&#10;\begin{document}&#10;\[&#10;\mu \in [0,1]&#10;\]&#10;\end{document}&#10;"/>
  <p:tag name="FILENAME" val="TP_tmp"/>
  <p:tag name="FORMAT" val="png256"/>
  <p:tag name="RES" val="600"/>
  <p:tag name="BLEND" val="0"/>
  <p:tag name="TRANSPARENT" val="1"/>
  <p:tag name="TBUG" val="0"/>
  <p:tag name="ALLOWFS" val="0"/>
  <p:tag name="ORIGWIDTH" val="38"/>
  <p:tag name="PICTUREFILESIZE" val="1673"/>
</p:tagLst>
</file>

<file path=ppt/tags/tag82.xml><?xml version="1.0" encoding="utf-8"?>
<p:tagLst xmlns:p="http://schemas.openxmlformats.org/presentationml/2006/main">
  <p:tag name="TEXPOINT" val="latex"/>
  <p:tag name="SOURCE" val="\documentclass{book}&#10;\pagestyle{empty}&#10;\input{C:/Users/markussv/depots/CMBBOOK/latex/prml-utils}&#10;\begin{document}&#10;\begin{eqnarray*}&#10;p(\mu|a_{0},b_{0},\mathcal{D}) &amp; \propto &amp; &#10;p(\mathcal{D}|\mu) p(\mu|a_{0},b_{0}) \\&#10;&amp; = &amp; \left( \prod_{n=1}^{N}   \mu^{x_n} (1 - \mu)^{1 - {x_n}}\right)&#10;{\rm Beta}(\mu|a_{0},b_{0}) \\&#10;&amp; \propto &amp; \mu^{m + a_{0} -1} (1 - \mu)^{(N-m) + b_{0} - 1} \\&#10;&amp; \propto &amp; {\rm Beta}(\mu|a_{N},b_{N})&#10;\end{eqnarray*}&#10;\end{document}&#10;"/>
  <p:tag name="FILENAME" val="TP_tmp"/>
  <p:tag name="FORMAT" val="png256"/>
  <p:tag name="RES" val="600"/>
  <p:tag name="BLEND" val="0"/>
  <p:tag name="TRANSPARENT" val="1"/>
  <p:tag name="TBUG" val="0"/>
  <p:tag name="ALLOWFS" val="0"/>
  <p:tag name="ORIGWIDTH" val="246"/>
  <p:tag name="PICTUREFILESIZE" val="18054"/>
</p:tagLst>
</file>

<file path=ppt/tags/tag83.xml><?xml version="1.0" encoding="utf-8"?>
<p:tagLst xmlns:p="http://schemas.openxmlformats.org/presentationml/2006/main">
  <p:tag name="TEXPOINT" val="latex"/>
  <p:tag name="SOURCE" val="\documentclass{book}&#10;\pagestyle{empty}&#10;\input{C:/Users/markussv/depots/CMBBOOK/latex/prml-utils}&#10;\begin{document}&#10;\[&#10;a_{N} = a_{0} + m \qquad b_{N} = b_{0} + (N-m)&#10;\]&#10;\end{document}&#10;"/>
  <p:tag name="FILENAME" val="TP_tmp"/>
  <p:tag name="FORMAT" val="png256"/>
  <p:tag name="RES" val="600"/>
  <p:tag name="BLEND" val="0"/>
  <p:tag name="TRANSPARENT" val="1"/>
  <p:tag name="TBUG" val="0"/>
  <p:tag name="ALLOWFS" val="0"/>
  <p:tag name="ORIGWIDTH" val="160"/>
  <p:tag name="PICTUREFILESIZE" val="3639"/>
</p:tagLst>
</file>

<file path=ppt/tags/tag84.xml><?xml version="1.0" encoding="utf-8"?>
<p:tagLst xmlns:p="http://schemas.openxmlformats.org/presentationml/2006/main">
  <p:tag name="TEXPOINT" val="latex"/>
  <p:tag name="SOURCE" val="\documentclass{book}&#10;\pagestyle{empty}&#10;\input{C:/Users/markussv/depots/CMBBOOK/latex/prml-utils}&#10;\begin{document}&#10;\[&#10;    {\rm Bin}(m|N, \mu) = {N \choose m}&#10;    \mu^{m} (1 - \mu)^{N-m}&#10;\]&#10;\end{document}&#10;"/>
  <p:tag name="FILENAME" val="TP_tmp"/>
  <p:tag name="FORMAT" val="png256"/>
  <p:tag name="RES" val="600"/>
  <p:tag name="BLEND" val="0"/>
  <p:tag name="TRANSPARENT" val="1"/>
  <p:tag name="TBUG" val="0"/>
  <p:tag name="ALLOWFS" val="0"/>
  <p:tag name="ORIGWIDTH" val="156"/>
  <p:tag name="PICTUREFILESIZE" val="5899"/>
</p:tagLst>
</file>

<file path=ppt/tags/tag85.xml><?xml version="1.0" encoding="utf-8"?>
<p:tagLst xmlns:p="http://schemas.openxmlformats.org/presentationml/2006/main">
  <p:tag name="TEXPOINT" val="latex"/>
  <p:tag name="SOURCE" val="\documentclass{book}&#10;\pagestyle{empty}&#10;\input{C:/Users/markussv/depots/CMBBOOK/latex/prml-utils}&#10;\begin{document}&#10;\begin{eqnarray*}&#10;   a_{N} &amp; \rightarrow &amp; m \\&#10;   b_{N} &amp; \rightarrow &amp; N-m \\ &#10;  \expect[\mu] &amp;=&amp; \frac{a_{N}}{a_{N}+b_{N}} \rightarrow \frac{m}{N} &#10; = \mu_{\rm ML} \\&#10;  {\rm var}[\mu] &amp;=&amp; \frac{a_{N}b_{N}}{(a_{N}+b_{N})^2(a_{N}+b_{N}+1)}&#10; \rightarrow 0&#10;\end{eqnarray*}&#10;\end{document}&#10;"/>
  <p:tag name="FILENAME" val="TP_tmp"/>
  <p:tag name="FORMAT" val="png256"/>
  <p:tag name="RES" val="600"/>
  <p:tag name="BLEND" val="0"/>
  <p:tag name="TRANSPARENT" val="1"/>
  <p:tag name="TBUG" val="0"/>
  <p:tag name="ALLOWFS" val="0"/>
  <p:tag name="ORIGWIDTH" val="189"/>
  <p:tag name="PICTUREFILESIZE" val="12163"/>
</p:tagLst>
</file>

<file path=ppt/tags/tag86.xml><?xml version="1.0" encoding="utf-8"?>
<p:tagLst xmlns:p="http://schemas.openxmlformats.org/presentationml/2006/main">
  <p:tag name="TEXPOINT" val="latex"/>
  <p:tag name="SOURCE" val="\documentclass{book}&#10;\pagestyle{empty}&#10;\input{C:/Users/markussv/depots/CMBBOOK/latex/prml-utils}&#10;\begin{document}&#10;\begin{eqnarray*}&#10;p(\mu|a_{0},b_{0},\mathcal{D}) &amp; \propto &amp; &#10;p(\mathcal{D}|\mu) p(\mu|a_{0},b_{0}) \\&#10;&amp; = &amp; \left( \prod_{n=1}^{N}   \mu^{x_n} (1 - \mu)^{1 - {x_n}}\right)&#10;{\rm Beta}(\mu|a_{0},b_{0}) \\&#10;&amp; \propto &amp; \mu^{m + a_{0} -1} (1 - \mu)^{(N-m) + b_{0} - 1} \\&#10;&amp; \propto &amp; {\rm Beta}(\mu|a_{N},b_{N})&#10;\end{eqnarray*}&#10;\end{document}&#10;"/>
  <p:tag name="FILENAME" val="TP_tmp"/>
  <p:tag name="FORMAT" val="png256"/>
  <p:tag name="RES" val="600"/>
  <p:tag name="BLEND" val="0"/>
  <p:tag name="TRANSPARENT" val="1"/>
  <p:tag name="TBUG" val="0"/>
  <p:tag name="ALLOWFS" val="0"/>
  <p:tag name="ORIGWIDTH" val="246"/>
  <p:tag name="PICTUREFILESIZE" val="18054"/>
</p:tagLst>
</file>

<file path=ppt/tags/tag87.xml><?xml version="1.0" encoding="utf-8"?>
<p:tagLst xmlns:p="http://schemas.openxmlformats.org/presentationml/2006/main">
  <p:tag name="TEXPOINT" val="latex"/>
  <p:tag name="SOURCE" val="\documentclass{book}&#10;\pagestyle{empty}&#10;\input{C:/Users/markussv/depots/CMBBOOK/latex/prml-utils}&#10;\begin{document}&#10;\[&#10;a_{N} = a_{0} + m \qquad b_{N} = b_{0} + (N-m)&#10;\]&#10;\end{document}&#10;"/>
  <p:tag name="FILENAME" val="TP_tmp"/>
  <p:tag name="FORMAT" val="png256"/>
  <p:tag name="RES" val="600"/>
  <p:tag name="BLEND" val="0"/>
  <p:tag name="TRANSPARENT" val="1"/>
  <p:tag name="TBUG" val="0"/>
  <p:tag name="ALLOWFS" val="0"/>
  <p:tag name="ORIGWIDTH" val="160"/>
  <p:tag name="PICTUREFILESIZE" val="3639"/>
</p:tagLst>
</file>

<file path=ppt/tags/tag88.xml><?xml version="1.0" encoding="utf-8"?>
<p:tagLst xmlns:p="http://schemas.openxmlformats.org/presentationml/2006/main">
  <p:tag name="TEXPOINT" val="latex"/>
  <p:tag name="SOURCE" val="\documentclass{book}&#10;\pagestyle{empty}&#10;\input{C:/Users/markussv/depots/CMBBOOK/latex/prml-utils}&#10;\begin{document}&#10;\begin{eqnarray*}&#10;p(x|\mu) &amp; = &amp; {\rm Bern}(x|\mu) = \mu^x (1 - \mu)^{1 - x} \\&#10;&amp;=&amp; \exp \left\{ x \ln \mu + (1 - x) \ln (1 - \mu)&#10;\right\} \\&#10;&amp;=&amp; (1 - \mu) \exp  \left\{ \ln \left( \frac{\mu}{1-\mu}\right) x&#10;\right\}&#10;\end{eqnarray*}&#10;\end{document}&#10;"/>
  <p:tag name="FILENAME" val="TP_tmp"/>
  <p:tag name="FORMAT" val="png256"/>
  <p:tag name="RES" val="600"/>
  <p:tag name="BLEND" val="0"/>
  <p:tag name="TRANSPARENT" val="1"/>
  <p:tag name="TBUG" val="0"/>
  <p:tag name="ALLOWFS" val="0"/>
  <p:tag name="ORIGWIDTH" val="189"/>
  <p:tag name="PICTUREFILESIZE" val="12304"/>
</p:tagLst>
</file>

<file path=ppt/tags/tag89.xml><?xml version="1.0" encoding="utf-8"?>
<p:tagLst xmlns:p="http://schemas.openxmlformats.org/presentationml/2006/main">
  <p:tag name="TEXPOINT" val="latex"/>
  <p:tag name="SOURCE" val="\documentclass{book}&#10;\pagestyle{empty}&#10;\input{C:/Users/markussv/depots/CMBBOOK/latex/prml-utils}&#10;\begin{document}&#10;\[&#10;\eta = \ln \left( \frac{\mu}{1-\mu}\right)&#10;\]&#10;\end{document}&#10;"/>
  <p:tag name="FILENAME" val="TP_tmp"/>
  <p:tag name="FORMAT" val="png256"/>
  <p:tag name="RES" val="600"/>
  <p:tag name="BLEND" val="0"/>
  <p:tag name="TRANSPARENT" val="1"/>
  <p:tag name="TBUG" val="0"/>
  <p:tag name="ALLOWFS" val="0"/>
  <p:tag name="ORIGWIDTH" val="68"/>
  <p:tag name="PICTUREFILESIZE" val="2989"/>
</p:tagLst>
</file>

<file path=ppt/tags/tag9.xml><?xml version="1.0" encoding="utf-8"?>
<p:tagLst xmlns:p="http://schemas.openxmlformats.org/presentationml/2006/main">
  <p:tag name="TEXPOINT" val="latex"/>
  <p:tag name="SOURCE" val="\documentclass{book}&#10;\pagestyle{empty}&#10;\input{C:/Users/markussv/depots/CMBBOOK/latex/prml-utils}&#10;\begin{document}&#10;\[&#10;p(X) = \sum_Y p(X|Y) p(Y)&#10;\]&#10;\end{document}&#10;"/>
  <p:tag name="FILENAME" val="TP_tmp"/>
  <p:tag name="FORMAT" val="png256"/>
  <p:tag name="RES" val="600"/>
  <p:tag name="BLEND" val="0"/>
  <p:tag name="TRANSPARENT" val="1"/>
  <p:tag name="TBUG" val="0"/>
  <p:tag name="ALLOWFS" val="0"/>
  <p:tag name="ORIGWIDTH" val="104"/>
  <p:tag name="PICTUREFILESIZE" val="4014"/>
</p:tagLst>
</file>

<file path=ppt/tags/tag90.xml><?xml version="1.0" encoding="utf-8"?>
<p:tagLst xmlns:p="http://schemas.openxmlformats.org/presentationml/2006/main">
  <p:tag name="TEXPOINT" val="latex"/>
  <p:tag name="SOURCE" val="\documentclass{book}&#10;\pagestyle{empty}&#10;\input{C:/Users/markussv/depots/CMBBOOK/latex/prml-utils}&#10;\begin{document}&#10;\[&#10;\mu = \sigma(\eta) = \frac{1}{1 + \exp(-\eta)}.&#10;\]&#10;\end{document}&#10;"/>
  <p:tag name="FILENAME" val="TP_tmp"/>
  <p:tag name="FORMAT" val="png256"/>
  <p:tag name="RES" val="600"/>
  <p:tag name="BLEND" val="0"/>
  <p:tag name="TRANSPARENT" val="1"/>
  <p:tag name="TBUG" val="0"/>
  <p:tag name="ALLOWFS" val="0"/>
  <p:tag name="ORIGWIDTH" val="110"/>
  <p:tag name="PICTUREFILESIZE" val="3640"/>
</p:tagLst>
</file>

<file path=ppt/tags/tag91.xml><?xml version="1.0" encoding="utf-8"?>
<p:tagLst xmlns:p="http://schemas.openxmlformats.org/presentationml/2006/main">
  <p:tag name="TEXPOINT" val="latex"/>
  <p:tag name="SOURCE" val="\documentclass{book}&#10;\pagestyle{empty}&#10;\input{C:/Users/markussv/depots/CMBBOOK/latex/prml-utils}&#10;\begin{document}&#10;\[&#10;p(\bfx|\boldmu) = \prod_{k=1}^M \mu_k^{x_k} = \exp \left\{&#10;\sum_{k=1}^M x_k \ln \mu_k \right\} = &#10;h(\bfx) g(\boldeta) \exp\left( \boldeta^\T \bfu(\bfx) \right)&#10;\]&#10;\end{document}&#10;"/>
  <p:tag name="FILENAME" val="TP_tmp"/>
  <p:tag name="FORMAT" val="png256"/>
  <p:tag name="RES" val="600"/>
  <p:tag name="BLEND" val="0"/>
  <p:tag name="TRANSPARENT" val="1"/>
  <p:tag name="TBUG" val="0"/>
  <p:tag name="ALLOWFS" val="0"/>
  <p:tag name="ORIGWIDTH" val="281"/>
  <p:tag name="PICTUREFILESIZE" val="11400"/>
</p:tagLst>
</file>

<file path=ppt/tags/tag92.xml><?xml version="1.0" encoding="utf-8"?>
<p:tagLst xmlns:p="http://schemas.openxmlformats.org/presentationml/2006/main">
  <p:tag name="TEXPOINT" val="latex"/>
  <p:tag name="SOURCE" val="\documentclass{book}&#10;\pagestyle{empty}&#10;\input{C:/Users/markussv/depots/CMBBOOK/latex/prml-utils}&#10;\begin{document}&#10;\[&#10;\bfx = (x_1, \ldots, x_M)^\T&#10;\]&#10;\end{document}&#10;"/>
  <p:tag name="FILENAME" val="TP_tmp"/>
  <p:tag name="FORMAT" val="png256"/>
  <p:tag name="RES" val="600"/>
  <p:tag name="BLEND" val="0"/>
  <p:tag name="TRANSPARENT" val="1"/>
  <p:tag name="TBUG" val="0"/>
  <p:tag name="ALLOWFS" val="0"/>
  <p:tag name="ORIGWIDTH" val="80"/>
  <p:tag name="PICTUREFILESIZE" val="2441"/>
</p:tagLst>
</file>

<file path=ppt/tags/tag93.xml><?xml version="1.0" encoding="utf-8"?>
<p:tagLst xmlns:p="http://schemas.openxmlformats.org/presentationml/2006/main">
  <p:tag name="TEXPOINT" val="latex"/>
  <p:tag name="SOURCE" val="\documentclass{book}&#10;\pagestyle{empty}&#10;\input{C:/Users/markussv/depots/CMBBOOK/latex/prml-utils}&#10;\begin{document}&#10;\[&#10;\boldeta = (\eta_1, \ldots, \eta_M)^\T&#10;\]&#10;\end{document}&#10;"/>
  <p:tag name="FILENAME" val="TP_tmp"/>
  <p:tag name="FORMAT" val="png256"/>
  <p:tag name="RES" val="600"/>
  <p:tag name="BLEND" val="0"/>
  <p:tag name="TRANSPARENT" val="1"/>
  <p:tag name="TBUG" val="0"/>
  <p:tag name="ALLOWFS" val="0"/>
  <p:tag name="ORIGWIDTH" val="79"/>
  <p:tag name="PICTUREFILESIZE" val="2517"/>
</p:tagLst>
</file>

<file path=ppt/tags/tag94.xml><?xml version="1.0" encoding="utf-8"?>
<p:tagLst xmlns:p="http://schemas.openxmlformats.org/presentationml/2006/main">
  <p:tag name="TEXPOINT" val="latex"/>
  <p:tag name="SOURCE" val="\documentclass{book}&#10;\pagestyle{empty}&#10;\input{C:/Users/markussv/depots/CMBBOOK/latex/prml-utils}&#10;\begin{document}&#10;\begin{eqnarray*}&#10;\eta_k &amp;=&amp; \ln \mu_k \\&#10;\bfu(\bfx) &amp;=&amp; \bfx \\&#10;  h(\bfx) &amp;=&amp; 1 \\&#10;  g(\boldeta) &amp;=&amp; 1.&#10;\end{eqnarray*}&#10;\end{document}&#10;"/>
  <p:tag name="FILENAME" val="TP_tmp"/>
  <p:tag name="FORMAT" val="png256"/>
  <p:tag name="RES" val="600"/>
  <p:tag name="BLEND" val="0"/>
  <p:tag name="TRANSPARENT" val="1"/>
  <p:tag name="TBUG" val="0"/>
  <p:tag name="ALLOWFS" val="0"/>
  <p:tag name="ORIGWIDTH" val="69"/>
  <p:tag name="PICTUREFILESIZE" val="5189"/>
</p:tagLst>
</file>

<file path=ppt/tags/tag95.xml><?xml version="1.0" encoding="utf-8"?>
<p:tagLst xmlns:p="http://schemas.openxmlformats.org/presentationml/2006/main">
  <p:tag name="TEXPOINT" val="latex"/>
  <p:tag name="SOURCE" val="\documentclass{book}&#10;\pagestyle{empty}&#10;\input{C:/Users/markussv/depots/CMBBOOK/latex/prml-utils}&#10;\begin{document}&#10;\[&#10;\sum_{k=1}^M \mu_k = 1.&#10;\]&#10;\end{document}&#10;"/>
  <p:tag name="FILENAME" val="TP_tmp"/>
  <p:tag name="FORMAT" val="png256"/>
  <p:tag name="RES" val="600"/>
  <p:tag name="BLEND" val="0"/>
  <p:tag name="TRANSPARENT" val="1"/>
  <p:tag name="TBUG" val="0"/>
  <p:tag name="ALLOWFS" val="0"/>
  <p:tag name="ORIGWIDTH" val="48"/>
  <p:tag name="PICTUREFILESIZE" val="2850"/>
</p:tagLst>
</file>

<file path=ppt/tags/tag96.xml><?xml version="1.0" encoding="utf-8"?>
<p:tagLst xmlns:p="http://schemas.openxmlformats.org/presentationml/2006/main">
  <p:tag name="TEXPOINT" val="latex"/>
  <p:tag name="SOURCE" val="\documentclass{book}&#10;\pagestyle{empty}&#10;\input{C:/Users/markussv/depots/CMBBOOK/latex/prml-utils}&#10;\begin{document}&#10;\[&#10;p(\bfx|\boldmu) = h(\bfx) g(\boldeta) \exp\left( \boldeta^\T \bfu(\bfx) \right)&#10;\]&#10;\end{document}&#10;"/>
  <p:tag name="FILENAME" val="TP_tmp"/>
  <p:tag name="FORMAT" val="png256"/>
  <p:tag name="RES" val="600"/>
  <p:tag name="BLEND" val="0"/>
  <p:tag name="TRANSPARENT" val="1"/>
  <p:tag name="TBUG" val="0"/>
  <p:tag name="ALLOWFS" val="0"/>
  <p:tag name="ORIGWIDTH" val="141"/>
  <p:tag name="PICTUREFILESIZE" val="5185"/>
</p:tagLst>
</file>

<file path=ppt/tags/tag97.xml><?xml version="1.0" encoding="utf-8"?>
<p:tagLst xmlns:p="http://schemas.openxmlformats.org/presentationml/2006/main">
  <p:tag name="TEXPOINT" val="latex"/>
  <p:tag name="SOURCE" val="\documentclass{book}&#10;\pagestyle{empty}&#10;\input{C:/Users/markussv/depots/CMBBOOK/latex/prml-utils}&#10;\begin{document}&#10;\begin{eqnarray*}&#10;\boldeta &amp; = &amp; (\eta_1, \ldots, \eta_{M-1},0)^\T \\&#10;\bfu(\bfx) &amp;=&amp; \bfx \\&#10;  h(\bfx) &amp;=&amp; 1 \\&#10;  g(\boldeta) &amp;=&amp; \left(1 + \sum_{k=1}^{M-1} \exp(\eta_k) \right)^{-1}.&#10;\end{eqnarray*}&#10;\end{document}&#10;"/>
  <p:tag name="FILENAME" val="TP_tmp"/>
  <p:tag name="FORMAT" val="png256"/>
  <p:tag name="RES" val="600"/>
  <p:tag name="BLEND" val="0"/>
  <p:tag name="TRANSPARENT" val="1"/>
  <p:tag name="TBUG" val="0"/>
  <p:tag name="ALLOWFS" val="0"/>
  <p:tag name="ORIGWIDTH" val="149"/>
  <p:tag name="PICTUREFILESIZE" val="11217"/>
</p:tagLst>
</file>

<file path=ppt/tags/tag98.xml><?xml version="1.0" encoding="utf-8"?>
<p:tagLst xmlns:p="http://schemas.openxmlformats.org/presentationml/2006/main">
  <p:tag name="TEXPOINT" val="latex"/>
  <p:tag name="SOURCE" val="\documentclass{book}&#10;\pagestyle{empty}&#10;\input{C:/Users/markussv/depots/CMBBOOK/latex/prml-utils}&#10;\begin{document}&#10;\begin{eqnarray*}&#10;  p(x|\mu, \sigma^2) &amp;=&amp; \frac{1}{(2 \pi \sigma^2)^{1/2}}&#10;  \exp \left\{ - \frac{1}{2 \sigma^2} (x - \mu)^2 \right\} \\&#10;  &amp;=&amp; \frac{1}{(2 \pi \sigma^2)^{1/2}} \exp \left\{ - \frac{1}{2 \sigma^2}x^2 +&#10;  \frac{\mu}{\sigma^2} x - \frac{1}{2 \sigma^2}\mu^2 \right\} \\&#10;&amp; = &amp; h(x) g(\boldeta) \exp \left\{ \boldeta^\T \bfu(x)  \right\}&#10;\end{eqnarray*}&#10;\end{document}&#10;"/>
  <p:tag name="FILENAME" val="TP_tmp"/>
  <p:tag name="FORMAT" val="png256"/>
  <p:tag name="RES" val="600"/>
  <p:tag name="BLEND" val="0"/>
  <p:tag name="TRANSPARENT" val="1"/>
  <p:tag name="TBUG" val="0"/>
  <p:tag name="ALLOWFS" val="0"/>
  <p:tag name="ORIGWIDTH" val="254"/>
  <p:tag name="PICTUREFILESIZE" val="17707"/>
</p:tagLst>
</file>

<file path=ppt/tags/tag99.xml><?xml version="1.0" encoding="utf-8"?>
<p:tagLst xmlns:p="http://schemas.openxmlformats.org/presentationml/2006/main">
  <p:tag name="TEXPOINT" val="latex"/>
  <p:tag name="SOURCE" val="\documentclass{book}&#10;\pagestyle{empty}&#10;\input{C:/Users/markussv/depots/CMBBOOK/latex/prml-utils}&#10;\begin{document}&#10;\begin{alignat*}{2}&#10;  \boldeta &amp;= \begin{pmatrix} \mu/\sigma^2 \\ -1/2\sigma^2 &#10; \end{pmatrix} &amp; \qquad  h(\bfx) &amp;= (2\pi)^{-1/2} \\&#10;  \bfu(x) &amp;= \begin{pmatrix} x \\ x^2 \end{pmatrix} &amp; \qquad&#10;   g(\boldeta) &amp;= (-2\eta_2)^{1/2} \exp \left( \frac{\eta_1^2}&#10;    {4\eta_2} \right). &#10;\end{alignat*}&#10;\end{document}&#10;"/>
  <p:tag name="FILENAME" val="TP_tmp"/>
  <p:tag name="FORMAT" val="png256"/>
  <p:tag name="RES" val="600"/>
  <p:tag name="BLEND" val="0"/>
  <p:tag name="TRANSPARENT" val="1"/>
  <p:tag name="TBUG" val="0"/>
  <p:tag name="ALLOWFS" val="0"/>
  <p:tag name="ORIGWIDTH" val="231"/>
  <p:tag name="PICTUREFILESIZE" val="134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6346</Words>
  <Application>WPS 演示</Application>
  <PresentationFormat>全屏显示(4:3)</PresentationFormat>
  <Paragraphs>847</Paragraphs>
  <Slides>84</Slides>
  <Notes>9</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106" baseType="lpstr">
      <vt:lpstr>Arial</vt:lpstr>
      <vt:lpstr>宋体</vt:lpstr>
      <vt:lpstr>Wingdings</vt:lpstr>
      <vt:lpstr>Times New Roman</vt:lpstr>
      <vt:lpstr>Calibri</vt:lpstr>
      <vt:lpstr>楷体</vt:lpstr>
      <vt:lpstr>Malgun Gothic</vt:lpstr>
      <vt:lpstr>黑体</vt:lpstr>
      <vt:lpstr>微软雅黑</vt:lpstr>
      <vt:lpstr>Arial Unicode MS</vt:lpstr>
      <vt:lpstr>Symbol</vt:lpstr>
      <vt:lpstr>STSongti-SC-Regular</vt:lpstr>
      <vt:lpstr>Segoe Print</vt:lpstr>
      <vt:lpstr>Consolas</vt:lpstr>
      <vt:lpstr>Times-Roman</vt:lpstr>
      <vt:lpstr>cmti10</vt:lpstr>
      <vt:lpstr>Segoe UI Black</vt:lpstr>
      <vt:lpstr>MathJax_Math-italic</vt:lpstr>
      <vt:lpstr>MathJax_Main</vt:lpstr>
      <vt:lpstr>隶书</vt:lpstr>
      <vt:lpstr>Office 主题</vt:lpstr>
      <vt:lpstr>Package</vt:lpstr>
      <vt:lpstr>PowerPoint 演示文稿</vt:lpstr>
      <vt:lpstr>提纲</vt:lpstr>
      <vt:lpstr>提纲</vt:lpstr>
      <vt:lpstr>概率论</vt:lpstr>
      <vt:lpstr>概率论</vt:lpstr>
      <vt:lpstr>为何要表示不确定性?</vt:lpstr>
      <vt:lpstr>贝叶斯方法 vs. 频率论方法 </vt:lpstr>
      <vt:lpstr>PowerPoint 演示文稿</vt:lpstr>
      <vt:lpstr>概率论</vt:lpstr>
      <vt:lpstr>概率论基本概念</vt:lpstr>
      <vt:lpstr>概率论法则</vt:lpstr>
      <vt:lpstr>贝叶斯定理</vt:lpstr>
      <vt:lpstr>概率论</vt:lpstr>
      <vt:lpstr>概率密度 </vt:lpstr>
      <vt:lpstr>概率论</vt:lpstr>
      <vt:lpstr>贝叶斯概率</vt:lpstr>
      <vt:lpstr>PowerPoint 演示文稿</vt:lpstr>
      <vt:lpstr>似然函数p(D|w)都起着重要的作用</vt:lpstr>
      <vt:lpstr>参数估计</vt:lpstr>
      <vt:lpstr>概率论</vt:lpstr>
      <vt:lpstr>高斯分布</vt:lpstr>
      <vt:lpstr>高斯分布均值和方差</vt:lpstr>
      <vt:lpstr>⾼斯分布的似然函数 </vt:lpstr>
      <vt:lpstr>最大化似然函数 </vt:lpstr>
      <vt:lpstr>PowerPoint 演示文稿</vt:lpstr>
      <vt:lpstr>概率论</vt:lpstr>
      <vt:lpstr>重新考查曲线拟合问题</vt:lpstr>
      <vt:lpstr>最大似然   估计参数 w 和 β</vt:lpstr>
      <vt:lpstr>最大似然 预测分布</vt:lpstr>
      <vt:lpstr>概率论</vt:lpstr>
      <vt:lpstr>最大后验MAP   向贝叶斯迈进</vt:lpstr>
      <vt:lpstr>贝叶斯曲线拟合</vt:lpstr>
      <vt:lpstr>最大后验 预测分布</vt:lpstr>
      <vt:lpstr>提纲</vt:lpstr>
      <vt:lpstr>决策论</vt:lpstr>
      <vt:lpstr>1) 最小化误分类率</vt:lpstr>
      <vt:lpstr>2) 最小化期望损失</vt:lpstr>
      <vt:lpstr>2) 最小化期望损失</vt:lpstr>
      <vt:lpstr>3) 拒绝选项</vt:lpstr>
      <vt:lpstr>PowerPoint 演示文稿</vt:lpstr>
      <vt:lpstr>决策的三种方法</vt:lpstr>
      <vt:lpstr>提纲</vt:lpstr>
      <vt:lpstr>信息熵 Entropy</vt:lpstr>
      <vt:lpstr>信息论</vt:lpstr>
      <vt:lpstr>信息熵 Entropy</vt:lpstr>
      <vt:lpstr>信息熵 Entropy</vt:lpstr>
      <vt:lpstr>Differential Entropy  微分熵</vt:lpstr>
      <vt:lpstr>Conditional Entropy  条件熵</vt:lpstr>
      <vt:lpstr>KL散度（Kullback-Leibler divergence）  相对熵</vt:lpstr>
      <vt:lpstr>Mutual Information, 互信息</vt:lpstr>
      <vt:lpstr>提纲</vt:lpstr>
      <vt:lpstr>二元变量(1)</vt:lpstr>
      <vt:lpstr>二元变量(2)</vt:lpstr>
      <vt:lpstr>二项分布</vt:lpstr>
      <vt:lpstr>参数估计(1)</vt:lpstr>
      <vt:lpstr>参数估计(2)</vt:lpstr>
      <vt:lpstr>Sequential estimation 顺序估计</vt:lpstr>
      <vt:lpstr>PowerPoint 演示文稿</vt:lpstr>
      <vt:lpstr>Beta 分布</vt:lpstr>
      <vt:lpstr>Bayesian Bernoulli 贝叶斯伯努利</vt:lpstr>
      <vt:lpstr>共轭性</vt:lpstr>
      <vt:lpstr>Beta 分布关于µ的函数图像</vt:lpstr>
      <vt:lpstr>PowerPoint 演示文稿</vt:lpstr>
      <vt:lpstr>后验概率的性质</vt:lpstr>
      <vt:lpstr>后验概率下的预测</vt:lpstr>
      <vt:lpstr>提纲</vt:lpstr>
      <vt:lpstr>指数族分布定义</vt:lpstr>
      <vt:lpstr>Example 1: Bernoulli</vt:lpstr>
      <vt:lpstr>Example 1: Bernoulli</vt:lpstr>
      <vt:lpstr>Example 2: Multinomial</vt:lpstr>
      <vt:lpstr>Example 2: Multinomial</vt:lpstr>
      <vt:lpstr>Example 2: Multinomial</vt:lpstr>
      <vt:lpstr>Example 3: Gaussian Distribution</vt:lpstr>
      <vt:lpstr>Example 3: Gaussian Distribution</vt:lpstr>
      <vt:lpstr>指数族的最大似然 (1)</vt:lpstr>
      <vt:lpstr>指数族的最大似然 (2)</vt:lpstr>
      <vt:lpstr>共轭先验 </vt:lpstr>
      <vt:lpstr>Conjugate Priors - Examples </vt:lpstr>
      <vt:lpstr>PowerPoint 演示文稿</vt:lpstr>
      <vt:lpstr>PowerPoint 演示文稿</vt:lpstr>
      <vt:lpstr>PowerPoint 演示文稿</vt:lpstr>
      <vt:lpstr>PowerPoint 演示文稿</vt:lpstr>
      <vt:lpstr>本章阅读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随机变量及其分布</dc:title>
  <dc:creator>Mis_Liu</dc:creator>
  <cp:lastModifiedBy>伯恩</cp:lastModifiedBy>
  <cp:revision>703</cp:revision>
  <dcterms:created xsi:type="dcterms:W3CDTF">2017-02-15T11:55:00Z</dcterms:created>
  <dcterms:modified xsi:type="dcterms:W3CDTF">2023-03-02T15:27:45Z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97B981CFDEDA4FE8A31B711ADF2AEDA7</vt:lpwstr>
  </property>
</Properties>
</file>