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handoutMasterIdLst>
    <p:handoutMasterId r:id="rId16"/>
  </p:handoutMasterIdLst>
  <p:sldIdLst>
    <p:sldId id="806" r:id="rId2"/>
    <p:sldId id="744" r:id="rId3"/>
    <p:sldId id="805" r:id="rId4"/>
    <p:sldId id="690" r:id="rId5"/>
    <p:sldId id="767" r:id="rId6"/>
    <p:sldId id="770" r:id="rId7"/>
    <p:sldId id="742" r:id="rId8"/>
    <p:sldId id="774" r:id="rId9"/>
    <p:sldId id="851" r:id="rId10"/>
    <p:sldId id="852" r:id="rId11"/>
    <p:sldId id="853" r:id="rId12"/>
    <p:sldId id="783" r:id="rId13"/>
    <p:sldId id="784" r:id="rId14"/>
  </p:sldIdLst>
  <p:sldSz cx="9144000" cy="6858000" type="screen4x3"/>
  <p:notesSz cx="6797675" cy="9928225"/>
  <p:defaultTextStyle>
    <a:defPPr>
      <a:defRPr lang="ko-KR"/>
    </a:defPPr>
    <a:lvl1pPr algn="l" rtl="0" eaLnBrk="0" fontAlgn="base" hangingPunct="0">
      <a:spcBef>
        <a:spcPct val="0"/>
      </a:spcBef>
      <a:spcAft>
        <a:spcPct val="0"/>
      </a:spcAft>
      <a:defRPr sz="2000" b="1" u="sng" kern="1200">
        <a:solidFill>
          <a:schemeClr val="accent1"/>
        </a:solidFill>
        <a:latin typeface="Lucida Sans Unicode" panose="020B0602030504020204" pitchFamily="34" charset="0"/>
        <a:ea typeface="굴림" pitchFamily="50" charset="-127"/>
        <a:cs typeface="+mn-cs"/>
      </a:defRPr>
    </a:lvl1pPr>
    <a:lvl2pPr marL="457200" algn="l" rtl="0" eaLnBrk="0" fontAlgn="base" hangingPunct="0">
      <a:spcBef>
        <a:spcPct val="0"/>
      </a:spcBef>
      <a:spcAft>
        <a:spcPct val="0"/>
      </a:spcAft>
      <a:defRPr sz="2000" b="1" u="sng" kern="1200">
        <a:solidFill>
          <a:schemeClr val="accent1"/>
        </a:solidFill>
        <a:latin typeface="Lucida Sans Unicode" panose="020B0602030504020204" pitchFamily="34" charset="0"/>
        <a:ea typeface="굴림" pitchFamily="50" charset="-127"/>
        <a:cs typeface="+mn-cs"/>
      </a:defRPr>
    </a:lvl2pPr>
    <a:lvl3pPr marL="914400" algn="l" rtl="0" eaLnBrk="0" fontAlgn="base" hangingPunct="0">
      <a:spcBef>
        <a:spcPct val="0"/>
      </a:spcBef>
      <a:spcAft>
        <a:spcPct val="0"/>
      </a:spcAft>
      <a:defRPr sz="2000" b="1" u="sng" kern="1200">
        <a:solidFill>
          <a:schemeClr val="accent1"/>
        </a:solidFill>
        <a:latin typeface="Lucida Sans Unicode" panose="020B0602030504020204" pitchFamily="34" charset="0"/>
        <a:ea typeface="굴림" pitchFamily="50" charset="-127"/>
        <a:cs typeface="+mn-cs"/>
      </a:defRPr>
    </a:lvl3pPr>
    <a:lvl4pPr marL="1371600" algn="l" rtl="0" eaLnBrk="0" fontAlgn="base" hangingPunct="0">
      <a:spcBef>
        <a:spcPct val="0"/>
      </a:spcBef>
      <a:spcAft>
        <a:spcPct val="0"/>
      </a:spcAft>
      <a:defRPr sz="2000" b="1" u="sng" kern="1200">
        <a:solidFill>
          <a:schemeClr val="accent1"/>
        </a:solidFill>
        <a:latin typeface="Lucida Sans Unicode" panose="020B0602030504020204" pitchFamily="34" charset="0"/>
        <a:ea typeface="굴림" pitchFamily="50" charset="-127"/>
        <a:cs typeface="+mn-cs"/>
      </a:defRPr>
    </a:lvl4pPr>
    <a:lvl5pPr marL="1828800" algn="l" rtl="0" eaLnBrk="0" fontAlgn="base" hangingPunct="0">
      <a:spcBef>
        <a:spcPct val="0"/>
      </a:spcBef>
      <a:spcAft>
        <a:spcPct val="0"/>
      </a:spcAft>
      <a:defRPr sz="2000" b="1" u="sng" kern="1200">
        <a:solidFill>
          <a:schemeClr val="accent1"/>
        </a:solidFill>
        <a:latin typeface="Lucida Sans Unicode" panose="020B0602030504020204" pitchFamily="34" charset="0"/>
        <a:ea typeface="굴림" pitchFamily="50" charset="-127"/>
        <a:cs typeface="+mn-cs"/>
      </a:defRPr>
    </a:lvl5pPr>
    <a:lvl6pPr marL="2286000" algn="l" defTabSz="914400" rtl="0" eaLnBrk="1" latinLnBrk="0" hangingPunct="1">
      <a:defRPr sz="2000" b="1" u="sng" kern="1200">
        <a:solidFill>
          <a:schemeClr val="accent1"/>
        </a:solidFill>
        <a:latin typeface="Lucida Sans Unicode" panose="020B0602030504020204" pitchFamily="34" charset="0"/>
        <a:ea typeface="굴림" pitchFamily="50" charset="-127"/>
        <a:cs typeface="+mn-cs"/>
      </a:defRPr>
    </a:lvl6pPr>
    <a:lvl7pPr marL="2743200" algn="l" defTabSz="914400" rtl="0" eaLnBrk="1" latinLnBrk="0" hangingPunct="1">
      <a:defRPr sz="2000" b="1" u="sng" kern="1200">
        <a:solidFill>
          <a:schemeClr val="accent1"/>
        </a:solidFill>
        <a:latin typeface="Lucida Sans Unicode" panose="020B0602030504020204" pitchFamily="34" charset="0"/>
        <a:ea typeface="굴림" pitchFamily="50" charset="-127"/>
        <a:cs typeface="+mn-cs"/>
      </a:defRPr>
    </a:lvl7pPr>
    <a:lvl8pPr marL="3200400" algn="l" defTabSz="914400" rtl="0" eaLnBrk="1" latinLnBrk="0" hangingPunct="1">
      <a:defRPr sz="2000" b="1" u="sng" kern="1200">
        <a:solidFill>
          <a:schemeClr val="accent1"/>
        </a:solidFill>
        <a:latin typeface="Lucida Sans Unicode" panose="020B0602030504020204" pitchFamily="34" charset="0"/>
        <a:ea typeface="굴림" pitchFamily="50" charset="-127"/>
        <a:cs typeface="+mn-cs"/>
      </a:defRPr>
    </a:lvl8pPr>
    <a:lvl9pPr marL="3657600" algn="l" defTabSz="914400" rtl="0" eaLnBrk="1" latinLnBrk="0" hangingPunct="1">
      <a:defRPr sz="2000" b="1" u="sng" kern="1200">
        <a:solidFill>
          <a:schemeClr val="accent1"/>
        </a:solidFill>
        <a:latin typeface="Lucida Sans Unicode" panose="020B0602030504020204"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10FC"/>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5" autoAdjust="0"/>
    <p:restoredTop sz="76733" autoAdjust="0"/>
  </p:normalViewPr>
  <p:slideViewPr>
    <p:cSldViewPr>
      <p:cViewPr varScale="1">
        <p:scale>
          <a:sx n="109" d="100"/>
          <a:sy n="109" d="100"/>
        </p:scale>
        <p:origin x="15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7D74D03-4265-486C-B77C-D2F4B9334129}" type="datetimeFigureOut">
              <a:rPr lang="zh-CN" altLang="en-US" smtClean="0"/>
              <a:pPr/>
              <a:t>2023/3/14</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6A358EE-4D1C-46C9-A27A-9F18F8C1F39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lgn="l" eaLnBrk="1" latinLnBrk="1" hangingPunct="1">
              <a:buFontTx/>
              <a:buNone/>
              <a:defRPr kumimoji="1" sz="1200" b="0" u="none">
                <a:solidFill>
                  <a:schemeClr val="tx1"/>
                </a:solidFill>
                <a:latin typeface="굴림" pitchFamily="50" charset="-127"/>
              </a:defRPr>
            </a:lvl1pPr>
          </a:lstStyle>
          <a:p>
            <a:pPr>
              <a:defRPr/>
            </a:pPr>
            <a:endParaRPr lang="en-US" altLang="ko-KR"/>
          </a:p>
        </p:txBody>
      </p:sp>
      <p:sp>
        <p:nvSpPr>
          <p:cNvPr id="8195" name="Rectangle 3"/>
          <p:cNvSpPr>
            <a:spLocks noGrp="1" noChangeArrowheads="1"/>
          </p:cNvSpPr>
          <p:nvPr>
            <p:ph type="dt"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buFontTx/>
              <a:buNone/>
              <a:defRPr kumimoji="1" sz="1200" b="0" u="none">
                <a:solidFill>
                  <a:schemeClr val="tx1"/>
                </a:solidFill>
                <a:latin typeface="굴림" pitchFamily="50" charset="-127"/>
              </a:defRPr>
            </a:lvl1pPr>
          </a:lstStyle>
          <a:p>
            <a:pPr>
              <a:defRPr/>
            </a:pPr>
            <a:endParaRPr lang="en-US" altLang="ko-KR"/>
          </a:p>
        </p:txBody>
      </p:sp>
      <p:sp>
        <p:nvSpPr>
          <p:cNvPr id="14340" name="Rectangle 4"/>
          <p:cNvSpPr>
            <a:spLocks noGrp="1" noRot="1" noChangeAspect="1" noChangeArrowheads="1" noTextEdit="1"/>
          </p:cNvSpPr>
          <p:nvPr>
            <p:ph type="sldImg" idx="4294967295"/>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9768" y="4715907"/>
            <a:ext cx="5438140" cy="4467701"/>
          </a:xfrm>
          <a:prstGeom prst="rect">
            <a:avLst/>
          </a:prstGeom>
          <a:noFill/>
          <a:ln w="9525">
            <a:noFill/>
            <a:miter lim="800000"/>
          </a:ln>
          <a:effectLst/>
        </p:spPr>
        <p:txBody>
          <a:bodyPr vert="horz" wrap="square" lIns="91440" tIns="45720" rIns="91440" bIns="45720" numCol="1" anchor="t" anchorCtr="0" compatLnSpc="1"/>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8198" name="Rectangle 6"/>
          <p:cNvSpPr>
            <a:spLocks noGrp="1" noChangeArrowheads="1"/>
          </p:cNvSpPr>
          <p:nvPr>
            <p:ph type="ftr" sz="quarter" idx="4"/>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algn="l" eaLnBrk="1" latinLnBrk="1" hangingPunct="1">
              <a:buFontTx/>
              <a:buNone/>
              <a:defRPr kumimoji="1" sz="1200" b="0" u="none">
                <a:solidFill>
                  <a:schemeClr val="tx1"/>
                </a:solidFill>
                <a:latin typeface="굴림" pitchFamily="50" charset="-127"/>
              </a:defRPr>
            </a:lvl1pPr>
          </a:lstStyle>
          <a:p>
            <a:pPr>
              <a:defRPr/>
            </a:pPr>
            <a:endParaRPr lang="en-US" altLang="ko-KR"/>
          </a:p>
        </p:txBody>
      </p:sp>
      <p:sp>
        <p:nvSpPr>
          <p:cNvPr id="8199" name="Rectangle 7"/>
          <p:cNvSpPr>
            <a:spLocks noGrp="1" noChangeArrowheads="1"/>
          </p:cNvSpPr>
          <p:nvPr>
            <p:ph type="sldNum" sz="quarter" idx="5"/>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eaLnBrk="1" latinLnBrk="1" hangingPunct="1">
              <a:buFont typeface="Arial" panose="020B0604020202020204" pitchFamily="34" charset="0"/>
              <a:buNone/>
              <a:defRPr sz="1200" b="0" u="none" noProof="1" dirty="0">
                <a:solidFill>
                  <a:schemeClr val="tx1"/>
                </a:solidFill>
                <a:latin typeface="굴림" pitchFamily="50" charset="-127"/>
                <a:cs typeface="+mn-ea"/>
              </a:defRPr>
            </a:lvl1pPr>
          </a:lstStyle>
          <a:p>
            <a:pPr>
              <a:defRPr/>
            </a:pPr>
            <a:fld id="{74A7B5A7-DAC4-4557-BED6-C056D8CA18D4}" type="slidenum">
              <a:rPr lang="en-US" altLang="ko-KR"/>
              <a:pPr>
                <a:defRPr/>
              </a:pPr>
              <a:t>‹#›</a:t>
            </a:fld>
            <a:endParaRPr lang="en-US" altLang="ko-KR">
              <a:cs typeface="+mn-cs"/>
            </a:endParaRP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굴림" pitchFamily="50" charset="-127"/>
                <a:ea typeface="굴림" pitchFamily="50" charset="-127"/>
                <a:cs typeface="+mn-cs"/>
              </a:rPr>
              <a:t>生成式模型可还原出联合概率分布；学习收敛速度更快；存在隐变量时，也可以学习 </a:t>
            </a:r>
          </a:p>
          <a:p>
            <a:r>
              <a:rPr lang="zh-CN" altLang="zh-CN" sz="1200" kern="1200" dirty="0">
                <a:solidFill>
                  <a:schemeClr val="tx1"/>
                </a:solidFill>
                <a:latin typeface="굴림" pitchFamily="50" charset="-127"/>
                <a:ea typeface="굴림" pitchFamily="50" charset="-127"/>
                <a:cs typeface="+mn-cs"/>
              </a:rPr>
              <a:t>判别式模型直接学习</a:t>
            </a:r>
            <a:r>
              <a:rPr lang="zh-CN" altLang="en-US" sz="1200" kern="1200" dirty="0">
                <a:solidFill>
                  <a:schemeClr val="tx1"/>
                </a:solidFill>
                <a:latin typeface="굴림" pitchFamily="50" charset="-127"/>
                <a:ea typeface="굴림" pitchFamily="50" charset="-127"/>
                <a:cs typeface="+mn-cs"/>
              </a:rPr>
              <a:t>后验概率</a:t>
            </a:r>
            <a:r>
              <a:rPr lang="zh-CN" altLang="zh-CN" sz="1200" kern="1200" dirty="0">
                <a:solidFill>
                  <a:schemeClr val="tx1"/>
                </a:solidFill>
                <a:latin typeface="굴림" pitchFamily="50" charset="-127"/>
                <a:ea typeface="굴림" pitchFamily="50" charset="-127"/>
                <a:cs typeface="+mn-cs"/>
              </a:rPr>
              <a:t>，直接面对预测，学习准确率更高；可简化学习问题 </a:t>
            </a:r>
          </a:p>
          <a:p>
            <a:endParaRPr lang="zh-CN" altLang="en-US" dirty="0"/>
          </a:p>
        </p:txBody>
      </p:sp>
      <p:sp>
        <p:nvSpPr>
          <p:cNvPr id="4" name="灯片编号占位符 3"/>
          <p:cNvSpPr>
            <a:spLocks noGrp="1"/>
          </p:cNvSpPr>
          <p:nvPr>
            <p:ph type="sldNum" sz="quarter" idx="10"/>
          </p:nvPr>
        </p:nvSpPr>
        <p:spPr/>
        <p:txBody>
          <a:bodyPr/>
          <a:lstStyle/>
          <a:p>
            <a:pPr>
              <a:defRPr/>
            </a:pPr>
            <a:fld id="{74A7B5A7-DAC4-4557-BED6-C056D8CA18D4}" type="slidenum">
              <a:rPr lang="en-US" altLang="ko-KR" smtClean="0"/>
              <a:pPr>
                <a:defRPr/>
              </a:pPr>
              <a:t>4</a:t>
            </a:fld>
            <a:endParaRPr lang="en-US" altLang="ko-KR">
              <a:cs typeface="+mn-cs"/>
            </a:endParaRPr>
          </a:p>
        </p:txBody>
      </p:sp>
    </p:spTree>
    <p:extLst>
      <p:ext uri="{BB962C8B-B14F-4D97-AF65-F5344CB8AC3E}">
        <p14:creationId xmlns:p14="http://schemas.microsoft.com/office/powerpoint/2010/main" val="6791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굴림" pitchFamily="50" charset="-127"/>
                <a:ea typeface="굴림" pitchFamily="50" charset="-127"/>
                <a:cs typeface="+mn-cs"/>
              </a:rPr>
              <a:t>生成式模型可还原出联合概率分布；学习收敛速度更快；存在隐变量时，也可以学习 </a:t>
            </a:r>
          </a:p>
          <a:p>
            <a:r>
              <a:rPr lang="zh-CN" altLang="zh-CN" sz="1200" kern="1200" dirty="0">
                <a:solidFill>
                  <a:schemeClr val="tx1"/>
                </a:solidFill>
                <a:latin typeface="굴림" pitchFamily="50" charset="-127"/>
                <a:ea typeface="굴림" pitchFamily="50" charset="-127"/>
                <a:cs typeface="+mn-cs"/>
              </a:rPr>
              <a:t>判别式模型直接学习</a:t>
            </a:r>
            <a:r>
              <a:rPr lang="zh-CN" altLang="en-US" sz="1200" kern="1200" dirty="0">
                <a:solidFill>
                  <a:schemeClr val="tx1"/>
                </a:solidFill>
                <a:latin typeface="굴림" pitchFamily="50" charset="-127"/>
                <a:ea typeface="굴림" pitchFamily="50" charset="-127"/>
                <a:cs typeface="+mn-cs"/>
              </a:rPr>
              <a:t>后验概率</a:t>
            </a:r>
            <a:r>
              <a:rPr lang="zh-CN" altLang="zh-CN" sz="1200" kern="1200" dirty="0">
                <a:solidFill>
                  <a:schemeClr val="tx1"/>
                </a:solidFill>
                <a:latin typeface="굴림" pitchFamily="50" charset="-127"/>
                <a:ea typeface="굴림" pitchFamily="50" charset="-127"/>
                <a:cs typeface="+mn-cs"/>
              </a:rPr>
              <a:t>，直接面对预测，学习准确率更高；可简化学习问题 </a:t>
            </a:r>
          </a:p>
          <a:p>
            <a:endParaRPr lang="zh-CN" altLang="en-US" dirty="0"/>
          </a:p>
        </p:txBody>
      </p:sp>
      <p:sp>
        <p:nvSpPr>
          <p:cNvPr id="4" name="灯片编号占位符 3"/>
          <p:cNvSpPr>
            <a:spLocks noGrp="1"/>
          </p:cNvSpPr>
          <p:nvPr>
            <p:ph type="sldNum" sz="quarter" idx="10"/>
          </p:nvPr>
        </p:nvSpPr>
        <p:spPr/>
        <p:txBody>
          <a:bodyPr/>
          <a:lstStyle/>
          <a:p>
            <a:pPr>
              <a:defRPr/>
            </a:pPr>
            <a:fld id="{74A7B5A7-DAC4-4557-BED6-C056D8CA18D4}" type="slidenum">
              <a:rPr lang="en-US" altLang="ko-KR" smtClean="0"/>
              <a:pPr>
                <a:defRPr/>
              </a:pPr>
              <a:t>7</a:t>
            </a:fld>
            <a:endParaRPr lang="en-US" altLang="ko-KR">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E4B80A0-CA13-4A29-8529-E54A7D75A66A}" type="datetime1">
              <a:rPr lang="zh-CN" altLang="en-US" smtClean="0"/>
              <a:t>2023/3/14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DF3887A3-A06B-4640-8236-94F5D2F47920}" type="slidenum">
              <a:rPr altLang="ko-KR"/>
              <a:pPr/>
              <a:t>‹#›</a:t>
            </a:fld>
            <a:endParaRPr lang="zh-CN" altLang="ko-KR"/>
          </a:p>
        </p:txBody>
      </p:sp>
    </p:spTree>
    <p:extLst>
      <p:ext uri="{BB962C8B-B14F-4D97-AF65-F5344CB8AC3E}">
        <p14:creationId xmlns:p14="http://schemas.microsoft.com/office/powerpoint/2010/main" val="132155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6A3C0AC9-368B-4891-8280-FB63CEBB5C7F}" type="datetime1">
              <a:rPr lang="zh-CN" altLang="en-US" smtClean="0"/>
              <a:t>2023/3/14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FA4FC92B-9403-40DB-B33C-BDC30E9F9F2A}" type="slidenum">
              <a:rPr altLang="ko-KR"/>
              <a:pPr/>
              <a:t>‹#›</a:t>
            </a:fld>
            <a:endParaRPr lang="zh-CN" altLang="ko-KR"/>
          </a:p>
        </p:txBody>
      </p:sp>
    </p:spTree>
    <p:extLst>
      <p:ext uri="{BB962C8B-B14F-4D97-AF65-F5344CB8AC3E}">
        <p14:creationId xmlns:p14="http://schemas.microsoft.com/office/powerpoint/2010/main" val="84159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9981F348-00F5-46B9-973D-68C4CFD17A18}" type="datetime1">
              <a:rPr lang="zh-CN" altLang="en-US" smtClean="0"/>
              <a:t>2023/3/14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C8A8F65F-AB4B-492F-83FB-C2CFDA898305}" type="slidenum">
              <a:rPr altLang="ko-KR"/>
              <a:pPr/>
              <a:t>‹#›</a:t>
            </a:fld>
            <a:endParaRPr lang="zh-CN" altLang="ko-KR"/>
          </a:p>
        </p:txBody>
      </p:sp>
    </p:spTree>
    <p:extLst>
      <p:ext uri="{BB962C8B-B14F-4D97-AF65-F5344CB8AC3E}">
        <p14:creationId xmlns:p14="http://schemas.microsoft.com/office/powerpoint/2010/main" val="304212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529192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718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43C1D8AC-3FF1-42EC-8FB5-75D371F92975}" type="datetime1">
              <a:rPr lang="zh-CN" altLang="en-US" smtClean="0"/>
              <a:t>2023/3/14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wrap="square" numCol="1" anchorCtr="0" compatLnSpc="1">
            <a:prstTxWarp prst="textNoShape">
              <a:avLst/>
            </a:prstTxWarp>
          </a:bodyPr>
          <a:lstStyle>
            <a:lvl1pPr>
              <a:defRPr b="0" u="none" smtClean="0">
                <a:solidFill>
                  <a:schemeClr val="tx1"/>
                </a:solidFill>
                <a:ea typeface="Malgun Gothic" panose="020B0503020000020004" pitchFamily="34" charset="-127"/>
              </a:defRPr>
            </a:lvl1pPr>
          </a:lstStyle>
          <a:p>
            <a:pPr algn="r"/>
            <a:fld id="{6159FED4-300C-4CA6-A166-7CA8D48E5ACA}" type="slidenum">
              <a:rPr lang="en-US" altLang="zh-CN" smtClean="0"/>
              <a:pPr algn="r"/>
              <a:t>‹#›</a:t>
            </a:fld>
            <a:endParaRPr lang="zh-CN" altLang="en-US" dirty="0"/>
          </a:p>
        </p:txBody>
      </p:sp>
    </p:spTree>
    <p:extLst>
      <p:ext uri="{BB962C8B-B14F-4D97-AF65-F5344CB8AC3E}">
        <p14:creationId xmlns:p14="http://schemas.microsoft.com/office/powerpoint/2010/main" val="368281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23D866-7A17-438A-B69E-8ED65351A061}" type="datetime1">
              <a:rPr lang="zh-CN" altLang="en-US" smtClean="0"/>
              <a:t>2023/3/14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A43BF157-BD96-45E2-8116-96B31D820F57}" type="slidenum">
              <a:rPr altLang="ko-KR"/>
              <a:pPr/>
              <a:t>‹#›</a:t>
            </a:fld>
            <a:endParaRPr lang="zh-CN" altLang="ko-KR"/>
          </a:p>
        </p:txBody>
      </p:sp>
    </p:spTree>
    <p:extLst>
      <p:ext uri="{BB962C8B-B14F-4D97-AF65-F5344CB8AC3E}">
        <p14:creationId xmlns:p14="http://schemas.microsoft.com/office/powerpoint/2010/main" val="209158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EA7C1307-4251-4242-B4BF-182B66CF118A}" type="datetime1">
              <a:rPr lang="zh-CN" altLang="en-US" smtClean="0"/>
              <a:t>2023/3/14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137FE3FF-FF02-4BD3-BA7B-FE8D955AA7C5}" type="slidenum">
              <a:rPr altLang="ko-KR"/>
              <a:pPr/>
              <a:t>‹#›</a:t>
            </a:fld>
            <a:endParaRPr lang="zh-CN" altLang="ko-KR"/>
          </a:p>
        </p:txBody>
      </p:sp>
    </p:spTree>
    <p:extLst>
      <p:ext uri="{BB962C8B-B14F-4D97-AF65-F5344CB8AC3E}">
        <p14:creationId xmlns:p14="http://schemas.microsoft.com/office/powerpoint/2010/main" val="21118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13789A41-645F-4FEF-9E7B-BE337AD79708}" type="datetime1">
              <a:rPr lang="zh-CN" altLang="en-US" smtClean="0"/>
              <a:t>2023/3/14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45AF599F-4A86-4050-AF61-71EC2A096247}" type="slidenum">
              <a:rPr altLang="ko-KR"/>
              <a:pPr/>
              <a:t>‹#›</a:t>
            </a:fld>
            <a:endParaRPr lang="zh-CN" altLang="ko-KR"/>
          </a:p>
        </p:txBody>
      </p:sp>
    </p:spTree>
    <p:extLst>
      <p:ext uri="{BB962C8B-B14F-4D97-AF65-F5344CB8AC3E}">
        <p14:creationId xmlns:p14="http://schemas.microsoft.com/office/powerpoint/2010/main" val="42933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757C77E-3B93-4A79-AD68-1E0D7E44D2D5}" type="datetime1">
              <a:rPr lang="zh-CN" altLang="en-US" smtClean="0"/>
              <a:t>2023/3/14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8D87D409-EB4E-4EDD-B2F2-4FE71C96C350}" type="slidenum">
              <a:rPr altLang="ko-KR"/>
              <a:pPr/>
              <a:t>‹#›</a:t>
            </a:fld>
            <a:endParaRPr lang="zh-CN" altLang="ko-KR"/>
          </a:p>
        </p:txBody>
      </p:sp>
    </p:spTree>
    <p:extLst>
      <p:ext uri="{BB962C8B-B14F-4D97-AF65-F5344CB8AC3E}">
        <p14:creationId xmlns:p14="http://schemas.microsoft.com/office/powerpoint/2010/main" val="128117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0DFA072-03C4-419C-B1FA-E0EDC2E6B057}" type="datetime1">
              <a:rPr lang="zh-CN" altLang="en-US" smtClean="0"/>
              <a:t>2023/3/14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54410AE5-04D4-4717-9428-52752698E5EC}" type="slidenum">
              <a:rPr altLang="ko-KR"/>
              <a:pPr/>
              <a:t>‹#›</a:t>
            </a:fld>
            <a:endParaRPr lang="zh-CN" altLang="ko-KR"/>
          </a:p>
        </p:txBody>
      </p:sp>
    </p:spTree>
    <p:extLst>
      <p:ext uri="{BB962C8B-B14F-4D97-AF65-F5344CB8AC3E}">
        <p14:creationId xmlns:p14="http://schemas.microsoft.com/office/powerpoint/2010/main" val="325845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E4ACC-7DDD-4CED-B0EB-2E9F59FC2F43}" type="datetime1">
              <a:rPr lang="zh-CN" altLang="en-US" smtClean="0"/>
              <a:t>2023/3/14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13B67231-BDDA-4752-BBC3-D262841BB96B}" type="slidenum">
              <a:rPr altLang="ko-KR"/>
              <a:pPr/>
              <a:t>‹#›</a:t>
            </a:fld>
            <a:endParaRPr lang="zh-CN" altLang="ko-KR"/>
          </a:p>
        </p:txBody>
      </p:sp>
    </p:spTree>
    <p:extLst>
      <p:ext uri="{BB962C8B-B14F-4D97-AF65-F5344CB8AC3E}">
        <p14:creationId xmlns:p14="http://schemas.microsoft.com/office/powerpoint/2010/main" val="256507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8B0FE-A619-489A-83F9-903AFA26BCB9}" type="datetime1">
              <a:rPr lang="zh-CN" altLang="en-US" smtClean="0"/>
              <a:t>2023/3/14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wrap="square" numCol="1" anchorCtr="0" compatLnSpc="1">
            <a:prstTxWarp prst="textNoShape">
              <a:avLst/>
            </a:prstTxWarp>
          </a:bodyPr>
          <a:lstStyle>
            <a:lvl1pPr>
              <a:defRPr smtClean="0">
                <a:ea typeface="Malgun Gothic" panose="020B0503020000020004" pitchFamily="34" charset="-127"/>
              </a:defRPr>
            </a:lvl1pPr>
          </a:lstStyle>
          <a:p>
            <a:fld id="{A5B73457-6226-48C1-A703-D02DF22B07DF}" type="slidenum">
              <a:rPr altLang="ko-KR"/>
              <a:pPr/>
              <a:t>‹#›</a:t>
            </a:fld>
            <a:endParaRPr lang="zh-CN" altLang="ko-KR"/>
          </a:p>
        </p:txBody>
      </p:sp>
    </p:spTree>
    <p:extLst>
      <p:ext uri="{BB962C8B-B14F-4D97-AF65-F5344CB8AC3E}">
        <p14:creationId xmlns:p14="http://schemas.microsoft.com/office/powerpoint/2010/main" val="409072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defRPr>
            </a:lvl1pPr>
          </a:lstStyle>
          <a:p>
            <a:pPr>
              <a:defRPr/>
            </a:pPr>
            <a:fld id="{21AFBC4C-7B75-4B42-BB28-F869E7E047A5}" type="datetime1">
              <a:rPr lang="zh-CN" altLang="en-US" smtClean="0"/>
              <a:t>2023/3/14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eaLnBrk="1" hangingPunct="1">
              <a:buFont typeface="Arial" panose="020B0604020202020204" pitchFamily="34" charset="0"/>
              <a:buNone/>
              <a:defRPr sz="1200" noProof="1" dirty="0">
                <a:solidFill>
                  <a:srgbClr val="898989"/>
                </a:solidFill>
                <a:cs typeface="+mn-ea"/>
              </a:defRPr>
            </a:lvl1pPr>
          </a:lstStyle>
          <a:p>
            <a:pPr>
              <a:defRPr/>
            </a:pPr>
            <a:fld id="{CF029559-E861-40BB-91D0-E908E4D1F72B}" type="slidenum">
              <a:rPr lang="en-US" altLang="ko-KR"/>
              <a:pPr>
                <a:defRPr/>
              </a:pPr>
              <a:t>‹#›</a:t>
            </a:fld>
            <a:endParaRPr lang="en-US" altLang="ko-KR">
              <a:cs typeface="+mn-cs"/>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2" r:id="rId12"/>
    <p:sldLayoutId id="21474837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ctr" rtl="0" eaLnBrk="0" fontAlgn="base" hangingPunct="0">
        <a:spcBef>
          <a:spcPct val="0"/>
        </a:spcBef>
        <a:spcAft>
          <a:spcPct val="0"/>
        </a:spcAft>
        <a:defRPr sz="4400" kern="1200">
          <a:solidFill>
            <a:schemeClr val="tx1"/>
          </a:solidFill>
          <a:latin typeface="+mj-lt"/>
          <a:ea typeface="Malgun Gothic" panose="020B0503020000020004" pitchFamily="34" charset="-127"/>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pitchFamily="34"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pitchFamily="34"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pitchFamily="34"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pitchFamily="34" charset="-127"/>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algun Gothic" panose="020B0503020000020004" pitchFamily="34" charset="-127"/>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algun Gothic" panose="020B0503020000020004" pitchFamily="34" charset="-127"/>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algun Gothic" panose="020B0503020000020004" pitchFamily="34" charset="-127"/>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algun Gothic" panose="020B0503020000020004" pitchFamily="34" charset="-127"/>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algun Gothic" panose="020B0503020000020004" pitchFamily="34" charset="-127"/>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E5CA4-E319-4E2C-9EF3-7FDE5CB306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79C7AE-D7FE-4E9E-A854-9CF97CD8A7DD}"/>
              </a:ext>
            </a:extLst>
          </p:cNvPr>
          <p:cNvSpPr>
            <a:spLocks noGrp="1"/>
          </p:cNvSpPr>
          <p:nvPr>
            <p:ph idx="1"/>
          </p:nvPr>
        </p:nvSpPr>
        <p:spPr/>
        <p:txBody>
          <a:bodyPr/>
          <a:lstStyle/>
          <a:p>
            <a:endParaRPr lang="en-US" altLang="zh-CN" dirty="0"/>
          </a:p>
          <a:p>
            <a:endParaRPr lang="en-US" altLang="zh-CN" dirty="0"/>
          </a:p>
          <a:p>
            <a:pPr marL="0" indent="0" algn="ctr">
              <a:buNone/>
            </a:pPr>
            <a:r>
              <a:rPr lang="zh-CN" altLang="en-US" sz="6600" b="1" dirty="0"/>
              <a:t>知识回顾</a:t>
            </a:r>
          </a:p>
        </p:txBody>
      </p:sp>
      <p:sp>
        <p:nvSpPr>
          <p:cNvPr id="4" name="灯片编号占位符 3">
            <a:extLst>
              <a:ext uri="{FF2B5EF4-FFF2-40B4-BE49-F238E27FC236}">
                <a16:creationId xmlns:a16="http://schemas.microsoft.com/office/drawing/2014/main" id="{4ED7E8FA-4B88-42D9-90C7-8E54CB2EB00B}"/>
              </a:ext>
            </a:extLst>
          </p:cNvPr>
          <p:cNvSpPr>
            <a:spLocks noGrp="1"/>
          </p:cNvSpPr>
          <p:nvPr>
            <p:ph type="sldNum" sz="quarter" idx="12"/>
          </p:nvPr>
        </p:nvSpPr>
        <p:spPr/>
        <p:txBody>
          <a:bodyPr/>
          <a:lstStyle/>
          <a:p>
            <a:pPr algn="r"/>
            <a:fld id="{6159FED4-300C-4CA6-A166-7CA8D48E5ACA}" type="slidenum">
              <a:rPr lang="en-US" altLang="zh-CN" smtClean="0"/>
              <a:pPr algn="r"/>
              <a:t>1</a:t>
            </a:fld>
            <a:endParaRPr lang="zh-CN" altLang="en-US" dirty="0"/>
          </a:p>
        </p:txBody>
      </p:sp>
    </p:spTree>
    <p:extLst>
      <p:ext uri="{BB962C8B-B14F-4D97-AF65-F5344CB8AC3E}">
        <p14:creationId xmlns:p14="http://schemas.microsoft.com/office/powerpoint/2010/main" val="201729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r"/>
            <a:fld id="{6159FED4-300C-4CA6-A166-7CA8D48E5ACA}" type="slidenum">
              <a:rPr lang="en-US" altLang="zh-CN" smtClean="0"/>
              <a:t>10</a:t>
            </a:fld>
            <a:endParaRPr lang="zh-CN" altLang="en-US" dirty="0"/>
          </a:p>
        </p:txBody>
      </p:sp>
      <p:sp>
        <p:nvSpPr>
          <p:cNvPr id="7" name="标题 1"/>
          <p:cNvSpPr>
            <a:spLocks noGrp="1"/>
          </p:cNvSpPr>
          <p:nvPr>
            <p:custDataLst>
              <p:tags r:id="rId1"/>
            </p:custDataLst>
          </p:nvPr>
        </p:nvSpPr>
        <p:spPr>
          <a:xfrm>
            <a:off x="571472" y="64770"/>
            <a:ext cx="8229600"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algun Gothic" panose="020B0503020000020004" charset="-127"/>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charset="-127"/>
              </a:defRPr>
            </a:lvl9pPr>
          </a:lstStyle>
          <a:p>
            <a:r>
              <a:rPr b="1" u="none" dirty="0">
                <a:latin typeface="Times New Roman" panose="02020603050405020304" pitchFamily="18" charset="0"/>
                <a:ea typeface="黑体" panose="02010609060101010101" pitchFamily="49" charset="-122"/>
                <a:cs typeface="Times New Roman" panose="02020603050405020304" pitchFamily="18" charset="0"/>
              </a:rPr>
              <a:t>最⼤似然⽅法</a:t>
            </a:r>
          </a:p>
          <a:p>
            <a:r>
              <a:rPr b="1" u="none" dirty="0">
                <a:latin typeface="Times New Roman" panose="02020603050405020304" pitchFamily="18" charset="0"/>
                <a:ea typeface="黑体" panose="02010609060101010101" pitchFamily="49" charset="-122"/>
                <a:cs typeface="Times New Roman" panose="02020603050405020304" pitchFamily="18" charset="0"/>
              </a:rPr>
              <a:t>确定</a:t>
            </a:r>
            <a:r>
              <a:rPr lang="en-US" b="1" u="none" dirty="0">
                <a:latin typeface="Times New Roman" panose="02020603050405020304" pitchFamily="18" charset="0"/>
                <a:ea typeface="黑体" panose="02010609060101010101" pitchFamily="49" charset="-122"/>
                <a:cs typeface="Times New Roman" panose="02020603050405020304" pitchFamily="18" charset="0"/>
              </a:rPr>
              <a:t>L</a:t>
            </a:r>
            <a:r>
              <a:rPr b="1" u="none" dirty="0">
                <a:latin typeface="Times New Roman" panose="02020603050405020304" pitchFamily="18" charset="0"/>
                <a:ea typeface="黑体" panose="02010609060101010101" pitchFamily="49" charset="-122"/>
                <a:cs typeface="Times New Roman" panose="02020603050405020304" pitchFamily="18" charset="0"/>
              </a:rPr>
              <a:t>ogistic回归模型的参数</a:t>
            </a:r>
          </a:p>
        </p:txBody>
      </p:sp>
      <p:pic>
        <p:nvPicPr>
          <p:cNvPr id="5" name="图片 4"/>
          <p:cNvPicPr>
            <a:picLocks noChangeAspect="1"/>
          </p:cNvPicPr>
          <p:nvPr>
            <p:custDataLst>
              <p:tags r:id="rId2"/>
            </p:custDataLst>
          </p:nvPr>
        </p:nvPicPr>
        <p:blipFill>
          <a:blip r:embed="rId4"/>
          <a:stretch>
            <a:fillRect/>
          </a:stretch>
        </p:blipFill>
        <p:spPr>
          <a:xfrm>
            <a:off x="-635" y="1750695"/>
            <a:ext cx="9142730" cy="4263390"/>
          </a:xfrm>
          <a:prstGeom prst="rect">
            <a:avLst/>
          </a:prstGeom>
        </p:spPr>
      </p:pic>
      <p:sp>
        <p:nvSpPr>
          <p:cNvPr id="6" name="文本框 5"/>
          <p:cNvSpPr txBox="1"/>
          <p:nvPr/>
        </p:nvSpPr>
        <p:spPr>
          <a:xfrm>
            <a:off x="323215" y="5717540"/>
            <a:ext cx="7253605" cy="1014730"/>
          </a:xfrm>
          <a:prstGeom prst="rect">
            <a:avLst/>
          </a:prstGeom>
          <a:noFill/>
        </p:spPr>
        <p:txBody>
          <a:bodyPr wrap="square" rtlCol="0" anchor="t">
            <a:spAutoFit/>
          </a:bodyPr>
          <a:lstStyle/>
          <a:p>
            <a:pPr marL="0" indent="0" latinLnBrk="0">
              <a:lnSpc>
                <a:spcPct val="150000"/>
              </a:lnSpc>
            </a:pPr>
            <a:r>
              <a:rPr lang="zh-CN" altLang="en-US" u="none">
                <a:solidFill>
                  <a:srgbClr val="2110FC"/>
                </a:solidFill>
                <a:latin typeface="Times New Roman" panose="02020603050405020304" pitchFamily="18" charset="0"/>
                <a:cs typeface="Times New Roman" panose="02020603050405020304" pitchFamily="18" charset="0"/>
              </a:rPr>
              <a:t>数据点n对梯度的贡献为</a:t>
            </a:r>
          </a:p>
          <a:p>
            <a:pPr marL="0" indent="0" latinLnBrk="0">
              <a:lnSpc>
                <a:spcPct val="150000"/>
              </a:lnSpc>
            </a:pPr>
            <a:r>
              <a:rPr lang="zh-CN" altLang="en-US" u="none">
                <a:solidFill>
                  <a:srgbClr val="2110FC"/>
                </a:solidFill>
                <a:latin typeface="Times New Roman" panose="02020603050405020304" pitchFamily="18" charset="0"/>
                <a:cs typeface="Times New Roman" panose="02020603050405020304" pitchFamily="18" charset="0"/>
              </a:rPr>
              <a:t>⽬标值和模型预测值之间的“误差”</a:t>
            </a:r>
            <a:r>
              <a:rPr lang="zh-CN" altLang="en-US" i="1" u="none">
                <a:solidFill>
                  <a:srgbClr val="2110FC"/>
                </a:solidFill>
                <a:latin typeface="Times New Roman" panose="02020603050405020304" pitchFamily="18" charset="0"/>
                <a:cs typeface="Times New Roman" panose="02020603050405020304" pitchFamily="18" charset="0"/>
              </a:rPr>
              <a:t>y</a:t>
            </a:r>
            <a:r>
              <a:rPr lang="zh-CN" altLang="en-US" i="1" u="none" baseline="-25000">
                <a:solidFill>
                  <a:srgbClr val="2110FC"/>
                </a:solidFill>
                <a:latin typeface="Times New Roman" panose="02020603050405020304" pitchFamily="18" charset="0"/>
                <a:cs typeface="Times New Roman" panose="02020603050405020304" pitchFamily="18" charset="0"/>
              </a:rPr>
              <a:t>n</a:t>
            </a:r>
            <a:r>
              <a:rPr lang="zh-CN" altLang="en-US" i="1" u="none">
                <a:solidFill>
                  <a:srgbClr val="2110FC"/>
                </a:solidFill>
                <a:latin typeface="Times New Roman" panose="02020603050405020304" pitchFamily="18" charset="0"/>
                <a:cs typeface="Times New Roman" panose="02020603050405020304" pitchFamily="18" charset="0"/>
              </a:rPr>
              <a:t> − t</a:t>
            </a:r>
            <a:r>
              <a:rPr lang="zh-CN" altLang="en-US" i="1" u="none" baseline="-25000">
                <a:solidFill>
                  <a:srgbClr val="2110FC"/>
                </a:solidFill>
                <a:latin typeface="Times New Roman" panose="02020603050405020304" pitchFamily="18" charset="0"/>
                <a:cs typeface="Times New Roman" panose="02020603050405020304" pitchFamily="18" charset="0"/>
              </a:rPr>
              <a:t>n</a:t>
            </a:r>
            <a:r>
              <a:rPr lang="zh-CN" altLang="en-US" u="none">
                <a:solidFill>
                  <a:srgbClr val="2110FC"/>
                </a:solidFill>
                <a:latin typeface="Times New Roman" panose="02020603050405020304" pitchFamily="18" charset="0"/>
                <a:cs typeface="Times New Roman" panose="02020603050405020304" pitchFamily="18" charset="0"/>
              </a:rPr>
              <a:t>与基函数向量</a:t>
            </a:r>
            <a:r>
              <a:rPr lang="zh-CN" altLang="en-US" i="1" u="none">
                <a:solidFill>
                  <a:srgbClr val="2110FC"/>
                </a:solidFill>
                <a:latin typeface="Times New Roman" panose="02020603050405020304" pitchFamily="18" charset="0"/>
                <a:cs typeface="Times New Roman" panose="02020603050405020304" pitchFamily="18" charset="0"/>
              </a:rPr>
              <a:t>ϕ</a:t>
            </a:r>
            <a:r>
              <a:rPr lang="zh-CN" altLang="en-US" u="none" baseline="-25000">
                <a:solidFill>
                  <a:srgbClr val="2110FC"/>
                </a:solidFill>
                <a:latin typeface="Times New Roman" panose="02020603050405020304" pitchFamily="18" charset="0"/>
                <a:cs typeface="Times New Roman" panose="02020603050405020304" pitchFamily="18" charset="0"/>
              </a:rPr>
              <a:t>n</a:t>
            </a:r>
            <a:r>
              <a:rPr lang="zh-CN" altLang="en-US" u="none">
                <a:solidFill>
                  <a:srgbClr val="2110FC"/>
                </a:solidFill>
                <a:latin typeface="Times New Roman" panose="02020603050405020304" pitchFamily="18" charset="0"/>
                <a:cs typeface="Times New Roman" panose="02020603050405020304" pitchFamily="18" charset="0"/>
              </a:rPr>
              <a:t>相乘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r"/>
            <a:fld id="{6159FED4-300C-4CA6-A166-7CA8D48E5ACA}" type="slidenum">
              <a:rPr lang="en-US" altLang="zh-CN" smtClean="0"/>
              <a:t>11</a:t>
            </a:fld>
            <a:endParaRPr lang="zh-CN" altLang="en-US" dirty="0"/>
          </a:p>
        </p:txBody>
      </p:sp>
      <p:pic>
        <p:nvPicPr>
          <p:cNvPr id="5" name="内容占位符 4"/>
          <p:cNvPicPr>
            <a:picLocks noGrp="1" noChangeAspect="1"/>
          </p:cNvPicPr>
          <p:nvPr>
            <p:ph idx="1"/>
          </p:nvPr>
        </p:nvPicPr>
        <p:blipFill>
          <a:blip r:embed="rId2"/>
          <a:stretch>
            <a:fillRect/>
          </a:stretch>
        </p:blipFill>
        <p:spPr>
          <a:xfrm>
            <a:off x="3060065" y="3705225"/>
            <a:ext cx="3949700" cy="933450"/>
          </a:xfrm>
          <a:prstGeom prst="rect">
            <a:avLst/>
          </a:prstGeom>
        </p:spPr>
      </p:pic>
      <p:sp>
        <p:nvSpPr>
          <p:cNvPr id="6" name="文本框 5"/>
          <p:cNvSpPr txBox="1"/>
          <p:nvPr/>
        </p:nvSpPr>
        <p:spPr>
          <a:xfrm>
            <a:off x="467360" y="1268730"/>
            <a:ext cx="8096250" cy="1014730"/>
          </a:xfrm>
          <a:prstGeom prst="rect">
            <a:avLst/>
          </a:prstGeom>
          <a:noFill/>
        </p:spPr>
        <p:txBody>
          <a:bodyPr wrap="square" rtlCol="0" anchor="t">
            <a:spAutoFit/>
          </a:bodyPr>
          <a:lstStyle/>
          <a:p>
            <a:pPr marL="0" indent="0" latinLnBrk="0">
              <a:lnSpc>
                <a:spcPct val="150000"/>
              </a:lnSpc>
            </a:pPr>
            <a:r>
              <a:rPr lang="zh-CN" altLang="en-US" u="none">
                <a:solidFill>
                  <a:srgbClr val="2110FC"/>
                </a:solidFill>
              </a:rPr>
              <a:t>在条件⾼斯噪声分布的情况下，</a:t>
            </a:r>
          </a:p>
          <a:p>
            <a:pPr marL="0" indent="0" latinLnBrk="0">
              <a:lnSpc>
                <a:spcPct val="150000"/>
              </a:lnSpc>
            </a:pPr>
            <a:r>
              <a:rPr lang="zh-CN" altLang="en-US" u="none">
                <a:solidFill>
                  <a:srgbClr val="2110FC"/>
                </a:solidFill>
              </a:rPr>
              <a:t>线性模型的似然函数的最⼤化等价于平⽅和误差函数的最⼩化</a:t>
            </a:r>
          </a:p>
        </p:txBody>
      </p:sp>
      <p:pic>
        <p:nvPicPr>
          <p:cNvPr id="7" name="图片 6"/>
          <p:cNvPicPr>
            <a:picLocks noChangeAspect="1"/>
          </p:cNvPicPr>
          <p:nvPr/>
        </p:nvPicPr>
        <p:blipFill>
          <a:blip r:embed="rId3"/>
          <a:stretch>
            <a:fillRect/>
          </a:stretch>
        </p:blipFill>
        <p:spPr>
          <a:xfrm>
            <a:off x="2484120" y="2277110"/>
            <a:ext cx="5124450" cy="1479550"/>
          </a:xfrm>
          <a:prstGeom prst="rect">
            <a:avLst/>
          </a:prstGeom>
        </p:spPr>
      </p:pic>
      <p:sp>
        <p:nvSpPr>
          <p:cNvPr id="8" name="文本框 7"/>
          <p:cNvSpPr txBox="1"/>
          <p:nvPr/>
        </p:nvSpPr>
        <p:spPr>
          <a:xfrm>
            <a:off x="457200" y="4725035"/>
            <a:ext cx="4572000" cy="398780"/>
          </a:xfrm>
          <a:prstGeom prst="rect">
            <a:avLst/>
          </a:prstGeom>
          <a:noFill/>
        </p:spPr>
        <p:txBody>
          <a:bodyPr wrap="square" rtlCol="0" anchor="t">
            <a:spAutoFit/>
          </a:bodyPr>
          <a:lstStyle/>
          <a:p>
            <a:pPr algn="l">
              <a:buClrTx/>
              <a:buSzTx/>
              <a:buFontTx/>
            </a:pPr>
            <a:r>
              <a:rPr lang="zh-CN" altLang="en-US" u="none">
                <a:solidFill>
                  <a:srgbClr val="2110FC"/>
                </a:solidFill>
              </a:rPr>
              <a:t>对数似然函数的梯度</a:t>
            </a:r>
          </a:p>
        </p:txBody>
      </p:sp>
      <p:pic>
        <p:nvPicPr>
          <p:cNvPr id="9" name="图片 8"/>
          <p:cNvPicPr>
            <a:picLocks noChangeAspect="1"/>
          </p:cNvPicPr>
          <p:nvPr/>
        </p:nvPicPr>
        <p:blipFill>
          <a:blip r:embed="rId4"/>
          <a:stretch>
            <a:fillRect/>
          </a:stretch>
        </p:blipFill>
        <p:spPr>
          <a:xfrm>
            <a:off x="2124075" y="5210175"/>
            <a:ext cx="5232400" cy="901700"/>
          </a:xfrm>
          <a:prstGeom prst="rect">
            <a:avLst/>
          </a:prstGeom>
        </p:spPr>
      </p:pic>
      <p:sp>
        <p:nvSpPr>
          <p:cNvPr id="11" name="文本框 10"/>
          <p:cNvSpPr txBox="1"/>
          <p:nvPr/>
        </p:nvSpPr>
        <p:spPr>
          <a:xfrm>
            <a:off x="222250" y="5960745"/>
            <a:ext cx="8714740" cy="553085"/>
          </a:xfrm>
          <a:prstGeom prst="rect">
            <a:avLst/>
          </a:prstGeom>
          <a:noFill/>
        </p:spPr>
        <p:txBody>
          <a:bodyPr wrap="square" rtlCol="0" anchor="t">
            <a:spAutoFit/>
          </a:bodyPr>
          <a:lstStyle/>
          <a:p>
            <a:pPr algn="l">
              <a:lnSpc>
                <a:spcPct val="150000"/>
              </a:lnSpc>
              <a:buClrTx/>
              <a:buSzTx/>
              <a:buFontTx/>
            </a:pPr>
            <a:r>
              <a:rPr lang="zh-CN" altLang="en-US" u="none">
                <a:solidFill>
                  <a:srgbClr val="2110FC"/>
                </a:solidFill>
              </a:rPr>
              <a:t>函数形式与线性回归模型中的平⽅和误差函数的梯度的函数形式完全相同</a:t>
            </a:r>
          </a:p>
        </p:txBody>
      </p:sp>
      <p:pic>
        <p:nvPicPr>
          <p:cNvPr id="12" name="图片 11"/>
          <p:cNvPicPr>
            <a:picLocks noChangeAspect="1"/>
          </p:cNvPicPr>
          <p:nvPr/>
        </p:nvPicPr>
        <p:blipFill>
          <a:blip r:embed="rId5"/>
          <a:stretch>
            <a:fillRect/>
          </a:stretch>
        </p:blipFill>
        <p:spPr>
          <a:xfrm>
            <a:off x="2915920" y="116840"/>
            <a:ext cx="3184525" cy="904875"/>
          </a:xfrm>
          <a:prstGeom prst="rect">
            <a:avLst/>
          </a:prstGeom>
        </p:spPr>
      </p:pic>
      <p:sp>
        <p:nvSpPr>
          <p:cNvPr id="13" name="文本框 12"/>
          <p:cNvSpPr txBox="1"/>
          <p:nvPr/>
        </p:nvSpPr>
        <p:spPr>
          <a:xfrm>
            <a:off x="1115695" y="369570"/>
            <a:ext cx="4572000" cy="398780"/>
          </a:xfrm>
          <a:prstGeom prst="rect">
            <a:avLst/>
          </a:prstGeom>
          <a:noFill/>
        </p:spPr>
        <p:txBody>
          <a:bodyPr wrap="square" rtlCol="0" anchor="t">
            <a:spAutoFit/>
          </a:bodyPr>
          <a:lstStyle/>
          <a:p>
            <a:r>
              <a:rPr lang="zh-CN" altLang="en-US" u="none">
                <a:solidFill>
                  <a:srgbClr val="2110FC"/>
                </a:solidFill>
                <a:sym typeface="+mn-ea"/>
              </a:rPr>
              <a:t>函数形式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a:xfrm>
            <a:off x="457200" y="49212"/>
            <a:ext cx="8229600" cy="1143000"/>
          </a:xfrm>
        </p:spPr>
        <p:txBody>
          <a:bodyPr/>
          <a:lstStyle/>
          <a:p>
            <a:r>
              <a:rPr lang="zh-CN" altLang="en-US" sz="4000" b="1" dirty="0"/>
              <a:t>线性模型</a:t>
            </a:r>
          </a:p>
        </p:txBody>
      </p:sp>
      <p:pic>
        <p:nvPicPr>
          <p:cNvPr id="7066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560" y="1165726"/>
            <a:ext cx="8121650" cy="4752975"/>
          </a:xfrm>
        </p:spPr>
      </p:pic>
      <p:sp>
        <p:nvSpPr>
          <p:cNvPr id="3" name="灯片编号占位符 2"/>
          <p:cNvSpPr>
            <a:spLocks noGrp="1"/>
          </p:cNvSpPr>
          <p:nvPr>
            <p:ph type="sldNum" sz="quarter" idx="12"/>
          </p:nvPr>
        </p:nvSpPr>
        <p:spPr/>
        <p:txBody>
          <a:bodyPr/>
          <a:lstStyle/>
          <a:p>
            <a:pPr algn="r"/>
            <a:fld id="{6159FED4-300C-4CA6-A166-7CA8D48E5ACA}" type="slidenum">
              <a:rPr lang="en-US" altLang="zh-CN" smtClean="0"/>
              <a:pPr algn="r"/>
              <a:t>12</a:t>
            </a:fld>
            <a:endParaRPr lang="zh-CN" altLang="en-US" dirty="0"/>
          </a:p>
        </p:txBody>
      </p:sp>
    </p:spTree>
    <p:extLst>
      <p:ext uri="{BB962C8B-B14F-4D97-AF65-F5344CB8AC3E}">
        <p14:creationId xmlns:p14="http://schemas.microsoft.com/office/powerpoint/2010/main" val="322177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a:xfrm>
            <a:off x="539552" y="23256"/>
            <a:ext cx="8229600" cy="1143000"/>
          </a:xfrm>
        </p:spPr>
        <p:txBody>
          <a:bodyPr/>
          <a:lstStyle/>
          <a:p>
            <a:r>
              <a:rPr lang="zh-CN" altLang="en-US" sz="4000" b="1" dirty="0"/>
              <a:t>基于梯度下降的参数学习</a:t>
            </a:r>
          </a:p>
        </p:txBody>
      </p:sp>
      <p:graphicFrame>
        <p:nvGraphicFramePr>
          <p:cNvPr id="71683" name="内容占位符 3"/>
          <p:cNvGraphicFramePr>
            <a:graphicFrameLocks noGrp="1" noChangeAspect="1"/>
          </p:cNvGraphicFramePr>
          <p:nvPr>
            <p:ph idx="1"/>
            <p:extLst>
              <p:ext uri="{D42A27DB-BD31-4B8C-83A1-F6EECF244321}">
                <p14:modId xmlns:p14="http://schemas.microsoft.com/office/powerpoint/2010/main" val="1180630360"/>
              </p:ext>
            </p:extLst>
          </p:nvPr>
        </p:nvGraphicFramePr>
        <p:xfrm>
          <a:off x="1403648" y="897180"/>
          <a:ext cx="6129140" cy="3828719"/>
        </p:xfrm>
        <a:graphic>
          <a:graphicData uri="http://schemas.openxmlformats.org/presentationml/2006/ole">
            <mc:AlternateContent xmlns:mc="http://schemas.openxmlformats.org/markup-compatibility/2006">
              <mc:Choice xmlns:v="urn:schemas-microsoft-com:vml" Requires="v">
                <p:oleObj spid="_x0000_s324721" r:id="rId3" imgW="6342857" imgH="3962953" progId="Paint.Picture">
                  <p:embed/>
                </p:oleObj>
              </mc:Choice>
              <mc:Fallback>
                <p:oleObj r:id="rId3" imgW="6342857" imgH="3962953" progId="Paint.Picture">
                  <p:embed/>
                  <p:pic>
                    <p:nvPicPr>
                      <p:cNvPr id="71683" name="内容占位符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897180"/>
                        <a:ext cx="6129140" cy="3828719"/>
                      </a:xfrm>
                      <a:prstGeom prst="rect">
                        <a:avLst/>
                      </a:prstGeom>
                      <a:noFill/>
                      <a:ln>
                        <a:noFill/>
                      </a:ln>
                      <a:extLst/>
                    </p:spPr>
                  </p:pic>
                </p:oleObj>
              </mc:Fallback>
            </mc:AlternateContent>
          </a:graphicData>
        </a:graphic>
      </p:graphicFrame>
      <p:sp>
        <p:nvSpPr>
          <p:cNvPr id="3" name="灯片编号占位符 2"/>
          <p:cNvSpPr>
            <a:spLocks noGrp="1"/>
          </p:cNvSpPr>
          <p:nvPr>
            <p:ph type="sldNum" sz="quarter" idx="12"/>
          </p:nvPr>
        </p:nvSpPr>
        <p:spPr/>
        <p:txBody>
          <a:bodyPr/>
          <a:lstStyle/>
          <a:p>
            <a:pPr algn="r"/>
            <a:fld id="{6159FED4-300C-4CA6-A166-7CA8D48E5ACA}" type="slidenum">
              <a:rPr lang="en-US" altLang="zh-CN" smtClean="0"/>
              <a:pPr algn="r"/>
              <a:t>13</a:t>
            </a:fld>
            <a:endParaRPr lang="zh-CN" altLang="en-US" dirty="0"/>
          </a:p>
        </p:txBody>
      </p:sp>
      <p:sp>
        <p:nvSpPr>
          <p:cNvPr id="2" name="矩形 1">
            <a:extLst>
              <a:ext uri="{FF2B5EF4-FFF2-40B4-BE49-F238E27FC236}">
                <a16:creationId xmlns:a16="http://schemas.microsoft.com/office/drawing/2014/main" id="{5C2DF48A-161B-472C-B7A8-C7DB08555CF7}"/>
              </a:ext>
            </a:extLst>
          </p:cNvPr>
          <p:cNvSpPr/>
          <p:nvPr/>
        </p:nvSpPr>
        <p:spPr>
          <a:xfrm>
            <a:off x="386159" y="4773696"/>
            <a:ext cx="8568951" cy="1938992"/>
          </a:xfrm>
          <a:prstGeom prst="rect">
            <a:avLst/>
          </a:prstGeom>
        </p:spPr>
        <p:txBody>
          <a:bodyPr wrap="square">
            <a:spAutoFit/>
          </a:bodyPr>
          <a:lstStyle/>
          <a:p>
            <a:pPr>
              <a:spcBef>
                <a:spcPts val="600"/>
              </a:spcBef>
            </a:pPr>
            <a:r>
              <a:rPr lang="zh-CN" altLang="en-US" u="none" dirty="0">
                <a:solidFill>
                  <a:srgbClr val="2110FC"/>
                </a:solidFill>
                <a:latin typeface="Times New Roman" panose="02020603050405020304" pitchFamily="18" charset="0"/>
                <a:ea typeface="+mn-ea"/>
                <a:cs typeface="Times New Roman" panose="02020603050405020304" pitchFamily="18" charset="0"/>
              </a:rPr>
              <a:t>逻辑回归（</a:t>
            </a:r>
            <a:r>
              <a:rPr lang="en-US" altLang="zh-CN" u="none" dirty="0">
                <a:solidFill>
                  <a:srgbClr val="2110FC"/>
                </a:solidFill>
                <a:latin typeface="Times New Roman" panose="02020603050405020304" pitchFamily="18" charset="0"/>
                <a:ea typeface="+mn-ea"/>
                <a:cs typeface="Times New Roman" panose="02020603050405020304" pitchFamily="18" charset="0"/>
              </a:rPr>
              <a:t>Logistic Regression</a:t>
            </a:r>
            <a:r>
              <a:rPr lang="zh-CN" altLang="en-US" u="none" dirty="0">
                <a:solidFill>
                  <a:srgbClr val="2110FC"/>
                </a:solidFill>
                <a:latin typeface="Times New Roman" panose="02020603050405020304" pitchFamily="18" charset="0"/>
                <a:ea typeface="+mn-ea"/>
                <a:cs typeface="Times New Roman" panose="02020603050405020304" pitchFamily="18" charset="0"/>
              </a:rPr>
              <a:t>）与线性回归（</a:t>
            </a:r>
            <a:r>
              <a:rPr lang="en-US" altLang="zh-CN" u="none" dirty="0">
                <a:solidFill>
                  <a:srgbClr val="2110FC"/>
                </a:solidFill>
                <a:latin typeface="Times New Roman" panose="02020603050405020304" pitchFamily="18" charset="0"/>
                <a:ea typeface="+mn-ea"/>
                <a:cs typeface="Times New Roman" panose="02020603050405020304" pitchFamily="18" charset="0"/>
              </a:rPr>
              <a:t>Linear Regression</a:t>
            </a:r>
            <a:r>
              <a:rPr lang="zh-CN" altLang="en-US" u="none" dirty="0">
                <a:solidFill>
                  <a:srgbClr val="2110FC"/>
                </a:solidFill>
                <a:latin typeface="Times New Roman" panose="02020603050405020304" pitchFamily="18" charset="0"/>
                <a:ea typeface="+mn-ea"/>
                <a:cs typeface="Times New Roman" panose="02020603050405020304" pitchFamily="18" charset="0"/>
              </a:rPr>
              <a:t>）都是一种广义线性模型（</a:t>
            </a:r>
            <a:r>
              <a:rPr lang="en-US" altLang="zh-CN" u="none" dirty="0">
                <a:solidFill>
                  <a:srgbClr val="2110FC"/>
                </a:solidFill>
                <a:latin typeface="Times New Roman" panose="02020603050405020304" pitchFamily="18" charset="0"/>
                <a:ea typeface="+mn-ea"/>
                <a:cs typeface="Times New Roman" panose="02020603050405020304" pitchFamily="18" charset="0"/>
              </a:rPr>
              <a:t>generalized linear model</a:t>
            </a:r>
            <a:r>
              <a:rPr lang="zh-CN" altLang="en-US" u="none" dirty="0">
                <a:solidFill>
                  <a:srgbClr val="2110FC"/>
                </a:solidFill>
                <a:latin typeface="Times New Roman" panose="02020603050405020304" pitchFamily="18" charset="0"/>
                <a:ea typeface="+mn-ea"/>
                <a:cs typeface="Times New Roman" panose="02020603050405020304" pitchFamily="18" charset="0"/>
              </a:rPr>
              <a:t>）。逻辑回归假设因变量 </a:t>
            </a:r>
            <a:r>
              <a:rPr lang="en-US" altLang="zh-CN" u="none" dirty="0">
                <a:solidFill>
                  <a:srgbClr val="2110FC"/>
                </a:solidFill>
                <a:latin typeface="Times New Roman" panose="02020603050405020304" pitchFamily="18" charset="0"/>
                <a:ea typeface="+mn-ea"/>
                <a:cs typeface="Times New Roman" panose="02020603050405020304" pitchFamily="18" charset="0"/>
              </a:rPr>
              <a:t>y </a:t>
            </a:r>
            <a:r>
              <a:rPr lang="zh-CN" altLang="en-US" u="none" dirty="0">
                <a:solidFill>
                  <a:srgbClr val="2110FC"/>
                </a:solidFill>
                <a:latin typeface="Times New Roman" panose="02020603050405020304" pitchFamily="18" charset="0"/>
                <a:ea typeface="+mn-ea"/>
                <a:cs typeface="Times New Roman" panose="02020603050405020304" pitchFamily="18" charset="0"/>
              </a:rPr>
              <a:t>服从伯努利分布，而线性回归假设因变量 </a:t>
            </a:r>
            <a:r>
              <a:rPr lang="en-US" altLang="zh-CN" u="none" dirty="0">
                <a:solidFill>
                  <a:srgbClr val="2110FC"/>
                </a:solidFill>
                <a:latin typeface="Times New Roman" panose="02020603050405020304" pitchFamily="18" charset="0"/>
                <a:ea typeface="+mn-ea"/>
                <a:cs typeface="Times New Roman" panose="02020603050405020304" pitchFamily="18" charset="0"/>
              </a:rPr>
              <a:t>y </a:t>
            </a:r>
            <a:r>
              <a:rPr lang="zh-CN" altLang="en-US" u="none" dirty="0">
                <a:solidFill>
                  <a:srgbClr val="2110FC"/>
                </a:solidFill>
                <a:latin typeface="Times New Roman" panose="02020603050405020304" pitchFamily="18" charset="0"/>
                <a:ea typeface="+mn-ea"/>
                <a:cs typeface="Times New Roman" panose="02020603050405020304" pitchFamily="18" charset="0"/>
              </a:rPr>
              <a:t>服从高斯分布。 因此与线性回归有很多相同之处，去除</a:t>
            </a:r>
            <a:r>
              <a:rPr lang="en-US" altLang="zh-CN" u="none" dirty="0">
                <a:solidFill>
                  <a:srgbClr val="2110FC"/>
                </a:solidFill>
                <a:latin typeface="Times New Roman" panose="02020603050405020304" pitchFamily="18" charset="0"/>
                <a:ea typeface="+mn-ea"/>
                <a:cs typeface="Times New Roman" panose="02020603050405020304" pitchFamily="18" charset="0"/>
              </a:rPr>
              <a:t>Sigmoid</a:t>
            </a:r>
            <a:r>
              <a:rPr lang="zh-CN" altLang="en-US" u="none" dirty="0">
                <a:solidFill>
                  <a:srgbClr val="2110FC"/>
                </a:solidFill>
                <a:latin typeface="Times New Roman" panose="02020603050405020304" pitchFamily="18" charset="0"/>
                <a:ea typeface="+mn-ea"/>
                <a:cs typeface="Times New Roman" panose="02020603050405020304" pitchFamily="18" charset="0"/>
              </a:rPr>
              <a:t>映射函数的话，逻辑回归算法就是一个线性回归。可以说，逻辑回归是以线性回归为理论支持的，但是逻辑回归通过</a:t>
            </a:r>
            <a:r>
              <a:rPr lang="en-US" altLang="zh-CN" u="none" dirty="0">
                <a:solidFill>
                  <a:srgbClr val="2110FC"/>
                </a:solidFill>
                <a:latin typeface="Times New Roman" panose="02020603050405020304" pitchFamily="18" charset="0"/>
                <a:ea typeface="+mn-ea"/>
                <a:cs typeface="Times New Roman" panose="02020603050405020304" pitchFamily="18" charset="0"/>
              </a:rPr>
              <a:t>Sigmoid</a:t>
            </a:r>
            <a:r>
              <a:rPr lang="zh-CN" altLang="en-US" u="none" dirty="0">
                <a:solidFill>
                  <a:srgbClr val="2110FC"/>
                </a:solidFill>
                <a:latin typeface="Times New Roman" panose="02020603050405020304" pitchFamily="18" charset="0"/>
                <a:ea typeface="+mn-ea"/>
                <a:cs typeface="Times New Roman" panose="02020603050405020304" pitchFamily="18" charset="0"/>
              </a:rPr>
              <a:t>函数引入了非线性因素，因此可轻松处理</a:t>
            </a:r>
            <a:r>
              <a:rPr lang="en-US" altLang="zh-CN" u="none" dirty="0">
                <a:solidFill>
                  <a:srgbClr val="2110FC"/>
                </a:solidFill>
                <a:latin typeface="Times New Roman" panose="02020603050405020304" pitchFamily="18" charset="0"/>
                <a:ea typeface="+mn-ea"/>
                <a:cs typeface="Times New Roman" panose="02020603050405020304" pitchFamily="18" charset="0"/>
              </a:rPr>
              <a:t>0/1</a:t>
            </a:r>
            <a:r>
              <a:rPr lang="zh-CN" altLang="en-US" u="none" dirty="0">
                <a:solidFill>
                  <a:srgbClr val="2110FC"/>
                </a:solidFill>
                <a:latin typeface="Times New Roman" panose="02020603050405020304" pitchFamily="18" charset="0"/>
                <a:ea typeface="+mn-ea"/>
                <a:cs typeface="Times New Roman" panose="02020603050405020304" pitchFamily="18" charset="0"/>
              </a:rPr>
              <a:t>分类问题。</a:t>
            </a:r>
          </a:p>
        </p:txBody>
      </p:sp>
    </p:spTree>
    <p:extLst>
      <p:ext uri="{BB962C8B-B14F-4D97-AF65-F5344CB8AC3E}">
        <p14:creationId xmlns:p14="http://schemas.microsoft.com/office/powerpoint/2010/main" val="375828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58800" y="0"/>
            <a:ext cx="8362950" cy="1143000"/>
          </a:xfrm>
        </p:spPr>
        <p:txBody>
          <a:bodyPr/>
          <a:lstStyle/>
          <a:p>
            <a:r>
              <a:rPr lang="zh-CN" altLang="en-US" b="1" dirty="0">
                <a:latin typeface="黑体" pitchFamily="49" charset="-122"/>
                <a:ea typeface="黑体" pitchFamily="49" charset="-122"/>
              </a:rPr>
              <a:t>三种分类方法</a:t>
            </a:r>
            <a:endParaRPr lang="en-GB" altLang="zh-CN" b="1" dirty="0">
              <a:latin typeface="黑体" pitchFamily="49" charset="-122"/>
              <a:ea typeface="黑体" pitchFamily="49" charset="-122"/>
            </a:endParaRPr>
          </a:p>
        </p:txBody>
      </p:sp>
      <p:sp>
        <p:nvSpPr>
          <p:cNvPr id="116739" name="Content Placeholder 2"/>
          <p:cNvSpPr>
            <a:spLocks noGrp="1"/>
          </p:cNvSpPr>
          <p:nvPr>
            <p:ph idx="1"/>
          </p:nvPr>
        </p:nvSpPr>
        <p:spPr>
          <a:xfrm>
            <a:off x="642910" y="1357298"/>
            <a:ext cx="8229600" cy="4872038"/>
          </a:xfrm>
        </p:spPr>
        <p:txBody>
          <a:bodyPr/>
          <a:lstStyle/>
          <a:p>
            <a:pPr marL="0" indent="0">
              <a:buNone/>
            </a:pPr>
            <a:endParaRPr lang="en-US" altLang="zh-CN" sz="2800" b="1" dirty="0">
              <a:solidFill>
                <a:srgbClr val="0432FF"/>
              </a:solidFill>
              <a:latin typeface="Times New Roman" pitchFamily="18" charset="0"/>
              <a:ea typeface="+mn-ea"/>
              <a:cs typeface="Times New Roman" pitchFamily="18" charset="0"/>
            </a:endParaRPr>
          </a:p>
          <a:p>
            <a:pPr marL="0" indent="0">
              <a:buNone/>
            </a:pPr>
            <a:r>
              <a:rPr lang="zh-CN" altLang="en-US" sz="2800" b="1" dirty="0">
                <a:solidFill>
                  <a:srgbClr val="0432FF"/>
                </a:solidFill>
                <a:latin typeface="Times New Roman" pitchFamily="18" charset="0"/>
                <a:ea typeface="+mn-ea"/>
                <a:cs typeface="Times New Roman" pitchFamily="18" charset="0"/>
              </a:rPr>
              <a:t>（</a:t>
            </a:r>
            <a:r>
              <a:rPr lang="en-US" altLang="zh-CN" sz="2800" b="1" dirty="0">
                <a:solidFill>
                  <a:srgbClr val="0432FF"/>
                </a:solidFill>
                <a:latin typeface="Times New Roman" pitchFamily="18" charset="0"/>
                <a:ea typeface="+mn-ea"/>
                <a:cs typeface="Times New Roman" pitchFamily="18" charset="0"/>
              </a:rPr>
              <a:t>1</a:t>
            </a:r>
            <a:r>
              <a:rPr lang="zh-CN" altLang="en-US" sz="2800" b="1" dirty="0">
                <a:solidFill>
                  <a:srgbClr val="0432FF"/>
                </a:solidFill>
                <a:latin typeface="Times New Roman" pitchFamily="18" charset="0"/>
                <a:ea typeface="+mn-ea"/>
                <a:cs typeface="Times New Roman" pitchFamily="18" charset="0"/>
              </a:rPr>
              <a:t>） </a:t>
            </a:r>
            <a:r>
              <a:rPr lang="en-US" altLang="zh-CN" sz="2800" b="1" dirty="0" err="1">
                <a:solidFill>
                  <a:srgbClr val="0432FF"/>
                </a:solidFill>
                <a:latin typeface="Times New Roman" pitchFamily="18" charset="0"/>
                <a:ea typeface="+mn-ea"/>
                <a:cs typeface="Times New Roman" pitchFamily="18" charset="0"/>
              </a:rPr>
              <a:t>Discriminant</a:t>
            </a:r>
            <a:r>
              <a:rPr lang="en-US" altLang="zh-CN" sz="2800" b="1" dirty="0">
                <a:solidFill>
                  <a:srgbClr val="0432FF"/>
                </a:solidFill>
                <a:latin typeface="Times New Roman" pitchFamily="18" charset="0"/>
                <a:ea typeface="+mn-ea"/>
                <a:cs typeface="Times New Roman" pitchFamily="18" charset="0"/>
              </a:rPr>
              <a:t> function</a:t>
            </a:r>
            <a:r>
              <a:rPr lang="zh-CN" altLang="en-US" sz="2800" b="1" dirty="0">
                <a:solidFill>
                  <a:srgbClr val="2110FC"/>
                </a:solidFill>
                <a:latin typeface="Times New Roman" pitchFamily="18" charset="0"/>
                <a:ea typeface="+mn-ea"/>
                <a:cs typeface="Times New Roman" pitchFamily="18" charset="0"/>
              </a:rPr>
              <a:t>：判别函数</a:t>
            </a:r>
            <a:endParaRPr lang="en-US" altLang="zh-CN" sz="2800" b="1" dirty="0">
              <a:solidFill>
                <a:srgbClr val="2110FC"/>
              </a:solidFill>
              <a:latin typeface="Times New Roman" pitchFamily="18" charset="0"/>
              <a:ea typeface="+mn-ea"/>
              <a:cs typeface="Times New Roman" pitchFamily="18" charset="0"/>
            </a:endParaRPr>
          </a:p>
          <a:p>
            <a:pPr marL="0" indent="0">
              <a:spcBef>
                <a:spcPts val="1200"/>
              </a:spcBef>
              <a:spcAft>
                <a:spcPts val="1200"/>
              </a:spcAft>
              <a:buNone/>
            </a:pPr>
            <a:r>
              <a:rPr lang="zh-CN" altLang="en-US" sz="2800" b="1" dirty="0">
                <a:latin typeface="Times New Roman" pitchFamily="18" charset="0"/>
                <a:ea typeface="+mn-ea"/>
                <a:cs typeface="Times New Roman" pitchFamily="18" charset="0"/>
              </a:rPr>
              <a:t>    直接找到⼀个函数</a:t>
            </a:r>
            <a:r>
              <a:rPr lang="en-US" altLang="zh-CN" sz="2800" b="1" i="1" dirty="0">
                <a:latin typeface="Times New Roman" pitchFamily="18" charset="0"/>
                <a:ea typeface="+mn-ea"/>
                <a:cs typeface="Times New Roman" pitchFamily="18" charset="0"/>
              </a:rPr>
              <a:t>f</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，把每个输⼊</a:t>
            </a:r>
            <a:r>
              <a:rPr lang="en-US" altLang="zh-CN" sz="2800" b="1" i="1" dirty="0">
                <a:latin typeface="Times New Roman" pitchFamily="18" charset="0"/>
                <a:ea typeface="+mn-ea"/>
                <a:cs typeface="Times New Roman" pitchFamily="18" charset="0"/>
              </a:rPr>
              <a:t>x</a:t>
            </a:r>
            <a:r>
              <a:rPr lang="zh-CN" altLang="en-US" sz="2800" b="1" dirty="0">
                <a:latin typeface="Times New Roman" pitchFamily="18" charset="0"/>
                <a:ea typeface="+mn-ea"/>
                <a:cs typeface="Times New Roman" pitchFamily="18" charset="0"/>
              </a:rPr>
              <a:t>直接映射为类别标签 </a:t>
            </a:r>
            <a:br>
              <a:rPr lang="zh-CN" altLang="en-US" sz="2800" dirty="0">
                <a:latin typeface="Times New Roman" pitchFamily="18" charset="0"/>
                <a:cs typeface="Times New Roman" pitchFamily="18" charset="0"/>
              </a:rPr>
            </a:br>
            <a:endParaRPr lang="en-US" altLang="zh-CN" sz="2800" b="1" dirty="0">
              <a:latin typeface="Times New Roman" pitchFamily="18" charset="0"/>
              <a:cs typeface="Times New Roman" pitchFamily="18" charset="0"/>
            </a:endParaRPr>
          </a:p>
          <a:p>
            <a:pPr marL="0" indent="0">
              <a:buNone/>
            </a:pPr>
            <a:r>
              <a:rPr lang="zh-CN" altLang="en-US" sz="2800" b="1" dirty="0">
                <a:latin typeface="Times New Roman" pitchFamily="18" charset="0"/>
                <a:cs typeface="Times New Roman" pitchFamily="18" charset="0"/>
              </a:rPr>
              <a:t> </a:t>
            </a:r>
            <a:br>
              <a:rPr lang="zh-CN" altLang="en-US" sz="2400" dirty="0">
                <a:latin typeface="Times New Roman" pitchFamily="18" charset="0"/>
                <a:cs typeface="Times New Roman" pitchFamily="18" charset="0"/>
              </a:rPr>
            </a:br>
            <a:r>
              <a:rPr lang="zh-CN" altLang="en-US" sz="2400" dirty="0">
                <a:latin typeface="Times New Roman" pitchFamily="18" charset="0"/>
                <a:cs typeface="Times New Roman" pitchFamily="18" charset="0"/>
              </a:rPr>
              <a:t> </a:t>
            </a:r>
            <a:br>
              <a:rPr lang="zh-CN" altLang="en-US" sz="2400" dirty="0">
                <a:latin typeface="Times New Roman" pitchFamily="18" charset="0"/>
                <a:cs typeface="Times New Roman" pitchFamily="18" charset="0"/>
              </a:rPr>
            </a:br>
            <a:endParaRPr lang="en-GB" altLang="zh-CN" sz="2400" b="1" dirty="0">
              <a:latin typeface="Times New Roman" pitchFamily="18" charset="0"/>
              <a:cs typeface="Times New Roman" pitchFamily="18" charset="0"/>
            </a:endParaRPr>
          </a:p>
          <a:p>
            <a:pPr marL="0" indent="0">
              <a:buFont typeface="Arial" pitchFamily="34" charset="0"/>
              <a:buNone/>
            </a:pPr>
            <a:r>
              <a:rPr lang="en-GB" altLang="zh-CN" sz="2400" b="1" dirty="0">
                <a:latin typeface="Times New Roman" pitchFamily="18" charset="0"/>
                <a:cs typeface="Times New Roman" pitchFamily="18" charset="0"/>
              </a:rPr>
              <a:t>	</a:t>
            </a:r>
          </a:p>
        </p:txBody>
      </p:sp>
      <p:sp>
        <p:nvSpPr>
          <p:cNvPr id="8" name="矩形 7"/>
          <p:cNvSpPr/>
          <p:nvPr/>
        </p:nvSpPr>
        <p:spPr>
          <a:xfrm>
            <a:off x="1247464" y="4214818"/>
            <a:ext cx="6610683" cy="1133002"/>
          </a:xfrm>
          <a:prstGeom prst="rect">
            <a:avLst/>
          </a:prstGeom>
        </p:spPr>
        <p:txBody>
          <a:bodyPr wrap="square">
            <a:spAutoFit/>
          </a:bodyPr>
          <a:lstStyle/>
          <a:p>
            <a:pPr>
              <a:lnSpc>
                <a:spcPct val="150000"/>
              </a:lnSpc>
            </a:pPr>
            <a:r>
              <a:rPr lang="zh-CN" altLang="en-US" sz="2400" u="none" dirty="0">
                <a:solidFill>
                  <a:srgbClr val="FF0000"/>
                </a:solidFill>
                <a:latin typeface="Times New Roman" pitchFamily="18" charset="0"/>
                <a:cs typeface="Times New Roman" pitchFamily="18" charset="0"/>
              </a:rPr>
              <a:t>⼆分类问题中， </a:t>
            </a:r>
            <a:r>
              <a:rPr lang="en-US" altLang="zh-CN" sz="2400" i="1" u="none" dirty="0">
                <a:solidFill>
                  <a:srgbClr val="FF0000"/>
                </a:solidFill>
                <a:latin typeface="Times New Roman" pitchFamily="18" charset="0"/>
                <a:cs typeface="Times New Roman" pitchFamily="18" charset="0"/>
              </a:rPr>
              <a:t>f</a:t>
            </a:r>
            <a:r>
              <a:rPr lang="en-US" altLang="zh-CN" sz="2400" u="none" dirty="0">
                <a:solidFill>
                  <a:srgbClr val="FF0000"/>
                </a:solidFill>
                <a:latin typeface="Times New Roman" pitchFamily="18" charset="0"/>
                <a:cs typeface="Times New Roman" pitchFamily="18" charset="0"/>
              </a:rPr>
              <a:t>(</a:t>
            </a:r>
            <a:r>
              <a:rPr lang="en-US" altLang="zh-CN" sz="2400" i="1" u="none" dirty="0">
                <a:solidFill>
                  <a:srgbClr val="FF0000"/>
                </a:solidFill>
                <a:latin typeface="Times New Roman" pitchFamily="18" charset="0"/>
                <a:cs typeface="Times New Roman" pitchFamily="18" charset="0"/>
              </a:rPr>
              <a:t>·</a:t>
            </a:r>
            <a:r>
              <a:rPr lang="en-US" altLang="zh-CN" sz="2400" u="none" dirty="0">
                <a:solidFill>
                  <a:srgbClr val="FF0000"/>
                </a:solidFill>
                <a:latin typeface="Times New Roman" pitchFamily="18" charset="0"/>
                <a:cs typeface="Times New Roman" pitchFamily="18" charset="0"/>
              </a:rPr>
              <a:t>)</a:t>
            </a:r>
            <a:r>
              <a:rPr lang="zh-CN" altLang="en-US" sz="2400" u="none" dirty="0">
                <a:solidFill>
                  <a:srgbClr val="FF0000"/>
                </a:solidFill>
                <a:latin typeface="Times New Roman" pitchFamily="18" charset="0"/>
                <a:cs typeface="Times New Roman" pitchFamily="18" charset="0"/>
              </a:rPr>
              <a:t>可能是⼀个⼆元的数值， </a:t>
            </a:r>
            <a:endParaRPr lang="en-US" altLang="zh-CN" sz="2400" u="none" dirty="0">
              <a:solidFill>
                <a:srgbClr val="FF0000"/>
              </a:solidFill>
              <a:latin typeface="Times New Roman" pitchFamily="18" charset="0"/>
              <a:cs typeface="Times New Roman" pitchFamily="18" charset="0"/>
            </a:endParaRPr>
          </a:p>
          <a:p>
            <a:pPr>
              <a:lnSpc>
                <a:spcPct val="150000"/>
              </a:lnSpc>
            </a:pPr>
            <a:r>
              <a:rPr lang="en-US" altLang="zh-CN" sz="2400" i="1" u="none" dirty="0">
                <a:solidFill>
                  <a:srgbClr val="FF0000"/>
                </a:solidFill>
                <a:latin typeface="Times New Roman" pitchFamily="18" charset="0"/>
                <a:cs typeface="Times New Roman" pitchFamily="18" charset="0"/>
              </a:rPr>
              <a:t>f </a:t>
            </a:r>
            <a:r>
              <a:rPr lang="en-US" altLang="zh-CN" sz="2400" u="none" dirty="0">
                <a:solidFill>
                  <a:srgbClr val="FF0000"/>
                </a:solidFill>
                <a:latin typeface="Times New Roman" pitchFamily="18" charset="0"/>
                <a:cs typeface="Times New Roman" pitchFamily="18" charset="0"/>
              </a:rPr>
              <a:t>= 1</a:t>
            </a:r>
            <a:r>
              <a:rPr lang="zh-CN" altLang="en-US" sz="2400" u="none" dirty="0">
                <a:solidFill>
                  <a:srgbClr val="FF0000"/>
                </a:solidFill>
                <a:latin typeface="Times New Roman" pitchFamily="18" charset="0"/>
                <a:cs typeface="Times New Roman" pitchFamily="18" charset="0"/>
              </a:rPr>
              <a:t>表⽰类别</a:t>
            </a:r>
            <a:r>
              <a:rPr lang="en-US" altLang="zh-CN" sz="2400" i="1" u="none" dirty="0">
                <a:solidFill>
                  <a:srgbClr val="FF0000"/>
                </a:solidFill>
                <a:latin typeface="Times New Roman" pitchFamily="18" charset="0"/>
                <a:cs typeface="Times New Roman" pitchFamily="18" charset="0"/>
              </a:rPr>
              <a:t>C</a:t>
            </a:r>
            <a:r>
              <a:rPr lang="en-US" altLang="zh-CN" sz="2400" u="none" baseline="-25000" dirty="0">
                <a:solidFill>
                  <a:srgbClr val="FF0000"/>
                </a:solidFill>
                <a:latin typeface="Times New Roman" pitchFamily="18" charset="0"/>
                <a:cs typeface="Times New Roman" pitchFamily="18" charset="0"/>
              </a:rPr>
              <a:t>1</a:t>
            </a:r>
            <a:r>
              <a:rPr lang="zh-CN" altLang="en-US" sz="2400" u="none" dirty="0">
                <a:solidFill>
                  <a:srgbClr val="FF0000"/>
                </a:solidFill>
                <a:latin typeface="Times New Roman" pitchFamily="18" charset="0"/>
                <a:cs typeface="Times New Roman" pitchFamily="18" charset="0"/>
              </a:rPr>
              <a:t>， </a:t>
            </a:r>
            <a:r>
              <a:rPr lang="en-US" altLang="zh-CN" sz="2400" i="1" u="none" dirty="0">
                <a:solidFill>
                  <a:srgbClr val="FF0000"/>
                </a:solidFill>
                <a:latin typeface="Times New Roman" pitchFamily="18" charset="0"/>
                <a:cs typeface="Times New Roman" pitchFamily="18" charset="0"/>
              </a:rPr>
              <a:t>f </a:t>
            </a:r>
            <a:r>
              <a:rPr lang="en-US" altLang="zh-CN" sz="2400" u="none" dirty="0">
                <a:solidFill>
                  <a:srgbClr val="FF0000"/>
                </a:solidFill>
                <a:latin typeface="Times New Roman" pitchFamily="18" charset="0"/>
                <a:cs typeface="Times New Roman" pitchFamily="18" charset="0"/>
              </a:rPr>
              <a:t>= -1</a:t>
            </a:r>
            <a:r>
              <a:rPr lang="zh-CN" altLang="en-US" sz="2400" u="none" dirty="0">
                <a:solidFill>
                  <a:srgbClr val="FF0000"/>
                </a:solidFill>
                <a:latin typeface="Times New Roman" pitchFamily="18" charset="0"/>
                <a:cs typeface="Times New Roman" pitchFamily="18" charset="0"/>
              </a:rPr>
              <a:t>表⽰类别</a:t>
            </a:r>
            <a:r>
              <a:rPr lang="en-US" altLang="zh-CN" sz="2400" i="1" u="none" dirty="0">
                <a:solidFill>
                  <a:srgbClr val="FF0000"/>
                </a:solidFill>
                <a:latin typeface="Times New Roman" pitchFamily="18" charset="0"/>
                <a:cs typeface="Times New Roman" pitchFamily="18" charset="0"/>
              </a:rPr>
              <a:t>C</a:t>
            </a:r>
            <a:r>
              <a:rPr lang="en-US" altLang="zh-CN" sz="2400" u="none" baseline="-25000" dirty="0">
                <a:solidFill>
                  <a:srgbClr val="FF0000"/>
                </a:solidFill>
                <a:latin typeface="Times New Roman" pitchFamily="18" charset="0"/>
                <a:cs typeface="Times New Roman" pitchFamily="18" charset="0"/>
              </a:rPr>
              <a:t>2</a:t>
            </a:r>
            <a:r>
              <a:rPr lang="zh-CN" altLang="en-US" sz="2400" u="none" baseline="-25000" dirty="0">
                <a:solidFill>
                  <a:srgbClr val="FF0000"/>
                </a:solidFill>
                <a:latin typeface="Times New Roman" pitchFamily="18" charset="0"/>
                <a:cs typeface="Times New Roman" pitchFamily="18" charset="0"/>
              </a:rPr>
              <a:t> </a:t>
            </a:r>
          </a:p>
        </p:txBody>
      </p:sp>
      <p:sp>
        <p:nvSpPr>
          <p:cNvPr id="5" name="灯片编号占位符 4"/>
          <p:cNvSpPr>
            <a:spLocks noGrp="1"/>
          </p:cNvSpPr>
          <p:nvPr>
            <p:ph type="sldNum" sz="quarter" idx="12"/>
          </p:nvPr>
        </p:nvSpPr>
        <p:spPr/>
        <p:txBody>
          <a:bodyPr/>
          <a:lstStyle/>
          <a:p>
            <a:pPr algn="r"/>
            <a:fld id="{6159FED4-300C-4CA6-A166-7CA8D48E5ACA}" type="slidenum">
              <a:rPr lang="en-US" altLang="zh-CN" smtClean="0"/>
              <a:pPr algn="r"/>
              <a:t>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072826" y="2564904"/>
            <a:ext cx="4576652" cy="3625795"/>
          </a:xfrm>
          <a:prstGeom prst="rect">
            <a:avLst/>
          </a:prstGeom>
        </p:spPr>
      </p:pic>
      <p:sp>
        <p:nvSpPr>
          <p:cNvPr id="2" name="标题 1"/>
          <p:cNvSpPr>
            <a:spLocks noGrp="1"/>
          </p:cNvSpPr>
          <p:nvPr>
            <p:ph type="title"/>
          </p:nvPr>
        </p:nvSpPr>
        <p:spPr/>
        <p:txBody>
          <a:bodyPr/>
          <a:lstStyle/>
          <a:p>
            <a:r>
              <a:rPr lang="zh-CN" altLang="en-US" sz="4000" b="1" dirty="0"/>
              <a:t>感知器</a:t>
            </a:r>
          </a:p>
        </p:txBody>
      </p:sp>
      <p:sp>
        <p:nvSpPr>
          <p:cNvPr id="3" name="内容占位符 2"/>
          <p:cNvSpPr>
            <a:spLocks noGrp="1"/>
          </p:cNvSpPr>
          <p:nvPr>
            <p:ph sz="quarter" idx="1"/>
          </p:nvPr>
        </p:nvSpPr>
        <p:spPr>
          <a:xfrm>
            <a:off x="457200" y="1443568"/>
            <a:ext cx="8435280" cy="4937760"/>
          </a:xfrm>
        </p:spPr>
        <p:txBody>
          <a:bodyPr/>
          <a:lstStyle/>
          <a:p>
            <a:pPr marL="57150" indent="0">
              <a:buNone/>
            </a:pPr>
            <a:r>
              <a:rPr lang="zh-CN" altLang="en-US" sz="2400" b="1" dirty="0"/>
              <a:t>模拟生物神经元行为的机器，有与生物神经元相对应的部件，如权重（突触）、偏置（阈值）及激活函数（细胞体），输出为</a:t>
            </a:r>
            <a:r>
              <a:rPr lang="en-US" altLang="zh-CN" sz="2400" b="1" dirty="0"/>
              <a:t>+1</a:t>
            </a:r>
            <a:r>
              <a:rPr lang="zh-CN" altLang="en-US" sz="2400" b="1" dirty="0"/>
              <a:t>或</a:t>
            </a:r>
            <a:r>
              <a:rPr lang="en-US" altLang="zh-CN" sz="2400" b="1" dirty="0"/>
              <a:t>-1</a:t>
            </a:r>
            <a:r>
              <a:rPr lang="zh-CN" altLang="en-US" sz="2400" b="1" dirty="0"/>
              <a:t>。</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0527" y="3501008"/>
            <a:ext cx="3372299" cy="1419915"/>
          </a:xfrm>
          <a:prstGeom prst="rect">
            <a:avLst/>
          </a:prstGeom>
        </p:spPr>
      </p:pic>
      <p:pic>
        <p:nvPicPr>
          <p:cNvPr id="6" name="图片 5"/>
          <p:cNvPicPr>
            <a:picLocks noChangeAspect="1"/>
          </p:cNvPicPr>
          <p:nvPr/>
        </p:nvPicPr>
        <p:blipFill>
          <a:blip r:embed="rId4"/>
          <a:stretch>
            <a:fillRect/>
          </a:stretch>
        </p:blipFill>
        <p:spPr>
          <a:xfrm>
            <a:off x="7963620" y="4222930"/>
            <a:ext cx="539402" cy="233741"/>
          </a:xfrm>
          <a:prstGeom prst="rect">
            <a:avLst/>
          </a:prstGeom>
        </p:spPr>
      </p:pic>
    </p:spTree>
    <p:extLst>
      <p:ext uri="{BB962C8B-B14F-4D97-AF65-F5344CB8AC3E}">
        <p14:creationId xmlns:p14="http://schemas.microsoft.com/office/powerpoint/2010/main" val="191596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08000" y="0"/>
            <a:ext cx="8362950" cy="1143000"/>
          </a:xfrm>
        </p:spPr>
        <p:txBody>
          <a:bodyPr/>
          <a:lstStyle/>
          <a:p>
            <a:r>
              <a:rPr lang="zh-CN" altLang="en-US" sz="4000" b="1" dirty="0">
                <a:latin typeface="黑体" pitchFamily="49" charset="-122"/>
                <a:ea typeface="黑体" pitchFamily="49" charset="-122"/>
              </a:rPr>
              <a:t>三种分类方法</a:t>
            </a:r>
            <a:endParaRPr lang="en-GB" altLang="zh-CN" sz="4000" b="1" dirty="0">
              <a:latin typeface="黑体" pitchFamily="49" charset="-122"/>
              <a:ea typeface="黑体" pitchFamily="49" charset="-122"/>
            </a:endParaRPr>
          </a:p>
        </p:txBody>
      </p:sp>
      <p:sp>
        <p:nvSpPr>
          <p:cNvPr id="116739" name="Content Placeholder 2"/>
          <p:cNvSpPr>
            <a:spLocks noGrp="1"/>
          </p:cNvSpPr>
          <p:nvPr>
            <p:ph idx="1"/>
          </p:nvPr>
        </p:nvSpPr>
        <p:spPr>
          <a:xfrm>
            <a:off x="692150" y="1196752"/>
            <a:ext cx="8229600" cy="4680520"/>
          </a:xfrm>
        </p:spPr>
        <p:txBody>
          <a:bodyPr/>
          <a:lstStyle/>
          <a:p>
            <a:pPr marL="0" indent="0">
              <a:spcAft>
                <a:spcPts val="600"/>
              </a:spcAft>
              <a:buNone/>
            </a:pPr>
            <a:r>
              <a:rPr lang="zh-CN" altLang="en-US" sz="2800" b="1" noProof="1">
                <a:solidFill>
                  <a:srgbClr val="0432FF"/>
                </a:solidFill>
                <a:latin typeface="Times New Roman" pitchFamily="18" charset="0"/>
                <a:ea typeface="+mn-ea"/>
                <a:cs typeface="Times New Roman" pitchFamily="18" charset="0"/>
                <a:sym typeface="+mn-ea"/>
              </a:rPr>
              <a:t>（</a:t>
            </a:r>
            <a:r>
              <a:rPr lang="en-US" altLang="zh-CN" sz="2800" b="1" noProof="1">
                <a:solidFill>
                  <a:srgbClr val="0432FF"/>
                </a:solidFill>
                <a:latin typeface="Times New Roman" pitchFamily="18" charset="0"/>
                <a:ea typeface="+mn-ea"/>
                <a:cs typeface="Times New Roman" pitchFamily="18" charset="0"/>
                <a:sym typeface="+mn-ea"/>
              </a:rPr>
              <a:t>2</a:t>
            </a:r>
            <a:r>
              <a:rPr lang="zh-CN" altLang="en-US" sz="2800" b="1" noProof="1">
                <a:solidFill>
                  <a:srgbClr val="0432FF"/>
                </a:solidFill>
                <a:latin typeface="Times New Roman" pitchFamily="18" charset="0"/>
                <a:ea typeface="+mn-ea"/>
                <a:cs typeface="Times New Roman" pitchFamily="18" charset="0"/>
                <a:sym typeface="+mn-ea"/>
              </a:rPr>
              <a:t>）</a:t>
            </a:r>
            <a:r>
              <a:rPr lang="en-US" altLang="zh-CN" sz="2800" b="1" noProof="1">
                <a:solidFill>
                  <a:srgbClr val="0432FF"/>
                </a:solidFill>
                <a:latin typeface="Times New Roman" pitchFamily="18" charset="0"/>
                <a:ea typeface="+mn-ea"/>
                <a:cs typeface="Times New Roman" pitchFamily="18" charset="0"/>
                <a:sym typeface="+mn-ea"/>
              </a:rPr>
              <a:t>Probabilistic Generative Models </a:t>
            </a:r>
          </a:p>
          <a:p>
            <a:pPr marL="0" indent="0">
              <a:spcAft>
                <a:spcPts val="600"/>
              </a:spcAft>
              <a:buNone/>
            </a:pPr>
            <a:r>
              <a:rPr lang="zh-CN" altLang="en-US" sz="2800" b="1" dirty="0">
                <a:solidFill>
                  <a:srgbClr val="0432FF"/>
                </a:solidFill>
                <a:latin typeface="Times New Roman" pitchFamily="18" charset="0"/>
                <a:ea typeface="+mn-ea"/>
                <a:cs typeface="Times New Roman" pitchFamily="18" charset="0"/>
              </a:rPr>
              <a:t>          概率生成式模型</a:t>
            </a:r>
            <a:endParaRPr lang="en-GB" altLang="zh-CN" sz="2800" b="1" dirty="0">
              <a:solidFill>
                <a:srgbClr val="0432FF"/>
              </a:solidFill>
              <a:latin typeface="Times New Roman" pitchFamily="18" charset="0"/>
              <a:ea typeface="+mn-ea"/>
              <a:cs typeface="Times New Roman" pitchFamily="18" charset="0"/>
            </a:endParaRPr>
          </a:p>
          <a:p>
            <a:pPr marL="0" indent="0">
              <a:buNone/>
            </a:pPr>
            <a:r>
              <a:rPr lang="zh-CN" altLang="en-US" sz="2400" b="1" dirty="0">
                <a:latin typeface="+mn-ea"/>
                <a:ea typeface="+mn-ea"/>
                <a:cs typeface="Times New Roman" pitchFamily="18" charset="0"/>
              </a:rPr>
              <a:t>先对</a:t>
            </a:r>
            <a:r>
              <a:rPr lang="zh-CN" altLang="en-US" sz="2400" b="1" dirty="0">
                <a:solidFill>
                  <a:srgbClr val="FF0000"/>
                </a:solidFill>
                <a:latin typeface="+mn-ea"/>
                <a:ea typeface="+mn-ea"/>
                <a:cs typeface="Times New Roman" pitchFamily="18" charset="0"/>
              </a:rPr>
              <a:t>类条件密度</a:t>
            </a:r>
            <a:r>
              <a:rPr lang="en-US" altLang="zh-CN" sz="2400" b="1" i="1" dirty="0">
                <a:solidFill>
                  <a:srgbClr val="FF0000"/>
                </a:solidFill>
                <a:latin typeface="+mn-ea"/>
                <a:ea typeface="+mn-ea"/>
                <a:cs typeface="Times New Roman" pitchFamily="18" charset="0"/>
              </a:rPr>
              <a:t>p</a:t>
            </a:r>
            <a:r>
              <a:rPr lang="en-US" altLang="zh-CN" sz="2400" b="1" dirty="0">
                <a:solidFill>
                  <a:srgbClr val="FF0000"/>
                </a:solidFill>
                <a:latin typeface="+mn-ea"/>
                <a:ea typeface="+mn-ea"/>
                <a:cs typeface="Times New Roman" pitchFamily="18" charset="0"/>
              </a:rPr>
              <a:t>(</a:t>
            </a:r>
            <a:r>
              <a:rPr lang="en-US" altLang="zh-CN" sz="2400" b="1" dirty="0" err="1">
                <a:solidFill>
                  <a:srgbClr val="FF0000"/>
                </a:solidFill>
                <a:latin typeface="+mn-ea"/>
                <a:ea typeface="+mn-ea"/>
                <a:cs typeface="Times New Roman" pitchFamily="18" charset="0"/>
              </a:rPr>
              <a:t>x|</a:t>
            </a:r>
            <a:r>
              <a:rPr lang="en-US" altLang="zh-CN" sz="2400" b="1" i="1" dirty="0" err="1">
                <a:solidFill>
                  <a:srgbClr val="FF0000"/>
                </a:solidFill>
                <a:latin typeface="+mn-ea"/>
                <a:ea typeface="+mn-ea"/>
                <a:cs typeface="Times New Roman" pitchFamily="18" charset="0"/>
              </a:rPr>
              <a:t>C</a:t>
            </a:r>
            <a:r>
              <a:rPr lang="en-US" altLang="zh-CN" sz="2400" b="1" i="1" baseline="-25000" dirty="0" err="1">
                <a:solidFill>
                  <a:srgbClr val="FF0000"/>
                </a:solidFill>
                <a:latin typeface="+mn-ea"/>
                <a:ea typeface="+mn-ea"/>
                <a:cs typeface="Times New Roman" pitchFamily="18" charset="0"/>
              </a:rPr>
              <a:t>k</a:t>
            </a:r>
            <a:r>
              <a:rPr lang="en-US" altLang="zh-CN" sz="2400" b="1" dirty="0">
                <a:solidFill>
                  <a:srgbClr val="FF0000"/>
                </a:solidFill>
                <a:latin typeface="+mn-ea"/>
                <a:ea typeface="+mn-ea"/>
                <a:cs typeface="Times New Roman" pitchFamily="18" charset="0"/>
              </a:rPr>
              <a:t>)</a:t>
            </a:r>
            <a:r>
              <a:rPr lang="zh-CN" altLang="en-US" sz="2400" b="1" dirty="0">
                <a:latin typeface="+mn-ea"/>
                <a:ea typeface="+mn-ea"/>
                <a:cs typeface="Times New Roman" pitchFamily="18" charset="0"/>
              </a:rPr>
              <a:t>和</a:t>
            </a:r>
            <a:r>
              <a:rPr lang="zh-CN" altLang="en-US" sz="2400" b="1" dirty="0">
                <a:solidFill>
                  <a:srgbClr val="FF0000"/>
                </a:solidFill>
                <a:latin typeface="+mn-ea"/>
                <a:ea typeface="+mn-ea"/>
                <a:cs typeface="Times New Roman" pitchFamily="18" charset="0"/>
              </a:rPr>
              <a:t>先验类概率分布</a:t>
            </a:r>
            <a:r>
              <a:rPr lang="en-US" altLang="zh-CN" sz="2400" b="1" i="1" dirty="0">
                <a:solidFill>
                  <a:srgbClr val="FF0000"/>
                </a:solidFill>
                <a:latin typeface="+mn-ea"/>
                <a:cs typeface="Times New Roman" pitchFamily="18" charset="0"/>
              </a:rPr>
              <a:t>p</a:t>
            </a:r>
            <a:r>
              <a:rPr lang="en-US" altLang="zh-CN" sz="2400" b="1" dirty="0">
                <a:solidFill>
                  <a:srgbClr val="FF0000"/>
                </a:solidFill>
                <a:latin typeface="+mn-ea"/>
                <a:cs typeface="Times New Roman" pitchFamily="18" charset="0"/>
              </a:rPr>
              <a:t>(</a:t>
            </a:r>
            <a:r>
              <a:rPr lang="en-US" altLang="zh-CN" sz="2400" b="1" i="1" dirty="0" err="1">
                <a:solidFill>
                  <a:srgbClr val="FF0000"/>
                </a:solidFill>
                <a:latin typeface="+mn-ea"/>
                <a:cs typeface="Times New Roman" pitchFamily="18" charset="0"/>
              </a:rPr>
              <a:t>C</a:t>
            </a:r>
            <a:r>
              <a:rPr lang="en-US" altLang="zh-CN" sz="2400" b="1" i="1" baseline="-25000" dirty="0" err="1">
                <a:solidFill>
                  <a:srgbClr val="FF0000"/>
                </a:solidFill>
                <a:latin typeface="+mn-ea"/>
                <a:cs typeface="Times New Roman" pitchFamily="18" charset="0"/>
              </a:rPr>
              <a:t>k</a:t>
            </a:r>
            <a:r>
              <a:rPr lang="en-US" altLang="zh-CN" sz="2400" b="1" dirty="0">
                <a:solidFill>
                  <a:srgbClr val="FF0000"/>
                </a:solidFill>
                <a:latin typeface="+mn-ea"/>
                <a:cs typeface="Times New Roman" pitchFamily="18" charset="0"/>
              </a:rPr>
              <a:t>)</a:t>
            </a:r>
            <a:r>
              <a:rPr lang="zh-CN" altLang="en-US" sz="2400" b="1" dirty="0">
                <a:solidFill>
                  <a:srgbClr val="FF0000"/>
                </a:solidFill>
                <a:latin typeface="+mn-ea"/>
                <a:ea typeface="+mn-ea"/>
                <a:cs typeface="Times New Roman" pitchFamily="18" charset="0"/>
              </a:rPr>
              <a:t> </a:t>
            </a:r>
            <a:r>
              <a:rPr lang="zh-CN" altLang="en-US" sz="2400" b="1" dirty="0">
                <a:latin typeface="+mn-ea"/>
                <a:ea typeface="+mn-ea"/>
                <a:cs typeface="Times New Roman" pitchFamily="18" charset="0"/>
              </a:rPr>
              <a:t>建模</a:t>
            </a:r>
            <a:endParaRPr lang="en-US" altLang="zh-CN" sz="2400" b="1" dirty="0">
              <a:latin typeface="+mn-ea"/>
              <a:ea typeface="+mn-ea"/>
              <a:cs typeface="Times New Roman" pitchFamily="18" charset="0"/>
            </a:endParaRPr>
          </a:p>
          <a:p>
            <a:pPr marL="0" indent="0">
              <a:lnSpc>
                <a:spcPct val="150000"/>
              </a:lnSpc>
              <a:spcBef>
                <a:spcPts val="1200"/>
              </a:spcBef>
              <a:spcAft>
                <a:spcPts val="1200"/>
              </a:spcAft>
              <a:buNone/>
            </a:pPr>
            <a:r>
              <a:rPr lang="zh-CN" altLang="en-US" sz="2400" b="1" dirty="0">
                <a:latin typeface="+mn-ea"/>
                <a:ea typeface="+mn-ea"/>
                <a:cs typeface="Times New Roman" pitchFamily="18" charset="0"/>
              </a:rPr>
              <a:t>然后</a:t>
            </a:r>
            <a:r>
              <a:rPr lang="zh-CN" altLang="en-US" sz="2400" b="1" dirty="0">
                <a:latin typeface="+mn-ea"/>
                <a:ea typeface="+mn-ea"/>
              </a:rPr>
              <a:t>再使⽤贝叶斯定理计算</a:t>
            </a:r>
            <a:r>
              <a:rPr lang="zh-CN" altLang="en-US" sz="2400" b="1" dirty="0">
                <a:solidFill>
                  <a:srgbClr val="FF0000"/>
                </a:solidFill>
                <a:latin typeface="+mn-ea"/>
                <a:ea typeface="+mn-ea"/>
              </a:rPr>
              <a:t>后验类概率分布</a:t>
            </a:r>
            <a:r>
              <a:rPr lang="en-US" altLang="zh-CN" sz="2400" b="1" i="1" dirty="0">
                <a:solidFill>
                  <a:srgbClr val="FF0000"/>
                </a:solidFill>
                <a:latin typeface="+mn-ea"/>
                <a:ea typeface="+mn-ea"/>
                <a:cs typeface="Times New Roman" pitchFamily="18" charset="0"/>
              </a:rPr>
              <a:t>p</a:t>
            </a:r>
            <a:r>
              <a:rPr lang="en-US" altLang="zh-CN" sz="2400" b="1" dirty="0">
                <a:solidFill>
                  <a:srgbClr val="FF0000"/>
                </a:solidFill>
                <a:latin typeface="+mn-ea"/>
                <a:ea typeface="+mn-ea"/>
                <a:cs typeface="Times New Roman" pitchFamily="18" charset="0"/>
              </a:rPr>
              <a:t>(</a:t>
            </a:r>
            <a:r>
              <a:rPr lang="en-US" altLang="zh-CN" sz="2400" b="1" i="1" dirty="0" err="1">
                <a:solidFill>
                  <a:srgbClr val="FF0000"/>
                </a:solidFill>
                <a:latin typeface="+mn-ea"/>
                <a:ea typeface="+mn-ea"/>
                <a:cs typeface="Times New Roman" pitchFamily="18" charset="0"/>
              </a:rPr>
              <a:t>C</a:t>
            </a:r>
            <a:r>
              <a:rPr lang="en-US" altLang="zh-CN" sz="2400" b="1" i="1" baseline="-25000" dirty="0" err="1">
                <a:solidFill>
                  <a:srgbClr val="FF0000"/>
                </a:solidFill>
                <a:latin typeface="+mn-ea"/>
                <a:ea typeface="+mn-ea"/>
                <a:cs typeface="Times New Roman" pitchFamily="18" charset="0"/>
              </a:rPr>
              <a:t>k</a:t>
            </a:r>
            <a:r>
              <a:rPr lang="en-US" altLang="zh-CN" sz="2400" b="1" dirty="0" err="1">
                <a:solidFill>
                  <a:srgbClr val="FF0000"/>
                </a:solidFill>
                <a:latin typeface="+mn-ea"/>
                <a:ea typeface="+mn-ea"/>
                <a:cs typeface="Times New Roman" pitchFamily="18" charset="0"/>
              </a:rPr>
              <a:t>|x</a:t>
            </a:r>
            <a:r>
              <a:rPr lang="en-US" altLang="zh-CN" sz="2400" b="1" dirty="0">
                <a:solidFill>
                  <a:srgbClr val="FF0000"/>
                </a:solidFill>
                <a:latin typeface="+mn-ea"/>
                <a:ea typeface="+mn-ea"/>
                <a:cs typeface="Times New Roman" pitchFamily="18" charset="0"/>
              </a:rPr>
              <a:t>)</a:t>
            </a:r>
            <a:r>
              <a:rPr lang="zh-CN" altLang="en-US" sz="2400" b="1" dirty="0">
                <a:solidFill>
                  <a:srgbClr val="FF0000"/>
                </a:solidFill>
                <a:latin typeface="+mn-ea"/>
                <a:ea typeface="+mn-ea"/>
                <a:cs typeface="Times New Roman" pitchFamily="18" charset="0"/>
              </a:rPr>
              <a:t> </a:t>
            </a:r>
            <a:br>
              <a:rPr lang="zh-CN" altLang="en-US" sz="2400" dirty="0"/>
            </a:br>
            <a:r>
              <a:rPr lang="zh-CN" altLang="en-US" sz="2400" dirty="0"/>
              <a:t> </a:t>
            </a:r>
            <a:endParaRPr lang="en-US" altLang="zh-CN" sz="2400" dirty="0"/>
          </a:p>
          <a:p>
            <a:pPr marL="0" indent="0">
              <a:lnSpc>
                <a:spcPct val="150000"/>
              </a:lnSpc>
              <a:spcBef>
                <a:spcPts val="1200"/>
              </a:spcBef>
              <a:spcAft>
                <a:spcPts val="1200"/>
              </a:spcAft>
              <a:buNone/>
            </a:pPr>
            <a:endParaRPr lang="en-US" altLang="zh-CN" sz="2400" dirty="0"/>
          </a:p>
          <a:p>
            <a:pPr marL="0" indent="0">
              <a:lnSpc>
                <a:spcPct val="150000"/>
              </a:lnSpc>
              <a:spcBef>
                <a:spcPts val="1200"/>
              </a:spcBef>
              <a:spcAft>
                <a:spcPts val="1200"/>
              </a:spcAft>
              <a:buNone/>
            </a:pPr>
            <a:br>
              <a:rPr lang="zh-CN" altLang="en-US" sz="2400" dirty="0"/>
            </a:br>
            <a:r>
              <a:rPr lang="zh-CN" altLang="en-US" sz="2400" dirty="0"/>
              <a:t> </a:t>
            </a:r>
            <a:br>
              <a:rPr lang="zh-CN" altLang="en-US" sz="2400" dirty="0"/>
            </a:br>
            <a:endParaRPr lang="en-GB" altLang="zh-CN" sz="2400" b="1" dirty="0"/>
          </a:p>
          <a:p>
            <a:pPr marL="0" indent="0">
              <a:buNone/>
            </a:pPr>
            <a:r>
              <a:rPr lang="en-GB" altLang="zh-CN" sz="2400" b="1" dirty="0"/>
              <a:t>	</a:t>
            </a:r>
          </a:p>
          <a:p>
            <a:pPr marL="0" indent="0">
              <a:spcAft>
                <a:spcPts val="600"/>
              </a:spcAft>
              <a:buNone/>
            </a:pPr>
            <a:endParaRPr lang="en-GB" altLang="zh-CN" sz="2800" b="1" dirty="0">
              <a:solidFill>
                <a:srgbClr val="0432FF"/>
              </a:solidFill>
              <a:latin typeface="Times New Roman" pitchFamily="18" charset="0"/>
              <a:ea typeface="+mn-ea"/>
              <a:cs typeface="Times New Roman" pitchFamily="18" charset="0"/>
            </a:endParaRPr>
          </a:p>
        </p:txBody>
      </p:sp>
      <p:pic>
        <p:nvPicPr>
          <p:cNvPr id="350211" name="Picture 3"/>
          <p:cNvPicPr>
            <a:picLocks noChangeAspect="1" noChangeArrowheads="1"/>
          </p:cNvPicPr>
          <p:nvPr/>
        </p:nvPicPr>
        <p:blipFill>
          <a:blip r:embed="rId3"/>
          <a:srcRect/>
          <a:stretch>
            <a:fillRect/>
          </a:stretch>
        </p:blipFill>
        <p:spPr bwMode="auto">
          <a:xfrm>
            <a:off x="2411760" y="3399851"/>
            <a:ext cx="3686280" cy="1080000"/>
          </a:xfrm>
          <a:prstGeom prst="rect">
            <a:avLst/>
          </a:prstGeom>
          <a:noFill/>
          <a:ln w="9525">
            <a:noFill/>
            <a:miter lim="800000"/>
            <a:headEnd/>
            <a:tailEnd/>
          </a:ln>
          <a:effectLst/>
        </p:spPr>
      </p:pic>
      <p:sp>
        <p:nvSpPr>
          <p:cNvPr id="10" name="矩形 9"/>
          <p:cNvSpPr/>
          <p:nvPr/>
        </p:nvSpPr>
        <p:spPr>
          <a:xfrm>
            <a:off x="692150" y="4602866"/>
            <a:ext cx="7758113" cy="461665"/>
          </a:xfrm>
          <a:prstGeom prst="rect">
            <a:avLst/>
          </a:prstGeom>
        </p:spPr>
        <p:txBody>
          <a:bodyPr wrap="square">
            <a:spAutoFit/>
          </a:bodyPr>
          <a:lstStyle/>
          <a:p>
            <a:r>
              <a:rPr lang="zh-CN" altLang="en-US" sz="2400" u="none" dirty="0">
                <a:solidFill>
                  <a:schemeClr val="tx1"/>
                </a:solidFill>
                <a:latin typeface="+mn-ea"/>
                <a:ea typeface="+mn-ea"/>
                <a:cs typeface="Times New Roman" pitchFamily="18" charset="0"/>
              </a:rPr>
              <a:t>最后，使⽤决策论来确定每个输⼊</a:t>
            </a:r>
            <a:r>
              <a:rPr lang="en-US" altLang="zh-CN" sz="2400" u="none" dirty="0">
                <a:solidFill>
                  <a:schemeClr val="tx1"/>
                </a:solidFill>
                <a:latin typeface="+mn-ea"/>
                <a:ea typeface="+mn-ea"/>
                <a:cs typeface="Times New Roman" pitchFamily="18" charset="0"/>
              </a:rPr>
              <a:t>x</a:t>
            </a:r>
            <a:r>
              <a:rPr lang="zh-CN" altLang="en-US" sz="2400" u="none" dirty="0">
                <a:solidFill>
                  <a:schemeClr val="tx1"/>
                </a:solidFill>
                <a:latin typeface="+mn-ea"/>
                <a:ea typeface="+mn-ea"/>
                <a:cs typeface="Times New Roman" pitchFamily="18" charset="0"/>
              </a:rPr>
              <a:t>的类别 </a:t>
            </a:r>
          </a:p>
        </p:txBody>
      </p:sp>
      <p:sp>
        <p:nvSpPr>
          <p:cNvPr id="11" name="矩形 10"/>
          <p:cNvSpPr/>
          <p:nvPr/>
        </p:nvSpPr>
        <p:spPr>
          <a:xfrm>
            <a:off x="692150" y="5118283"/>
            <a:ext cx="7143754" cy="830997"/>
          </a:xfrm>
          <a:prstGeom prst="rect">
            <a:avLst/>
          </a:prstGeom>
        </p:spPr>
        <p:txBody>
          <a:bodyPr wrap="square">
            <a:spAutoFit/>
          </a:bodyPr>
          <a:lstStyle/>
          <a:p>
            <a:r>
              <a:rPr lang="zh-CN" altLang="en-US" sz="2400" u="none" dirty="0">
                <a:solidFill>
                  <a:srgbClr val="0000FF"/>
                </a:solidFill>
                <a:latin typeface="+mn-ea"/>
                <a:ea typeface="+mn-ea"/>
              </a:rPr>
              <a:t>等价地，直接对联合概率分布</a:t>
            </a:r>
            <a:r>
              <a:rPr lang="en-US" altLang="zh-CN" sz="2400" i="1" u="none" dirty="0">
                <a:solidFill>
                  <a:schemeClr val="tx1"/>
                </a:solidFill>
                <a:latin typeface="+mn-ea"/>
                <a:ea typeface="+mn-ea"/>
              </a:rPr>
              <a:t>p</a:t>
            </a:r>
            <a:r>
              <a:rPr lang="en-US" altLang="zh-CN" sz="2400" u="none" dirty="0">
                <a:solidFill>
                  <a:schemeClr val="tx1"/>
                </a:solidFill>
                <a:latin typeface="+mn-ea"/>
                <a:ea typeface="+mn-ea"/>
              </a:rPr>
              <a:t>(</a:t>
            </a:r>
            <a:r>
              <a:rPr lang="en-US" altLang="zh-CN" sz="2400" u="none" dirty="0" err="1">
                <a:solidFill>
                  <a:schemeClr val="tx1"/>
                </a:solidFill>
                <a:latin typeface="+mn-ea"/>
                <a:ea typeface="+mn-ea"/>
              </a:rPr>
              <a:t>x</a:t>
            </a:r>
            <a:r>
              <a:rPr lang="en-US" altLang="zh-CN" sz="2400" i="1" u="none" dirty="0" err="1">
                <a:solidFill>
                  <a:schemeClr val="tx1"/>
                </a:solidFill>
                <a:latin typeface="+mn-ea"/>
                <a:ea typeface="+mn-ea"/>
              </a:rPr>
              <a:t>,C</a:t>
            </a:r>
            <a:r>
              <a:rPr lang="en-US" altLang="zh-CN" sz="2400" i="1" u="none" baseline="-25000" dirty="0" err="1">
                <a:solidFill>
                  <a:schemeClr val="tx1"/>
                </a:solidFill>
                <a:latin typeface="+mn-ea"/>
                <a:ea typeface="+mn-ea"/>
              </a:rPr>
              <a:t>k</a:t>
            </a:r>
            <a:r>
              <a:rPr lang="en-US" altLang="zh-CN" sz="2400" u="none" dirty="0">
                <a:solidFill>
                  <a:schemeClr val="tx1"/>
                </a:solidFill>
                <a:latin typeface="+mn-ea"/>
                <a:ea typeface="+mn-ea"/>
              </a:rPr>
              <a:t>)</a:t>
            </a:r>
            <a:r>
              <a:rPr lang="zh-CN" altLang="en-US" sz="2400" u="none" dirty="0">
                <a:solidFill>
                  <a:srgbClr val="0000FF"/>
                </a:solidFill>
                <a:latin typeface="+mn-ea"/>
                <a:ea typeface="+mn-ea"/>
              </a:rPr>
              <a:t>建模，再归一化得到后验概率。 </a:t>
            </a:r>
          </a:p>
        </p:txBody>
      </p:sp>
      <p:sp>
        <p:nvSpPr>
          <p:cNvPr id="12" name="矩形 11"/>
          <p:cNvSpPr/>
          <p:nvPr/>
        </p:nvSpPr>
        <p:spPr>
          <a:xfrm>
            <a:off x="2987824" y="6127334"/>
            <a:ext cx="2239716" cy="400110"/>
          </a:xfrm>
          <a:prstGeom prst="rect">
            <a:avLst/>
          </a:prstGeom>
        </p:spPr>
        <p:txBody>
          <a:bodyPr wrap="none">
            <a:spAutoFit/>
          </a:bodyPr>
          <a:lstStyle/>
          <a:p>
            <a:r>
              <a:rPr lang="zh-CN" altLang="en-US" u="none" dirty="0">
                <a:solidFill>
                  <a:srgbClr val="FF0000"/>
                </a:solidFill>
              </a:rPr>
              <a:t>朴素贝叶斯分类器</a:t>
            </a:r>
          </a:p>
        </p:txBody>
      </p:sp>
      <p:sp>
        <p:nvSpPr>
          <p:cNvPr id="3" name="灯片编号占位符 2"/>
          <p:cNvSpPr>
            <a:spLocks noGrp="1"/>
          </p:cNvSpPr>
          <p:nvPr>
            <p:ph type="sldNum" sz="quarter" idx="12"/>
          </p:nvPr>
        </p:nvSpPr>
        <p:spPr/>
        <p:txBody>
          <a:bodyPr/>
          <a:lstStyle/>
          <a:p>
            <a:pPr algn="r"/>
            <a:fld id="{6159FED4-300C-4CA6-A166-7CA8D48E5ACA}" type="slidenum">
              <a:rPr lang="en-US" altLang="zh-CN" smtClean="0"/>
              <a:pPr algn="r"/>
              <a:t>4</a:t>
            </a:fld>
            <a:endParaRPr lang="zh-CN" altLang="en-US" dirty="0"/>
          </a:p>
        </p:txBody>
      </p:sp>
    </p:spTree>
    <p:extLst>
      <p:ext uri="{BB962C8B-B14F-4D97-AF65-F5344CB8AC3E}">
        <p14:creationId xmlns:p14="http://schemas.microsoft.com/office/powerpoint/2010/main" val="216774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14348" y="77119"/>
            <a:ext cx="7194550" cy="787400"/>
          </a:xfrm>
        </p:spPr>
        <p:txBody>
          <a:bodyPr/>
          <a:lstStyle/>
          <a:p>
            <a:r>
              <a:rPr lang="zh-CN" altLang="en-US" b="1" dirty="0">
                <a:latin typeface="黑体" pitchFamily="49" charset="-122"/>
                <a:ea typeface="黑体" pitchFamily="49" charset="-122"/>
              </a:rPr>
              <a:t>朴素贝叶斯分类器</a:t>
            </a:r>
          </a:p>
        </p:txBody>
      </p:sp>
      <p:sp>
        <p:nvSpPr>
          <p:cNvPr id="3" name="内容占位符 2"/>
          <p:cNvSpPr>
            <a:spLocks noGrp="1"/>
          </p:cNvSpPr>
          <p:nvPr>
            <p:ph sz="quarter" idx="14"/>
          </p:nvPr>
        </p:nvSpPr>
        <p:spPr>
          <a:xfrm>
            <a:off x="260350" y="1140265"/>
            <a:ext cx="8526492" cy="5087515"/>
          </a:xfrm>
        </p:spPr>
        <p:txBody>
          <a:bodyPr>
            <a:normAutofit fontScale="92500" lnSpcReduction="10000"/>
          </a:bodyPr>
          <a:lstStyle/>
          <a:p>
            <a:r>
              <a:rPr kumimoji="1" lang="zh-CN" altLang="en-US" sz="2600" b="1" dirty="0">
                <a:latin typeface="Times New Roman" pitchFamily="18" charset="0"/>
                <a:ea typeface="+mn-ea"/>
                <a:cs typeface="Times New Roman" pitchFamily="18" charset="0"/>
              </a:rPr>
              <a:t>估计</a:t>
            </a:r>
            <a:r>
              <a:rPr lang="zh-CN" altLang="en-US" sz="2600" b="1" dirty="0">
                <a:latin typeface="Times New Roman" pitchFamily="18" charset="0"/>
                <a:ea typeface="+mn-ea"/>
                <a:cs typeface="Times New Roman" pitchFamily="18" charset="0"/>
              </a:rPr>
              <a:t>后验概率主要困难：类条件概率是所有属性上的联合概率，难以从有限的训练样本估计获得。</a:t>
            </a:r>
          </a:p>
          <a:p>
            <a:endParaRPr kumimoji="1" lang="zh-CN" altLang="en-US" sz="2600" b="1" dirty="0">
              <a:latin typeface="Times New Roman" pitchFamily="18" charset="0"/>
              <a:ea typeface="+mn-ea"/>
              <a:cs typeface="Times New Roman" pitchFamily="18" charset="0"/>
            </a:endParaRPr>
          </a:p>
          <a:p>
            <a:r>
              <a:rPr lang="zh-CN" altLang="en-US" sz="2600" b="1" dirty="0">
                <a:solidFill>
                  <a:srgbClr val="FF0000"/>
                </a:solidFill>
                <a:latin typeface="Times New Roman" pitchFamily="18" charset="0"/>
                <a:ea typeface="+mn-ea"/>
                <a:cs typeface="Times New Roman" pitchFamily="18" charset="0"/>
              </a:rPr>
              <a:t>朴素贝叶斯分类器</a:t>
            </a:r>
            <a:r>
              <a:rPr lang="en-US" altLang="zh-CN" sz="2600" b="1" dirty="0">
                <a:latin typeface="Times New Roman" pitchFamily="18" charset="0"/>
                <a:ea typeface="+mn-ea"/>
                <a:cs typeface="Times New Roman" pitchFamily="18" charset="0"/>
              </a:rPr>
              <a:t>(Naïve Bayes Classifier)</a:t>
            </a:r>
            <a:r>
              <a:rPr lang="zh-CN" altLang="en-US" sz="2600" b="1" dirty="0">
                <a:latin typeface="Times New Roman" pitchFamily="18" charset="0"/>
                <a:ea typeface="+mn-ea"/>
                <a:cs typeface="Times New Roman" pitchFamily="18" charset="0"/>
              </a:rPr>
              <a:t>采用了“</a:t>
            </a:r>
            <a:r>
              <a:rPr lang="zh-CN" altLang="en-US" sz="2600" b="1" dirty="0">
                <a:solidFill>
                  <a:srgbClr val="FF0000"/>
                </a:solidFill>
                <a:latin typeface="Times New Roman" pitchFamily="18" charset="0"/>
                <a:ea typeface="+mn-ea"/>
                <a:cs typeface="Times New Roman" pitchFamily="18" charset="0"/>
              </a:rPr>
              <a:t>属性条件独立性假设</a:t>
            </a:r>
            <a:r>
              <a:rPr lang="zh-CN" altLang="en-US" sz="2600" b="1" dirty="0">
                <a:latin typeface="Times New Roman" pitchFamily="18" charset="0"/>
                <a:ea typeface="+mn-ea"/>
                <a:cs typeface="Times New Roman" pitchFamily="18" charset="0"/>
              </a:rPr>
              <a:t>”</a:t>
            </a:r>
            <a:r>
              <a:rPr lang="en-US" altLang="zh-CN" sz="2600" b="1" dirty="0">
                <a:latin typeface="Times New Roman" pitchFamily="18" charset="0"/>
                <a:ea typeface="+mn-ea"/>
                <a:cs typeface="Times New Roman" pitchFamily="18" charset="0"/>
              </a:rPr>
              <a:t>(attribute conditional independence assumption)</a:t>
            </a:r>
            <a:r>
              <a:rPr lang="zh-CN" altLang="en-US" sz="2600" b="1" dirty="0">
                <a:latin typeface="Times New Roman" pitchFamily="18" charset="0"/>
                <a:ea typeface="+mn-ea"/>
                <a:cs typeface="Times New Roman" pitchFamily="18" charset="0"/>
              </a:rPr>
              <a:t>：每个属性独立地对分类结果发生影响。</a:t>
            </a:r>
          </a:p>
          <a:p>
            <a:endParaRPr kumimoji="1" lang="zh-CN" altLang="en-US" sz="2600" b="1" dirty="0">
              <a:latin typeface="Times New Roman" pitchFamily="18" charset="0"/>
              <a:ea typeface="+mn-ea"/>
              <a:cs typeface="Times New Roman" pitchFamily="18" charset="0"/>
            </a:endParaRPr>
          </a:p>
          <a:p>
            <a:r>
              <a:rPr lang="zh-CN" altLang="en-US" sz="2600" b="1" dirty="0">
                <a:latin typeface="Times New Roman" pitchFamily="18" charset="0"/>
                <a:ea typeface="+mn-ea"/>
                <a:cs typeface="Times New Roman" pitchFamily="18" charset="0"/>
              </a:rPr>
              <a:t>基于属性条件独立性假设，后验概率可重写为</a:t>
            </a:r>
          </a:p>
          <a:p>
            <a:pPr lvl="1"/>
            <a:endParaRPr kumimoji="1" lang="zh-CN" altLang="en-US" sz="2600" b="1" dirty="0">
              <a:latin typeface="Times New Roman" pitchFamily="18" charset="0"/>
              <a:ea typeface="+mn-ea"/>
              <a:cs typeface="Times New Roman" pitchFamily="18" charset="0"/>
            </a:endParaRPr>
          </a:p>
          <a:p>
            <a:pPr lvl="1"/>
            <a:endParaRPr kumimoji="1" lang="zh-CN" altLang="en-US" sz="2600" b="1" dirty="0">
              <a:latin typeface="Times New Roman" pitchFamily="18" charset="0"/>
              <a:ea typeface="+mn-ea"/>
              <a:cs typeface="Times New Roman" pitchFamily="18" charset="0"/>
            </a:endParaRPr>
          </a:p>
          <a:p>
            <a:pPr lvl="1"/>
            <a:endParaRPr kumimoji="1" lang="zh-CN" altLang="en-US" sz="2600" b="1" dirty="0">
              <a:latin typeface="Times New Roman" pitchFamily="18" charset="0"/>
              <a:ea typeface="+mn-ea"/>
              <a:cs typeface="Times New Roman" pitchFamily="18" charset="0"/>
            </a:endParaRPr>
          </a:p>
          <a:p>
            <a:pPr lvl="1"/>
            <a:endParaRPr kumimoji="1" lang="zh-CN" altLang="en-US" sz="2600" b="1" dirty="0">
              <a:latin typeface="Times New Roman" pitchFamily="18" charset="0"/>
              <a:ea typeface="+mn-ea"/>
              <a:cs typeface="Times New Roman" pitchFamily="18" charset="0"/>
            </a:endParaRPr>
          </a:p>
          <a:p>
            <a:pPr lvl="1"/>
            <a:r>
              <a:rPr kumimoji="1" lang="zh-CN" altLang="en-US" sz="2600" b="1" dirty="0">
                <a:latin typeface="Times New Roman" pitchFamily="18" charset="0"/>
                <a:ea typeface="+mn-ea"/>
                <a:cs typeface="Times New Roman" pitchFamily="18" charset="0"/>
              </a:rPr>
              <a:t>其中</a:t>
            </a:r>
            <a:r>
              <a:rPr kumimoji="1" lang="en-US" altLang="zh-CN" sz="2600" b="1" dirty="0">
                <a:latin typeface="Times New Roman" pitchFamily="18" charset="0"/>
                <a:ea typeface="+mn-ea"/>
                <a:cs typeface="Times New Roman" pitchFamily="18" charset="0"/>
              </a:rPr>
              <a:t>d</a:t>
            </a:r>
            <a:r>
              <a:rPr lang="zh-CN" altLang="en-US" sz="2600" b="1" dirty="0">
                <a:latin typeface="Times New Roman" pitchFamily="18" charset="0"/>
                <a:ea typeface="+mn-ea"/>
                <a:cs typeface="Times New Roman" pitchFamily="18" charset="0"/>
              </a:rPr>
              <a:t>为属性数目， </a:t>
            </a:r>
            <a:r>
              <a:rPr lang="en-US" altLang="zh-CN" sz="2600" b="1" dirty="0">
                <a:latin typeface="Times New Roman" pitchFamily="18" charset="0"/>
                <a:ea typeface="+mn-ea"/>
                <a:cs typeface="Times New Roman" pitchFamily="18" charset="0"/>
              </a:rPr>
              <a:t>x</a:t>
            </a:r>
            <a:r>
              <a:rPr lang="en-US" altLang="zh-CN" sz="2600" b="1" baseline="-25000" dirty="0">
                <a:latin typeface="Times New Roman" pitchFamily="18" charset="0"/>
                <a:ea typeface="+mn-ea"/>
                <a:cs typeface="Times New Roman" pitchFamily="18" charset="0"/>
              </a:rPr>
              <a:t>i</a:t>
            </a:r>
            <a:r>
              <a:rPr lang="zh-CN" altLang="en-US" sz="2600" b="1" dirty="0">
                <a:latin typeface="Times New Roman" pitchFamily="18" charset="0"/>
                <a:ea typeface="+mn-ea"/>
                <a:cs typeface="Times New Roman" pitchFamily="18" charset="0"/>
              </a:rPr>
              <a:t>为 </a:t>
            </a:r>
            <a:r>
              <a:rPr lang="en-US" altLang="zh-CN" sz="2600" b="1" dirty="0">
                <a:latin typeface="Times New Roman" pitchFamily="18" charset="0"/>
                <a:ea typeface="+mn-ea"/>
                <a:cs typeface="Times New Roman" pitchFamily="18" charset="0"/>
              </a:rPr>
              <a:t>x</a:t>
            </a:r>
            <a:r>
              <a:rPr lang="zh-CN" altLang="en-US" sz="2600" b="1" dirty="0">
                <a:latin typeface="Times New Roman" pitchFamily="18" charset="0"/>
                <a:ea typeface="+mn-ea"/>
                <a:cs typeface="Times New Roman" pitchFamily="18" charset="0"/>
              </a:rPr>
              <a:t> 在第 </a:t>
            </a:r>
            <a:r>
              <a:rPr lang="en-US" altLang="zh-CN" sz="2600" b="1" dirty="0" err="1">
                <a:latin typeface="Times New Roman" pitchFamily="18" charset="0"/>
                <a:ea typeface="+mn-ea"/>
                <a:cs typeface="Times New Roman" pitchFamily="18" charset="0"/>
              </a:rPr>
              <a:t>i</a:t>
            </a:r>
            <a:r>
              <a:rPr lang="zh-CN" altLang="en-US" sz="2600" b="1" dirty="0">
                <a:latin typeface="Times New Roman" pitchFamily="18" charset="0"/>
                <a:ea typeface="+mn-ea"/>
                <a:cs typeface="Times New Roman" pitchFamily="18" charset="0"/>
              </a:rPr>
              <a:t> 个属性上的取值。</a:t>
            </a:r>
            <a:endParaRPr kumimoji="1" lang="zh-CN" altLang="en-US" dirty="0">
              <a:latin typeface="Times New Roman" pitchFamily="18" charset="0"/>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4073564710"/>
              </p:ext>
            </p:extLst>
          </p:nvPr>
        </p:nvGraphicFramePr>
        <p:xfrm>
          <a:off x="1440917" y="4429132"/>
          <a:ext cx="6459542" cy="1028133"/>
        </p:xfrm>
        <a:graphic>
          <a:graphicData uri="http://schemas.openxmlformats.org/presentationml/2006/ole">
            <mc:AlternateContent xmlns:mc="http://schemas.openxmlformats.org/markup-compatibility/2006">
              <mc:Choice xmlns:v="urn:schemas-microsoft-com:vml" Requires="v">
                <p:oleObj spid="_x0000_s241793" name="Formula" r:id="rId3" imgW="2890800" imgH="463680" progId="">
                  <p:embed/>
                </p:oleObj>
              </mc:Choice>
              <mc:Fallback>
                <p:oleObj name="Formula" r:id="rId3" imgW="2890800" imgH="46368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917" y="4429132"/>
                        <a:ext cx="6459542" cy="1028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138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b="1" dirty="0">
                <a:latin typeface="黑体" pitchFamily="49" charset="-122"/>
                <a:ea typeface="黑体" pitchFamily="49" charset="-122"/>
              </a:rPr>
              <a:t>朴素贝叶斯分类器</a:t>
            </a:r>
          </a:p>
        </p:txBody>
      </p:sp>
      <p:sp>
        <p:nvSpPr>
          <p:cNvPr id="4" name="灯片编号占位符 3"/>
          <p:cNvSpPr>
            <a:spLocks noGrp="1"/>
          </p:cNvSpPr>
          <p:nvPr>
            <p:ph type="sldNum" sz="quarter" idx="12"/>
          </p:nvPr>
        </p:nvSpPr>
        <p:spPr/>
        <p:txBody>
          <a:bodyPr/>
          <a:lstStyle/>
          <a:p>
            <a:pPr algn="r"/>
            <a:fld id="{6159FED4-300C-4CA6-A166-7CA8D48E5ACA}" type="slidenum">
              <a:rPr lang="en-US" altLang="zh-CN" smtClean="0"/>
              <a:pPr algn="r"/>
              <a:t>6</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383661672"/>
              </p:ext>
            </p:extLst>
          </p:nvPr>
        </p:nvGraphicFramePr>
        <p:xfrm>
          <a:off x="857224" y="1571612"/>
          <a:ext cx="6908371" cy="1099571"/>
        </p:xfrm>
        <a:graphic>
          <a:graphicData uri="http://schemas.openxmlformats.org/presentationml/2006/ole">
            <mc:AlternateContent xmlns:mc="http://schemas.openxmlformats.org/markup-compatibility/2006">
              <mc:Choice xmlns:v="urn:schemas-microsoft-com:vml" Requires="v">
                <p:oleObj spid="_x0000_s242932" name="Formula" r:id="rId3" imgW="2890800" imgH="463680" progId="">
                  <p:embed/>
                </p:oleObj>
              </mc:Choice>
              <mc:Fallback>
                <p:oleObj name="Formula" r:id="rId3" imgW="2890800" imgH="463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1571612"/>
                        <a:ext cx="6908371" cy="1099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85786" y="3168060"/>
            <a:ext cx="7715304" cy="461665"/>
          </a:xfrm>
          <a:prstGeom prst="rect">
            <a:avLst/>
          </a:prstGeom>
        </p:spPr>
        <p:txBody>
          <a:bodyPr wrap="square">
            <a:spAutoFit/>
          </a:bodyPr>
          <a:lstStyle/>
          <a:p>
            <a:r>
              <a:rPr lang="zh-CN" altLang="en-US" sz="2400" u="none" dirty="0">
                <a:solidFill>
                  <a:srgbClr val="FF0000"/>
                </a:solidFill>
                <a:latin typeface="+mn-ea"/>
                <a:ea typeface="+mn-ea"/>
                <a:cs typeface="Times New Roman" pitchFamily="18" charset="0"/>
              </a:rPr>
              <a:t>由于对所有类别来说</a:t>
            </a:r>
            <a:r>
              <a:rPr lang="en-US" altLang="zh-CN" sz="2400" u="none" dirty="0">
                <a:solidFill>
                  <a:srgbClr val="FF0000"/>
                </a:solidFill>
                <a:latin typeface="+mn-ea"/>
                <a:ea typeface="+mn-ea"/>
                <a:cs typeface="Times New Roman" pitchFamily="18" charset="0"/>
              </a:rPr>
              <a:t>P(x)</a:t>
            </a:r>
            <a:r>
              <a:rPr lang="zh-CN" altLang="en-US" sz="2400" u="none" dirty="0">
                <a:solidFill>
                  <a:srgbClr val="FF0000"/>
                </a:solidFill>
                <a:latin typeface="+mn-ea"/>
                <a:ea typeface="+mn-ea"/>
                <a:cs typeface="Times New Roman" pitchFamily="18" charset="0"/>
              </a:rPr>
              <a:t> 相同，基于贝叶斯判定准则有</a:t>
            </a:r>
          </a:p>
        </p:txBody>
      </p:sp>
      <p:sp>
        <p:nvSpPr>
          <p:cNvPr id="10" name="矩形 9"/>
          <p:cNvSpPr/>
          <p:nvPr/>
        </p:nvSpPr>
        <p:spPr>
          <a:xfrm>
            <a:off x="1071538" y="5450013"/>
            <a:ext cx="7457491" cy="461665"/>
          </a:xfrm>
          <a:prstGeom prst="rect">
            <a:avLst/>
          </a:prstGeom>
        </p:spPr>
        <p:txBody>
          <a:bodyPr wrap="none">
            <a:spAutoFit/>
          </a:bodyPr>
          <a:lstStyle/>
          <a:p>
            <a:pPr marL="0" lvl="1"/>
            <a:r>
              <a:rPr lang="zh-CN" altLang="en-US" sz="2400" u="none" dirty="0">
                <a:solidFill>
                  <a:srgbClr val="FF0000"/>
                </a:solidFill>
                <a:latin typeface="+mn-ea"/>
                <a:ea typeface="+mn-ea"/>
                <a:cs typeface="Times New Roman" pitchFamily="18" charset="0"/>
              </a:rPr>
              <a:t>即对每个样本</a:t>
            </a:r>
            <a:r>
              <a:rPr lang="en-US" altLang="zh-CN" sz="2400" u="none" dirty="0">
                <a:solidFill>
                  <a:srgbClr val="FF0000"/>
                </a:solidFill>
                <a:latin typeface="+mn-ea"/>
                <a:ea typeface="+mn-ea"/>
                <a:cs typeface="Times New Roman" pitchFamily="18" charset="0"/>
              </a:rPr>
              <a:t>x, </a:t>
            </a:r>
            <a:r>
              <a:rPr lang="zh-CN" altLang="en-US" sz="2400" u="none" dirty="0">
                <a:solidFill>
                  <a:srgbClr val="FF0000"/>
                </a:solidFill>
                <a:latin typeface="+mn-ea"/>
                <a:ea typeface="+mn-ea"/>
                <a:cs typeface="Times New Roman" pitchFamily="18" charset="0"/>
              </a:rPr>
              <a:t>选择能使后验概率最大的类别标记。</a:t>
            </a:r>
          </a:p>
        </p:txBody>
      </p:sp>
      <p:graphicFrame>
        <p:nvGraphicFramePr>
          <p:cNvPr id="12" name="对象 11"/>
          <p:cNvGraphicFramePr>
            <a:graphicFrameLocks noChangeAspect="1"/>
          </p:cNvGraphicFramePr>
          <p:nvPr>
            <p:extLst>
              <p:ext uri="{D42A27DB-BD31-4B8C-83A1-F6EECF244321}">
                <p14:modId xmlns:p14="http://schemas.microsoft.com/office/powerpoint/2010/main" val="2230177077"/>
              </p:ext>
            </p:extLst>
          </p:nvPr>
        </p:nvGraphicFramePr>
        <p:xfrm>
          <a:off x="1571604" y="4000504"/>
          <a:ext cx="5723970" cy="1214446"/>
        </p:xfrm>
        <a:graphic>
          <a:graphicData uri="http://schemas.openxmlformats.org/presentationml/2006/ole">
            <mc:AlternateContent xmlns:mc="http://schemas.openxmlformats.org/markup-compatibility/2006">
              <mc:Choice xmlns:v="urn:schemas-microsoft-com:vml" Requires="v">
                <p:oleObj spid="_x0000_s242933" name="Formula" r:id="rId5" imgW="2173320" imgH="463680" progId="">
                  <p:embed/>
                </p:oleObj>
              </mc:Choice>
              <mc:Fallback>
                <p:oleObj name="Formula" r:id="rId5" imgW="2173320" imgH="463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4000504"/>
                        <a:ext cx="5723970" cy="121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58800" y="0"/>
            <a:ext cx="8362950" cy="1143000"/>
          </a:xfrm>
        </p:spPr>
        <p:txBody>
          <a:bodyPr/>
          <a:lstStyle/>
          <a:p>
            <a:r>
              <a:rPr lang="zh-CN" altLang="en-US" b="1" dirty="0">
                <a:latin typeface="黑体" pitchFamily="49" charset="-122"/>
                <a:ea typeface="黑体" pitchFamily="49" charset="-122"/>
              </a:rPr>
              <a:t>三种分类方法</a:t>
            </a:r>
            <a:endParaRPr lang="en-GB" altLang="zh-CN" b="1" dirty="0">
              <a:latin typeface="黑体" pitchFamily="49" charset="-122"/>
              <a:ea typeface="黑体" pitchFamily="49" charset="-122"/>
            </a:endParaRPr>
          </a:p>
        </p:txBody>
      </p:sp>
      <p:sp>
        <p:nvSpPr>
          <p:cNvPr id="116739" name="Content Placeholder 2"/>
          <p:cNvSpPr>
            <a:spLocks noGrp="1"/>
          </p:cNvSpPr>
          <p:nvPr>
            <p:ph idx="1"/>
          </p:nvPr>
        </p:nvSpPr>
        <p:spPr>
          <a:xfrm>
            <a:off x="914400" y="1397000"/>
            <a:ext cx="8229600" cy="4872038"/>
          </a:xfrm>
        </p:spPr>
        <p:txBody>
          <a:bodyPr/>
          <a:lstStyle/>
          <a:p>
            <a:pPr marL="0" indent="0">
              <a:buNone/>
            </a:pPr>
            <a:r>
              <a:rPr lang="zh-CN" altLang="en-US" sz="2800" b="1" dirty="0">
                <a:solidFill>
                  <a:srgbClr val="0432FF"/>
                </a:solidFill>
                <a:latin typeface="Times New Roman" pitchFamily="18" charset="0"/>
                <a:ea typeface="+mn-ea"/>
                <a:cs typeface="Times New Roman" pitchFamily="18" charset="0"/>
              </a:rPr>
              <a:t>（</a:t>
            </a:r>
            <a:r>
              <a:rPr lang="en-US" altLang="zh-CN" sz="2800" b="1" dirty="0">
                <a:solidFill>
                  <a:srgbClr val="0432FF"/>
                </a:solidFill>
                <a:latin typeface="Times New Roman" pitchFamily="18" charset="0"/>
                <a:ea typeface="+mn-ea"/>
                <a:cs typeface="Times New Roman" pitchFamily="18" charset="0"/>
              </a:rPr>
              <a:t>3</a:t>
            </a:r>
            <a:r>
              <a:rPr lang="zh-CN" altLang="en-US" sz="2800" b="1" dirty="0">
                <a:solidFill>
                  <a:srgbClr val="0432FF"/>
                </a:solidFill>
                <a:latin typeface="Times New Roman" pitchFamily="18" charset="0"/>
                <a:ea typeface="+mn-ea"/>
                <a:cs typeface="Times New Roman" pitchFamily="18" charset="0"/>
              </a:rPr>
              <a:t>）</a:t>
            </a:r>
            <a:r>
              <a:rPr lang="en-US" altLang="zh-CN" sz="2800" b="1" noProof="1">
                <a:solidFill>
                  <a:srgbClr val="0432FF"/>
                </a:solidFill>
                <a:latin typeface="Times New Roman" pitchFamily="18" charset="0"/>
                <a:ea typeface="+mn-ea"/>
                <a:cs typeface="Times New Roman" pitchFamily="18" charset="0"/>
                <a:sym typeface="+mn-ea"/>
              </a:rPr>
              <a:t>Probabilistic Discriminative Models</a:t>
            </a:r>
            <a:r>
              <a:rPr lang="zh-CN" altLang="en-US" sz="2800" b="1" noProof="1">
                <a:solidFill>
                  <a:srgbClr val="0432FF"/>
                </a:solidFill>
                <a:latin typeface="Times New Roman" pitchFamily="18" charset="0"/>
                <a:ea typeface="+mn-ea"/>
                <a:cs typeface="Times New Roman" pitchFamily="18" charset="0"/>
                <a:sym typeface="+mn-ea"/>
              </a:rPr>
              <a:t>：</a:t>
            </a:r>
            <a:r>
              <a:rPr lang="en-US" altLang="zh-CN" sz="2800" b="1" noProof="1">
                <a:solidFill>
                  <a:srgbClr val="0432FF"/>
                </a:solidFill>
                <a:latin typeface="Times New Roman" pitchFamily="18" charset="0"/>
                <a:ea typeface="+mn-ea"/>
                <a:cs typeface="Times New Roman" pitchFamily="18" charset="0"/>
                <a:sym typeface="+mn-ea"/>
              </a:rPr>
              <a:t> </a:t>
            </a:r>
          </a:p>
          <a:p>
            <a:pPr marL="0" indent="0">
              <a:buNone/>
            </a:pPr>
            <a:r>
              <a:rPr lang="en-GB" altLang="zh-CN" sz="2800" b="1" dirty="0">
                <a:solidFill>
                  <a:srgbClr val="0432FF"/>
                </a:solidFill>
                <a:latin typeface="Times New Roman" pitchFamily="18" charset="0"/>
                <a:ea typeface="+mn-ea"/>
                <a:cs typeface="Times New Roman" pitchFamily="18" charset="0"/>
              </a:rPr>
              <a:t> </a:t>
            </a:r>
            <a:r>
              <a:rPr lang="zh-CN" altLang="en-US" sz="2800" b="1" dirty="0">
                <a:solidFill>
                  <a:srgbClr val="0432FF"/>
                </a:solidFill>
                <a:latin typeface="Times New Roman" pitchFamily="18" charset="0"/>
                <a:ea typeface="+mn-ea"/>
                <a:cs typeface="Times New Roman" pitchFamily="18" charset="0"/>
              </a:rPr>
              <a:t>概率判别式模型</a:t>
            </a:r>
            <a:endParaRPr lang="en-GB" altLang="zh-CN" sz="2800" b="1" dirty="0">
              <a:solidFill>
                <a:srgbClr val="0432FF"/>
              </a:solidFill>
              <a:latin typeface="Times New Roman" pitchFamily="18" charset="0"/>
              <a:ea typeface="+mn-ea"/>
              <a:cs typeface="Times New Roman" pitchFamily="18" charset="0"/>
            </a:endParaRPr>
          </a:p>
          <a:p>
            <a:pPr marL="0" indent="0">
              <a:buNone/>
            </a:pPr>
            <a:endParaRPr lang="en-US" altLang="zh-CN" sz="2400" b="1" dirty="0"/>
          </a:p>
          <a:p>
            <a:pPr marL="0" indent="0">
              <a:lnSpc>
                <a:spcPct val="150000"/>
              </a:lnSpc>
              <a:buNone/>
            </a:pPr>
            <a:r>
              <a:rPr lang="zh-CN" altLang="en-US" sz="2800" b="1" dirty="0">
                <a:latin typeface="Times New Roman" pitchFamily="18" charset="0"/>
                <a:ea typeface="+mn-ea"/>
                <a:cs typeface="Times New Roman" pitchFamily="18" charset="0"/>
              </a:rPr>
              <a:t>        直</a:t>
            </a:r>
            <a:r>
              <a:rPr lang="zh-CN" altLang="en-US" sz="2800" b="1" dirty="0">
                <a:latin typeface="+mn-ea"/>
                <a:ea typeface="+mn-ea"/>
              </a:rPr>
              <a:t>接对</a:t>
            </a:r>
            <a:r>
              <a:rPr lang="zh-CN" altLang="en-US" sz="2800" b="1" dirty="0">
                <a:solidFill>
                  <a:srgbClr val="FF0000"/>
                </a:solidFill>
                <a:latin typeface="+mn-ea"/>
                <a:ea typeface="+mn-ea"/>
              </a:rPr>
              <a:t>后验概率</a:t>
            </a:r>
            <a:r>
              <a:rPr lang="en-US" altLang="zh-CN" sz="2800" b="1" i="1" dirty="0">
                <a:solidFill>
                  <a:srgbClr val="FF0000"/>
                </a:solidFill>
                <a:latin typeface="+mn-ea"/>
                <a:ea typeface="+mn-ea"/>
                <a:cs typeface="Times New Roman" pitchFamily="18" charset="0"/>
              </a:rPr>
              <a:t>p</a:t>
            </a:r>
            <a:r>
              <a:rPr lang="en-US" altLang="zh-CN" sz="2800" b="1" dirty="0">
                <a:solidFill>
                  <a:srgbClr val="FF0000"/>
                </a:solidFill>
                <a:latin typeface="+mn-ea"/>
                <a:ea typeface="+mn-ea"/>
                <a:cs typeface="Times New Roman" pitchFamily="18" charset="0"/>
              </a:rPr>
              <a:t>(</a:t>
            </a:r>
            <a:r>
              <a:rPr lang="en-US" altLang="zh-CN" sz="2800" b="1" i="1" dirty="0" err="1">
                <a:solidFill>
                  <a:srgbClr val="FF0000"/>
                </a:solidFill>
                <a:latin typeface="+mn-ea"/>
                <a:ea typeface="+mn-ea"/>
                <a:cs typeface="Times New Roman" pitchFamily="18" charset="0"/>
              </a:rPr>
              <a:t>C</a:t>
            </a:r>
            <a:r>
              <a:rPr lang="en-US" altLang="zh-CN" sz="2800" b="1" i="1" baseline="-25000" dirty="0" err="1">
                <a:solidFill>
                  <a:srgbClr val="FF0000"/>
                </a:solidFill>
                <a:latin typeface="+mn-ea"/>
                <a:ea typeface="+mn-ea"/>
                <a:cs typeface="Times New Roman" pitchFamily="18" charset="0"/>
              </a:rPr>
              <a:t>k</a:t>
            </a:r>
            <a:r>
              <a:rPr lang="en-US" altLang="zh-CN" sz="2800" b="1" i="1" dirty="0" err="1">
                <a:solidFill>
                  <a:srgbClr val="FF0000"/>
                </a:solidFill>
                <a:latin typeface="+mn-ea"/>
                <a:ea typeface="+mn-ea"/>
                <a:cs typeface="Times New Roman" pitchFamily="18" charset="0"/>
              </a:rPr>
              <a:t>|x</a:t>
            </a:r>
            <a:r>
              <a:rPr lang="en-US" altLang="zh-CN" sz="2800" b="1" dirty="0">
                <a:solidFill>
                  <a:srgbClr val="FF0000"/>
                </a:solidFill>
                <a:latin typeface="+mn-ea"/>
                <a:ea typeface="+mn-ea"/>
                <a:cs typeface="Times New Roman" pitchFamily="18" charset="0"/>
              </a:rPr>
              <a:t>)</a:t>
            </a:r>
            <a:r>
              <a:rPr lang="zh-CN" altLang="en-US" sz="2800" b="1" dirty="0">
                <a:latin typeface="+mn-ea"/>
                <a:ea typeface="+mn-ea"/>
              </a:rPr>
              <a:t>建模的⽅法，</a:t>
            </a:r>
            <a:endParaRPr lang="en-US" altLang="zh-CN" sz="2800" b="1" dirty="0">
              <a:latin typeface="+mn-ea"/>
              <a:ea typeface="+mn-ea"/>
            </a:endParaRPr>
          </a:p>
          <a:p>
            <a:pPr marL="0" indent="0">
              <a:lnSpc>
                <a:spcPct val="150000"/>
              </a:lnSpc>
              <a:buNone/>
            </a:pPr>
            <a:r>
              <a:rPr lang="zh-CN" altLang="en-US" sz="2800" b="1" dirty="0">
                <a:latin typeface="+mn-ea"/>
                <a:ea typeface="+mn-ea"/>
              </a:rPr>
              <a:t>    再使⽤决策论来确定每个新的输⼊</a:t>
            </a:r>
            <a:r>
              <a:rPr lang="en-US" altLang="zh-CN" sz="2800" b="1" dirty="0">
                <a:latin typeface="+mn-ea"/>
                <a:ea typeface="+mn-ea"/>
              </a:rPr>
              <a:t>x</a:t>
            </a:r>
            <a:r>
              <a:rPr lang="zh-CN" altLang="en-US" sz="2800" b="1" dirty="0">
                <a:latin typeface="+mn-ea"/>
                <a:ea typeface="+mn-ea"/>
              </a:rPr>
              <a:t>的类别</a:t>
            </a:r>
            <a:endParaRPr lang="en-US" altLang="zh-CN" sz="2800" b="1" dirty="0">
              <a:latin typeface="+mn-ea"/>
              <a:ea typeface="+mn-ea"/>
            </a:endParaRPr>
          </a:p>
          <a:p>
            <a:pPr marL="0" indent="0">
              <a:buNone/>
            </a:pPr>
            <a:endParaRPr lang="en-US" altLang="zh-CN" sz="2800" b="1" dirty="0"/>
          </a:p>
        </p:txBody>
      </p:sp>
      <p:sp>
        <p:nvSpPr>
          <p:cNvPr id="7" name="矩形 6"/>
          <p:cNvSpPr/>
          <p:nvPr/>
        </p:nvSpPr>
        <p:spPr>
          <a:xfrm>
            <a:off x="1785918" y="4786322"/>
            <a:ext cx="3477234" cy="461665"/>
          </a:xfrm>
          <a:prstGeom prst="rect">
            <a:avLst/>
          </a:prstGeom>
        </p:spPr>
        <p:txBody>
          <a:bodyPr wrap="none">
            <a:spAutoFit/>
          </a:bodyPr>
          <a:lstStyle/>
          <a:p>
            <a:pPr marL="0" lvl="2"/>
            <a:r>
              <a:rPr lang="en-US" altLang="zh-CN" sz="2400" u="none" dirty="0">
                <a:solidFill>
                  <a:srgbClr val="FF0000"/>
                </a:solidFill>
                <a:latin typeface="Times New Roman" pitchFamily="18" charset="0"/>
                <a:ea typeface="+mn-ea"/>
                <a:cs typeface="Times New Roman" pitchFamily="18" charset="0"/>
              </a:rPr>
              <a:t>logistic</a:t>
            </a:r>
            <a:r>
              <a:rPr lang="zh-CN" altLang="en-US" sz="2400" u="none" dirty="0">
                <a:solidFill>
                  <a:srgbClr val="FF0000"/>
                </a:solidFill>
                <a:latin typeface="Times New Roman" pitchFamily="18" charset="0"/>
                <a:ea typeface="+mn-ea"/>
                <a:cs typeface="Times New Roman" pitchFamily="18" charset="0"/>
              </a:rPr>
              <a:t>回归</a:t>
            </a:r>
            <a:r>
              <a:rPr lang="en-US" altLang="zh-CN" sz="2400" u="none" dirty="0">
                <a:solidFill>
                  <a:srgbClr val="FF0000"/>
                </a:solidFill>
                <a:latin typeface="Times New Roman" pitchFamily="18" charset="0"/>
                <a:ea typeface="+mn-ea"/>
                <a:cs typeface="Times New Roman" pitchFamily="18" charset="0"/>
              </a:rPr>
              <a:t>(</a:t>
            </a:r>
            <a:r>
              <a:rPr lang="zh-CN" altLang="en-US" sz="2400" u="none" dirty="0">
                <a:solidFill>
                  <a:srgbClr val="FF0000"/>
                </a:solidFill>
                <a:latin typeface="Times New Roman" pitchFamily="18" charset="0"/>
                <a:ea typeface="+mn-ea"/>
                <a:cs typeface="Times New Roman" pitchFamily="18" charset="0"/>
              </a:rPr>
              <a:t>二分类问题</a:t>
            </a:r>
            <a:r>
              <a:rPr lang="en-US" altLang="zh-CN" sz="2400" u="none" dirty="0">
                <a:solidFill>
                  <a:srgbClr val="FF0000"/>
                </a:solidFill>
                <a:latin typeface="Times New Roman" pitchFamily="18" charset="0"/>
                <a:ea typeface="+mn-ea"/>
                <a:cs typeface="Times New Roman" pitchFamily="18" charset="0"/>
              </a:rPr>
              <a:t>)</a:t>
            </a:r>
            <a:endParaRPr lang="zh-CN" altLang="en-US" sz="2400" u="none" dirty="0">
              <a:solidFill>
                <a:srgbClr val="FF0000"/>
              </a:solidFill>
              <a:latin typeface="Times New Roman" pitchFamily="18" charset="0"/>
              <a:ea typeface="+mn-ea"/>
              <a:cs typeface="Times New Roman" pitchFamily="18" charset="0"/>
            </a:endParaRPr>
          </a:p>
        </p:txBody>
      </p:sp>
      <p:sp>
        <p:nvSpPr>
          <p:cNvPr id="5" name="灯片编号占位符 4"/>
          <p:cNvSpPr>
            <a:spLocks noGrp="1"/>
          </p:cNvSpPr>
          <p:nvPr>
            <p:ph type="sldNum" sz="quarter" idx="12"/>
          </p:nvPr>
        </p:nvSpPr>
        <p:spPr/>
        <p:txBody>
          <a:bodyPr/>
          <a:lstStyle/>
          <a:p>
            <a:pPr algn="r"/>
            <a:fld id="{6159FED4-300C-4CA6-A166-7CA8D48E5ACA}" type="slidenum">
              <a:rPr lang="en-US" altLang="zh-CN" smtClean="0"/>
              <a:pPr algn="r"/>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229600" cy="1143000"/>
          </a:xfrm>
        </p:spPr>
        <p:txBody>
          <a:bodyPr/>
          <a:lstStyle/>
          <a:p>
            <a:r>
              <a:rPr lang="en-US" b="1" dirty="0"/>
              <a:t>Logistic</a:t>
            </a:r>
            <a:r>
              <a:rPr lang="zh-CN" altLang="en-US" b="1" dirty="0"/>
              <a:t>回归</a:t>
            </a:r>
            <a:r>
              <a:rPr lang="en-US" altLang="zh-CN" b="1" dirty="0"/>
              <a:t>-</a:t>
            </a:r>
            <a:r>
              <a:rPr lang="zh-CN" altLang="en-US" b="1" dirty="0"/>
              <a:t>总结</a:t>
            </a:r>
          </a:p>
        </p:txBody>
      </p:sp>
      <p:sp>
        <p:nvSpPr>
          <p:cNvPr id="3" name="内容占位符 2"/>
          <p:cNvSpPr>
            <a:spLocks noGrp="1"/>
          </p:cNvSpPr>
          <p:nvPr>
            <p:ph idx="1"/>
          </p:nvPr>
        </p:nvSpPr>
        <p:spPr/>
        <p:txBody>
          <a:bodyPr/>
          <a:lstStyle/>
          <a:p>
            <a:endParaRPr lang="zh-CN" altLang="en-US" dirty="0"/>
          </a:p>
        </p:txBody>
      </p:sp>
      <p:pic>
        <p:nvPicPr>
          <p:cNvPr id="246786" name="Picture 2"/>
          <p:cNvPicPr>
            <a:picLocks noChangeAspect="1" noChangeArrowheads="1"/>
          </p:cNvPicPr>
          <p:nvPr/>
        </p:nvPicPr>
        <p:blipFill>
          <a:blip r:embed="rId2"/>
          <a:srcRect/>
          <a:stretch>
            <a:fillRect/>
          </a:stretch>
        </p:blipFill>
        <p:spPr bwMode="auto">
          <a:xfrm>
            <a:off x="132570" y="1428736"/>
            <a:ext cx="8843986" cy="5100367"/>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pPr algn="r"/>
            <a:fld id="{6159FED4-300C-4CA6-A166-7CA8D48E5ACA}" type="slidenum">
              <a:rPr lang="en-US" altLang="zh-CN" smtClean="0"/>
              <a:pPr algn="r"/>
              <a:t>8</a:t>
            </a:fld>
            <a:endParaRPr lang="zh-CN" altLang="en-US" dirty="0"/>
          </a:p>
        </p:txBody>
      </p:sp>
    </p:spTree>
    <p:extLst>
      <p:ext uri="{BB962C8B-B14F-4D97-AF65-F5344CB8AC3E}">
        <p14:creationId xmlns:p14="http://schemas.microsoft.com/office/powerpoint/2010/main" val="177416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r"/>
            <a:fld id="{6159FED4-300C-4CA6-A166-7CA8D48E5ACA}" type="slidenum">
              <a:rPr lang="en-US" altLang="zh-CN" smtClean="0"/>
              <a:t>9</a:t>
            </a:fld>
            <a:endParaRPr lang="zh-CN" altLang="en-US" dirty="0"/>
          </a:p>
        </p:txBody>
      </p:sp>
      <p:pic>
        <p:nvPicPr>
          <p:cNvPr id="6" name="Picture 19" descr="C:\Users\Mis_Liu\AppData\Roaming\Tencent\Users\79190152\QQ\WinTemp\RichOle\MF$`F3NX7_4C447%U`OPVBB.png"/>
          <p:cNvPicPr>
            <a:picLocks noChangeAspect="1" noChangeArrowheads="1"/>
          </p:cNvPicPr>
          <p:nvPr>
            <p:custDataLst>
              <p:tags r:id="rId1"/>
            </p:custDataLst>
          </p:nvPr>
        </p:nvPicPr>
        <p:blipFill>
          <a:blip r:embed="rId5" cstate="print"/>
          <a:srcRect/>
          <a:stretch>
            <a:fillRect/>
          </a:stretch>
        </p:blipFill>
        <p:spPr bwMode="auto">
          <a:xfrm>
            <a:off x="1691432" y="1052726"/>
            <a:ext cx="2947045" cy="872631"/>
          </a:xfrm>
          <a:prstGeom prst="rect">
            <a:avLst/>
          </a:prstGeom>
          <a:noFill/>
        </p:spPr>
      </p:pic>
      <p:sp>
        <p:nvSpPr>
          <p:cNvPr id="5" name="文本框 4"/>
          <p:cNvSpPr txBox="1"/>
          <p:nvPr/>
        </p:nvSpPr>
        <p:spPr>
          <a:xfrm>
            <a:off x="1187450" y="2662555"/>
            <a:ext cx="6752590" cy="1198880"/>
          </a:xfrm>
          <a:prstGeom prst="rect">
            <a:avLst/>
          </a:prstGeom>
          <a:noFill/>
        </p:spPr>
        <p:txBody>
          <a:bodyPr wrap="square" rtlCol="0" anchor="t">
            <a:spAutoFit/>
          </a:bodyPr>
          <a:lstStyle/>
          <a:p>
            <a:pPr marL="0" indent="0" latinLnBrk="0">
              <a:lnSpc>
                <a:spcPct val="150000"/>
              </a:lnSpc>
            </a:pPr>
            <a:r>
              <a:rPr lang="zh-CN" altLang="en-US" sz="2400" u="none">
                <a:solidFill>
                  <a:srgbClr val="2110FC"/>
                </a:solidFill>
                <a:latin typeface="Times New Roman" panose="02020603050405020304" pitchFamily="18" charset="0"/>
                <a:cs typeface="Times New Roman" panose="02020603050405020304" pitchFamily="18" charset="0"/>
              </a:rPr>
              <a:t>类别C</a:t>
            </a:r>
            <a:r>
              <a:rPr lang="zh-CN" altLang="en-US" sz="2400" u="none" baseline="-25000">
                <a:solidFill>
                  <a:srgbClr val="2110FC"/>
                </a:solidFill>
                <a:latin typeface="Times New Roman" panose="02020603050405020304" pitchFamily="18" charset="0"/>
                <a:cs typeface="Times New Roman" panose="02020603050405020304" pitchFamily="18" charset="0"/>
              </a:rPr>
              <a:t>1</a:t>
            </a:r>
            <a:r>
              <a:rPr lang="zh-CN" altLang="en-US" sz="2400" u="none">
                <a:solidFill>
                  <a:srgbClr val="2110FC"/>
                </a:solidFill>
                <a:latin typeface="Times New Roman" panose="02020603050405020304" pitchFamily="18" charset="0"/>
                <a:cs typeface="Times New Roman" panose="02020603050405020304" pitchFamily="18" charset="0"/>
              </a:rPr>
              <a:t>的后验概率可以写成作⽤在特征向量</a:t>
            </a:r>
            <a:r>
              <a:rPr lang="zh-CN" altLang="en-US" sz="2400" i="1" u="none">
                <a:solidFill>
                  <a:srgbClr val="2110FC"/>
                </a:solidFill>
                <a:latin typeface="Times New Roman" panose="02020603050405020304" pitchFamily="18" charset="0"/>
                <a:cs typeface="Times New Roman" panose="02020603050405020304" pitchFamily="18" charset="0"/>
              </a:rPr>
              <a:t>ϕ</a:t>
            </a:r>
            <a:r>
              <a:rPr lang="zh-CN" altLang="en-US" sz="2400" u="none">
                <a:solidFill>
                  <a:srgbClr val="2110FC"/>
                </a:solidFill>
                <a:latin typeface="Times New Roman" panose="02020603050405020304" pitchFamily="18" charset="0"/>
                <a:cs typeface="Times New Roman" panose="02020603050405020304" pitchFamily="18" charset="0"/>
              </a:rPr>
              <a:t>的线性函数上的logistic sigmoid函数的形式</a:t>
            </a:r>
          </a:p>
        </p:txBody>
      </p:sp>
      <p:pic>
        <p:nvPicPr>
          <p:cNvPr id="7" name="图片 6"/>
          <p:cNvPicPr>
            <a:picLocks noChangeAspect="1"/>
          </p:cNvPicPr>
          <p:nvPr/>
        </p:nvPicPr>
        <p:blipFill>
          <a:blip r:embed="rId6"/>
          <a:stretch>
            <a:fillRect/>
          </a:stretch>
        </p:blipFill>
        <p:spPr>
          <a:xfrm>
            <a:off x="2123440" y="4004945"/>
            <a:ext cx="3105150" cy="508000"/>
          </a:xfrm>
          <a:prstGeom prst="rect">
            <a:avLst/>
          </a:prstGeom>
        </p:spPr>
      </p:pic>
      <p:pic>
        <p:nvPicPr>
          <p:cNvPr id="8" name="图片 7"/>
          <p:cNvPicPr>
            <a:picLocks noChangeAspect="1"/>
          </p:cNvPicPr>
          <p:nvPr/>
        </p:nvPicPr>
        <p:blipFill>
          <a:blip r:embed="rId7"/>
          <a:stretch>
            <a:fillRect/>
          </a:stretch>
        </p:blipFill>
        <p:spPr>
          <a:xfrm>
            <a:off x="2195830" y="4652645"/>
            <a:ext cx="2616200" cy="406400"/>
          </a:xfrm>
          <a:prstGeom prst="rect">
            <a:avLst/>
          </a:prstGeom>
        </p:spPr>
      </p:pic>
      <p:sp>
        <p:nvSpPr>
          <p:cNvPr id="9" name="文本框 8"/>
          <p:cNvSpPr txBox="1"/>
          <p:nvPr/>
        </p:nvSpPr>
        <p:spPr>
          <a:xfrm>
            <a:off x="1475740" y="5157470"/>
            <a:ext cx="4572000" cy="645160"/>
          </a:xfrm>
          <a:prstGeom prst="rect">
            <a:avLst/>
          </a:prstGeom>
          <a:noFill/>
        </p:spPr>
        <p:txBody>
          <a:bodyPr wrap="square" rtlCol="0" anchor="t">
            <a:spAutoFit/>
          </a:bodyPr>
          <a:lstStyle/>
          <a:p>
            <a:pPr algn="l">
              <a:lnSpc>
                <a:spcPct val="150000"/>
              </a:lnSpc>
              <a:buClrTx/>
              <a:buSzTx/>
              <a:buFontTx/>
            </a:pPr>
            <a:r>
              <a:rPr lang="zh-CN" altLang="en-US" sz="2400" u="none">
                <a:solidFill>
                  <a:srgbClr val="2110FC"/>
                </a:solidFill>
                <a:latin typeface="Times New Roman" panose="02020603050405020304" pitchFamily="18" charset="0"/>
                <a:cs typeface="Times New Roman" panose="02020603050405020304" pitchFamily="18" charset="0"/>
              </a:rPr>
              <a:t>这个模型被称为logistic回归模型</a:t>
            </a:r>
          </a:p>
        </p:txBody>
      </p:sp>
      <p:sp>
        <p:nvSpPr>
          <p:cNvPr id="10" name="文本框 9"/>
          <p:cNvSpPr txBox="1"/>
          <p:nvPr/>
        </p:nvSpPr>
        <p:spPr>
          <a:xfrm>
            <a:off x="1475740" y="5859780"/>
            <a:ext cx="4572000" cy="645160"/>
          </a:xfrm>
          <a:prstGeom prst="rect">
            <a:avLst/>
          </a:prstGeom>
          <a:noFill/>
        </p:spPr>
        <p:txBody>
          <a:bodyPr wrap="square" rtlCol="0" anchor="t">
            <a:spAutoFit/>
          </a:bodyPr>
          <a:lstStyle/>
          <a:p>
            <a:pPr algn="l">
              <a:lnSpc>
                <a:spcPct val="150000"/>
              </a:lnSpc>
              <a:buClrTx/>
              <a:buSzTx/>
              <a:buFontTx/>
            </a:pPr>
            <a:r>
              <a:rPr lang="zh-CN" altLang="en-US" sz="2400" u="none">
                <a:solidFill>
                  <a:srgbClr val="FF0000"/>
                </a:solidFill>
                <a:latin typeface="Times New Roman" panose="02020603050405020304" pitchFamily="18" charset="0"/>
                <a:cs typeface="Times New Roman" panose="02020603050405020304" pitchFamily="18" charset="0"/>
              </a:rPr>
              <a:t>分类模型⽽不是回归模型</a:t>
            </a:r>
          </a:p>
        </p:txBody>
      </p:sp>
      <p:sp>
        <p:nvSpPr>
          <p:cNvPr id="11" name="标题 1"/>
          <p:cNvSpPr>
            <a:spLocks noGrp="1"/>
          </p:cNvSpPr>
          <p:nvPr>
            <p:ph type="title"/>
            <p:custDataLst>
              <p:tags r:id="rId2"/>
            </p:custDataLst>
          </p:nvPr>
        </p:nvSpPr>
        <p:spPr>
          <a:xfrm>
            <a:off x="571472" y="0"/>
            <a:ext cx="8229600" cy="1143000"/>
          </a:xfrm>
        </p:spPr>
        <p:txBody>
          <a:bodyPr/>
          <a:lstStyle/>
          <a:p>
            <a:pPr algn="l"/>
            <a:r>
              <a:rPr lang="en-US" altLang="en-US" b="1" dirty="0">
                <a:latin typeface="Times New Roman" panose="02020603050405020304" pitchFamily="18" charset="0"/>
                <a:ea typeface="黑体" panose="02010609060101010101" pitchFamily="49" charset="-122"/>
                <a:cs typeface="Times New Roman" panose="02020603050405020304" pitchFamily="18" charset="0"/>
              </a:rPr>
              <a:t>Logistic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回归</a:t>
            </a:r>
          </a:p>
        </p:txBody>
      </p:sp>
      <p:pic>
        <p:nvPicPr>
          <p:cNvPr id="12" name="Picture 20" descr="C:\Users\Mis_Liu\AppData\Roaming\Tencent\Users\79190152\QQ\WinTemp\RichOle\I1V}TAY45G4RRGXI(EXGEEA.png"/>
          <p:cNvPicPr>
            <a:picLocks noChangeAspect="1" noChangeArrowheads="1"/>
          </p:cNvPicPr>
          <p:nvPr>
            <p:custDataLst>
              <p:tags r:id="rId3"/>
            </p:custDataLst>
          </p:nvPr>
        </p:nvPicPr>
        <p:blipFill>
          <a:blip r:embed="rId8" cstate="print"/>
          <a:srcRect/>
          <a:stretch>
            <a:fillRect/>
          </a:stretch>
        </p:blipFill>
        <p:spPr bwMode="auto">
          <a:xfrm>
            <a:off x="4283710" y="260985"/>
            <a:ext cx="4846955" cy="2270760"/>
          </a:xfrm>
          <a:prstGeom prst="rect">
            <a:avLst/>
          </a:prstGeom>
          <a:noFill/>
        </p:spPr>
      </p:pic>
      <p:pic>
        <p:nvPicPr>
          <p:cNvPr id="13" name="图片 12"/>
          <p:cNvPicPr>
            <a:picLocks noChangeAspect="1"/>
          </p:cNvPicPr>
          <p:nvPr/>
        </p:nvPicPr>
        <p:blipFill>
          <a:blip r:embed="rId9"/>
          <a:stretch>
            <a:fillRect/>
          </a:stretch>
        </p:blipFill>
        <p:spPr>
          <a:xfrm>
            <a:off x="1764030" y="1917065"/>
            <a:ext cx="1962150" cy="7112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90,&quot;width&quot;:162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3352</TotalTime>
  <Pages>0</Pages>
  <Words>689</Words>
  <Characters>0</Characters>
  <Application>Microsoft Office PowerPoint</Application>
  <DocSecurity>0</DocSecurity>
  <PresentationFormat>全屏显示(4:3)</PresentationFormat>
  <Lines>0</Lines>
  <Paragraphs>79</Paragraphs>
  <Slides>13</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8" baseType="lpstr">
      <vt:lpstr>굴림</vt:lpstr>
      <vt:lpstr>Malgun Gothic</vt:lpstr>
      <vt:lpstr>Malgun Gothic</vt:lpstr>
      <vt:lpstr>黑体</vt:lpstr>
      <vt:lpstr>华文楷体</vt:lpstr>
      <vt:lpstr>宋体</vt:lpstr>
      <vt:lpstr>微软雅黑</vt:lpstr>
      <vt:lpstr>Arial</vt:lpstr>
      <vt:lpstr>Calibri</vt:lpstr>
      <vt:lpstr>Lucida Sans Unicode</vt:lpstr>
      <vt:lpstr>Times New Roman</vt:lpstr>
      <vt:lpstr>Verdana</vt:lpstr>
      <vt:lpstr>Office 主题</vt:lpstr>
      <vt:lpstr>Bitmap Image</vt:lpstr>
      <vt:lpstr>Formula</vt:lpstr>
      <vt:lpstr>PowerPoint 演示文稿</vt:lpstr>
      <vt:lpstr>三种分类方法</vt:lpstr>
      <vt:lpstr>感知器</vt:lpstr>
      <vt:lpstr>三种分类方法</vt:lpstr>
      <vt:lpstr>朴素贝叶斯分类器</vt:lpstr>
      <vt:lpstr>朴素贝叶斯分类器</vt:lpstr>
      <vt:lpstr>三种分类方法</vt:lpstr>
      <vt:lpstr>Logistic回归-总结</vt:lpstr>
      <vt:lpstr>Logistic回归</vt:lpstr>
      <vt:lpstr>PowerPoint 演示文稿</vt:lpstr>
      <vt:lpstr>PowerPoint 演示文稿</vt:lpstr>
      <vt:lpstr>线性模型</vt:lpstr>
      <vt:lpstr>基于梯度下降的参数学习</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Linear Methods for Regression</dc:title>
  <dc:creator>bi</dc:creator>
  <cp:lastModifiedBy>ABC</cp:lastModifiedBy>
  <cp:revision>411</cp:revision>
  <dcterms:created xsi:type="dcterms:W3CDTF">2006-01-24T01:31:00Z</dcterms:created>
  <dcterms:modified xsi:type="dcterms:W3CDTF">2023-03-14T02:45:50Z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