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2"/>
    <p:sldId id="273" r:id="rId3"/>
    <p:sldId id="259" r:id="rId4"/>
    <p:sldId id="274" r:id="rId5"/>
    <p:sldId id="275" r:id="rId6"/>
    <p:sldId id="276" r:id="rId7"/>
    <p:sldId id="293" r:id="rId8"/>
    <p:sldId id="257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B0C2-438C-46E3-BBDF-566CA10652A0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01A1-2741-4137-8AB7-BEE5EC947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课堂练习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b="1" dirty="0"/>
              <a:t>请简述</a:t>
            </a:r>
            <a:r>
              <a:rPr lang="en-US" sz="2800" b="1" dirty="0"/>
              <a:t>EM</a:t>
            </a:r>
            <a:r>
              <a:rPr lang="zh-CN" altLang="en-US" sz="2800" b="1" dirty="0"/>
              <a:t>算法的步骤，试说明</a:t>
            </a:r>
            <a:r>
              <a:rPr lang="en-US" sz="2800" b="1" dirty="0"/>
              <a:t>E</a:t>
            </a:r>
            <a:r>
              <a:rPr lang="zh-CN" altLang="en-US" sz="2800" b="1" dirty="0"/>
              <a:t>步和</a:t>
            </a:r>
            <a:r>
              <a:rPr lang="en-US" sz="2800" b="1" dirty="0"/>
              <a:t>M</a:t>
            </a:r>
            <a:r>
              <a:rPr lang="zh-CN" altLang="en-US" sz="2800" b="1" dirty="0"/>
              <a:t>步是如何使对数似然增加的。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617" y="54868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/>
              <a:t>知识点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 EM</a:t>
            </a:r>
            <a:r>
              <a:rPr lang="zh-CN" altLang="en-US" sz="2800" b="1" dirty="0"/>
              <a:t>算法</a:t>
            </a:r>
            <a:br>
              <a:rPr lang="en-US" altLang="zh-CN" sz="2800" b="1" dirty="0"/>
            </a:br>
            <a:r>
              <a:rPr lang="zh-CN" altLang="en-US" sz="2800" b="1" dirty="0"/>
              <a:t>习题</a:t>
            </a:r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286808" cy="492919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EM</a:t>
            </a:r>
            <a:r>
              <a:rPr lang="zh-CN" altLang="en-US" b="1" dirty="0"/>
              <a:t>算法（</a:t>
            </a:r>
            <a:r>
              <a:rPr lang="en-US" b="1" dirty="0"/>
              <a:t>Expectation-maximization</a:t>
            </a:r>
            <a:r>
              <a:rPr lang="zh-CN" altLang="en-US" b="1" dirty="0"/>
              <a:t>）：期望最大算法，是一种从不完全数据或有数据丢失的数据集（存在隐含变量）中求解概率模型参数的最大似然估计方法。</a:t>
            </a:r>
            <a:endParaRPr lang="en-US" altLang="zh-CN" b="1" dirty="0"/>
          </a:p>
          <a:p>
            <a:r>
              <a:rPr lang="en-US" b="1" dirty="0"/>
              <a:t>EM</a:t>
            </a:r>
            <a:r>
              <a:rPr lang="zh-CN" altLang="en-US" b="1" dirty="0"/>
              <a:t>的算法步骤：</a:t>
            </a:r>
          </a:p>
          <a:p>
            <a:r>
              <a:rPr lang="zh-CN" altLang="en-US" b="1" dirty="0"/>
              <a:t>初始化分布参数</a:t>
            </a:r>
            <a:r>
              <a:rPr lang="en-US" altLang="zh-CN" b="1" dirty="0"/>
              <a:t>θ</a:t>
            </a:r>
            <a:r>
              <a:rPr lang="zh-CN" altLang="en-US" b="1" dirty="0"/>
              <a:t>（我们最终需要的模型参数）；</a:t>
            </a:r>
          </a:p>
          <a:p>
            <a:r>
              <a:rPr lang="en-US" b="1" dirty="0"/>
              <a:t>E</a:t>
            </a:r>
            <a:r>
              <a:rPr lang="zh-CN" altLang="en-US" b="1" dirty="0"/>
              <a:t>：根据当前参数</a:t>
            </a:r>
            <a:r>
              <a:rPr lang="en-US" altLang="zh-CN" b="1" dirty="0"/>
              <a:t>θ</a:t>
            </a:r>
            <a:r>
              <a:rPr lang="zh-CN" altLang="en-US" b="1" dirty="0"/>
              <a:t>计算出隐性变量的后验概率，然后计算在该后验概率下完整数据对数似然的期望。</a:t>
            </a:r>
          </a:p>
          <a:p>
            <a:r>
              <a:rPr lang="en-US" b="1" dirty="0"/>
              <a:t>M</a:t>
            </a:r>
            <a:r>
              <a:rPr lang="zh-CN" altLang="en-US" b="1" dirty="0"/>
              <a:t>：通过最大化完整数据对数似然的期望来求新的参数</a:t>
            </a:r>
            <a:r>
              <a:rPr lang="en-US" altLang="zh-CN" b="1" dirty="0"/>
              <a:t>θ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然后不断的迭代，就可以得到理想的</a:t>
            </a:r>
            <a:r>
              <a:rPr lang="en-US" altLang="zh-CN" b="1" dirty="0"/>
              <a:t>θ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0"/>
            <a:ext cx="8229600" cy="4525963"/>
          </a:xfrm>
        </p:spPr>
        <p:txBody>
          <a:bodyPr/>
          <a:lstStyle/>
          <a:p>
            <a:r>
              <a:rPr lang="en-US" b="1" dirty="0"/>
              <a:t>EM</a:t>
            </a:r>
            <a:r>
              <a:rPr lang="zh-CN" altLang="en-US" b="1" dirty="0"/>
              <a:t>算法增加对数似然的机制：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642918"/>
            <a:ext cx="6429420" cy="2214578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13995" y="2929890"/>
            <a:ext cx="8315325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引入了新分布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q(Z)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，对数似然可以分解为下界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KL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散度之和。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步，求隐变量的后验分布作为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KL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散度为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，从而最大化下界；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步，分布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q(Z)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保持固定，下界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L(q, θ)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⾏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最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⼤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化，得到了某个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这会使得下界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增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⼤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，对应的对数似然函数增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⼤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。从而，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步都使得对数似然函数增大。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步骤中，最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⼤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化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L(q, θ)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相当于最大化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完整数据对数似然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函数的期望。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41FB-095A-4DE7-8F97-64D5E99D6E2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73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05064"/>
            <a:ext cx="8256732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1258"/>
            <a:ext cx="7521352" cy="373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425" y="2867025"/>
            <a:ext cx="6505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7. </a:t>
            </a:r>
            <a:r>
              <a:rPr lang="zh-CN" altLang="en-US" sz="2400" b="1" dirty="0"/>
              <a:t>一种癌症，得了这个癌症的人被检测出为阳性的几率为</a:t>
            </a:r>
            <a:r>
              <a:rPr lang="en-US" sz="2400" b="1" dirty="0"/>
              <a:t>90%</a:t>
            </a:r>
            <a:r>
              <a:rPr lang="zh-CN" altLang="en-US" sz="2400" b="1" dirty="0"/>
              <a:t>，未得这种癌症的人被检测出阴性的几率为</a:t>
            </a:r>
            <a:r>
              <a:rPr lang="en-US" sz="2400" b="1" dirty="0"/>
              <a:t>90%</a:t>
            </a:r>
            <a:r>
              <a:rPr lang="zh-CN" altLang="en-US" sz="2400" b="1" dirty="0"/>
              <a:t>，而人群中得这种癌症的几率为</a:t>
            </a:r>
            <a:r>
              <a:rPr lang="en-US" sz="2400" b="1" dirty="0"/>
              <a:t>1%</a:t>
            </a:r>
            <a:r>
              <a:rPr lang="zh-CN" altLang="en-US" sz="2400" b="1" dirty="0"/>
              <a:t>。一个人被检测出阳性，问这个人得癌症的几率为多少？</a:t>
            </a:r>
            <a:r>
              <a:rPr lang="en-US" altLang="zh-CN" sz="2400" b="1" dirty="0"/>
              <a:t>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692767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43834" y="4714884"/>
            <a:ext cx="107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有没有问题？？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914" y="1"/>
            <a:ext cx="77370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89" y="428604"/>
            <a:ext cx="8907225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38113"/>
            <a:ext cx="874395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6143636" cy="272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702826"/>
            <a:ext cx="5176844" cy="415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072198" cy="204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678491"/>
            <a:ext cx="5357850" cy="523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fontScale="55000" lnSpcReduction="20000"/>
          </a:bodyPr>
          <a:lstStyle/>
          <a:p>
            <a:r>
              <a:rPr lang="zh-CN" altLang="zh-CN" sz="4400" b="1" dirty="0">
                <a:solidFill>
                  <a:srgbClr val="0000FF"/>
                </a:solidFill>
              </a:rPr>
              <a:t>知识点</a:t>
            </a:r>
            <a:r>
              <a:rPr lang="en-US" altLang="zh-CN" sz="4400" b="1" dirty="0">
                <a:solidFill>
                  <a:srgbClr val="0000FF"/>
                </a:solidFill>
              </a:rPr>
              <a:t>1:</a:t>
            </a:r>
            <a:r>
              <a:rPr lang="zh-CN" altLang="zh-CN" sz="4400" b="1" dirty="0">
                <a:solidFill>
                  <a:srgbClr val="0000FF"/>
                </a:solidFill>
              </a:rPr>
              <a:t>贝叶斯公式</a:t>
            </a:r>
            <a:endParaRPr lang="zh-CN" altLang="zh-CN" sz="4400" dirty="0">
              <a:solidFill>
                <a:srgbClr val="0000FF"/>
              </a:solidFill>
            </a:endParaRPr>
          </a:p>
          <a:p>
            <a:r>
              <a:rPr lang="zh-CN" altLang="zh-CN" sz="4400" b="1" dirty="0">
                <a:solidFill>
                  <a:srgbClr val="0000FF"/>
                </a:solidFill>
              </a:rPr>
              <a:t>习题</a:t>
            </a:r>
            <a:r>
              <a:rPr lang="en-US" altLang="zh-CN" sz="4400" b="1" dirty="0">
                <a:solidFill>
                  <a:srgbClr val="0000FF"/>
                </a:solidFill>
              </a:rPr>
              <a:t>1</a:t>
            </a:r>
            <a:endParaRPr lang="zh-CN" altLang="zh-CN" sz="4400" dirty="0">
              <a:solidFill>
                <a:srgbClr val="0000FF"/>
              </a:solidFill>
            </a:endParaRPr>
          </a:p>
          <a:p>
            <a:r>
              <a:rPr lang="zh-CN" altLang="zh-CN" sz="4400" b="1" dirty="0"/>
              <a:t>假设有两碗曲奇饼，每个碗被选中的概率相同。碗</a:t>
            </a:r>
            <a:r>
              <a:rPr lang="en-US" altLang="zh-CN" sz="4400" b="1" dirty="0"/>
              <a:t>1</a:t>
            </a:r>
            <a:r>
              <a:rPr lang="zh-CN" altLang="zh-CN" sz="4400" b="1" dirty="0"/>
              <a:t>包含</a:t>
            </a:r>
            <a:r>
              <a:rPr lang="en-US" altLang="zh-CN" sz="4400" b="1" dirty="0"/>
              <a:t>30</a:t>
            </a:r>
            <a:r>
              <a:rPr lang="zh-CN" altLang="zh-CN" sz="4400" b="1" dirty="0"/>
              <a:t>个香草曲奇饼和</a:t>
            </a:r>
            <a:r>
              <a:rPr lang="en-US" altLang="zh-CN" sz="4400" b="1" dirty="0"/>
              <a:t>10</a:t>
            </a:r>
            <a:r>
              <a:rPr lang="zh-CN" altLang="zh-CN" sz="4400" b="1" dirty="0"/>
              <a:t>个巧克力曲奇饼</a:t>
            </a:r>
            <a:r>
              <a:rPr lang="en-US" altLang="zh-CN" sz="4400" b="1" dirty="0"/>
              <a:t>,</a:t>
            </a:r>
            <a:r>
              <a:rPr lang="zh-CN" altLang="zh-CN" sz="4400" b="1" dirty="0"/>
              <a:t>碗</a:t>
            </a:r>
            <a:r>
              <a:rPr lang="en-US" altLang="zh-CN" sz="4400" b="1" dirty="0"/>
              <a:t>2</a:t>
            </a:r>
            <a:r>
              <a:rPr lang="zh-CN" altLang="zh-CN" sz="4400" b="1" dirty="0"/>
              <a:t>有上述两种饼干各</a:t>
            </a:r>
            <a:r>
              <a:rPr lang="en-US" altLang="zh-CN" sz="4400" b="1" dirty="0"/>
              <a:t>20</a:t>
            </a:r>
            <a:r>
              <a:rPr lang="zh-CN" altLang="zh-CN" sz="4400" b="1" dirty="0"/>
              <a:t>个。问题是：若取到香草曲奇饼，那选中碗</a:t>
            </a:r>
            <a:r>
              <a:rPr lang="en-US" altLang="zh-CN" sz="4400" b="1" dirty="0"/>
              <a:t>1</a:t>
            </a:r>
            <a:r>
              <a:rPr lang="zh-CN" altLang="zh-CN" sz="4400" b="1" dirty="0"/>
              <a:t>的概率是多少？</a:t>
            </a:r>
            <a:endParaRPr lang="zh-CN" altLang="zh-CN" sz="4400" dirty="0"/>
          </a:p>
          <a:p>
            <a:r>
              <a:rPr lang="en-US" altLang="zh-CN" sz="4400" b="1" dirty="0"/>
              <a:t> </a:t>
            </a:r>
            <a:endParaRPr lang="zh-CN" altLang="zh-CN" sz="4400" dirty="0"/>
          </a:p>
          <a:p>
            <a:r>
              <a:rPr lang="zh-CN" altLang="zh-CN" sz="4400" b="1" dirty="0">
                <a:solidFill>
                  <a:srgbClr val="0000FF"/>
                </a:solidFill>
              </a:rPr>
              <a:t>知识点</a:t>
            </a:r>
            <a:r>
              <a:rPr lang="en-US" altLang="zh-CN" sz="4400" b="1" dirty="0">
                <a:solidFill>
                  <a:srgbClr val="0000FF"/>
                </a:solidFill>
              </a:rPr>
              <a:t>2</a:t>
            </a:r>
            <a:r>
              <a:rPr lang="zh-CN" altLang="zh-CN" sz="4400" b="1" dirty="0">
                <a:solidFill>
                  <a:srgbClr val="0000FF"/>
                </a:solidFill>
              </a:rPr>
              <a:t>：极大似然应用</a:t>
            </a:r>
          </a:p>
          <a:p>
            <a:r>
              <a:rPr lang="zh-CN" altLang="zh-CN" sz="4400" b="1" dirty="0">
                <a:solidFill>
                  <a:srgbClr val="0000FF"/>
                </a:solidFill>
              </a:rPr>
              <a:t>习题</a:t>
            </a:r>
            <a:r>
              <a:rPr lang="en-US" altLang="zh-CN" sz="4400" b="1" dirty="0">
                <a:solidFill>
                  <a:srgbClr val="0000FF"/>
                </a:solidFill>
              </a:rPr>
              <a:t>2</a:t>
            </a:r>
            <a:endParaRPr lang="zh-CN" altLang="zh-CN" sz="4400" b="1" dirty="0">
              <a:solidFill>
                <a:srgbClr val="0000FF"/>
              </a:solidFill>
            </a:endParaRPr>
          </a:p>
          <a:p>
            <a:r>
              <a:rPr lang="zh-CN" altLang="zh-CN" sz="4400" b="1" dirty="0"/>
              <a:t>用两个硬币玩抛硬币的游戏，硬币</a:t>
            </a:r>
            <a:r>
              <a:rPr lang="en-US" altLang="zh-CN" sz="4400" b="1" dirty="0"/>
              <a:t>1</a:t>
            </a:r>
            <a:r>
              <a:rPr lang="zh-CN" altLang="zh-CN" sz="4400" b="1" dirty="0"/>
              <a:t>得到正面的概率为</a:t>
            </a:r>
            <a:r>
              <a:rPr lang="en-US" altLang="zh-CN" sz="4400" b="1" dirty="0"/>
              <a:t>θ</a:t>
            </a:r>
            <a:r>
              <a:rPr lang="zh-CN" altLang="zh-CN" sz="4400" b="1" dirty="0"/>
              <a:t>，硬币</a:t>
            </a:r>
            <a:r>
              <a:rPr lang="en-US" altLang="zh-CN" sz="4400" b="1" dirty="0"/>
              <a:t>2</a:t>
            </a:r>
            <a:r>
              <a:rPr lang="zh-CN" altLang="zh-CN" sz="4400" b="1" dirty="0"/>
              <a:t>得到正面的概率为</a:t>
            </a:r>
            <a:r>
              <a:rPr lang="en-US" altLang="zh-CN" sz="4400" b="1" dirty="0"/>
              <a:t>2θ</a:t>
            </a:r>
            <a:r>
              <a:rPr lang="zh-CN" altLang="zh-CN" sz="4400" b="1" dirty="0"/>
              <a:t>，你一共抛了五次，得到的结果是这样的（硬币</a:t>
            </a:r>
            <a:r>
              <a:rPr lang="en-US" altLang="zh-CN" sz="4400" b="1" dirty="0"/>
              <a:t>1</a:t>
            </a:r>
            <a:r>
              <a:rPr lang="zh-CN" altLang="zh-CN" sz="4400" b="1" dirty="0"/>
              <a:t>，正面）（硬币</a:t>
            </a:r>
            <a:r>
              <a:rPr lang="en-US" altLang="zh-CN" sz="4400" b="1" dirty="0"/>
              <a:t>2</a:t>
            </a:r>
            <a:r>
              <a:rPr lang="zh-CN" altLang="zh-CN" sz="4400" b="1" dirty="0"/>
              <a:t>，反面）（硬币</a:t>
            </a:r>
            <a:r>
              <a:rPr lang="en-US" altLang="zh-CN" sz="4400" b="1" dirty="0"/>
              <a:t>2</a:t>
            </a:r>
            <a:r>
              <a:rPr lang="zh-CN" altLang="zh-CN" sz="4400" b="1" dirty="0"/>
              <a:t>，反面）（硬币</a:t>
            </a:r>
            <a:r>
              <a:rPr lang="en-US" altLang="zh-CN" sz="4400" b="1" dirty="0"/>
              <a:t>2</a:t>
            </a:r>
            <a:r>
              <a:rPr lang="zh-CN" altLang="zh-CN" sz="4400" b="1" dirty="0"/>
              <a:t>，反面）（硬币</a:t>
            </a:r>
            <a:r>
              <a:rPr lang="en-US" altLang="zh-CN" sz="4400" b="1" dirty="0"/>
              <a:t>2</a:t>
            </a:r>
            <a:r>
              <a:rPr lang="zh-CN" altLang="zh-CN" sz="4400" b="1" dirty="0"/>
              <a:t>，正面），用极大似然法求参数</a:t>
            </a:r>
            <a:r>
              <a:rPr lang="en-US" altLang="zh-CN" sz="4400" b="1" dirty="0"/>
              <a:t>θ</a:t>
            </a:r>
            <a:r>
              <a:rPr lang="zh-CN" altLang="zh-CN" sz="4400" b="1" dirty="0"/>
              <a:t>。</a:t>
            </a:r>
            <a:endParaRPr lang="zh-CN" altLang="zh-CN" sz="4400" dirty="0"/>
          </a:p>
          <a:p>
            <a:r>
              <a:rPr lang="en-US" altLang="zh-CN" sz="4400" b="1" dirty="0"/>
              <a:t> </a:t>
            </a:r>
            <a:endParaRPr lang="zh-CN" altLang="zh-CN" sz="4400" dirty="0"/>
          </a:p>
          <a:p>
            <a:r>
              <a:rPr lang="zh-CN" altLang="zh-CN" sz="4400" b="1" dirty="0">
                <a:solidFill>
                  <a:srgbClr val="0000FF"/>
                </a:solidFill>
              </a:rPr>
              <a:t>知识点</a:t>
            </a:r>
            <a:r>
              <a:rPr lang="en-US" altLang="zh-CN" sz="4400" b="1" dirty="0">
                <a:solidFill>
                  <a:srgbClr val="0000FF"/>
                </a:solidFill>
              </a:rPr>
              <a:t>3</a:t>
            </a:r>
            <a:r>
              <a:rPr lang="zh-CN" altLang="zh-CN" sz="4400" b="1" dirty="0">
                <a:solidFill>
                  <a:srgbClr val="0000FF"/>
                </a:solidFill>
              </a:rPr>
              <a:t>：最大熵模型</a:t>
            </a:r>
          </a:p>
          <a:p>
            <a:r>
              <a:rPr lang="zh-CN" altLang="zh-CN" sz="4400" b="1" dirty="0">
                <a:solidFill>
                  <a:srgbClr val="0000FF"/>
                </a:solidFill>
              </a:rPr>
              <a:t>习题</a:t>
            </a:r>
            <a:r>
              <a:rPr lang="en-US" altLang="zh-CN" sz="4400" b="1" dirty="0">
                <a:solidFill>
                  <a:srgbClr val="0000FF"/>
                </a:solidFill>
              </a:rPr>
              <a:t>3</a:t>
            </a:r>
            <a:endParaRPr lang="zh-CN" altLang="zh-CN" sz="4400" b="1" dirty="0">
              <a:solidFill>
                <a:srgbClr val="0000FF"/>
              </a:solidFill>
            </a:endParaRPr>
          </a:p>
          <a:p>
            <a:r>
              <a:rPr lang="zh-CN" altLang="zh-CN" sz="4400" b="1" dirty="0"/>
              <a:t>假设随机变量</a:t>
            </a:r>
            <a:r>
              <a:rPr lang="en-US" altLang="zh-CN" sz="4400" b="1" dirty="0"/>
              <a:t>X</a:t>
            </a:r>
            <a:r>
              <a:rPr lang="zh-CN" altLang="zh-CN" sz="4400" b="1" dirty="0"/>
              <a:t>有三种取值</a:t>
            </a:r>
            <a:r>
              <a:rPr lang="en-US" altLang="zh-CN" sz="4400" b="1" dirty="0"/>
              <a:t>A,B,C</a:t>
            </a:r>
            <a:r>
              <a:rPr lang="zh-CN" altLang="zh-CN" sz="4400" b="1" dirty="0"/>
              <a:t>，估计在最大熵模型下的各个取值的概率。</a:t>
            </a:r>
            <a:endParaRPr lang="zh-CN" altLang="zh-CN" sz="4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b="1" dirty="0"/>
              <a:t>2</a:t>
            </a:r>
            <a:r>
              <a:rPr lang="zh-CN" altLang="en-US" sz="2700" b="1" dirty="0"/>
              <a:t>、试说明为什么核技巧（</a:t>
            </a:r>
            <a:r>
              <a:rPr lang="en-US" sz="2700" b="1" dirty="0"/>
              <a:t>kernel trick</a:t>
            </a:r>
            <a:r>
              <a:rPr lang="zh-CN" altLang="en-US" sz="2700" b="1" dirty="0"/>
              <a:t>）能让我们可以在高维特征空间运用</a:t>
            </a:r>
            <a:r>
              <a:rPr lang="en-US" sz="2700" b="1" dirty="0"/>
              <a:t>SVM</a:t>
            </a:r>
            <a:r>
              <a:rPr lang="zh-CN" altLang="en-US" sz="2700" b="1" dirty="0"/>
              <a:t>而不显著增加运行时间。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23921"/>
            <a:ext cx="7000895" cy="583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82536640085&amp;di=122d4aefcafae139a941b3fa2bbf2dde&amp;imgtype=0&amp;src=http%3A%2F%2Finews.gtimg.com%2Fnewsapp_match%2F0%2F7264573754%2F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2857500" cy="28575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59FED4-300C-4CA6-A166-7CA8D48E5ACA}" type="slidenum">
              <a:rPr lang="en-US" altLang="zh-CN" smtClean="0"/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341" y="-55159"/>
            <a:ext cx="8229600" cy="103058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知识点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最小二乘法</a:t>
            </a:r>
            <a:b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习题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57200" y="15285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知识点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：支持向量机</a:t>
            </a:r>
            <a:b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习题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99012" y="2285373"/>
            <a:ext cx="8023673" cy="3723471"/>
            <a:chOff x="51240" y="1928802"/>
            <a:chExt cx="8967315" cy="442915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928802"/>
              <a:ext cx="7881924" cy="42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240" y="2428868"/>
              <a:ext cx="8967315" cy="392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内容占位符 2"/>
          <p:cNvSpPr txBox="1"/>
          <p:nvPr/>
        </p:nvSpPr>
        <p:spPr>
          <a:xfrm>
            <a:off x="337951" y="5688156"/>
            <a:ext cx="8535322" cy="1398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400" b="1" dirty="0">
                <a:solidFill>
                  <a:srgbClr val="0000FF"/>
                </a:solidFill>
              </a:rPr>
              <a:t>知识点</a:t>
            </a:r>
            <a:r>
              <a:rPr lang="en-US" altLang="zh-CN" sz="3400" b="1" dirty="0">
                <a:solidFill>
                  <a:srgbClr val="0000FF"/>
                </a:solidFill>
              </a:rPr>
              <a:t>6</a:t>
            </a:r>
            <a:r>
              <a:rPr lang="zh-CN" altLang="en-US" sz="3400" b="1" dirty="0">
                <a:solidFill>
                  <a:srgbClr val="0000FF"/>
                </a:solidFill>
              </a:rPr>
              <a:t>：</a:t>
            </a: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br>
              <a:rPr lang="en-US" altLang="zh-CN" sz="3400" b="1" dirty="0">
                <a:solidFill>
                  <a:srgbClr val="0000FF"/>
                </a:solidFill>
              </a:rPr>
            </a:br>
            <a:r>
              <a:rPr lang="zh-CN" altLang="en-US" sz="3400" b="1" dirty="0">
                <a:solidFill>
                  <a:srgbClr val="0000FF"/>
                </a:solidFill>
              </a:rPr>
              <a:t>习题</a:t>
            </a:r>
            <a:r>
              <a:rPr lang="en-US" altLang="zh-CN" sz="3400" b="1" dirty="0">
                <a:solidFill>
                  <a:srgbClr val="0000FF"/>
                </a:solidFill>
              </a:rPr>
              <a:t>6</a:t>
            </a:r>
            <a:endParaRPr lang="zh-CN" altLang="en-US" sz="3400" b="1" dirty="0">
              <a:solidFill>
                <a:srgbClr val="0000FF"/>
              </a:solidFill>
            </a:endParaRPr>
          </a:p>
          <a:p>
            <a:pPr marL="342900" marR="0" indent="-34290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请简述</a:t>
            </a:r>
            <a:r>
              <a:rPr kumimoji="0" 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kumimoji="0" lang="zh-CN" alt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算法的步骤，试说明</a:t>
            </a:r>
            <a:r>
              <a:rPr kumimoji="0" 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步和</a:t>
            </a:r>
            <a:r>
              <a:rPr kumimoji="0" 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3400" b="1" i="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步是如何使对数似然增加的</a:t>
            </a:r>
            <a:r>
              <a:rPr lang="zh-CN" alt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3400" b="1" i="0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3985" y="764540"/>
            <a:ext cx="74466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有如上表的训练数据，x为输入，y为输出，试求解这个回归问题。</a:t>
            </a:r>
            <a:endParaRPr lang="zh-CN" altLang="en-US" sz="2000" b="1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090035" y="223520"/>
          <a:ext cx="4010660" cy="496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56970" y="1065530"/>
            <a:ext cx="72116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（1）用函数形式 y=wx 来拟合，利用最小二乘法求w；</a:t>
            </a:r>
          </a:p>
          <a:p>
            <a:pPr indent="0"/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（2）用函数形式 y=</a:t>
            </a:r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wx</a:t>
            </a:r>
            <a:r>
              <a:rPr lang="en-US" sz="20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来拟合，利用最小二乘法求</a:t>
            </a:r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" y="1308168"/>
            <a:ext cx="8856202" cy="5256584"/>
          </a:xfrm>
        </p:spPr>
      </p:pic>
      <p:sp>
        <p:nvSpPr>
          <p:cNvPr id="6" name="矩形 5"/>
          <p:cNvSpPr/>
          <p:nvPr/>
        </p:nvSpPr>
        <p:spPr>
          <a:xfrm>
            <a:off x="395536" y="28878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dirty="0"/>
              <a:t>知识点</a:t>
            </a:r>
            <a:r>
              <a:rPr lang="en-US" altLang="zh-CN" sz="2800" b="1" dirty="0"/>
              <a:t>1:</a:t>
            </a:r>
            <a:r>
              <a:rPr lang="zh-CN" altLang="zh-CN" sz="2800" b="1" dirty="0"/>
              <a:t>贝叶斯公式</a:t>
            </a:r>
            <a:endParaRPr lang="zh-CN" altLang="zh-CN" sz="2800" dirty="0"/>
          </a:p>
          <a:p>
            <a:r>
              <a:rPr lang="zh-CN" altLang="zh-CN" sz="2800" b="1" dirty="0"/>
              <a:t>习题</a:t>
            </a:r>
            <a:r>
              <a:rPr lang="en-US" altLang="zh-CN" sz="2800" b="1" dirty="0"/>
              <a:t>1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1903"/>
            <a:ext cx="8811561" cy="5361459"/>
          </a:xfrm>
        </p:spPr>
      </p:pic>
      <p:sp>
        <p:nvSpPr>
          <p:cNvPr id="6" name="矩形 5"/>
          <p:cNvSpPr/>
          <p:nvPr/>
        </p:nvSpPr>
        <p:spPr>
          <a:xfrm>
            <a:off x="275527" y="27463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dirty="0"/>
              <a:t>知识点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：极大似然应用</a:t>
            </a:r>
            <a:endParaRPr lang="zh-CN" altLang="zh-CN" sz="2800" dirty="0"/>
          </a:p>
          <a:p>
            <a:r>
              <a:rPr lang="zh-CN" altLang="zh-CN" sz="2800" b="1" dirty="0"/>
              <a:t>习题</a:t>
            </a:r>
            <a:r>
              <a:rPr lang="en-US" altLang="zh-CN" sz="2800" b="1" dirty="0"/>
              <a:t>2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7" y="1268760"/>
            <a:ext cx="8823986" cy="4738538"/>
          </a:xfrm>
        </p:spPr>
      </p:pic>
      <p:sp>
        <p:nvSpPr>
          <p:cNvPr id="6" name="矩形 5"/>
          <p:cNvSpPr/>
          <p:nvPr/>
        </p:nvSpPr>
        <p:spPr>
          <a:xfrm>
            <a:off x="323528" y="3736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dirty="0"/>
              <a:t>知识点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：最大熵模型</a:t>
            </a:r>
            <a:endParaRPr lang="zh-CN" altLang="zh-CN" sz="2800" dirty="0"/>
          </a:p>
          <a:p>
            <a:r>
              <a:rPr lang="zh-CN" altLang="zh-CN" sz="2800" b="1" dirty="0"/>
              <a:t>习题</a:t>
            </a:r>
            <a:r>
              <a:rPr lang="en-US" altLang="zh-CN" sz="2800" b="1" dirty="0"/>
              <a:t>3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341" y="-55159"/>
            <a:ext cx="8229600" cy="103058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知识点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最小二乘法</a:t>
            </a:r>
            <a:b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习题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3985" y="764540"/>
            <a:ext cx="74466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有如上表的训练数据，x为输入，y为输出，试求解这个回归问题。</a:t>
            </a:r>
            <a:endParaRPr lang="zh-CN" altLang="en-US" sz="2000" b="1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090035" y="223520"/>
          <a:ext cx="4010660" cy="496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56970" y="1065530"/>
            <a:ext cx="72116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（1）用函数形式 y=wx 来拟合，利用最小二乘法求w；</a:t>
            </a:r>
          </a:p>
          <a:p>
            <a:pPr indent="0"/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（2）用函数形式 y=</a:t>
            </a:r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wx</a:t>
            </a:r>
            <a:r>
              <a:rPr lang="en-US" sz="20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来拟合，利用最小二乘法求</a:t>
            </a:r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" descr="C:\Users\Mis_Liu\AppData\Local\Temp\1559008550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56970" y="1715770"/>
            <a:ext cx="6526530" cy="234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 descr="RQGMODJ}0X%LV($7XKNQ04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4060825"/>
            <a:ext cx="7989570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" y="66307"/>
            <a:ext cx="8229600" cy="11430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  <a:ea typeface="+mn-ea"/>
                <a:cs typeface="+mn-cs"/>
              </a:rPr>
              <a:t>知识点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2800" b="1" dirty="0">
                <a:latin typeface="+mn-lt"/>
                <a:ea typeface="+mn-ea"/>
                <a:cs typeface="+mn-cs"/>
              </a:rPr>
              <a:t>：支持向量机</a:t>
            </a:r>
            <a:br>
              <a:rPr lang="en-US" altLang="zh-CN" sz="2800" b="1" dirty="0">
                <a:latin typeface="+mn-lt"/>
                <a:ea typeface="+mn-ea"/>
                <a:cs typeface="+mn-cs"/>
              </a:rPr>
            </a:br>
            <a:r>
              <a:rPr lang="zh-CN" altLang="en-US" sz="2800" b="1" dirty="0">
                <a:latin typeface="+mn-lt"/>
                <a:ea typeface="+mn-ea"/>
                <a:cs typeface="+mn-cs"/>
              </a:rPr>
              <a:t>习题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5</a:t>
            </a:r>
            <a:endParaRPr lang="zh-CN" altLang="en-US" sz="28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96752"/>
            <a:ext cx="7992888" cy="3528392"/>
            <a:chOff x="51240" y="1928802"/>
            <a:chExt cx="8967315" cy="44291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928802"/>
              <a:ext cx="7881924" cy="42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240" y="2428868"/>
              <a:ext cx="8967315" cy="392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06653"/>
            <a:ext cx="9163743" cy="585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838e8a-fece-4de0-adf8-35ecf243b20c}"/>
  <p:tag name="TABLE_ENDDRAG_ORIGIN_RECT" val="315*39"/>
  <p:tag name="TABLE_ENDDRAG_RECT" val="299*9*315*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838e8a-fece-4de0-adf8-35ecf243b20c}"/>
  <p:tag name="TABLE_ENDDRAG_ORIGIN_RECT" val="315*39"/>
  <p:tag name="TABLE_ENDDRAG_RECT" val="299*9*315*3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全屏显示(4:3)</PresentationFormat>
  <Paragraphs>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课堂练习</vt:lpstr>
      <vt:lpstr>PowerPoint 演示文稿</vt:lpstr>
      <vt:lpstr>知识点4：最小二乘法 习题4</vt:lpstr>
      <vt:lpstr>PowerPoint 演示文稿</vt:lpstr>
      <vt:lpstr>PowerPoint 演示文稿</vt:lpstr>
      <vt:lpstr>PowerPoint 演示文稿</vt:lpstr>
      <vt:lpstr>知识点4：最小二乘法 习题4</vt:lpstr>
      <vt:lpstr>知识点5：支持向量机 习题5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 一种癌症，得了这个癌症的人被检测出为阳性的几率为90%，未得这种癌症的人被检测出阴性的几率为90%，而人群中得这种癌症的几率为1%。一个人被检测出阳性，问这个人得癌症的几率为多少？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2、试说明为什么核技巧（kernel trick）能让我们可以在高维特征空间运用SVM而不显著增加运行时间。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888888</dc:creator>
  <cp:lastModifiedBy>ABC</cp:lastModifiedBy>
  <cp:revision>45</cp:revision>
  <dcterms:created xsi:type="dcterms:W3CDTF">2021-03-22T14:18:00Z</dcterms:created>
  <dcterms:modified xsi:type="dcterms:W3CDTF">2023-03-22T08:00:09Z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71D4803F50484034A58B8EDC24286C26</vt:lpwstr>
  </property>
  <property fmtid="{D5CDD505-2E9C-101B-9397-08002B2CF9AE}" pid="3" name="KSOProductBuildVer">
    <vt:lpwstr>2052-11.1.0.11365</vt:lpwstr>
  </property>
</Properties>
</file>