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showSpecialPlsOnTitleSld="0" removePersonalInfoOnSave="1" autoCompressPictures="0">
  <p:sldMasterIdLst>
    <p:sldMasterId id="2147483648" r:id="rId1"/>
  </p:sldMasterIdLst>
  <p:notesMasterIdLst>
    <p:notesMasterId r:id="rId4"/>
  </p:notesMasterIdLst>
  <p:handoutMasterIdLst>
    <p:handoutMasterId r:id="rId29"/>
  </p:handoutMasterIdLst>
  <p:sldIdLst>
    <p:sldId id="256" r:id="rId3"/>
    <p:sldId id="401" r:id="rId5"/>
    <p:sldId id="475" r:id="rId6"/>
    <p:sldId id="518" r:id="rId7"/>
    <p:sldId id="604" r:id="rId8"/>
    <p:sldId id="479" r:id="rId9"/>
    <p:sldId id="603" r:id="rId10"/>
    <p:sldId id="529" r:id="rId11"/>
    <p:sldId id="602" r:id="rId12"/>
    <p:sldId id="481" r:id="rId13"/>
    <p:sldId id="600" r:id="rId14"/>
    <p:sldId id="484" r:id="rId15"/>
    <p:sldId id="599" r:id="rId16"/>
    <p:sldId id="576" r:id="rId17"/>
    <p:sldId id="601" r:id="rId18"/>
    <p:sldId id="506" r:id="rId19"/>
    <p:sldId id="597" r:id="rId20"/>
    <p:sldId id="598" r:id="rId21"/>
    <p:sldId id="560" r:id="rId22"/>
    <p:sldId id="562" r:id="rId23"/>
    <p:sldId id="549" r:id="rId24"/>
    <p:sldId id="588" r:id="rId25"/>
    <p:sldId id="595" r:id="rId26"/>
    <p:sldId id="596" r:id="rId27"/>
    <p:sldId id="339" r:id="rId28"/>
  </p:sldIdLst>
  <p:sldSz cx="12192000" cy="6858000"/>
  <p:notesSz cx="6858000" cy="9144000"/>
  <p:custDataLst>
    <p:tags r:id="rId33"/>
  </p:custDataLst>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71F65"/>
    <a:srgbClr val="19191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autoAdjust="0"/>
    <p:restoredTop sz="83879" autoAdjust="0"/>
  </p:normalViewPr>
  <p:slideViewPr>
    <p:cSldViewPr snapToGrid="0" snapToObjects="1">
      <p:cViewPr varScale="1">
        <p:scale>
          <a:sx n="37" d="100"/>
          <a:sy n="37" d="100"/>
        </p:scale>
        <p:origin x="72" y="68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2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3A1AC378-1965-4C93-A3EB-8E20A49CB6B2}" type="slidenum">
              <a:rPr lang="zh-CN" altLang="en-US" smtClean="0">
                <a:latin typeface="Calibri" panose="020F0502020204030204" charset="0"/>
                <a:ea typeface="宋体" panose="02010600030101010101" pitchFamily="2" charset="-122"/>
              </a:rPr>
            </a:fld>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矩形 7"/>
          <p:cNvSpPr/>
          <p:nvPr userDrawn="1"/>
        </p:nvSpPr>
        <p:spPr>
          <a:xfrm>
            <a:off x="3184978" y="6488668"/>
            <a:ext cx="5822044" cy="369332"/>
          </a:xfrm>
          <a:prstGeom prst="rect">
            <a:avLst/>
          </a:prstGeom>
        </p:spPr>
        <p:txBody>
          <a:bodyPr wrap="square">
            <a:spAutoFit/>
          </a:body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rPr>
              <a:t>燕山大学 信息科学与工程学院（软件学院）</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a:stretch>
            <a:fillRect/>
          </a:stretch>
        </p:blipFill>
        <p:spPr>
          <a:xfrm>
            <a:off x="183305" y="109934"/>
            <a:ext cx="2875277" cy="795674"/>
          </a:xfrm>
          <a:prstGeom prst="rect">
            <a:avLst/>
          </a:prstGeom>
        </p:spPr>
      </p:pic>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8" name="文本框 7"/>
          <p:cNvSpPr txBox="1"/>
          <p:nvPr userDrawn="1"/>
        </p:nvSpPr>
        <p:spPr>
          <a:xfrm>
            <a:off x="92318" y="6418384"/>
            <a:ext cx="1850781" cy="344710"/>
          </a:xfrm>
          <a:prstGeom prst="rect">
            <a:avLst/>
          </a:prstGeom>
          <a:noFill/>
        </p:spPr>
        <p:txBody>
          <a:bodyPr wrap="square" rtlCol="0">
            <a:spAutoFit/>
          </a:bodyPr>
          <a:lstStyle/>
          <a:p>
            <a:pPr>
              <a:lnSpc>
                <a:spcPct val="130000"/>
              </a:lnSpc>
            </a:pPr>
            <a:r>
              <a:rPr lang="zh-CN" altLang="en-US" sz="1400" dirty="0">
                <a:solidFill>
                  <a:schemeClr val="bg1">
                    <a:lumMod val="50000"/>
                  </a:schemeClr>
                </a:solidFill>
                <a:latin typeface="Arial" panose="020B0604020202020204" pitchFamily="34" charset="0"/>
                <a:ea typeface="微软雅黑" panose="020B0503020204020204" pitchFamily="34" charset="-122"/>
              </a:rPr>
              <a:t>厚德 博学 求是</a:t>
            </a:r>
            <a:endParaRPr lang="zh-CN" altLang="en-US" sz="1400" dirty="0">
              <a:solidFill>
                <a:schemeClr val="bg1">
                  <a:lumMod val="50000"/>
                </a:schemeClr>
              </a:solidFill>
              <a:latin typeface="Arial" panose="020B0604020202020204" pitchFamily="34" charset="0"/>
              <a:ea typeface="微软雅黑" panose="020B0503020204020204" pitchFamily="34" charset="-122"/>
            </a:endParaRPr>
          </a:p>
        </p:txBody>
      </p:sp>
      <p:sp>
        <p:nvSpPr>
          <p:cNvPr id="9" name="矩形 8"/>
          <p:cNvSpPr/>
          <p:nvPr userDrawn="1"/>
        </p:nvSpPr>
        <p:spPr>
          <a:xfrm>
            <a:off x="3184978" y="6486797"/>
            <a:ext cx="5822044" cy="369332"/>
          </a:xfrm>
          <a:prstGeom prst="rect">
            <a:avLst/>
          </a:prstGeom>
        </p:spPr>
        <p:txBody>
          <a:bodyPr wrap="square">
            <a:spAutoFit/>
          </a:body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rPr>
              <a:t>燕山大学 信息科学与工程学院（软件学院）</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305" y="109934"/>
            <a:ext cx="805861" cy="805861"/>
          </a:xfrm>
          <a:prstGeom prst="rect">
            <a:avLst/>
          </a:prstGeom>
        </p:spPr>
      </p:pic>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矩形 7"/>
          <p:cNvSpPr/>
          <p:nvPr userDrawn="1"/>
        </p:nvSpPr>
        <p:spPr>
          <a:xfrm>
            <a:off x="0" y="0"/>
            <a:ext cx="121866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梯形 1"/>
          <p:cNvSpPr/>
          <p:nvPr userDrawn="1"/>
        </p:nvSpPr>
        <p:spPr>
          <a:xfrm rot="16200000">
            <a:off x="7443541" y="-448660"/>
            <a:ext cx="2291737" cy="7194558"/>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
        <p:nvSpPr>
          <p:cNvPr id="3" name="梯形 2"/>
          <p:cNvSpPr/>
          <p:nvPr userDrawn="1"/>
        </p:nvSpPr>
        <p:spPr>
          <a:xfrm rot="5400000">
            <a:off x="1336590" y="641754"/>
            <a:ext cx="2344067" cy="4997443"/>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1049354" y="83558"/>
            <a:ext cx="11056060" cy="699594"/>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KSO_BC1"/>
          <p:cNvSpPr>
            <a:spLocks noGrp="1"/>
          </p:cNvSpPr>
          <p:nvPr>
            <p:ph type="body" idx="1"/>
          </p:nvPr>
        </p:nvSpPr>
        <p:spPr>
          <a:xfrm>
            <a:off x="558799" y="1155708"/>
            <a:ext cx="11056060" cy="53297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p:txBody>
      </p:sp>
      <p:pic>
        <p:nvPicPr>
          <p:cNvPr id="11" name="图片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
        <p:nvSpPr>
          <p:cNvPr id="8" name="文本框 7"/>
          <p:cNvSpPr txBox="1"/>
          <p:nvPr userDrawn="1"/>
        </p:nvSpPr>
        <p:spPr>
          <a:xfrm>
            <a:off x="92318" y="6418384"/>
            <a:ext cx="1850781" cy="344710"/>
          </a:xfrm>
          <a:prstGeom prst="rect">
            <a:avLst/>
          </a:prstGeom>
          <a:noFill/>
        </p:spPr>
        <p:txBody>
          <a:bodyPr wrap="square" rtlCol="0">
            <a:spAutoFit/>
          </a:bodyPr>
          <a:lstStyle/>
          <a:p>
            <a:pPr>
              <a:lnSpc>
                <a:spcPct val="130000"/>
              </a:lnSpc>
            </a:pPr>
            <a:r>
              <a:rPr lang="zh-CN" altLang="en-US" sz="1400" dirty="0">
                <a:solidFill>
                  <a:schemeClr val="bg1">
                    <a:lumMod val="50000"/>
                  </a:schemeClr>
                </a:solidFill>
                <a:latin typeface="Arial" panose="020B0604020202020204" pitchFamily="34" charset="0"/>
                <a:ea typeface="微软雅黑" panose="020B0503020204020204" pitchFamily="34" charset="-122"/>
              </a:rPr>
              <a:t>厚德 博学 求是</a:t>
            </a:r>
            <a:endParaRPr lang="zh-CN" altLang="en-US" sz="1400" dirty="0">
              <a:solidFill>
                <a:schemeClr val="bg1">
                  <a:lumMod val="50000"/>
                </a:schemeClr>
              </a:solidFill>
              <a:latin typeface="Arial" panose="020B0604020202020204"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p:wipe/>
  </p:transition>
  <p:hf hdr="0" ftr="0" dt="0"/>
  <p:txStyles>
    <p:title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microsoft.com/office/2007/relationships/hdphoto" Target="../media/image5.wdp"/><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660525"/>
            <a:ext cx="12192002" cy="4243803"/>
            <a:chOff x="-1" y="1609725"/>
            <a:chExt cx="12192002" cy="4243803"/>
          </a:xfrm>
        </p:grpSpPr>
        <p:pic>
          <p:nvPicPr>
            <p:cNvPr id="22" name="Picture 3"/>
            <p:cNvPicPr>
              <a:picLocks noChangeAspect="1" noChangeArrowheads="1"/>
            </p:cNvPicPr>
            <p:nvPr/>
          </p:nvPicPr>
          <p:blipFill rotWithShape="1">
            <a:blip r:embed="rId1" cstate="print">
              <a:extLst>
                <a:ext uri="{BEBA8EAE-BF5A-486C-A8C5-ECC9F3942E4B}">
                  <a14:imgProps xmlns:a14="http://schemas.microsoft.com/office/drawing/2010/main">
                    <a14:imgLayer r:embed="rId2">
                      <a14:imgEffect>
                        <a14:brightnessContrast contrast="-100000"/>
                      </a14:imgEffect>
                    </a14:imgLayer>
                  </a14:imgProps>
                </a:ext>
                <a:ext uri="{28A0092B-C50C-407E-A947-70E740481C1C}">
                  <a14:useLocalDpi xmlns:a14="http://schemas.microsoft.com/office/drawing/2010/main" val="0"/>
                </a:ext>
              </a:extLst>
            </a:blip>
            <a:srcRect/>
            <a:stretch>
              <a:fillRect/>
            </a:stretch>
          </p:blipFill>
          <p:spPr bwMode="auto">
            <a:xfrm rot="10800000">
              <a:off x="-1" y="5218330"/>
              <a:ext cx="12192001" cy="6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 y="1609725"/>
              <a:ext cx="12192000" cy="3609333"/>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0291547" y="6466940"/>
            <a:ext cx="1628140" cy="337185"/>
          </a:xfrm>
          <a:prstGeom prst="rect">
            <a:avLst/>
          </a:prstGeom>
          <a:noFill/>
        </p:spPr>
        <p:txBody>
          <a:bodyPr wrap="none" rtlCol="0">
            <a:spAutoFit/>
          </a:bodyPr>
          <a:lstStyle/>
          <a:p>
            <a:pPr algn="ctr"/>
            <a:r>
              <a:rPr kumimoji="1" lang="zh-CN" altLang="zh-CN" sz="1600" dirty="0">
                <a:latin typeface="微软雅黑" panose="020B0503020204020204" pitchFamily="34" charset="-122"/>
                <a:ea typeface="微软雅黑" panose="020B0503020204020204" pitchFamily="34" charset="-122"/>
                <a:cs typeface="微软雅黑" panose="020B0503020204020204" pitchFamily="34" charset="-122"/>
              </a:rPr>
              <a:t>2</a:t>
            </a:r>
            <a:r>
              <a:rPr kumimoji="1" lang="en-US" altLang="zh-CN" sz="1600" dirty="0">
                <a:latin typeface="微软雅黑" panose="020B0503020204020204" pitchFamily="34" charset="-122"/>
                <a:ea typeface="微软雅黑" panose="020B0503020204020204" pitchFamily="34" charset="-122"/>
                <a:cs typeface="微软雅黑" panose="020B0503020204020204" pitchFamily="34" charset="-122"/>
              </a:rPr>
              <a:t>021</a:t>
            </a:r>
            <a:r>
              <a:rPr kumimoji="1" lang="zh-CN" altLang="en-US" sz="1600" dirty="0">
                <a:latin typeface="微软雅黑" panose="020B0503020204020204" pitchFamily="34" charset="-122"/>
                <a:ea typeface="微软雅黑" panose="020B0503020204020204" pitchFamily="34" charset="-122"/>
                <a:cs typeface="微软雅黑" panose="020B0503020204020204" pitchFamily="34" charset="-122"/>
              </a:rPr>
              <a:t>年</a:t>
            </a:r>
            <a:r>
              <a:rPr kumimoji="1" lang="en-US" altLang="zh-CN" sz="1600" dirty="0">
                <a:latin typeface="微软雅黑" panose="020B0503020204020204" pitchFamily="34" charset="-122"/>
                <a:ea typeface="微软雅黑" panose="020B0503020204020204" pitchFamily="34" charset="-122"/>
                <a:cs typeface="微软雅黑" panose="020B0503020204020204" pitchFamily="34" charset="-122"/>
              </a:rPr>
              <a:t>4</a:t>
            </a:r>
            <a:r>
              <a:rPr kumimoji="1" lang="zh-CN" altLang="en-US" sz="1600" dirty="0">
                <a:latin typeface="微软雅黑" panose="020B0503020204020204" pitchFamily="34" charset="-122"/>
                <a:ea typeface="微软雅黑" panose="020B0503020204020204" pitchFamily="34" charset="-122"/>
                <a:cs typeface="微软雅黑" panose="020B0503020204020204" pitchFamily="34" charset="-122"/>
              </a:rPr>
              <a:t>月</a:t>
            </a:r>
            <a:r>
              <a:rPr kumimoji="1" lang="en-US" altLang="zh-CN" sz="1600" dirty="0">
                <a:latin typeface="微软雅黑" panose="020B0503020204020204" pitchFamily="34" charset="-122"/>
                <a:ea typeface="微软雅黑" panose="020B0503020204020204" pitchFamily="34" charset="-122"/>
                <a:cs typeface="微软雅黑" panose="020B0503020204020204" pitchFamily="34" charset="-122"/>
              </a:rPr>
              <a:t>20</a:t>
            </a:r>
            <a:r>
              <a:rPr kumimoji="1" lang="zh-CN" altLang="en-US" sz="1600" dirty="0">
                <a:latin typeface="微软雅黑" panose="020B0503020204020204" pitchFamily="34" charset="-122"/>
                <a:ea typeface="微软雅黑" panose="020B0503020204020204" pitchFamily="34" charset="-122"/>
                <a:cs typeface="微软雅黑" panose="020B0503020204020204" pitchFamily="34" charset="-122"/>
              </a:rPr>
              <a:t>日</a:t>
            </a:r>
            <a:endParaRPr kumimoji="1"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3808849" y="3505298"/>
            <a:ext cx="4563878" cy="1014730"/>
          </a:xfrm>
          <a:prstGeom prst="rect">
            <a:avLst/>
          </a:prstGeom>
        </p:spPr>
        <p:txBody>
          <a:bodyPr wrap="square">
            <a:spAutoFit/>
          </a:bodyPr>
          <a:lstStyle/>
          <a:p>
            <a:pPr algn="ctr">
              <a:lnSpc>
                <a:spcPct val="150000"/>
              </a:lnSpc>
              <a:spcBef>
                <a:spcPct val="0"/>
              </a:spcBef>
            </a:pPr>
            <a:r>
              <a:rPr lang="zh-CN" altLang="en-US" sz="3600" b="1" dirty="0">
                <a:latin typeface="+mj-ea"/>
                <a:ea typeface="+mj-ea"/>
              </a:rPr>
              <a:t>软工</a:t>
            </a:r>
            <a:r>
              <a:rPr lang="en-US" altLang="zh-CN" sz="3600" b="1" dirty="0">
                <a:latin typeface="+mj-ea"/>
                <a:ea typeface="+mj-ea"/>
              </a:rPr>
              <a:t>6</a:t>
            </a:r>
            <a:r>
              <a:rPr lang="zh-CN" altLang="en-US" sz="3600" b="1" dirty="0">
                <a:latin typeface="+mj-ea"/>
                <a:ea typeface="+mj-ea"/>
              </a:rPr>
              <a:t>班</a:t>
            </a:r>
            <a:r>
              <a:rPr lang="en-US" altLang="zh-CN" sz="4000" b="1" dirty="0">
                <a:latin typeface="+mj-ea"/>
                <a:ea typeface="+mj-ea"/>
              </a:rPr>
              <a:t> </a:t>
            </a:r>
            <a:endParaRPr lang="zh-CN" altLang="en-US" sz="4000" b="1" dirty="0">
              <a:latin typeface="+mj-ea"/>
              <a:ea typeface="+mj-ea"/>
            </a:endParaRPr>
          </a:p>
        </p:txBody>
      </p:sp>
      <p:sp>
        <p:nvSpPr>
          <p:cNvPr id="9" name="矩形 8"/>
          <p:cNvSpPr/>
          <p:nvPr/>
        </p:nvSpPr>
        <p:spPr>
          <a:xfrm>
            <a:off x="3385233" y="4532173"/>
            <a:ext cx="5421533" cy="460375"/>
          </a:xfrm>
          <a:prstGeom prst="rect">
            <a:avLst/>
          </a:prstGeom>
        </p:spPr>
        <p:txBody>
          <a:bodyPr wrap="square">
            <a:spAutoFit/>
          </a:bodyPr>
          <a:lstStyle/>
          <a:p>
            <a:pPr algn="ctr"/>
            <a:r>
              <a:rPr kumimoji="1" lang="zh-CN" altLang="en-US" sz="24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答辩人：乔翱</a:t>
            </a:r>
            <a:endParaRPr kumimoji="1"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164841" y="2176251"/>
            <a:ext cx="11850624" cy="706755"/>
          </a:xfrm>
          <a:prstGeom prst="rect">
            <a:avLst/>
          </a:prstGeom>
        </p:spPr>
        <p:txBody>
          <a:bodyPr wrap="square">
            <a:spAutoFit/>
          </a:bodyPr>
          <a:lstStyle/>
          <a:p>
            <a:pPr algn="ctr"/>
            <a:r>
              <a:rPr lang="zh-CN" sz="4000" b="1" dirty="0">
                <a:solidFill>
                  <a:srgbClr val="071F65"/>
                </a:solidFill>
                <a:latin typeface="+mj-ea"/>
                <a:ea typeface="+mj-ea"/>
              </a:rPr>
              <a:t>基于集成学习的 Amazon 用户评论质量预测</a:t>
            </a:r>
            <a:endParaRPr lang="zh-CN" sz="4000" b="1" dirty="0">
              <a:solidFill>
                <a:srgbClr val="071F65"/>
              </a:solidFill>
              <a:latin typeface="+mj-ea"/>
              <a:ea typeface="+mj-ea"/>
            </a:endParaRPr>
          </a:p>
        </p:txBody>
      </p:sp>
      <p:cxnSp>
        <p:nvCxnSpPr>
          <p:cNvPr id="3" name="直接连接符 2"/>
          <p:cNvCxnSpPr/>
          <p:nvPr/>
        </p:nvCxnSpPr>
        <p:spPr>
          <a:xfrm flipH="1">
            <a:off x="1813416" y="3429000"/>
            <a:ext cx="85651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826260" y="5638165"/>
            <a:ext cx="8724900" cy="460375"/>
          </a:xfrm>
          <a:prstGeom prst="rect">
            <a:avLst/>
          </a:prstGeom>
        </p:spPr>
        <p:txBody>
          <a:bodyPr wrap="square">
            <a:spAutoFit/>
          </a:bodyPr>
          <a:lstStyle/>
          <a:p>
            <a:pPr algn="ctr"/>
            <a:r>
              <a:rPr kumimoji="1" lang="en-US" altLang="zh-CN" sz="24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0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小组成员：乔翱</a:t>
            </a:r>
            <a:r>
              <a:rPr kumimoji="1" lang="en-US" altLang="zh-CN" sz="20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0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李华宪</a:t>
            </a:r>
            <a:r>
              <a:rPr kumimoji="1" lang="en-US" altLang="zh-CN" sz="20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0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王紫晔</a:t>
            </a:r>
            <a:r>
              <a:rPr kumimoji="1" lang="en-US" altLang="zh-CN" sz="20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0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sym typeface="+mn-ea"/>
              </a:rPr>
              <a:t>刘祺</a:t>
            </a:r>
            <a:endParaRPr kumimoji="1" lang="zh-CN" altLang="en-US" sz="2000"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3"/>
    </p:custDataLst>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41371" y="2829666"/>
            <a:ext cx="11850624" cy="1198880"/>
          </a:xfrm>
          <a:prstGeom prst="rect">
            <a:avLst/>
          </a:prstGeom>
        </p:spPr>
        <p:txBody>
          <a:bodyPr wrap="square">
            <a:spAutoFit/>
          </a:bodyPr>
          <a:lstStyle/>
          <a:p>
            <a:pPr algn="ctr"/>
            <a:r>
              <a:rPr lang="zh-CN" altLang="en-US" sz="7200" b="1" dirty="0">
                <a:solidFill>
                  <a:srgbClr val="071F65"/>
                </a:solidFill>
                <a:latin typeface="+mj-ea"/>
                <a:ea typeface="+mj-ea"/>
              </a:rPr>
              <a:t>项目实现</a:t>
            </a:r>
            <a:endParaRPr lang="zh-CN" sz="7200" b="1" dirty="0">
              <a:solidFill>
                <a:srgbClr val="071F65"/>
              </a:solidFill>
              <a:latin typeface="+mj-ea"/>
              <a:ea typeface="+mj-ea"/>
            </a:endParaRPr>
          </a:p>
        </p:txBody>
      </p:sp>
      <p:cxnSp>
        <p:nvCxnSpPr>
          <p:cNvPr id="3" name="直接连接符 2"/>
          <p:cNvCxnSpPr/>
          <p:nvPr/>
        </p:nvCxnSpPr>
        <p:spPr>
          <a:xfrm flipH="1">
            <a:off x="1893426" y="4271010"/>
            <a:ext cx="85651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4"/>
          <p:cNvGrpSpPr>
            <a:grpSpLocks noChangeAspect="1"/>
          </p:cNvGrpSpPr>
          <p:nvPr/>
        </p:nvGrpSpPr>
        <p:grpSpPr bwMode="auto">
          <a:xfrm>
            <a:off x="10264140" y="118743"/>
            <a:ext cx="1063839" cy="990801"/>
            <a:chOff x="1164" y="687"/>
            <a:chExt cx="3219" cy="2998"/>
          </a:xfrm>
          <a:solidFill>
            <a:schemeClr val="bg1"/>
          </a:solidFill>
          <a:effectLst>
            <a:outerShdw blurRad="50800" dist="38100" dir="2700000" algn="tl" rotWithShape="0">
              <a:prstClr val="black">
                <a:alpha val="40000"/>
              </a:prstClr>
            </a:outerShdw>
          </a:effectLst>
        </p:grpSpPr>
        <p:sp>
          <p:nvSpPr>
            <p:cNvPr id="18"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8" name="灯片编号占位符 4"/>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Tree>
    <p:custDataLst>
      <p:tags r:id="rId1"/>
    </p:custData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pPr fontAlgn="base">
              <a:lnSpc>
                <a:spcPct val="100000"/>
              </a:lnSpc>
              <a:spcAft>
                <a:spcPct val="0"/>
              </a:spcAft>
              <a:defRPr/>
            </a:pPr>
            <a:r>
              <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rPr>
              <a:t>数据分析</a:t>
            </a:r>
            <a:endPar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endParaRPr>
          </a:p>
        </p:txBody>
      </p:sp>
      <p:sp>
        <p:nvSpPr>
          <p:cNvPr id="8" name="灯片编号占位符 7"/>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100" name="文本框 99"/>
          <p:cNvSpPr txBox="1"/>
          <p:nvPr/>
        </p:nvSpPr>
        <p:spPr>
          <a:xfrm>
            <a:off x="909955" y="1040130"/>
            <a:ext cx="5654040" cy="645160"/>
          </a:xfrm>
          <a:prstGeom prst="rect">
            <a:avLst/>
          </a:prstGeom>
          <a:noFill/>
          <a:ln w="9525">
            <a:noFill/>
          </a:ln>
        </p:spPr>
        <p:txBody>
          <a:bodyPr wrap="square">
            <a:spAutoFit/>
          </a:bodyPr>
          <a:p>
            <a:pPr marL="342900" indent="-342900">
              <a:buFont typeface="Wingdings" panose="05000000000000000000" charset="0"/>
              <a:buChar char="u"/>
            </a:pPr>
            <a:r>
              <a:rPr lang="zh-CN" altLang="en-US" sz="3600">
                <a:latin typeface="微软雅黑" panose="020B0503020204020204" pitchFamily="34" charset="-122"/>
                <a:ea typeface="微软雅黑" panose="020B0503020204020204" pitchFamily="34" charset="-122"/>
                <a:cs typeface="微软雅黑" panose="020B0503020204020204" pitchFamily="34" charset="-122"/>
              </a:rPr>
              <a:t>文本长度统计</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73742860" name="图片 1073742859"/>
          <p:cNvPicPr>
            <a:picLocks noChangeAspect="1"/>
          </p:cNvPicPr>
          <p:nvPr/>
        </p:nvPicPr>
        <p:blipFill>
          <a:blip r:embed="rId1"/>
          <a:stretch>
            <a:fillRect/>
          </a:stretch>
        </p:blipFill>
        <p:spPr>
          <a:xfrm>
            <a:off x="4886325" y="1195705"/>
            <a:ext cx="4674870" cy="5010150"/>
          </a:xfrm>
          <a:prstGeom prst="rect">
            <a:avLst/>
          </a:prstGeom>
          <a:noFill/>
          <a:ln w="9525">
            <a:noFill/>
          </a:ln>
        </p:spPr>
      </p:pic>
    </p:spTree>
    <p:custDataLst>
      <p:tags r:id="rId2"/>
    </p:custData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pPr fontAlgn="base">
              <a:lnSpc>
                <a:spcPct val="100000"/>
              </a:lnSpc>
              <a:spcAft>
                <a:spcPct val="0"/>
              </a:spcAft>
              <a:defRPr/>
            </a:pPr>
            <a:r>
              <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rPr>
              <a:t>数据分析</a:t>
            </a:r>
            <a:endPar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endParaRPr>
          </a:p>
        </p:txBody>
      </p:sp>
      <p:sp>
        <p:nvSpPr>
          <p:cNvPr id="8" name="灯片编号占位符 7"/>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100" name="文本框 99"/>
          <p:cNvSpPr txBox="1"/>
          <p:nvPr/>
        </p:nvSpPr>
        <p:spPr>
          <a:xfrm>
            <a:off x="668020" y="1108075"/>
            <a:ext cx="5654040" cy="1198880"/>
          </a:xfrm>
          <a:prstGeom prst="rect">
            <a:avLst/>
          </a:prstGeom>
          <a:noFill/>
          <a:ln w="9525">
            <a:noFill/>
          </a:ln>
        </p:spPr>
        <p:txBody>
          <a:bodyPr wrap="square">
            <a:spAutoFit/>
          </a:bodyPr>
          <a:p>
            <a:pPr indent="0">
              <a:buFont typeface="Wingdings" panose="05000000000000000000" charset="0"/>
              <a:buChar char="u"/>
            </a:pPr>
            <a:r>
              <a:rPr lang="zh-CN" altLang="en-US" sz="3600">
                <a:latin typeface="微软雅黑" panose="020B0503020204020204" pitchFamily="34" charset="-122"/>
                <a:ea typeface="微软雅黑" panose="020B0503020204020204" pitchFamily="34" charset="-122"/>
                <a:cs typeface="微软雅黑" panose="020B0503020204020204" pitchFamily="34" charset="-122"/>
              </a:rPr>
              <a:t>标签分布统计</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73742862" name="图片 1073742861"/>
          <p:cNvPicPr>
            <a:picLocks noChangeAspect="1"/>
          </p:cNvPicPr>
          <p:nvPr/>
        </p:nvPicPr>
        <p:blipFill>
          <a:blip r:embed="rId1"/>
          <a:stretch>
            <a:fillRect/>
          </a:stretch>
        </p:blipFill>
        <p:spPr>
          <a:xfrm>
            <a:off x="2574290" y="2132965"/>
            <a:ext cx="6332855" cy="3862070"/>
          </a:xfrm>
          <a:prstGeom prst="rect">
            <a:avLst/>
          </a:prstGeom>
          <a:noFill/>
          <a:ln w="9525">
            <a:noFill/>
          </a:ln>
        </p:spPr>
      </p:pic>
    </p:spTree>
    <p:custDataLst>
      <p:tags r:id="rId2"/>
    </p:custData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pPr fontAlgn="base">
              <a:lnSpc>
                <a:spcPct val="100000"/>
              </a:lnSpc>
              <a:spcAft>
                <a:spcPct val="0"/>
              </a:spcAft>
              <a:defRPr/>
            </a:pPr>
            <a:r>
              <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rPr>
              <a:t>数据分析</a:t>
            </a:r>
            <a:endPar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endParaRPr>
          </a:p>
        </p:txBody>
      </p:sp>
      <p:sp>
        <p:nvSpPr>
          <p:cNvPr id="8" name="灯片编号占位符 7"/>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100" name="文本框 99"/>
          <p:cNvSpPr txBox="1"/>
          <p:nvPr/>
        </p:nvSpPr>
        <p:spPr>
          <a:xfrm>
            <a:off x="768350" y="1195070"/>
            <a:ext cx="5654040" cy="645160"/>
          </a:xfrm>
          <a:prstGeom prst="rect">
            <a:avLst/>
          </a:prstGeom>
          <a:noFill/>
          <a:ln w="9525">
            <a:noFill/>
          </a:ln>
        </p:spPr>
        <p:txBody>
          <a:bodyPr wrap="square">
            <a:spAutoFit/>
          </a:bodyPr>
          <a:p>
            <a:pPr marL="342900" indent="-342900">
              <a:buFont typeface="Wingdings" panose="05000000000000000000" charset="0"/>
              <a:buChar char="u"/>
            </a:pPr>
            <a:r>
              <a:rPr lang="zh-CN" altLang="en-US" sz="3600">
                <a:latin typeface="微软雅黑" panose="020B0503020204020204" pitchFamily="34" charset="-122"/>
                <a:ea typeface="微软雅黑" panose="020B0503020204020204" pitchFamily="34" charset="-122"/>
                <a:cs typeface="微软雅黑" panose="020B0503020204020204" pitchFamily="34" charset="-122"/>
              </a:rPr>
              <a:t>单词出现次数统计</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73742861" name="图片 1073742860"/>
          <p:cNvPicPr>
            <a:picLocks noChangeAspect="1"/>
          </p:cNvPicPr>
          <p:nvPr/>
        </p:nvPicPr>
        <p:blipFill>
          <a:blip r:embed="rId1"/>
          <a:stretch>
            <a:fillRect/>
          </a:stretch>
        </p:blipFill>
        <p:spPr>
          <a:xfrm>
            <a:off x="5919470" y="438150"/>
            <a:ext cx="3194050" cy="5981065"/>
          </a:xfrm>
          <a:prstGeom prst="rect">
            <a:avLst/>
          </a:prstGeom>
          <a:noFill/>
          <a:ln w="9525">
            <a:noFill/>
          </a:ln>
        </p:spPr>
      </p:pic>
    </p:spTree>
    <p:custDataLst>
      <p:tags r:id="rId2"/>
    </p:custData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pPr fontAlgn="base">
              <a:lnSpc>
                <a:spcPct val="100000"/>
              </a:lnSpc>
              <a:spcAft>
                <a:spcPct val="0"/>
              </a:spcAft>
              <a:defRPr/>
            </a:pPr>
            <a:r>
              <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rPr>
              <a:t>数据预处理</a:t>
            </a:r>
            <a:endPar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endParaRPr>
          </a:p>
        </p:txBody>
      </p:sp>
      <p:sp>
        <p:nvSpPr>
          <p:cNvPr id="8" name="灯片编号占位符 7"/>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14" name="文本框 13"/>
          <p:cNvSpPr txBox="1"/>
          <p:nvPr/>
        </p:nvSpPr>
        <p:spPr>
          <a:xfrm>
            <a:off x="663575" y="1191260"/>
            <a:ext cx="9747885" cy="2011045"/>
          </a:xfrm>
          <a:prstGeom prst="rect">
            <a:avLst/>
          </a:prstGeom>
          <a:noFill/>
        </p:spPr>
        <p:txBody>
          <a:bodyPr wrap="square" rtlCol="0">
            <a:spAutoFit/>
          </a:bodyPr>
          <a:p>
            <a:pPr marL="285750" indent="-285750" algn="l">
              <a:lnSpc>
                <a:spcPct val="130000"/>
              </a:lnSpc>
              <a:buFont typeface="Wingdings" panose="05000000000000000000" charset="0"/>
              <a:buChar char="u"/>
            </a:pPr>
            <a:r>
              <a:rPr lang="zh-CN" altLang="en-US" sz="3200" dirty="0" smtClean="0">
                <a:latin typeface="Arial" panose="020B0604020202020204" pitchFamily="34" charset="0"/>
                <a:ea typeface="微软雅黑" panose="020B0503020204020204" pitchFamily="34" charset="-122"/>
              </a:rPr>
              <a:t>去标点</a:t>
            </a:r>
            <a:endParaRPr lang="zh-CN" altLang="en-US" sz="3200" dirty="0" smtClean="0">
              <a:latin typeface="Arial" panose="020B0604020202020204" pitchFamily="34" charset="0"/>
              <a:ea typeface="微软雅黑" panose="020B0503020204020204" pitchFamily="34" charset="-122"/>
            </a:endParaRPr>
          </a:p>
          <a:p>
            <a:pPr marL="285750" indent="-285750" algn="l">
              <a:lnSpc>
                <a:spcPct val="130000"/>
              </a:lnSpc>
              <a:buFont typeface="Wingdings" panose="05000000000000000000" charset="0"/>
              <a:buChar char="u"/>
            </a:pPr>
            <a:r>
              <a:rPr lang="zh-CN" altLang="en-US" sz="3200" dirty="0" smtClean="0">
                <a:latin typeface="Arial" panose="020B0604020202020204" pitchFamily="34" charset="0"/>
                <a:ea typeface="微软雅黑" panose="020B0503020204020204" pitchFamily="34" charset="-122"/>
              </a:rPr>
              <a:t>统一大小写</a:t>
            </a:r>
            <a:endParaRPr lang="zh-CN" altLang="en-US" sz="3200" dirty="0" smtClean="0">
              <a:latin typeface="Arial" panose="020B0604020202020204" pitchFamily="34" charset="0"/>
              <a:ea typeface="微软雅黑" panose="020B0503020204020204" pitchFamily="34" charset="-122"/>
            </a:endParaRPr>
          </a:p>
          <a:p>
            <a:pPr marL="285750" indent="-285750" algn="l">
              <a:lnSpc>
                <a:spcPct val="130000"/>
              </a:lnSpc>
              <a:buFont typeface="Wingdings" panose="05000000000000000000" charset="0"/>
              <a:buChar char="u"/>
            </a:pPr>
            <a:r>
              <a:rPr lang="zh-CN" altLang="en-US" sz="3200" dirty="0" smtClean="0">
                <a:latin typeface="Arial" panose="020B0604020202020204" pitchFamily="34" charset="0"/>
                <a:ea typeface="微软雅黑" panose="020B0503020204020204" pitchFamily="34" charset="-122"/>
              </a:rPr>
              <a:t>去停用词（提高关键词密度）</a:t>
            </a:r>
            <a:endParaRPr lang="zh-CN" altLang="en-US" sz="3200" dirty="0" smtClean="0">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322820" y="391160"/>
            <a:ext cx="1363980" cy="5836920"/>
          </a:xfrm>
          <a:prstGeom prst="rect">
            <a:avLst/>
          </a:prstGeom>
        </p:spPr>
      </p:pic>
    </p:spTree>
    <p:custDataLst>
      <p:tags r:id="rId2"/>
    </p:custData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pPr fontAlgn="base">
              <a:lnSpc>
                <a:spcPct val="100000"/>
              </a:lnSpc>
              <a:spcAft>
                <a:spcPct val="0"/>
              </a:spcAft>
              <a:defRPr/>
            </a:pPr>
            <a:r>
              <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rPr>
              <a:t>特征工程</a:t>
            </a:r>
            <a:endPar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endParaRPr>
          </a:p>
        </p:txBody>
      </p:sp>
      <p:sp>
        <p:nvSpPr>
          <p:cNvPr id="8" name="灯片编号占位符 7"/>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14" name="文本框 13"/>
          <p:cNvSpPr txBox="1"/>
          <p:nvPr/>
        </p:nvSpPr>
        <p:spPr>
          <a:xfrm>
            <a:off x="1049655" y="1219200"/>
            <a:ext cx="4788535" cy="2009775"/>
          </a:xfrm>
          <a:prstGeom prst="rect">
            <a:avLst/>
          </a:prstGeom>
          <a:noFill/>
        </p:spPr>
        <p:txBody>
          <a:bodyPr wrap="square" rtlCol="0">
            <a:spAutoFit/>
          </a:bodyPr>
          <a:p>
            <a:pPr indent="0" algn="l">
              <a:lnSpc>
                <a:spcPct val="130000"/>
              </a:lnSpc>
              <a:buFont typeface="Wingdings" panose="05000000000000000000" charset="0"/>
              <a:buChar char="u"/>
            </a:pPr>
            <a:r>
              <a:rPr lang="en-US" altLang="zh-CN" sz="2400" dirty="0" smtClean="0">
                <a:latin typeface="Arial" panose="020B0604020202020204" pitchFamily="34" charset="0"/>
                <a:ea typeface="微软雅黑" panose="020B0503020204020204" pitchFamily="34" charset="-122"/>
              </a:rPr>
              <a:t>one-hot</a:t>
            </a:r>
            <a:r>
              <a:rPr lang="zh-CN" altLang="en-US" sz="2400" dirty="0" smtClean="0">
                <a:latin typeface="Arial" panose="020B0604020202020204" pitchFamily="34" charset="0"/>
                <a:ea typeface="微软雅黑" panose="020B0503020204020204" pitchFamily="34" charset="-122"/>
              </a:rPr>
              <a:t>（高纬度、稀疏矩阵）</a:t>
            </a:r>
            <a:endParaRPr lang="en-US" altLang="zh-CN" sz="2400" dirty="0" smtClean="0">
              <a:latin typeface="Arial" panose="020B0604020202020204" pitchFamily="34" charset="0"/>
              <a:ea typeface="微软雅黑" panose="020B0503020204020204" pitchFamily="34" charset="-122"/>
            </a:endParaRPr>
          </a:p>
          <a:p>
            <a:pPr indent="0" algn="l">
              <a:lnSpc>
                <a:spcPct val="130000"/>
              </a:lnSpc>
              <a:buFont typeface="Wingdings" panose="05000000000000000000" charset="0"/>
              <a:buChar char="u"/>
            </a:pPr>
            <a:r>
              <a:rPr lang="en-US" altLang="zh-CN" sz="2400" dirty="0" smtClean="0">
                <a:latin typeface="Arial" panose="020B0604020202020204" pitchFamily="34" charset="0"/>
                <a:ea typeface="微软雅黑" panose="020B0503020204020204" pitchFamily="34" charset="-122"/>
              </a:rPr>
              <a:t>count  vectors</a:t>
            </a:r>
            <a:endParaRPr lang="en-US" altLang="zh-CN" sz="2400" dirty="0" smtClean="0">
              <a:latin typeface="Arial" panose="020B0604020202020204" pitchFamily="34" charset="0"/>
              <a:ea typeface="微软雅黑" panose="020B0503020204020204" pitchFamily="34" charset="-122"/>
            </a:endParaRPr>
          </a:p>
          <a:p>
            <a:pPr indent="0" algn="l">
              <a:lnSpc>
                <a:spcPct val="130000"/>
              </a:lnSpc>
              <a:buFont typeface="Wingdings" panose="05000000000000000000" charset="0"/>
              <a:buNone/>
            </a:pPr>
            <a:r>
              <a:rPr lang="zh-CN" altLang="en-US" sz="2400" dirty="0" smtClean="0">
                <a:latin typeface="Arial" panose="020B0604020202020204" pitchFamily="34" charset="0"/>
                <a:ea typeface="微软雅黑" panose="020B0503020204020204" pitchFamily="34" charset="-122"/>
              </a:rPr>
              <a:t>（每个文档的字/词可以使用其出现次数来进行表示）</a:t>
            </a:r>
            <a:endParaRPr lang="zh-CN" altLang="en-US" sz="2400" dirty="0" smtClean="0">
              <a:latin typeface="Arial" panose="020B0604020202020204" pitchFamily="34" charset="0"/>
              <a:ea typeface="微软雅黑" panose="020B0503020204020204" pitchFamily="34" charset="-122"/>
            </a:endParaRPr>
          </a:p>
        </p:txBody>
      </p:sp>
      <p:sp>
        <p:nvSpPr>
          <p:cNvPr id="2" name="文本框 1"/>
          <p:cNvSpPr txBox="1"/>
          <p:nvPr/>
        </p:nvSpPr>
        <p:spPr>
          <a:xfrm>
            <a:off x="5838190" y="1219200"/>
            <a:ext cx="5944870" cy="3928110"/>
          </a:xfrm>
          <a:prstGeom prst="rect">
            <a:avLst/>
          </a:prstGeom>
          <a:noFill/>
        </p:spPr>
        <p:txBody>
          <a:bodyPr wrap="square" rtlCol="0">
            <a:spAutoFit/>
          </a:bodyPr>
          <a:p>
            <a:pPr indent="0" algn="l">
              <a:lnSpc>
                <a:spcPct val="130000"/>
              </a:lnSpc>
              <a:buFont typeface="Wingdings" panose="05000000000000000000" charset="0"/>
              <a:buChar char="u"/>
            </a:pPr>
            <a:r>
              <a:rPr lang="en-US" altLang="zh-CN" sz="2400" dirty="0" smtClean="0">
                <a:latin typeface="Arial" panose="020B0604020202020204" pitchFamily="34" charset="0"/>
                <a:ea typeface="微软雅黑" panose="020B0503020204020204" pitchFamily="34" charset="-122"/>
              </a:rPr>
              <a:t>TF-IDF</a:t>
            </a:r>
            <a:r>
              <a:rPr lang="zh-CN" altLang="en-US" sz="2400" dirty="0" smtClean="0">
                <a:latin typeface="Arial" panose="020B0604020202020204" pitchFamily="34" charset="0"/>
                <a:ea typeface="微软雅黑" panose="020B0503020204020204" pitchFamily="34" charset="-122"/>
              </a:rPr>
              <a:t>：TF意思是词频，IDF意思是逆文本频率指数(Inverse Document Frequency)。</a:t>
            </a:r>
            <a:endParaRPr lang="zh-CN" altLang="en-US" sz="2400" dirty="0" smtClean="0">
              <a:latin typeface="Arial" panose="020B0604020202020204" pitchFamily="34" charset="0"/>
              <a:ea typeface="微软雅黑" panose="020B0503020204020204" pitchFamily="34" charset="-122"/>
            </a:endParaRPr>
          </a:p>
          <a:p>
            <a:pPr indent="0" algn="l">
              <a:lnSpc>
                <a:spcPct val="130000"/>
              </a:lnSpc>
              <a:buFont typeface="Wingdings" panose="05000000000000000000" charset="0"/>
              <a:buNone/>
            </a:pPr>
            <a:r>
              <a:rPr lang="zh-CN" altLang="en-US" sz="2400" dirty="0" smtClean="0">
                <a:latin typeface="Arial" panose="020B0604020202020204" pitchFamily="34" charset="0"/>
                <a:ea typeface="微软雅黑" panose="020B0503020204020204" pitchFamily="34" charset="-122"/>
              </a:rPr>
              <a:t>字词的重要性随着它在文件中出现的次数成正比增加，但同时会随着它在语料库中出现的频率成反比下降。一个词语在一篇文章中出现次数越多, 同时在所有文档中出现次数越少, 越能够代表该文章。</a:t>
            </a:r>
            <a:endParaRPr lang="zh-CN" altLang="en-US" sz="2400" dirty="0" smtClean="0">
              <a:latin typeface="Arial" panose="020B0604020202020204" pitchFamily="34" charset="0"/>
              <a:ea typeface="微软雅黑" panose="020B0503020204020204" pitchFamily="34" charset="-122"/>
            </a:endParaRPr>
          </a:p>
        </p:txBody>
      </p:sp>
    </p:spTree>
    <p:custDataLst>
      <p:tags r:id="rId1"/>
    </p:custData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标题 4"/>
          <p:cNvSpPr>
            <a:spLocks noGrp="1"/>
          </p:cNvSpPr>
          <p:nvPr/>
        </p:nvSpPr>
        <p:spPr>
          <a:xfrm>
            <a:off x="967439" y="228973"/>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r>
              <a:rPr lang="zh-CN" altLang="en-US" dirty="0">
                <a:solidFill>
                  <a:srgbClr val="071F65"/>
                </a:solidFill>
              </a:rPr>
              <a:t>模型训练</a:t>
            </a:r>
            <a:endParaRPr lang="zh-CN" altLang="en-US" dirty="0">
              <a:solidFill>
                <a:srgbClr val="071F65"/>
              </a:solidFill>
            </a:endParaRPr>
          </a:p>
        </p:txBody>
      </p:sp>
      <p:sp>
        <p:nvSpPr>
          <p:cNvPr id="8" name="灯片编号占位符 7"/>
          <p:cNvSpPr>
            <a:spLocks noGrp="1"/>
          </p:cNvSpPr>
          <p:nvPr>
            <p:ph type="sldNum" sz="quarter" idx="4294967295"/>
          </p:nvPr>
        </p:nvSpPr>
        <p:spPr>
          <a:xfrm>
            <a:off x="9448800" y="648032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4" name="文本框 3"/>
          <p:cNvSpPr txBox="1"/>
          <p:nvPr/>
        </p:nvSpPr>
        <p:spPr>
          <a:xfrm>
            <a:off x="2263775" y="1266825"/>
            <a:ext cx="7810500" cy="4009390"/>
          </a:xfrm>
          <a:prstGeom prst="rect">
            <a:avLst/>
          </a:prstGeom>
          <a:noFill/>
        </p:spPr>
        <p:txBody>
          <a:bodyPr wrap="square" rtlCol="0">
            <a:spAutoFit/>
          </a:bodyPr>
          <a:p>
            <a:pPr marL="285750" indent="-285750" algn="l">
              <a:lnSpc>
                <a:spcPct val="130000"/>
              </a:lnSpc>
              <a:buFont typeface="Wingdings" panose="05000000000000000000" charset="0"/>
              <a:buChar char="u"/>
            </a:pPr>
            <a:r>
              <a:rPr lang="en-US" altLang="zh-CN" sz="2800" dirty="0" smtClean="0">
                <a:latin typeface="Arial" panose="020B0604020202020204" pitchFamily="34" charset="0"/>
                <a:ea typeface="微软雅黑" panose="020B0503020204020204" pitchFamily="34" charset="-122"/>
              </a:rPr>
              <a:t>AdaBoost+</a:t>
            </a:r>
            <a:r>
              <a:rPr lang="zh-CN" altLang="en-US" sz="2800" dirty="0" smtClean="0">
                <a:latin typeface="Arial" panose="020B0604020202020204" pitchFamily="34" charset="0"/>
                <a:ea typeface="微软雅黑" panose="020B0503020204020204" pitchFamily="34" charset="-122"/>
              </a:rPr>
              <a:t>决策树</a:t>
            </a:r>
            <a:endParaRPr lang="zh-CN" altLang="en-US" sz="2800" dirty="0" smtClean="0">
              <a:latin typeface="Arial" panose="020B0604020202020204" pitchFamily="34" charset="0"/>
              <a:ea typeface="微软雅黑" panose="020B0503020204020204" pitchFamily="34" charset="-122"/>
            </a:endParaRPr>
          </a:p>
          <a:p>
            <a:pPr marL="285750" indent="-285750" algn="l">
              <a:lnSpc>
                <a:spcPct val="130000"/>
              </a:lnSpc>
              <a:buFont typeface="Wingdings" panose="05000000000000000000" charset="0"/>
              <a:buChar char="u"/>
            </a:pPr>
            <a:r>
              <a:rPr lang="en-US" altLang="zh-CN" sz="2800" dirty="0" smtClean="0">
                <a:latin typeface="Arial" panose="020B0604020202020204" pitchFamily="34" charset="0"/>
                <a:ea typeface="微软雅黑" panose="020B0503020204020204" pitchFamily="34" charset="-122"/>
              </a:rPr>
              <a:t>AdaBoost+SVM</a:t>
            </a:r>
            <a:endParaRPr lang="en-US" altLang="zh-CN" sz="2800" dirty="0" smtClean="0">
              <a:latin typeface="Arial" panose="020B0604020202020204" pitchFamily="34" charset="0"/>
              <a:ea typeface="微软雅黑" panose="020B0503020204020204" pitchFamily="34" charset="-122"/>
            </a:endParaRPr>
          </a:p>
          <a:p>
            <a:pPr marL="285750" indent="-285750" algn="l">
              <a:lnSpc>
                <a:spcPct val="130000"/>
              </a:lnSpc>
              <a:buFont typeface="Wingdings" panose="05000000000000000000" charset="0"/>
              <a:buChar char="u"/>
            </a:pPr>
            <a:r>
              <a:rPr lang="en-US" altLang="zh-CN" sz="2800" dirty="0" smtClean="0">
                <a:latin typeface="Arial" panose="020B0604020202020204" pitchFamily="34" charset="0"/>
                <a:ea typeface="微软雅黑" panose="020B0503020204020204" pitchFamily="34" charset="-122"/>
              </a:rPr>
              <a:t>AdaBoost+</a:t>
            </a:r>
            <a:r>
              <a:rPr lang="zh-CN" altLang="en-US" sz="2800" dirty="0" smtClean="0">
                <a:latin typeface="Arial" panose="020B0604020202020204" pitchFamily="34" charset="0"/>
                <a:ea typeface="微软雅黑" panose="020B0503020204020204" pitchFamily="34" charset="-122"/>
              </a:rPr>
              <a:t>朴素贝叶斯</a:t>
            </a:r>
            <a:endParaRPr lang="zh-CN" altLang="en-US" sz="2800" dirty="0" smtClean="0">
              <a:latin typeface="Arial" panose="020B0604020202020204" pitchFamily="34" charset="0"/>
              <a:ea typeface="微软雅黑" panose="020B0503020204020204" pitchFamily="34" charset="-122"/>
            </a:endParaRPr>
          </a:p>
          <a:p>
            <a:pPr marL="285750" indent="-285750" algn="l">
              <a:lnSpc>
                <a:spcPct val="130000"/>
              </a:lnSpc>
              <a:buFont typeface="Wingdings" panose="05000000000000000000" charset="0"/>
              <a:buChar char="u"/>
            </a:pPr>
            <a:r>
              <a:rPr lang="en-US" altLang="zh-CN" sz="2800" dirty="0" smtClean="0">
                <a:latin typeface="Arial" panose="020B0604020202020204" pitchFamily="34" charset="0"/>
                <a:ea typeface="微软雅黑" panose="020B0503020204020204" pitchFamily="34" charset="-122"/>
              </a:rPr>
              <a:t>Bagging+</a:t>
            </a:r>
            <a:r>
              <a:rPr lang="zh-CN" altLang="en-US" sz="2800" dirty="0" smtClean="0">
                <a:latin typeface="Arial" panose="020B0604020202020204" pitchFamily="34" charset="0"/>
                <a:ea typeface="微软雅黑" panose="020B0503020204020204" pitchFamily="34" charset="-122"/>
              </a:rPr>
              <a:t>决策树</a:t>
            </a:r>
            <a:endParaRPr lang="zh-CN" altLang="en-US" sz="2800" dirty="0" smtClean="0">
              <a:latin typeface="Arial" panose="020B0604020202020204" pitchFamily="34" charset="0"/>
              <a:ea typeface="微软雅黑" panose="020B0503020204020204" pitchFamily="34" charset="-122"/>
            </a:endParaRPr>
          </a:p>
          <a:p>
            <a:pPr marL="285750" indent="-285750" algn="l">
              <a:lnSpc>
                <a:spcPct val="130000"/>
              </a:lnSpc>
              <a:buFont typeface="Wingdings" panose="05000000000000000000" charset="0"/>
              <a:buChar char="u"/>
            </a:pPr>
            <a:r>
              <a:rPr lang="en-US" altLang="zh-CN" sz="2800" dirty="0" smtClean="0">
                <a:latin typeface="Arial" panose="020B0604020202020204" pitchFamily="34" charset="0"/>
                <a:ea typeface="微软雅黑" panose="020B0503020204020204" pitchFamily="34" charset="-122"/>
              </a:rPr>
              <a:t>Bagging+SVM</a:t>
            </a:r>
            <a:endParaRPr lang="en-US" altLang="zh-CN" sz="2800" dirty="0" smtClean="0">
              <a:latin typeface="Arial" panose="020B0604020202020204" pitchFamily="34" charset="0"/>
              <a:ea typeface="微软雅黑" panose="020B0503020204020204" pitchFamily="34" charset="-122"/>
            </a:endParaRPr>
          </a:p>
          <a:p>
            <a:pPr marL="285750" indent="-285750" algn="l">
              <a:lnSpc>
                <a:spcPct val="130000"/>
              </a:lnSpc>
              <a:buFont typeface="Wingdings" panose="05000000000000000000" charset="0"/>
              <a:buChar char="u"/>
            </a:pPr>
            <a:r>
              <a:rPr lang="en-US" altLang="zh-CN" sz="2800" dirty="0" smtClean="0">
                <a:latin typeface="Arial" panose="020B0604020202020204" pitchFamily="34" charset="0"/>
                <a:ea typeface="微软雅黑" panose="020B0503020204020204" pitchFamily="34" charset="-122"/>
              </a:rPr>
              <a:t>Bagging+knn</a:t>
            </a:r>
            <a:endParaRPr lang="en-US" altLang="zh-CN" sz="2800" dirty="0" smtClean="0">
              <a:latin typeface="Arial" panose="020B0604020202020204" pitchFamily="34" charset="0"/>
              <a:ea typeface="微软雅黑" panose="020B0503020204020204" pitchFamily="34" charset="-122"/>
            </a:endParaRPr>
          </a:p>
          <a:p>
            <a:pPr marL="285750" indent="-285750" algn="l">
              <a:lnSpc>
                <a:spcPct val="130000"/>
              </a:lnSpc>
              <a:buFont typeface="Wingdings" panose="05000000000000000000" charset="0"/>
              <a:buChar char="u"/>
            </a:pPr>
            <a:r>
              <a:rPr lang="en-US" altLang="zh-CN" sz="2800" dirty="0" smtClean="0">
                <a:latin typeface="Arial" panose="020B0604020202020204" pitchFamily="34" charset="0"/>
                <a:ea typeface="微软雅黑" panose="020B0503020204020204" pitchFamily="34" charset="-122"/>
              </a:rPr>
              <a:t>Bagging+</a:t>
            </a:r>
            <a:r>
              <a:rPr lang="zh-CN" altLang="en-US" sz="2800" dirty="0" smtClean="0">
                <a:latin typeface="Arial" panose="020B0604020202020204" pitchFamily="34" charset="0"/>
                <a:ea typeface="微软雅黑" panose="020B0503020204020204" pitchFamily="34" charset="-122"/>
              </a:rPr>
              <a:t>朴素贝叶斯</a:t>
            </a:r>
            <a:endParaRPr lang="zh-CN" altLang="en-US" sz="2800" dirty="0" smtClean="0">
              <a:latin typeface="Arial" panose="020B0604020202020204" pitchFamily="34" charset="0"/>
              <a:ea typeface="微软雅黑" panose="020B0503020204020204" pitchFamily="34" charset="-122"/>
            </a:endParaRPr>
          </a:p>
        </p:txBody>
      </p:sp>
    </p:spTree>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pPr fontAlgn="base">
              <a:lnSpc>
                <a:spcPct val="100000"/>
              </a:lnSpc>
              <a:spcAft>
                <a:spcPct val="0"/>
              </a:spcAft>
              <a:defRPr/>
            </a:pPr>
            <a:r>
              <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rPr>
              <a:t>实践结果及分析</a:t>
            </a:r>
            <a:endPar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endParaRPr>
          </a:p>
        </p:txBody>
      </p:sp>
      <p:sp>
        <p:nvSpPr>
          <p:cNvPr id="8" name="灯片编号占位符 7"/>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2" name="文本框 1"/>
          <p:cNvSpPr txBox="1"/>
          <p:nvPr/>
        </p:nvSpPr>
        <p:spPr>
          <a:xfrm>
            <a:off x="605155" y="1558290"/>
            <a:ext cx="2903855" cy="306705"/>
          </a:xfrm>
          <a:prstGeom prst="rect">
            <a:avLst/>
          </a:prstGeom>
          <a:noFill/>
          <a:ln w="9525">
            <a:noFill/>
          </a:ln>
        </p:spPr>
        <p:txBody>
          <a:bodyPr wrap="square">
            <a:spAutoFit/>
          </a:bodyPr>
          <a:p>
            <a:pPr indent="0"/>
            <a:r>
              <a:rPr lang="en-US" sz="1400" b="1">
                <a:latin typeface="宋体" panose="02010600030101010101" pitchFamily="2" charset="-122"/>
                <a:ea typeface="宋体" panose="02010600030101010101" pitchFamily="2" charset="-122"/>
              </a:rPr>
              <a:t>AdaBoosting+</a:t>
            </a:r>
            <a:r>
              <a:rPr lang="zh-CN" altLang="en-US" sz="1400" b="1">
                <a:latin typeface="宋体" panose="02010600030101010101" pitchFamily="2" charset="-122"/>
                <a:ea typeface="宋体" panose="02010600030101010101" pitchFamily="2" charset="-122"/>
              </a:rPr>
              <a:t>决策树</a:t>
            </a:r>
            <a:endParaRPr lang="zh-CN" altLang="en-US" sz="1400" b="1">
              <a:latin typeface="宋体" panose="02010600030101010101" pitchFamily="2" charset="-122"/>
              <a:ea typeface="宋体" panose="02010600030101010101" pitchFamily="2" charset="-122"/>
            </a:endParaRPr>
          </a:p>
        </p:txBody>
      </p:sp>
      <p:pic>
        <p:nvPicPr>
          <p:cNvPr id="3" name="图片 11"/>
          <p:cNvPicPr>
            <a:picLocks noChangeAspect="1"/>
          </p:cNvPicPr>
          <p:nvPr/>
        </p:nvPicPr>
        <p:blipFill>
          <a:blip r:embed="rId1"/>
          <a:stretch>
            <a:fillRect/>
          </a:stretch>
        </p:blipFill>
        <p:spPr>
          <a:xfrm>
            <a:off x="410210" y="2008505"/>
            <a:ext cx="3488055" cy="3053080"/>
          </a:xfrm>
          <a:prstGeom prst="rect">
            <a:avLst/>
          </a:prstGeom>
          <a:noFill/>
          <a:ln w="9525">
            <a:noFill/>
          </a:ln>
        </p:spPr>
      </p:pic>
      <p:sp>
        <p:nvSpPr>
          <p:cNvPr id="4" name="文本框 3"/>
          <p:cNvSpPr txBox="1"/>
          <p:nvPr/>
        </p:nvSpPr>
        <p:spPr>
          <a:xfrm>
            <a:off x="4455160" y="1544320"/>
            <a:ext cx="2903855" cy="306705"/>
          </a:xfrm>
          <a:prstGeom prst="rect">
            <a:avLst/>
          </a:prstGeom>
          <a:noFill/>
          <a:ln w="9525">
            <a:noFill/>
          </a:ln>
        </p:spPr>
        <p:txBody>
          <a:bodyPr wrap="square">
            <a:spAutoFit/>
          </a:bodyPr>
          <a:p>
            <a:pPr indent="0"/>
            <a:r>
              <a:rPr lang="en-US" sz="1400" b="1">
                <a:latin typeface="宋体" panose="02010600030101010101" pitchFamily="2" charset="-122"/>
                <a:ea typeface="宋体" panose="02010600030101010101" pitchFamily="2" charset="-122"/>
              </a:rPr>
              <a:t>AdaBoosting+SVM</a:t>
            </a:r>
            <a:endParaRPr lang="zh-CN" altLang="en-US" sz="1400" b="1">
              <a:latin typeface="宋体" panose="02010600030101010101" pitchFamily="2" charset="-122"/>
              <a:ea typeface="宋体" panose="02010600030101010101" pitchFamily="2" charset="-122"/>
            </a:endParaRPr>
          </a:p>
        </p:txBody>
      </p:sp>
      <p:pic>
        <p:nvPicPr>
          <p:cNvPr id="1073742863" name="图片 1073742862"/>
          <p:cNvPicPr>
            <a:picLocks noChangeAspect="1"/>
          </p:cNvPicPr>
          <p:nvPr/>
        </p:nvPicPr>
        <p:blipFill>
          <a:blip r:embed="rId2"/>
          <a:stretch>
            <a:fillRect/>
          </a:stretch>
        </p:blipFill>
        <p:spPr>
          <a:xfrm>
            <a:off x="4145915" y="2025650"/>
            <a:ext cx="3265805" cy="2988945"/>
          </a:xfrm>
          <a:prstGeom prst="rect">
            <a:avLst/>
          </a:prstGeom>
          <a:noFill/>
          <a:ln w="9525">
            <a:noFill/>
          </a:ln>
        </p:spPr>
      </p:pic>
      <p:sp>
        <p:nvSpPr>
          <p:cNvPr id="6" name="文本框 5"/>
          <p:cNvSpPr txBox="1"/>
          <p:nvPr/>
        </p:nvSpPr>
        <p:spPr>
          <a:xfrm>
            <a:off x="7842885" y="1544320"/>
            <a:ext cx="2903855" cy="306705"/>
          </a:xfrm>
          <a:prstGeom prst="rect">
            <a:avLst/>
          </a:prstGeom>
          <a:noFill/>
          <a:ln w="9525">
            <a:noFill/>
          </a:ln>
        </p:spPr>
        <p:txBody>
          <a:bodyPr wrap="square">
            <a:spAutoFit/>
          </a:bodyPr>
          <a:p>
            <a:pPr indent="0"/>
            <a:r>
              <a:rPr lang="en-US" sz="1400" b="1">
                <a:latin typeface="宋体" panose="02010600030101010101" pitchFamily="2" charset="-122"/>
                <a:ea typeface="宋体" panose="02010600030101010101" pitchFamily="2" charset="-122"/>
              </a:rPr>
              <a:t>AdaBoosting+</a:t>
            </a:r>
            <a:r>
              <a:rPr lang="zh-CN" altLang="en-US" sz="1400" b="1">
                <a:latin typeface="宋体" panose="02010600030101010101" pitchFamily="2" charset="-122"/>
                <a:ea typeface="宋体" panose="02010600030101010101" pitchFamily="2" charset="-122"/>
              </a:rPr>
              <a:t>朴素贝叶斯</a:t>
            </a:r>
            <a:endParaRPr lang="zh-CN" altLang="en-US" sz="1400" b="1">
              <a:latin typeface="宋体" panose="02010600030101010101" pitchFamily="2" charset="-122"/>
              <a:ea typeface="宋体" panose="02010600030101010101" pitchFamily="2" charset="-122"/>
            </a:endParaRPr>
          </a:p>
        </p:txBody>
      </p:sp>
      <p:pic>
        <p:nvPicPr>
          <p:cNvPr id="1073742877" name="图片 1073742876" descr="IMG_256"/>
          <p:cNvPicPr>
            <a:picLocks noChangeAspect="1"/>
          </p:cNvPicPr>
          <p:nvPr/>
        </p:nvPicPr>
        <p:blipFill>
          <a:blip r:embed="rId3"/>
          <a:stretch>
            <a:fillRect/>
          </a:stretch>
        </p:blipFill>
        <p:spPr>
          <a:xfrm>
            <a:off x="7713980" y="1998980"/>
            <a:ext cx="3032760" cy="2902585"/>
          </a:xfrm>
          <a:prstGeom prst="rect">
            <a:avLst/>
          </a:prstGeom>
          <a:noFill/>
          <a:ln w="9525">
            <a:noFill/>
          </a:ln>
        </p:spPr>
      </p:pic>
    </p:spTree>
    <p:custDataLst>
      <p:tags r:id="rId4"/>
    </p:custData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pPr fontAlgn="base">
              <a:lnSpc>
                <a:spcPct val="100000"/>
              </a:lnSpc>
              <a:spcAft>
                <a:spcPct val="0"/>
              </a:spcAft>
              <a:defRPr/>
            </a:pPr>
            <a:r>
              <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rPr>
              <a:t>实践结果及分析</a:t>
            </a:r>
            <a:endPar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endParaRPr>
          </a:p>
        </p:txBody>
      </p:sp>
      <p:sp>
        <p:nvSpPr>
          <p:cNvPr id="8" name="灯片编号占位符 7"/>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2" name="文本框 1"/>
          <p:cNvSpPr txBox="1"/>
          <p:nvPr/>
        </p:nvSpPr>
        <p:spPr>
          <a:xfrm>
            <a:off x="605155" y="1558290"/>
            <a:ext cx="2903855" cy="306705"/>
          </a:xfrm>
          <a:prstGeom prst="rect">
            <a:avLst/>
          </a:prstGeom>
          <a:noFill/>
          <a:ln w="9525">
            <a:noFill/>
          </a:ln>
        </p:spPr>
        <p:txBody>
          <a:bodyPr wrap="square">
            <a:spAutoFit/>
          </a:bodyPr>
          <a:p>
            <a:pPr indent="0"/>
            <a:r>
              <a:rPr lang="en-US" sz="1400" b="1">
                <a:latin typeface="宋体" panose="02010600030101010101" pitchFamily="2" charset="-122"/>
                <a:ea typeface="宋体" panose="02010600030101010101" pitchFamily="2" charset="-122"/>
              </a:rPr>
              <a:t>Bagging+</a:t>
            </a:r>
            <a:r>
              <a:rPr lang="zh-CN" altLang="en-US" sz="1400" b="1">
                <a:latin typeface="宋体" panose="02010600030101010101" pitchFamily="2" charset="-122"/>
                <a:ea typeface="宋体" panose="02010600030101010101" pitchFamily="2" charset="-122"/>
              </a:rPr>
              <a:t>决策树</a:t>
            </a:r>
            <a:endParaRPr lang="zh-CN" altLang="en-US" sz="1400" b="1">
              <a:latin typeface="宋体" panose="02010600030101010101" pitchFamily="2" charset="-122"/>
              <a:ea typeface="宋体" panose="02010600030101010101" pitchFamily="2" charset="-122"/>
            </a:endParaRPr>
          </a:p>
        </p:txBody>
      </p:sp>
      <p:sp>
        <p:nvSpPr>
          <p:cNvPr id="4" name="文本框 3"/>
          <p:cNvSpPr txBox="1"/>
          <p:nvPr/>
        </p:nvSpPr>
        <p:spPr>
          <a:xfrm>
            <a:off x="3110230" y="1544320"/>
            <a:ext cx="2903855" cy="306705"/>
          </a:xfrm>
          <a:prstGeom prst="rect">
            <a:avLst/>
          </a:prstGeom>
          <a:noFill/>
          <a:ln w="9525">
            <a:noFill/>
          </a:ln>
        </p:spPr>
        <p:txBody>
          <a:bodyPr wrap="square">
            <a:spAutoFit/>
          </a:bodyPr>
          <a:p>
            <a:pPr indent="0"/>
            <a:r>
              <a:rPr lang="en-US" sz="1400" b="1">
                <a:latin typeface="宋体" panose="02010600030101010101" pitchFamily="2" charset="-122"/>
                <a:ea typeface="宋体" panose="02010600030101010101" pitchFamily="2" charset="-122"/>
              </a:rPr>
              <a:t>Bagging+SVM</a:t>
            </a:r>
            <a:endParaRPr lang="zh-CN" altLang="en-US" sz="1400" b="1">
              <a:latin typeface="宋体" panose="02010600030101010101" pitchFamily="2" charset="-122"/>
              <a:ea typeface="宋体" panose="02010600030101010101" pitchFamily="2" charset="-122"/>
            </a:endParaRPr>
          </a:p>
        </p:txBody>
      </p:sp>
      <p:sp>
        <p:nvSpPr>
          <p:cNvPr id="6" name="文本框 5"/>
          <p:cNvSpPr txBox="1"/>
          <p:nvPr/>
        </p:nvSpPr>
        <p:spPr>
          <a:xfrm>
            <a:off x="5922010" y="1544320"/>
            <a:ext cx="2903855" cy="306705"/>
          </a:xfrm>
          <a:prstGeom prst="rect">
            <a:avLst/>
          </a:prstGeom>
          <a:noFill/>
          <a:ln w="9525">
            <a:noFill/>
          </a:ln>
        </p:spPr>
        <p:txBody>
          <a:bodyPr wrap="square">
            <a:spAutoFit/>
          </a:bodyPr>
          <a:p>
            <a:pPr indent="0"/>
            <a:r>
              <a:rPr lang="en-US" sz="1400" b="1">
                <a:latin typeface="宋体" panose="02010600030101010101" pitchFamily="2" charset="-122"/>
                <a:ea typeface="宋体" panose="02010600030101010101" pitchFamily="2" charset="-122"/>
              </a:rPr>
              <a:t>Bagging+</a:t>
            </a:r>
            <a:r>
              <a:rPr lang="zh-CN" altLang="en-US" sz="1400" b="1">
                <a:latin typeface="宋体" panose="02010600030101010101" pitchFamily="2" charset="-122"/>
                <a:ea typeface="宋体" panose="02010600030101010101" pitchFamily="2" charset="-122"/>
              </a:rPr>
              <a:t>朴素贝叶斯</a:t>
            </a:r>
            <a:endParaRPr lang="zh-CN" altLang="en-US" sz="1400" b="1">
              <a:latin typeface="宋体" panose="02010600030101010101" pitchFamily="2" charset="-122"/>
              <a:ea typeface="宋体" panose="02010600030101010101" pitchFamily="2" charset="-122"/>
            </a:endParaRPr>
          </a:p>
        </p:txBody>
      </p:sp>
      <p:pic>
        <p:nvPicPr>
          <p:cNvPr id="1073742868" name="图片 1073742867" descr="IMG_256"/>
          <p:cNvPicPr>
            <a:picLocks noChangeAspect="1"/>
          </p:cNvPicPr>
          <p:nvPr/>
        </p:nvPicPr>
        <p:blipFill>
          <a:blip r:embed="rId1"/>
          <a:stretch>
            <a:fillRect/>
          </a:stretch>
        </p:blipFill>
        <p:spPr>
          <a:xfrm>
            <a:off x="230505" y="2106930"/>
            <a:ext cx="2879725" cy="2644140"/>
          </a:xfrm>
          <a:prstGeom prst="rect">
            <a:avLst/>
          </a:prstGeom>
          <a:noFill/>
          <a:ln w="9525">
            <a:noFill/>
          </a:ln>
        </p:spPr>
      </p:pic>
      <p:pic>
        <p:nvPicPr>
          <p:cNvPr id="1073742875" name="图片 1073742874"/>
          <p:cNvPicPr>
            <a:picLocks noChangeAspect="1"/>
          </p:cNvPicPr>
          <p:nvPr/>
        </p:nvPicPr>
        <p:blipFill>
          <a:blip r:embed="rId2"/>
          <a:stretch>
            <a:fillRect/>
          </a:stretch>
        </p:blipFill>
        <p:spPr>
          <a:xfrm>
            <a:off x="3110230" y="2124710"/>
            <a:ext cx="3045460" cy="2626360"/>
          </a:xfrm>
          <a:prstGeom prst="rect">
            <a:avLst/>
          </a:prstGeom>
          <a:noFill/>
          <a:ln w="9525">
            <a:noFill/>
          </a:ln>
        </p:spPr>
      </p:pic>
      <p:sp>
        <p:nvSpPr>
          <p:cNvPr id="7" name="文本框 6"/>
          <p:cNvSpPr txBox="1"/>
          <p:nvPr/>
        </p:nvSpPr>
        <p:spPr>
          <a:xfrm>
            <a:off x="8825865" y="1544320"/>
            <a:ext cx="2903855" cy="306705"/>
          </a:xfrm>
          <a:prstGeom prst="rect">
            <a:avLst/>
          </a:prstGeom>
          <a:noFill/>
          <a:ln w="9525">
            <a:noFill/>
          </a:ln>
        </p:spPr>
        <p:txBody>
          <a:bodyPr wrap="square">
            <a:spAutoFit/>
          </a:bodyPr>
          <a:p>
            <a:pPr indent="0"/>
            <a:r>
              <a:rPr lang="en-US" sz="1400" b="1">
                <a:latin typeface="宋体" panose="02010600030101010101" pitchFamily="2" charset="-122"/>
                <a:ea typeface="宋体" panose="02010600030101010101" pitchFamily="2" charset="-122"/>
              </a:rPr>
              <a:t>Bagging+knn</a:t>
            </a:r>
            <a:endParaRPr lang="zh-CN" altLang="en-US" sz="1400" b="1">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3"/>
          <a:stretch>
            <a:fillRect/>
          </a:stretch>
        </p:blipFill>
        <p:spPr>
          <a:xfrm>
            <a:off x="8825865" y="2138045"/>
            <a:ext cx="2898140" cy="2660650"/>
          </a:xfrm>
          <a:prstGeom prst="rect">
            <a:avLst/>
          </a:prstGeom>
          <a:noFill/>
          <a:ln w="9525">
            <a:noFill/>
          </a:ln>
        </p:spPr>
      </p:pic>
      <p:pic>
        <p:nvPicPr>
          <p:cNvPr id="1073742874" name="图片 1073742873" descr="IMG_256"/>
          <p:cNvPicPr>
            <a:picLocks noChangeAspect="1"/>
          </p:cNvPicPr>
          <p:nvPr/>
        </p:nvPicPr>
        <p:blipFill>
          <a:blip r:embed="rId4"/>
          <a:stretch>
            <a:fillRect/>
          </a:stretch>
        </p:blipFill>
        <p:spPr>
          <a:xfrm>
            <a:off x="5834380" y="2145665"/>
            <a:ext cx="2991485" cy="2585085"/>
          </a:xfrm>
          <a:prstGeom prst="rect">
            <a:avLst/>
          </a:prstGeom>
          <a:noFill/>
          <a:ln w="9525">
            <a:noFill/>
          </a:ln>
        </p:spPr>
      </p:pic>
    </p:spTree>
    <p:custDataLst>
      <p:tags r:id="rId5"/>
    </p:custData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pPr fontAlgn="base">
              <a:lnSpc>
                <a:spcPct val="100000"/>
              </a:lnSpc>
              <a:spcAft>
                <a:spcPct val="0"/>
              </a:spcAft>
              <a:defRPr/>
            </a:pPr>
            <a:r>
              <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rPr>
              <a:t>实践结果及分析</a:t>
            </a:r>
            <a:endPar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endParaRPr>
          </a:p>
        </p:txBody>
      </p:sp>
      <p:sp>
        <p:nvSpPr>
          <p:cNvPr id="8" name="灯片编号占位符 7"/>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graphicFrame>
        <p:nvGraphicFramePr>
          <p:cNvPr id="7" name="表格 6"/>
          <p:cNvGraphicFramePr/>
          <p:nvPr>
            <p:custDataLst>
              <p:tags r:id="rId1"/>
            </p:custDataLst>
          </p:nvPr>
        </p:nvGraphicFramePr>
        <p:xfrm>
          <a:off x="1626235" y="1336675"/>
          <a:ext cx="8221980" cy="3743325"/>
        </p:xfrm>
        <a:graphic>
          <a:graphicData uri="http://schemas.openxmlformats.org/drawingml/2006/table">
            <a:tbl>
              <a:tblPr firstRow="1" bandRow="1">
                <a:tableStyleId>{5940675A-B579-460E-94D1-54222C63F5DA}</a:tableStyleId>
              </a:tblPr>
              <a:tblGrid>
                <a:gridCol w="2740660"/>
                <a:gridCol w="2740660"/>
                <a:gridCol w="2740660"/>
              </a:tblGrid>
              <a:tr h="415925">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集成学习算法</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基分类器</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AUC</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rowSpan="3">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AdaBoost</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决策树</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0.729</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SVM</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0.761</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朴素贝叶斯</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0.530 </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rowSpan="4">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Bagging</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决策树</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0.714</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SVM</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0.731</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Knn</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0.667 </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朴素贝叶斯</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800" b="1">
                          <a:latin typeface="宋体" panose="02010600030101010101" pitchFamily="2" charset="-122"/>
                          <a:ea typeface="宋体" panose="02010600030101010101" pitchFamily="2" charset="-122"/>
                          <a:cs typeface="宋体" panose="02010600030101010101" pitchFamily="2" charset="-122"/>
                        </a:rPr>
                        <a:t>0.724</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25"/>
          <p:cNvSpPr/>
          <p:nvPr/>
        </p:nvSpPr>
        <p:spPr bwMode="auto">
          <a:xfrm>
            <a:off x="3240405" y="1575435"/>
            <a:ext cx="1882775" cy="3883025"/>
          </a:xfrm>
          <a:custGeom>
            <a:avLst/>
            <a:gdLst>
              <a:gd name="T0" fmla="*/ 5 w 1001"/>
              <a:gd name="T1" fmla="*/ 0 h 2101"/>
              <a:gd name="T2" fmla="*/ 622 w 1001"/>
              <a:gd name="T3" fmla="*/ 204 h 2101"/>
              <a:gd name="T4" fmla="*/ 1001 w 1001"/>
              <a:gd name="T5" fmla="*/ 728 h 2101"/>
              <a:gd name="T6" fmla="*/ 1000 w 1001"/>
              <a:gd name="T7" fmla="*/ 1378 h 2101"/>
              <a:gd name="T8" fmla="*/ 617 w 1001"/>
              <a:gd name="T9" fmla="*/ 1903 h 2101"/>
              <a:gd name="T10" fmla="*/ 0 w 1001"/>
              <a:gd name="T11" fmla="*/ 2101 h 2101"/>
            </a:gdLst>
            <a:ahLst/>
            <a:cxnLst>
              <a:cxn ang="0">
                <a:pos x="T0" y="T1"/>
              </a:cxn>
              <a:cxn ang="0">
                <a:pos x="T2" y="T3"/>
              </a:cxn>
              <a:cxn ang="0">
                <a:pos x="T4" y="T5"/>
              </a:cxn>
              <a:cxn ang="0">
                <a:pos x="T6" y="T7"/>
              </a:cxn>
              <a:cxn ang="0">
                <a:pos x="T8" y="T9"/>
              </a:cxn>
              <a:cxn ang="0">
                <a:pos x="T10" y="T11"/>
              </a:cxn>
            </a:cxnLst>
            <a:rect l="0" t="0" r="r" b="b"/>
            <a:pathLst>
              <a:path w="1001" h="2101">
                <a:moveTo>
                  <a:pt x="5" y="0"/>
                </a:moveTo>
                <a:lnTo>
                  <a:pt x="622" y="204"/>
                </a:lnTo>
                <a:lnTo>
                  <a:pt x="1001" y="728"/>
                </a:lnTo>
                <a:lnTo>
                  <a:pt x="1000" y="1378"/>
                </a:lnTo>
                <a:lnTo>
                  <a:pt x="617" y="1903"/>
                </a:lnTo>
                <a:lnTo>
                  <a:pt x="0" y="2101"/>
                </a:lnTo>
              </a:path>
            </a:pathLst>
          </a:custGeom>
          <a:noFill/>
          <a:ln w="9525">
            <a:solidFill>
              <a:srgbClr val="01B3C5"/>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grpSp>
        <p:nvGrpSpPr>
          <p:cNvPr id="50" name="组合 49"/>
          <p:cNvGrpSpPr/>
          <p:nvPr/>
        </p:nvGrpSpPr>
        <p:grpSpPr>
          <a:xfrm>
            <a:off x="4157518" y="1555855"/>
            <a:ext cx="753197" cy="753197"/>
            <a:chOff x="-5341301" y="-1560254"/>
            <a:chExt cx="3307458" cy="3307458"/>
          </a:xfrm>
        </p:grpSpPr>
        <p:sp>
          <p:nvSpPr>
            <p:cNvPr id="51" name="椭圆 50"/>
            <p:cNvSpPr/>
            <p:nvPr/>
          </p:nvSpPr>
          <p:spPr>
            <a:xfrm>
              <a:off x="-5341301" y="-1560254"/>
              <a:ext cx="3307458" cy="3307458"/>
            </a:xfrm>
            <a:prstGeom prst="ellipse">
              <a:avLst/>
            </a:prstGeom>
            <a:gradFill>
              <a:gsLst>
                <a:gs pos="100000">
                  <a:srgbClr val="FFFFFF">
                    <a:lumMod val="75000"/>
                  </a:srgbClr>
                </a:gs>
                <a:gs pos="0">
                  <a:srgbClr val="FFFFFF"/>
                </a:gs>
              </a:gsLst>
              <a:lin ang="5400000" scaled="0"/>
            </a:gradFill>
            <a:ln w="9525" cap="flat" cmpd="sng" algn="ctr">
              <a:noFill/>
              <a:prstDash val="solid"/>
            </a:ln>
            <a:effectLst>
              <a:softEdge rad="2286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52" name="椭圆 51"/>
            <p:cNvSpPr/>
            <p:nvPr/>
          </p:nvSpPr>
          <p:spPr>
            <a:xfrm>
              <a:off x="-4922595" y="-1141548"/>
              <a:ext cx="2470046" cy="2470046"/>
            </a:xfrm>
            <a:prstGeom prst="ellipse">
              <a:avLst/>
            </a:prstGeom>
            <a:solidFill>
              <a:srgbClr val="01B3C5"/>
            </a:solidFill>
            <a:ln w="31750" cap="flat" cmpd="sng" algn="ctr">
              <a:gradFill flip="none" rotWithShape="1">
                <a:gsLst>
                  <a:gs pos="0">
                    <a:srgbClr val="FFFFFF">
                      <a:lumMod val="75000"/>
                    </a:srgbClr>
                  </a:gs>
                  <a:gs pos="100000">
                    <a:srgbClr val="FFFFFF"/>
                  </a:gs>
                </a:gsLst>
                <a:lin ang="2700000" scaled="1"/>
                <a:tileRect/>
              </a:gradFill>
              <a:prstDash val="solid"/>
            </a:ln>
            <a:effectLst>
              <a:innerShdw blurRad="127000" dist="63500" dir="13500000">
                <a:srgbClr val="01B3C5">
                  <a:lumMod val="50000"/>
                  <a:alpha val="85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53" name="椭圆 52"/>
            <p:cNvSpPr/>
            <p:nvPr/>
          </p:nvSpPr>
          <p:spPr>
            <a:xfrm>
              <a:off x="-4778020" y="-996973"/>
              <a:ext cx="2180896" cy="2180896"/>
            </a:xfrm>
            <a:prstGeom prst="ellipse">
              <a:avLst/>
            </a:prstGeom>
            <a:solidFill>
              <a:srgbClr val="FFFFFF">
                <a:lumMod val="95000"/>
              </a:srgbClr>
            </a:solidFill>
            <a:ln w="50800" cap="flat" cmpd="sng" algn="ctr">
              <a:noFill/>
              <a:prstDash val="solid"/>
            </a:ln>
            <a:effectLst>
              <a:outerShdw blurRad="152400" dist="76200" dir="2700000" algn="tl" rotWithShape="0">
                <a:srgbClr val="01B3C5">
                  <a:lumMod val="50000"/>
                  <a:alpha val="64000"/>
                </a:srgbClr>
              </a:outerShdw>
            </a:effectLst>
            <a:scene3d>
              <a:camera prst="orthographicFront"/>
              <a:lightRig rig="threePt" dir="t"/>
            </a:scene3d>
            <a:sp3d prstMaterial="softEdge">
              <a:bevelT w="508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grpSp>
        <p:nvGrpSpPr>
          <p:cNvPr id="54" name="组合 53"/>
          <p:cNvGrpSpPr/>
          <p:nvPr/>
        </p:nvGrpSpPr>
        <p:grpSpPr>
          <a:xfrm>
            <a:off x="1253294" y="1555985"/>
            <a:ext cx="3689985" cy="3689985"/>
            <a:chOff x="1253293" y="1555984"/>
            <a:chExt cx="3689985" cy="3689985"/>
          </a:xfrm>
        </p:grpSpPr>
        <p:sp>
          <p:nvSpPr>
            <p:cNvPr id="55" name="椭圆 54"/>
            <p:cNvSpPr/>
            <p:nvPr/>
          </p:nvSpPr>
          <p:spPr>
            <a:xfrm>
              <a:off x="1253293" y="1555984"/>
              <a:ext cx="3689985" cy="3689985"/>
            </a:xfrm>
            <a:prstGeom prst="ellipse">
              <a:avLst/>
            </a:prstGeom>
            <a:gradFill>
              <a:gsLst>
                <a:gs pos="100000">
                  <a:srgbClr val="FFFFFF">
                    <a:lumMod val="75000"/>
                  </a:srgbClr>
                </a:gs>
                <a:gs pos="0">
                  <a:srgbClr val="FFFFFF"/>
                </a:gs>
              </a:gsLst>
              <a:lin ang="5400000" scaled="0"/>
            </a:gradFill>
            <a:ln w="9525" cap="flat" cmpd="sng" algn="ctr">
              <a:noFill/>
              <a:prstDash val="solid"/>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56" name="椭圆 55"/>
            <p:cNvSpPr/>
            <p:nvPr/>
          </p:nvSpPr>
          <p:spPr>
            <a:xfrm>
              <a:off x="1720425" y="2023116"/>
              <a:ext cx="2755721" cy="2755721"/>
            </a:xfrm>
            <a:prstGeom prst="ellipse">
              <a:avLst/>
            </a:prstGeom>
            <a:solidFill>
              <a:srgbClr val="01B3C5"/>
            </a:solidFill>
            <a:ln w="31750" cap="flat" cmpd="sng" algn="ctr">
              <a:gradFill flip="none" rotWithShape="1">
                <a:gsLst>
                  <a:gs pos="0">
                    <a:srgbClr val="FFFFFF">
                      <a:lumMod val="75000"/>
                    </a:srgbClr>
                  </a:gs>
                  <a:gs pos="100000">
                    <a:srgbClr val="FFFFFF"/>
                  </a:gs>
                </a:gsLst>
                <a:lin ang="2700000" scaled="1"/>
                <a:tileRect/>
              </a:gradFill>
              <a:prstDash val="solid"/>
            </a:ln>
            <a:effectLst>
              <a:innerShdw blurRad="127000" dist="63500" dir="13500000">
                <a:srgbClr val="01B3C5">
                  <a:lumMod val="50000"/>
                  <a:alpha val="85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grpSp>
        <p:nvGrpSpPr>
          <p:cNvPr id="57" name="组合 56"/>
          <p:cNvGrpSpPr/>
          <p:nvPr/>
        </p:nvGrpSpPr>
        <p:grpSpPr>
          <a:xfrm>
            <a:off x="5003165" y="1507490"/>
            <a:ext cx="3808730" cy="638174"/>
            <a:chOff x="1456566" y="1064226"/>
            <a:chExt cx="3148013" cy="307975"/>
          </a:xfrm>
        </p:grpSpPr>
        <p:sp>
          <p:nvSpPr>
            <p:cNvPr id="58" name="Freeform 9"/>
            <p:cNvSpPr/>
            <p:nvPr/>
          </p:nvSpPr>
          <p:spPr bwMode="auto">
            <a:xfrm>
              <a:off x="1456566" y="1064226"/>
              <a:ext cx="3148013" cy="307975"/>
            </a:xfrm>
            <a:custGeom>
              <a:avLst/>
              <a:gdLst>
                <a:gd name="T0" fmla="*/ 64 w 1983"/>
                <a:gd name="T1" fmla="*/ 194 h 194"/>
                <a:gd name="T2" fmla="*/ 0 w 1983"/>
                <a:gd name="T3" fmla="*/ 97 h 194"/>
                <a:gd name="T4" fmla="*/ 64 w 1983"/>
                <a:gd name="T5" fmla="*/ 0 h 194"/>
                <a:gd name="T6" fmla="*/ 1918 w 1983"/>
                <a:gd name="T7" fmla="*/ 0 h 194"/>
                <a:gd name="T8" fmla="*/ 1983 w 1983"/>
                <a:gd name="T9" fmla="*/ 97 h 194"/>
                <a:gd name="T10" fmla="*/ 1918 w 1983"/>
                <a:gd name="T11" fmla="*/ 194 h 194"/>
                <a:gd name="T12" fmla="*/ 64 w 1983"/>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1983" h="194">
                  <a:moveTo>
                    <a:pt x="64" y="194"/>
                  </a:moveTo>
                  <a:lnTo>
                    <a:pt x="0" y="97"/>
                  </a:lnTo>
                  <a:lnTo>
                    <a:pt x="64" y="0"/>
                  </a:lnTo>
                  <a:lnTo>
                    <a:pt x="1918" y="0"/>
                  </a:lnTo>
                  <a:lnTo>
                    <a:pt x="1983" y="97"/>
                  </a:lnTo>
                  <a:lnTo>
                    <a:pt x="1918" y="194"/>
                  </a:lnTo>
                  <a:lnTo>
                    <a:pt x="64" y="194"/>
                  </a:lnTo>
                  <a:close/>
                </a:path>
              </a:pathLst>
            </a:custGeom>
            <a:solidFill>
              <a:srgbClr val="FFBF53"/>
            </a:solidFill>
            <a:ln w="12700" cap="flat" cmpd="sng" algn="ctr">
              <a:gradFill flip="none" rotWithShape="1">
                <a:gsLst>
                  <a:gs pos="0">
                    <a:srgbClr val="FFFFFF">
                      <a:lumMod val="85000"/>
                    </a:srgbClr>
                  </a:gs>
                  <a:gs pos="100000">
                    <a:srgbClr val="FFFFFF"/>
                  </a:gs>
                </a:gsLst>
                <a:lin ang="2700000" scaled="1"/>
                <a:tileRect/>
              </a:gradFill>
              <a:prstDash val="solid"/>
            </a:ln>
            <a:effectLst>
              <a:innerShdw blurRad="63500" dist="38100" dir="13500000">
                <a:srgbClr val="01B3C5">
                  <a:lumMod val="50000"/>
                  <a:alpha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59" name="Rectangle 19"/>
            <p:cNvSpPr>
              <a:spLocks noChangeArrowheads="1"/>
            </p:cNvSpPr>
            <p:nvPr/>
          </p:nvSpPr>
          <p:spPr bwMode="auto">
            <a:xfrm>
              <a:off x="1736375" y="1116628"/>
              <a:ext cx="2636684" cy="20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rPr>
                <a:t>项目简介及理解</a:t>
              </a:r>
              <a:endParaRPr kumimoji="0" lang="zh-CN" altLang="en-US" sz="2800" b="1" i="0" u="none" strike="noStrike" kern="0" cap="none" spc="30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grpSp>
        <p:nvGrpSpPr>
          <p:cNvPr id="60" name="组合 59"/>
          <p:cNvGrpSpPr/>
          <p:nvPr/>
        </p:nvGrpSpPr>
        <p:grpSpPr>
          <a:xfrm>
            <a:off x="5681345" y="2458085"/>
            <a:ext cx="3444875" cy="638175"/>
            <a:chOff x="3304042" y="2302824"/>
            <a:chExt cx="3148013" cy="306387"/>
          </a:xfrm>
        </p:grpSpPr>
        <p:sp>
          <p:nvSpPr>
            <p:cNvPr id="61" name="Freeform 10"/>
            <p:cNvSpPr/>
            <p:nvPr/>
          </p:nvSpPr>
          <p:spPr bwMode="auto">
            <a:xfrm>
              <a:off x="3304042" y="2302824"/>
              <a:ext cx="3148013" cy="306387"/>
            </a:xfrm>
            <a:custGeom>
              <a:avLst/>
              <a:gdLst>
                <a:gd name="T0" fmla="*/ 64 w 1983"/>
                <a:gd name="T1" fmla="*/ 193 h 193"/>
                <a:gd name="T2" fmla="*/ 0 w 1983"/>
                <a:gd name="T3" fmla="*/ 97 h 193"/>
                <a:gd name="T4" fmla="*/ 64 w 1983"/>
                <a:gd name="T5" fmla="*/ 0 h 193"/>
                <a:gd name="T6" fmla="*/ 1919 w 1983"/>
                <a:gd name="T7" fmla="*/ 0 h 193"/>
                <a:gd name="T8" fmla="*/ 1983 w 1983"/>
                <a:gd name="T9" fmla="*/ 97 h 193"/>
                <a:gd name="T10" fmla="*/ 1919 w 1983"/>
                <a:gd name="T11" fmla="*/ 193 h 193"/>
                <a:gd name="T12" fmla="*/ 64 w 1983"/>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983" h="193">
                  <a:moveTo>
                    <a:pt x="64" y="193"/>
                  </a:moveTo>
                  <a:lnTo>
                    <a:pt x="0" y="97"/>
                  </a:lnTo>
                  <a:lnTo>
                    <a:pt x="64" y="0"/>
                  </a:lnTo>
                  <a:lnTo>
                    <a:pt x="1919" y="0"/>
                  </a:lnTo>
                  <a:lnTo>
                    <a:pt x="1983" y="97"/>
                  </a:lnTo>
                  <a:lnTo>
                    <a:pt x="1919" y="193"/>
                  </a:lnTo>
                  <a:lnTo>
                    <a:pt x="64" y="193"/>
                  </a:lnTo>
                  <a:close/>
                </a:path>
              </a:pathLst>
            </a:custGeom>
            <a:solidFill>
              <a:srgbClr val="01B3C5"/>
            </a:solidFill>
            <a:ln w="12700" cap="flat" cmpd="sng" algn="ctr">
              <a:gradFill flip="none" rotWithShape="1">
                <a:gsLst>
                  <a:gs pos="0">
                    <a:srgbClr val="FFFFFF">
                      <a:lumMod val="85000"/>
                    </a:srgbClr>
                  </a:gs>
                  <a:gs pos="100000">
                    <a:srgbClr val="FFFFFF"/>
                  </a:gs>
                </a:gsLst>
                <a:lin ang="2700000" scaled="1"/>
                <a:tileRect/>
              </a:gradFill>
              <a:prstDash val="solid"/>
            </a:ln>
            <a:effectLst>
              <a:innerShdw blurRad="63500" dist="38100" dir="13500000">
                <a:srgbClr val="01B3C5">
                  <a:lumMod val="50000"/>
                  <a:alpha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62" name="Rectangle 20"/>
            <p:cNvSpPr>
              <a:spLocks noChangeArrowheads="1"/>
            </p:cNvSpPr>
            <p:nvPr/>
          </p:nvSpPr>
          <p:spPr bwMode="auto">
            <a:xfrm>
              <a:off x="3537843" y="2337578"/>
              <a:ext cx="2626864" cy="206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rPr>
                <a:t>项目原理</a:t>
              </a:r>
              <a:endParaRPr kumimoji="0" lang="zh-CN" altLang="en-US" sz="2800" b="1" i="0" u="none" strike="noStrike" kern="0" cap="none" spc="30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grpSp>
        <p:nvGrpSpPr>
          <p:cNvPr id="63" name="组合 62"/>
          <p:cNvGrpSpPr/>
          <p:nvPr/>
        </p:nvGrpSpPr>
        <p:grpSpPr>
          <a:xfrm>
            <a:off x="5654743" y="3521733"/>
            <a:ext cx="4324444" cy="638275"/>
            <a:chOff x="3493737" y="3088076"/>
            <a:chExt cx="3149600" cy="307975"/>
          </a:xfrm>
        </p:grpSpPr>
        <p:sp>
          <p:nvSpPr>
            <p:cNvPr id="64" name="Freeform 11"/>
            <p:cNvSpPr/>
            <p:nvPr/>
          </p:nvSpPr>
          <p:spPr bwMode="auto">
            <a:xfrm>
              <a:off x="3493737" y="3088076"/>
              <a:ext cx="3149600" cy="307975"/>
            </a:xfrm>
            <a:custGeom>
              <a:avLst/>
              <a:gdLst>
                <a:gd name="T0" fmla="*/ 65 w 1984"/>
                <a:gd name="T1" fmla="*/ 194 h 194"/>
                <a:gd name="T2" fmla="*/ 0 w 1984"/>
                <a:gd name="T3" fmla="*/ 97 h 194"/>
                <a:gd name="T4" fmla="*/ 65 w 1984"/>
                <a:gd name="T5" fmla="*/ 0 h 194"/>
                <a:gd name="T6" fmla="*/ 1919 w 1984"/>
                <a:gd name="T7" fmla="*/ 0 h 194"/>
                <a:gd name="T8" fmla="*/ 1984 w 1984"/>
                <a:gd name="T9" fmla="*/ 97 h 194"/>
                <a:gd name="T10" fmla="*/ 1919 w 1984"/>
                <a:gd name="T11" fmla="*/ 194 h 194"/>
                <a:gd name="T12" fmla="*/ 65 w 1984"/>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1984" h="194">
                  <a:moveTo>
                    <a:pt x="65" y="194"/>
                  </a:moveTo>
                  <a:lnTo>
                    <a:pt x="0" y="97"/>
                  </a:lnTo>
                  <a:lnTo>
                    <a:pt x="65" y="0"/>
                  </a:lnTo>
                  <a:lnTo>
                    <a:pt x="1919" y="0"/>
                  </a:lnTo>
                  <a:lnTo>
                    <a:pt x="1984" y="97"/>
                  </a:lnTo>
                  <a:lnTo>
                    <a:pt x="1919" y="194"/>
                  </a:lnTo>
                  <a:lnTo>
                    <a:pt x="65" y="194"/>
                  </a:lnTo>
                  <a:close/>
                </a:path>
              </a:pathLst>
            </a:custGeom>
            <a:solidFill>
              <a:srgbClr val="F17475"/>
            </a:solidFill>
            <a:ln w="12700" cap="flat" cmpd="sng" algn="ctr">
              <a:gradFill flip="none" rotWithShape="1">
                <a:gsLst>
                  <a:gs pos="0">
                    <a:srgbClr val="FFFFFF">
                      <a:lumMod val="85000"/>
                    </a:srgbClr>
                  </a:gs>
                  <a:gs pos="100000">
                    <a:srgbClr val="FFFFFF"/>
                  </a:gs>
                </a:gsLst>
                <a:lin ang="2700000" scaled="1"/>
                <a:tileRect/>
              </a:gradFill>
              <a:prstDash val="solid"/>
            </a:ln>
            <a:effectLst>
              <a:innerShdw blurRad="63500" dist="38100" dir="13500000">
                <a:srgbClr val="01B3C5">
                  <a:lumMod val="50000"/>
                  <a:alpha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65" name="Rectangle 21"/>
            <p:cNvSpPr>
              <a:spLocks noChangeArrowheads="1"/>
            </p:cNvSpPr>
            <p:nvPr/>
          </p:nvSpPr>
          <p:spPr bwMode="auto">
            <a:xfrm>
              <a:off x="3670120" y="3137899"/>
              <a:ext cx="1146966" cy="2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rPr>
                <a:t>项目实现</a:t>
              </a:r>
              <a:endParaRPr kumimoji="0" lang="zh-CN" altLang="en-US" sz="2800" b="1" i="0" u="none" strike="noStrike" kern="0" cap="none" spc="30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sp>
        <p:nvSpPr>
          <p:cNvPr id="69" name="文本框 68"/>
          <p:cNvSpPr txBox="1"/>
          <p:nvPr/>
        </p:nvSpPr>
        <p:spPr>
          <a:xfrm>
            <a:off x="4157497" y="1732137"/>
            <a:ext cx="717848" cy="400110"/>
          </a:xfrm>
          <a:prstGeom prst="rect">
            <a:avLst/>
          </a:prstGeom>
          <a:noFill/>
        </p:spPr>
        <p:txBody>
          <a:bodyPr wrap="square" rtlCol="0">
            <a:spAutoFit/>
          </a:bodyPr>
          <a:lstStyle>
            <a:defPPr>
              <a:defRPr lang="zh-CN"/>
            </a:defPPr>
            <a:lvl1pPr algn="ctr">
              <a:defRPr sz="2800">
                <a:solidFill>
                  <a:srgbClr val="01B3C5"/>
                </a:solidFill>
                <a:latin typeface="Impact" panose="020B0806030902050204" pitchFamily="34" charset="0"/>
              </a:defRPr>
            </a:lvl1pPr>
          </a:lstStyle>
          <a:p>
            <a:pPr defTabSz="914400"/>
            <a:r>
              <a:rPr lang="en-US" altLang="zh-CN" sz="2000" dirty="0">
                <a:solidFill>
                  <a:srgbClr val="FFBF53"/>
                </a:solidFill>
                <a:latin typeface="Arial" panose="020B0604020202020204"/>
                <a:cs typeface="+mn-ea"/>
                <a:sym typeface="+mn-lt"/>
              </a:rPr>
              <a:t>01</a:t>
            </a:r>
            <a:endParaRPr lang="zh-CN" altLang="en-US" sz="2000" dirty="0">
              <a:solidFill>
                <a:srgbClr val="FFBF53"/>
              </a:solidFill>
              <a:latin typeface="Arial" panose="020B0604020202020204"/>
              <a:cs typeface="+mn-ea"/>
              <a:sym typeface="+mn-lt"/>
            </a:endParaRPr>
          </a:p>
        </p:txBody>
      </p:sp>
      <p:grpSp>
        <p:nvGrpSpPr>
          <p:cNvPr id="70" name="组合 69"/>
          <p:cNvGrpSpPr/>
          <p:nvPr/>
        </p:nvGrpSpPr>
        <p:grpSpPr>
          <a:xfrm>
            <a:off x="4910246" y="2448532"/>
            <a:ext cx="753197" cy="753197"/>
            <a:chOff x="-5341301" y="-1560254"/>
            <a:chExt cx="3307458" cy="3307458"/>
          </a:xfrm>
        </p:grpSpPr>
        <p:sp>
          <p:nvSpPr>
            <p:cNvPr id="71" name="椭圆 70"/>
            <p:cNvSpPr/>
            <p:nvPr/>
          </p:nvSpPr>
          <p:spPr>
            <a:xfrm>
              <a:off x="-5341301" y="-1560254"/>
              <a:ext cx="3307458" cy="3307458"/>
            </a:xfrm>
            <a:prstGeom prst="ellipse">
              <a:avLst/>
            </a:prstGeom>
            <a:gradFill>
              <a:gsLst>
                <a:gs pos="100000">
                  <a:srgbClr val="FFFFFF">
                    <a:lumMod val="75000"/>
                  </a:srgbClr>
                </a:gs>
                <a:gs pos="0">
                  <a:srgbClr val="FFFFFF"/>
                </a:gs>
              </a:gsLst>
              <a:lin ang="5400000" scaled="0"/>
            </a:gradFill>
            <a:ln w="9525" cap="flat" cmpd="sng" algn="ctr">
              <a:noFill/>
              <a:prstDash val="solid"/>
            </a:ln>
            <a:effectLst>
              <a:softEdge rad="2286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72" name="椭圆 71"/>
            <p:cNvSpPr/>
            <p:nvPr/>
          </p:nvSpPr>
          <p:spPr>
            <a:xfrm>
              <a:off x="-4922595" y="-1141548"/>
              <a:ext cx="2470046" cy="2470046"/>
            </a:xfrm>
            <a:prstGeom prst="ellipse">
              <a:avLst/>
            </a:prstGeom>
            <a:solidFill>
              <a:srgbClr val="01B3C5"/>
            </a:solidFill>
            <a:ln w="31750" cap="flat" cmpd="sng" algn="ctr">
              <a:gradFill flip="none" rotWithShape="1">
                <a:gsLst>
                  <a:gs pos="0">
                    <a:srgbClr val="FFFFFF">
                      <a:lumMod val="75000"/>
                    </a:srgbClr>
                  </a:gs>
                  <a:gs pos="100000">
                    <a:srgbClr val="FFFFFF"/>
                  </a:gs>
                </a:gsLst>
                <a:lin ang="2700000" scaled="1"/>
                <a:tileRect/>
              </a:gradFill>
              <a:prstDash val="solid"/>
            </a:ln>
            <a:effectLst>
              <a:innerShdw blurRad="127000" dist="63500" dir="13500000">
                <a:srgbClr val="01B3C5">
                  <a:lumMod val="50000"/>
                  <a:alpha val="85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73" name="椭圆 72"/>
            <p:cNvSpPr/>
            <p:nvPr/>
          </p:nvSpPr>
          <p:spPr>
            <a:xfrm>
              <a:off x="-4778020" y="-996973"/>
              <a:ext cx="2180896" cy="2180896"/>
            </a:xfrm>
            <a:prstGeom prst="ellipse">
              <a:avLst/>
            </a:prstGeom>
            <a:solidFill>
              <a:srgbClr val="FFFFFF">
                <a:lumMod val="95000"/>
              </a:srgbClr>
            </a:solidFill>
            <a:ln w="50800" cap="flat" cmpd="sng" algn="ctr">
              <a:noFill/>
              <a:prstDash val="solid"/>
            </a:ln>
            <a:effectLst>
              <a:outerShdw blurRad="152400" dist="76200" dir="2700000" algn="tl" rotWithShape="0">
                <a:srgbClr val="01B3C5">
                  <a:lumMod val="50000"/>
                  <a:alpha val="64000"/>
                </a:srgbClr>
              </a:outerShdw>
            </a:effectLst>
            <a:scene3d>
              <a:camera prst="orthographicFront"/>
              <a:lightRig rig="threePt" dir="t"/>
            </a:scene3d>
            <a:sp3d prstMaterial="softEdge">
              <a:bevelT w="508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grpSp>
        <p:nvGrpSpPr>
          <p:cNvPr id="74" name="组合 73"/>
          <p:cNvGrpSpPr/>
          <p:nvPr/>
        </p:nvGrpSpPr>
        <p:grpSpPr>
          <a:xfrm>
            <a:off x="4892185" y="3504301"/>
            <a:ext cx="753197" cy="753197"/>
            <a:chOff x="-5341301" y="-1560254"/>
            <a:chExt cx="3307458" cy="3307458"/>
          </a:xfrm>
        </p:grpSpPr>
        <p:sp>
          <p:nvSpPr>
            <p:cNvPr id="75" name="椭圆 74"/>
            <p:cNvSpPr/>
            <p:nvPr/>
          </p:nvSpPr>
          <p:spPr>
            <a:xfrm>
              <a:off x="-5341301" y="-1560254"/>
              <a:ext cx="3307458" cy="3307458"/>
            </a:xfrm>
            <a:prstGeom prst="ellipse">
              <a:avLst/>
            </a:prstGeom>
            <a:gradFill>
              <a:gsLst>
                <a:gs pos="100000">
                  <a:srgbClr val="FFFFFF">
                    <a:lumMod val="75000"/>
                  </a:srgbClr>
                </a:gs>
                <a:gs pos="0">
                  <a:srgbClr val="FFFFFF"/>
                </a:gs>
              </a:gsLst>
              <a:lin ang="5400000" scaled="0"/>
            </a:gradFill>
            <a:ln w="9525" cap="flat" cmpd="sng" algn="ctr">
              <a:noFill/>
              <a:prstDash val="solid"/>
            </a:ln>
            <a:effectLst>
              <a:softEdge rad="2286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76" name="椭圆 75"/>
            <p:cNvSpPr/>
            <p:nvPr/>
          </p:nvSpPr>
          <p:spPr>
            <a:xfrm>
              <a:off x="-4922595" y="-1141548"/>
              <a:ext cx="2470046" cy="2470046"/>
            </a:xfrm>
            <a:prstGeom prst="ellipse">
              <a:avLst/>
            </a:prstGeom>
            <a:solidFill>
              <a:srgbClr val="01B3C5"/>
            </a:solidFill>
            <a:ln w="31750" cap="flat" cmpd="sng" algn="ctr">
              <a:gradFill flip="none" rotWithShape="1">
                <a:gsLst>
                  <a:gs pos="0">
                    <a:srgbClr val="FFFFFF">
                      <a:lumMod val="75000"/>
                    </a:srgbClr>
                  </a:gs>
                  <a:gs pos="100000">
                    <a:srgbClr val="FFFFFF"/>
                  </a:gs>
                </a:gsLst>
                <a:lin ang="2700000" scaled="1"/>
                <a:tileRect/>
              </a:gradFill>
              <a:prstDash val="solid"/>
            </a:ln>
            <a:effectLst>
              <a:innerShdw blurRad="127000" dist="63500" dir="13500000">
                <a:srgbClr val="01B3C5">
                  <a:lumMod val="50000"/>
                  <a:alpha val="85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77" name="椭圆 76"/>
            <p:cNvSpPr/>
            <p:nvPr/>
          </p:nvSpPr>
          <p:spPr>
            <a:xfrm>
              <a:off x="-4778020" y="-996973"/>
              <a:ext cx="2180896" cy="2180896"/>
            </a:xfrm>
            <a:prstGeom prst="ellipse">
              <a:avLst/>
            </a:prstGeom>
            <a:solidFill>
              <a:srgbClr val="FFFFFF">
                <a:lumMod val="95000"/>
              </a:srgbClr>
            </a:solidFill>
            <a:ln w="50800" cap="flat" cmpd="sng" algn="ctr">
              <a:noFill/>
              <a:prstDash val="solid"/>
            </a:ln>
            <a:effectLst>
              <a:outerShdw blurRad="152400" dist="76200" dir="2700000" algn="tl" rotWithShape="0">
                <a:srgbClr val="01B3C5">
                  <a:lumMod val="50000"/>
                  <a:alpha val="64000"/>
                </a:srgbClr>
              </a:outerShdw>
            </a:effectLst>
            <a:scene3d>
              <a:camera prst="orthographicFront"/>
              <a:lightRig rig="threePt" dir="t"/>
            </a:scene3d>
            <a:sp3d prstMaterial="softEdge">
              <a:bevelT w="508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sp>
        <p:nvSpPr>
          <p:cNvPr id="83" name="文本框 82"/>
          <p:cNvSpPr txBox="1"/>
          <p:nvPr/>
        </p:nvSpPr>
        <p:spPr>
          <a:xfrm>
            <a:off x="4992614" y="3666421"/>
            <a:ext cx="563772" cy="400110"/>
          </a:xfrm>
          <a:prstGeom prst="rect">
            <a:avLst/>
          </a:prstGeom>
          <a:noFill/>
        </p:spPr>
        <p:txBody>
          <a:bodyPr wrap="square" rtlCol="0">
            <a:spAutoFit/>
          </a:bodyPr>
          <a:lstStyle>
            <a:defPPr>
              <a:defRPr lang="zh-CN"/>
            </a:defPPr>
            <a:lvl1pPr algn="ctr">
              <a:defRPr sz="2800">
                <a:solidFill>
                  <a:srgbClr val="01B3C5"/>
                </a:solidFill>
                <a:latin typeface="Impact" panose="020B0806030902050204" pitchFamily="34" charset="0"/>
              </a:defRPr>
            </a:lvl1pPr>
          </a:lstStyle>
          <a:p>
            <a:pPr defTabSz="914400"/>
            <a:r>
              <a:rPr lang="en-US" altLang="zh-CN" sz="2000" dirty="0">
                <a:solidFill>
                  <a:srgbClr val="00AF92">
                    <a:lumMod val="75000"/>
                  </a:srgbClr>
                </a:solidFill>
                <a:latin typeface="Arial" panose="020B0604020202020204"/>
                <a:cs typeface="+mn-ea"/>
                <a:sym typeface="+mn-lt"/>
              </a:rPr>
              <a:t>03</a:t>
            </a:r>
            <a:endParaRPr lang="zh-CN" altLang="en-US" sz="2000" dirty="0">
              <a:solidFill>
                <a:srgbClr val="00AF92">
                  <a:lumMod val="75000"/>
                </a:srgbClr>
              </a:solidFill>
              <a:latin typeface="Arial" panose="020B0604020202020204"/>
              <a:cs typeface="+mn-ea"/>
              <a:sym typeface="+mn-lt"/>
            </a:endParaRPr>
          </a:p>
        </p:txBody>
      </p:sp>
      <p:sp>
        <p:nvSpPr>
          <p:cNvPr id="84" name="文本框 83"/>
          <p:cNvSpPr txBox="1"/>
          <p:nvPr/>
        </p:nvSpPr>
        <p:spPr>
          <a:xfrm>
            <a:off x="5003292" y="2624832"/>
            <a:ext cx="525672" cy="400110"/>
          </a:xfrm>
          <a:prstGeom prst="rect">
            <a:avLst/>
          </a:prstGeom>
          <a:noFill/>
        </p:spPr>
        <p:txBody>
          <a:bodyPr wrap="square" rtlCol="0">
            <a:spAutoFit/>
          </a:bodyPr>
          <a:lstStyle>
            <a:defPPr>
              <a:defRPr lang="zh-CN"/>
            </a:defPPr>
            <a:lvl1pPr algn="ctr">
              <a:defRPr sz="2800">
                <a:solidFill>
                  <a:srgbClr val="01B3C5"/>
                </a:solidFill>
                <a:latin typeface="Impact" panose="020B0806030902050204" pitchFamily="34" charset="0"/>
              </a:defRPr>
            </a:lvl1pPr>
          </a:lstStyle>
          <a:p>
            <a:pPr defTabSz="914400"/>
            <a:r>
              <a:rPr lang="en-US" altLang="zh-CN" sz="2000" dirty="0">
                <a:solidFill>
                  <a:srgbClr val="F17475"/>
                </a:solidFill>
                <a:latin typeface="Arial" panose="020B0604020202020204"/>
                <a:cs typeface="+mn-ea"/>
                <a:sym typeface="+mn-lt"/>
              </a:rPr>
              <a:t>02</a:t>
            </a:r>
            <a:endParaRPr lang="zh-CN" altLang="en-US" sz="2000" dirty="0">
              <a:solidFill>
                <a:srgbClr val="F17475"/>
              </a:solidFill>
              <a:latin typeface="Arial" panose="020B0604020202020204"/>
              <a:cs typeface="+mn-ea"/>
              <a:sym typeface="+mn-lt"/>
            </a:endParaRPr>
          </a:p>
        </p:txBody>
      </p:sp>
      <p:sp>
        <p:nvSpPr>
          <p:cNvPr id="85" name="椭圆 84"/>
          <p:cNvSpPr/>
          <p:nvPr/>
        </p:nvSpPr>
        <p:spPr>
          <a:xfrm>
            <a:off x="1893769" y="2196459"/>
            <a:ext cx="2409039" cy="2409039"/>
          </a:xfrm>
          <a:prstGeom prst="ellipse">
            <a:avLst/>
          </a:prstGeom>
          <a:solidFill>
            <a:srgbClr val="FFFFFF">
              <a:lumMod val="95000"/>
            </a:srgbClr>
          </a:solidFill>
          <a:ln w="50800" cap="flat" cmpd="sng" algn="ctr">
            <a:noFill/>
            <a:prstDash val="solid"/>
          </a:ln>
          <a:effectLst>
            <a:outerShdw blurRad="152400" dist="76200" dir="2700000" algn="tl" rotWithShape="0">
              <a:srgbClr val="01B3C5">
                <a:lumMod val="50000"/>
                <a:alpha val="64000"/>
              </a:srgbClr>
            </a:outerShdw>
          </a:effectLst>
          <a:scene3d>
            <a:camera prst="orthographicFront"/>
            <a:lightRig rig="threePt" dir="t"/>
          </a:scene3d>
          <a:sp3d prstMaterial="softEdge">
            <a:bevelT w="82550" h="254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nvGrpSpPr>
          <p:cNvPr id="86" name="组合 85"/>
          <p:cNvGrpSpPr/>
          <p:nvPr/>
        </p:nvGrpSpPr>
        <p:grpSpPr>
          <a:xfrm>
            <a:off x="1900410" y="2196459"/>
            <a:ext cx="2409039" cy="2409039"/>
            <a:chOff x="1909129" y="2184707"/>
            <a:chExt cx="2409039" cy="2409039"/>
          </a:xfrm>
        </p:grpSpPr>
        <p:sp>
          <p:nvSpPr>
            <p:cNvPr id="87" name="椭圆 86"/>
            <p:cNvSpPr/>
            <p:nvPr/>
          </p:nvSpPr>
          <p:spPr>
            <a:xfrm>
              <a:off x="1909129" y="2184707"/>
              <a:ext cx="2409039" cy="2409039"/>
            </a:xfrm>
            <a:prstGeom prst="ellipse">
              <a:avLst/>
            </a:prstGeom>
            <a:solidFill>
              <a:srgbClr val="FFFFFF">
                <a:lumMod val="95000"/>
                <a:alpha val="0"/>
              </a:srgbClr>
            </a:solidFill>
            <a:ln w="50800" cap="flat" cmpd="sng" algn="ctr">
              <a:noFill/>
              <a:prstDash val="solid"/>
            </a:ln>
            <a:effectLst>
              <a:outerShdw sx="1000" sy="1000" algn="tl" rotWithShape="0">
                <a:srgbClr val="01B3C5">
                  <a:lumMod val="50000"/>
                </a:srgbClr>
              </a:outerShdw>
            </a:effectLst>
            <a:scene3d>
              <a:camera prst="orthographicFront"/>
              <a:lightRig rig="threePt" dir="t"/>
            </a:scene3d>
            <a:sp3d prstMaterial="softEdge">
              <a:bevelT w="0" h="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88" name="圆角矩形 12"/>
            <p:cNvSpPr/>
            <p:nvPr/>
          </p:nvSpPr>
          <p:spPr>
            <a:xfrm>
              <a:off x="3028958" y="4282251"/>
              <a:ext cx="101025" cy="193708"/>
            </a:xfrm>
            <a:prstGeom prst="roundRect">
              <a:avLst>
                <a:gd name="adj" fmla="val 50000"/>
              </a:avLst>
            </a:prstGeom>
            <a:solidFill>
              <a:srgbClr val="01B3C5"/>
            </a:solidFill>
            <a:ln w="12700" cap="flat" cmpd="sng" algn="ctr">
              <a:gradFill flip="none" rotWithShape="1">
                <a:gsLst>
                  <a:gs pos="0">
                    <a:srgbClr val="FFFFFF">
                      <a:lumMod val="85000"/>
                    </a:srgbClr>
                  </a:gs>
                  <a:gs pos="100000">
                    <a:srgbClr val="FFFFFF"/>
                  </a:gs>
                </a:gsLst>
                <a:lin ang="2700000" scaled="1"/>
                <a:tileRect/>
              </a:gradFill>
              <a:prstDash val="solid"/>
            </a:ln>
            <a:effectLst>
              <a:innerShdw blurRad="63500" dist="38100" dir="13500000">
                <a:srgbClr val="01B3C5">
                  <a:lumMod val="50000"/>
                  <a:alpha val="50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sp>
        <p:nvSpPr>
          <p:cNvPr id="92" name="Rectangle 18"/>
          <p:cNvSpPr>
            <a:spLocks noChangeArrowheads="1"/>
          </p:cNvSpPr>
          <p:nvPr/>
        </p:nvSpPr>
        <p:spPr bwMode="auto">
          <a:xfrm>
            <a:off x="1855202" y="2875105"/>
            <a:ext cx="2499360"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lang="zh-CN" sz="2400" b="1" dirty="0">
                <a:solidFill>
                  <a:srgbClr val="071F65"/>
                </a:solidFill>
                <a:latin typeface="+mj-ea"/>
                <a:ea typeface="+mj-ea"/>
                <a:sym typeface="+mn-ea"/>
              </a:rPr>
              <a:t>基于集成学习的Amazon用户评论质量预测</a:t>
            </a:r>
            <a:endParaRPr lang="zh-CN" sz="2400" b="1" dirty="0">
              <a:solidFill>
                <a:srgbClr val="071F65"/>
              </a:solidFill>
              <a:latin typeface="+mj-ea"/>
              <a:ea typeface="+mj-ea"/>
              <a:sym typeface="+mn-ea"/>
            </a:endParaRPr>
          </a:p>
        </p:txBody>
      </p:sp>
      <p:sp>
        <p:nvSpPr>
          <p:cNvPr id="5" name="灯片编号占位符 4"/>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a:p>
        </p:txBody>
      </p:sp>
      <p:grpSp>
        <p:nvGrpSpPr>
          <p:cNvPr id="2" name="组合 1"/>
          <p:cNvGrpSpPr/>
          <p:nvPr/>
        </p:nvGrpSpPr>
        <p:grpSpPr>
          <a:xfrm>
            <a:off x="4400060" y="4332341"/>
            <a:ext cx="753197" cy="753197"/>
            <a:chOff x="-5341301" y="-1560254"/>
            <a:chExt cx="3307458" cy="3307458"/>
          </a:xfrm>
        </p:grpSpPr>
        <p:sp>
          <p:nvSpPr>
            <p:cNvPr id="3" name="椭圆 2"/>
            <p:cNvSpPr/>
            <p:nvPr/>
          </p:nvSpPr>
          <p:spPr>
            <a:xfrm>
              <a:off x="-5341301" y="-1560254"/>
              <a:ext cx="3307458" cy="3307458"/>
            </a:xfrm>
            <a:prstGeom prst="ellipse">
              <a:avLst/>
            </a:prstGeom>
            <a:gradFill>
              <a:gsLst>
                <a:gs pos="100000">
                  <a:srgbClr val="FFFFFF">
                    <a:lumMod val="75000"/>
                  </a:srgbClr>
                </a:gs>
                <a:gs pos="0">
                  <a:srgbClr val="FFFFFF"/>
                </a:gs>
              </a:gsLst>
              <a:lin ang="5400000" scaled="0"/>
            </a:gradFill>
            <a:ln w="9525" cap="flat" cmpd="sng" algn="ctr">
              <a:noFill/>
              <a:prstDash val="solid"/>
            </a:ln>
            <a:effectLst>
              <a:softEdge rad="228600"/>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 name="椭圆 3"/>
            <p:cNvSpPr/>
            <p:nvPr/>
          </p:nvSpPr>
          <p:spPr>
            <a:xfrm>
              <a:off x="-4922595" y="-1141548"/>
              <a:ext cx="2470046" cy="2470046"/>
            </a:xfrm>
            <a:prstGeom prst="ellipse">
              <a:avLst/>
            </a:prstGeom>
            <a:solidFill>
              <a:srgbClr val="01B3C5"/>
            </a:solidFill>
            <a:ln w="31750" cap="flat" cmpd="sng" algn="ctr">
              <a:gradFill flip="none" rotWithShape="1">
                <a:gsLst>
                  <a:gs pos="0">
                    <a:srgbClr val="FFFFFF">
                      <a:lumMod val="75000"/>
                    </a:srgbClr>
                  </a:gs>
                  <a:gs pos="100000">
                    <a:srgbClr val="FFFFFF"/>
                  </a:gs>
                </a:gsLst>
                <a:lin ang="2700000" scaled="1"/>
                <a:tileRect/>
              </a:gradFill>
              <a:prstDash val="solid"/>
            </a:ln>
            <a:effectLst>
              <a:innerShdw blurRad="127000" dist="63500" dir="13500000">
                <a:srgbClr val="01B3C5">
                  <a:lumMod val="50000"/>
                  <a:alpha val="85000"/>
                </a:srgbClr>
              </a:innerShdw>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6" name="椭圆 5"/>
            <p:cNvSpPr/>
            <p:nvPr/>
          </p:nvSpPr>
          <p:spPr>
            <a:xfrm>
              <a:off x="-4778020" y="-996973"/>
              <a:ext cx="2180896" cy="2180896"/>
            </a:xfrm>
            <a:prstGeom prst="ellipse">
              <a:avLst/>
            </a:prstGeom>
            <a:solidFill>
              <a:srgbClr val="FFFFFF">
                <a:lumMod val="95000"/>
              </a:srgbClr>
            </a:solidFill>
            <a:ln w="50800" cap="flat" cmpd="sng" algn="ctr">
              <a:noFill/>
              <a:prstDash val="solid"/>
            </a:ln>
            <a:effectLst>
              <a:outerShdw blurRad="152400" dist="76200" dir="2700000" algn="tl" rotWithShape="0">
                <a:srgbClr val="01B3C5">
                  <a:lumMod val="50000"/>
                  <a:alpha val="64000"/>
                </a:srgbClr>
              </a:outerShdw>
            </a:effectLst>
            <a:scene3d>
              <a:camera prst="orthographicFront"/>
              <a:lightRig rig="threePt" dir="t"/>
            </a:scene3d>
            <a:sp3d prstMaterial="softEdge">
              <a:bevelT w="50800" h="12700" prst="angle"/>
            </a:sp3d>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sp>
        <p:nvSpPr>
          <p:cNvPr id="7" name="文本框 6"/>
          <p:cNvSpPr txBox="1"/>
          <p:nvPr/>
        </p:nvSpPr>
        <p:spPr>
          <a:xfrm>
            <a:off x="4494774" y="4509701"/>
            <a:ext cx="563772" cy="398780"/>
          </a:xfrm>
          <a:prstGeom prst="rect">
            <a:avLst/>
          </a:prstGeom>
          <a:noFill/>
        </p:spPr>
        <p:txBody>
          <a:bodyPr wrap="square" rtlCol="0">
            <a:spAutoFit/>
          </a:bodyPr>
          <a:lstStyle>
            <a:defPPr>
              <a:defRPr lang="zh-CN"/>
            </a:defPPr>
            <a:lvl1pPr algn="ctr">
              <a:defRPr sz="2800">
                <a:solidFill>
                  <a:srgbClr val="01B3C5"/>
                </a:solidFill>
                <a:latin typeface="Impact" panose="020B0806030902050204" pitchFamily="34" charset="0"/>
              </a:defRPr>
            </a:lvl1pPr>
          </a:lstStyle>
          <a:p>
            <a:pPr defTabSz="914400"/>
            <a:r>
              <a:rPr lang="en-US" altLang="zh-CN" sz="2000" dirty="0">
                <a:solidFill>
                  <a:srgbClr val="00AF92">
                    <a:lumMod val="75000"/>
                  </a:srgbClr>
                </a:solidFill>
                <a:latin typeface="Arial" panose="020B0604020202020204"/>
                <a:cs typeface="+mn-ea"/>
                <a:sym typeface="+mn-lt"/>
              </a:rPr>
              <a:t>04</a:t>
            </a:r>
            <a:endParaRPr lang="zh-CN" altLang="en-US" sz="2000" dirty="0">
              <a:solidFill>
                <a:srgbClr val="00AF92">
                  <a:lumMod val="75000"/>
                </a:srgbClr>
              </a:solidFill>
              <a:latin typeface="Arial" panose="020B0604020202020204"/>
              <a:cs typeface="+mn-ea"/>
              <a:sym typeface="+mn-lt"/>
            </a:endParaRPr>
          </a:p>
        </p:txBody>
      </p:sp>
      <p:sp>
        <p:nvSpPr>
          <p:cNvPr id="8" name="Freeform 11"/>
          <p:cNvSpPr/>
          <p:nvPr/>
        </p:nvSpPr>
        <p:spPr bwMode="auto">
          <a:xfrm>
            <a:off x="5031105" y="4481195"/>
            <a:ext cx="4095115" cy="638175"/>
          </a:xfrm>
          <a:custGeom>
            <a:avLst/>
            <a:gdLst>
              <a:gd name="T0" fmla="*/ 65 w 1984"/>
              <a:gd name="T1" fmla="*/ 194 h 194"/>
              <a:gd name="T2" fmla="*/ 0 w 1984"/>
              <a:gd name="T3" fmla="*/ 97 h 194"/>
              <a:gd name="T4" fmla="*/ 65 w 1984"/>
              <a:gd name="T5" fmla="*/ 0 h 194"/>
              <a:gd name="T6" fmla="*/ 1919 w 1984"/>
              <a:gd name="T7" fmla="*/ 0 h 194"/>
              <a:gd name="T8" fmla="*/ 1984 w 1984"/>
              <a:gd name="T9" fmla="*/ 97 h 194"/>
              <a:gd name="T10" fmla="*/ 1919 w 1984"/>
              <a:gd name="T11" fmla="*/ 194 h 194"/>
              <a:gd name="T12" fmla="*/ 65 w 1984"/>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1984" h="194">
                <a:moveTo>
                  <a:pt x="65" y="194"/>
                </a:moveTo>
                <a:lnTo>
                  <a:pt x="0" y="97"/>
                </a:lnTo>
                <a:lnTo>
                  <a:pt x="65" y="0"/>
                </a:lnTo>
                <a:lnTo>
                  <a:pt x="1919" y="0"/>
                </a:lnTo>
                <a:lnTo>
                  <a:pt x="1984" y="97"/>
                </a:lnTo>
                <a:lnTo>
                  <a:pt x="1919" y="194"/>
                </a:lnTo>
                <a:lnTo>
                  <a:pt x="65" y="194"/>
                </a:lnTo>
                <a:close/>
              </a:path>
            </a:pathLst>
          </a:custGeom>
          <a:solidFill>
            <a:srgbClr val="00B050"/>
          </a:solidFill>
          <a:ln w="12700" cap="flat" cmpd="sng" algn="ctr">
            <a:gradFill flip="none" rotWithShape="1">
              <a:gsLst>
                <a:gs pos="0">
                  <a:srgbClr val="FFFFFF">
                    <a:lumMod val="85000"/>
                  </a:srgbClr>
                </a:gs>
                <a:gs pos="100000">
                  <a:srgbClr val="FFFFFF"/>
                </a:gs>
              </a:gsLst>
              <a:lin ang="2700000" scaled="1"/>
              <a:tileRect/>
            </a:gradFill>
            <a:prstDash val="solid"/>
          </a:ln>
          <a:effectLst>
            <a:innerShdw blurRad="63500" dist="38100" dir="13500000">
              <a:srgbClr val="01B3C5">
                <a:lumMod val="50000"/>
                <a:alpha val="50000"/>
              </a:srgbClr>
            </a:innerShdw>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9" name="Rectangle 21"/>
          <p:cNvSpPr>
            <a:spLocks noChangeArrowheads="1"/>
          </p:cNvSpPr>
          <p:nvPr/>
        </p:nvSpPr>
        <p:spPr bwMode="auto">
          <a:xfrm>
            <a:off x="5308910" y="4584475"/>
            <a:ext cx="236220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30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rPr>
              <a:t>待改进的地方</a:t>
            </a:r>
            <a:endParaRPr kumimoji="0" lang="zh-CN" altLang="en-US" sz="2800" b="1" i="0" u="none" strike="noStrike" kern="0" cap="none" spc="30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anim calcmode="lin" valueType="num">
                                      <p:cBhvr>
                                        <p:cTn id="10" dur="500" fill="hold"/>
                                        <p:tgtEl>
                                          <p:spTgt spid="54"/>
                                        </p:tgtEl>
                                        <p:attrNameLst>
                                          <p:attrName>ppt_x</p:attrName>
                                        </p:attrNameLst>
                                      </p:cBhvr>
                                      <p:tavLst>
                                        <p:tav tm="0">
                                          <p:val>
                                            <p:fltVal val="0.5"/>
                                          </p:val>
                                        </p:tav>
                                        <p:tav tm="100000">
                                          <p:val>
                                            <p:strVal val="#ppt_x"/>
                                          </p:val>
                                        </p:tav>
                                      </p:tavLst>
                                    </p:anim>
                                    <p:anim calcmode="lin" valueType="num">
                                      <p:cBhvr>
                                        <p:cTn id="11" dur="500" fill="hold"/>
                                        <p:tgtEl>
                                          <p:spTgt spid="54"/>
                                        </p:tgtEl>
                                        <p:attrNameLst>
                                          <p:attrName>ppt_y</p:attrName>
                                        </p:attrNameLst>
                                      </p:cBhvr>
                                      <p:tavLst>
                                        <p:tav tm="0">
                                          <p:val>
                                            <p:fltVal val="0.5"/>
                                          </p:val>
                                        </p:tav>
                                        <p:tav tm="100000">
                                          <p:val>
                                            <p:strVal val="#ppt_y"/>
                                          </p:val>
                                        </p:tav>
                                      </p:tavLst>
                                    </p:anim>
                                  </p:childTnLst>
                                </p:cTn>
                              </p:par>
                              <p:par>
                                <p:cTn id="12" presetID="53" presetClass="entr" presetSubtype="16" fill="hold" grpId="0" nodeType="withEffect">
                                  <p:stCondLst>
                                    <p:cond delay="700"/>
                                  </p:stCondLst>
                                  <p:childTnLst>
                                    <p:set>
                                      <p:cBhvr>
                                        <p:cTn id="13" dur="1" fill="hold">
                                          <p:stCondLst>
                                            <p:cond delay="0"/>
                                          </p:stCondLst>
                                        </p:cTn>
                                        <p:tgtEl>
                                          <p:spTgt spid="85"/>
                                        </p:tgtEl>
                                        <p:attrNameLst>
                                          <p:attrName>style.visibility</p:attrName>
                                        </p:attrNameLst>
                                      </p:cBhvr>
                                      <p:to>
                                        <p:strVal val="visible"/>
                                      </p:to>
                                    </p:set>
                                    <p:anim calcmode="lin" valueType="num">
                                      <p:cBhvr>
                                        <p:cTn id="14" dur="500" fill="hold"/>
                                        <p:tgtEl>
                                          <p:spTgt spid="85"/>
                                        </p:tgtEl>
                                        <p:attrNameLst>
                                          <p:attrName>ppt_w</p:attrName>
                                        </p:attrNameLst>
                                      </p:cBhvr>
                                      <p:tavLst>
                                        <p:tav tm="0">
                                          <p:val>
                                            <p:fltVal val="0"/>
                                          </p:val>
                                        </p:tav>
                                        <p:tav tm="100000">
                                          <p:val>
                                            <p:strVal val="#ppt_w"/>
                                          </p:val>
                                        </p:tav>
                                      </p:tavLst>
                                    </p:anim>
                                    <p:anim calcmode="lin" valueType="num">
                                      <p:cBhvr>
                                        <p:cTn id="15" dur="500" fill="hold"/>
                                        <p:tgtEl>
                                          <p:spTgt spid="85"/>
                                        </p:tgtEl>
                                        <p:attrNameLst>
                                          <p:attrName>ppt_h</p:attrName>
                                        </p:attrNameLst>
                                      </p:cBhvr>
                                      <p:tavLst>
                                        <p:tav tm="0">
                                          <p:val>
                                            <p:fltVal val="0"/>
                                          </p:val>
                                        </p:tav>
                                        <p:tav tm="100000">
                                          <p:val>
                                            <p:strVal val="#ppt_h"/>
                                          </p:val>
                                        </p:tav>
                                      </p:tavLst>
                                    </p:anim>
                                    <p:animEffect transition="in" filter="fade">
                                      <p:cBhvr>
                                        <p:cTn id="16" dur="500"/>
                                        <p:tgtEl>
                                          <p:spTgt spid="85"/>
                                        </p:tgtEl>
                                      </p:cBhvr>
                                    </p:animEffect>
                                  </p:childTnLst>
                                </p:cTn>
                              </p:par>
                              <p:par>
                                <p:cTn id="17" presetID="10" presetClass="entr" presetSubtype="0" fill="hold" nodeType="withEffect">
                                  <p:stCondLst>
                                    <p:cond delay="140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par>
                                <p:cTn id="20" presetID="8" presetClass="emph" presetSubtype="0" fill="hold" nodeType="withEffect">
                                  <p:stCondLst>
                                    <p:cond delay="2000"/>
                                  </p:stCondLst>
                                  <p:childTnLst>
                                    <p:animRot by="21600000">
                                      <p:cBhvr>
                                        <p:cTn id="21" dur="1000" fill="hold"/>
                                        <p:tgtEl>
                                          <p:spTgt spid="86"/>
                                        </p:tgtEl>
                                        <p:attrNameLst>
                                          <p:attrName>r</p:attrName>
                                        </p:attrNameLst>
                                      </p:cBhvr>
                                    </p:animRot>
                                  </p:childTnLst>
                                </p:cTn>
                              </p:par>
                              <p:par>
                                <p:cTn id="22" presetID="22" presetClass="entr" presetSubtype="1" fill="hold" grpId="0" nodeType="withEffect">
                                  <p:stCondLst>
                                    <p:cond delay="3500"/>
                                  </p:stCondLst>
                                  <p:childTnLst>
                                    <p:set>
                                      <p:cBhvr>
                                        <p:cTn id="23" dur="1" fill="hold">
                                          <p:stCondLst>
                                            <p:cond delay="0"/>
                                          </p:stCondLst>
                                        </p:cTn>
                                        <p:tgtEl>
                                          <p:spTgt spid="49"/>
                                        </p:tgtEl>
                                        <p:attrNameLst>
                                          <p:attrName>style.visibility</p:attrName>
                                        </p:attrNameLst>
                                      </p:cBhvr>
                                      <p:to>
                                        <p:strVal val="visible"/>
                                      </p:to>
                                    </p:set>
                                    <p:animEffect transition="in" filter="wipe(up)">
                                      <p:cBhvr>
                                        <p:cTn id="24" dur="500"/>
                                        <p:tgtEl>
                                          <p:spTgt spid="49"/>
                                        </p:tgtEl>
                                      </p:cBhvr>
                                    </p:animEffect>
                                  </p:childTnLst>
                                </p:cTn>
                              </p:par>
                              <p:par>
                                <p:cTn id="25" presetID="1" presetClass="entr" presetSubtype="0" fill="hold" nodeType="withEffect">
                                  <p:stCondLst>
                                    <p:cond delay="400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450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nodeType="withEffect">
                                  <p:stCondLst>
                                    <p:cond delay="5000"/>
                                  </p:stCondLst>
                                  <p:childTnLst>
                                    <p:set>
                                      <p:cBhvr>
                                        <p:cTn id="30" dur="1" fill="hold">
                                          <p:stCondLst>
                                            <p:cond delay="0"/>
                                          </p:stCondLst>
                                        </p:cTn>
                                        <p:tgtEl>
                                          <p:spTgt spid="74"/>
                                        </p:tgtEl>
                                        <p:attrNameLst>
                                          <p:attrName>style.visibility</p:attrName>
                                        </p:attrNameLst>
                                      </p:cBhvr>
                                      <p:to>
                                        <p:strVal val="visible"/>
                                      </p:to>
                                    </p:set>
                                  </p:childTnLst>
                                </p:cTn>
                              </p:par>
                              <p:par>
                                <p:cTn id="31" presetID="56" presetClass="path" presetSubtype="0" accel="50000" decel="50000" fill="hold" nodeType="withEffect">
                                  <p:stCondLst>
                                    <p:cond delay="4000"/>
                                  </p:stCondLst>
                                  <p:childTnLst>
                                    <p:animMotion origin="layout" path="M -0.02226 0.28472 L -1.45833E-6 2.22222E-6 " pathEditMode="relative" rAng="0" ptsTypes="AA">
                                      <p:cBhvr>
                                        <p:cTn id="32" dur="2000" fill="hold"/>
                                        <p:tgtEl>
                                          <p:spTgt spid="50"/>
                                        </p:tgtEl>
                                        <p:attrNameLst>
                                          <p:attrName>ppt_x</p:attrName>
                                          <p:attrName>ppt_y</p:attrName>
                                        </p:attrNameLst>
                                      </p:cBhvr>
                                      <p:rCtr x="1107" y="-14236"/>
                                    </p:animMotion>
                                  </p:childTnLst>
                                </p:cTn>
                              </p:par>
                              <p:par>
                                <p:cTn id="33" presetID="56" presetClass="path" presetSubtype="0" accel="50000" decel="50000" fill="hold" nodeType="withEffect">
                                  <p:stCondLst>
                                    <p:cond delay="4500"/>
                                  </p:stCondLst>
                                  <p:childTnLst>
                                    <p:animMotion origin="layout" path="M -0.12357 0.225 L 3.33333E-6 0 " pathEditMode="relative" rAng="0" ptsTypes="AA">
                                      <p:cBhvr>
                                        <p:cTn id="34" dur="2000" fill="hold"/>
                                        <p:tgtEl>
                                          <p:spTgt spid="70"/>
                                        </p:tgtEl>
                                        <p:attrNameLst>
                                          <p:attrName>ppt_x</p:attrName>
                                          <p:attrName>ppt_y</p:attrName>
                                        </p:attrNameLst>
                                      </p:cBhvr>
                                      <p:rCtr x="6172" y="-11250"/>
                                    </p:animMotion>
                                  </p:childTnLst>
                                </p:cTn>
                              </p:par>
                              <p:par>
                                <p:cTn id="35" presetID="56" presetClass="path" presetSubtype="0" accel="50000" decel="50000" fill="hold" nodeType="withEffect">
                                  <p:stCondLst>
                                    <p:cond delay="5000"/>
                                  </p:stCondLst>
                                  <p:childTnLst>
                                    <p:animMotion origin="layout" path="M -0.18411 0.08495 L -3.54167E-6 3.7037E-6 " pathEditMode="relative" rAng="0" ptsTypes="AA">
                                      <p:cBhvr>
                                        <p:cTn id="36" dur="2000" fill="hold"/>
                                        <p:tgtEl>
                                          <p:spTgt spid="74"/>
                                        </p:tgtEl>
                                        <p:attrNameLst>
                                          <p:attrName>ppt_x</p:attrName>
                                          <p:attrName>ppt_y</p:attrName>
                                        </p:attrNameLst>
                                      </p:cBhvr>
                                      <p:rCtr x="9206" y="-4259"/>
                                    </p:animMotion>
                                  </p:childTnLst>
                                </p:cTn>
                              </p:par>
                              <p:par>
                                <p:cTn id="37" presetID="53" presetClass="entr" presetSubtype="16" fill="hold" grpId="0" nodeType="withEffect">
                                  <p:stCondLst>
                                    <p:cond delay="5700"/>
                                  </p:stCondLst>
                                  <p:childTnLst>
                                    <p:set>
                                      <p:cBhvr>
                                        <p:cTn id="38" dur="1" fill="hold">
                                          <p:stCondLst>
                                            <p:cond delay="0"/>
                                          </p:stCondLst>
                                        </p:cTn>
                                        <p:tgtEl>
                                          <p:spTgt spid="69"/>
                                        </p:tgtEl>
                                        <p:attrNameLst>
                                          <p:attrName>style.visibility</p:attrName>
                                        </p:attrNameLst>
                                      </p:cBhvr>
                                      <p:to>
                                        <p:strVal val="visible"/>
                                      </p:to>
                                    </p:set>
                                    <p:anim calcmode="lin" valueType="num">
                                      <p:cBhvr>
                                        <p:cTn id="39" dur="500" fill="hold"/>
                                        <p:tgtEl>
                                          <p:spTgt spid="69"/>
                                        </p:tgtEl>
                                        <p:attrNameLst>
                                          <p:attrName>ppt_w</p:attrName>
                                        </p:attrNameLst>
                                      </p:cBhvr>
                                      <p:tavLst>
                                        <p:tav tm="0">
                                          <p:val>
                                            <p:fltVal val="0"/>
                                          </p:val>
                                        </p:tav>
                                        <p:tav tm="100000">
                                          <p:val>
                                            <p:strVal val="#ppt_w"/>
                                          </p:val>
                                        </p:tav>
                                      </p:tavLst>
                                    </p:anim>
                                    <p:anim calcmode="lin" valueType="num">
                                      <p:cBhvr>
                                        <p:cTn id="40" dur="500" fill="hold"/>
                                        <p:tgtEl>
                                          <p:spTgt spid="69"/>
                                        </p:tgtEl>
                                        <p:attrNameLst>
                                          <p:attrName>ppt_h</p:attrName>
                                        </p:attrNameLst>
                                      </p:cBhvr>
                                      <p:tavLst>
                                        <p:tav tm="0">
                                          <p:val>
                                            <p:fltVal val="0"/>
                                          </p:val>
                                        </p:tav>
                                        <p:tav tm="100000">
                                          <p:val>
                                            <p:strVal val="#ppt_h"/>
                                          </p:val>
                                        </p:tav>
                                      </p:tavLst>
                                    </p:anim>
                                    <p:animEffect transition="in" filter="fade">
                                      <p:cBhvr>
                                        <p:cTn id="41" dur="500"/>
                                        <p:tgtEl>
                                          <p:spTgt spid="69"/>
                                        </p:tgtEl>
                                      </p:cBhvr>
                                    </p:animEffect>
                                  </p:childTnLst>
                                </p:cTn>
                              </p:par>
                              <p:par>
                                <p:cTn id="42" presetID="2" presetClass="entr" presetSubtype="2" fill="hold" nodeType="withEffect">
                                  <p:stCondLst>
                                    <p:cond delay="575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fill="hold"/>
                                        <p:tgtEl>
                                          <p:spTgt spid="57"/>
                                        </p:tgtEl>
                                        <p:attrNameLst>
                                          <p:attrName>ppt_x</p:attrName>
                                        </p:attrNameLst>
                                      </p:cBhvr>
                                      <p:tavLst>
                                        <p:tav tm="0">
                                          <p:val>
                                            <p:strVal val="1+#ppt_w/2"/>
                                          </p:val>
                                        </p:tav>
                                        <p:tav tm="100000">
                                          <p:val>
                                            <p:strVal val="#ppt_x"/>
                                          </p:val>
                                        </p:tav>
                                      </p:tavLst>
                                    </p:anim>
                                    <p:anim calcmode="lin" valueType="num">
                                      <p:cBhvr additive="base">
                                        <p:cTn id="45" dur="500" fill="hold"/>
                                        <p:tgtEl>
                                          <p:spTgt spid="57"/>
                                        </p:tgtEl>
                                        <p:attrNameLst>
                                          <p:attrName>ppt_y</p:attrName>
                                        </p:attrNameLst>
                                      </p:cBhvr>
                                      <p:tavLst>
                                        <p:tav tm="0">
                                          <p:val>
                                            <p:strVal val="#ppt_y"/>
                                          </p:val>
                                        </p:tav>
                                        <p:tav tm="100000">
                                          <p:val>
                                            <p:strVal val="#ppt_y"/>
                                          </p:val>
                                        </p:tav>
                                      </p:tavLst>
                                    </p:anim>
                                  </p:childTnLst>
                                </p:cTn>
                              </p:par>
                              <p:par>
                                <p:cTn id="46" presetID="53" presetClass="entr" presetSubtype="16" fill="hold" grpId="0" nodeType="withEffect">
                                  <p:stCondLst>
                                    <p:cond delay="625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childTnLst>
                                </p:cTn>
                              </p:par>
                              <p:par>
                                <p:cTn id="51" presetID="2" presetClass="entr" presetSubtype="2" fill="hold" nodeType="withEffect">
                                  <p:stCondLst>
                                    <p:cond delay="6250"/>
                                  </p:stCondLst>
                                  <p:childTnLst>
                                    <p:set>
                                      <p:cBhvr>
                                        <p:cTn id="52" dur="1" fill="hold">
                                          <p:stCondLst>
                                            <p:cond delay="0"/>
                                          </p:stCondLst>
                                        </p:cTn>
                                        <p:tgtEl>
                                          <p:spTgt spid="60"/>
                                        </p:tgtEl>
                                        <p:attrNameLst>
                                          <p:attrName>style.visibility</p:attrName>
                                        </p:attrNameLst>
                                      </p:cBhvr>
                                      <p:to>
                                        <p:strVal val="visible"/>
                                      </p:to>
                                    </p:set>
                                    <p:anim calcmode="lin" valueType="num">
                                      <p:cBhvr additive="base">
                                        <p:cTn id="53" dur="500" fill="hold"/>
                                        <p:tgtEl>
                                          <p:spTgt spid="60"/>
                                        </p:tgtEl>
                                        <p:attrNameLst>
                                          <p:attrName>ppt_x</p:attrName>
                                        </p:attrNameLst>
                                      </p:cBhvr>
                                      <p:tavLst>
                                        <p:tav tm="0">
                                          <p:val>
                                            <p:strVal val="1+#ppt_w/2"/>
                                          </p:val>
                                        </p:tav>
                                        <p:tav tm="100000">
                                          <p:val>
                                            <p:strVal val="#ppt_x"/>
                                          </p:val>
                                        </p:tav>
                                      </p:tavLst>
                                    </p:anim>
                                    <p:anim calcmode="lin" valueType="num">
                                      <p:cBhvr additive="base">
                                        <p:cTn id="54" dur="500" fill="hold"/>
                                        <p:tgtEl>
                                          <p:spTgt spid="60"/>
                                        </p:tgtEl>
                                        <p:attrNameLst>
                                          <p:attrName>ppt_y</p:attrName>
                                        </p:attrNameLst>
                                      </p:cBhvr>
                                      <p:tavLst>
                                        <p:tav tm="0">
                                          <p:val>
                                            <p:strVal val="#ppt_y"/>
                                          </p:val>
                                        </p:tav>
                                        <p:tav tm="100000">
                                          <p:val>
                                            <p:strVal val="#ppt_y"/>
                                          </p:val>
                                        </p:tav>
                                      </p:tavLst>
                                    </p:anim>
                                  </p:childTnLst>
                                </p:cTn>
                              </p:par>
                              <p:par>
                                <p:cTn id="55" presetID="53" presetClass="entr" presetSubtype="16" fill="hold" grpId="0" nodeType="withEffect">
                                  <p:stCondLst>
                                    <p:cond delay="6750"/>
                                  </p:stCondLst>
                                  <p:childTnLst>
                                    <p:set>
                                      <p:cBhvr>
                                        <p:cTn id="56" dur="1" fill="hold">
                                          <p:stCondLst>
                                            <p:cond delay="0"/>
                                          </p:stCondLst>
                                        </p:cTn>
                                        <p:tgtEl>
                                          <p:spTgt spid="83"/>
                                        </p:tgtEl>
                                        <p:attrNameLst>
                                          <p:attrName>style.visibility</p:attrName>
                                        </p:attrNameLst>
                                      </p:cBhvr>
                                      <p:to>
                                        <p:strVal val="visible"/>
                                      </p:to>
                                    </p:set>
                                    <p:anim calcmode="lin" valueType="num">
                                      <p:cBhvr>
                                        <p:cTn id="57" dur="500" fill="hold"/>
                                        <p:tgtEl>
                                          <p:spTgt spid="83"/>
                                        </p:tgtEl>
                                        <p:attrNameLst>
                                          <p:attrName>ppt_w</p:attrName>
                                        </p:attrNameLst>
                                      </p:cBhvr>
                                      <p:tavLst>
                                        <p:tav tm="0">
                                          <p:val>
                                            <p:fltVal val="0"/>
                                          </p:val>
                                        </p:tav>
                                        <p:tav tm="100000">
                                          <p:val>
                                            <p:strVal val="#ppt_w"/>
                                          </p:val>
                                        </p:tav>
                                      </p:tavLst>
                                    </p:anim>
                                    <p:anim calcmode="lin" valueType="num">
                                      <p:cBhvr>
                                        <p:cTn id="58" dur="500" fill="hold"/>
                                        <p:tgtEl>
                                          <p:spTgt spid="83"/>
                                        </p:tgtEl>
                                        <p:attrNameLst>
                                          <p:attrName>ppt_h</p:attrName>
                                        </p:attrNameLst>
                                      </p:cBhvr>
                                      <p:tavLst>
                                        <p:tav tm="0">
                                          <p:val>
                                            <p:fltVal val="0"/>
                                          </p:val>
                                        </p:tav>
                                        <p:tav tm="100000">
                                          <p:val>
                                            <p:strVal val="#ppt_h"/>
                                          </p:val>
                                        </p:tav>
                                      </p:tavLst>
                                    </p:anim>
                                    <p:animEffect transition="in" filter="fade">
                                      <p:cBhvr>
                                        <p:cTn id="59" dur="500"/>
                                        <p:tgtEl>
                                          <p:spTgt spid="83"/>
                                        </p:tgtEl>
                                      </p:cBhvr>
                                    </p:animEffect>
                                  </p:childTnLst>
                                </p:cTn>
                              </p:par>
                              <p:par>
                                <p:cTn id="60" presetID="2" presetClass="entr" presetSubtype="2" fill="hold" nodeType="withEffect">
                                  <p:stCondLst>
                                    <p:cond delay="6750"/>
                                  </p:stCondLst>
                                  <p:childTnLst>
                                    <p:set>
                                      <p:cBhvr>
                                        <p:cTn id="61" dur="1" fill="hold">
                                          <p:stCondLst>
                                            <p:cond delay="0"/>
                                          </p:stCondLst>
                                        </p:cTn>
                                        <p:tgtEl>
                                          <p:spTgt spid="63"/>
                                        </p:tgtEl>
                                        <p:attrNameLst>
                                          <p:attrName>style.visibility</p:attrName>
                                        </p:attrNameLst>
                                      </p:cBhvr>
                                      <p:to>
                                        <p:strVal val="visible"/>
                                      </p:to>
                                    </p:set>
                                    <p:anim calcmode="lin" valueType="num">
                                      <p:cBhvr additive="base">
                                        <p:cTn id="62" dur="500" fill="hold"/>
                                        <p:tgtEl>
                                          <p:spTgt spid="63"/>
                                        </p:tgtEl>
                                        <p:attrNameLst>
                                          <p:attrName>ppt_x</p:attrName>
                                        </p:attrNameLst>
                                      </p:cBhvr>
                                      <p:tavLst>
                                        <p:tav tm="0">
                                          <p:val>
                                            <p:strVal val="1+#ppt_w/2"/>
                                          </p:val>
                                        </p:tav>
                                        <p:tav tm="100000">
                                          <p:val>
                                            <p:strVal val="#ppt_x"/>
                                          </p:val>
                                        </p:tav>
                                      </p:tavLst>
                                    </p:anim>
                                    <p:anim calcmode="lin" valueType="num">
                                      <p:cBhvr additive="base">
                                        <p:cTn id="63" dur="500" fill="hold"/>
                                        <p:tgtEl>
                                          <p:spTgt spid="63"/>
                                        </p:tgtEl>
                                        <p:attrNameLst>
                                          <p:attrName>ppt_y</p:attrName>
                                        </p:attrNameLst>
                                      </p:cBhvr>
                                      <p:tavLst>
                                        <p:tav tm="0">
                                          <p:val>
                                            <p:strVal val="#ppt_y"/>
                                          </p:val>
                                        </p:tav>
                                        <p:tav tm="100000">
                                          <p:val>
                                            <p:strVal val="#ppt_y"/>
                                          </p:val>
                                        </p:tav>
                                      </p:tavLst>
                                    </p:anim>
                                  </p:childTnLst>
                                </p:cTn>
                              </p:par>
                              <p:par>
                                <p:cTn id="64" presetID="1" presetClass="entr" presetSubtype="0" fill="hold" nodeType="withEffect">
                                  <p:stCondLst>
                                    <p:cond delay="5000"/>
                                  </p:stCondLst>
                                  <p:childTnLst>
                                    <p:set>
                                      <p:cBhvr>
                                        <p:cTn id="65" dur="1" fill="hold">
                                          <p:stCondLst>
                                            <p:cond delay="0"/>
                                          </p:stCondLst>
                                        </p:cTn>
                                        <p:tgtEl>
                                          <p:spTgt spid="2"/>
                                        </p:tgtEl>
                                        <p:attrNameLst>
                                          <p:attrName>style.visibility</p:attrName>
                                        </p:attrNameLst>
                                      </p:cBhvr>
                                      <p:to>
                                        <p:strVal val="visible"/>
                                      </p:to>
                                    </p:set>
                                  </p:childTnLst>
                                </p:cTn>
                              </p:par>
                              <p:par>
                                <p:cTn id="66" presetID="56" presetClass="path" presetSubtype="0" accel="50000" decel="50000" fill="hold" nodeType="withEffect">
                                  <p:stCondLst>
                                    <p:cond delay="5000"/>
                                  </p:stCondLst>
                                  <p:childTnLst>
                                    <p:animMotion origin="layout" path="M -0.18411 0.08495 L -3.54167E-6 3.7037E-6 " pathEditMode="relative" rAng="0" ptsTypes="AA">
                                      <p:cBhvr>
                                        <p:cTn id="67" dur="2000" fill="hold"/>
                                        <p:tgtEl>
                                          <p:spTgt spid="2"/>
                                        </p:tgtEl>
                                        <p:attrNameLst>
                                          <p:attrName>ppt_x</p:attrName>
                                          <p:attrName>ppt_y</p:attrName>
                                        </p:attrNameLst>
                                      </p:cBhvr>
                                      <p:rCtr x="9206" y="-4259"/>
                                    </p:animMotion>
                                  </p:childTnLst>
                                </p:cTn>
                              </p:par>
                              <p:par>
                                <p:cTn id="68" presetID="53" presetClass="entr" presetSubtype="16" fill="hold" grpId="0" nodeType="withEffect">
                                  <p:stCondLst>
                                    <p:cond delay="6750"/>
                                  </p:stCondLst>
                                  <p:childTnLst>
                                    <p:set>
                                      <p:cBhvr>
                                        <p:cTn id="69" dur="1" fill="hold">
                                          <p:stCondLst>
                                            <p:cond delay="0"/>
                                          </p:stCondLst>
                                        </p:cTn>
                                        <p:tgtEl>
                                          <p:spTgt spid="7"/>
                                        </p:tgtEl>
                                        <p:attrNameLst>
                                          <p:attrName>style.visibility</p:attrName>
                                        </p:attrNameLst>
                                      </p:cBhvr>
                                      <p:to>
                                        <p:strVal val="visible"/>
                                      </p:to>
                                    </p:set>
                                    <p:anim calcmode="lin" valueType="num">
                                      <p:cBhvr>
                                        <p:cTn id="70" dur="500" fill="hold"/>
                                        <p:tgtEl>
                                          <p:spTgt spid="7"/>
                                        </p:tgtEl>
                                        <p:attrNameLst>
                                          <p:attrName>ppt_w</p:attrName>
                                        </p:attrNameLst>
                                      </p:cBhvr>
                                      <p:tavLst>
                                        <p:tav tm="0">
                                          <p:val>
                                            <p:fltVal val="0"/>
                                          </p:val>
                                        </p:tav>
                                        <p:tav tm="100000">
                                          <p:val>
                                            <p:strVal val="#ppt_w"/>
                                          </p:val>
                                        </p:tav>
                                      </p:tavLst>
                                    </p:anim>
                                    <p:anim calcmode="lin" valueType="num">
                                      <p:cBhvr>
                                        <p:cTn id="71" dur="500" fill="hold"/>
                                        <p:tgtEl>
                                          <p:spTgt spid="7"/>
                                        </p:tgtEl>
                                        <p:attrNameLst>
                                          <p:attrName>ppt_h</p:attrName>
                                        </p:attrNameLst>
                                      </p:cBhvr>
                                      <p:tavLst>
                                        <p:tav tm="0">
                                          <p:val>
                                            <p:fltVal val="0"/>
                                          </p:val>
                                        </p:tav>
                                        <p:tav tm="100000">
                                          <p:val>
                                            <p:strVal val="#ppt_h"/>
                                          </p:val>
                                        </p:tav>
                                      </p:tavLst>
                                    </p:anim>
                                    <p:animEffect transition="in" filter="fade">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69" grpId="0"/>
      <p:bldP spid="83" grpId="0"/>
      <p:bldP spid="84" grpId="0"/>
      <p:bldP spid="85"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pPr fontAlgn="base">
              <a:lnSpc>
                <a:spcPct val="100000"/>
              </a:lnSpc>
              <a:spcAft>
                <a:spcPct val="0"/>
              </a:spcAft>
              <a:defRPr/>
            </a:pPr>
            <a:r>
              <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rPr>
              <a:t>最优模型</a:t>
            </a:r>
            <a:endPar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endParaRPr>
          </a:p>
        </p:txBody>
      </p:sp>
      <p:sp>
        <p:nvSpPr>
          <p:cNvPr id="8" name="灯片编号占位符 7"/>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100" name="文本框 99"/>
          <p:cNvSpPr txBox="1"/>
          <p:nvPr/>
        </p:nvSpPr>
        <p:spPr>
          <a:xfrm>
            <a:off x="1772920" y="1843405"/>
            <a:ext cx="8189595" cy="1691640"/>
          </a:xfrm>
          <a:prstGeom prst="rect">
            <a:avLst/>
          </a:prstGeom>
          <a:noFill/>
          <a:ln w="9525">
            <a:noFill/>
          </a:ln>
        </p:spPr>
        <p:txBody>
          <a:bodyPr wrap="square">
            <a:spAutoFit/>
          </a:bodyPr>
          <a:p>
            <a:pPr marL="342900" indent="-342900">
              <a:buFont typeface="Wingdings" panose="05000000000000000000" charset="0"/>
              <a:buChar char="u"/>
            </a:pPr>
            <a:r>
              <a:rPr lang="en-US" altLang="zh-CN" sz="3200" b="1"/>
              <a:t>TF-IDF+LGB/XGB</a:t>
            </a:r>
            <a:endParaRPr lang="en-US" altLang="zh-CN" sz="3200" b="1"/>
          </a:p>
          <a:p>
            <a:pPr marL="342900" indent="-342900"/>
            <a:r>
              <a:rPr lang="en-US" altLang="zh-CN" sz="2400" b="1"/>
              <a:t>   </a:t>
            </a:r>
            <a:r>
              <a:rPr lang="zh-CN" altLang="en-US" sz="2400" b="1"/>
              <a:t>GBDT</a:t>
            </a:r>
            <a:r>
              <a:rPr lang="en-US" altLang="zh-CN" sz="2400" b="1"/>
              <a:t>(梯度提升决策树</a:t>
            </a:r>
            <a:r>
              <a:rPr lang="zh-CN" altLang="en-US" sz="2400" b="1"/>
              <a:t>）的原理就是所有弱分类器的结果相加等于预测值，然后下一个弱分类器去拟合误差函数对预测值的残差(这个残差就是预测值与真实值之间的误差)。</a:t>
            </a:r>
            <a:endParaRPr lang="zh-CN" altLang="en-US" sz="2400" b="1"/>
          </a:p>
        </p:txBody>
      </p:sp>
    </p:spTree>
    <p:custDataLst>
      <p:tags r:id="rId1"/>
    </p:custData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41371" y="2829666"/>
            <a:ext cx="11850624" cy="1198880"/>
          </a:xfrm>
          <a:prstGeom prst="rect">
            <a:avLst/>
          </a:prstGeom>
        </p:spPr>
        <p:txBody>
          <a:bodyPr wrap="square">
            <a:spAutoFit/>
          </a:bodyPr>
          <a:lstStyle/>
          <a:p>
            <a:pPr algn="ctr"/>
            <a:r>
              <a:rPr lang="zh-CN" sz="7200" b="1" dirty="0">
                <a:solidFill>
                  <a:srgbClr val="071F65"/>
                </a:solidFill>
                <a:latin typeface="+mj-ea"/>
                <a:ea typeface="+mj-ea"/>
              </a:rPr>
              <a:t>待改进的地方</a:t>
            </a:r>
            <a:endParaRPr lang="zh-CN" sz="7200" b="1" dirty="0">
              <a:solidFill>
                <a:srgbClr val="071F65"/>
              </a:solidFill>
              <a:latin typeface="+mj-ea"/>
              <a:ea typeface="+mj-ea"/>
            </a:endParaRPr>
          </a:p>
        </p:txBody>
      </p:sp>
      <p:cxnSp>
        <p:nvCxnSpPr>
          <p:cNvPr id="3" name="直接连接符 2"/>
          <p:cNvCxnSpPr/>
          <p:nvPr/>
        </p:nvCxnSpPr>
        <p:spPr>
          <a:xfrm flipH="1">
            <a:off x="1893426" y="4271010"/>
            <a:ext cx="85651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4"/>
          <p:cNvGrpSpPr>
            <a:grpSpLocks noChangeAspect="1"/>
          </p:cNvGrpSpPr>
          <p:nvPr/>
        </p:nvGrpSpPr>
        <p:grpSpPr bwMode="auto">
          <a:xfrm>
            <a:off x="10264140" y="118743"/>
            <a:ext cx="1063839" cy="990801"/>
            <a:chOff x="1164" y="687"/>
            <a:chExt cx="3219" cy="2998"/>
          </a:xfrm>
          <a:solidFill>
            <a:schemeClr val="bg1"/>
          </a:solidFill>
          <a:effectLst>
            <a:outerShdw blurRad="50800" dist="38100" dir="2700000" algn="tl" rotWithShape="0">
              <a:prstClr val="black">
                <a:alpha val="40000"/>
              </a:prstClr>
            </a:outerShdw>
          </a:effectLst>
        </p:grpSpPr>
        <p:sp>
          <p:nvSpPr>
            <p:cNvPr id="18"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8" name="灯片编号占位符 4"/>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Tree>
    <p:custDataLst>
      <p:tags r:id="rId1"/>
    </p:custData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pPr fontAlgn="base">
              <a:lnSpc>
                <a:spcPct val="100000"/>
              </a:lnSpc>
              <a:spcAft>
                <a:spcPct val="0"/>
              </a:spcAft>
              <a:defRPr/>
            </a:pPr>
            <a:r>
              <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rPr>
              <a:t>数据预处理</a:t>
            </a:r>
            <a:endPar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endParaRPr>
          </a:p>
        </p:txBody>
      </p:sp>
      <p:sp>
        <p:nvSpPr>
          <p:cNvPr id="8" name="灯片编号占位符 7"/>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100" name="文本框 99"/>
          <p:cNvSpPr txBox="1"/>
          <p:nvPr/>
        </p:nvSpPr>
        <p:spPr>
          <a:xfrm>
            <a:off x="985520" y="1344295"/>
            <a:ext cx="5007610" cy="1137285"/>
          </a:xfrm>
          <a:prstGeom prst="rect">
            <a:avLst/>
          </a:prstGeom>
          <a:noFill/>
          <a:ln w="9525">
            <a:noFill/>
          </a:ln>
        </p:spPr>
        <p:txBody>
          <a:bodyPr wrap="square">
            <a:spAutoFit/>
          </a:bodyPr>
          <a:p>
            <a:pPr marL="571500" indent="-571500">
              <a:buFont typeface="Wingdings" panose="05000000000000000000" charset="0"/>
              <a:buChar char="u"/>
            </a:pPr>
            <a:r>
              <a:rPr lang="zh-CN" altLang="en-US" sz="3200" b="0">
                <a:latin typeface="微软雅黑" panose="020B0503020204020204" pitchFamily="34" charset="-122"/>
                <a:ea typeface="微软雅黑" panose="020B0503020204020204" pitchFamily="34" charset="-122"/>
                <a:cs typeface="微软雅黑" panose="020B0503020204020204" pitchFamily="34" charset="-122"/>
              </a:rPr>
              <a:t>词性标注</a:t>
            </a:r>
            <a:endParaRPr lang="zh-CN" altLang="en-US" sz="3600" b="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endParaRPr lang="zh-CN" altLang="en-US" sz="3600" b="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1049655" y="2225040"/>
            <a:ext cx="7118350" cy="2011045"/>
          </a:xfrm>
          <a:prstGeom prst="rect">
            <a:avLst/>
          </a:prstGeom>
          <a:noFill/>
        </p:spPr>
        <p:txBody>
          <a:bodyPr wrap="square" rtlCol="0" anchor="t">
            <a:spAutoFit/>
          </a:bodyPr>
          <a:p>
            <a:pPr marL="457200" indent="-457200">
              <a:lnSpc>
                <a:spcPct val="130000"/>
              </a:lnSpc>
              <a:buFont typeface="Wingdings" panose="05000000000000000000" charset="0"/>
              <a:buChar char="u"/>
            </a:pPr>
            <a:r>
              <a:rPr lang="zh-CN" altLang="en-US" sz="3200">
                <a:latin typeface="微软雅黑" panose="020B0503020204020204" pitchFamily="34" charset="-122"/>
                <a:ea typeface="微软雅黑" panose="020B0503020204020204" pitchFamily="34" charset="-122"/>
                <a:cs typeface="微软雅黑" panose="020B0503020204020204" pitchFamily="34" charset="-122"/>
                <a:sym typeface="+mn-ea"/>
              </a:rPr>
              <a:t>词形还原</a:t>
            </a:r>
            <a:endParaRPr lang="zh-CN" altLang="en-US" sz="3200" dirty="0" smtClean="0">
              <a:latin typeface="Arial" panose="020B0604020202020204" pitchFamily="34" charset="0"/>
              <a:ea typeface="微软雅黑" panose="020B0503020204020204" pitchFamily="34" charset="-122"/>
            </a:endParaRPr>
          </a:p>
          <a:p>
            <a:pPr indent="0">
              <a:lnSpc>
                <a:spcPct val="130000"/>
              </a:lnSpc>
              <a:buFont typeface="Wingdings" panose="05000000000000000000" charset="0"/>
              <a:buNone/>
            </a:pPr>
            <a:r>
              <a:rPr lang="en-US" altLang="zh-CN" sz="3200" dirty="0" smtClean="0">
                <a:latin typeface="Arial" panose="020B0604020202020204" pitchFamily="34" charset="0"/>
                <a:ea typeface="微软雅黑" panose="020B0503020204020204" pitchFamily="34" charset="-122"/>
              </a:rPr>
              <a:t>  </a:t>
            </a:r>
            <a:r>
              <a:rPr lang="zh-CN" altLang="en-US" sz="3200" dirty="0" smtClean="0">
                <a:latin typeface="Arial" panose="020B0604020202020204" pitchFamily="34" charset="0"/>
                <a:ea typeface="微软雅黑" panose="020B0503020204020204" pitchFamily="34" charset="-122"/>
              </a:rPr>
              <a:t>“cars”词形还原后的单词为</a:t>
            </a:r>
            <a:r>
              <a:rPr lang="en-US" altLang="zh-CN" sz="3200" dirty="0" smtClean="0">
                <a:latin typeface="Arial" panose="020B0604020202020204" pitchFamily="34" charset="0"/>
                <a:ea typeface="微软雅黑" panose="020B0503020204020204" pitchFamily="34" charset="-122"/>
              </a:rPr>
              <a:t>”</a:t>
            </a:r>
            <a:r>
              <a:rPr lang="zh-CN" altLang="en-US" sz="3200" dirty="0" smtClean="0">
                <a:latin typeface="Arial" panose="020B0604020202020204" pitchFamily="34" charset="0"/>
                <a:ea typeface="微软雅黑" panose="020B0503020204020204" pitchFamily="34" charset="-122"/>
              </a:rPr>
              <a:t>car”</a:t>
            </a:r>
            <a:endParaRPr lang="zh-CN" altLang="en-US" sz="3200" dirty="0" smtClean="0">
              <a:latin typeface="Arial" panose="020B0604020202020204" pitchFamily="34" charset="0"/>
              <a:ea typeface="微软雅黑" panose="020B0503020204020204" pitchFamily="34" charset="-122"/>
            </a:endParaRPr>
          </a:p>
          <a:p>
            <a:pPr indent="0">
              <a:lnSpc>
                <a:spcPct val="130000"/>
              </a:lnSpc>
              <a:buFont typeface="Wingdings" panose="05000000000000000000" charset="0"/>
              <a:buNone/>
            </a:pPr>
            <a:r>
              <a:rPr lang="en-US" altLang="zh-CN" sz="3200" dirty="0" smtClean="0">
                <a:latin typeface="Arial" panose="020B0604020202020204" pitchFamily="34" charset="0"/>
                <a:ea typeface="微软雅黑" panose="020B0503020204020204" pitchFamily="34" charset="-122"/>
              </a:rPr>
              <a:t>   </a:t>
            </a:r>
            <a:r>
              <a:rPr lang="zh-CN" altLang="en-US" sz="3200" dirty="0" smtClean="0">
                <a:latin typeface="Arial" panose="020B0604020202020204" pitchFamily="34" charset="0"/>
                <a:ea typeface="微软雅黑" panose="020B0503020204020204" pitchFamily="34" charset="-122"/>
              </a:rPr>
              <a:t>“ate”词形还原后的单词为“eat”</a:t>
            </a:r>
            <a:endParaRPr lang="zh-CN" altLang="en-US" sz="3200" dirty="0" smtClean="0">
              <a:latin typeface="Arial" panose="020B0604020202020204" pitchFamily="34" charset="0"/>
              <a:ea typeface="微软雅黑" panose="020B0503020204020204" pitchFamily="34" charset="-122"/>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pPr fontAlgn="base">
              <a:lnSpc>
                <a:spcPct val="100000"/>
              </a:lnSpc>
              <a:spcAft>
                <a:spcPct val="0"/>
              </a:spcAft>
              <a:defRPr/>
            </a:pPr>
            <a:r>
              <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rPr>
              <a:t>特征工程</a:t>
            </a:r>
            <a:endPar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endParaRPr>
          </a:p>
        </p:txBody>
      </p:sp>
      <p:sp>
        <p:nvSpPr>
          <p:cNvPr id="8" name="灯片编号占位符 7"/>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100" name="文本框 99"/>
          <p:cNvSpPr txBox="1"/>
          <p:nvPr/>
        </p:nvSpPr>
        <p:spPr>
          <a:xfrm>
            <a:off x="1049655" y="1362075"/>
            <a:ext cx="10322560" cy="2061210"/>
          </a:xfrm>
          <a:prstGeom prst="rect">
            <a:avLst/>
          </a:prstGeom>
          <a:noFill/>
          <a:ln w="9525">
            <a:noFill/>
          </a:ln>
        </p:spPr>
        <p:txBody>
          <a:bodyPr wrap="square">
            <a:spAutoFit/>
          </a:bodyPr>
          <a:p>
            <a:pPr marL="571500" indent="-571500">
              <a:buFont typeface="Wingdings" panose="05000000000000000000" charset="0"/>
              <a:buChar char="u"/>
            </a:pPr>
            <a:r>
              <a:rPr lang="en-US" altLang="zh-CN" sz="3200" b="0">
                <a:latin typeface="微软雅黑" panose="020B0503020204020204" pitchFamily="34" charset="-122"/>
                <a:ea typeface="微软雅黑" panose="020B0503020204020204" pitchFamily="34" charset="-122"/>
                <a:cs typeface="微软雅黑" panose="020B0503020204020204" pitchFamily="34" charset="-122"/>
              </a:rPr>
              <a:t>word2vec(获得中间词两边的的上下文，然后用周围的词去预测中间的词)</a:t>
            </a:r>
            <a:endParaRPr lang="en-US" altLang="zh-CN" sz="3200" b="0">
              <a:latin typeface="微软雅黑" panose="020B0503020204020204" pitchFamily="34" charset="-122"/>
              <a:ea typeface="微软雅黑" panose="020B0503020204020204" pitchFamily="34" charset="-122"/>
              <a:cs typeface="微软雅黑" panose="020B0503020204020204" pitchFamily="34" charset="-122"/>
            </a:endParaRPr>
          </a:p>
          <a:p>
            <a:pPr marL="571500" indent="-571500">
              <a:buFont typeface="Wingdings" panose="05000000000000000000" charset="0"/>
              <a:buChar char="u"/>
            </a:pPr>
            <a:r>
              <a:rPr lang="en-US" altLang="zh-CN" sz="3200" b="0">
                <a:latin typeface="微软雅黑" panose="020B0503020204020204" pitchFamily="34" charset="-122"/>
                <a:ea typeface="微软雅黑" panose="020B0503020204020204" pitchFamily="34" charset="-122"/>
                <a:cs typeface="微软雅黑" panose="020B0503020204020204" pitchFamily="34" charset="-122"/>
              </a:rPr>
              <a:t>glove(基于全局词频统计的词表征工具)</a:t>
            </a:r>
            <a:endParaRPr lang="en-US" altLang="zh-CN" sz="3200" b="0">
              <a:latin typeface="微软雅黑" panose="020B0503020204020204" pitchFamily="34" charset="-122"/>
              <a:ea typeface="微软雅黑" panose="020B0503020204020204" pitchFamily="34" charset="-122"/>
              <a:cs typeface="微软雅黑" panose="020B0503020204020204" pitchFamily="34" charset="-122"/>
            </a:endParaRPr>
          </a:p>
          <a:p>
            <a:pPr marL="571500" indent="-571500">
              <a:buFont typeface="Wingdings" panose="05000000000000000000" charset="0"/>
              <a:buChar char="u"/>
            </a:pPr>
            <a:r>
              <a:rPr lang="en-US" altLang="zh-CN" sz="3200" b="0">
                <a:latin typeface="微软雅黑" panose="020B0503020204020204" pitchFamily="34" charset="-122"/>
                <a:ea typeface="微软雅黑" panose="020B0503020204020204" pitchFamily="34" charset="-122"/>
                <a:cs typeface="微软雅黑" panose="020B0503020204020204" pitchFamily="34" charset="-122"/>
              </a:rPr>
              <a:t>fasttext</a:t>
            </a:r>
            <a:endParaRPr lang="en-US" altLang="zh-CN" sz="3200" b="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pPr fontAlgn="base">
              <a:lnSpc>
                <a:spcPct val="100000"/>
              </a:lnSpc>
              <a:spcAft>
                <a:spcPct val="0"/>
              </a:spcAft>
              <a:defRPr/>
            </a:pPr>
            <a:r>
              <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rPr>
              <a:t>模型选择</a:t>
            </a:r>
            <a:endParaRPr kumimoji="0" lang="zh-CN" altLang="en-US" sz="3200" b="1" i="0" u="none" strike="noStrike" kern="0" cap="none" spc="300" normalizeH="0" baseline="0" noProof="0" dirty="0">
              <a:ln>
                <a:noFill/>
              </a:ln>
              <a:effectLst/>
              <a:uLnTx/>
              <a:uFillTx/>
              <a:latin typeface="Arial" panose="020B0604020202020204"/>
              <a:ea typeface="微软雅黑" panose="020B0503020204020204" pitchFamily="34" charset="-122"/>
              <a:cs typeface="+mn-ea"/>
              <a:sym typeface="+mn-lt"/>
            </a:endParaRPr>
          </a:p>
        </p:txBody>
      </p:sp>
      <p:sp>
        <p:nvSpPr>
          <p:cNvPr id="8" name="灯片编号占位符 7"/>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100" name="文本框 99"/>
          <p:cNvSpPr txBox="1"/>
          <p:nvPr/>
        </p:nvSpPr>
        <p:spPr>
          <a:xfrm>
            <a:off x="1049655" y="1431925"/>
            <a:ext cx="5007610" cy="2306955"/>
          </a:xfrm>
          <a:prstGeom prst="rect">
            <a:avLst/>
          </a:prstGeom>
          <a:noFill/>
          <a:ln w="9525">
            <a:noFill/>
          </a:ln>
        </p:spPr>
        <p:txBody>
          <a:bodyPr wrap="square">
            <a:spAutoFit/>
          </a:bodyPr>
          <a:p>
            <a:pPr marL="571500" indent="-571500">
              <a:buFont typeface="Wingdings" panose="05000000000000000000" charset="0"/>
              <a:buChar char="u"/>
            </a:pPr>
            <a:r>
              <a:rPr lang="en-US" altLang="zh-CN" sz="3600" b="0">
                <a:latin typeface="微软雅黑" panose="020B0503020204020204" pitchFamily="34" charset="-122"/>
                <a:ea typeface="微软雅黑" panose="020B0503020204020204" pitchFamily="34" charset="-122"/>
                <a:cs typeface="微软雅黑" panose="020B0503020204020204" pitchFamily="34" charset="-122"/>
              </a:rPr>
              <a:t>LSTM</a:t>
            </a:r>
            <a:endParaRPr lang="zh-CN" altLang="en-US" sz="3600" b="0">
              <a:latin typeface="微软雅黑" panose="020B0503020204020204" pitchFamily="34" charset="-122"/>
              <a:ea typeface="微软雅黑" panose="020B0503020204020204" pitchFamily="34" charset="-122"/>
              <a:cs typeface="微软雅黑" panose="020B0503020204020204" pitchFamily="34" charset="-122"/>
            </a:endParaRPr>
          </a:p>
          <a:p>
            <a:pPr marL="571500" indent="-571500">
              <a:buFont typeface="Wingdings" panose="05000000000000000000" charset="0"/>
              <a:buChar char="u"/>
            </a:pPr>
            <a:r>
              <a:rPr lang="en-US" altLang="zh-CN" sz="3600" b="0">
                <a:latin typeface="微软雅黑" panose="020B0503020204020204" pitchFamily="34" charset="-122"/>
                <a:ea typeface="微软雅黑" panose="020B0503020204020204" pitchFamily="34" charset="-122"/>
                <a:cs typeface="微软雅黑" panose="020B0503020204020204" pitchFamily="34" charset="-122"/>
              </a:rPr>
              <a:t>TextCNN</a:t>
            </a:r>
            <a:endParaRPr lang="en-US" altLang="zh-CN" sz="3600" b="0">
              <a:latin typeface="微软雅黑" panose="020B0503020204020204" pitchFamily="34" charset="-122"/>
              <a:ea typeface="微软雅黑" panose="020B0503020204020204" pitchFamily="34" charset="-122"/>
              <a:cs typeface="微软雅黑" panose="020B0503020204020204" pitchFamily="34" charset="-122"/>
            </a:endParaRPr>
          </a:p>
          <a:p>
            <a:pPr marL="571500" indent="-571500">
              <a:buFont typeface="Wingdings" panose="05000000000000000000" charset="0"/>
              <a:buChar char="u"/>
            </a:pPr>
            <a:r>
              <a:rPr lang="en-US" altLang="zh-CN" sz="3600" b="0">
                <a:latin typeface="微软雅黑" panose="020B0503020204020204" pitchFamily="34" charset="-122"/>
                <a:ea typeface="微软雅黑" panose="020B0503020204020204" pitchFamily="34" charset="-122"/>
                <a:cs typeface="微软雅黑" panose="020B0503020204020204" pitchFamily="34" charset="-122"/>
              </a:rPr>
              <a:t>Bert</a:t>
            </a:r>
            <a:endParaRPr lang="en-US" altLang="zh-CN" sz="3600" b="0">
              <a:latin typeface="微软雅黑" panose="020B0503020204020204" pitchFamily="34" charset="-122"/>
              <a:ea typeface="微软雅黑" panose="020B0503020204020204" pitchFamily="34" charset="-122"/>
              <a:cs typeface="微软雅黑" panose="020B0503020204020204" pitchFamily="34" charset="-122"/>
            </a:endParaRPr>
          </a:p>
          <a:p>
            <a:pPr marL="571500" indent="-571500">
              <a:buFont typeface="Wingdings" panose="05000000000000000000" charset="0"/>
              <a:buChar char="u"/>
            </a:pPr>
            <a:r>
              <a:rPr lang="en-US" altLang="zh-CN" sz="3600" b="0">
                <a:latin typeface="微软雅黑" panose="020B0503020204020204" pitchFamily="34" charset="-122"/>
                <a:ea typeface="微软雅黑" panose="020B0503020204020204" pitchFamily="34" charset="-122"/>
                <a:cs typeface="微软雅黑" panose="020B0503020204020204" pitchFamily="34" charset="-122"/>
              </a:rPr>
              <a:t>XLNet</a:t>
            </a:r>
            <a:endParaRPr lang="en-US" altLang="zh-CN" sz="3600"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329180" y="3968750"/>
            <a:ext cx="8625840" cy="2042160"/>
          </a:xfrm>
          <a:prstGeom prst="rect">
            <a:avLst/>
          </a:prstGeom>
        </p:spPr>
      </p:pic>
      <p:pic>
        <p:nvPicPr>
          <p:cNvPr id="3" name="图片 2"/>
          <p:cNvPicPr>
            <a:picLocks noChangeAspect="1"/>
          </p:cNvPicPr>
          <p:nvPr/>
        </p:nvPicPr>
        <p:blipFill>
          <a:blip r:embed="rId2"/>
          <a:stretch>
            <a:fillRect/>
          </a:stretch>
        </p:blipFill>
        <p:spPr>
          <a:xfrm>
            <a:off x="4616450" y="233045"/>
            <a:ext cx="5574665" cy="3643630"/>
          </a:xfrm>
          <a:prstGeom prst="rect">
            <a:avLst/>
          </a:prstGeom>
        </p:spPr>
      </p:pic>
    </p:spTree>
    <p:custDataLst>
      <p:tags r:id="rId3"/>
    </p:custData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8194182" y="1570224"/>
            <a:ext cx="4004168" cy="4118283"/>
          </a:xfrm>
          <a:custGeom>
            <a:avLst/>
            <a:gdLst>
              <a:gd name="connsiteX0" fmla="*/ 2997200 w 2997200"/>
              <a:gd name="connsiteY0" fmla="*/ 0 h 3028950"/>
              <a:gd name="connsiteX1" fmla="*/ 2997200 w 2997200"/>
              <a:gd name="connsiteY1" fmla="*/ 2540000 h 3028950"/>
              <a:gd name="connsiteX2" fmla="*/ 0 w 2997200"/>
              <a:gd name="connsiteY2" fmla="*/ 3028950 h 3028950"/>
              <a:gd name="connsiteX3" fmla="*/ 1676400 w 2997200"/>
              <a:gd name="connsiteY3" fmla="*/ 2362200 h 3028950"/>
              <a:gd name="connsiteX4" fmla="*/ 1536700 w 2997200"/>
              <a:gd name="connsiteY4" fmla="*/ 1460500 h 3028950"/>
              <a:gd name="connsiteX5" fmla="*/ 2997200 w 2997200"/>
              <a:gd name="connsiteY5" fmla="*/ 0 h 3028950"/>
              <a:gd name="connsiteX0-1" fmla="*/ 2997200 w 2997200"/>
              <a:gd name="connsiteY0-2" fmla="*/ 0 h 3028950"/>
              <a:gd name="connsiteX1-3" fmla="*/ 2997200 w 2997200"/>
              <a:gd name="connsiteY1-4" fmla="*/ 2540000 h 3028950"/>
              <a:gd name="connsiteX2-5" fmla="*/ 0 w 2997200"/>
              <a:gd name="connsiteY2-6" fmla="*/ 3028950 h 3028950"/>
              <a:gd name="connsiteX3-7" fmla="*/ 1644650 w 2997200"/>
              <a:gd name="connsiteY3-8" fmla="*/ 2362200 h 3028950"/>
              <a:gd name="connsiteX4-9" fmla="*/ 1536700 w 2997200"/>
              <a:gd name="connsiteY4-10" fmla="*/ 1460500 h 3028950"/>
              <a:gd name="connsiteX5-11" fmla="*/ 2997200 w 2997200"/>
              <a:gd name="connsiteY5-12" fmla="*/ 0 h 3028950"/>
              <a:gd name="connsiteX0-13" fmla="*/ 3009900 w 3009900"/>
              <a:gd name="connsiteY0-14" fmla="*/ 0 h 3028950"/>
              <a:gd name="connsiteX1-15" fmla="*/ 3009900 w 3009900"/>
              <a:gd name="connsiteY1-16" fmla="*/ 2540000 h 3028950"/>
              <a:gd name="connsiteX2-17" fmla="*/ 0 w 3009900"/>
              <a:gd name="connsiteY2-18" fmla="*/ 3028950 h 3028950"/>
              <a:gd name="connsiteX3-19" fmla="*/ 1657350 w 3009900"/>
              <a:gd name="connsiteY3-20" fmla="*/ 2362200 h 3028950"/>
              <a:gd name="connsiteX4-21" fmla="*/ 1549400 w 3009900"/>
              <a:gd name="connsiteY4-22" fmla="*/ 1460500 h 3028950"/>
              <a:gd name="connsiteX5-23" fmla="*/ 3009900 w 3009900"/>
              <a:gd name="connsiteY5-24" fmla="*/ 0 h 3028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09900" h="3028950">
                <a:moveTo>
                  <a:pt x="3009900" y="0"/>
                </a:moveTo>
                <a:lnTo>
                  <a:pt x="3009900" y="2540000"/>
                </a:lnTo>
                <a:lnTo>
                  <a:pt x="0" y="3028950"/>
                </a:lnTo>
                <a:lnTo>
                  <a:pt x="1657350" y="2362200"/>
                </a:lnTo>
                <a:lnTo>
                  <a:pt x="1549400" y="1460500"/>
                </a:lnTo>
                <a:lnTo>
                  <a:pt x="3009900" y="0"/>
                </a:lnTo>
                <a:close/>
              </a:path>
            </a:pathLst>
          </a:cu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6" name="任意多边形 5"/>
          <p:cNvSpPr/>
          <p:nvPr/>
        </p:nvSpPr>
        <p:spPr>
          <a:xfrm>
            <a:off x="8202631" y="4825394"/>
            <a:ext cx="2219610" cy="863113"/>
          </a:xfrm>
          <a:custGeom>
            <a:avLst/>
            <a:gdLst>
              <a:gd name="connsiteX0" fmla="*/ 0 w 1670050"/>
              <a:gd name="connsiteY0" fmla="*/ 666750 h 666750"/>
              <a:gd name="connsiteX1" fmla="*/ 139700 w 1670050"/>
              <a:gd name="connsiteY1" fmla="*/ 0 h 666750"/>
              <a:gd name="connsiteX2" fmla="*/ 1670050 w 1670050"/>
              <a:gd name="connsiteY2" fmla="*/ 12700 h 666750"/>
              <a:gd name="connsiteX3" fmla="*/ 0 w 1670050"/>
              <a:gd name="connsiteY3" fmla="*/ 666750 h 666750"/>
              <a:gd name="connsiteX0-1" fmla="*/ 0 w 1676400"/>
              <a:gd name="connsiteY0-2" fmla="*/ 666750 h 666750"/>
              <a:gd name="connsiteX1-3" fmla="*/ 139700 w 1676400"/>
              <a:gd name="connsiteY1-4" fmla="*/ 0 h 666750"/>
              <a:gd name="connsiteX2-5" fmla="*/ 1676400 w 1676400"/>
              <a:gd name="connsiteY2-6" fmla="*/ 38100 h 666750"/>
              <a:gd name="connsiteX3-7" fmla="*/ 0 w 1676400"/>
              <a:gd name="connsiteY3-8" fmla="*/ 666750 h 666750"/>
              <a:gd name="connsiteX0-9" fmla="*/ 0 w 1668780"/>
              <a:gd name="connsiteY0-10" fmla="*/ 666750 h 666750"/>
              <a:gd name="connsiteX1-11" fmla="*/ 139700 w 1668780"/>
              <a:gd name="connsiteY1-12" fmla="*/ 0 h 666750"/>
              <a:gd name="connsiteX2-13" fmla="*/ 1668780 w 1668780"/>
              <a:gd name="connsiteY2-14" fmla="*/ 22860 h 666750"/>
              <a:gd name="connsiteX3-15" fmla="*/ 0 w 1668780"/>
              <a:gd name="connsiteY3-16" fmla="*/ 666750 h 666750"/>
            </a:gdLst>
            <a:ahLst/>
            <a:cxnLst>
              <a:cxn ang="0">
                <a:pos x="connsiteX0-1" y="connsiteY0-2"/>
              </a:cxn>
              <a:cxn ang="0">
                <a:pos x="connsiteX1-3" y="connsiteY1-4"/>
              </a:cxn>
              <a:cxn ang="0">
                <a:pos x="connsiteX2-5" y="connsiteY2-6"/>
              </a:cxn>
              <a:cxn ang="0">
                <a:pos x="connsiteX3-7" y="connsiteY3-8"/>
              </a:cxn>
            </a:cxnLst>
            <a:rect l="l" t="t" r="r" b="b"/>
            <a:pathLst>
              <a:path w="1668780" h="666750">
                <a:moveTo>
                  <a:pt x="0" y="666750"/>
                </a:moveTo>
                <a:lnTo>
                  <a:pt x="139700" y="0"/>
                </a:lnTo>
                <a:lnTo>
                  <a:pt x="1668780" y="22860"/>
                </a:lnTo>
                <a:lnTo>
                  <a:pt x="0" y="66675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任意多边形 4"/>
          <p:cNvSpPr/>
          <p:nvPr/>
        </p:nvSpPr>
        <p:spPr>
          <a:xfrm>
            <a:off x="1907050" y="1964791"/>
            <a:ext cx="8517303" cy="2899650"/>
          </a:xfrm>
          <a:custGeom>
            <a:avLst/>
            <a:gdLst>
              <a:gd name="connsiteX0" fmla="*/ 899160 w 6408420"/>
              <a:gd name="connsiteY0" fmla="*/ 0 h 2240280"/>
              <a:gd name="connsiteX1" fmla="*/ 6134100 w 6408420"/>
              <a:gd name="connsiteY1" fmla="*/ 15240 h 2240280"/>
              <a:gd name="connsiteX2" fmla="*/ 6408420 w 6408420"/>
              <a:gd name="connsiteY2" fmla="*/ 2240280 h 2240280"/>
              <a:gd name="connsiteX3" fmla="*/ 0 w 6408420"/>
              <a:gd name="connsiteY3" fmla="*/ 2240280 h 2240280"/>
              <a:gd name="connsiteX4" fmla="*/ 1013460 w 6408420"/>
              <a:gd name="connsiteY4" fmla="*/ 2095500 h 2240280"/>
              <a:gd name="connsiteX5" fmla="*/ 899160 w 6408420"/>
              <a:gd name="connsiteY5" fmla="*/ 0 h 2240280"/>
              <a:gd name="connsiteX0-1" fmla="*/ 892810 w 6402070"/>
              <a:gd name="connsiteY0-2" fmla="*/ 0 h 2240280"/>
              <a:gd name="connsiteX1-3" fmla="*/ 6127750 w 6402070"/>
              <a:gd name="connsiteY1-4" fmla="*/ 15240 h 2240280"/>
              <a:gd name="connsiteX2-5" fmla="*/ 6402070 w 6402070"/>
              <a:gd name="connsiteY2-6" fmla="*/ 2240280 h 2240280"/>
              <a:gd name="connsiteX3-7" fmla="*/ 0 w 6402070"/>
              <a:gd name="connsiteY3-8" fmla="*/ 2227580 h 2240280"/>
              <a:gd name="connsiteX4-9" fmla="*/ 1007110 w 6402070"/>
              <a:gd name="connsiteY4-10" fmla="*/ 2095500 h 2240280"/>
              <a:gd name="connsiteX5-11" fmla="*/ 892810 w 6402070"/>
              <a:gd name="connsiteY5-12" fmla="*/ 0 h 2240280"/>
              <a:gd name="connsiteX0-13" fmla="*/ 892810 w 6402070"/>
              <a:gd name="connsiteY0-14" fmla="*/ 0 h 2240280"/>
              <a:gd name="connsiteX1-15" fmla="*/ 6127750 w 6402070"/>
              <a:gd name="connsiteY1-16" fmla="*/ 15240 h 2240280"/>
              <a:gd name="connsiteX2-17" fmla="*/ 6402070 w 6402070"/>
              <a:gd name="connsiteY2-18" fmla="*/ 2240280 h 2240280"/>
              <a:gd name="connsiteX3-19" fmla="*/ 0 w 6402070"/>
              <a:gd name="connsiteY3-20" fmla="*/ 2227580 h 2240280"/>
              <a:gd name="connsiteX4-21" fmla="*/ 988060 w 6402070"/>
              <a:gd name="connsiteY4-22" fmla="*/ 2051050 h 2240280"/>
              <a:gd name="connsiteX5-23" fmla="*/ 892810 w 6402070"/>
              <a:gd name="connsiteY5-24" fmla="*/ 0 h 22402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402070" h="2240280">
                <a:moveTo>
                  <a:pt x="892810" y="0"/>
                </a:moveTo>
                <a:lnTo>
                  <a:pt x="6127750" y="15240"/>
                </a:lnTo>
                <a:lnTo>
                  <a:pt x="6402070" y="2240280"/>
                </a:lnTo>
                <a:lnTo>
                  <a:pt x="0" y="2227580"/>
                </a:lnTo>
                <a:lnTo>
                  <a:pt x="988060" y="2051050"/>
                </a:lnTo>
                <a:lnTo>
                  <a:pt x="892810" y="0"/>
                </a:lnTo>
                <a:close/>
              </a:path>
            </a:pathLst>
          </a:custGeom>
          <a:solidFill>
            <a:srgbClr val="071F65"/>
          </a:solidFill>
          <a:ln>
            <a:noFill/>
          </a:ln>
          <a:effectLst>
            <a:outerShdw blurRad="25400" dist="254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6"/>
              </a:solidFill>
            </a:endParaRPr>
          </a:p>
        </p:txBody>
      </p:sp>
      <p:sp>
        <p:nvSpPr>
          <p:cNvPr id="4" name="任意多边形 3"/>
          <p:cNvSpPr/>
          <p:nvPr/>
        </p:nvSpPr>
        <p:spPr>
          <a:xfrm>
            <a:off x="1888041" y="4564407"/>
            <a:ext cx="1353730" cy="281539"/>
          </a:xfrm>
          <a:custGeom>
            <a:avLst/>
            <a:gdLst>
              <a:gd name="connsiteX0" fmla="*/ 0 w 1010195"/>
              <a:gd name="connsiteY0" fmla="*/ 0 h 217714"/>
              <a:gd name="connsiteX1" fmla="*/ 8709 w 1010195"/>
              <a:gd name="connsiteY1" fmla="*/ 217714 h 217714"/>
              <a:gd name="connsiteX2" fmla="*/ 1010195 w 1010195"/>
              <a:gd name="connsiteY2" fmla="*/ 87086 h 217714"/>
              <a:gd name="connsiteX3" fmla="*/ 0 w 1010195"/>
              <a:gd name="connsiteY3" fmla="*/ 0 h 217714"/>
              <a:gd name="connsiteX0-1" fmla="*/ 0 w 1017338"/>
              <a:gd name="connsiteY0-2" fmla="*/ 0 h 217714"/>
              <a:gd name="connsiteX1-3" fmla="*/ 8709 w 1017338"/>
              <a:gd name="connsiteY1-4" fmla="*/ 217714 h 217714"/>
              <a:gd name="connsiteX2-5" fmla="*/ 1017338 w 1017338"/>
              <a:gd name="connsiteY2-6" fmla="*/ 87086 h 217714"/>
              <a:gd name="connsiteX3-7" fmla="*/ 0 w 1017338"/>
              <a:gd name="connsiteY3-8" fmla="*/ 0 h 217714"/>
            </a:gdLst>
            <a:ahLst/>
            <a:cxnLst>
              <a:cxn ang="0">
                <a:pos x="connsiteX0-1" y="connsiteY0-2"/>
              </a:cxn>
              <a:cxn ang="0">
                <a:pos x="connsiteX1-3" y="connsiteY1-4"/>
              </a:cxn>
              <a:cxn ang="0">
                <a:pos x="connsiteX2-5" y="connsiteY2-6"/>
              </a:cxn>
              <a:cxn ang="0">
                <a:pos x="connsiteX3-7" y="connsiteY3-8"/>
              </a:cxn>
            </a:cxnLst>
            <a:rect l="l" t="t" r="r" b="b"/>
            <a:pathLst>
              <a:path w="1017338" h="217714">
                <a:moveTo>
                  <a:pt x="0" y="0"/>
                </a:moveTo>
                <a:lnTo>
                  <a:pt x="8709" y="217714"/>
                </a:lnTo>
                <a:lnTo>
                  <a:pt x="1017338" y="87086"/>
                </a:lnTo>
                <a:lnTo>
                  <a:pt x="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3416344" y="2570689"/>
            <a:ext cx="6050280" cy="1106805"/>
          </a:xfrm>
          <a:prstGeom prst="rect">
            <a:avLst/>
          </a:prstGeom>
        </p:spPr>
        <p:txBody>
          <a:bodyPr wrap="none">
            <a:spAutoFit/>
          </a:bodyPr>
          <a:lstStyle/>
          <a:p>
            <a:pPr algn="ctr"/>
            <a:r>
              <a:rPr lang="zh-CN" altLang="en-US" sz="6600" b="1" dirty="0">
                <a:solidFill>
                  <a:schemeClr val="bg1"/>
                </a:solidFill>
                <a:latin typeface="+mj-ea"/>
                <a:ea typeface="+mj-ea"/>
              </a:rPr>
              <a:t>谢谢，请指正！</a:t>
            </a:r>
            <a:endParaRPr lang="zh-CN" altLang="en-US" sz="6600" b="1" dirty="0">
              <a:solidFill>
                <a:schemeClr val="bg1"/>
              </a:solidFill>
              <a:latin typeface="+mj-ea"/>
              <a:ea typeface="+mj-ea"/>
            </a:endParaRPr>
          </a:p>
        </p:txBody>
      </p:sp>
      <p:sp>
        <p:nvSpPr>
          <p:cNvPr id="3" name="任意多边形 2"/>
          <p:cNvSpPr/>
          <p:nvPr/>
        </p:nvSpPr>
        <p:spPr>
          <a:xfrm>
            <a:off x="-13165" y="1570224"/>
            <a:ext cx="3257048" cy="3107208"/>
          </a:xfrm>
          <a:custGeom>
            <a:avLst/>
            <a:gdLst>
              <a:gd name="connsiteX0" fmla="*/ 0 w 2438400"/>
              <a:gd name="connsiteY0" fmla="*/ 0 h 2400300"/>
              <a:gd name="connsiteX1" fmla="*/ 2413000 w 2438400"/>
              <a:gd name="connsiteY1" fmla="*/ 139700 h 2400300"/>
              <a:gd name="connsiteX2" fmla="*/ 2438400 w 2438400"/>
              <a:gd name="connsiteY2" fmla="*/ 2400300 h 2400300"/>
              <a:gd name="connsiteX3" fmla="*/ 12700 w 2438400"/>
              <a:gd name="connsiteY3" fmla="*/ 2222500 h 2400300"/>
              <a:gd name="connsiteX4" fmla="*/ 0 w 2438400"/>
              <a:gd name="connsiteY4" fmla="*/ 0 h 2400300"/>
              <a:gd name="connsiteX0-1" fmla="*/ 9896 w 2448296"/>
              <a:gd name="connsiteY0-2" fmla="*/ 0 h 2400300"/>
              <a:gd name="connsiteX1-3" fmla="*/ 2422896 w 2448296"/>
              <a:gd name="connsiteY1-4" fmla="*/ 139700 h 2400300"/>
              <a:gd name="connsiteX2-5" fmla="*/ 2448296 w 2448296"/>
              <a:gd name="connsiteY2-6" fmla="*/ 2400300 h 2400300"/>
              <a:gd name="connsiteX3-7" fmla="*/ 659 w 2448296"/>
              <a:gd name="connsiteY3-8" fmla="*/ 2214986 h 2400300"/>
              <a:gd name="connsiteX4-9" fmla="*/ 9896 w 2448296"/>
              <a:gd name="connsiteY4-10" fmla="*/ 0 h 24003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8296" h="2400300">
                <a:moveTo>
                  <a:pt x="9896" y="0"/>
                </a:moveTo>
                <a:lnTo>
                  <a:pt x="2422896" y="139700"/>
                </a:lnTo>
                <a:lnTo>
                  <a:pt x="2448296" y="2400300"/>
                </a:lnTo>
                <a:lnTo>
                  <a:pt x="659" y="2214986"/>
                </a:lnTo>
                <a:cubicBezTo>
                  <a:pt x="-3574" y="1478386"/>
                  <a:pt x="14129" y="749300"/>
                  <a:pt x="9896" y="0"/>
                </a:cubicBezTo>
                <a:close/>
              </a:path>
            </a:pathLst>
          </a:custGeom>
          <a:solidFill>
            <a:srgbClr val="071F65"/>
          </a:solidFill>
          <a:ln>
            <a:noFill/>
          </a:ln>
          <a:effectLst>
            <a:outerShdw blurRad="25400" dist="127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8326" y="2091528"/>
            <a:ext cx="2054066" cy="2064599"/>
          </a:xfrm>
          <a:prstGeom prst="rect">
            <a:avLst/>
          </a:prstGeom>
        </p:spPr>
      </p:pic>
      <p:sp>
        <p:nvSpPr>
          <p:cNvPr id="11" name="灯片编号占位符 10"/>
          <p:cNvSpPr>
            <a:spLocks noGrp="1"/>
          </p:cNvSpPr>
          <p:nvPr>
            <p:ph type="sldNum" sz="quarter" idx="4294967295"/>
          </p:nvPr>
        </p:nvSpPr>
        <p:spPr>
          <a:xfrm>
            <a:off x="9466624" y="6497316"/>
            <a:ext cx="2743200" cy="365125"/>
          </a:xfrm>
          <a:prstGeom prst="rect">
            <a:avLst/>
          </a:prstGeom>
        </p:spPr>
        <p:txBody>
          <a:bodyPr/>
          <a:lstStyle/>
          <a:p>
            <a:fld id="{23DA680B-B80A-2545-AB30-B9870FE9052E}" type="slidenum">
              <a:rPr kumimoji="1" lang="zh-CN" altLang="en-US" smtClean="0"/>
            </a:fld>
            <a:endParaRPr kumimoji="1" lang="zh-CN" altLang="en-US" dirty="0"/>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41371" y="2829666"/>
            <a:ext cx="11850624" cy="1198880"/>
          </a:xfrm>
          <a:prstGeom prst="rect">
            <a:avLst/>
          </a:prstGeom>
        </p:spPr>
        <p:txBody>
          <a:bodyPr wrap="square">
            <a:spAutoFit/>
          </a:bodyPr>
          <a:lstStyle/>
          <a:p>
            <a:pPr algn="ctr"/>
            <a:r>
              <a:rPr lang="zh-CN" sz="7200" b="1" dirty="0">
                <a:solidFill>
                  <a:srgbClr val="071F65"/>
                </a:solidFill>
                <a:latin typeface="+mj-ea"/>
                <a:ea typeface="+mj-ea"/>
              </a:rPr>
              <a:t>项目简介及理解</a:t>
            </a:r>
            <a:endParaRPr lang="zh-CN" sz="7200" b="1" dirty="0">
              <a:solidFill>
                <a:srgbClr val="071F65"/>
              </a:solidFill>
              <a:latin typeface="+mj-ea"/>
              <a:ea typeface="+mj-ea"/>
            </a:endParaRPr>
          </a:p>
        </p:txBody>
      </p:sp>
      <p:cxnSp>
        <p:nvCxnSpPr>
          <p:cNvPr id="3" name="直接连接符 2"/>
          <p:cNvCxnSpPr/>
          <p:nvPr/>
        </p:nvCxnSpPr>
        <p:spPr>
          <a:xfrm flipH="1">
            <a:off x="1893426" y="4271010"/>
            <a:ext cx="85651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4"/>
          <p:cNvGrpSpPr>
            <a:grpSpLocks noChangeAspect="1"/>
          </p:cNvGrpSpPr>
          <p:nvPr/>
        </p:nvGrpSpPr>
        <p:grpSpPr bwMode="auto">
          <a:xfrm>
            <a:off x="10458595" y="119062"/>
            <a:ext cx="1063839" cy="990801"/>
            <a:chOff x="1164" y="687"/>
            <a:chExt cx="3219" cy="2998"/>
          </a:xfrm>
          <a:solidFill>
            <a:schemeClr val="bg1"/>
          </a:solidFill>
          <a:effectLst>
            <a:outerShdw blurRad="50800" dist="38100" dir="2700000" algn="tl" rotWithShape="0">
              <a:prstClr val="black">
                <a:alpha val="40000"/>
              </a:prstClr>
            </a:outerShdw>
          </a:effectLst>
        </p:grpSpPr>
        <p:sp>
          <p:nvSpPr>
            <p:cNvPr id="18"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8" name="灯片编号占位符 4"/>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Tree>
    <p:custDataLst>
      <p:tags r:id="rId1"/>
    </p:custData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r>
              <a:rPr lang="zh-CN" altLang="en-US" dirty="0">
                <a:solidFill>
                  <a:srgbClr val="071F65"/>
                </a:solidFill>
              </a:rPr>
              <a:t>问题介绍</a:t>
            </a:r>
            <a:endParaRPr lang="zh-CN" altLang="en-US" dirty="0">
              <a:solidFill>
                <a:srgbClr val="071F65"/>
              </a:solidFill>
            </a:endParaRPr>
          </a:p>
        </p:txBody>
      </p:sp>
      <p:sp>
        <p:nvSpPr>
          <p:cNvPr id="8" name="灯片编号占位符 7"/>
          <p:cNvSpPr>
            <a:spLocks noGrp="1"/>
          </p:cNvSpPr>
          <p:nvPr>
            <p:ph type="sldNum" sz="quarter" idx="4294967295"/>
          </p:nvPr>
        </p:nvSpPr>
        <p:spPr>
          <a:xfrm>
            <a:off x="9448800" y="648032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2" name="文本框 1"/>
          <p:cNvSpPr txBox="1"/>
          <p:nvPr/>
        </p:nvSpPr>
        <p:spPr>
          <a:xfrm>
            <a:off x="581025" y="1906270"/>
            <a:ext cx="5355590" cy="1770380"/>
          </a:xfrm>
          <a:prstGeom prst="rect">
            <a:avLst/>
          </a:prstGeom>
          <a:noFill/>
        </p:spPr>
        <p:txBody>
          <a:bodyPr wrap="square" rtlCol="0">
            <a:spAutoFit/>
          </a:bodyPr>
          <a:p>
            <a:pPr indent="0" algn="l">
              <a:lnSpc>
                <a:spcPct val="130000"/>
              </a:lnSpc>
              <a:buFont typeface="Wingdings" panose="05000000000000000000" charset="0"/>
              <a:buChar char="u"/>
            </a:pPr>
            <a:r>
              <a:rPr lang="zh-CN" altLang="en-US" sz="2800" dirty="0" smtClean="0">
                <a:ea typeface="微软雅黑" panose="020B0503020204020204" pitchFamily="34" charset="-122"/>
                <a:cs typeface="+mn-lt"/>
              </a:rPr>
              <a:t>对于评论质量的预测</a:t>
            </a:r>
            <a:endParaRPr lang="zh-CN" altLang="en-US" sz="2800" dirty="0" smtClean="0">
              <a:ea typeface="微软雅黑" panose="020B0503020204020204" pitchFamily="34" charset="-122"/>
              <a:cs typeface="+mn-lt"/>
            </a:endParaRPr>
          </a:p>
          <a:p>
            <a:pPr indent="0" algn="l">
              <a:lnSpc>
                <a:spcPct val="130000"/>
              </a:lnSpc>
              <a:buFont typeface="Wingdings" panose="05000000000000000000" charset="0"/>
              <a:buChar char="u"/>
            </a:pPr>
            <a:r>
              <a:rPr lang="zh-CN" altLang="en-US" sz="2800" dirty="0" smtClean="0">
                <a:ea typeface="微软雅黑" panose="020B0503020204020204" pitchFamily="34" charset="-122"/>
                <a:cs typeface="+mn-lt"/>
              </a:rPr>
              <a:t>基于集成学习方法</a:t>
            </a:r>
            <a:endParaRPr lang="zh-CN" altLang="en-US" sz="2800" dirty="0" smtClean="0">
              <a:ea typeface="微软雅黑" panose="020B0503020204020204" pitchFamily="34" charset="-122"/>
              <a:cs typeface="+mn-lt"/>
            </a:endParaRPr>
          </a:p>
          <a:p>
            <a:pPr indent="0" algn="l">
              <a:lnSpc>
                <a:spcPct val="130000"/>
              </a:lnSpc>
              <a:buFont typeface="Wingdings" panose="05000000000000000000" charset="0"/>
              <a:buChar char="u"/>
            </a:pPr>
            <a:r>
              <a:rPr lang="zh-CN" altLang="en-US" sz="2800" dirty="0" smtClean="0">
                <a:ea typeface="微软雅黑" panose="020B0503020204020204" pitchFamily="34" charset="-122"/>
                <a:cs typeface="+mn-lt"/>
              </a:rPr>
              <a:t>对结果进行对比分析</a:t>
            </a:r>
            <a:endParaRPr lang="zh-CN" altLang="en-US" sz="2800" dirty="0" smtClean="0">
              <a:ea typeface="微软雅黑" panose="020B0503020204020204" pitchFamily="34" charset="-122"/>
              <a:cs typeface="+mn-lt"/>
            </a:endParaRPr>
          </a:p>
        </p:txBody>
      </p:sp>
      <p:pic>
        <p:nvPicPr>
          <p:cNvPr id="3" name="图片 2"/>
          <p:cNvPicPr>
            <a:picLocks noChangeAspect="1"/>
          </p:cNvPicPr>
          <p:nvPr>
            <p:custDataLst>
              <p:tags r:id="rId1"/>
            </p:custDataLst>
          </p:nvPr>
        </p:nvPicPr>
        <p:blipFill>
          <a:blip r:embed="rId2"/>
          <a:stretch>
            <a:fillRect/>
          </a:stretch>
        </p:blipFill>
        <p:spPr>
          <a:xfrm>
            <a:off x="6079490" y="1041400"/>
            <a:ext cx="4172585" cy="3171190"/>
          </a:xfrm>
          <a:prstGeom prst="rect">
            <a:avLst/>
          </a:prstGeom>
        </p:spPr>
      </p:pic>
      <p:pic>
        <p:nvPicPr>
          <p:cNvPr id="4" name="图片 3"/>
          <p:cNvPicPr>
            <a:picLocks noChangeAspect="1"/>
          </p:cNvPicPr>
          <p:nvPr/>
        </p:nvPicPr>
        <p:blipFill>
          <a:blip r:embed="rId3"/>
          <a:stretch>
            <a:fillRect/>
          </a:stretch>
        </p:blipFill>
        <p:spPr>
          <a:xfrm>
            <a:off x="726440" y="4617720"/>
            <a:ext cx="10739120" cy="1638300"/>
          </a:xfrm>
          <a:prstGeom prst="rect">
            <a:avLst/>
          </a:prstGeom>
        </p:spPr>
      </p:pic>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r>
              <a:rPr lang="zh-CN" altLang="en-US" dirty="0">
                <a:solidFill>
                  <a:srgbClr val="071F65"/>
                </a:solidFill>
              </a:rPr>
              <a:t>对问题的理解</a:t>
            </a:r>
            <a:endParaRPr lang="zh-CN" altLang="en-US" dirty="0">
              <a:solidFill>
                <a:srgbClr val="071F65"/>
              </a:solidFill>
            </a:endParaRPr>
          </a:p>
        </p:txBody>
      </p:sp>
      <p:sp>
        <p:nvSpPr>
          <p:cNvPr id="8" name="灯片编号占位符 7"/>
          <p:cNvSpPr>
            <a:spLocks noGrp="1"/>
          </p:cNvSpPr>
          <p:nvPr>
            <p:ph type="sldNum" sz="quarter" idx="4294967295"/>
          </p:nvPr>
        </p:nvSpPr>
        <p:spPr>
          <a:xfrm>
            <a:off x="9448800" y="6480325"/>
            <a:ext cx="2743200" cy="365125"/>
          </a:xfrm>
          <a:prstGeom prst="rect">
            <a:avLst/>
          </a:prstGeom>
        </p:spPr>
        <p:txBody>
          <a:bodyPr/>
          <a:lstStyle/>
          <a:p>
            <a:fld id="{23DA680B-B80A-2545-AB30-B9870FE9052E}" type="slidenum">
              <a:rPr kumimoji="1" lang="zh-CN" altLang="en-US" smtClean="0"/>
            </a:fld>
            <a:endParaRPr kumimoji="1" lang="zh-CN" altLang="en-US" dirty="0"/>
          </a:p>
        </p:txBody>
      </p:sp>
      <p:sp>
        <p:nvSpPr>
          <p:cNvPr id="2" name="文本框 1"/>
          <p:cNvSpPr txBox="1"/>
          <p:nvPr/>
        </p:nvSpPr>
        <p:spPr>
          <a:xfrm>
            <a:off x="573405" y="1355725"/>
            <a:ext cx="5483225" cy="2489200"/>
          </a:xfrm>
          <a:prstGeom prst="rect">
            <a:avLst/>
          </a:prstGeom>
          <a:noFill/>
        </p:spPr>
        <p:txBody>
          <a:bodyPr wrap="square" rtlCol="0">
            <a:spAutoFit/>
          </a:bodyPr>
          <a:p>
            <a:pPr indent="0" algn="l">
              <a:lnSpc>
                <a:spcPct val="130000"/>
              </a:lnSpc>
              <a:buFont typeface="Wingdings" panose="05000000000000000000" charset="0"/>
              <a:buChar char="u"/>
            </a:pPr>
            <a:r>
              <a:rPr lang="zh-CN" altLang="en-US" sz="2400" dirty="0" smtClean="0">
                <a:ea typeface="微软雅黑" panose="020B0503020204020204" pitchFamily="34" charset="-122"/>
                <a:cs typeface="+mn-lt"/>
              </a:rPr>
              <a:t>典型的</a:t>
            </a:r>
            <a:r>
              <a:rPr lang="en-US" altLang="zh-CN" sz="2400" dirty="0" smtClean="0">
                <a:ea typeface="微软雅黑" panose="020B0503020204020204" pitchFamily="34" charset="-122"/>
                <a:cs typeface="+mn-lt"/>
              </a:rPr>
              <a:t>NLP</a:t>
            </a:r>
            <a:r>
              <a:rPr lang="zh-CN" altLang="en-US" sz="2400" dirty="0" smtClean="0">
                <a:ea typeface="微软雅黑" panose="020B0503020204020204" pitchFamily="34" charset="-122"/>
                <a:cs typeface="+mn-lt"/>
              </a:rPr>
              <a:t>（自然语言处理）的问题</a:t>
            </a:r>
            <a:endParaRPr lang="zh-CN" altLang="en-US" sz="2400" dirty="0" smtClean="0">
              <a:ea typeface="微软雅黑" panose="020B0503020204020204" pitchFamily="34" charset="-122"/>
              <a:cs typeface="+mn-lt"/>
            </a:endParaRPr>
          </a:p>
          <a:p>
            <a:pPr indent="0" algn="l">
              <a:lnSpc>
                <a:spcPct val="130000"/>
              </a:lnSpc>
              <a:buFont typeface="Wingdings" panose="05000000000000000000" charset="0"/>
              <a:buChar char="u"/>
            </a:pPr>
            <a:r>
              <a:rPr lang="zh-CN" altLang="en-US" sz="2400" dirty="0" smtClean="0">
                <a:ea typeface="微软雅黑" panose="020B0503020204020204" pitchFamily="34" charset="-122"/>
                <a:cs typeface="+mn-lt"/>
              </a:rPr>
              <a:t>如何对文本进行处理</a:t>
            </a:r>
            <a:endParaRPr lang="zh-CN" altLang="en-US" sz="2400" dirty="0" smtClean="0">
              <a:ea typeface="微软雅黑" panose="020B0503020204020204" pitchFamily="34" charset="-122"/>
              <a:cs typeface="+mn-lt"/>
            </a:endParaRPr>
          </a:p>
          <a:p>
            <a:pPr indent="0" algn="l">
              <a:lnSpc>
                <a:spcPct val="130000"/>
              </a:lnSpc>
              <a:buFont typeface="Wingdings" panose="05000000000000000000" charset="0"/>
              <a:buChar char="u"/>
            </a:pPr>
            <a:r>
              <a:rPr lang="zh-CN" altLang="en-US" sz="2400" dirty="0" smtClean="0">
                <a:ea typeface="微软雅黑" panose="020B0503020204020204" pitchFamily="34" charset="-122"/>
                <a:cs typeface="+mn-lt"/>
              </a:rPr>
              <a:t>如何清洗数据</a:t>
            </a:r>
            <a:endParaRPr lang="zh-CN" altLang="en-US" sz="2400" dirty="0" smtClean="0">
              <a:ea typeface="微软雅黑" panose="020B0503020204020204" pitchFamily="34" charset="-122"/>
              <a:cs typeface="+mn-lt"/>
            </a:endParaRPr>
          </a:p>
          <a:p>
            <a:pPr indent="0" algn="l">
              <a:lnSpc>
                <a:spcPct val="130000"/>
              </a:lnSpc>
              <a:buFont typeface="Wingdings" panose="05000000000000000000" charset="0"/>
              <a:buChar char="u"/>
            </a:pPr>
            <a:r>
              <a:rPr lang="zh-CN" altLang="en-US" sz="2400" dirty="0" smtClean="0">
                <a:ea typeface="微软雅黑" panose="020B0503020204020204" pitchFamily="34" charset="-122"/>
                <a:cs typeface="+mn-lt"/>
              </a:rPr>
              <a:t>如何选择特征</a:t>
            </a:r>
            <a:endParaRPr lang="zh-CN" altLang="en-US" sz="2400" dirty="0" smtClean="0">
              <a:ea typeface="微软雅黑" panose="020B0503020204020204" pitchFamily="34" charset="-122"/>
              <a:cs typeface="+mn-lt"/>
            </a:endParaRPr>
          </a:p>
          <a:p>
            <a:pPr indent="0" algn="l">
              <a:lnSpc>
                <a:spcPct val="130000"/>
              </a:lnSpc>
              <a:buFont typeface="Wingdings" panose="05000000000000000000" charset="0"/>
              <a:buChar char="u"/>
            </a:pPr>
            <a:r>
              <a:rPr lang="zh-CN" altLang="en-US" sz="2400" dirty="0" smtClean="0">
                <a:ea typeface="微软雅黑" panose="020B0503020204020204" pitchFamily="34" charset="-122"/>
                <a:cs typeface="+mn-lt"/>
              </a:rPr>
              <a:t>选择什么样的模型</a:t>
            </a:r>
            <a:endParaRPr lang="zh-CN" altLang="en-US" sz="2400" dirty="0" smtClean="0">
              <a:ea typeface="微软雅黑" panose="020B0503020204020204" pitchFamily="34" charset="-122"/>
              <a:cs typeface="+mn-lt"/>
            </a:endParaRPr>
          </a:p>
        </p:txBody>
      </p:sp>
      <p:pic>
        <p:nvPicPr>
          <p:cNvPr id="4" name="图片 3"/>
          <p:cNvPicPr>
            <a:picLocks noChangeAspect="1"/>
          </p:cNvPicPr>
          <p:nvPr/>
        </p:nvPicPr>
        <p:blipFill>
          <a:blip r:embed="rId1"/>
          <a:stretch>
            <a:fillRect/>
          </a:stretch>
        </p:blipFill>
        <p:spPr>
          <a:xfrm>
            <a:off x="6844030" y="1532890"/>
            <a:ext cx="3930650" cy="2896235"/>
          </a:xfrm>
          <a:prstGeom prst="rect">
            <a:avLst/>
          </a:prstGeom>
        </p:spPr>
      </p:pic>
    </p:spTree>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41371" y="2829666"/>
            <a:ext cx="11850624" cy="1198880"/>
          </a:xfrm>
          <a:prstGeom prst="rect">
            <a:avLst/>
          </a:prstGeom>
        </p:spPr>
        <p:txBody>
          <a:bodyPr wrap="square">
            <a:spAutoFit/>
          </a:bodyPr>
          <a:lstStyle/>
          <a:p>
            <a:pPr algn="ctr"/>
            <a:r>
              <a:rPr lang="zh-CN" sz="7200" b="1" dirty="0">
                <a:solidFill>
                  <a:srgbClr val="071F65"/>
                </a:solidFill>
                <a:latin typeface="+mj-ea"/>
                <a:ea typeface="+mj-ea"/>
              </a:rPr>
              <a:t>项目原理</a:t>
            </a:r>
            <a:endParaRPr lang="zh-CN" sz="7200" b="1" dirty="0">
              <a:solidFill>
                <a:srgbClr val="071F65"/>
              </a:solidFill>
              <a:latin typeface="+mj-ea"/>
              <a:ea typeface="+mj-ea"/>
            </a:endParaRPr>
          </a:p>
        </p:txBody>
      </p:sp>
      <p:cxnSp>
        <p:nvCxnSpPr>
          <p:cNvPr id="3" name="直接连接符 2"/>
          <p:cNvCxnSpPr/>
          <p:nvPr/>
        </p:nvCxnSpPr>
        <p:spPr>
          <a:xfrm flipH="1">
            <a:off x="1893426" y="4271010"/>
            <a:ext cx="85651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4"/>
          <p:cNvGrpSpPr>
            <a:grpSpLocks noChangeAspect="1"/>
          </p:cNvGrpSpPr>
          <p:nvPr/>
        </p:nvGrpSpPr>
        <p:grpSpPr bwMode="auto">
          <a:xfrm>
            <a:off x="10458595" y="119062"/>
            <a:ext cx="1063839" cy="990801"/>
            <a:chOff x="1164" y="687"/>
            <a:chExt cx="3219" cy="2998"/>
          </a:xfrm>
          <a:solidFill>
            <a:schemeClr val="bg1"/>
          </a:solidFill>
          <a:effectLst>
            <a:outerShdw blurRad="50800" dist="38100" dir="2700000" algn="tl" rotWithShape="0">
              <a:prstClr val="black">
                <a:alpha val="40000"/>
              </a:prstClr>
            </a:outerShdw>
          </a:effectLst>
        </p:grpSpPr>
        <p:sp>
          <p:nvSpPr>
            <p:cNvPr id="18"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8" name="灯片编号占位符 4"/>
          <p:cNvSpPr>
            <a:spLocks noGrp="1"/>
          </p:cNvSpPr>
          <p:nvPr>
            <p:ph type="sldNum" sz="quarter" idx="4294967295"/>
          </p:nvPr>
        </p:nvSpPr>
        <p:spPr>
          <a:xfrm>
            <a:off x="9448800" y="6492875"/>
            <a:ext cx="2743200" cy="365125"/>
          </a:xfrm>
          <a:prstGeom prst="rect">
            <a:avLst/>
          </a:prstGeom>
        </p:spPr>
        <p:txBody>
          <a:bodyPr/>
          <a:lstStyle/>
          <a:p>
            <a:fld id="{23DA680B-B80A-2545-AB30-B9870FE9052E}" type="slidenum">
              <a:rPr kumimoji="1" lang="zh-CN" altLang="en-US" smtClean="0"/>
            </a:fld>
            <a:endParaRPr kumimoji="1" lang="zh-CN" altLang="en-US" dirty="0"/>
          </a:p>
        </p:txBody>
      </p:sp>
    </p:spTree>
    <p:custDataLst>
      <p:tags r:id="rId1"/>
    </p:custData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r>
              <a:rPr lang="zh-CN" altLang="en-US" dirty="0">
                <a:solidFill>
                  <a:srgbClr val="071F65"/>
                </a:solidFill>
              </a:rPr>
              <a:t>项目流程</a:t>
            </a:r>
            <a:endParaRPr lang="zh-CN" altLang="en-US" dirty="0">
              <a:solidFill>
                <a:srgbClr val="071F65"/>
              </a:solidFill>
            </a:endParaRPr>
          </a:p>
        </p:txBody>
      </p:sp>
      <p:sp>
        <p:nvSpPr>
          <p:cNvPr id="26" name="灯片编号占位符 7"/>
          <p:cNvSpPr txBox="1"/>
          <p:nvPr/>
        </p:nvSpPr>
        <p:spPr>
          <a:xfrm>
            <a:off x="9448800" y="6492875"/>
            <a:ext cx="2743200" cy="365125"/>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3DA680B-B80A-2545-AB30-B9870FE9052E}" type="slidenum">
              <a:rPr kumimoji="1" lang="zh-CN" altLang="en-US" smtClean="0"/>
            </a:fld>
            <a:endParaRPr kumimoji="1" lang="zh-CN" altLang="en-US" dirty="0"/>
          </a:p>
        </p:txBody>
      </p:sp>
      <p:pic>
        <p:nvPicPr>
          <p:cNvPr id="1073742858" name="图片 1073742857" descr="在线制图-"/>
          <p:cNvPicPr>
            <a:picLocks noChangeAspect="1"/>
          </p:cNvPicPr>
          <p:nvPr>
            <p:custDataLst>
              <p:tags r:id="rId1"/>
            </p:custDataLst>
          </p:nvPr>
        </p:nvPicPr>
        <p:blipFill>
          <a:blip r:embed="rId2"/>
          <a:stretch>
            <a:fillRect/>
          </a:stretch>
        </p:blipFill>
        <p:spPr>
          <a:xfrm>
            <a:off x="3966845" y="913765"/>
            <a:ext cx="2321560" cy="5250180"/>
          </a:xfrm>
          <a:prstGeom prst="rect">
            <a:avLst/>
          </a:prstGeom>
          <a:noFill/>
          <a:ln w="9525">
            <a:noFill/>
          </a:ln>
        </p:spPr>
      </p:pic>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r>
              <a:rPr lang="en-US" altLang="zh-CN" dirty="0">
                <a:solidFill>
                  <a:srgbClr val="071F65"/>
                </a:solidFill>
              </a:rPr>
              <a:t>Bagging</a:t>
            </a:r>
            <a:endParaRPr lang="en-US" altLang="zh-CN" dirty="0">
              <a:solidFill>
                <a:srgbClr val="071F65"/>
              </a:solidFill>
            </a:endParaRPr>
          </a:p>
        </p:txBody>
      </p:sp>
      <p:sp>
        <p:nvSpPr>
          <p:cNvPr id="26" name="灯片编号占位符 7"/>
          <p:cNvSpPr txBox="1"/>
          <p:nvPr/>
        </p:nvSpPr>
        <p:spPr>
          <a:xfrm>
            <a:off x="9448800" y="6492875"/>
            <a:ext cx="2743200" cy="365125"/>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3DA680B-B80A-2545-AB30-B9870FE9052E}" type="slidenum">
              <a:rPr kumimoji="1" lang="zh-CN" altLang="en-US" smtClean="0"/>
            </a:fld>
            <a:endParaRPr kumimoji="1" lang="zh-CN" altLang="en-US" dirty="0"/>
          </a:p>
        </p:txBody>
      </p:sp>
      <p:sp>
        <p:nvSpPr>
          <p:cNvPr id="32" name="文本框 31"/>
          <p:cNvSpPr txBox="1"/>
          <p:nvPr/>
        </p:nvSpPr>
        <p:spPr>
          <a:xfrm>
            <a:off x="1597660" y="1663065"/>
            <a:ext cx="7768590" cy="2861310"/>
          </a:xfrm>
          <a:prstGeom prst="rect">
            <a:avLst/>
          </a:prstGeom>
          <a:noFill/>
        </p:spPr>
        <p:txBody>
          <a:bodyPr wrap="square">
            <a:spAutoFit/>
          </a:bodyPr>
          <a:lstStyle/>
          <a:p>
            <a:r>
              <a:rPr dirty="0"/>
              <a:t>输入为样本集D={(x,y1),(x2,y2),…(xm,ym)}，弱学习器算法, 弱分类器迭代次数T。</a:t>
            </a:r>
            <a:endParaRPr dirty="0"/>
          </a:p>
          <a:p>
            <a:r>
              <a:rPr dirty="0"/>
              <a:t>输出为最终的强分类器f(x)。</a:t>
            </a:r>
            <a:endParaRPr dirty="0"/>
          </a:p>
          <a:p>
            <a:r>
              <a:rPr dirty="0"/>
              <a:t>1）对于t=1,2…,T:</a:t>
            </a:r>
            <a:endParaRPr dirty="0"/>
          </a:p>
          <a:p>
            <a:r>
              <a:rPr lang="en-US" dirty="0"/>
              <a:t>        </a:t>
            </a:r>
            <a:r>
              <a:rPr dirty="0"/>
              <a:t>a)对训练集进行第t次随机采样，共采集m次，得到包含m个样本的采样集Dt</a:t>
            </a:r>
            <a:endParaRPr dirty="0"/>
          </a:p>
          <a:p>
            <a:r>
              <a:rPr dirty="0"/>
              <a:t>　　b)用采样集Dt训练第t个弱学习器Gt(x)</a:t>
            </a:r>
            <a:endParaRPr dirty="0"/>
          </a:p>
          <a:p>
            <a:r>
              <a:rPr dirty="0"/>
              <a:t>2) 如果是分类算法预测，则T个弱学习器投出最多票数的类别或者类别之一为最终类别。如果是回归算法，T个弱学习器得到的回归结果进行算术平均得到的值为最终的模型输出</a:t>
            </a:r>
            <a:r>
              <a:rPr lang="zh-CN" dirty="0"/>
              <a:t>。</a:t>
            </a:r>
            <a:endParaRPr lang="zh-CN" dirty="0"/>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标题 4"/>
          <p:cNvSpPr>
            <a:spLocks noGrp="1"/>
          </p:cNvSpPr>
          <p:nvPr/>
        </p:nvSpPr>
        <p:spPr>
          <a:xfrm>
            <a:off x="1049354" y="83558"/>
            <a:ext cx="11056060" cy="6995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a:lstStyle>
          <a:p>
            <a:r>
              <a:rPr lang="en-US" altLang="zh-CN" dirty="0">
                <a:solidFill>
                  <a:srgbClr val="071F65"/>
                </a:solidFill>
              </a:rPr>
              <a:t>AdaBoost</a:t>
            </a:r>
            <a:endParaRPr lang="en-US" altLang="zh-CN" dirty="0">
              <a:solidFill>
                <a:srgbClr val="071F65"/>
              </a:solidFill>
            </a:endParaRPr>
          </a:p>
        </p:txBody>
      </p:sp>
      <p:sp>
        <p:nvSpPr>
          <p:cNvPr id="26" name="灯片编号占位符 7"/>
          <p:cNvSpPr txBox="1"/>
          <p:nvPr/>
        </p:nvSpPr>
        <p:spPr>
          <a:xfrm>
            <a:off x="9448800" y="6492875"/>
            <a:ext cx="2743200" cy="365125"/>
          </a:xfrm>
          <a:prstGeom prst="rect">
            <a:avLst/>
          </a:prstGeom>
        </p:spPr>
        <p:txBody>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3DA680B-B80A-2545-AB30-B9870FE9052E}" type="slidenum">
              <a:rPr kumimoji="1" lang="zh-CN" altLang="en-US" smtClean="0"/>
            </a:fld>
            <a:endParaRPr kumimoji="1" lang="zh-CN" altLang="en-US" dirty="0"/>
          </a:p>
        </p:txBody>
      </p:sp>
      <p:pic>
        <p:nvPicPr>
          <p:cNvPr id="1073742859" name="图片 1073742858"/>
          <p:cNvPicPr>
            <a:picLocks noChangeAspect="1"/>
          </p:cNvPicPr>
          <p:nvPr/>
        </p:nvPicPr>
        <p:blipFill>
          <a:blip r:embed="rId1"/>
          <a:stretch>
            <a:fillRect/>
          </a:stretch>
        </p:blipFill>
        <p:spPr>
          <a:xfrm>
            <a:off x="1381760" y="782955"/>
            <a:ext cx="5988050" cy="5300980"/>
          </a:xfrm>
          <a:prstGeom prst="rect">
            <a:avLst/>
          </a:prstGeom>
          <a:noFill/>
          <a:ln w="9525">
            <a:noFill/>
          </a:ln>
        </p:spPr>
      </p:pic>
      <p:sp>
        <p:nvSpPr>
          <p:cNvPr id="2" name="文本框 1"/>
          <p:cNvSpPr txBox="1"/>
          <p:nvPr/>
        </p:nvSpPr>
        <p:spPr>
          <a:xfrm>
            <a:off x="7778750" y="1362075"/>
            <a:ext cx="4326890" cy="2968625"/>
          </a:xfrm>
          <a:prstGeom prst="rect">
            <a:avLst/>
          </a:prstGeom>
          <a:noFill/>
        </p:spPr>
        <p:txBody>
          <a:bodyPr wrap="square" rtlCol="0">
            <a:spAutoFit/>
          </a:bodyPr>
          <a:p>
            <a:pPr algn="l">
              <a:lnSpc>
                <a:spcPct val="130000"/>
              </a:lnSpc>
            </a:pPr>
            <a:r>
              <a:rPr lang="zh-CN" altLang="en-US" sz="2400" dirty="0" smtClean="0">
                <a:latin typeface="Arial" panose="020B0604020202020204" pitchFamily="34" charset="0"/>
                <a:ea typeface="微软雅黑" panose="020B0503020204020204" pitchFamily="34" charset="-122"/>
              </a:rPr>
              <a:t>依据当前分类器的分类错误率，调整样本权值分布，</a:t>
            </a:r>
            <a:endParaRPr lang="zh-CN" altLang="en-US" sz="2400" dirty="0" smtClean="0">
              <a:latin typeface="Arial" panose="020B0604020202020204" pitchFamily="34" charset="0"/>
              <a:ea typeface="微软雅黑" panose="020B0503020204020204" pitchFamily="34" charset="-122"/>
            </a:endParaRPr>
          </a:p>
          <a:p>
            <a:pPr algn="l">
              <a:lnSpc>
                <a:spcPct val="130000"/>
              </a:lnSpc>
            </a:pPr>
            <a:r>
              <a:rPr lang="zh-CN" altLang="en-US" sz="2400" dirty="0" smtClean="0">
                <a:latin typeface="Arial" panose="020B0604020202020204" pitchFamily="34" charset="0"/>
                <a:ea typeface="微软雅黑" panose="020B0503020204020204" pitchFamily="34" charset="-122"/>
              </a:rPr>
              <a:t>保证错误分类样本的权重不变，</a:t>
            </a:r>
            <a:endParaRPr lang="zh-CN" altLang="en-US" sz="2400" dirty="0" smtClean="0">
              <a:latin typeface="Arial" panose="020B0604020202020204" pitchFamily="34" charset="0"/>
              <a:ea typeface="微软雅黑" panose="020B0503020204020204" pitchFamily="34" charset="-122"/>
            </a:endParaRPr>
          </a:p>
          <a:p>
            <a:pPr algn="l">
              <a:lnSpc>
                <a:spcPct val="130000"/>
              </a:lnSpc>
            </a:pPr>
            <a:r>
              <a:rPr lang="zh-CN" altLang="en-US" sz="2400" dirty="0" smtClean="0">
                <a:latin typeface="Arial" panose="020B0604020202020204" pitchFamily="34" charset="0"/>
                <a:ea typeface="微软雅黑" panose="020B0503020204020204" pitchFamily="34" charset="-122"/>
              </a:rPr>
              <a:t>正确分类样本的权重减小；</a:t>
            </a:r>
            <a:endParaRPr lang="zh-CN" altLang="en-US" sz="2400" dirty="0" smtClean="0">
              <a:latin typeface="Arial" panose="020B0604020202020204" pitchFamily="34" charset="0"/>
              <a:ea typeface="微软雅黑" panose="020B0503020204020204" pitchFamily="34" charset="-122"/>
            </a:endParaRPr>
          </a:p>
          <a:p>
            <a:pPr algn="l">
              <a:lnSpc>
                <a:spcPct val="130000"/>
              </a:lnSpc>
            </a:pPr>
            <a:r>
              <a:rPr lang="zh-CN" altLang="en-US" sz="2400" dirty="0" smtClean="0">
                <a:latin typeface="Arial" panose="020B0604020202020204" pitchFamily="34" charset="0"/>
                <a:ea typeface="微软雅黑" panose="020B0503020204020204" pitchFamily="34" charset="-122"/>
              </a:rPr>
              <a:t>且调整当前分类器在最终决策的权重。</a:t>
            </a:r>
            <a:endParaRPr lang="zh-CN" altLang="en-US" sz="2400" dirty="0" smtClean="0">
              <a:latin typeface="Arial" panose="020B0604020202020204" pitchFamily="34" charset="0"/>
              <a:ea typeface="微软雅黑" panose="020B0503020204020204" pitchFamily="34" charset="-122"/>
            </a:endParaRPr>
          </a:p>
        </p:txBody>
      </p:sp>
    </p:spTree>
  </p:cSld>
  <p:clrMapOvr>
    <a:masterClrMapping/>
  </p:clrMapOvr>
  <p:transition spd="med">
    <p:random/>
  </p:transition>
</p:sld>
</file>

<file path=ppt/tags/tag1.xml><?xml version="1.0" encoding="utf-8"?>
<p:tagLst xmlns:p="http://schemas.openxmlformats.org/presentationml/2006/main">
  <p:tag name="ISLIDE.VECTOR" val="#186250;"/>
</p:tagLst>
</file>

<file path=ppt/tags/tag10.xml><?xml version="1.0" encoding="utf-8"?>
<p:tagLst xmlns:p="http://schemas.openxmlformats.org/presentationml/2006/main">
  <p:tag name="ISLIDE.ICON" val="#374003;#179796;#407053;"/>
</p:tagLst>
</file>

<file path=ppt/tags/tag11.xml><?xml version="1.0" encoding="utf-8"?>
<p:tagLst xmlns:p="http://schemas.openxmlformats.org/presentationml/2006/main">
  <p:tag name="ISLIDE.ICON" val="#374003;#179796;#407053;"/>
</p:tagLst>
</file>

<file path=ppt/tags/tag12.xml><?xml version="1.0" encoding="utf-8"?>
<p:tagLst xmlns:p="http://schemas.openxmlformats.org/presentationml/2006/main">
  <p:tag name="ISLIDE.ICON" val="#374003;#179796;#407053;"/>
</p:tagLst>
</file>

<file path=ppt/tags/tag13.xml><?xml version="1.0" encoding="utf-8"?>
<p:tagLst xmlns:p="http://schemas.openxmlformats.org/presentationml/2006/main">
  <p:tag name="ISLIDE.ICON" val="#374003;#179796;#407053;"/>
</p:tagLst>
</file>

<file path=ppt/tags/tag14.xml><?xml version="1.0" encoding="utf-8"?>
<p:tagLst xmlns:p="http://schemas.openxmlformats.org/presentationml/2006/main">
  <p:tag name="KSO_WM_UNIT_TABLE_BEAUTIFY" val="smartTable{0865d602-ec49-4926-b3a7-c1b42d80f99d}"/>
  <p:tag name="TABLE_ENDDRAG_ORIGIN_RECT" val="647*294"/>
  <p:tag name="TABLE_ENDDRAG_RECT" val="128*105*647*294"/>
</p:tagLst>
</file>

<file path=ppt/tags/tag15.xml><?xml version="1.0" encoding="utf-8"?>
<p:tagLst xmlns:p="http://schemas.openxmlformats.org/presentationml/2006/main">
  <p:tag name="ISLIDE.ICON" val="#374003;#179796;#407053;"/>
</p:tagLst>
</file>

<file path=ppt/tags/tag16.xml><?xml version="1.0" encoding="utf-8"?>
<p:tagLst xmlns:p="http://schemas.openxmlformats.org/presentationml/2006/main">
  <p:tag name="ISLIDE.ICON" val="#374003;#179796;#407053;"/>
</p:tagLst>
</file>

<file path=ppt/tags/tag17.xml><?xml version="1.0" encoding="utf-8"?>
<p:tagLst xmlns:p="http://schemas.openxmlformats.org/presentationml/2006/main">
  <p:tag name="ISLIDE.VECTOR" val="#186250;"/>
</p:tagLst>
</file>

<file path=ppt/tags/tag18.xml><?xml version="1.0" encoding="utf-8"?>
<p:tagLst xmlns:p="http://schemas.openxmlformats.org/presentationml/2006/main">
  <p:tag name="ISLIDE.ICON" val="#374003;#179796;#407053;"/>
</p:tagLst>
</file>

<file path=ppt/tags/tag19.xml><?xml version="1.0" encoding="utf-8"?>
<p:tagLst xmlns:p="http://schemas.openxmlformats.org/presentationml/2006/main">
  <p:tag name="ISLIDE.ICON" val="#374003;#179796;#407053;"/>
</p:tagLst>
</file>

<file path=ppt/tags/tag2.xml><?xml version="1.0" encoding="utf-8"?>
<p:tagLst xmlns:p="http://schemas.openxmlformats.org/presentationml/2006/main">
  <p:tag name="ISLIDE.VECTOR" val="#186250;"/>
</p:tagLst>
</file>

<file path=ppt/tags/tag20.xml><?xml version="1.0" encoding="utf-8"?>
<p:tagLst xmlns:p="http://schemas.openxmlformats.org/presentationml/2006/main">
  <p:tag name="ISLIDE.ICON" val="#374003;#179796;#407053;"/>
</p:tagLst>
</file>

<file path=ppt/tags/tag21.xml><?xml version="1.0" encoding="utf-8"?>
<p:tagLst xmlns:p="http://schemas.openxmlformats.org/presentationml/2006/main">
  <p:tag name="ISPRING_PRESENTATION_TITLE" val="PowerPoint 演示文稿"/>
  <p:tag name="KSO_WM_DOC_GUID" val="{c86bf0dc-d4d9-46b8-9c29-2a606fa8b0b3}"/>
  <p:tag name="ISLIDE.GUIDESSETTING" val="{&quot;Id&quot;:null,&quot;Name&quot;:&quot;无&quot;,&quot;HeaderHeight&quot;:0.0,&quot;FooterHeight&quot;:0.0,&quot;SideMargin&quot;:0.0,&quot;TopMargin&quot;:0.0,&quot;BottomMargin&quot;:0.0,&quot;IntervalMargin&quot;:0.0,&quot;SettingType&quot;:&quot;System&quot;}"/>
</p:tagLst>
</file>

<file path=ppt/tags/tag3.xml><?xml version="1.0" encoding="utf-8"?>
<p:tagLst xmlns:p="http://schemas.openxmlformats.org/presentationml/2006/main">
  <p:tag name="KSO_WM_UNIT_PLACING_PICTURE_USER_VIEWPORT" val="{&quot;height&quot;:4560,&quot;width&quot;:6000}"/>
</p:tagLst>
</file>

<file path=ppt/tags/tag4.xml><?xml version="1.0" encoding="utf-8"?>
<p:tagLst xmlns:p="http://schemas.openxmlformats.org/presentationml/2006/main">
  <p:tag name="ISLIDE.VECTOR" val="#186250;"/>
</p:tagLst>
</file>

<file path=ppt/tags/tag5.xml><?xml version="1.0" encoding="utf-8"?>
<p:tagLst xmlns:p="http://schemas.openxmlformats.org/presentationml/2006/main">
  <p:tag name="KSO_WM_UNIT_PLACING_PICTURE_USER_VIEWPORT" val="{&quot;height&quot;:7590,&quot;width&quot;:2415}"/>
</p:tagLst>
</file>

<file path=ppt/tags/tag6.xml><?xml version="1.0" encoding="utf-8"?>
<p:tagLst xmlns:p="http://schemas.openxmlformats.org/presentationml/2006/main">
  <p:tag name="ISLIDE.VECTOR" val="#186250;"/>
</p:tagLst>
</file>

<file path=ppt/tags/tag7.xml><?xml version="1.0" encoding="utf-8"?>
<p:tagLst xmlns:p="http://schemas.openxmlformats.org/presentationml/2006/main">
  <p:tag name="ISLIDE.ICON" val="#374003;#179796;#407053;"/>
</p:tagLst>
</file>

<file path=ppt/tags/tag8.xml><?xml version="1.0" encoding="utf-8"?>
<p:tagLst xmlns:p="http://schemas.openxmlformats.org/presentationml/2006/main">
  <p:tag name="ISLIDE.ICON" val="#374003;#179796;#407053;"/>
</p:tagLst>
</file>

<file path=ppt/tags/tag9.xml><?xml version="1.0" encoding="utf-8"?>
<p:tagLst xmlns:p="http://schemas.openxmlformats.org/presentationml/2006/main">
  <p:tag name="ISLIDE.ICON" val="#374003;#179796;#407053;"/>
</p:tagLst>
</file>

<file path=ppt/theme/theme1.xml><?xml version="1.0" encoding="utf-8"?>
<a:theme xmlns:a="http://schemas.openxmlformats.org/drawingml/2006/main" name="A000120140530A99PPBG">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0</TotalTime>
  <Words>1408</Words>
  <Application>WPS 演示</Application>
  <PresentationFormat>宽屏</PresentationFormat>
  <Paragraphs>251</Paragraphs>
  <Slides>25</Slides>
  <Notes>16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宋体</vt:lpstr>
      <vt:lpstr>Wingdings</vt:lpstr>
      <vt:lpstr>微软雅黑</vt:lpstr>
      <vt:lpstr>Arial Black</vt:lpstr>
      <vt:lpstr>Wingdings 2</vt:lpstr>
      <vt:lpstr>Wingdings</vt:lpstr>
      <vt:lpstr>幼圆</vt:lpstr>
      <vt:lpstr>Arial</vt:lpstr>
      <vt:lpstr>Impact</vt:lpstr>
      <vt:lpstr>Arial Narrow</vt:lpstr>
      <vt:lpstr>Calibri</vt:lpstr>
      <vt:lpstr>Arial Unicode MS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逆光，奔跑</cp:lastModifiedBy>
  <cp:revision>62</cp:revision>
  <dcterms:created xsi:type="dcterms:W3CDTF">2017-03-05T08:18:00Z</dcterms:created>
  <dcterms:modified xsi:type="dcterms:W3CDTF">2021-04-19T13:36:32Z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AFE8A8C4CDEA43139F90BC99840553C6</vt:lpwstr>
  </property>
</Properties>
</file>