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FEFC-BD0B-4AD8-901D-E43D15386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AAB3DC-4C96-436C-A1E1-80E43504C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C79E2-4EA5-48E1-86D9-1BF37964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78CC3-B5D6-4530-8D34-D1B64775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72446-C443-465E-A0CC-CA928A83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3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DBBA8-88D6-49B1-98EB-8BEF58A7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EFFD95-0BA5-48BF-AFAF-5CDAFE1E1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E4B52-05CB-4EEA-BADE-EF9C368B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F95D9-D787-4D6D-B340-361054A3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6EFDB-4D48-48DD-A9E1-70D24431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57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DC320E-9002-485E-BE01-137CE2A5F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8B9A92-2460-45C0-A117-B4445A906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A1B2D-947F-4D7D-BAD1-C640526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76D11-E3EA-49A9-B3EF-35268026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115B1-CCFF-4B15-A8DB-7A86FECD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8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D9E68-9D14-47DC-B964-B3A9971B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AFDE8-B95A-4E39-8130-D367967B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A2C9-4819-481C-9E52-DF55A01A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0C540-DA07-4724-AA8F-50A5D756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222F0-85E0-4F26-AB92-FC17DA87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6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3E6B4-49EB-48A5-8951-E1D0F269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AE1B0-56E6-40CF-A1B0-C22DF571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B0629-B93C-40CF-8838-F0CA059B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CB86A-C991-4EF5-8B81-8EAA563E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062B4-4925-4F71-905C-A9FCD584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57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0457F-87BF-4942-A89C-C1D04F2E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999A0-CACE-4205-8B4B-DF18FF583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AF1F7-3357-4C96-AEB1-6F42DE7EC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CEE89-1431-4574-A5CE-DFC2D434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66B4A-9A23-484E-86B5-AD89B72E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5EF1EB-091B-4342-BA7E-78E97ADE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15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1F121-FFA5-421F-8A81-F0F6E5DB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05D61-8478-4491-B24D-E70397F4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E2E566-A18C-4EEF-A43C-110D55FC7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510786-FFB6-42A0-A51F-2EBF80E0A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92AF1F-D6E1-4F42-A3FC-B3413857C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6C5F8E-D25B-44F4-B1F3-09B5191F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7CD7AC-FD9E-4595-A50A-EC403EAF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45F8F0-0824-4B95-821C-E44B7199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0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CADB3-0B57-4016-8B73-C86021E7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91A506-07DD-48A2-80C5-F383AFCC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70EADF-F59B-4838-B7DF-E5D3D8F6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FFFEE9-0508-4613-826D-D0F91455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A049BD-59C1-4639-9BB2-7CB99C63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46EC7D-4A85-454D-98F2-8189B430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D1C9C2-611C-44B2-B18F-9B8731F6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4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8297D-B992-422C-95CE-F1B7A72C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11CB2-3D27-4648-9679-8277D486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6890AB-D709-4D63-BBD5-17974118B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D3993-D0BF-496A-904D-FB1BE7A8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AAA55-A715-4482-B553-C851EEC1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C9AAC2-55BC-42BF-9666-26F2FCD9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24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C2053-E134-414A-8669-0D4069B0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E8B658-764C-414F-B86D-BE0DE96ED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8F23B0-797D-426E-B779-603F0C6B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D0963-FF90-4766-AA1B-05F6F2F6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3D29E-6512-4EB7-B6DB-C8218C99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0C8437-518A-4CFF-A89F-3C5A7193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46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B5A4F8-E95E-4D28-A781-E3E14BF1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B7F9F-52A2-45A4-9481-DA4D83052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2F9B6-40C6-45EB-BCB2-B0BBE176F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6CCD-F738-4337-90EF-4D5D306F934C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4B1A8-22D6-49C0-BFD5-A18FF262A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9AE8A-FB88-413D-BAB5-91566C048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4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1C799-8D54-4357-AD42-C69940CA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0" y="2420937"/>
            <a:ext cx="11109820" cy="10080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Facility Location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BC9993-21CE-4EA8-9F55-F372CCF8A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0608" y="3772949"/>
            <a:ext cx="2806700" cy="44926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——Wenxing Lan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2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9" y="180567"/>
            <a:ext cx="2643232" cy="918391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A344C-A1F8-4C46-80FD-8291B584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749" y="1186219"/>
            <a:ext cx="9698372" cy="49964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RFLP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 with Memorable Local Search (EAMLS)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Reproduction Result of EAMLS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Initialization Method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9247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7693403" cy="918391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RFLP: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AA40F7-F281-4094-9A8F-40723C55FBE2}"/>
              </a:ext>
            </a:extLst>
          </p:cNvPr>
          <p:cNvGrpSpPr/>
          <p:nvPr/>
        </p:nvGrpSpPr>
        <p:grpSpPr>
          <a:xfrm>
            <a:off x="705445" y="1502677"/>
            <a:ext cx="4976897" cy="4394270"/>
            <a:chOff x="1685160" y="1465354"/>
            <a:chExt cx="4590840" cy="392729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13A0CC1-4D57-4DBB-8042-8BF45DC02313}"/>
                </a:ext>
              </a:extLst>
            </p:cNvPr>
            <p:cNvSpPr/>
            <p:nvPr/>
          </p:nvSpPr>
          <p:spPr>
            <a:xfrm>
              <a:off x="1685160" y="270580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34099C0-CF5A-4954-9166-ADF16088B232}"/>
                </a:ext>
              </a:extLst>
            </p:cNvPr>
            <p:cNvSpPr/>
            <p:nvPr/>
          </p:nvSpPr>
          <p:spPr>
            <a:xfrm>
              <a:off x="3619707" y="146535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EC1986D-470D-4615-80A2-1112BCED7331}"/>
                </a:ext>
              </a:extLst>
            </p:cNvPr>
            <p:cNvSpPr/>
            <p:nvPr/>
          </p:nvSpPr>
          <p:spPr>
            <a:xfrm>
              <a:off x="2045160" y="440621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B6850EB-CFBB-4B20-A7DB-BD374612CA3E}"/>
                </a:ext>
              </a:extLst>
            </p:cNvPr>
            <p:cNvSpPr/>
            <p:nvPr/>
          </p:nvSpPr>
          <p:spPr>
            <a:xfrm>
              <a:off x="3979707" y="503264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EDBB0DA-58D3-4A3A-BD94-3057EBA75294}"/>
                </a:ext>
              </a:extLst>
            </p:cNvPr>
            <p:cNvSpPr/>
            <p:nvPr/>
          </p:nvSpPr>
          <p:spPr>
            <a:xfrm>
              <a:off x="5916000" y="387554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15CED44-44C5-497F-858B-4C62F83312C0}"/>
                </a:ext>
              </a:extLst>
            </p:cNvPr>
            <p:cNvSpPr/>
            <p:nvPr/>
          </p:nvSpPr>
          <p:spPr>
            <a:xfrm>
              <a:off x="5373863" y="220792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652578-9CEC-4DEE-B3C4-9108B0EF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334" y="2158073"/>
            <a:ext cx="753741" cy="75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D41A813-5D57-4DFA-B9CF-146D6E9EB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17" y="1978119"/>
            <a:ext cx="753741" cy="75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B0BD9F05-183F-4D16-8DF4-2FF9D9BC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78" y="5695544"/>
            <a:ext cx="753741" cy="75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DB5F04D-E66B-4BD9-BEF2-6D440A422A5E}"/>
                  </a:ext>
                </a:extLst>
              </p:cNvPr>
              <p:cNvSpPr txBox="1"/>
              <p:nvPr/>
            </p:nvSpPr>
            <p:spPr>
              <a:xfrm>
                <a:off x="6768801" y="1348288"/>
                <a:ext cx="522728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Reliable?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Candidate Facility fixed or not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DB5F04D-E66B-4BD9-BEF2-6D440A422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801" y="1348288"/>
                <a:ext cx="5227282" cy="954107"/>
              </a:xfrm>
              <a:prstGeom prst="rect">
                <a:avLst/>
              </a:prstGeom>
              <a:blipFill>
                <a:blip r:embed="rId3"/>
                <a:stretch>
                  <a:fillRect l="-2331" t="-6369" r="-117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F1C76FEB-BFA2-463B-9D0C-7E07A39101E8}"/>
              </a:ext>
            </a:extLst>
          </p:cNvPr>
          <p:cNvSpPr txBox="1"/>
          <p:nvPr/>
        </p:nvSpPr>
        <p:spPr>
          <a:xfrm>
            <a:off x="6768801" y="3293428"/>
            <a:ext cx="5227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Candidate Facility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of Candidate Facility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1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9" y="139960"/>
            <a:ext cx="11563468" cy="7651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EAMLS: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4D8CA96-C607-4EB4-B6C7-6E0C57A1E0CA}"/>
                  </a:ext>
                </a:extLst>
              </p:cNvPr>
              <p:cNvSpPr/>
              <p:nvPr/>
            </p:nvSpPr>
            <p:spPr>
              <a:xfrm>
                <a:off x="765112" y="1147666"/>
                <a:ext cx="1716832" cy="55983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 Pop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4D8CA96-C607-4EB4-B6C7-6E0C57A1E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12" y="1147666"/>
                <a:ext cx="1716832" cy="559837"/>
              </a:xfrm>
              <a:prstGeom prst="roundRect">
                <a:avLst/>
              </a:prstGeom>
              <a:blipFill>
                <a:blip r:embed="rId2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1CF0CC02-4FEF-4851-BAC0-2558EAA5A3A3}"/>
                  </a:ext>
                </a:extLst>
              </p:cNvPr>
              <p:cNvSpPr/>
              <p:nvPr/>
            </p:nvSpPr>
            <p:spPr>
              <a:xfrm>
                <a:off x="620485" y="2066729"/>
                <a:ext cx="2006080" cy="55983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1CF0CC02-4FEF-4851-BAC0-2558EAA5A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" y="2066729"/>
                <a:ext cx="2006080" cy="559837"/>
              </a:xfrm>
              <a:prstGeom prst="roundRect">
                <a:avLst/>
              </a:prstGeom>
              <a:blipFill>
                <a:blip r:embed="rId3"/>
                <a:stretch>
                  <a:fillRect b="-13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B2CD4D4C-7E5A-4B03-BDA6-BCA27D6887DA}"/>
                  </a:ext>
                </a:extLst>
              </p:cNvPr>
              <p:cNvSpPr/>
              <p:nvPr/>
            </p:nvSpPr>
            <p:spPr>
              <a:xfrm>
                <a:off x="375558" y="2985792"/>
                <a:ext cx="2495937" cy="55983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Mutation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B2CD4D4C-7E5A-4B03-BDA6-BCA27D688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58" y="2985792"/>
                <a:ext cx="2495937" cy="559837"/>
              </a:xfrm>
              <a:prstGeom prst="roundRect">
                <a:avLst/>
              </a:prstGeom>
              <a:blipFill>
                <a:blip r:embed="rId4"/>
                <a:stretch>
                  <a:fillRect b="-13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4A1BFCE-8D98-4E05-96DD-BCE1E8F164DA}"/>
                  </a:ext>
                </a:extLst>
              </p:cNvPr>
              <p:cNvSpPr/>
              <p:nvPr/>
            </p:nvSpPr>
            <p:spPr>
              <a:xfrm>
                <a:off x="375556" y="3904855"/>
                <a:ext cx="2495937" cy="55983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MLS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4A1BFCE-8D98-4E05-96DD-BCE1E8F16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56" y="3904855"/>
                <a:ext cx="2495937" cy="559837"/>
              </a:xfrm>
              <a:prstGeom prst="roundRect">
                <a:avLst/>
              </a:prstGeom>
              <a:blipFill>
                <a:blip r:embed="rId5"/>
                <a:stretch>
                  <a:fillRect b="-15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7320DF5D-6CA2-4ABB-B6E7-CC8733BB359C}"/>
                  </a:ext>
                </a:extLst>
              </p:cNvPr>
              <p:cNvSpPr/>
              <p:nvPr/>
            </p:nvSpPr>
            <p:spPr>
              <a:xfrm>
                <a:off x="44899" y="4823918"/>
                <a:ext cx="3157250" cy="55983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𝑙𝑠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7320DF5D-6CA2-4ABB-B6E7-CC8733BB3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" y="4823918"/>
                <a:ext cx="3157250" cy="559837"/>
              </a:xfrm>
              <a:prstGeom prst="roundRect">
                <a:avLst/>
              </a:prstGeom>
              <a:blipFill>
                <a:blip r:embed="rId6"/>
                <a:stretch>
                  <a:fillRect l="-577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B4E59B0-DC00-48AE-8204-3AC14FBD9F3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23525" y="1707503"/>
            <a:ext cx="3" cy="3592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03B634F-EE71-4814-9E66-DEE16ECD070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23525" y="2626566"/>
            <a:ext cx="2" cy="3592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F36AAAB-84F6-48B4-86B2-9BA5F0533A9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623525" y="3545629"/>
            <a:ext cx="2" cy="3592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2833F19-1637-4B60-A63E-132EC6DB85C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623524" y="4464692"/>
            <a:ext cx="1" cy="3592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1AF3944-3B9E-4156-A297-445000D073B4}"/>
              </a:ext>
            </a:extLst>
          </p:cNvPr>
          <p:cNvSpPr/>
          <p:nvPr/>
        </p:nvSpPr>
        <p:spPr>
          <a:xfrm>
            <a:off x="44899" y="5742981"/>
            <a:ext cx="3157250" cy="5598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Best Solution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CED75F-4F65-45BF-9A9D-C0D4FA1BEAA0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1623524" y="5383755"/>
            <a:ext cx="0" cy="3592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8DF57451-D3D6-4FBA-9350-E8DF5C82E7DC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 flipH="1" flipV="1">
            <a:off x="300267" y="4054148"/>
            <a:ext cx="2652864" cy="6350"/>
          </a:xfrm>
          <a:prstGeom prst="bentConnector5">
            <a:avLst>
              <a:gd name="adj1" fmla="val -8617"/>
              <a:gd name="adj2" fmla="val 41041811"/>
              <a:gd name="adj3" fmla="val 99944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6A326B5-A21F-475D-A99E-078B914799F3}"/>
              </a:ext>
            </a:extLst>
          </p:cNvPr>
          <p:cNvSpPr txBox="1"/>
          <p:nvPr/>
        </p:nvSpPr>
        <p:spPr>
          <a:xfrm>
            <a:off x="2847267" y="3569697"/>
            <a:ext cx="2400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Generation &lt; 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6466EA9-0FF8-4EFE-B269-134631C0684C}"/>
                  </a:ext>
                </a:extLst>
              </p:cNvPr>
              <p:cNvSpPr txBox="1"/>
              <p:nvPr/>
            </p:nvSpPr>
            <p:spPr>
              <a:xfrm>
                <a:off x="5330497" y="2798734"/>
                <a:ext cx="6816594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Memorable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Local Search: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local search for the individuals which have not been search before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most do local search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individual each generation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6466EA9-0FF8-4EFE-B269-134631C0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497" y="2798734"/>
                <a:ext cx="6816594" cy="2277547"/>
              </a:xfrm>
              <a:prstGeom prst="rect">
                <a:avLst/>
              </a:prstGeom>
              <a:blipFill>
                <a:blip r:embed="rId7"/>
                <a:stretch>
                  <a:fillRect l="-1787" t="-2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F947A3C-6BE4-479D-A8C6-40E930692E1B}"/>
                  </a:ext>
                </a:extLst>
              </p:cNvPr>
              <p:cNvSpPr txBox="1"/>
              <p:nvPr/>
            </p:nvSpPr>
            <p:spPr>
              <a:xfrm>
                <a:off x="5330506" y="4989452"/>
                <a:ext cx="4831895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 Population Size: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</a:t>
                </a:r>
                <a:r>
                  <a:rPr lang="en-US" altLang="zh-CN" sz="24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𝑠𝑖𝑧𝑒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𝑣𝑎𝑙𝑢𝑒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𝑠𝑖𝑧𝑒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𝑠𝑡𝑒𝑝</m:t>
                    </m:r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𝑠𝑖𝑧𝑒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F947A3C-6BE4-479D-A8C6-40E930692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06" y="4989452"/>
                <a:ext cx="4831895" cy="1538883"/>
              </a:xfrm>
              <a:prstGeom prst="rect">
                <a:avLst/>
              </a:prstGeom>
              <a:blipFill>
                <a:blip r:embed="rId8"/>
                <a:stretch>
                  <a:fillRect l="-2522" t="-3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3D1BE730-4C36-49EB-B353-EF0673BC2A47}"/>
              </a:ext>
            </a:extLst>
          </p:cNvPr>
          <p:cNvSpPr txBox="1"/>
          <p:nvPr/>
        </p:nvSpPr>
        <p:spPr>
          <a:xfrm>
            <a:off x="5375415" y="626018"/>
            <a:ext cx="681658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Method: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initialization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Representation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gene of an individual takes 0 or 1 with equal probability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754CCCF-4A29-4DCD-BEAE-AAA83DCEF2A4}"/>
              </a:ext>
            </a:extLst>
          </p:cNvPr>
          <p:cNvSpPr txBox="1"/>
          <p:nvPr/>
        </p:nvSpPr>
        <p:spPr>
          <a:xfrm>
            <a:off x="0" y="6396335"/>
            <a:ext cx="1204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Zhang, J. Liu, and X. Yao, “A hybrid evolutionary algorithm for reliable facility location problem,” in Parallel Problem Solving from Nature – PPSN XVI, T.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B¨ack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Preuss, A. Deutz, H. Wang, C.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Doerr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Emmerich, and H.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Trautmann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Eds. Cham: Springer International Publishing, 2020, pp. 454–467.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6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1119024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Reproduction Result of EAMLS: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842" y="1257578"/>
            <a:ext cx="11838858" cy="14389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Environment: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 programs  have  been  written  in C++  11 and  executed on  an 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Intel(R) Core(TM) i5-10400F CPU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 at 2.90 GHz on Windows 10 20H2, using a single thread.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6125AB-B17E-4176-82B3-BCE9AB20CDF3}"/>
              </a:ext>
            </a:extLst>
          </p:cNvPr>
          <p:cNvSpPr txBox="1"/>
          <p:nvPr/>
        </p:nvSpPr>
        <p:spPr>
          <a:xfrm>
            <a:off x="0" y="6396335"/>
            <a:ext cx="1204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Zhang, J. Liu, and X. Yao, “A hybrid evolutionary algorithm for reliable facility location problem,” in Parallel Problem Solving from Nature – PPSN XVI, T.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B¨ack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Preuss, A. Deutz, H. Wang, C.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Doerr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Emmerich, and H.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Trautmann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Eds. Cham: Springer International Publishing, 2020, pp. 454–467.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E87FA2E1-62E5-484B-8B1A-DE3F254B28C5}"/>
              </a:ext>
            </a:extLst>
          </p:cNvPr>
          <p:cNvSpPr txBox="1">
            <a:spLocks/>
          </p:cNvSpPr>
          <p:nvPr/>
        </p:nvSpPr>
        <p:spPr>
          <a:xfrm>
            <a:off x="326842" y="2855167"/>
            <a:ext cx="7072334" cy="57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Setting (Same as ones in [1]):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11B9DBBB-3E3B-411B-837D-44B7FFFD53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1687371"/>
                  </p:ext>
                </p:extLst>
              </p:nvPr>
            </p:nvGraphicFramePr>
            <p:xfrm>
              <a:off x="543193" y="3429000"/>
              <a:ext cx="3786211" cy="20445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4448">
                      <a:extLst>
                        <a:ext uri="{9D8B030D-6E8A-4147-A177-3AD203B41FA5}">
                          <a16:colId xmlns:a16="http://schemas.microsoft.com/office/drawing/2014/main" val="1651306454"/>
                        </a:ext>
                      </a:extLst>
                    </a:gridCol>
                    <a:gridCol w="811763">
                      <a:extLst>
                        <a:ext uri="{9D8B030D-6E8A-4147-A177-3AD203B41FA5}">
                          <a16:colId xmlns:a16="http://schemas.microsoft.com/office/drawing/2014/main" val="4008857070"/>
                        </a:ext>
                      </a:extLst>
                    </a:gridCol>
                  </a:tblGrid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9176098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Mutation Rate,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/>
                                <m:t>𝑚</m:t>
                              </m:r>
                            </m:oMath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562384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Local search individual,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dirty="0" smtClean="0"/>
                                <m:t>𝑛</m:t>
                              </m:r>
                            </m:oMath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273764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dirty="0" smtClean="0"/>
                                <m:t>𝑙</m:t>
                              </m:r>
                              <m:r>
                                <a:rPr lang="en-US" altLang="zh-CN" dirty="0" smtClean="0"/>
                                <m:t>3</m:t>
                              </m:r>
                            </m:oMath>
                          </a14:m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-value threshold,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/>
                                <m:t>𝛽</m:t>
                              </m:r>
                            </m:oMath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54199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Step size of population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22297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11B9DBBB-3E3B-411B-837D-44B7FFFD53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1687371"/>
                  </p:ext>
                </p:extLst>
              </p:nvPr>
            </p:nvGraphicFramePr>
            <p:xfrm>
              <a:off x="543193" y="3429000"/>
              <a:ext cx="3786211" cy="20445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4448">
                      <a:extLst>
                        <a:ext uri="{9D8B030D-6E8A-4147-A177-3AD203B41FA5}">
                          <a16:colId xmlns:a16="http://schemas.microsoft.com/office/drawing/2014/main" val="1651306454"/>
                        </a:ext>
                      </a:extLst>
                    </a:gridCol>
                    <a:gridCol w="811763">
                      <a:extLst>
                        <a:ext uri="{9D8B030D-6E8A-4147-A177-3AD203B41FA5}">
                          <a16:colId xmlns:a16="http://schemas.microsoft.com/office/drawing/2014/main" val="4008857070"/>
                        </a:ext>
                      </a:extLst>
                    </a:gridCol>
                  </a:tblGrid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9176098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4" t="-107463" r="-28016" b="-3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562384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4" t="-204412" r="-28016" b="-2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273764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4" t="-308955" r="-28016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54199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Step size of population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222973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CE818A8-1C2D-4FED-ABBC-66EDDCCA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2508"/>
              </p:ext>
            </p:extLst>
          </p:nvPr>
        </p:nvGraphicFramePr>
        <p:xfrm>
          <a:off x="5155624" y="3443643"/>
          <a:ext cx="6125086" cy="1646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099">
                  <a:extLst>
                    <a:ext uri="{9D8B030D-6E8A-4147-A177-3AD203B41FA5}">
                      <a16:colId xmlns:a16="http://schemas.microsoft.com/office/drawing/2014/main" val="1651306454"/>
                    </a:ext>
                  </a:extLst>
                </a:gridCol>
                <a:gridCol w="1682907">
                  <a:extLst>
                    <a:ext uri="{9D8B030D-6E8A-4147-A177-3AD203B41FA5}">
                      <a16:colId xmlns:a16="http://schemas.microsoft.com/office/drawing/2014/main" val="400885707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377500565"/>
                    </a:ext>
                  </a:extLst>
                </a:gridCol>
              </a:tblGrid>
              <a:tr h="44880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 Scale (# nodes)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Generation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Population Size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19176098"/>
                  </a:ext>
                </a:extLst>
              </a:tr>
              <a:tr h="39918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562384"/>
                  </a:ext>
                </a:extLst>
              </a:tr>
              <a:tr h="39918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00273764"/>
                  </a:ext>
                </a:extLst>
              </a:tr>
              <a:tr h="39918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55419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1E9240C-0B05-4206-A6A3-838FA591BDFD}"/>
              </a:ext>
            </a:extLst>
          </p:cNvPr>
          <p:cNvSpPr txBox="1"/>
          <p:nvPr/>
        </p:nvSpPr>
        <p:spPr>
          <a:xfrm>
            <a:off x="297294" y="5592802"/>
            <a:ext cx="8221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Wilcox Sign Rank test is done with the level of significance 0.05.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2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1119024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Reproduction Result of EAMLS: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1249" y="352845"/>
            <a:ext cx="3386742" cy="5738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nodes instances: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0550235"/>
                  </p:ext>
                </p:extLst>
              </p:nvPr>
            </p:nvGraphicFramePr>
            <p:xfrm>
              <a:off x="641738" y="1138551"/>
              <a:ext cx="10694957" cy="52859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851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</a:tblGrid>
                  <a:tr h="480540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Hu Zhang’s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4805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2.27×</m:t>
                                </m:r>
                                <m:sSup>
                                  <m:sSupPr>
                                    <m:ctrlP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2.27×</m:t>
                                </m:r>
                                <m:sSup>
                                  <m:sSupPr>
                                    <m:ctrlP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4.55×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4.55×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4.55×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4.55×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9.09×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9.09×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+/−/</m:t>
                                </m:r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0/0/8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0550235"/>
                  </p:ext>
                </p:extLst>
              </p:nvPr>
            </p:nvGraphicFramePr>
            <p:xfrm>
              <a:off x="641738" y="1138551"/>
              <a:ext cx="10694957" cy="52859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851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</a:tblGrid>
                  <a:tr h="480540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Hu Zhang’s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4805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200000" t="-201266" r="-401195" b="-80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502000" t="-201266" r="-102000" b="-80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200000" t="-401266" r="-401195" b="-60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502000" t="-401266" r="-102000" b="-60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200000" t="-507692" r="-401195" b="-51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502000" t="-507692" r="-102000" b="-51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200000" t="-700000" r="-401195" b="-30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502000" t="-700000" r="-102000" b="-30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98" t="-1000000" r="-600797" b="-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0/0/8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3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1119024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Reproduction Result of EAMLS: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1249" y="352845"/>
            <a:ext cx="3386742" cy="5738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nodes instances: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1666778"/>
                  </p:ext>
                </p:extLst>
              </p:nvPr>
            </p:nvGraphicFramePr>
            <p:xfrm>
              <a:off x="165109" y="1135944"/>
              <a:ext cx="11656773" cy="5369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507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439887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  <a:gridCol w="1517377">
                      <a:extLst>
                        <a:ext uri="{9D8B030D-6E8A-4147-A177-3AD203B41FA5}">
                          <a16:colId xmlns:a16="http://schemas.microsoft.com/office/drawing/2014/main" val="2559932859"/>
                        </a:ext>
                      </a:extLst>
                    </a:gridCol>
                    <a:gridCol w="1073017">
                      <a:extLst>
                        <a:ext uri="{9D8B030D-6E8A-4147-A177-3AD203B41FA5}">
                          <a16:colId xmlns:a16="http://schemas.microsoft.com/office/drawing/2014/main" val="2024585100"/>
                        </a:ext>
                      </a:extLst>
                    </a:gridCol>
                  </a:tblGrid>
                  <a:tr h="404561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 Implementation (More Generation)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Hu Zhang’s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GAP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57171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%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7256.336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288.57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6857.798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4.5×</m:t>
                                </m:r>
                                <m:sSup>
                                  <m:sSupPr>
                                    <m:ctrlP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−12</m:t>
                                    </m:r>
                                  </m:sup>
                                </m:sSup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6.09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0.64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7840.407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187.00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7556.475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7514.328*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7.83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4.16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0.58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7369.272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174.30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7098.768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7083.504*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23.58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3.88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0.35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8030.533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160.82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7721.426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7633.463*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37.30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4.94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1.25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8557.142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228.39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8225.232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8108.956*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21.50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1.48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8094.892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195.48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7689.739*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10.80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8197.092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173.14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7890.151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7782.568*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25.05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1.49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7086.206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167.17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6799.642*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15.81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4.04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0456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+/−/</m:t>
                                </m:r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8/0/0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1666778"/>
                  </p:ext>
                </p:extLst>
              </p:nvPr>
            </p:nvGraphicFramePr>
            <p:xfrm>
              <a:off x="165109" y="1135944"/>
              <a:ext cx="11656773" cy="5369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507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439887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  <a:gridCol w="1517377">
                      <a:extLst>
                        <a:ext uri="{9D8B030D-6E8A-4147-A177-3AD203B41FA5}">
                          <a16:colId xmlns:a16="http://schemas.microsoft.com/office/drawing/2014/main" val="2559932859"/>
                        </a:ext>
                      </a:extLst>
                    </a:gridCol>
                    <a:gridCol w="1073017">
                      <a:extLst>
                        <a:ext uri="{9D8B030D-6E8A-4147-A177-3AD203B41FA5}">
                          <a16:colId xmlns:a16="http://schemas.microsoft.com/office/drawing/2014/main" val="2024585100"/>
                        </a:ext>
                      </a:extLst>
                    </a:gridCol>
                  </a:tblGrid>
                  <a:tr h="404561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 Implementation (More Generation)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Hu Zhang’s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GAP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57171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%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7256.336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288.57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6857.798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501887" t="-197561" r="-302830" b="-7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6.09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0.64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7840.407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187.00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7556.475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7514.328*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7.83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4.16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0.58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7369.272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174.30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7098.768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7083.504*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23.58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3.88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0.35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8030.533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160.82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7721.426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7633.463*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37.30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4.94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1.25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8557.142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228.39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8225.232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8108.956*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21.50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1.48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8094.892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195.48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7689.739*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10.80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8197.092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173.14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7890.151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7782.568*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25.05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1.49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7086.206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167.17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6799.642*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15.81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4.04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045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529" t="-1239394" r="-914286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8/0/0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178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1119024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Reproduction Result of EAMLS: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1249" y="352845"/>
            <a:ext cx="3386742" cy="5738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nodes instances: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5109" y="1135944"/>
              <a:ext cx="11656773" cy="5369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197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  <a:gridCol w="1517377">
                      <a:extLst>
                        <a:ext uri="{9D8B030D-6E8A-4147-A177-3AD203B41FA5}">
                          <a16:colId xmlns:a16="http://schemas.microsoft.com/office/drawing/2014/main" val="2559932859"/>
                        </a:ext>
                      </a:extLst>
                    </a:gridCol>
                    <a:gridCol w="1073017">
                      <a:extLst>
                        <a:ext uri="{9D8B030D-6E8A-4147-A177-3AD203B41FA5}">
                          <a16:colId xmlns:a16="http://schemas.microsoft.com/office/drawing/2014/main" val="2024585100"/>
                        </a:ext>
                      </a:extLst>
                    </a:gridCol>
                  </a:tblGrid>
                  <a:tr h="404561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Hu Zhang’s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GAP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57171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%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7256.336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288.57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6857.798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4.5×</m:t>
                                </m:r>
                                <m:sSup>
                                  <m:sSupPr>
                                    <m:ctrlP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−12</m:t>
                                    </m:r>
                                  </m:sup>
                                </m:sSup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6.09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0.64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7840.407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187.00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7556.475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7514.328*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7.83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4.16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0.58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7369.272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174.30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7098.768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7083.504*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23.58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3.88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0.35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8030.533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160.82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7721.426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7633.463*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37.30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4.94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1.25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8557.142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228.39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8225.232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8108.956*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21.50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1.48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8094.892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195.48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7689.739*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10.80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8197.092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173.14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7890.151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7782.568*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25.05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1.49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7086.206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167.17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6799.642*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15.81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4.04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0456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+/−/</m:t>
                                </m:r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8/0/0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5109" y="1135944"/>
              <a:ext cx="11656773" cy="5369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197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  <a:gridCol w="1517377">
                      <a:extLst>
                        <a:ext uri="{9D8B030D-6E8A-4147-A177-3AD203B41FA5}">
                          <a16:colId xmlns:a16="http://schemas.microsoft.com/office/drawing/2014/main" val="2559932859"/>
                        </a:ext>
                      </a:extLst>
                    </a:gridCol>
                    <a:gridCol w="1073017">
                      <a:extLst>
                        <a:ext uri="{9D8B030D-6E8A-4147-A177-3AD203B41FA5}">
                          <a16:colId xmlns:a16="http://schemas.microsoft.com/office/drawing/2014/main" val="2024585100"/>
                        </a:ext>
                      </a:extLst>
                    </a:gridCol>
                  </a:tblGrid>
                  <a:tr h="404561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Hu Zhang’s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GAP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57171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%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7256.336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288.57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6857.798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501887" t="-197561" r="-302830" b="-7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6.09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0.64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7840.407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187.00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7556.475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7514.328*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7.83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4.16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0.58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7369.272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174.30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7098.768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7083.504*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23.58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3.88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0.35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8030.533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160.82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7721.426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7633.463*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37.30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4.94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1.25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8557.142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228.39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8225.232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8108.956*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21.50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1.48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8094.892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195.48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7689.739*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10.80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8197.092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173.14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7890.151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7782.568*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25.05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5.06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1.49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7086.206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167.17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6799.642*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15.81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4.04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ctr" latinLnBrk="0" hangingPunct="1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045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469" t="-1239394" r="-800000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8/0/0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467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767</Words>
  <Application>Microsoft Office PowerPoint</Application>
  <PresentationFormat>宽屏</PresentationFormat>
  <Paragraphs>318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Reliable Facility Location Problem</vt:lpstr>
      <vt:lpstr>Outline:</vt:lpstr>
      <vt:lpstr>Introduction to RFLP:</vt:lpstr>
      <vt:lpstr>EAMLS:</vt:lpstr>
      <vt:lpstr>Reproduction Result of EAMLS:</vt:lpstr>
      <vt:lpstr>Reproduction Result of EAMLS:</vt:lpstr>
      <vt:lpstr>Reproduction Result of EAMLS:</vt:lpstr>
      <vt:lpstr>Reproduction Result of EAMLS: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 Facility Location Problem</dc:title>
  <dc:creator>lan wenxing</dc:creator>
  <cp:lastModifiedBy>WenxingLan</cp:lastModifiedBy>
  <cp:revision>69</cp:revision>
  <dcterms:created xsi:type="dcterms:W3CDTF">2021-04-28T05:24:18Z</dcterms:created>
  <dcterms:modified xsi:type="dcterms:W3CDTF">2021-04-28T11:53:53Z</dcterms:modified>
</cp:coreProperties>
</file>