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FEFC-BD0B-4AD8-901D-E43D15386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AAB3DC-4C96-436C-A1E1-80E43504C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C79E2-4EA5-48E1-86D9-1BF37964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78CC3-B5D6-4530-8D34-D1B64775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72446-C443-465E-A0CC-CA928A83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3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DBBA8-88D6-49B1-98EB-8BEF58A7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EFFD95-0BA5-48BF-AFAF-5CDAFE1E1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E4B52-05CB-4EEA-BADE-EF9C368B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F95D9-D787-4D6D-B340-361054A3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6EFDB-4D48-48DD-A9E1-70D24431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57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DC320E-9002-485E-BE01-137CE2A5F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8B9A92-2460-45C0-A117-B4445A906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A1B2D-947F-4D7D-BAD1-C640526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76D11-E3EA-49A9-B3EF-35268026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115B1-CCFF-4B15-A8DB-7A86FECD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8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D9E68-9D14-47DC-B964-B3A9971B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AFDE8-B95A-4E39-8130-D367967B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A2C9-4819-481C-9E52-DF55A01A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0C540-DA07-4724-AA8F-50A5D756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222F0-85E0-4F26-AB92-FC17DA87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6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3E6B4-49EB-48A5-8951-E1D0F269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AE1B0-56E6-40CF-A1B0-C22DF571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B0629-B93C-40CF-8838-F0CA059B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CB86A-C991-4EF5-8B81-8EAA563E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062B4-4925-4F71-905C-A9FCD584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57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0457F-87BF-4942-A89C-C1D04F2E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999A0-CACE-4205-8B4B-DF18FF583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AF1F7-3357-4C96-AEB1-6F42DE7EC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CEE89-1431-4574-A5CE-DFC2D434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66B4A-9A23-484E-86B5-AD89B72E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5EF1EB-091B-4342-BA7E-78E97ADE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5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1F121-FFA5-421F-8A81-F0F6E5DB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05D61-8478-4491-B24D-E70397F4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E2E566-A18C-4EEF-A43C-110D55FC7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510786-FFB6-42A0-A51F-2EBF80E0A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92AF1F-D6E1-4F42-A3FC-B3413857C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6C5F8E-D25B-44F4-B1F3-09B5191F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7CD7AC-FD9E-4595-A50A-EC403EAF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45F8F0-0824-4B95-821C-E44B7199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0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CADB3-0B57-4016-8B73-C86021E7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91A506-07DD-48A2-80C5-F383AFCC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70EADF-F59B-4838-B7DF-E5D3D8F6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FFFEE9-0508-4613-826D-D0F91455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A049BD-59C1-4639-9BB2-7CB99C63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46EC7D-4A85-454D-98F2-8189B430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1C9C2-611C-44B2-B18F-9B8731F6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4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8297D-B992-422C-95CE-F1B7A72C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11CB2-3D27-4648-9679-8277D486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6890AB-D709-4D63-BBD5-17974118B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D3993-D0BF-496A-904D-FB1BE7A8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AAA55-A715-4482-B553-C851EEC1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C9AAC2-55BC-42BF-9666-26F2FCD9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24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C2053-E134-414A-8669-0D4069B0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E8B658-764C-414F-B86D-BE0DE96ED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8F23B0-797D-426E-B779-603F0C6B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D0963-FF90-4766-AA1B-05F6F2F6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3D29E-6512-4EB7-B6DB-C8218C99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0C8437-518A-4CFF-A89F-3C5A7193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46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5A4F8-E95E-4D28-A781-E3E14BF1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B7F9F-52A2-45A4-9481-DA4D83052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2F9B6-40C6-45EB-BCB2-B0BBE176F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4B1A8-22D6-49C0-BFD5-A18FF262A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9AE8A-FB88-413D-BAB5-91566C048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4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1C799-8D54-4357-AD42-C69940CA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0" y="2420937"/>
            <a:ext cx="11109820" cy="10080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Facility Location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BC9993-21CE-4EA8-9F55-F372CCF8A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0608" y="3772949"/>
            <a:ext cx="2806700" cy="44926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——Wenxing Lan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2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492940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951" y="332466"/>
            <a:ext cx="3386742" cy="5738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nodes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42937"/>
                  </p:ext>
                </p:extLst>
              </p:nvPr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19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 + My Init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7514.328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7.83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7520.988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43.69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-0.09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7086.645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27.42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7626.654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8.2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8109.487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24.05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7778.166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19.5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6803.924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27.51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+/−/</m:t>
                                </m:r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1/0/7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42937"/>
                  </p:ext>
                </p:extLst>
              </p:nvPr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19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 + My Init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7514.328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7.83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7520.988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43.69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-0.09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7086.645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27.42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7626.654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8.2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8109.487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24.05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7778.166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19.5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6803.924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27.51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469" t="-1239394" r="-800000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1/0/7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335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492940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274" y="352845"/>
            <a:ext cx="3386742" cy="573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50_0 instance: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DDE568-F86B-40A5-8BFE-8DE19F5C48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" t="11416" r="9237" b="2274"/>
          <a:stretch/>
        </p:blipFill>
        <p:spPr>
          <a:xfrm>
            <a:off x="6125353" y="1352938"/>
            <a:ext cx="5937441" cy="4320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0A4CA1-1243-4943-AF9A-B614719F72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11203" r="9078" b="2487"/>
          <a:stretch/>
        </p:blipFill>
        <p:spPr>
          <a:xfrm>
            <a:off x="129207" y="1352938"/>
            <a:ext cx="5937441" cy="43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5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8960228" cy="918391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2: Change Repair Strategy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55C0EE-08C5-4577-9530-C5B31D7FD1FA}"/>
                  </a:ext>
                </a:extLst>
              </p:cNvPr>
              <p:cNvSpPr txBox="1"/>
              <p:nvPr/>
            </p:nvSpPr>
            <p:spPr>
              <a:xfrm>
                <a:off x="375576" y="1098958"/>
                <a:ext cx="10998439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Repair Strategy in [1]: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every gene in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ascending order of fixed cost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the gene with 0-value to 1 until the individual satisfies the constraint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≥2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55C0EE-08C5-4577-9530-C5B31D7FD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6" y="1098958"/>
                <a:ext cx="10998439" cy="1261884"/>
              </a:xfrm>
              <a:prstGeom prst="rect">
                <a:avLst/>
              </a:prstGeom>
              <a:blipFill>
                <a:blip r:embed="rId2"/>
                <a:stretch>
                  <a:fillRect l="-1164" t="-4831" b="-10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811831-567E-492E-B0B4-6C79492179FB}"/>
                  </a:ext>
                </a:extLst>
              </p:cNvPr>
              <p:cNvSpPr txBox="1"/>
              <p:nvPr/>
            </p:nvSpPr>
            <p:spPr>
              <a:xfrm>
                <a:off x="1599287" y="2693399"/>
                <a:ext cx="7416823" cy="1171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𝑖𝑗𝑟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811831-567E-492E-B0B4-6C7949217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287" y="2693399"/>
                <a:ext cx="7416823" cy="1171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505865-765A-43EA-960E-7942573B2A4A}"/>
                  </a:ext>
                </a:extLst>
              </p:cNvPr>
              <p:cNvSpPr txBox="1"/>
              <p:nvPr/>
            </p:nvSpPr>
            <p:spPr>
              <a:xfrm>
                <a:off x="1677372" y="4476998"/>
                <a:ext cx="6499926" cy="503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ascending order of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cost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505865-765A-43EA-960E-7942573B2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372" y="4476998"/>
                <a:ext cx="6499926" cy="503792"/>
              </a:xfrm>
              <a:prstGeom prst="rect">
                <a:avLst/>
              </a:prstGeom>
              <a:blipFill>
                <a:blip r:embed="rId4"/>
                <a:stretch>
                  <a:fillRect l="-1407" t="-118072" b="-17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64CD656-58BA-41B3-B967-A2AD01DE7B1E}"/>
              </a:ext>
            </a:extLst>
          </p:cNvPr>
          <p:cNvSpPr/>
          <p:nvPr/>
        </p:nvSpPr>
        <p:spPr>
          <a:xfrm>
            <a:off x="267748" y="4476998"/>
            <a:ext cx="1208015" cy="4616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Change: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D73E05-3CC6-4157-8E64-782B78B57996}"/>
              </a:ext>
            </a:extLst>
          </p:cNvPr>
          <p:cNvSpPr/>
          <p:nvPr/>
        </p:nvSpPr>
        <p:spPr>
          <a:xfrm>
            <a:off x="2845836" y="2693399"/>
            <a:ext cx="1054359" cy="12618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74CE60-FC40-40CC-9BB0-29BC222EAD65}"/>
              </a:ext>
            </a:extLst>
          </p:cNvPr>
          <p:cNvSpPr/>
          <p:nvPr/>
        </p:nvSpPr>
        <p:spPr>
          <a:xfrm>
            <a:off x="4458779" y="2683172"/>
            <a:ext cx="3833028" cy="1261884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2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492940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983" y="352845"/>
            <a:ext cx="3386742" cy="5738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nodes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DB1BE16F-40A0-4DA1-80EC-0B865BD88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68272"/>
              </p:ext>
            </p:extLst>
          </p:nvPr>
        </p:nvGraphicFramePr>
        <p:xfrm>
          <a:off x="707053" y="1492898"/>
          <a:ext cx="2707951" cy="365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843">
                  <a:extLst>
                    <a:ext uri="{9D8B030D-6E8A-4147-A177-3AD203B41FA5}">
                      <a16:colId xmlns:a16="http://schemas.microsoft.com/office/drawing/2014/main" val="1291157183"/>
                    </a:ext>
                  </a:extLst>
                </a:gridCol>
                <a:gridCol w="1145108">
                  <a:extLst>
                    <a:ext uri="{9D8B030D-6E8A-4147-A177-3AD203B41FA5}">
                      <a16:colId xmlns:a16="http://schemas.microsoft.com/office/drawing/2014/main" val="4237142221"/>
                    </a:ext>
                  </a:extLst>
                </a:gridCol>
              </a:tblGrid>
              <a:tr h="655451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 No.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Avg </a:t>
                      </a: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Repair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29225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05961767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00603060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05280274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3451061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08939035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45907083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53787355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7779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38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8960228" cy="918391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3: Change Local Search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55C0EE-08C5-4577-9530-C5B31D7FD1FA}"/>
              </a:ext>
            </a:extLst>
          </p:cNvPr>
          <p:cNvSpPr txBox="1"/>
          <p:nvPr/>
        </p:nvSpPr>
        <p:spPr>
          <a:xfrm>
            <a:off x="375576" y="1098958"/>
            <a:ext cx="109984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in [1]: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individuals whose Hamming distance is 1 from that individual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505865-765A-43EA-960E-7942573B2A4A}"/>
                  </a:ext>
                </a:extLst>
              </p:cNvPr>
              <p:cNvSpPr txBox="1"/>
              <p:nvPr/>
            </p:nvSpPr>
            <p:spPr>
              <a:xfrm>
                <a:off x="1677372" y="3938109"/>
                <a:ext cx="649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value, but different position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505865-765A-43EA-960E-7942573B2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372" y="3938109"/>
                <a:ext cx="6499926" cy="461665"/>
              </a:xfrm>
              <a:prstGeom prst="rect">
                <a:avLst/>
              </a:prstGeom>
              <a:blipFill>
                <a:blip r:embed="rId2"/>
                <a:stretch>
                  <a:fillRect l="-140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64CD656-58BA-41B3-B967-A2AD01DE7B1E}"/>
              </a:ext>
            </a:extLst>
          </p:cNvPr>
          <p:cNvSpPr/>
          <p:nvPr/>
        </p:nvSpPr>
        <p:spPr>
          <a:xfrm>
            <a:off x="267748" y="3926155"/>
            <a:ext cx="1208015" cy="4616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Add: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653EF5-57F4-4103-97B5-3EA8E58E1A41}"/>
                  </a:ext>
                </a:extLst>
              </p:cNvPr>
              <p:cNvSpPr txBox="1"/>
              <p:nvPr/>
            </p:nvSpPr>
            <p:spPr>
              <a:xfrm>
                <a:off x="375576" y="2239348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1,0,0,1,1,0,1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653EF5-57F4-4103-97B5-3EA8E58E1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6" y="2239348"/>
                <a:ext cx="19127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E2039A9-8856-4E2D-B6CE-364DA94C123D}"/>
                  </a:ext>
                </a:extLst>
              </p:cNvPr>
              <p:cNvSpPr txBox="1"/>
              <p:nvPr/>
            </p:nvSpPr>
            <p:spPr>
              <a:xfrm>
                <a:off x="2835086" y="2239347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,0,0,1,1,0,1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E2039A9-8856-4E2D-B6CE-364DA94C1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86" y="2239347"/>
                <a:ext cx="19127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1C816BB-71E2-4F1B-AE78-89CCD8D18032}"/>
                  </a:ext>
                </a:extLst>
              </p:cNvPr>
              <p:cNvSpPr txBox="1"/>
              <p:nvPr/>
            </p:nvSpPr>
            <p:spPr>
              <a:xfrm>
                <a:off x="2835086" y="2772588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1,1,0,1,1,0,1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1C816BB-71E2-4F1B-AE78-89CCD8D18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86" y="2772588"/>
                <a:ext cx="191277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BD1BBD-2992-46CD-B71A-A8832AA1D5E1}"/>
                  </a:ext>
                </a:extLst>
              </p:cNvPr>
              <p:cNvSpPr txBox="1"/>
              <p:nvPr/>
            </p:nvSpPr>
            <p:spPr>
              <a:xfrm>
                <a:off x="2213706" y="2285513"/>
                <a:ext cx="621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BD1BBD-2992-46CD-B71A-A8832AA1D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706" y="2285513"/>
                <a:ext cx="6213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0FE43BA-2A61-4A35-89E3-6D6C9216D492}"/>
                  </a:ext>
                </a:extLst>
              </p:cNvPr>
              <p:cNvSpPr txBox="1"/>
              <p:nvPr/>
            </p:nvSpPr>
            <p:spPr>
              <a:xfrm>
                <a:off x="2835086" y="3342369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0FE43BA-2A61-4A35-89E3-6D6C9216D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86" y="3342369"/>
                <a:ext cx="19127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BA5F02B-333A-405E-B7D9-92A3A0BD4A58}"/>
                  </a:ext>
                </a:extLst>
              </p:cNvPr>
              <p:cNvSpPr txBox="1"/>
              <p:nvPr/>
            </p:nvSpPr>
            <p:spPr>
              <a:xfrm>
                <a:off x="378685" y="4873691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1,0,0,1,1,0,1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BA5F02B-333A-405E-B7D9-92A3A0BD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85" y="4873691"/>
                <a:ext cx="191277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1D4411-6D61-48C4-BF14-EB500572CC1C}"/>
                  </a:ext>
                </a:extLst>
              </p:cNvPr>
              <p:cNvSpPr txBox="1"/>
              <p:nvPr/>
            </p:nvSpPr>
            <p:spPr>
              <a:xfrm>
                <a:off x="2838195" y="4873690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0,1,0,1,1,0,1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1D4411-6D61-48C4-BF14-EB500572C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195" y="4873690"/>
                <a:ext cx="191277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FAEE8C-9DBE-480A-A68B-95AF5FF27F8F}"/>
                  </a:ext>
                </a:extLst>
              </p:cNvPr>
              <p:cNvSpPr txBox="1"/>
              <p:nvPr/>
            </p:nvSpPr>
            <p:spPr>
              <a:xfrm>
                <a:off x="2838195" y="5406931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0,0,1,1,1,0,1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FAEE8C-9DBE-480A-A68B-95AF5FF27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195" y="5406931"/>
                <a:ext cx="191277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686CAB9-041D-4E7D-8561-A06395338482}"/>
                  </a:ext>
                </a:extLst>
              </p:cNvPr>
              <p:cNvSpPr txBox="1"/>
              <p:nvPr/>
            </p:nvSpPr>
            <p:spPr>
              <a:xfrm>
                <a:off x="2216815" y="4919856"/>
                <a:ext cx="621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686CAB9-041D-4E7D-8561-A06395338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815" y="4919856"/>
                <a:ext cx="62137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E370C3-F6E8-4351-B27E-667278CD6F39}"/>
                  </a:ext>
                </a:extLst>
              </p:cNvPr>
              <p:cNvSpPr txBox="1"/>
              <p:nvPr/>
            </p:nvSpPr>
            <p:spPr>
              <a:xfrm>
                <a:off x="2838195" y="5976712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E370C3-F6E8-4351-B27E-667278CD6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195" y="5976712"/>
                <a:ext cx="191277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62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492940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951" y="332466"/>
            <a:ext cx="3386742" cy="5738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nodes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0980859"/>
                  </p:ext>
                </p:extLst>
              </p:nvPr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19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 + My Neighborhood Search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7298.548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240.96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6857.798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7218.511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209.65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6956.724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1.11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-1.42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7844.357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279.38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7556.475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7733.453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170.61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1.43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7399.545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169.24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7126.035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7434.712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211.93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7173.969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-0.47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-0.67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8127.141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179.49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7759.225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7989.844*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198.11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1.72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1.76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8566.518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279.54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8479.381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185.62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8054.054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210.78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8074.323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232.29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7747.924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-0.25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-0.78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8229.953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198.53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7866.683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8135.349*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166.08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7896.164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1.16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-0.37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7162.556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197.19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6884.774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7146.154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167.23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6834.758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+/−/</m:t>
                                </m:r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2/0/6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0980859"/>
                  </p:ext>
                </p:extLst>
              </p:nvPr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19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 + My Neighborhood Search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7298.548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240.96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6857.798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7218.511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209.65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6956.724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1.11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-1.42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7844.357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279.38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7556.475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7733.453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170.61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1.43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7399.545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169.24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7126.035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7434.712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211.93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7173.969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-0.47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-0.67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8127.141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179.49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7759.225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7989.844*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198.11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1.72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1.76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8566.518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279.54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8479.381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185.62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8054.054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210.78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8074.323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232.29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7747.924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-0.25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-0.78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8229.953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198.53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7866.683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8135.349*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166.08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7896.164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1.16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-0.37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7162.556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197.19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6884.774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7146.154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167.23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6834.758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469" t="-1239394" r="-800000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2/0/6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117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9" y="180567"/>
            <a:ext cx="4593500" cy="918391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A344C-A1F8-4C46-80FD-8291B584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749" y="980946"/>
                <a:ext cx="11806063" cy="556914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Initialization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get better initial population than the initialization method in [1]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Repair Strategy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more computation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 is poor.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number of repair operation is less when # nodes is large.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Local Search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more computation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 is poor. </a:t>
                </a:r>
                <a:endParaRPr lang="en-US" altLang="zh-CN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neighborhood added by me may have been cover in other operators.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A344C-A1F8-4C46-80FD-8291B584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749" y="980946"/>
                <a:ext cx="11806063" cy="5569144"/>
              </a:xfrm>
              <a:blipFill>
                <a:blip r:embed="rId2"/>
                <a:stretch>
                  <a:fillRect l="-929" b="-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A9E434C-F4CD-4977-9906-8407A6DF9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97874"/>
              </p:ext>
            </p:extLst>
          </p:nvPr>
        </p:nvGraphicFramePr>
        <p:xfrm>
          <a:off x="9365861" y="0"/>
          <a:ext cx="2707951" cy="365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843">
                  <a:extLst>
                    <a:ext uri="{9D8B030D-6E8A-4147-A177-3AD203B41FA5}">
                      <a16:colId xmlns:a16="http://schemas.microsoft.com/office/drawing/2014/main" val="1291157183"/>
                    </a:ext>
                  </a:extLst>
                </a:gridCol>
                <a:gridCol w="1145108">
                  <a:extLst>
                    <a:ext uri="{9D8B030D-6E8A-4147-A177-3AD203B41FA5}">
                      <a16:colId xmlns:a16="http://schemas.microsoft.com/office/drawing/2014/main" val="4237142221"/>
                    </a:ext>
                  </a:extLst>
                </a:gridCol>
              </a:tblGrid>
              <a:tr h="655451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 No.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Avg </a:t>
                      </a: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Repair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29225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05961767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00603060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05280274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3451061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08939035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45907083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53787355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7779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67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9" y="180567"/>
            <a:ext cx="2643232" cy="918391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A344C-A1F8-4C46-80FD-8291B584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749" y="1186219"/>
            <a:ext cx="9698372" cy="49964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RFLP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 with Memorable Local Search (EAMLS)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Reproduction Result of EAMLS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Ideas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9247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7693403" cy="918391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RFLP: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AA40F7-F281-4094-9A8F-40723C55FBE2}"/>
              </a:ext>
            </a:extLst>
          </p:cNvPr>
          <p:cNvGrpSpPr/>
          <p:nvPr/>
        </p:nvGrpSpPr>
        <p:grpSpPr>
          <a:xfrm>
            <a:off x="705445" y="1502677"/>
            <a:ext cx="4976897" cy="4394270"/>
            <a:chOff x="1685160" y="1465354"/>
            <a:chExt cx="4590840" cy="392729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13A0CC1-4D57-4DBB-8042-8BF45DC02313}"/>
                </a:ext>
              </a:extLst>
            </p:cNvPr>
            <p:cNvSpPr/>
            <p:nvPr/>
          </p:nvSpPr>
          <p:spPr>
            <a:xfrm>
              <a:off x="1685160" y="270580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34099C0-CF5A-4954-9166-ADF16088B232}"/>
                </a:ext>
              </a:extLst>
            </p:cNvPr>
            <p:cNvSpPr/>
            <p:nvPr/>
          </p:nvSpPr>
          <p:spPr>
            <a:xfrm>
              <a:off x="3619707" y="146535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EC1986D-470D-4615-80A2-1112BCED7331}"/>
                </a:ext>
              </a:extLst>
            </p:cNvPr>
            <p:cNvSpPr/>
            <p:nvPr/>
          </p:nvSpPr>
          <p:spPr>
            <a:xfrm>
              <a:off x="2045160" y="440621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B6850EB-CFBB-4B20-A7DB-BD374612CA3E}"/>
                </a:ext>
              </a:extLst>
            </p:cNvPr>
            <p:cNvSpPr/>
            <p:nvPr/>
          </p:nvSpPr>
          <p:spPr>
            <a:xfrm>
              <a:off x="3979707" y="503264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EDBB0DA-58D3-4A3A-BD94-3057EBA75294}"/>
                </a:ext>
              </a:extLst>
            </p:cNvPr>
            <p:cNvSpPr/>
            <p:nvPr/>
          </p:nvSpPr>
          <p:spPr>
            <a:xfrm>
              <a:off x="5916000" y="387554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15CED44-44C5-497F-858B-4C62F83312C0}"/>
                </a:ext>
              </a:extLst>
            </p:cNvPr>
            <p:cNvSpPr/>
            <p:nvPr/>
          </p:nvSpPr>
          <p:spPr>
            <a:xfrm>
              <a:off x="5373863" y="220792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652578-9CEC-4DEE-B3C4-9108B0EF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334" y="2158073"/>
            <a:ext cx="753741" cy="75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D41A813-5D57-4DFA-B9CF-146D6E9EB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17" y="1978119"/>
            <a:ext cx="753741" cy="75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B0BD9F05-183F-4D16-8DF4-2FF9D9BC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78" y="5695544"/>
            <a:ext cx="753741" cy="75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DB5F04D-E66B-4BD9-BEF2-6D440A422A5E}"/>
                  </a:ext>
                </a:extLst>
              </p:cNvPr>
              <p:cNvSpPr txBox="1"/>
              <p:nvPr/>
            </p:nvSpPr>
            <p:spPr>
              <a:xfrm>
                <a:off x="6768801" y="1348288"/>
                <a:ext cx="522728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Reliable?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Candidate Facility fixed or not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DB5F04D-E66B-4BD9-BEF2-6D440A422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801" y="1348288"/>
                <a:ext cx="5227282" cy="954107"/>
              </a:xfrm>
              <a:prstGeom prst="rect">
                <a:avLst/>
              </a:prstGeom>
              <a:blipFill>
                <a:blip r:embed="rId3"/>
                <a:stretch>
                  <a:fillRect l="-2331" t="-6369" r="-117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F1C76FEB-BFA2-463B-9D0C-7E07A39101E8}"/>
              </a:ext>
            </a:extLst>
          </p:cNvPr>
          <p:cNvSpPr txBox="1"/>
          <p:nvPr/>
        </p:nvSpPr>
        <p:spPr>
          <a:xfrm>
            <a:off x="6768801" y="3293428"/>
            <a:ext cx="5227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Candidate Facility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Candidate Facility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1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9" y="139960"/>
            <a:ext cx="11563468" cy="7651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EAMLS: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4D8CA96-C607-4EB4-B6C7-6E0C57A1E0CA}"/>
                  </a:ext>
                </a:extLst>
              </p:cNvPr>
              <p:cNvSpPr/>
              <p:nvPr/>
            </p:nvSpPr>
            <p:spPr>
              <a:xfrm>
                <a:off x="765112" y="1147666"/>
                <a:ext cx="1716832" cy="5598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 Pop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4D8CA96-C607-4EB4-B6C7-6E0C57A1E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12" y="1147666"/>
                <a:ext cx="1716832" cy="559837"/>
              </a:xfrm>
              <a:prstGeom prst="roundRect">
                <a:avLst/>
              </a:prstGeom>
              <a:blipFill>
                <a:blip r:embed="rId2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1CF0CC02-4FEF-4851-BAC0-2558EAA5A3A3}"/>
                  </a:ext>
                </a:extLst>
              </p:cNvPr>
              <p:cNvSpPr/>
              <p:nvPr/>
            </p:nvSpPr>
            <p:spPr>
              <a:xfrm>
                <a:off x="620485" y="2066729"/>
                <a:ext cx="2006080" cy="5598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1CF0CC02-4FEF-4851-BAC0-2558EAA5A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" y="2066729"/>
                <a:ext cx="2006080" cy="559837"/>
              </a:xfrm>
              <a:prstGeom prst="roundRect">
                <a:avLst/>
              </a:prstGeom>
              <a:blipFill>
                <a:blip r:embed="rId3"/>
                <a:stretch>
                  <a:fillRect b="-13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B2CD4D4C-7E5A-4B03-BDA6-BCA27D6887DA}"/>
                  </a:ext>
                </a:extLst>
              </p:cNvPr>
              <p:cNvSpPr/>
              <p:nvPr/>
            </p:nvSpPr>
            <p:spPr>
              <a:xfrm>
                <a:off x="375558" y="2985792"/>
                <a:ext cx="2495937" cy="5598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Mutation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B2CD4D4C-7E5A-4B03-BDA6-BCA27D688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58" y="2985792"/>
                <a:ext cx="2495937" cy="559837"/>
              </a:xfrm>
              <a:prstGeom prst="roundRect">
                <a:avLst/>
              </a:prstGeom>
              <a:blipFill>
                <a:blip r:embed="rId4"/>
                <a:stretch>
                  <a:fillRect b="-13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4A1BFCE-8D98-4E05-96DD-BCE1E8F164DA}"/>
                  </a:ext>
                </a:extLst>
              </p:cNvPr>
              <p:cNvSpPr/>
              <p:nvPr/>
            </p:nvSpPr>
            <p:spPr>
              <a:xfrm>
                <a:off x="375556" y="3904855"/>
                <a:ext cx="2495937" cy="5598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4A1BFCE-8D98-4E05-96DD-BCE1E8F16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56" y="3904855"/>
                <a:ext cx="2495937" cy="559837"/>
              </a:xfrm>
              <a:prstGeom prst="roundRect">
                <a:avLst/>
              </a:prstGeom>
              <a:blipFill>
                <a:blip r:embed="rId5"/>
                <a:stretch>
                  <a:fillRect b="-15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7320DF5D-6CA2-4ABB-B6E7-CC8733BB359C}"/>
                  </a:ext>
                </a:extLst>
              </p:cNvPr>
              <p:cNvSpPr/>
              <p:nvPr/>
            </p:nvSpPr>
            <p:spPr>
              <a:xfrm>
                <a:off x="44899" y="4823918"/>
                <a:ext cx="3157250" cy="5598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𝑙𝑠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7320DF5D-6CA2-4ABB-B6E7-CC8733BB3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" y="4823918"/>
                <a:ext cx="3157250" cy="559837"/>
              </a:xfrm>
              <a:prstGeom prst="roundRect">
                <a:avLst/>
              </a:prstGeom>
              <a:blipFill>
                <a:blip r:embed="rId6"/>
                <a:stretch>
                  <a:fillRect l="-577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B4E59B0-DC00-48AE-8204-3AC14FBD9F3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23525" y="1707503"/>
            <a:ext cx="3" cy="3592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03B634F-EE71-4814-9E66-DEE16ECD070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23525" y="2626566"/>
            <a:ext cx="2" cy="3592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F36AAAB-84F6-48B4-86B2-9BA5F0533A9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623525" y="3545629"/>
            <a:ext cx="2" cy="3592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833F19-1637-4B60-A63E-132EC6DB85C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623524" y="4464692"/>
            <a:ext cx="1" cy="3592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1AF3944-3B9E-4156-A297-445000D073B4}"/>
              </a:ext>
            </a:extLst>
          </p:cNvPr>
          <p:cNvSpPr/>
          <p:nvPr/>
        </p:nvSpPr>
        <p:spPr>
          <a:xfrm>
            <a:off x="44899" y="5742981"/>
            <a:ext cx="3157250" cy="5598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Best Solution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CED75F-4F65-45BF-9A9D-C0D4FA1BEAA0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1623524" y="5383755"/>
            <a:ext cx="0" cy="3592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8DF57451-D3D6-4FBA-9350-E8DF5C82E7DC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 flipH="1" flipV="1">
            <a:off x="300267" y="4054148"/>
            <a:ext cx="2652864" cy="6350"/>
          </a:xfrm>
          <a:prstGeom prst="bentConnector5">
            <a:avLst>
              <a:gd name="adj1" fmla="val -8617"/>
              <a:gd name="adj2" fmla="val 41041811"/>
              <a:gd name="adj3" fmla="val 99944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6A326B5-A21F-475D-A99E-078B914799F3}"/>
              </a:ext>
            </a:extLst>
          </p:cNvPr>
          <p:cNvSpPr txBox="1"/>
          <p:nvPr/>
        </p:nvSpPr>
        <p:spPr>
          <a:xfrm>
            <a:off x="2847267" y="3569697"/>
            <a:ext cx="2400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Generation &lt; 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6466EA9-0FF8-4EFE-B269-134631C0684C}"/>
                  </a:ext>
                </a:extLst>
              </p:cNvPr>
              <p:cNvSpPr txBox="1"/>
              <p:nvPr/>
            </p:nvSpPr>
            <p:spPr>
              <a:xfrm>
                <a:off x="5330497" y="2798734"/>
                <a:ext cx="6816594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Memorable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Local Search: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local search for the individuals which have not been search before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most do local search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individual each generation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6466EA9-0FF8-4EFE-B269-134631C0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497" y="2798734"/>
                <a:ext cx="6816594" cy="2277547"/>
              </a:xfrm>
              <a:prstGeom prst="rect">
                <a:avLst/>
              </a:prstGeom>
              <a:blipFill>
                <a:blip r:embed="rId7"/>
                <a:stretch>
                  <a:fillRect l="-1787" t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F947A3C-6BE4-479D-A8C6-40E930692E1B}"/>
                  </a:ext>
                </a:extLst>
              </p:cNvPr>
              <p:cNvSpPr txBox="1"/>
              <p:nvPr/>
            </p:nvSpPr>
            <p:spPr>
              <a:xfrm>
                <a:off x="5330506" y="4989452"/>
                <a:ext cx="4831895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 Population Size: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</a:t>
                </a:r>
                <a:r>
                  <a:rPr lang="en-US" altLang="zh-CN" sz="24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𝑠𝑖𝑧𝑒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𝑣𝑎𝑙𝑢𝑒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𝑠𝑖𝑧𝑒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𝑠𝑡𝑒𝑝</m:t>
                    </m:r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𝑠𝑖𝑧𝑒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F947A3C-6BE4-479D-A8C6-40E930692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06" y="4989452"/>
                <a:ext cx="4831895" cy="1538883"/>
              </a:xfrm>
              <a:prstGeom prst="rect">
                <a:avLst/>
              </a:prstGeom>
              <a:blipFill>
                <a:blip r:embed="rId8"/>
                <a:stretch>
                  <a:fillRect l="-2522" t="-3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3D1BE730-4C36-49EB-B353-EF0673BC2A47}"/>
              </a:ext>
            </a:extLst>
          </p:cNvPr>
          <p:cNvSpPr txBox="1"/>
          <p:nvPr/>
        </p:nvSpPr>
        <p:spPr>
          <a:xfrm>
            <a:off x="5375415" y="626018"/>
            <a:ext cx="681658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Method: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initialization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Representation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gene of an individual takes 0 or 1 with equal probability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754CCCF-4A29-4DCD-BEAE-AAA83DCEF2A4}"/>
              </a:ext>
            </a:extLst>
          </p:cNvPr>
          <p:cNvSpPr txBox="1"/>
          <p:nvPr/>
        </p:nvSpPr>
        <p:spPr>
          <a:xfrm>
            <a:off x="0" y="6396335"/>
            <a:ext cx="1204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Zhang, J. Liu, and X. Yao, “A hybrid evolutionary algorithm for reliable facility location problem,” in Parallel Problem Solving from Nature – PPSN XVI, T.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B¨ack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Preuss, A. Deutz, H. Wang, C.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Doerr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Emmerich, and H.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Trautmann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Eds. Cham: Springer International Publishing, 2020, pp. 454–467.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6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1119024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Reproduction Result of EAMLS: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842" y="1257578"/>
            <a:ext cx="11838858" cy="14389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Environment: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 programs  have  been  written  in C++  11 and  executed on  an 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Intel(R) Core(TM) i5-10400F CPU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 at 2.90 GHz on Windows 10 20H2, using a single thread.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6125AB-B17E-4176-82B3-BCE9AB20CDF3}"/>
              </a:ext>
            </a:extLst>
          </p:cNvPr>
          <p:cNvSpPr txBox="1"/>
          <p:nvPr/>
        </p:nvSpPr>
        <p:spPr>
          <a:xfrm>
            <a:off x="0" y="6396335"/>
            <a:ext cx="1204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Zhang, J. Liu, and X. Yao, “A hybrid evolutionary algorithm for reliable facility location problem,” in Parallel Problem Solving from Nature – PPSN XVI, T.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B¨ack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Preuss, A. Deutz, H. Wang, C.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Doerr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Emmerich, and H.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Trautmann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Eds. Cham: Springer International Publishing, 2020, pp. 454–467.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E87FA2E1-62E5-484B-8B1A-DE3F254B28C5}"/>
              </a:ext>
            </a:extLst>
          </p:cNvPr>
          <p:cNvSpPr txBox="1">
            <a:spLocks/>
          </p:cNvSpPr>
          <p:nvPr/>
        </p:nvSpPr>
        <p:spPr>
          <a:xfrm>
            <a:off x="326842" y="2855167"/>
            <a:ext cx="7072334" cy="57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Setting (Same as ones in [1]):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11B9DBBB-3E3B-411B-837D-44B7FFFD53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1687371"/>
                  </p:ext>
                </p:extLst>
              </p:nvPr>
            </p:nvGraphicFramePr>
            <p:xfrm>
              <a:off x="543193" y="3429000"/>
              <a:ext cx="3786211" cy="20445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4448">
                      <a:extLst>
                        <a:ext uri="{9D8B030D-6E8A-4147-A177-3AD203B41FA5}">
                          <a16:colId xmlns:a16="http://schemas.microsoft.com/office/drawing/2014/main" val="1651306454"/>
                        </a:ext>
                      </a:extLst>
                    </a:gridCol>
                    <a:gridCol w="811763">
                      <a:extLst>
                        <a:ext uri="{9D8B030D-6E8A-4147-A177-3AD203B41FA5}">
                          <a16:colId xmlns:a16="http://schemas.microsoft.com/office/drawing/2014/main" val="4008857070"/>
                        </a:ext>
                      </a:extLst>
                    </a:gridCol>
                  </a:tblGrid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9176098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Mutation Rate,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562384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Local search individual,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273764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-value threshold,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54199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Step size of population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22297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11B9DBBB-3E3B-411B-837D-44B7FFFD53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1687371"/>
                  </p:ext>
                </p:extLst>
              </p:nvPr>
            </p:nvGraphicFramePr>
            <p:xfrm>
              <a:off x="543193" y="3429000"/>
              <a:ext cx="3786211" cy="20445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4448">
                      <a:extLst>
                        <a:ext uri="{9D8B030D-6E8A-4147-A177-3AD203B41FA5}">
                          <a16:colId xmlns:a16="http://schemas.microsoft.com/office/drawing/2014/main" val="1651306454"/>
                        </a:ext>
                      </a:extLst>
                    </a:gridCol>
                    <a:gridCol w="811763">
                      <a:extLst>
                        <a:ext uri="{9D8B030D-6E8A-4147-A177-3AD203B41FA5}">
                          <a16:colId xmlns:a16="http://schemas.microsoft.com/office/drawing/2014/main" val="4008857070"/>
                        </a:ext>
                      </a:extLst>
                    </a:gridCol>
                  </a:tblGrid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9176098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4" t="-107463" r="-28016" b="-3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562384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4" t="-204412" r="-28016" b="-2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273764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4" t="-308955" r="-28016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54199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Step size of population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222973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CE818A8-1C2D-4FED-ABBC-66EDDCCA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2508"/>
              </p:ext>
            </p:extLst>
          </p:nvPr>
        </p:nvGraphicFramePr>
        <p:xfrm>
          <a:off x="5155624" y="3443643"/>
          <a:ext cx="6125086" cy="164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099">
                  <a:extLst>
                    <a:ext uri="{9D8B030D-6E8A-4147-A177-3AD203B41FA5}">
                      <a16:colId xmlns:a16="http://schemas.microsoft.com/office/drawing/2014/main" val="1651306454"/>
                    </a:ext>
                  </a:extLst>
                </a:gridCol>
                <a:gridCol w="1682907">
                  <a:extLst>
                    <a:ext uri="{9D8B030D-6E8A-4147-A177-3AD203B41FA5}">
                      <a16:colId xmlns:a16="http://schemas.microsoft.com/office/drawing/2014/main" val="400885707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377500565"/>
                    </a:ext>
                  </a:extLst>
                </a:gridCol>
              </a:tblGrid>
              <a:tr h="44880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 Scale (# nodes)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Generation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Population Size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19176098"/>
                  </a:ext>
                </a:extLst>
              </a:tr>
              <a:tr h="39918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562384"/>
                  </a:ext>
                </a:extLst>
              </a:tr>
              <a:tr h="39918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00273764"/>
                  </a:ext>
                </a:extLst>
              </a:tr>
              <a:tr h="39918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55419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1E9240C-0B05-4206-A6A3-838FA591BDFD}"/>
              </a:ext>
            </a:extLst>
          </p:cNvPr>
          <p:cNvSpPr txBox="1"/>
          <p:nvPr/>
        </p:nvSpPr>
        <p:spPr>
          <a:xfrm>
            <a:off x="297294" y="5592802"/>
            <a:ext cx="8221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Wilcox Sign Rank test is done with the level of significance 0.05.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2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1119024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Reproduction Result of EAMLS: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1249" y="352845"/>
            <a:ext cx="3386742" cy="5738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nodes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0550235"/>
                  </p:ext>
                </p:extLst>
              </p:nvPr>
            </p:nvGraphicFramePr>
            <p:xfrm>
              <a:off x="641738" y="1138551"/>
              <a:ext cx="10694957" cy="52859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851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</a:tblGrid>
                  <a:tr h="480540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Hu Zhang’s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4805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2.27×</m:t>
                                </m:r>
                                <m:sSup>
                                  <m:sSupPr>
                                    <m:ctrlP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2.27×</m:t>
                                </m:r>
                                <m:sSup>
                                  <m:sSupPr>
                                    <m:ctrlP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4.55×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4.55×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4.55×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4.55×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9.09×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9.09×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+/−/</m:t>
                                </m:r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0/0/8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0550235"/>
                  </p:ext>
                </p:extLst>
              </p:nvPr>
            </p:nvGraphicFramePr>
            <p:xfrm>
              <a:off x="641738" y="1138551"/>
              <a:ext cx="10694957" cy="52859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851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</a:tblGrid>
                  <a:tr h="480540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Hu Zhang’s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4805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200000" t="-201266" r="-401195" b="-8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502000" t="-201266" r="-102000" b="-8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200000" t="-401266" r="-401195" b="-6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502000" t="-401266" r="-102000" b="-6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200000" t="-507692" r="-401195" b="-51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502000" t="-507692" r="-102000" b="-51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200000" t="-700000" r="-401195" b="-30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502000" t="-700000" r="-102000" b="-30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98" t="-1000000" r="-600797" b="-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0/0/8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3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1119024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Reproduction Result of EAMLS: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1249" y="352845"/>
            <a:ext cx="3386742" cy="5738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nodes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9507669"/>
                  </p:ext>
                </p:extLst>
              </p:nvPr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19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Hu Zhang’s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0.00E+00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0.00E+00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7514.328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7.83E+00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7514.328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7.83E+00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7086.645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2.74E+01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7083.504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2.36E+01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-0.04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7626.654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8.20E+00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7633.463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3.73E+01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8109.487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2.41E+01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8108.956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2.15E+01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0.00E+00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7689.739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1.08E+01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7778.166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1.95E+01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7782.568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2.51E+01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6803.924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2.75E+01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6799.642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1.58E+01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+/−/</m:t>
                                </m:r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0/0/8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9507669"/>
                  </p:ext>
                </p:extLst>
              </p:nvPr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19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Hu Zhang’s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0.00E+00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0.00E+00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7514.328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7.83E+00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7514.328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7.83E+00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7086.645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2.74E+01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7083.504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2.36E+01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-0.04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7626.654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8.20E+00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7633.463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3.73E+01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8109.487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2.41E+01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8108.956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2.15E+01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0.00E+00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7689.739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1.08E+01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7778.166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1.95E+01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7782.568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2.51E+01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6803.924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2.75E+01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6799.642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1.58E+01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469" t="-1239394" r="-800000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0/0/8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467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8708472" cy="918391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1: Change Initialization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55C0EE-08C5-4577-9530-C5B31D7FD1FA}"/>
              </a:ext>
            </a:extLst>
          </p:cNvPr>
          <p:cNvSpPr txBox="1"/>
          <p:nvPr/>
        </p:nvSpPr>
        <p:spPr>
          <a:xfrm>
            <a:off x="375577" y="1098958"/>
            <a:ext cx="10504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Method in [1]: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initialization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Representation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gene of an individual takes 0 or 1 with equal probability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FDE15E-5D2D-40E9-8312-123A4F216C2F}"/>
                  </a:ext>
                </a:extLst>
              </p:cNvPr>
              <p:cNvSpPr txBox="1"/>
              <p:nvPr/>
            </p:nvSpPr>
            <p:spPr>
              <a:xfrm>
                <a:off x="375577" y="2735253"/>
                <a:ext cx="6585358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(#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candidate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facility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 = 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×#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nodes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FDE15E-5D2D-40E9-8312-123A4F216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7" y="2735253"/>
                <a:ext cx="6585358" cy="61388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D811831-567E-492E-B0B4-6C79492179FB}"/>
              </a:ext>
            </a:extLst>
          </p:cNvPr>
          <p:cNvSpPr txBox="1"/>
          <p:nvPr/>
        </p:nvSpPr>
        <p:spPr>
          <a:xfrm>
            <a:off x="6775038" y="2730174"/>
            <a:ext cx="4291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Candidate Facility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Candidate Facility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505865-765A-43EA-960E-7942573B2A4A}"/>
              </a:ext>
            </a:extLst>
          </p:cNvPr>
          <p:cNvSpPr txBox="1"/>
          <p:nvPr/>
        </p:nvSpPr>
        <p:spPr>
          <a:xfrm>
            <a:off x="1780008" y="3516141"/>
            <a:ext cx="6499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# candidate facility more diversity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64CD656-58BA-41B3-B967-A2AD01DE7B1E}"/>
              </a:ext>
            </a:extLst>
          </p:cNvPr>
          <p:cNvSpPr/>
          <p:nvPr/>
        </p:nvSpPr>
        <p:spPr>
          <a:xfrm>
            <a:off x="375577" y="3516141"/>
            <a:ext cx="1208015" cy="4616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Change: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A9F2950F-10D5-48DC-9793-884F55F8C70D}"/>
              </a:ext>
            </a:extLst>
          </p:cNvPr>
          <p:cNvSpPr/>
          <p:nvPr/>
        </p:nvSpPr>
        <p:spPr>
          <a:xfrm>
            <a:off x="375577" y="4146154"/>
            <a:ext cx="236819" cy="180677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FAE0F891-3E2D-48EB-822A-1E49E5FEA258}"/>
                  </a:ext>
                </a:extLst>
              </p:cNvPr>
              <p:cNvSpPr/>
              <p:nvPr/>
            </p:nvSpPr>
            <p:spPr>
              <a:xfrm>
                <a:off x="699795" y="4096738"/>
                <a:ext cx="1567544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nodes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FAE0F891-3E2D-48EB-822A-1E49E5FEA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95" y="4096738"/>
                <a:ext cx="1567544" cy="461665"/>
              </a:xfrm>
              <a:prstGeom prst="roundRect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76A051BA-D874-44C4-805F-D97B0E043472}"/>
                  </a:ext>
                </a:extLst>
              </p:cNvPr>
              <p:cNvSpPr/>
              <p:nvPr/>
            </p:nvSpPr>
            <p:spPr>
              <a:xfrm>
                <a:off x="669663" y="4847164"/>
                <a:ext cx="2043406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nodes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76A051BA-D874-44C4-805F-D97B0E043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63" y="4847164"/>
                <a:ext cx="2043406" cy="461665"/>
              </a:xfrm>
              <a:prstGeom prst="roundRect">
                <a:avLst/>
              </a:prstGeom>
              <a:blipFill>
                <a:blip r:embed="rId4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05FB006-6FCD-4915-9CB7-ECAE27E85673}"/>
                  </a:ext>
                </a:extLst>
              </p:cNvPr>
              <p:cNvSpPr/>
              <p:nvPr/>
            </p:nvSpPr>
            <p:spPr>
              <a:xfrm>
                <a:off x="699795" y="5674369"/>
                <a:ext cx="1567544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nodes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05FB006-6FCD-4915-9CB7-ECAE27E85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95" y="5674369"/>
                <a:ext cx="1567544" cy="461665"/>
              </a:xfrm>
              <a:prstGeom prst="roundRect">
                <a:avLst/>
              </a:prstGeom>
              <a:blipFill>
                <a:blip r:embed="rId5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73B6E56-7C32-4125-8578-527F492E4E2F}"/>
                  </a:ext>
                </a:extLst>
              </p:cNvPr>
              <p:cNvSpPr txBox="1"/>
              <p:nvPr/>
            </p:nvSpPr>
            <p:spPr>
              <a:xfrm>
                <a:off x="2513890" y="3983695"/>
                <a:ext cx="91400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∈{2,3,…,#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facility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位置随机的个体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剩余部分的个体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按照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un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𝑖𝑓𝑜𝑟𝑚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[2, 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facility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位置随机的个体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73B6E56-7C32-4125-8578-527F492E4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890" y="3983695"/>
                <a:ext cx="9140044" cy="646331"/>
              </a:xfrm>
              <a:prstGeom prst="rect">
                <a:avLst/>
              </a:prstGeom>
              <a:blipFill>
                <a:blip r:embed="rId6"/>
                <a:stretch>
                  <a:fillRect l="-533" t="-6542" b="-11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26FEFA-3D25-489A-8BC4-BB4CA4083B9C}"/>
                  </a:ext>
                </a:extLst>
              </p:cNvPr>
              <p:cNvSpPr txBox="1"/>
              <p:nvPr/>
            </p:nvSpPr>
            <p:spPr>
              <a:xfrm>
                <a:off x="2770336" y="4744734"/>
                <a:ext cx="9140044" cy="766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∈{2,4,…,2⌊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⌋}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facility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位置随机的个体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剩余部分的个体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按照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un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𝑖𝑓𝑜𝑟𝑚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[2, 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facility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位置随机的个体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26FEFA-3D25-489A-8BC4-BB4CA4083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336" y="4744734"/>
                <a:ext cx="9140044" cy="766813"/>
              </a:xfrm>
              <a:prstGeom prst="rect">
                <a:avLst/>
              </a:prstGeom>
              <a:blipFill>
                <a:blip r:embed="rId7"/>
                <a:stretch>
                  <a:fillRect l="-533" b="-1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B7DAFB-D5AD-43F0-B107-DB8909A2960B}"/>
                  </a:ext>
                </a:extLst>
              </p:cNvPr>
              <p:cNvSpPr txBox="1"/>
              <p:nvPr/>
            </p:nvSpPr>
            <p:spPr>
              <a:xfrm>
                <a:off x="2513890" y="5656155"/>
                <a:ext cx="9140044" cy="79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#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𝑛𝑜𝑑𝑒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𝜇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∈{2,2+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,2+2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,…}(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facility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位置随机的个体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剩余部分的个体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按照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un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𝑖𝑓𝑜𝑟𝑚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[2, 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facility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位置随机的个体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B7DAFB-D5AD-43F0-B107-DB8909A29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890" y="5656155"/>
                <a:ext cx="9140044" cy="799706"/>
              </a:xfrm>
              <a:prstGeom prst="rect">
                <a:avLst/>
              </a:prstGeom>
              <a:blipFill>
                <a:blip r:embed="rId8"/>
                <a:stretch>
                  <a:fillRect l="-533" b="-10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4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492940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274" y="352845"/>
            <a:ext cx="3386742" cy="573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node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62ACDA-ADDF-41C3-8F7F-F9F2BE1C9A84}"/>
              </a:ext>
            </a:extLst>
          </p:cNvPr>
          <p:cNvSpPr txBox="1"/>
          <p:nvPr/>
        </p:nvSpPr>
        <p:spPr>
          <a:xfrm>
            <a:off x="0" y="6446600"/>
            <a:ext cx="1204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Zhang, J. Liu, and X. Yao, “A hybrid evolutionary algorithm for reliable facility location problem,” in Parallel Problem Solving from Nature – PPSN XVI, T.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B¨ack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Preuss, A. Deutz, H. Wang, C.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Doerr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Emmerich, and H.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Trautmann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Eds. Cham: Springer International Publishing, 2020, pp. 454–467.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66BE71-D8E6-4656-ACDF-9F9D1A4283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8" r="9237" b="1980"/>
          <a:stretch/>
        </p:blipFill>
        <p:spPr>
          <a:xfrm>
            <a:off x="156126" y="1511559"/>
            <a:ext cx="5951333" cy="42967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6EACFD-523B-4B47-9A02-A2CDF2CB2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2" r="9237" b="1816"/>
          <a:stretch/>
        </p:blipFill>
        <p:spPr>
          <a:xfrm>
            <a:off x="6107458" y="1511560"/>
            <a:ext cx="5951331" cy="42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1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1378</Words>
  <Application>Microsoft Office PowerPoint</Application>
  <PresentationFormat>宽屏</PresentationFormat>
  <Paragraphs>504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Reliable Facility Location Problem</vt:lpstr>
      <vt:lpstr>Outline:</vt:lpstr>
      <vt:lpstr>Introduction to RFLP:</vt:lpstr>
      <vt:lpstr>EAMLS:</vt:lpstr>
      <vt:lpstr>Reproduction Result of EAMLS:</vt:lpstr>
      <vt:lpstr>Reproduction Result of EAMLS:</vt:lpstr>
      <vt:lpstr>Reproduction Result of EAMLS:</vt:lpstr>
      <vt:lpstr>Idea 1: Change Initialization</vt:lpstr>
      <vt:lpstr>Experimental Result:</vt:lpstr>
      <vt:lpstr>Experimental Result:</vt:lpstr>
      <vt:lpstr>Experimental Result:</vt:lpstr>
      <vt:lpstr>Idea 2: Change Repair Strategy</vt:lpstr>
      <vt:lpstr>Experimental Result:</vt:lpstr>
      <vt:lpstr>Idea 3: Change Local Search</vt:lpstr>
      <vt:lpstr>Experimental Result: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Facility Location Problem</dc:title>
  <dc:creator>lan wenxing</dc:creator>
  <cp:lastModifiedBy>WenxingLan</cp:lastModifiedBy>
  <cp:revision>156</cp:revision>
  <dcterms:created xsi:type="dcterms:W3CDTF">2021-04-28T05:24:18Z</dcterms:created>
  <dcterms:modified xsi:type="dcterms:W3CDTF">2021-04-29T06:12:56Z</dcterms:modified>
</cp:coreProperties>
</file>