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267" r:id="rId7"/>
    <p:sldId id="277" r:id="rId8"/>
    <p:sldId id="292" r:id="rId9"/>
    <p:sldId id="279" r:id="rId10"/>
    <p:sldId id="293" r:id="rId11"/>
    <p:sldId id="280" r:id="rId12"/>
    <p:sldId id="281" r:id="rId13"/>
    <p:sldId id="282" r:id="rId14"/>
    <p:sldId id="283" r:id="rId15"/>
    <p:sldId id="285" r:id="rId16"/>
    <p:sldId id="287" r:id="rId17"/>
    <p:sldId id="286" r:id="rId18"/>
    <p:sldId id="289" r:id="rId19"/>
    <p:sldId id="288" r:id="rId20"/>
    <p:sldId id="290" r:id="rId21"/>
    <p:sldId id="291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  <a:endParaRPr lang="en-US" b="1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170081F2-7295-4097-AFED-9EF1EE6940D4}" type="pres">
      <dgm:prSet presAssocID="{0DD8915E-DC14-41D6-9BB5-F49E1C265163}" presName="diagram" presStyleCnt="0">
        <dgm:presLayoutVars>
          <dgm:dir/>
          <dgm:resizeHandles val="exact"/>
        </dgm:presLayoutVars>
      </dgm:prSet>
      <dgm:spPr/>
    </dgm:pt>
    <dgm:pt modelId="{0C4764F2-6771-4DDF-AA07-1CFB58CD7393}" type="pres">
      <dgm:prSet presAssocID="{CEA68BC1-0214-475A-AAEB-F2C106BEDF3D}" presName="node" presStyleLbl="node1" presStyleIdx="0" presStyleCnt="5">
        <dgm:presLayoutVars>
          <dgm:bulletEnabled val="1"/>
        </dgm:presLayoutVars>
      </dgm:prSet>
      <dgm:spPr/>
    </dgm:pt>
    <dgm:pt modelId="{1517A623-3A53-438A-8ACB-1A8629B32E53}" type="pres">
      <dgm:prSet presAssocID="{D52D63DB-7300-43C9-9B4D-DCAB119753ED}" presName="sibTrans" presStyleCnt="0"/>
      <dgm:spPr/>
    </dgm:pt>
    <dgm:pt modelId="{E5710201-F26E-4606-8ED5-1AECADBA84A2}" type="pres">
      <dgm:prSet presAssocID="{57B30C7E-2C98-474C-972A-4A9F013596F6}" presName="node" presStyleLbl="node1" presStyleIdx="1" presStyleCnt="5">
        <dgm:presLayoutVars>
          <dgm:bulletEnabled val="1"/>
        </dgm:presLayoutVars>
      </dgm:prSet>
      <dgm:spPr/>
    </dgm:pt>
    <dgm:pt modelId="{D4488202-4E58-472F-BDA0-46DCFCBA7789}" type="pres">
      <dgm:prSet presAssocID="{7F14057D-1A20-4F64-A110-C77AC5F00602}" presName="sibTrans" presStyleCnt="0"/>
      <dgm:spPr/>
    </dgm:pt>
    <dgm:pt modelId="{B5A67127-A819-4111-B647-C489007CBD65}" type="pres">
      <dgm:prSet presAssocID="{0A954AA6-C6B0-4271-8792-CCCE30CE7D69}" presName="node" presStyleLbl="node1" presStyleIdx="2" presStyleCnt="5">
        <dgm:presLayoutVars>
          <dgm:bulletEnabled val="1"/>
        </dgm:presLayoutVars>
      </dgm:prSet>
      <dgm:spPr/>
    </dgm:pt>
    <dgm:pt modelId="{32620FD3-928B-42CA-A025-5B0C2C7EEDCA}" type="pres">
      <dgm:prSet presAssocID="{7635DF39-FFCE-4F67-A43A-C3F7B847830D}" presName="sibTrans" presStyleCnt="0"/>
      <dgm:spPr/>
    </dgm:pt>
    <dgm:pt modelId="{F416398C-AF6E-4B64-9CA4-AAFB7FF42521}" type="pres">
      <dgm:prSet presAssocID="{1E1BD5C7-7E98-4E9C-980A-6231C710F86D}" presName="node" presStyleLbl="node1" presStyleIdx="3" presStyleCnt="5">
        <dgm:presLayoutVars>
          <dgm:bulletEnabled val="1"/>
        </dgm:presLayoutVars>
      </dgm:prSet>
      <dgm:spPr/>
    </dgm:pt>
    <dgm:pt modelId="{6829AF2D-DEAD-46C7-BC83-BBC00576887F}" type="pres">
      <dgm:prSet presAssocID="{BDC49242-DD3A-494A-A4AF-E750AD6D3DAB}" presName="sibTrans" presStyleCnt="0"/>
      <dgm:spPr/>
    </dgm:pt>
    <dgm:pt modelId="{B1B227DE-7A07-456A-932B-0C19711C1C42}" type="pres">
      <dgm:prSet presAssocID="{13416990-6629-4AE4-B0B2-7DE8418884DB}" presName="node" presStyleLbl="node1" presStyleIdx="4" presStyleCnt="5">
        <dgm:presLayoutVars>
          <dgm:bulletEnabled val="1"/>
        </dgm:presLayoutVars>
      </dgm:prSet>
      <dgm:spPr/>
    </dgm:pt>
  </dgm:ptLst>
  <dgm:cxnLst>
    <dgm:cxn modelId="{70A24F04-D888-42B4-92D9-9D4D7175B684}" type="presOf" srcId="{0A954AA6-C6B0-4271-8792-CCCE30CE7D69}" destId="{B5A67127-A819-4111-B647-C489007CBD65}" srcOrd="0" destOrd="0" presId="urn:microsoft.com/office/officeart/2005/8/layout/default"/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E2ECE91B-2EB3-4889-BFD8-1FE0DD47FEC4}" type="presOf" srcId="{1E1BD5C7-7E98-4E9C-980A-6231C710F86D}" destId="{F416398C-AF6E-4B64-9CA4-AAFB7FF42521}" srcOrd="0" destOrd="0" presId="urn:microsoft.com/office/officeart/2005/8/layout/default"/>
    <dgm:cxn modelId="{77ACC01E-4809-4C57-902A-D7B6F308AC25}" type="presOf" srcId="{CEA68BC1-0214-475A-AAEB-F2C106BEDF3D}" destId="{0C4764F2-6771-4DDF-AA07-1CFB58CD7393}" srcOrd="0" destOrd="0" presId="urn:microsoft.com/office/officeart/2005/8/layout/defaul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6073655E-0BFF-4CB0-9950-BA9E476D8A30}" type="presOf" srcId="{B45FF3C1-5A75-4E4C-B2B6-84B0FAC421C2}" destId="{E5710201-F26E-4606-8ED5-1AECADBA84A2}" srcOrd="0" destOrd="1" presId="urn:microsoft.com/office/officeart/2005/8/layout/default"/>
    <dgm:cxn modelId="{89B4175F-C6DC-4FD4-AAB0-149FE66EA464}" type="presOf" srcId="{6E78410F-604C-43A6-A991-1F6A0685C76E}" destId="{0C4764F2-6771-4DDF-AA07-1CFB58CD7393}" srcOrd="0" destOrd="1" presId="urn:microsoft.com/office/officeart/2005/8/layout/default"/>
    <dgm:cxn modelId="{2D0B1B62-3D9E-43DD-BE23-1D9491E330E8}" type="presOf" srcId="{13416990-6629-4AE4-B0B2-7DE8418884DB}" destId="{B1B227DE-7A07-456A-932B-0C19711C1C42}" srcOrd="0" destOrd="0" presId="urn:microsoft.com/office/officeart/2005/8/layout/defaul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33255289-D452-4AAB-BE23-18CF81D20DDF}" type="presOf" srcId="{A0B60079-4AAF-49AC-8F08-8A2DFAEE29DB}" destId="{F416398C-AF6E-4B64-9CA4-AAFB7FF42521}" srcOrd="0" destOrd="1" presId="urn:microsoft.com/office/officeart/2005/8/layout/defaul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530A7CC3-8D15-46D8-8F00-469279193FF8}" type="presOf" srcId="{57B30C7E-2C98-474C-972A-4A9F013596F6}" destId="{E5710201-F26E-4606-8ED5-1AECADBA84A2}" srcOrd="0" destOrd="0" presId="urn:microsoft.com/office/officeart/2005/8/layout/default"/>
    <dgm:cxn modelId="{7AF7ABE6-D058-4137-AD70-FDF5E950D049}" type="presOf" srcId="{838BD54C-88AD-40D7-AF5F-AB65EB0898A5}" destId="{B5A67127-A819-4111-B647-C489007CBD65}" srcOrd="0" destOrd="1" presId="urn:microsoft.com/office/officeart/2005/8/layout/default"/>
    <dgm:cxn modelId="{7AE2FEF4-69B7-4248-8C11-B36588A7C4ED}" type="presOf" srcId="{0DD8915E-DC14-41D6-9BB5-F49E1C265163}" destId="{170081F2-7295-4097-AFED-9EF1EE6940D4}" srcOrd="0" destOrd="0" presId="urn:microsoft.com/office/officeart/2005/8/layout/defaul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CA08BDFF-BF7B-4735-A6B8-AC5C19127759}" type="presOf" srcId="{8FE81FEC-2664-411F-AEB3-065F29F52751}" destId="{B1B227DE-7A07-456A-932B-0C19711C1C42}" srcOrd="0" destOrd="1" presId="urn:microsoft.com/office/officeart/2005/8/layout/default"/>
    <dgm:cxn modelId="{9099A2CB-FB6F-4993-B513-67DA0A0FE32E}" type="presParOf" srcId="{170081F2-7295-4097-AFED-9EF1EE6940D4}" destId="{0C4764F2-6771-4DDF-AA07-1CFB58CD7393}" srcOrd="0" destOrd="0" presId="urn:microsoft.com/office/officeart/2005/8/layout/default"/>
    <dgm:cxn modelId="{16936C2D-88A4-4797-8A0E-154A2A6370C2}" type="presParOf" srcId="{170081F2-7295-4097-AFED-9EF1EE6940D4}" destId="{1517A623-3A53-438A-8ACB-1A8629B32E53}" srcOrd="1" destOrd="0" presId="urn:microsoft.com/office/officeart/2005/8/layout/default"/>
    <dgm:cxn modelId="{A67E5AB8-709A-4732-8753-D2325D0FDDB3}" type="presParOf" srcId="{170081F2-7295-4097-AFED-9EF1EE6940D4}" destId="{E5710201-F26E-4606-8ED5-1AECADBA84A2}" srcOrd="2" destOrd="0" presId="urn:microsoft.com/office/officeart/2005/8/layout/default"/>
    <dgm:cxn modelId="{6BA47AA6-C309-482D-B84E-1FC5A0DE8840}" type="presParOf" srcId="{170081F2-7295-4097-AFED-9EF1EE6940D4}" destId="{D4488202-4E58-472F-BDA0-46DCFCBA7789}" srcOrd="3" destOrd="0" presId="urn:microsoft.com/office/officeart/2005/8/layout/default"/>
    <dgm:cxn modelId="{DAFCC2EE-6ED3-4CFF-B329-065B909CD9C3}" type="presParOf" srcId="{170081F2-7295-4097-AFED-9EF1EE6940D4}" destId="{B5A67127-A819-4111-B647-C489007CBD65}" srcOrd="4" destOrd="0" presId="urn:microsoft.com/office/officeart/2005/8/layout/default"/>
    <dgm:cxn modelId="{29D28184-A300-440C-9D79-64566CAD4FA4}" type="presParOf" srcId="{170081F2-7295-4097-AFED-9EF1EE6940D4}" destId="{32620FD3-928B-42CA-A025-5B0C2C7EEDCA}" srcOrd="5" destOrd="0" presId="urn:microsoft.com/office/officeart/2005/8/layout/default"/>
    <dgm:cxn modelId="{F3469C98-5B13-4A77-85FD-1CBE526F5980}" type="presParOf" srcId="{170081F2-7295-4097-AFED-9EF1EE6940D4}" destId="{F416398C-AF6E-4B64-9CA4-AAFB7FF42521}" srcOrd="6" destOrd="0" presId="urn:microsoft.com/office/officeart/2005/8/layout/default"/>
    <dgm:cxn modelId="{A0C61896-4169-487A-A5D0-F92B7E32E558}" type="presParOf" srcId="{170081F2-7295-4097-AFED-9EF1EE6940D4}" destId="{6829AF2D-DEAD-46C7-BC83-BBC00576887F}" srcOrd="7" destOrd="0" presId="urn:microsoft.com/office/officeart/2005/8/layout/default"/>
    <dgm:cxn modelId="{28C531A5-BC55-4211-9F67-78A561E98738}" type="presParOf" srcId="{170081F2-7295-4097-AFED-9EF1EE6940D4}" destId="{B1B227DE-7A07-456A-932B-0C19711C1C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January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Development planning, finalizing design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February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March</a:t>
          </a:r>
          <a:endParaRPr lang="en-US" sz="2000" b="1" dirty="0">
            <a:latin typeface="+mj-lt"/>
            <a:ea typeface="Calibri" charset="0"/>
            <a:cs typeface="Calibri" charset="0"/>
          </a:endParaRP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Pre-production, early prototyping</a:t>
          </a: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April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July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Main production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August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September</a:t>
          </a:r>
          <a:endParaRPr lang="en-US" sz="2000" b="1" dirty="0">
            <a:latin typeface="+mj-lt"/>
            <a:ea typeface="Calibri" charset="0"/>
            <a:cs typeface="Calibri" charset="0"/>
          </a:endParaRP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Bug fixes and gameplay balance tested</a:t>
          </a: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October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Pre-launch, beta testing, polishing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 custLinFactNeighborY="-59983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 custScaleY="15091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 custLinFactNeighborY="-58276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 custScaleY="150915" custLinFactNeighborY="30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 custLinFactNeighborY="-57981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 custScaleY="15091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 custLinFactNeighborY="-57981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 custScaleY="15091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 custLinFactNeighborY="-57981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 custScaleY="15091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November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algn="l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Main release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0" presStyleCnt="1" custScaleY="100000" custLinFactX="-17980" custLinFactNeighborX="-100000" custLinFactNeighborY="-16438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0" presStyleCnt="1" custScaleY="150915" custLinFactNeighborX="476" custLinFactNeighborY="-8340">
        <dgm:presLayoutVars/>
      </dgm:prSet>
      <dgm:spPr/>
    </dgm:pt>
  </dgm:ptLst>
  <dgm:cxnLst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88C7DEFE-ACEF-4A9F-B154-781CBBFCBE18}" srcId="{0DD8915E-DC14-41D6-9BB5-F49E1C265163}" destId="{13416990-6629-4AE4-B0B2-7DE8418884DB}" srcOrd="0" destOrd="0" parTransId="{180D8207-97DB-48B4-AFB6-E1571502D51D}" sibTransId="{355D6E8A-518E-4B49-955A-8C7CE0CBDA24}"/>
    <dgm:cxn modelId="{008A04F8-CCA8-463D-A028-8F7B8B5DED82}" type="presParOf" srcId="{917788B4-4702-452B-A9BF-BD370AC7C91D}" destId="{F042507F-C824-490E-948D-BDF8D9C669BD}" srcOrd="0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764F2-6771-4DDF-AA07-1CFB58CD7393}">
      <dsp:nvSpPr>
        <dsp:cNvPr id="0" name=""/>
        <dsp:cNvSpPr/>
      </dsp:nvSpPr>
      <dsp:spPr>
        <a:xfrm>
          <a:off x="115413" y="2164"/>
          <a:ext cx="3225401" cy="19352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  <a:endParaRPr lang="en-US" sz="5100" b="1" kern="1200">
            <a:latin typeface="+mj-lt"/>
          </a:endParaRP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115413" y="2164"/>
        <a:ext cx="3225401" cy="1935240"/>
      </dsp:txXfrm>
    </dsp:sp>
    <dsp:sp modelId="{E5710201-F26E-4606-8ED5-1AECADBA84A2}">
      <dsp:nvSpPr>
        <dsp:cNvPr id="0" name=""/>
        <dsp:cNvSpPr/>
      </dsp:nvSpPr>
      <dsp:spPr>
        <a:xfrm>
          <a:off x="3663355" y="2164"/>
          <a:ext cx="3225401" cy="1935240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3663355" y="2164"/>
        <a:ext cx="3225401" cy="1935240"/>
      </dsp:txXfrm>
    </dsp:sp>
    <dsp:sp modelId="{B5A67127-A819-4111-B647-C489007CBD65}">
      <dsp:nvSpPr>
        <dsp:cNvPr id="0" name=""/>
        <dsp:cNvSpPr/>
      </dsp:nvSpPr>
      <dsp:spPr>
        <a:xfrm>
          <a:off x="7211296" y="2164"/>
          <a:ext cx="3225401" cy="1935240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7211296" y="2164"/>
        <a:ext cx="3225401" cy="1935240"/>
      </dsp:txXfrm>
    </dsp:sp>
    <dsp:sp modelId="{F416398C-AF6E-4B64-9CA4-AAFB7FF42521}">
      <dsp:nvSpPr>
        <dsp:cNvPr id="0" name=""/>
        <dsp:cNvSpPr/>
      </dsp:nvSpPr>
      <dsp:spPr>
        <a:xfrm>
          <a:off x="1889384" y="2259945"/>
          <a:ext cx="3225401" cy="1935240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1889384" y="2259945"/>
        <a:ext cx="3225401" cy="1935240"/>
      </dsp:txXfrm>
    </dsp:sp>
    <dsp:sp modelId="{B1B227DE-7A07-456A-932B-0C19711C1C42}">
      <dsp:nvSpPr>
        <dsp:cNvPr id="0" name=""/>
        <dsp:cNvSpPr/>
      </dsp:nvSpPr>
      <dsp:spPr>
        <a:xfrm>
          <a:off x="5437326" y="2259945"/>
          <a:ext cx="3225401" cy="1935240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5437326" y="2259945"/>
        <a:ext cx="3225401" cy="1935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15499" y="128137"/>
          <a:ext cx="2087524" cy="626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January</a:t>
          </a:r>
          <a:endParaRPr lang="en-US" sz="2100" b="1" kern="1200" dirty="0">
            <a:latin typeface="+mj-lt"/>
          </a:endParaRPr>
        </a:p>
      </dsp:txBody>
      <dsp:txXfrm>
        <a:off x="15499" y="128137"/>
        <a:ext cx="2087524" cy="626257"/>
      </dsp:txXfrm>
    </dsp:sp>
    <dsp:sp modelId="{910C52EF-D1F5-4581-A150-24B263AF9343}">
      <dsp:nvSpPr>
        <dsp:cNvPr id="0" name=""/>
        <dsp:cNvSpPr/>
      </dsp:nvSpPr>
      <dsp:spPr>
        <a:xfrm>
          <a:off x="15499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Development planning, finalizing design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15499" y="765521"/>
        <a:ext cx="2087524" cy="2160923"/>
      </dsp:txXfrm>
    </dsp:sp>
    <dsp:sp modelId="{1F484571-9C36-4EBC-94E8-740ECF59A9E8}">
      <dsp:nvSpPr>
        <dsp:cNvPr id="0" name=""/>
        <dsp:cNvSpPr/>
      </dsp:nvSpPr>
      <dsp:spPr>
        <a:xfrm>
          <a:off x="2210812" y="138827"/>
          <a:ext cx="2087524" cy="626257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February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March</a:t>
          </a:r>
          <a:endParaRPr lang="en-US" sz="2000" b="1" kern="1200" dirty="0">
            <a:latin typeface="+mj-lt"/>
            <a:ea typeface="Calibri" charset="0"/>
            <a:cs typeface="Calibri" charset="0"/>
          </a:endParaRPr>
        </a:p>
      </dsp:txBody>
      <dsp:txXfrm>
        <a:off x="2210812" y="138827"/>
        <a:ext cx="2087524" cy="626257"/>
      </dsp:txXfrm>
    </dsp:sp>
    <dsp:sp modelId="{8382FB71-379A-4A42-BEC2-AAF439B565D5}">
      <dsp:nvSpPr>
        <dsp:cNvPr id="0" name=""/>
        <dsp:cNvSpPr/>
      </dsp:nvSpPr>
      <dsp:spPr>
        <a:xfrm>
          <a:off x="2210812" y="76595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Pre-production, early prototyping</a:t>
          </a:r>
        </a:p>
      </dsp:txBody>
      <dsp:txXfrm>
        <a:off x="2210812" y="765951"/>
        <a:ext cx="2087524" cy="2160923"/>
      </dsp:txXfrm>
    </dsp:sp>
    <dsp:sp modelId="{6B33ABE5-CEF1-4B39-82C3-F1FC644C0A8F}">
      <dsp:nvSpPr>
        <dsp:cNvPr id="0" name=""/>
        <dsp:cNvSpPr/>
      </dsp:nvSpPr>
      <dsp:spPr>
        <a:xfrm>
          <a:off x="4406125" y="140675"/>
          <a:ext cx="2087524" cy="626257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April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July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6125" y="140675"/>
        <a:ext cx="2087524" cy="626257"/>
      </dsp:txXfrm>
    </dsp:sp>
    <dsp:sp modelId="{D49AD3F7-B2B6-4709-A43B-C22DEB981B39}">
      <dsp:nvSpPr>
        <dsp:cNvPr id="0" name=""/>
        <dsp:cNvSpPr/>
      </dsp:nvSpPr>
      <dsp:spPr>
        <a:xfrm>
          <a:off x="4406125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Main production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6125" y="765521"/>
        <a:ext cx="2087524" cy="2160923"/>
      </dsp:txXfrm>
    </dsp:sp>
    <dsp:sp modelId="{4AE355A7-3A54-47B1-8CB5-F35120F77B1B}">
      <dsp:nvSpPr>
        <dsp:cNvPr id="0" name=""/>
        <dsp:cNvSpPr/>
      </dsp:nvSpPr>
      <dsp:spPr>
        <a:xfrm>
          <a:off x="6601438" y="140675"/>
          <a:ext cx="2087524" cy="626257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August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September</a:t>
          </a:r>
          <a:endParaRPr lang="en-US" sz="2000" b="1" kern="1200" dirty="0">
            <a:latin typeface="+mj-lt"/>
            <a:ea typeface="Calibri" charset="0"/>
            <a:cs typeface="Calibri" charset="0"/>
          </a:endParaRPr>
        </a:p>
      </dsp:txBody>
      <dsp:txXfrm>
        <a:off x="6601438" y="140675"/>
        <a:ext cx="2087524" cy="626257"/>
      </dsp:txXfrm>
    </dsp:sp>
    <dsp:sp modelId="{C0A30CE6-D937-498A-8D1C-AB49CDB4AE52}">
      <dsp:nvSpPr>
        <dsp:cNvPr id="0" name=""/>
        <dsp:cNvSpPr/>
      </dsp:nvSpPr>
      <dsp:spPr>
        <a:xfrm>
          <a:off x="6601438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Bug fixes and gameplay balance tested</a:t>
          </a:r>
        </a:p>
      </dsp:txBody>
      <dsp:txXfrm>
        <a:off x="6601438" y="765521"/>
        <a:ext cx="2087524" cy="2160923"/>
      </dsp:txXfrm>
    </dsp:sp>
    <dsp:sp modelId="{1D3D5FCC-5789-4468-99A6-5D6A676B6013}">
      <dsp:nvSpPr>
        <dsp:cNvPr id="0" name=""/>
        <dsp:cNvSpPr/>
      </dsp:nvSpPr>
      <dsp:spPr>
        <a:xfrm>
          <a:off x="8796751" y="140675"/>
          <a:ext cx="2087524" cy="626257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October</a:t>
          </a:r>
        </a:p>
      </dsp:txBody>
      <dsp:txXfrm>
        <a:off x="8796751" y="140675"/>
        <a:ext cx="2087524" cy="626257"/>
      </dsp:txXfrm>
    </dsp:sp>
    <dsp:sp modelId="{44C7D37A-568B-4A53-88BE-8330DEF7D4A3}">
      <dsp:nvSpPr>
        <dsp:cNvPr id="0" name=""/>
        <dsp:cNvSpPr/>
      </dsp:nvSpPr>
      <dsp:spPr>
        <a:xfrm>
          <a:off x="8796751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Pre-launch, beta testing, polishing</a:t>
          </a:r>
        </a:p>
      </dsp:txBody>
      <dsp:txXfrm>
        <a:off x="8796751" y="765521"/>
        <a:ext cx="2087524" cy="2160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D5FCC-5789-4468-99A6-5D6A676B6013}">
      <dsp:nvSpPr>
        <dsp:cNvPr id="0" name=""/>
        <dsp:cNvSpPr/>
      </dsp:nvSpPr>
      <dsp:spPr>
        <a:xfrm>
          <a:off x="0" y="287404"/>
          <a:ext cx="3507277" cy="105218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153" tIns="277153" rIns="277153" bIns="27715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November</a:t>
          </a:r>
        </a:p>
      </dsp:txBody>
      <dsp:txXfrm>
        <a:off x="0" y="287404"/>
        <a:ext cx="3507277" cy="1052183"/>
      </dsp:txXfrm>
    </dsp:sp>
    <dsp:sp modelId="{44C7D37A-568B-4A53-88BE-8330DEF7D4A3}">
      <dsp:nvSpPr>
        <dsp:cNvPr id="0" name=""/>
        <dsp:cNvSpPr/>
      </dsp:nvSpPr>
      <dsp:spPr>
        <a:xfrm>
          <a:off x="0" y="1332712"/>
          <a:ext cx="3507277" cy="8029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Main release</a:t>
          </a:r>
        </a:p>
      </dsp:txBody>
      <dsp:txXfrm>
        <a:off x="0" y="1332712"/>
        <a:ext cx="3507277" cy="802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4869" y="868362"/>
          <a:ext cx="2091607" cy="6274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kern="1200" dirty="0">
            <a:latin typeface="+mj-lt"/>
          </a:endParaRPr>
        </a:p>
      </dsp:txBody>
      <dsp:txXfrm>
        <a:off x="4869" y="868362"/>
        <a:ext cx="2091607" cy="627482"/>
      </dsp:txXfrm>
    </dsp:sp>
    <dsp:sp modelId="{910C52EF-D1F5-4581-A150-24B263AF9343}">
      <dsp:nvSpPr>
        <dsp:cNvPr id="0" name=""/>
        <dsp:cNvSpPr/>
      </dsp:nvSpPr>
      <dsp:spPr>
        <a:xfrm>
          <a:off x="4869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869" y="1495844"/>
        <a:ext cx="2091607" cy="1977605"/>
      </dsp:txXfrm>
    </dsp:sp>
    <dsp:sp modelId="{1F484571-9C36-4EBC-94E8-740ECF59A9E8}">
      <dsp:nvSpPr>
        <dsp:cNvPr id="0" name=""/>
        <dsp:cNvSpPr/>
      </dsp:nvSpPr>
      <dsp:spPr>
        <a:xfrm>
          <a:off x="2204476" y="868362"/>
          <a:ext cx="2091607" cy="627482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2204476" y="868362"/>
        <a:ext cx="2091607" cy="627482"/>
      </dsp:txXfrm>
    </dsp:sp>
    <dsp:sp modelId="{8382FB71-379A-4A42-BEC2-AAF439B565D5}">
      <dsp:nvSpPr>
        <dsp:cNvPr id="0" name=""/>
        <dsp:cNvSpPr/>
      </dsp:nvSpPr>
      <dsp:spPr>
        <a:xfrm>
          <a:off x="2204476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2204476" y="1495844"/>
        <a:ext cx="2091607" cy="1977605"/>
      </dsp:txXfrm>
    </dsp:sp>
    <dsp:sp modelId="{6B33ABE5-CEF1-4B39-82C3-F1FC644C0A8F}">
      <dsp:nvSpPr>
        <dsp:cNvPr id="0" name=""/>
        <dsp:cNvSpPr/>
      </dsp:nvSpPr>
      <dsp:spPr>
        <a:xfrm>
          <a:off x="4404083" y="868362"/>
          <a:ext cx="2091607" cy="627482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4083" y="868362"/>
        <a:ext cx="2091607" cy="627482"/>
      </dsp:txXfrm>
    </dsp:sp>
    <dsp:sp modelId="{D49AD3F7-B2B6-4709-A43B-C22DEB981B39}">
      <dsp:nvSpPr>
        <dsp:cNvPr id="0" name=""/>
        <dsp:cNvSpPr/>
      </dsp:nvSpPr>
      <dsp:spPr>
        <a:xfrm>
          <a:off x="4404083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4083" y="1495844"/>
        <a:ext cx="2091607" cy="1977605"/>
      </dsp:txXfrm>
    </dsp:sp>
    <dsp:sp modelId="{4AE355A7-3A54-47B1-8CB5-F35120F77B1B}">
      <dsp:nvSpPr>
        <dsp:cNvPr id="0" name=""/>
        <dsp:cNvSpPr/>
      </dsp:nvSpPr>
      <dsp:spPr>
        <a:xfrm>
          <a:off x="6603691" y="868362"/>
          <a:ext cx="2091607" cy="627482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6603691" y="868362"/>
        <a:ext cx="2091607" cy="627482"/>
      </dsp:txXfrm>
    </dsp:sp>
    <dsp:sp modelId="{C0A30CE6-D937-498A-8D1C-AB49CDB4AE52}">
      <dsp:nvSpPr>
        <dsp:cNvPr id="0" name=""/>
        <dsp:cNvSpPr/>
      </dsp:nvSpPr>
      <dsp:spPr>
        <a:xfrm>
          <a:off x="6603691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6603691" y="1495844"/>
        <a:ext cx="2091607" cy="1977605"/>
      </dsp:txXfrm>
    </dsp:sp>
    <dsp:sp modelId="{1D3D5FCC-5789-4468-99A6-5D6A676B6013}">
      <dsp:nvSpPr>
        <dsp:cNvPr id="0" name=""/>
        <dsp:cNvSpPr/>
      </dsp:nvSpPr>
      <dsp:spPr>
        <a:xfrm>
          <a:off x="8803298" y="868362"/>
          <a:ext cx="2091607" cy="627482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8803298" y="868362"/>
        <a:ext cx="2091607" cy="627482"/>
      </dsp:txXfrm>
    </dsp:sp>
    <dsp:sp modelId="{44C7D37A-568B-4A53-88BE-8330DEF7D4A3}">
      <dsp:nvSpPr>
        <dsp:cNvPr id="0" name=""/>
        <dsp:cNvSpPr/>
      </dsp:nvSpPr>
      <dsp:spPr>
        <a:xfrm>
          <a:off x="8803298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8803298" y="1495844"/>
        <a:ext cx="2091607" cy="197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3" y="1201688"/>
            <a:ext cx="6815446" cy="25627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CT6018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546" y="3764422"/>
            <a:ext cx="6437555" cy="6708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Joe Mason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Engagement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1300" y="1764193"/>
            <a:ext cx="3327366" cy="597604"/>
          </a:xfrm>
        </p:spPr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Frequent rewards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2317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5393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43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 Loop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46F2E-1FA8-4F5C-C42E-C4DA3737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40" y="1527389"/>
            <a:ext cx="7563906" cy="4648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B78C9A-C252-C5B3-46E8-88C3D81DA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046" y="1415799"/>
            <a:ext cx="2013234" cy="48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8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Short Example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899"/>
            <a:ext cx="4054966" cy="3393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Video showing main menu </a:t>
            </a:r>
            <a:r>
              <a:rPr lang="en-US" dirty="0">
                <a:sym typeface="Wingdings" panose="05000000000000000000" pitchFamily="2" charset="2"/>
              </a:rPr>
              <a:t> finding game  lobby  starting game  basic movement, mining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 mechanics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007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Game Economy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313" y="1582020"/>
            <a:ext cx="2363517" cy="597604"/>
          </a:xfrm>
        </p:spPr>
        <p:txBody>
          <a:bodyPr/>
          <a:lstStyle/>
          <a:p>
            <a:r>
              <a:rPr lang="en-US" dirty="0"/>
              <a:t>Silver Coins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9420" y="1967630"/>
            <a:ext cx="2650611" cy="4386180"/>
          </a:xfrm>
        </p:spPr>
        <p:txBody>
          <a:bodyPr>
            <a:normAutofit/>
          </a:bodyPr>
          <a:lstStyle/>
          <a:p>
            <a:r>
              <a:rPr lang="en-US" sz="1800" dirty="0"/>
              <a:t>Low amount rewarded from unranked match wins</a:t>
            </a:r>
          </a:p>
          <a:p>
            <a:r>
              <a:rPr lang="en-US" sz="1800" dirty="0"/>
              <a:t>Very low amount rewarded from unranked match missions</a:t>
            </a:r>
          </a:p>
          <a:p>
            <a:r>
              <a:rPr lang="en-US" sz="1800" dirty="0"/>
              <a:t>Moderate amount rewarded from ranked matches</a:t>
            </a:r>
          </a:p>
          <a:p>
            <a:r>
              <a:rPr lang="en-US" sz="1800" dirty="0"/>
              <a:t>Purchasable with Gold Coins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97508" y="1582020"/>
            <a:ext cx="2363517" cy="597604"/>
          </a:xfrm>
        </p:spPr>
        <p:txBody>
          <a:bodyPr/>
          <a:lstStyle/>
          <a:p>
            <a:r>
              <a:rPr lang="en-US" dirty="0"/>
              <a:t>Gold Coins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7615" y="1957875"/>
            <a:ext cx="2650611" cy="4386181"/>
          </a:xfrm>
        </p:spPr>
        <p:txBody>
          <a:bodyPr>
            <a:normAutofit/>
          </a:bodyPr>
          <a:lstStyle/>
          <a:p>
            <a:r>
              <a:rPr lang="en-US" sz="1800" dirty="0"/>
              <a:t>Low amount rewarded from ranked match wins</a:t>
            </a:r>
          </a:p>
          <a:p>
            <a:r>
              <a:rPr lang="en-US" sz="1800" dirty="0"/>
              <a:t>Very low amount rewarded from ranked match missions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Purchasable with money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88883" y="1582020"/>
            <a:ext cx="3180304" cy="564479"/>
          </a:xfrm>
        </p:spPr>
        <p:txBody>
          <a:bodyPr>
            <a:normAutofit/>
          </a:bodyPr>
          <a:lstStyle/>
          <a:p>
            <a:r>
              <a:rPr lang="en-US" dirty="0"/>
              <a:t>Cosmetic Fragments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88883" y="1967630"/>
            <a:ext cx="2677109" cy="4330234"/>
          </a:xfrm>
        </p:spPr>
        <p:txBody>
          <a:bodyPr>
            <a:normAutofit/>
          </a:bodyPr>
          <a:lstStyle/>
          <a:p>
            <a:r>
              <a:rPr lang="en-US" sz="1800" dirty="0"/>
              <a:t>Rarely awarded from ranked match wins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Low, moderate or high amount rewarded from respective Loot Boxes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13</a:t>
            </a:fld>
            <a:endParaRPr lang="en-US" noProof="0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9E92AC51-7189-80A0-76B3-D326E9CD0BA3}"/>
              </a:ext>
            </a:extLst>
          </p:cNvPr>
          <p:cNvSpPr txBox="1">
            <a:spLocks/>
          </p:cNvSpPr>
          <p:nvPr/>
        </p:nvSpPr>
        <p:spPr>
          <a:xfrm>
            <a:off x="5918434" y="1582020"/>
            <a:ext cx="2271957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Loot Boxes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C9226DB8-80FB-00B2-1C34-FF841B0ACA1C}"/>
              </a:ext>
            </a:extLst>
          </p:cNvPr>
          <p:cNvSpPr txBox="1">
            <a:spLocks/>
          </p:cNvSpPr>
          <p:nvPr/>
        </p:nvSpPr>
        <p:spPr>
          <a:xfrm>
            <a:off x="5918434" y="1967630"/>
            <a:ext cx="2629366" cy="4330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Rarely awarded from ranked match wins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Purchasable with Gold Coins</a:t>
            </a:r>
          </a:p>
          <a:p>
            <a:r>
              <a:rPr lang="en-US" sz="1800" dirty="0"/>
              <a:t>Purchasable with money</a:t>
            </a:r>
          </a:p>
        </p:txBody>
      </p:sp>
    </p:spTree>
    <p:extLst>
      <p:ext uri="{BB962C8B-B14F-4D97-AF65-F5344CB8AC3E}">
        <p14:creationId xmlns:p14="http://schemas.microsoft.com/office/powerpoint/2010/main" val="255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Growth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C07CF-0B58-D0FC-6837-9D9500A1A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6111" y="1560513"/>
            <a:ext cx="10967623" cy="4341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- Onboarding process for new users</a:t>
            </a:r>
          </a:p>
          <a:p>
            <a:pPr>
              <a:buFontTx/>
              <a:buChar char="-"/>
            </a:pPr>
            <a:r>
              <a:rPr lang="en-GB" dirty="0"/>
              <a:t>No account required, but recommended and rewarded</a:t>
            </a:r>
          </a:p>
          <a:p>
            <a:pPr>
              <a:buFontTx/>
              <a:buChar char="-"/>
            </a:pPr>
            <a:r>
              <a:rPr lang="en-GB" dirty="0"/>
              <a:t>Linking with socials rewarded, scaling rewards for inviting friends to the game</a:t>
            </a:r>
          </a:p>
          <a:p>
            <a:pPr>
              <a:buFontTx/>
              <a:buChar char="-"/>
            </a:pPr>
            <a:r>
              <a:rPr lang="en-GB" dirty="0"/>
              <a:t>Reward multiple loot boxes that each take an amount of time to open for free</a:t>
            </a:r>
          </a:p>
          <a:p>
            <a:pPr>
              <a:buFontTx/>
              <a:buChar char="-"/>
            </a:pPr>
            <a:r>
              <a:rPr lang="en-GB" dirty="0"/>
              <a:t>Targeted &amp; tailored push notifications</a:t>
            </a:r>
          </a:p>
          <a:p>
            <a:pPr>
              <a:buFontTx/>
              <a:buChar char="-"/>
            </a:pPr>
            <a:r>
              <a:rPr lang="en-GB" dirty="0"/>
              <a:t>Daily, weekly and monthly competitions</a:t>
            </a:r>
          </a:p>
          <a:p>
            <a:pPr>
              <a:buFontTx/>
              <a:buChar char="-"/>
            </a:pPr>
            <a:r>
              <a:rPr lang="en-GB" dirty="0"/>
              <a:t>Seasonal events Halloween Christmas etc</a:t>
            </a:r>
          </a:p>
          <a:p>
            <a:pPr>
              <a:buFontTx/>
              <a:buChar char="-"/>
            </a:pPr>
            <a:r>
              <a:rPr lang="en-GB" dirty="0"/>
              <a:t>Keep track of analytics to identify strong and weak areas</a:t>
            </a:r>
          </a:p>
        </p:txBody>
      </p:sp>
    </p:spTree>
    <p:extLst>
      <p:ext uri="{BB962C8B-B14F-4D97-AF65-F5344CB8AC3E}">
        <p14:creationId xmlns:p14="http://schemas.microsoft.com/office/powerpoint/2010/main" val="172593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r>
              <a:rPr lang="en-US" dirty="0"/>
              <a:t>Action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15</a:t>
            </a:fld>
            <a:endParaRPr lang="en-US" noProof="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EBC1B1C0-2469-A343-99AF-6D92CA895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434726138"/>
              </p:ext>
            </p:extLst>
          </p:nvPr>
        </p:nvGraphicFramePr>
        <p:xfrm>
          <a:off x="781685" y="1209099"/>
          <a:ext cx="10899775" cy="3430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D9B9ACB0-4030-F5CA-8620-2A53885B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025496"/>
              </p:ext>
            </p:extLst>
          </p:nvPr>
        </p:nvGraphicFramePr>
        <p:xfrm>
          <a:off x="4342361" y="4079754"/>
          <a:ext cx="3507277" cy="264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5494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996950"/>
            <a:ext cx="2384425" cy="4946650"/>
          </a:xfrm>
        </p:spPr>
        <p:txBody>
          <a:bodyPr anchor="t">
            <a:normAutofit/>
          </a:bodyPr>
          <a:lstStyle/>
          <a:p>
            <a:r>
              <a:rPr lang="en-US" sz="4000" dirty="0"/>
              <a:t>Financial Traction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96A54E9-1AF6-4A17-A713-79D260FE325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718924170"/>
              </p:ext>
            </p:extLst>
          </p:nvPr>
        </p:nvGraphicFramePr>
        <p:xfrm>
          <a:off x="3422650" y="996950"/>
          <a:ext cx="8368869" cy="45442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5848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339628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339628">
                  <a:extLst>
                    <a:ext uri="{9D8B030D-6E8A-4147-A177-3AD203B41FA5}">
                      <a16:colId xmlns:a16="http://schemas.microsoft.com/office/drawing/2014/main" val="3061238242"/>
                    </a:ext>
                  </a:extLst>
                </a:gridCol>
                <a:gridCol w="1472069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405848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405848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User Count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Retention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Gross Income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Gross Cost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solidFill>
                            <a:schemeClr val="accent3"/>
                          </a:solidFill>
                        </a:rPr>
                        <a:t>Net Profit</a:t>
                      </a:r>
                      <a:endParaRPr lang="en-US" sz="1800" b="1" i="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£48,000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£95,000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-£52,000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£128,000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-£17,000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£228,000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£185,000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£43,000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£340,000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£225,000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£115,000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631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996950"/>
            <a:ext cx="2384425" cy="4946650"/>
          </a:xfrm>
        </p:spPr>
        <p:txBody>
          <a:bodyPr anchor="t">
            <a:normAutofit/>
          </a:bodyPr>
          <a:lstStyle/>
          <a:p>
            <a:r>
              <a:rPr lang="en-US" sz="4000" dirty="0"/>
              <a:t>Revenue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96A54E9-1AF6-4A17-A713-79D260FE3257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3422650" y="996950"/>
          <a:ext cx="8368870" cy="45442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73774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673774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673774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673774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673774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9088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Category 1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Category 2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Category 3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solidFill>
                            <a:schemeClr val="accent3"/>
                          </a:solidFill>
                        </a:rPr>
                        <a:t>Category 4</a:t>
                      </a:r>
                      <a:endParaRPr lang="en-US" sz="1800" b="1" i="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sz="1800" dirty="0"/>
                        <a:t>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sz="1800" dirty="0"/>
                        <a:t>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r>
                        <a:rPr lang="en-US" dirty="0"/>
                        <a:t>Item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r>
                        <a:rPr lang="en-US" dirty="0"/>
                        <a:t>Item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en-US" sz="1800" dirty="0"/>
                        <a:t>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9895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Funding Required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04293348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48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94FA6A-80EA-46C1-8A4C-B4D8E90A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pic>
        <p:nvPicPr>
          <p:cNvPr id="23" name="Picture Placeholder 22" descr="A picture containing mountain, outdoor, sky, rock, tent">
            <a:extLst>
              <a:ext uri="{FF2B5EF4-FFF2-40B4-BE49-F238E27FC236}">
                <a16:creationId xmlns:a16="http://schemas.microsoft.com/office/drawing/2014/main" id="{37330047-BDCE-48AE-A7A5-A6A79A7D2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38" y="665163"/>
            <a:ext cx="2214562" cy="2513012"/>
          </a:xfrm>
        </p:spPr>
      </p:pic>
      <p:pic>
        <p:nvPicPr>
          <p:cNvPr id="53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9AFE6654-29BC-4F7D-9F69-C78DCCF2A7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9737" y="665579"/>
            <a:ext cx="2214562" cy="2513012"/>
          </a:xfrm>
        </p:spPr>
      </p:pic>
      <p:pic>
        <p:nvPicPr>
          <p:cNvPr id="19" name="Picture Placeholder 18" descr="A picture containing outdoor, mountain, sky, nature">
            <a:extLst>
              <a:ext uri="{FF2B5EF4-FFF2-40B4-BE49-F238E27FC236}">
                <a16:creationId xmlns:a16="http://schemas.microsoft.com/office/drawing/2014/main" id="{AA7C515C-968D-4E0E-AE9F-2B4791B73F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54" y="3607271"/>
            <a:ext cx="2214562" cy="2513012"/>
          </a:xfrm>
        </p:spPr>
      </p:pic>
      <p:pic>
        <p:nvPicPr>
          <p:cNvPr id="25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74AF03B6-7ED2-47DC-A5B8-3F7DB422CE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4845" y="3607271"/>
            <a:ext cx="2214562" cy="2513012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AEB8108-A042-4614-9BE5-EA75E865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3" y="776941"/>
            <a:ext cx="3828517" cy="5166659"/>
          </a:xfrm>
        </p:spPr>
        <p:txBody>
          <a:bodyPr anchor="t"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Who are we?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Joe’s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5896" y="3591468"/>
            <a:ext cx="7258807" cy="259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Limited company, will be producing mobile games in the casual market, employing junior skill level developers. Plan on creating a new game every 2 to 3 years, taking on new hires as required.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Products are medium in technological scope, as required by company makeup and present funding available.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development team consists of 4 people: Team lead &amp; Programmer, second Programmer, Artist, Marketing analyst.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/>
          <a:lstStyle/>
          <a:p>
            <a:r>
              <a:rPr lang="en-US" dirty="0"/>
              <a:t>OutDig</a:t>
            </a:r>
          </a:p>
          <a:p>
            <a:endParaRPr lang="en-US" dirty="0"/>
          </a:p>
          <a:p>
            <a:r>
              <a:rPr lang="en-US" dirty="0"/>
              <a:t>Joe’s Games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46363"/>
          </a:xfrm>
        </p:spPr>
      </p:pic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1" y="40801"/>
            <a:ext cx="6801085" cy="110454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Product Overview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OutDig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843" y="1495514"/>
            <a:ext cx="6801085" cy="47514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Mine, fight and build to outplay your opponents in fast-paced, real-time battles.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Casual, Action, Arcade, Sandbox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Casual &amp; competitive players, aged 7 to 40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~£340,000 in 4 years (end of 2026)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2" name="Title 17">
            <a:extLst>
              <a:ext uri="{FF2B5EF4-FFF2-40B4-BE49-F238E27FC236}">
                <a16:creationId xmlns:a16="http://schemas.microsoft.com/office/drawing/2014/main" id="{B86EF493-69FC-2A55-A10B-D435B8FC2C4F}"/>
              </a:ext>
            </a:extLst>
          </p:cNvPr>
          <p:cNvSpPr txBox="1">
            <a:spLocks/>
          </p:cNvSpPr>
          <p:nvPr/>
        </p:nvSpPr>
        <p:spPr>
          <a:xfrm>
            <a:off x="-147212" y="1145344"/>
            <a:ext cx="4587351" cy="8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OutDig</a:t>
            </a:r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Core Mechanics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9243" y="1764139"/>
            <a:ext cx="4756714" cy="5976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Fighting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899"/>
            <a:ext cx="4576260" cy="13858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multiplayer fighting game, the fighting mechanics are very important. Fluid, accurate, physics reliant.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1"/>
            <a:ext cx="4756714" cy="5976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73695C54-EDB8-29E6-AC74-53032D62845B}"/>
              </a:ext>
            </a:extLst>
          </p:cNvPr>
          <p:cNvSpPr txBox="1">
            <a:spLocks/>
          </p:cNvSpPr>
          <p:nvPr/>
        </p:nvSpPr>
        <p:spPr>
          <a:xfrm>
            <a:off x="1209243" y="4023398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6E477520-90E0-1E94-6A0B-5D86FB19E03B}"/>
              </a:ext>
            </a:extLst>
          </p:cNvPr>
          <p:cNvSpPr txBox="1">
            <a:spLocks/>
          </p:cNvSpPr>
          <p:nvPr/>
        </p:nvSpPr>
        <p:spPr>
          <a:xfrm>
            <a:off x="1209243" y="4634159"/>
            <a:ext cx="4576260" cy="185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collected resources to strategically place down block tiles and outplay the opponents. 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F7390E1A-9261-CD17-DDB9-B43F60195971}"/>
              </a:ext>
            </a:extLst>
          </p:cNvPr>
          <p:cNvSpPr txBox="1">
            <a:spLocks/>
          </p:cNvSpPr>
          <p:nvPr/>
        </p:nvSpPr>
        <p:spPr>
          <a:xfrm>
            <a:off x="6257467" y="2361635"/>
            <a:ext cx="4576260" cy="138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Destruction of the environment; creating routes, mining ores, destroying player placed blocks.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C1E03CA-1E1C-936A-82BB-949B0E68B156}"/>
              </a:ext>
            </a:extLst>
          </p:cNvPr>
          <p:cNvSpPr txBox="1">
            <a:spLocks/>
          </p:cNvSpPr>
          <p:nvPr/>
        </p:nvSpPr>
        <p:spPr>
          <a:xfrm>
            <a:off x="6226045" y="3898654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Gameplay Objective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8CD920CE-5FB4-1D77-7AA4-3A8A6BB5CB08}"/>
              </a:ext>
            </a:extLst>
          </p:cNvPr>
          <p:cNvSpPr txBox="1">
            <a:spLocks/>
          </p:cNvSpPr>
          <p:nvPr/>
        </p:nvSpPr>
        <p:spPr>
          <a:xfrm>
            <a:off x="6226045" y="4496257"/>
            <a:ext cx="4576260" cy="1995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win condition of the game loop.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Depending on selected game mode, destroy the enemies base or capture the enemies flag more times than they have captured yours.</a:t>
            </a:r>
          </a:p>
        </p:txBody>
      </p:sp>
    </p:spTree>
    <p:extLst>
      <p:ext uri="{BB962C8B-B14F-4D97-AF65-F5344CB8AC3E}">
        <p14:creationId xmlns:p14="http://schemas.microsoft.com/office/powerpoint/2010/main" val="402630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Competition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296" y="1375146"/>
            <a:ext cx="3327366" cy="597604"/>
          </a:xfrm>
        </p:spPr>
        <p:txBody>
          <a:bodyPr/>
          <a:lstStyle/>
          <a:p>
            <a:r>
              <a:rPr lang="en-US" dirty="0"/>
              <a:t>Company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9189" y="1985852"/>
            <a:ext cx="4118268" cy="43692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Market influence</a:t>
            </a:r>
          </a:p>
          <a:p>
            <a:pPr marL="0" lvl="0" indent="0">
              <a:buNone/>
            </a:pPr>
            <a:r>
              <a:rPr lang="en-US" dirty="0"/>
              <a:t>Financials</a:t>
            </a:r>
          </a:p>
          <a:p>
            <a:pPr marL="0" lvl="0" indent="0">
              <a:buNone/>
            </a:pPr>
            <a:r>
              <a:rPr lang="en-US" dirty="0"/>
              <a:t>Similarities</a:t>
            </a:r>
          </a:p>
          <a:p>
            <a:pPr marL="0" lvl="0" indent="0">
              <a:buNone/>
            </a:pPr>
            <a:r>
              <a:rPr lang="en-US" dirty="0"/>
              <a:t>Potential to overtake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70702" y="1375146"/>
            <a:ext cx="3327366" cy="597604"/>
          </a:xfrm>
        </p:spPr>
        <p:txBody>
          <a:bodyPr/>
          <a:lstStyle/>
          <a:p>
            <a:r>
              <a:rPr lang="en-US" dirty="0"/>
              <a:t>Company 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70701" y="1985852"/>
            <a:ext cx="4118269" cy="4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“reflection.io”</a:t>
            </a:r>
          </a:p>
          <a:p>
            <a:pPr marL="0" indent="0">
              <a:buNone/>
            </a:pPr>
            <a:r>
              <a:rPr lang="en-US" dirty="0"/>
              <a:t>“brawlhalla”</a:t>
            </a:r>
          </a:p>
          <a:p>
            <a:r>
              <a:rPr lang="en-US" dirty="0"/>
              <a:t>10m total downloads (free)</a:t>
            </a:r>
          </a:p>
          <a:p>
            <a:r>
              <a:rPr lang="en-US" dirty="0"/>
              <a:t>1.02m new downloads per year</a:t>
            </a:r>
          </a:p>
          <a:p>
            <a:r>
              <a:rPr lang="en-US" dirty="0"/>
              <a:t>£325,000 revenue per year</a:t>
            </a:r>
          </a:p>
          <a:p>
            <a:pPr marL="0" indent="0">
              <a:buNone/>
            </a:pPr>
            <a:r>
              <a:rPr lang="en-US" dirty="0"/>
              <a:t>“terraria”</a:t>
            </a:r>
          </a:p>
          <a:p>
            <a:r>
              <a:rPr lang="en-US" dirty="0"/>
              <a:t>1m total downloads (£4.59)</a:t>
            </a:r>
          </a:p>
          <a:p>
            <a:r>
              <a:rPr lang="en-US" dirty="0"/>
              <a:t>240k new downloads per year</a:t>
            </a:r>
          </a:p>
          <a:p>
            <a:r>
              <a:rPr lang="en-US" dirty="0"/>
              <a:t>£465,000 revenue per year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pic>
        <p:nvPicPr>
          <p:cNvPr id="9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A78D3100-7D1B-70DA-956C-E735495B8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030" y="1219308"/>
            <a:ext cx="2214562" cy="2513012"/>
          </a:xfrm>
          <a:prstGeom prst="rect">
            <a:avLst/>
          </a:prstGeom>
        </p:spPr>
      </p:pic>
      <p:pic>
        <p:nvPicPr>
          <p:cNvPr id="10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886D81A3-668D-EF1A-2974-73B3B8B01C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1138" y="4161000"/>
            <a:ext cx="2214562" cy="25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9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1" y="637886"/>
            <a:ext cx="1826375" cy="1567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spc="-40" dirty="0">
                <a:solidFill>
                  <a:srgbClr val="FFFFFF"/>
                </a:solidFill>
              </a:rPr>
              <a:t>Market Potential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3091F32-F283-B9C7-4380-2B1AA98A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927" y="76738"/>
            <a:ext cx="6490288" cy="332627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EE004-1220-7B14-EDF9-5227528EB89D}"/>
              </a:ext>
            </a:extLst>
          </p:cNvPr>
          <p:cNvSpPr txBox="1"/>
          <p:nvPr/>
        </p:nvSpPr>
        <p:spPr>
          <a:xfrm>
            <a:off x="2178523" y="274262"/>
            <a:ext cx="2697059" cy="293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Number of Unity games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published per genre.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spc="-2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Casual up 53%,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Midcore up 54%,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Hardcore up 55%,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Hyper-casual up 137%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2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86B98B9-65D3-0B05-EAE9-E9DD49A1B1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96"/>
          <a:stretch/>
        </p:blipFill>
        <p:spPr>
          <a:xfrm>
            <a:off x="2047381" y="3386022"/>
            <a:ext cx="5831841" cy="33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8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1" y="637886"/>
            <a:ext cx="1826375" cy="1567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spc="-40" dirty="0">
                <a:solidFill>
                  <a:srgbClr val="FFFFFF"/>
                </a:solidFill>
              </a:rPr>
              <a:t>Market Potential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EE004-1220-7B14-EDF9-5227528EB89D}"/>
              </a:ext>
            </a:extLst>
          </p:cNvPr>
          <p:cNvSpPr txBox="1"/>
          <p:nvPr/>
        </p:nvSpPr>
        <p:spPr>
          <a:xfrm>
            <a:off x="2190994" y="363675"/>
            <a:ext cx="3318320" cy="310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Revenue from in-app purchases and advertisements across regions.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600" spc="-2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From 2020 to 2021: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Total revenue grown by 30%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From 2019 to 2021: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EU Ad revenue grown by 98%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EU IAP grown by 418%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A880E-EED8-078C-7AC8-4F7B918D2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87"/>
          <a:stretch/>
        </p:blipFill>
        <p:spPr>
          <a:xfrm>
            <a:off x="1952657" y="3561940"/>
            <a:ext cx="4574344" cy="3202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F526F-368B-C0AE-D8B3-CCCB4EF0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93" y="3332637"/>
            <a:ext cx="5469928" cy="3431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22A479-805C-BD1F-5299-04E5BCFFE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793" y="93758"/>
            <a:ext cx="5469926" cy="32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2D3BCF-5FFD-4370-BBC0-949A4CAEC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F7891E-857B-435C-B27A-FAA12E672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0500"/>
            <a:ext cx="10336013" cy="77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 spc="-40" dirty="0">
                <a:solidFill>
                  <a:srgbClr val="FFFFFF"/>
                </a:solidFill>
              </a:rPr>
              <a:t>Unique Selling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906694569"/>
              </p:ext>
            </p:extLst>
          </p:nvPr>
        </p:nvGraphicFramePr>
        <p:xfrm>
          <a:off x="649288" y="1984375"/>
          <a:ext cx="10552112" cy="419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67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r>
              <a:rPr lang="en-US" dirty="0"/>
              <a:t>Marketing Strategy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3623" y="1340669"/>
            <a:ext cx="4756714" cy="597604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73623" y="1817136"/>
            <a:ext cx="4922377" cy="2308195"/>
          </a:xfrm>
        </p:spPr>
        <p:txBody>
          <a:bodyPr>
            <a:normAutofit/>
          </a:bodyPr>
          <a:lstStyle/>
          <a:p>
            <a:r>
              <a:rPr lang="en-US" dirty="0"/>
              <a:t>Development blog - weekly updates</a:t>
            </a:r>
          </a:p>
          <a:p>
            <a:r>
              <a:rPr lang="en-US" dirty="0"/>
              <a:t>Planned features</a:t>
            </a:r>
          </a:p>
          <a:p>
            <a:r>
              <a:rPr lang="en-US" dirty="0"/>
              <a:t>Q&amp;A</a:t>
            </a:r>
          </a:p>
          <a:p>
            <a:r>
              <a:rPr lang="en-US" dirty="0"/>
              <a:t>Weekly redeemable codes</a:t>
            </a:r>
          </a:p>
          <a:p>
            <a:r>
              <a:rPr lang="en-US" dirty="0"/>
              <a:t>Customer Support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25885" y="1339318"/>
            <a:ext cx="4756714" cy="597604"/>
          </a:xfrm>
        </p:spPr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3BE1C0-386B-47CB-BDCE-A24D9918AE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5885" y="1802291"/>
            <a:ext cx="4756714" cy="2308195"/>
          </a:xfrm>
        </p:spPr>
        <p:txBody>
          <a:bodyPr/>
          <a:lstStyle/>
          <a:p>
            <a:r>
              <a:rPr lang="en-US" dirty="0"/>
              <a:t>Twitter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TikTok</a:t>
            </a:r>
          </a:p>
          <a:p>
            <a:r>
              <a:rPr lang="en-US" dirty="0"/>
              <a:t>YouTube</a:t>
            </a:r>
          </a:p>
          <a:p>
            <a:r>
              <a:rPr lang="en-US" dirty="0"/>
              <a:t>Live streams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A7723031-1344-6B54-21EC-ADC8006663B6}"/>
              </a:ext>
            </a:extLst>
          </p:cNvPr>
          <p:cNvSpPr txBox="1">
            <a:spLocks/>
          </p:cNvSpPr>
          <p:nvPr/>
        </p:nvSpPr>
        <p:spPr>
          <a:xfrm>
            <a:off x="1093776" y="4503076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Trailer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A299BD4C-B6A0-7AF4-7B38-34829DAD6839}"/>
              </a:ext>
            </a:extLst>
          </p:cNvPr>
          <p:cNvSpPr txBox="1">
            <a:spLocks/>
          </p:cNvSpPr>
          <p:nvPr/>
        </p:nvSpPr>
        <p:spPr>
          <a:xfrm>
            <a:off x="1093776" y="4979544"/>
            <a:ext cx="4922377" cy="133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Gameplay footage</a:t>
            </a:r>
          </a:p>
          <a:p>
            <a:r>
              <a:rPr lang="en-US" dirty="0"/>
              <a:t>Mechanics highlight</a:t>
            </a:r>
          </a:p>
          <a:p>
            <a:r>
              <a:rPr lang="en-US" dirty="0"/>
              <a:t>Cosmetics showcase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FCA7DAD5-DE7D-375F-832E-EF16018520F7}"/>
              </a:ext>
            </a:extLst>
          </p:cNvPr>
          <p:cNvSpPr txBox="1">
            <a:spLocks/>
          </p:cNvSpPr>
          <p:nvPr/>
        </p:nvSpPr>
        <p:spPr>
          <a:xfrm>
            <a:off x="6825885" y="4503076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Advertising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CB43021-FF40-1B39-71C4-9310FF7D7197}"/>
              </a:ext>
            </a:extLst>
          </p:cNvPr>
          <p:cNvSpPr txBox="1">
            <a:spLocks/>
          </p:cNvSpPr>
          <p:nvPr/>
        </p:nvSpPr>
        <p:spPr>
          <a:xfrm>
            <a:off x="6825885" y="4979544"/>
            <a:ext cx="4922377" cy="133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Variety of advertisements</a:t>
            </a:r>
          </a:p>
          <a:p>
            <a:r>
              <a:rPr lang="en-US" dirty="0"/>
              <a:t>Sponsorships</a:t>
            </a:r>
          </a:p>
          <a:p>
            <a:r>
              <a:rPr lang="en-US" dirty="0"/>
              <a:t>Press kit for media</a:t>
            </a:r>
          </a:p>
        </p:txBody>
      </p:sp>
    </p:spTree>
    <p:extLst>
      <p:ext uri="{BB962C8B-B14F-4D97-AF65-F5344CB8AC3E}">
        <p14:creationId xmlns:p14="http://schemas.microsoft.com/office/powerpoint/2010/main" val="2119425584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{4386EBE0-4176-42C4-A590-C174236F4317}tf89117832_win32</Template>
  <TotalTime>1566</TotalTime>
  <Words>808</Words>
  <Application>Microsoft Office PowerPoint</Application>
  <PresentationFormat>Widescreen</PresentationFormat>
  <Paragraphs>274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ColorBlockVTI</vt:lpstr>
      <vt:lpstr>CT6018 PITCH</vt:lpstr>
      <vt:lpstr>Who are we?    Joe’s Games</vt:lpstr>
      <vt:lpstr>Product Overview</vt:lpstr>
      <vt:lpstr>Core Mechanics</vt:lpstr>
      <vt:lpstr>Competition</vt:lpstr>
      <vt:lpstr>Market Potential</vt:lpstr>
      <vt:lpstr>Market Potential</vt:lpstr>
      <vt:lpstr>Unique Selling Point</vt:lpstr>
      <vt:lpstr>Marketing Strategy</vt:lpstr>
      <vt:lpstr>Engagement</vt:lpstr>
      <vt:lpstr>Application Loop</vt:lpstr>
      <vt:lpstr>Short Example</vt:lpstr>
      <vt:lpstr>Game Economy</vt:lpstr>
      <vt:lpstr>Growth Strategy</vt:lpstr>
      <vt:lpstr>Action Plan</vt:lpstr>
      <vt:lpstr>Financial Traction</vt:lpstr>
      <vt:lpstr>Revenue</vt:lpstr>
      <vt:lpstr>Funding Required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Joe Mason</dc:creator>
  <cp:lastModifiedBy>Mason, Joe</cp:lastModifiedBy>
  <cp:revision>121</cp:revision>
  <dcterms:created xsi:type="dcterms:W3CDTF">2022-11-21T19:22:08Z</dcterms:created>
  <dcterms:modified xsi:type="dcterms:W3CDTF">2022-11-29T13:58:50Z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