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7" r:id="rId6"/>
    <p:sldId id="294" r:id="rId7"/>
    <p:sldId id="266" r:id="rId8"/>
    <p:sldId id="277" r:id="rId9"/>
    <p:sldId id="292" r:id="rId10"/>
    <p:sldId id="280" r:id="rId11"/>
    <p:sldId id="279" r:id="rId12"/>
    <p:sldId id="293" r:id="rId13"/>
    <p:sldId id="281" r:id="rId14"/>
    <p:sldId id="282" r:id="rId15"/>
    <p:sldId id="286" r:id="rId16"/>
    <p:sldId id="283" r:id="rId17"/>
    <p:sldId id="285" r:id="rId18"/>
    <p:sldId id="287" r:id="rId19"/>
    <p:sldId id="289" r:id="rId20"/>
    <p:sldId id="288" r:id="rId21"/>
    <p:sldId id="290" r:id="rId22"/>
    <p:sldId id="291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87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  <a:endParaRPr lang="en-US" b="1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/>
      <dgm:spPr/>
      <dgm:t>
        <a:bodyPr/>
        <a:lstStyle/>
        <a:p>
          <a:r>
            <a:rPr lang="en-US" b="1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/>
      <dgm:spPr/>
      <dgm:t>
        <a:bodyPr lIns="182880" tIns="182880" rIns="182880" bIns="182880"/>
        <a:lstStyle/>
        <a:p>
          <a:pPr marL="0">
            <a:buNone/>
          </a:pPr>
          <a:r>
            <a:rPr lang="en-US" b="0" i="0"/>
            <a:t>text</a:t>
          </a:r>
          <a:endParaRPr lang="en-US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170081F2-7295-4097-AFED-9EF1EE6940D4}" type="pres">
      <dgm:prSet presAssocID="{0DD8915E-DC14-41D6-9BB5-F49E1C265163}" presName="diagram" presStyleCnt="0">
        <dgm:presLayoutVars>
          <dgm:dir/>
          <dgm:resizeHandles val="exact"/>
        </dgm:presLayoutVars>
      </dgm:prSet>
      <dgm:spPr/>
    </dgm:pt>
    <dgm:pt modelId="{0C4764F2-6771-4DDF-AA07-1CFB58CD7393}" type="pres">
      <dgm:prSet presAssocID="{CEA68BC1-0214-475A-AAEB-F2C106BEDF3D}" presName="node" presStyleLbl="node1" presStyleIdx="0" presStyleCnt="5">
        <dgm:presLayoutVars>
          <dgm:bulletEnabled val="1"/>
        </dgm:presLayoutVars>
      </dgm:prSet>
      <dgm:spPr/>
    </dgm:pt>
    <dgm:pt modelId="{1517A623-3A53-438A-8ACB-1A8629B32E53}" type="pres">
      <dgm:prSet presAssocID="{D52D63DB-7300-43C9-9B4D-DCAB119753ED}" presName="sibTrans" presStyleCnt="0"/>
      <dgm:spPr/>
    </dgm:pt>
    <dgm:pt modelId="{E5710201-F26E-4606-8ED5-1AECADBA84A2}" type="pres">
      <dgm:prSet presAssocID="{57B30C7E-2C98-474C-972A-4A9F013596F6}" presName="node" presStyleLbl="node1" presStyleIdx="1" presStyleCnt="5">
        <dgm:presLayoutVars>
          <dgm:bulletEnabled val="1"/>
        </dgm:presLayoutVars>
      </dgm:prSet>
      <dgm:spPr/>
    </dgm:pt>
    <dgm:pt modelId="{D4488202-4E58-472F-BDA0-46DCFCBA7789}" type="pres">
      <dgm:prSet presAssocID="{7F14057D-1A20-4F64-A110-C77AC5F00602}" presName="sibTrans" presStyleCnt="0"/>
      <dgm:spPr/>
    </dgm:pt>
    <dgm:pt modelId="{B5A67127-A819-4111-B647-C489007CBD65}" type="pres">
      <dgm:prSet presAssocID="{0A954AA6-C6B0-4271-8792-CCCE30CE7D69}" presName="node" presStyleLbl="node1" presStyleIdx="2" presStyleCnt="5">
        <dgm:presLayoutVars>
          <dgm:bulletEnabled val="1"/>
        </dgm:presLayoutVars>
      </dgm:prSet>
      <dgm:spPr/>
    </dgm:pt>
    <dgm:pt modelId="{32620FD3-928B-42CA-A025-5B0C2C7EEDCA}" type="pres">
      <dgm:prSet presAssocID="{7635DF39-FFCE-4F67-A43A-C3F7B847830D}" presName="sibTrans" presStyleCnt="0"/>
      <dgm:spPr/>
    </dgm:pt>
    <dgm:pt modelId="{F416398C-AF6E-4B64-9CA4-AAFB7FF42521}" type="pres">
      <dgm:prSet presAssocID="{1E1BD5C7-7E98-4E9C-980A-6231C710F86D}" presName="node" presStyleLbl="node1" presStyleIdx="3" presStyleCnt="5">
        <dgm:presLayoutVars>
          <dgm:bulletEnabled val="1"/>
        </dgm:presLayoutVars>
      </dgm:prSet>
      <dgm:spPr/>
    </dgm:pt>
    <dgm:pt modelId="{6829AF2D-DEAD-46C7-BC83-BBC00576887F}" type="pres">
      <dgm:prSet presAssocID="{BDC49242-DD3A-494A-A4AF-E750AD6D3DAB}" presName="sibTrans" presStyleCnt="0"/>
      <dgm:spPr/>
    </dgm:pt>
    <dgm:pt modelId="{B1B227DE-7A07-456A-932B-0C19711C1C42}" type="pres">
      <dgm:prSet presAssocID="{13416990-6629-4AE4-B0B2-7DE8418884DB}" presName="node" presStyleLbl="node1" presStyleIdx="4" presStyleCnt="5">
        <dgm:presLayoutVars>
          <dgm:bulletEnabled val="1"/>
        </dgm:presLayoutVars>
      </dgm:prSet>
      <dgm:spPr/>
    </dgm:pt>
  </dgm:ptLst>
  <dgm:cxnLst>
    <dgm:cxn modelId="{70A24F04-D888-42B4-92D9-9D4D7175B684}" type="presOf" srcId="{0A954AA6-C6B0-4271-8792-CCCE30CE7D69}" destId="{B5A67127-A819-4111-B647-C489007CBD65}" srcOrd="0" destOrd="0" presId="urn:microsoft.com/office/officeart/2005/8/layout/default"/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E2ECE91B-2EB3-4889-BFD8-1FE0DD47FEC4}" type="presOf" srcId="{1E1BD5C7-7E98-4E9C-980A-6231C710F86D}" destId="{F416398C-AF6E-4B64-9CA4-AAFB7FF42521}" srcOrd="0" destOrd="0" presId="urn:microsoft.com/office/officeart/2005/8/layout/default"/>
    <dgm:cxn modelId="{77ACC01E-4809-4C57-902A-D7B6F308AC25}" type="presOf" srcId="{CEA68BC1-0214-475A-AAEB-F2C106BEDF3D}" destId="{0C4764F2-6771-4DDF-AA07-1CFB58CD7393}" srcOrd="0" destOrd="0" presId="urn:microsoft.com/office/officeart/2005/8/layout/defaul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6073655E-0BFF-4CB0-9950-BA9E476D8A30}" type="presOf" srcId="{B45FF3C1-5A75-4E4C-B2B6-84B0FAC421C2}" destId="{E5710201-F26E-4606-8ED5-1AECADBA84A2}" srcOrd="0" destOrd="1" presId="urn:microsoft.com/office/officeart/2005/8/layout/default"/>
    <dgm:cxn modelId="{89B4175F-C6DC-4FD4-AAB0-149FE66EA464}" type="presOf" srcId="{6E78410F-604C-43A6-A991-1F6A0685C76E}" destId="{0C4764F2-6771-4DDF-AA07-1CFB58CD7393}" srcOrd="0" destOrd="1" presId="urn:microsoft.com/office/officeart/2005/8/layout/default"/>
    <dgm:cxn modelId="{2D0B1B62-3D9E-43DD-BE23-1D9491E330E8}" type="presOf" srcId="{13416990-6629-4AE4-B0B2-7DE8418884DB}" destId="{B1B227DE-7A07-456A-932B-0C19711C1C42}" srcOrd="0" destOrd="0" presId="urn:microsoft.com/office/officeart/2005/8/layout/defaul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33255289-D452-4AAB-BE23-18CF81D20DDF}" type="presOf" srcId="{A0B60079-4AAF-49AC-8F08-8A2DFAEE29DB}" destId="{F416398C-AF6E-4B64-9CA4-AAFB7FF42521}" srcOrd="0" destOrd="1" presId="urn:microsoft.com/office/officeart/2005/8/layout/defaul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530A7CC3-8D15-46D8-8F00-469279193FF8}" type="presOf" srcId="{57B30C7E-2C98-474C-972A-4A9F013596F6}" destId="{E5710201-F26E-4606-8ED5-1AECADBA84A2}" srcOrd="0" destOrd="0" presId="urn:microsoft.com/office/officeart/2005/8/layout/default"/>
    <dgm:cxn modelId="{7AF7ABE6-D058-4137-AD70-FDF5E950D049}" type="presOf" srcId="{838BD54C-88AD-40D7-AF5F-AB65EB0898A5}" destId="{B5A67127-A819-4111-B647-C489007CBD65}" srcOrd="0" destOrd="1" presId="urn:microsoft.com/office/officeart/2005/8/layout/default"/>
    <dgm:cxn modelId="{7AE2FEF4-69B7-4248-8C11-B36588A7C4ED}" type="presOf" srcId="{0DD8915E-DC14-41D6-9BB5-F49E1C265163}" destId="{170081F2-7295-4097-AFED-9EF1EE6940D4}" srcOrd="0" destOrd="0" presId="urn:microsoft.com/office/officeart/2005/8/layout/defaul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CA08BDFF-BF7B-4735-A6B8-AC5C19127759}" type="presOf" srcId="{8FE81FEC-2664-411F-AEB3-065F29F52751}" destId="{B1B227DE-7A07-456A-932B-0C19711C1C42}" srcOrd="0" destOrd="1" presId="urn:microsoft.com/office/officeart/2005/8/layout/default"/>
    <dgm:cxn modelId="{9099A2CB-FB6F-4993-B513-67DA0A0FE32E}" type="presParOf" srcId="{170081F2-7295-4097-AFED-9EF1EE6940D4}" destId="{0C4764F2-6771-4DDF-AA07-1CFB58CD7393}" srcOrd="0" destOrd="0" presId="urn:microsoft.com/office/officeart/2005/8/layout/default"/>
    <dgm:cxn modelId="{16936C2D-88A4-4797-8A0E-154A2A6370C2}" type="presParOf" srcId="{170081F2-7295-4097-AFED-9EF1EE6940D4}" destId="{1517A623-3A53-438A-8ACB-1A8629B32E53}" srcOrd="1" destOrd="0" presId="urn:microsoft.com/office/officeart/2005/8/layout/default"/>
    <dgm:cxn modelId="{A67E5AB8-709A-4732-8753-D2325D0FDDB3}" type="presParOf" srcId="{170081F2-7295-4097-AFED-9EF1EE6940D4}" destId="{E5710201-F26E-4606-8ED5-1AECADBA84A2}" srcOrd="2" destOrd="0" presId="urn:microsoft.com/office/officeart/2005/8/layout/default"/>
    <dgm:cxn modelId="{6BA47AA6-C309-482D-B84E-1FC5A0DE8840}" type="presParOf" srcId="{170081F2-7295-4097-AFED-9EF1EE6940D4}" destId="{D4488202-4E58-472F-BDA0-46DCFCBA7789}" srcOrd="3" destOrd="0" presId="urn:microsoft.com/office/officeart/2005/8/layout/default"/>
    <dgm:cxn modelId="{DAFCC2EE-6ED3-4CFF-B329-065B909CD9C3}" type="presParOf" srcId="{170081F2-7295-4097-AFED-9EF1EE6940D4}" destId="{B5A67127-A819-4111-B647-C489007CBD65}" srcOrd="4" destOrd="0" presId="urn:microsoft.com/office/officeart/2005/8/layout/default"/>
    <dgm:cxn modelId="{29D28184-A300-440C-9D79-64566CAD4FA4}" type="presParOf" srcId="{170081F2-7295-4097-AFED-9EF1EE6940D4}" destId="{32620FD3-928B-42CA-A025-5B0C2C7EEDCA}" srcOrd="5" destOrd="0" presId="urn:microsoft.com/office/officeart/2005/8/layout/default"/>
    <dgm:cxn modelId="{F3469C98-5B13-4A77-85FD-1CBE526F5980}" type="presParOf" srcId="{170081F2-7295-4097-AFED-9EF1EE6940D4}" destId="{F416398C-AF6E-4B64-9CA4-AAFB7FF42521}" srcOrd="6" destOrd="0" presId="urn:microsoft.com/office/officeart/2005/8/layout/default"/>
    <dgm:cxn modelId="{A0C61896-4169-487A-A5D0-F92B7E32E558}" type="presParOf" srcId="{170081F2-7295-4097-AFED-9EF1EE6940D4}" destId="{6829AF2D-DEAD-46C7-BC83-BBC00576887F}" srcOrd="7" destOrd="0" presId="urn:microsoft.com/office/officeart/2005/8/layout/default"/>
    <dgm:cxn modelId="{28C531A5-BC55-4211-9F67-78A561E98738}" type="presParOf" srcId="{170081F2-7295-4097-AFED-9EF1EE6940D4}" destId="{B1B227DE-7A07-456A-932B-0C19711C1C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Development planning, finalising design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Pre-production, early prototyping</a:t>
          </a: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Main production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dirty="0">
            <a:latin typeface="+mj-lt"/>
            <a:ea typeface="Calibri" charset="0"/>
            <a:cs typeface="Calibri" charset="0"/>
          </a:endParaRP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October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 custLinFactNeighborY="-59983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 custScaleY="15091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 custLinFactNeighborY="-58276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 custScaleY="150915" custLinFactNeighborY="30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 custLinFactNeighborY="-57981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 custScaleY="15091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 custLinFactNeighborY="-57981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 custScaleY="15091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 custLinFactNeighborY="-57981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 custScaleY="15091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November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l">
            <a:lnSpc>
              <a:spcPct val="100000"/>
            </a:lnSpc>
            <a:buNone/>
          </a:pPr>
          <a:r>
            <a:rPr lang="en-US" sz="1800" dirty="0">
              <a:latin typeface="Calibri" charset="0"/>
              <a:ea typeface="Calibri" charset="0"/>
              <a:cs typeface="Calibri" charset="0"/>
            </a:rPr>
            <a:t>Main release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0" presStyleCnt="1" custScaleY="100000" custLinFactX="-17980" custLinFactNeighborX="-100000" custLinFactNeighborY="-16438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0" presStyleCnt="1" custScaleY="150915" custLinFactNeighborX="476" custLinFactNeighborY="-8340">
        <dgm:presLayoutVars/>
      </dgm:prSet>
      <dgm:spPr/>
    </dgm:pt>
  </dgm:ptLst>
  <dgm:cxnLst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88C7DEFE-ACEF-4A9F-B154-781CBBFCBE18}" srcId="{0DD8915E-DC14-41D6-9BB5-F49E1C265163}" destId="{13416990-6629-4AE4-B0B2-7DE8418884DB}" srcOrd="0" destOrd="0" parTransId="{180D8207-97DB-48B4-AFB6-E1571502D51D}" sibTransId="{355D6E8A-518E-4B49-955A-8C7CE0CBDA24}"/>
    <dgm:cxn modelId="{008A04F8-CCA8-463D-A028-8F7B8B5DED82}" type="presParOf" srcId="{917788B4-4702-452B-A9BF-BD370AC7C91D}" destId="{F042507F-C824-490E-948D-BDF8D9C669BD}" srcOrd="0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A68BC1-0214-475A-AAEB-F2C106BEDF3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</a:endParaRPr>
        </a:p>
      </dgm:t>
    </dgm:pt>
    <dgm:pt modelId="{D39F5498-D166-4D4F-959E-220D13F281F2}" type="parTrans" cxnId="{4A7F6715-186E-49A7-B901-131CC9610C6D}">
      <dgm:prSet/>
      <dgm:spPr/>
      <dgm:t>
        <a:bodyPr/>
        <a:lstStyle/>
        <a:p>
          <a:endParaRPr lang="en-US"/>
        </a:p>
      </dgm:t>
    </dgm:pt>
    <dgm:pt modelId="{D52D63DB-7300-43C9-9B4D-DCAB119753ED}" type="sibTrans" cxnId="{4A7F6715-186E-49A7-B901-131CC9610C6D}">
      <dgm:prSet/>
      <dgm:spPr/>
      <dgm:t>
        <a:bodyPr/>
        <a:lstStyle/>
        <a:p>
          <a:endParaRPr lang="en-US"/>
        </a:p>
      </dgm:t>
    </dgm:pt>
    <dgm:pt modelId="{6E78410F-604C-43A6-A991-1F6A0685C76E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87758DC-95B9-415D-8FA2-3A592F03EEB6}" type="parTrans" cxnId="{E6E94786-140A-4645-ACBD-B11A56308E02}">
      <dgm:prSet/>
      <dgm:spPr/>
      <dgm:t>
        <a:bodyPr/>
        <a:lstStyle/>
        <a:p>
          <a:endParaRPr lang="en-US"/>
        </a:p>
      </dgm:t>
    </dgm:pt>
    <dgm:pt modelId="{81ADE71D-3BBC-45B9-8FE7-89C53F21FB8E}" type="sibTrans" cxnId="{E6E94786-140A-4645-ACBD-B11A56308E02}">
      <dgm:prSet/>
      <dgm:spPr/>
      <dgm:t>
        <a:bodyPr/>
        <a:lstStyle/>
        <a:p>
          <a:endParaRPr lang="en-US"/>
        </a:p>
      </dgm:t>
    </dgm:pt>
    <dgm:pt modelId="{57B30C7E-2C98-474C-972A-4A9F013596F6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3C56CB1B-7905-41E8-90E6-A55A14BA7821}" type="parTrans" cxnId="{13126A2F-129D-4762-93CF-9798949EB589}">
      <dgm:prSet/>
      <dgm:spPr/>
      <dgm:t>
        <a:bodyPr/>
        <a:lstStyle/>
        <a:p>
          <a:endParaRPr lang="en-US"/>
        </a:p>
      </dgm:t>
    </dgm:pt>
    <dgm:pt modelId="{7F14057D-1A20-4F64-A110-C77AC5F00602}" type="sibTrans" cxnId="{13126A2F-129D-4762-93CF-9798949EB589}">
      <dgm:prSet/>
      <dgm:spPr/>
      <dgm:t>
        <a:bodyPr/>
        <a:lstStyle/>
        <a:p>
          <a:endParaRPr lang="en-US"/>
        </a:p>
      </dgm:t>
    </dgm:pt>
    <dgm:pt modelId="{B45FF3C1-5A75-4E4C-B2B6-84B0FAC421C2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34A81C80-FF70-48EA-B442-BDB1EF403754}" type="parTrans" cxnId="{D6AF6FC0-4B56-4246-AC09-69D41F1CFC6B}">
      <dgm:prSet/>
      <dgm:spPr/>
      <dgm:t>
        <a:bodyPr/>
        <a:lstStyle/>
        <a:p>
          <a:endParaRPr lang="en-US"/>
        </a:p>
      </dgm:t>
    </dgm:pt>
    <dgm:pt modelId="{5B9815BA-8A8F-4251-B182-AD39A4FE26DD}" type="sibTrans" cxnId="{D6AF6FC0-4B56-4246-AC09-69D41F1CFC6B}">
      <dgm:prSet/>
      <dgm:spPr/>
      <dgm:t>
        <a:bodyPr/>
        <a:lstStyle/>
        <a:p>
          <a:endParaRPr lang="en-US"/>
        </a:p>
      </dgm:t>
    </dgm:pt>
    <dgm:pt modelId="{0A954AA6-C6B0-4271-8792-CCCE30CE7D69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dirty="0">
            <a:latin typeface="+mj-lt"/>
            <a:ea typeface="Calibri" charset="0"/>
            <a:cs typeface="Calibri" charset="0"/>
          </a:endParaRPr>
        </a:p>
      </dgm:t>
    </dgm:pt>
    <dgm:pt modelId="{81CA91A9-12C9-4000-A833-6528B617CCA1}" type="parTrans" cxnId="{61DE8435-87FC-4ED8-A1D9-A0E36224C192}">
      <dgm:prSet/>
      <dgm:spPr/>
      <dgm:t>
        <a:bodyPr/>
        <a:lstStyle/>
        <a:p>
          <a:endParaRPr lang="en-US"/>
        </a:p>
      </dgm:t>
    </dgm:pt>
    <dgm:pt modelId="{7635DF39-FFCE-4F67-A43A-C3F7B847830D}" type="sibTrans" cxnId="{61DE8435-87FC-4ED8-A1D9-A0E36224C192}">
      <dgm:prSet/>
      <dgm:spPr/>
      <dgm:t>
        <a:bodyPr/>
        <a:lstStyle/>
        <a:p>
          <a:endParaRPr lang="en-US"/>
        </a:p>
      </dgm:t>
    </dgm:pt>
    <dgm:pt modelId="{838BD54C-88AD-40D7-AF5F-AB65EB0898A5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FD106F30-FED7-4A4D-9063-A51FC1861B8D}" type="parTrans" cxnId="{122438FB-0EB1-4DC7-B97A-C5EDE3236321}">
      <dgm:prSet/>
      <dgm:spPr/>
      <dgm:t>
        <a:bodyPr/>
        <a:lstStyle/>
        <a:p>
          <a:endParaRPr lang="en-US"/>
        </a:p>
      </dgm:t>
    </dgm:pt>
    <dgm:pt modelId="{C5AC6457-3C00-4583-9061-8DA5017D63FF}" type="sibTrans" cxnId="{122438FB-0EB1-4DC7-B97A-C5EDE3236321}">
      <dgm:prSet/>
      <dgm:spPr/>
      <dgm:t>
        <a:bodyPr/>
        <a:lstStyle/>
        <a:p>
          <a:endParaRPr lang="en-US"/>
        </a:p>
      </dgm:t>
    </dgm:pt>
    <dgm:pt modelId="{1E1BD5C7-7E98-4E9C-980A-6231C710F86D}">
      <dgm:prSet custT="1"/>
      <dgm:spPr/>
      <dgm:t>
        <a:bodyPr/>
        <a:lstStyle/>
        <a:p>
          <a:r>
            <a:rPr lang="en-US" sz="20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63D0BD99-D324-4743-A063-0F16264E6A03}" type="parTrans" cxnId="{F291143C-5080-4FD6-BEEA-B126FBAFEC70}">
      <dgm:prSet/>
      <dgm:spPr/>
      <dgm:t>
        <a:bodyPr/>
        <a:lstStyle/>
        <a:p>
          <a:endParaRPr lang="en-US"/>
        </a:p>
      </dgm:t>
    </dgm:pt>
    <dgm:pt modelId="{BDC49242-DD3A-494A-A4AF-E750AD6D3DAB}" type="sibTrans" cxnId="{F291143C-5080-4FD6-BEEA-B126FBAFEC70}">
      <dgm:prSet/>
      <dgm:spPr/>
      <dgm:t>
        <a:bodyPr/>
        <a:lstStyle/>
        <a:p>
          <a:endParaRPr lang="en-US"/>
        </a:p>
      </dgm:t>
    </dgm:pt>
    <dgm:pt modelId="{A0B60079-4AAF-49AC-8F08-8A2DFAEE29DB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94E190C2-DE76-4E92-9B8B-12C8AC85398D}" type="parTrans" cxnId="{DA65D739-98AB-49B5-B28F-78D06B43157F}">
      <dgm:prSet/>
      <dgm:spPr/>
      <dgm:t>
        <a:bodyPr/>
        <a:lstStyle/>
        <a:p>
          <a:endParaRPr lang="en-US"/>
        </a:p>
      </dgm:t>
    </dgm:pt>
    <dgm:pt modelId="{B3783AFC-A7BD-4A0E-8A53-49FBB33EB50F}" type="sibTrans" cxnId="{DA65D739-98AB-49B5-B28F-78D06B43157F}">
      <dgm:prSet/>
      <dgm:spPr/>
      <dgm:t>
        <a:bodyPr/>
        <a:lstStyle/>
        <a:p>
          <a:endParaRPr lang="en-US"/>
        </a:p>
      </dgm:t>
    </dgm:pt>
    <dgm:pt modelId="{13416990-6629-4AE4-B0B2-7DE8418884DB}">
      <dgm:prSet custT="1"/>
      <dgm:spPr/>
      <dgm:t>
        <a:bodyPr/>
        <a:lstStyle/>
        <a:p>
          <a:r>
            <a:rPr lang="en-US" sz="1800" b="1" dirty="0">
              <a:latin typeface="+mj-lt"/>
              <a:ea typeface="Calibri" charset="0"/>
              <a:cs typeface="Calibri" charset="0"/>
            </a:rPr>
            <a:t>Title</a:t>
          </a:r>
        </a:p>
      </dgm:t>
    </dgm:pt>
    <dgm:pt modelId="{180D8207-97DB-48B4-AFB6-E1571502D51D}" type="parTrans" cxnId="{88C7DEFE-ACEF-4A9F-B154-781CBBFCBE18}">
      <dgm:prSet/>
      <dgm:spPr/>
      <dgm:t>
        <a:bodyPr/>
        <a:lstStyle/>
        <a:p>
          <a:endParaRPr lang="en-US"/>
        </a:p>
      </dgm:t>
    </dgm:pt>
    <dgm:pt modelId="{355D6E8A-518E-4B49-955A-8C7CE0CBDA24}" type="sibTrans" cxnId="{88C7DEFE-ACEF-4A9F-B154-781CBBFCBE18}">
      <dgm:prSet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>
            <a:lnSpc>
              <a:spcPct val="100000"/>
            </a:lnSpc>
            <a:buNone/>
          </a:pPr>
          <a:r>
            <a:rPr lang="en-US" sz="1800" b="0" i="0" dirty="0"/>
            <a:t>text</a:t>
          </a:r>
          <a:endParaRPr lang="en-US" sz="1800" dirty="0">
            <a:latin typeface="Calibri" charset="0"/>
            <a:ea typeface="Calibri" charset="0"/>
            <a:cs typeface="Calibri" charset="0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/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/>
        </a:p>
      </dgm:t>
    </dgm:pt>
    <dgm:pt modelId="{917788B4-4702-452B-A9BF-BD370AC7C91D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54C7622E-B3EE-4BFC-B751-4B261C400F01}" type="pres">
      <dgm:prSet presAssocID="{CEA68BC1-0214-475A-AAEB-F2C106BEDF3D}" presName="composite" presStyleCnt="0"/>
      <dgm:spPr/>
    </dgm:pt>
    <dgm:pt modelId="{80A1A6DF-0273-4C9F-A1CF-A320F9DB6FD1}" type="pres">
      <dgm:prSet presAssocID="{CEA68BC1-0214-475A-AAEB-F2C106BEDF3D}" presName="parTx" presStyleLbl="alignNode1" presStyleIdx="0" presStyleCnt="5">
        <dgm:presLayoutVars>
          <dgm:chMax val="0"/>
          <dgm:chPref val="0"/>
        </dgm:presLayoutVars>
      </dgm:prSet>
      <dgm:spPr/>
    </dgm:pt>
    <dgm:pt modelId="{910C52EF-D1F5-4581-A150-24B263AF9343}" type="pres">
      <dgm:prSet presAssocID="{CEA68BC1-0214-475A-AAEB-F2C106BEDF3D}" presName="desTx" presStyleLbl="alignAccFollowNode1" presStyleIdx="0" presStyleCnt="5">
        <dgm:presLayoutVars/>
      </dgm:prSet>
      <dgm:spPr/>
    </dgm:pt>
    <dgm:pt modelId="{06DEF15E-2A95-4424-9CA3-93FFF5A22F97}" type="pres">
      <dgm:prSet presAssocID="{D52D63DB-7300-43C9-9B4D-DCAB119753ED}" presName="space" presStyleCnt="0"/>
      <dgm:spPr/>
    </dgm:pt>
    <dgm:pt modelId="{0D1CB9BF-C612-4FA5-A8ED-CBAA77D93857}" type="pres">
      <dgm:prSet presAssocID="{57B30C7E-2C98-474C-972A-4A9F013596F6}" presName="composite" presStyleCnt="0"/>
      <dgm:spPr/>
    </dgm:pt>
    <dgm:pt modelId="{1F484571-9C36-4EBC-94E8-740ECF59A9E8}" type="pres">
      <dgm:prSet presAssocID="{57B30C7E-2C98-474C-972A-4A9F013596F6}" presName="parTx" presStyleLbl="alignNode1" presStyleIdx="1" presStyleCnt="5">
        <dgm:presLayoutVars>
          <dgm:chMax val="0"/>
          <dgm:chPref val="0"/>
        </dgm:presLayoutVars>
      </dgm:prSet>
      <dgm:spPr/>
    </dgm:pt>
    <dgm:pt modelId="{8382FB71-379A-4A42-BEC2-AAF439B565D5}" type="pres">
      <dgm:prSet presAssocID="{57B30C7E-2C98-474C-972A-4A9F013596F6}" presName="desTx" presStyleLbl="alignAccFollowNode1" presStyleIdx="1" presStyleCnt="5">
        <dgm:presLayoutVars/>
      </dgm:prSet>
      <dgm:spPr/>
    </dgm:pt>
    <dgm:pt modelId="{CEAD898F-DA15-46A5-A07C-10D30E78B5E8}" type="pres">
      <dgm:prSet presAssocID="{7F14057D-1A20-4F64-A110-C77AC5F00602}" presName="space" presStyleCnt="0"/>
      <dgm:spPr/>
    </dgm:pt>
    <dgm:pt modelId="{BEA164EE-1450-4AEB-9527-4E22FBF3C1A8}" type="pres">
      <dgm:prSet presAssocID="{0A954AA6-C6B0-4271-8792-CCCE30CE7D69}" presName="composite" presStyleCnt="0"/>
      <dgm:spPr/>
    </dgm:pt>
    <dgm:pt modelId="{6B33ABE5-CEF1-4B39-82C3-F1FC644C0A8F}" type="pres">
      <dgm:prSet presAssocID="{0A954AA6-C6B0-4271-8792-CCCE30CE7D69}" presName="parTx" presStyleLbl="alignNode1" presStyleIdx="2" presStyleCnt="5">
        <dgm:presLayoutVars>
          <dgm:chMax val="0"/>
          <dgm:chPref val="0"/>
        </dgm:presLayoutVars>
      </dgm:prSet>
      <dgm:spPr/>
    </dgm:pt>
    <dgm:pt modelId="{D49AD3F7-B2B6-4709-A43B-C22DEB981B39}" type="pres">
      <dgm:prSet presAssocID="{0A954AA6-C6B0-4271-8792-CCCE30CE7D69}" presName="desTx" presStyleLbl="alignAccFollowNode1" presStyleIdx="2" presStyleCnt="5">
        <dgm:presLayoutVars/>
      </dgm:prSet>
      <dgm:spPr/>
    </dgm:pt>
    <dgm:pt modelId="{C83CA8A9-5873-4873-B14F-2F0E7FB2ABCC}" type="pres">
      <dgm:prSet presAssocID="{7635DF39-FFCE-4F67-A43A-C3F7B847830D}" presName="space" presStyleCnt="0"/>
      <dgm:spPr/>
    </dgm:pt>
    <dgm:pt modelId="{952DF76F-9AB8-4BB6-B004-372FA36D16E3}" type="pres">
      <dgm:prSet presAssocID="{1E1BD5C7-7E98-4E9C-980A-6231C710F86D}" presName="composite" presStyleCnt="0"/>
      <dgm:spPr/>
    </dgm:pt>
    <dgm:pt modelId="{4AE355A7-3A54-47B1-8CB5-F35120F77B1B}" type="pres">
      <dgm:prSet presAssocID="{1E1BD5C7-7E98-4E9C-980A-6231C710F86D}" presName="parTx" presStyleLbl="alignNode1" presStyleIdx="3" presStyleCnt="5">
        <dgm:presLayoutVars>
          <dgm:chMax val="0"/>
          <dgm:chPref val="0"/>
        </dgm:presLayoutVars>
      </dgm:prSet>
      <dgm:spPr/>
    </dgm:pt>
    <dgm:pt modelId="{C0A30CE6-D937-498A-8D1C-AB49CDB4AE52}" type="pres">
      <dgm:prSet presAssocID="{1E1BD5C7-7E98-4E9C-980A-6231C710F86D}" presName="desTx" presStyleLbl="alignAccFollowNode1" presStyleIdx="3" presStyleCnt="5">
        <dgm:presLayoutVars/>
      </dgm:prSet>
      <dgm:spPr/>
    </dgm:pt>
    <dgm:pt modelId="{5F52C0BF-6756-4EC5-B609-DFC97E73A4A5}" type="pres">
      <dgm:prSet presAssocID="{BDC49242-DD3A-494A-A4AF-E750AD6D3DAB}" presName="space" presStyleCnt="0"/>
      <dgm:spPr/>
    </dgm:pt>
    <dgm:pt modelId="{F042507F-C824-490E-948D-BDF8D9C669BD}" type="pres">
      <dgm:prSet presAssocID="{13416990-6629-4AE4-B0B2-7DE8418884DB}" presName="composite" presStyleCnt="0"/>
      <dgm:spPr/>
    </dgm:pt>
    <dgm:pt modelId="{1D3D5FCC-5789-4468-99A6-5D6A676B6013}" type="pres">
      <dgm:prSet presAssocID="{13416990-6629-4AE4-B0B2-7DE8418884DB}" presName="parTx" presStyleLbl="alignNode1" presStyleIdx="4" presStyleCnt="5">
        <dgm:presLayoutVars>
          <dgm:chMax val="0"/>
          <dgm:chPref val="0"/>
        </dgm:presLayoutVars>
      </dgm:prSet>
      <dgm:spPr/>
    </dgm:pt>
    <dgm:pt modelId="{44C7D37A-568B-4A53-88BE-8330DEF7D4A3}" type="pres">
      <dgm:prSet presAssocID="{13416990-6629-4AE4-B0B2-7DE8418884DB}" presName="desTx" presStyleLbl="alignAccFollowNode1" presStyleIdx="4" presStyleCnt="5">
        <dgm:presLayoutVars/>
      </dgm:prSet>
      <dgm:spPr/>
    </dgm:pt>
  </dgm:ptLst>
  <dgm:cxnLst>
    <dgm:cxn modelId="{4A7F6715-186E-49A7-B901-131CC9610C6D}" srcId="{0DD8915E-DC14-41D6-9BB5-F49E1C265163}" destId="{CEA68BC1-0214-475A-AAEB-F2C106BEDF3D}" srcOrd="0" destOrd="0" parTransId="{D39F5498-D166-4D4F-959E-220D13F281F2}" sibTransId="{D52D63DB-7300-43C9-9B4D-DCAB119753ED}"/>
    <dgm:cxn modelId="{88C0D421-0F9D-49BA-8817-FC936CC87FAC}" type="presOf" srcId="{B45FF3C1-5A75-4E4C-B2B6-84B0FAC421C2}" destId="{8382FB71-379A-4A42-BEC2-AAF439B565D5}" srcOrd="0" destOrd="0" presId="urn:microsoft.com/office/officeart/2016/7/layout/HorizontalActionList"/>
    <dgm:cxn modelId="{13126A2F-129D-4762-93CF-9798949EB589}" srcId="{0DD8915E-DC14-41D6-9BB5-F49E1C265163}" destId="{57B30C7E-2C98-474C-972A-4A9F013596F6}" srcOrd="1" destOrd="0" parTransId="{3C56CB1B-7905-41E8-90E6-A55A14BA7821}" sibTransId="{7F14057D-1A20-4F64-A110-C77AC5F00602}"/>
    <dgm:cxn modelId="{61DE8435-87FC-4ED8-A1D9-A0E36224C192}" srcId="{0DD8915E-DC14-41D6-9BB5-F49E1C265163}" destId="{0A954AA6-C6B0-4271-8792-CCCE30CE7D69}" srcOrd="2" destOrd="0" parTransId="{81CA91A9-12C9-4000-A833-6528B617CCA1}" sibTransId="{7635DF39-FFCE-4F67-A43A-C3F7B847830D}"/>
    <dgm:cxn modelId="{DA65D739-98AB-49B5-B28F-78D06B43157F}" srcId="{1E1BD5C7-7E98-4E9C-980A-6231C710F86D}" destId="{A0B60079-4AAF-49AC-8F08-8A2DFAEE29DB}" srcOrd="0" destOrd="0" parTransId="{94E190C2-DE76-4E92-9B8B-12C8AC85398D}" sibTransId="{B3783AFC-A7BD-4A0E-8A53-49FBB33EB50F}"/>
    <dgm:cxn modelId="{711E093C-AD42-45A4-8D40-A2D39702062E}" srcId="{13416990-6629-4AE4-B0B2-7DE8418884DB}" destId="{8FE81FEC-2664-411F-AEB3-065F29F52751}" srcOrd="0" destOrd="0" parTransId="{BCBC007E-0269-421B-9C41-DE26D5C3A822}" sibTransId="{80230EB7-7230-4881-A631-309C07417378}"/>
    <dgm:cxn modelId="{F291143C-5080-4FD6-BEEA-B126FBAFEC70}" srcId="{0DD8915E-DC14-41D6-9BB5-F49E1C265163}" destId="{1E1BD5C7-7E98-4E9C-980A-6231C710F86D}" srcOrd="3" destOrd="0" parTransId="{63D0BD99-D324-4743-A063-0F16264E6A03}" sibTransId="{BDC49242-DD3A-494A-A4AF-E750AD6D3DAB}"/>
    <dgm:cxn modelId="{7AF7564A-7BD3-438E-9B3C-14BD86824042}" type="presOf" srcId="{57B30C7E-2C98-474C-972A-4A9F013596F6}" destId="{1F484571-9C36-4EBC-94E8-740ECF59A9E8}" srcOrd="0" destOrd="0" presId="urn:microsoft.com/office/officeart/2016/7/layout/HorizontalActionList"/>
    <dgm:cxn modelId="{6AFDC150-9F77-4A36-A180-B36F17F720D5}" type="presOf" srcId="{1E1BD5C7-7E98-4E9C-980A-6231C710F86D}" destId="{4AE355A7-3A54-47B1-8CB5-F35120F77B1B}" srcOrd="0" destOrd="0" presId="urn:microsoft.com/office/officeart/2016/7/layout/HorizontalActionList"/>
    <dgm:cxn modelId="{9C4BCC70-6D73-47C9-B488-C135FF971FCD}" type="presOf" srcId="{13416990-6629-4AE4-B0B2-7DE8418884DB}" destId="{1D3D5FCC-5789-4468-99A6-5D6A676B6013}" srcOrd="0" destOrd="0" presId="urn:microsoft.com/office/officeart/2016/7/layout/HorizontalActionList"/>
    <dgm:cxn modelId="{E6E94786-140A-4645-ACBD-B11A56308E02}" srcId="{CEA68BC1-0214-475A-AAEB-F2C106BEDF3D}" destId="{6E78410F-604C-43A6-A991-1F6A0685C76E}" srcOrd="0" destOrd="0" parTransId="{B87758DC-95B9-415D-8FA2-3A592F03EEB6}" sibTransId="{81ADE71D-3BBC-45B9-8FE7-89C53F21FB8E}"/>
    <dgm:cxn modelId="{77938B8A-5AD8-4A5E-A030-55E04EAC32E6}" type="presOf" srcId="{6E78410F-604C-43A6-A991-1F6A0685C76E}" destId="{910C52EF-D1F5-4581-A150-24B263AF9343}" srcOrd="0" destOrd="0" presId="urn:microsoft.com/office/officeart/2016/7/layout/HorizontalActionList"/>
    <dgm:cxn modelId="{E440549C-0098-4200-80A6-FF88137F160F}" type="presOf" srcId="{0DD8915E-DC14-41D6-9BB5-F49E1C265163}" destId="{917788B4-4702-452B-A9BF-BD370AC7C91D}" srcOrd="0" destOrd="0" presId="urn:microsoft.com/office/officeart/2016/7/layout/HorizontalActionList"/>
    <dgm:cxn modelId="{B33405B2-B51D-4E21-BC61-F0A17B517544}" type="presOf" srcId="{A0B60079-4AAF-49AC-8F08-8A2DFAEE29DB}" destId="{C0A30CE6-D937-498A-8D1C-AB49CDB4AE52}" srcOrd="0" destOrd="0" presId="urn:microsoft.com/office/officeart/2016/7/layout/HorizontalActionList"/>
    <dgm:cxn modelId="{D6AF6FC0-4B56-4246-AC09-69D41F1CFC6B}" srcId="{57B30C7E-2C98-474C-972A-4A9F013596F6}" destId="{B45FF3C1-5A75-4E4C-B2B6-84B0FAC421C2}" srcOrd="0" destOrd="0" parTransId="{34A81C80-FF70-48EA-B442-BDB1EF403754}" sibTransId="{5B9815BA-8A8F-4251-B182-AD39A4FE26DD}"/>
    <dgm:cxn modelId="{B4983ACB-8E8C-4A2A-9B18-8617D7E17A77}" type="presOf" srcId="{838BD54C-88AD-40D7-AF5F-AB65EB0898A5}" destId="{D49AD3F7-B2B6-4709-A43B-C22DEB981B39}" srcOrd="0" destOrd="0" presId="urn:microsoft.com/office/officeart/2016/7/layout/HorizontalActionList"/>
    <dgm:cxn modelId="{F287A5D1-1293-47FF-AD35-F35BD7DB7217}" type="presOf" srcId="{8FE81FEC-2664-411F-AEB3-065F29F52751}" destId="{44C7D37A-568B-4A53-88BE-8330DEF7D4A3}" srcOrd="0" destOrd="0" presId="urn:microsoft.com/office/officeart/2016/7/layout/HorizontalActionList"/>
    <dgm:cxn modelId="{9AF54BDB-DAB3-4B24-A529-369FFC39451F}" type="presOf" srcId="{0A954AA6-C6B0-4271-8792-CCCE30CE7D69}" destId="{6B33ABE5-CEF1-4B39-82C3-F1FC644C0A8F}" srcOrd="0" destOrd="0" presId="urn:microsoft.com/office/officeart/2016/7/layout/HorizontalActionList"/>
    <dgm:cxn modelId="{E3F2F5EC-16B1-4C58-9182-F30E78C8D17D}" type="presOf" srcId="{CEA68BC1-0214-475A-AAEB-F2C106BEDF3D}" destId="{80A1A6DF-0273-4C9F-A1CF-A320F9DB6FD1}" srcOrd="0" destOrd="0" presId="urn:microsoft.com/office/officeart/2016/7/layout/HorizontalActionList"/>
    <dgm:cxn modelId="{122438FB-0EB1-4DC7-B97A-C5EDE3236321}" srcId="{0A954AA6-C6B0-4271-8792-CCCE30CE7D69}" destId="{838BD54C-88AD-40D7-AF5F-AB65EB0898A5}" srcOrd="0" destOrd="0" parTransId="{FD106F30-FED7-4A4D-9063-A51FC1861B8D}" sibTransId="{C5AC6457-3C00-4583-9061-8DA5017D63FF}"/>
    <dgm:cxn modelId="{88C7DEFE-ACEF-4A9F-B154-781CBBFCBE18}" srcId="{0DD8915E-DC14-41D6-9BB5-F49E1C265163}" destId="{13416990-6629-4AE4-B0B2-7DE8418884DB}" srcOrd="4" destOrd="0" parTransId="{180D8207-97DB-48B4-AFB6-E1571502D51D}" sibTransId="{355D6E8A-518E-4B49-955A-8C7CE0CBDA24}"/>
    <dgm:cxn modelId="{33ECD332-58AF-4E88-A500-D1240A9110AD}" type="presParOf" srcId="{917788B4-4702-452B-A9BF-BD370AC7C91D}" destId="{54C7622E-B3EE-4BFC-B751-4B261C400F01}" srcOrd="0" destOrd="0" presId="urn:microsoft.com/office/officeart/2016/7/layout/HorizontalActionList"/>
    <dgm:cxn modelId="{235818C5-3573-4908-AEE0-3A7896555462}" type="presParOf" srcId="{54C7622E-B3EE-4BFC-B751-4B261C400F01}" destId="{80A1A6DF-0273-4C9F-A1CF-A320F9DB6FD1}" srcOrd="0" destOrd="0" presId="urn:microsoft.com/office/officeart/2016/7/layout/HorizontalActionList"/>
    <dgm:cxn modelId="{33438145-C485-436C-AD90-2BC58FD45BD2}" type="presParOf" srcId="{54C7622E-B3EE-4BFC-B751-4B261C400F01}" destId="{910C52EF-D1F5-4581-A150-24B263AF9343}" srcOrd="1" destOrd="0" presId="urn:microsoft.com/office/officeart/2016/7/layout/HorizontalActionList"/>
    <dgm:cxn modelId="{0EA76779-6AA3-4942-8892-7B9CDEB74548}" type="presParOf" srcId="{917788B4-4702-452B-A9BF-BD370AC7C91D}" destId="{06DEF15E-2A95-4424-9CA3-93FFF5A22F97}" srcOrd="1" destOrd="0" presId="urn:microsoft.com/office/officeart/2016/7/layout/HorizontalActionList"/>
    <dgm:cxn modelId="{57A61824-4682-4CED-A1C9-A568972EE94D}" type="presParOf" srcId="{917788B4-4702-452B-A9BF-BD370AC7C91D}" destId="{0D1CB9BF-C612-4FA5-A8ED-CBAA77D93857}" srcOrd="2" destOrd="0" presId="urn:microsoft.com/office/officeart/2016/7/layout/HorizontalActionList"/>
    <dgm:cxn modelId="{7A2FA531-FB20-457D-BFF0-44C485415D15}" type="presParOf" srcId="{0D1CB9BF-C612-4FA5-A8ED-CBAA77D93857}" destId="{1F484571-9C36-4EBC-94E8-740ECF59A9E8}" srcOrd="0" destOrd="0" presId="urn:microsoft.com/office/officeart/2016/7/layout/HorizontalActionList"/>
    <dgm:cxn modelId="{9BCEDA81-6667-4C17-AFA8-2C42082BF207}" type="presParOf" srcId="{0D1CB9BF-C612-4FA5-A8ED-CBAA77D93857}" destId="{8382FB71-379A-4A42-BEC2-AAF439B565D5}" srcOrd="1" destOrd="0" presId="urn:microsoft.com/office/officeart/2016/7/layout/HorizontalActionList"/>
    <dgm:cxn modelId="{5A057344-D843-4EDB-84B0-60D5D1347B9F}" type="presParOf" srcId="{917788B4-4702-452B-A9BF-BD370AC7C91D}" destId="{CEAD898F-DA15-46A5-A07C-10D30E78B5E8}" srcOrd="3" destOrd="0" presId="urn:microsoft.com/office/officeart/2016/7/layout/HorizontalActionList"/>
    <dgm:cxn modelId="{8508FC8E-9136-4A97-9AA3-FFDDDB3B40AE}" type="presParOf" srcId="{917788B4-4702-452B-A9BF-BD370AC7C91D}" destId="{BEA164EE-1450-4AEB-9527-4E22FBF3C1A8}" srcOrd="4" destOrd="0" presId="urn:microsoft.com/office/officeart/2016/7/layout/HorizontalActionList"/>
    <dgm:cxn modelId="{657D2BC0-01E3-4AB6-A185-AF8A8BDB41EA}" type="presParOf" srcId="{BEA164EE-1450-4AEB-9527-4E22FBF3C1A8}" destId="{6B33ABE5-CEF1-4B39-82C3-F1FC644C0A8F}" srcOrd="0" destOrd="0" presId="urn:microsoft.com/office/officeart/2016/7/layout/HorizontalActionList"/>
    <dgm:cxn modelId="{D58411C6-0DF5-4662-9901-DA23240E83B9}" type="presParOf" srcId="{BEA164EE-1450-4AEB-9527-4E22FBF3C1A8}" destId="{D49AD3F7-B2B6-4709-A43B-C22DEB981B39}" srcOrd="1" destOrd="0" presId="urn:microsoft.com/office/officeart/2016/7/layout/HorizontalActionList"/>
    <dgm:cxn modelId="{3F6A4F5F-E2A5-4931-86E6-12BB70DD5E96}" type="presParOf" srcId="{917788B4-4702-452B-A9BF-BD370AC7C91D}" destId="{C83CA8A9-5873-4873-B14F-2F0E7FB2ABCC}" srcOrd="5" destOrd="0" presId="urn:microsoft.com/office/officeart/2016/7/layout/HorizontalActionList"/>
    <dgm:cxn modelId="{4C32C92D-DDF9-49A1-AF89-0235CF9C71B7}" type="presParOf" srcId="{917788B4-4702-452B-A9BF-BD370AC7C91D}" destId="{952DF76F-9AB8-4BB6-B004-372FA36D16E3}" srcOrd="6" destOrd="0" presId="urn:microsoft.com/office/officeart/2016/7/layout/HorizontalActionList"/>
    <dgm:cxn modelId="{57417539-B51B-4234-AEE5-F533ECC107BB}" type="presParOf" srcId="{952DF76F-9AB8-4BB6-B004-372FA36D16E3}" destId="{4AE355A7-3A54-47B1-8CB5-F35120F77B1B}" srcOrd="0" destOrd="0" presId="urn:microsoft.com/office/officeart/2016/7/layout/HorizontalActionList"/>
    <dgm:cxn modelId="{17742994-33B7-461E-8138-938D77B15D79}" type="presParOf" srcId="{952DF76F-9AB8-4BB6-B004-372FA36D16E3}" destId="{C0A30CE6-D937-498A-8D1C-AB49CDB4AE52}" srcOrd="1" destOrd="0" presId="urn:microsoft.com/office/officeart/2016/7/layout/HorizontalActionList"/>
    <dgm:cxn modelId="{63E4F875-88CC-449C-98C8-8CCD36740115}" type="presParOf" srcId="{917788B4-4702-452B-A9BF-BD370AC7C91D}" destId="{5F52C0BF-6756-4EC5-B609-DFC97E73A4A5}" srcOrd="7" destOrd="0" presId="urn:microsoft.com/office/officeart/2016/7/layout/HorizontalActionList"/>
    <dgm:cxn modelId="{008A04F8-CCA8-463D-A028-8F7B8B5DED82}" type="presParOf" srcId="{917788B4-4702-452B-A9BF-BD370AC7C91D}" destId="{F042507F-C824-490E-948D-BDF8D9C669BD}" srcOrd="8" destOrd="0" presId="urn:microsoft.com/office/officeart/2016/7/layout/HorizontalActionList"/>
    <dgm:cxn modelId="{1AE7904C-A54A-4252-8559-6AFDB410BC10}" type="presParOf" srcId="{F042507F-C824-490E-948D-BDF8D9C669BD}" destId="{1D3D5FCC-5789-4468-99A6-5D6A676B6013}" srcOrd="0" destOrd="0" presId="urn:microsoft.com/office/officeart/2016/7/layout/HorizontalActionList"/>
    <dgm:cxn modelId="{52C4214A-785F-4BE4-BD04-5A0C4ABD5272}" type="presParOf" srcId="{F042507F-C824-490E-948D-BDF8D9C669BD}" destId="{44C7D37A-568B-4A53-88BE-8330DEF7D4A3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764F2-6771-4DDF-AA07-1CFB58CD7393}">
      <dsp:nvSpPr>
        <dsp:cNvPr id="0" name=""/>
        <dsp:cNvSpPr/>
      </dsp:nvSpPr>
      <dsp:spPr>
        <a:xfrm>
          <a:off x="115413" y="2164"/>
          <a:ext cx="3225401" cy="19352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  <a:endParaRPr lang="en-US" sz="5100" b="1" kern="1200">
            <a:latin typeface="+mj-lt"/>
          </a:endParaRP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15413" y="2164"/>
        <a:ext cx="3225401" cy="1935240"/>
      </dsp:txXfrm>
    </dsp:sp>
    <dsp:sp modelId="{E5710201-F26E-4606-8ED5-1AECADBA84A2}">
      <dsp:nvSpPr>
        <dsp:cNvPr id="0" name=""/>
        <dsp:cNvSpPr/>
      </dsp:nvSpPr>
      <dsp:spPr>
        <a:xfrm>
          <a:off x="3663355" y="2164"/>
          <a:ext cx="3225401" cy="1935240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3663355" y="2164"/>
        <a:ext cx="3225401" cy="1935240"/>
      </dsp:txXfrm>
    </dsp:sp>
    <dsp:sp modelId="{B5A67127-A819-4111-B647-C489007CBD65}">
      <dsp:nvSpPr>
        <dsp:cNvPr id="0" name=""/>
        <dsp:cNvSpPr/>
      </dsp:nvSpPr>
      <dsp:spPr>
        <a:xfrm>
          <a:off x="7211296" y="2164"/>
          <a:ext cx="3225401" cy="1935240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7211296" y="2164"/>
        <a:ext cx="3225401" cy="1935240"/>
      </dsp:txXfrm>
    </dsp:sp>
    <dsp:sp modelId="{F416398C-AF6E-4B64-9CA4-AAFB7FF42521}">
      <dsp:nvSpPr>
        <dsp:cNvPr id="0" name=""/>
        <dsp:cNvSpPr/>
      </dsp:nvSpPr>
      <dsp:spPr>
        <a:xfrm>
          <a:off x="1889384" y="2259945"/>
          <a:ext cx="3225401" cy="1935240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1889384" y="2259945"/>
        <a:ext cx="3225401" cy="1935240"/>
      </dsp:txXfrm>
    </dsp:sp>
    <dsp:sp modelId="{B1B227DE-7A07-456A-932B-0C19711C1C42}">
      <dsp:nvSpPr>
        <dsp:cNvPr id="0" name=""/>
        <dsp:cNvSpPr/>
      </dsp:nvSpPr>
      <dsp:spPr>
        <a:xfrm>
          <a:off x="5437326" y="2259945"/>
          <a:ext cx="3225401" cy="1935240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>
              <a:latin typeface="+mj-lt"/>
              <a:ea typeface="Calibri" charset="0"/>
              <a:cs typeface="Calibri" charset="0"/>
            </a:rPr>
            <a:t>Title</a:t>
          </a:r>
        </a:p>
        <a:p>
          <a:pPr marL="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000" b="0" i="0" kern="1200"/>
            <a:t>text</a:t>
          </a:r>
          <a:endParaRPr lang="en-US" sz="4000" kern="1200">
            <a:latin typeface="Calibri" charset="0"/>
            <a:ea typeface="Calibri" charset="0"/>
            <a:cs typeface="Calibri" charset="0"/>
          </a:endParaRPr>
        </a:p>
      </dsp:txBody>
      <dsp:txXfrm>
        <a:off x="5437326" y="2259945"/>
        <a:ext cx="3225401" cy="193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15499" y="128137"/>
          <a:ext cx="2087524" cy="626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January</a:t>
          </a:r>
          <a:endParaRPr lang="en-US" sz="2100" b="1" kern="1200" dirty="0">
            <a:latin typeface="+mj-lt"/>
          </a:endParaRPr>
        </a:p>
      </dsp:txBody>
      <dsp:txXfrm>
        <a:off x="15499" y="128137"/>
        <a:ext cx="2087524" cy="626257"/>
      </dsp:txXfrm>
    </dsp:sp>
    <dsp:sp modelId="{910C52EF-D1F5-4581-A150-24B263AF9343}">
      <dsp:nvSpPr>
        <dsp:cNvPr id="0" name=""/>
        <dsp:cNvSpPr/>
      </dsp:nvSpPr>
      <dsp:spPr>
        <a:xfrm>
          <a:off x="15499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Development planning, finalising design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15499" y="765521"/>
        <a:ext cx="2087524" cy="2160923"/>
      </dsp:txXfrm>
    </dsp:sp>
    <dsp:sp modelId="{1F484571-9C36-4EBC-94E8-740ECF59A9E8}">
      <dsp:nvSpPr>
        <dsp:cNvPr id="0" name=""/>
        <dsp:cNvSpPr/>
      </dsp:nvSpPr>
      <dsp:spPr>
        <a:xfrm>
          <a:off x="2210812" y="138827"/>
          <a:ext cx="2087524" cy="626257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February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March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2210812" y="138827"/>
        <a:ext cx="2087524" cy="626257"/>
      </dsp:txXfrm>
    </dsp:sp>
    <dsp:sp modelId="{8382FB71-379A-4A42-BEC2-AAF439B565D5}">
      <dsp:nvSpPr>
        <dsp:cNvPr id="0" name=""/>
        <dsp:cNvSpPr/>
      </dsp:nvSpPr>
      <dsp:spPr>
        <a:xfrm>
          <a:off x="2210812" y="76595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Pre-production, early prototyping</a:t>
          </a:r>
        </a:p>
      </dsp:txBody>
      <dsp:txXfrm>
        <a:off x="2210812" y="765951"/>
        <a:ext cx="2087524" cy="2160923"/>
      </dsp:txXfrm>
    </dsp:sp>
    <dsp:sp modelId="{6B33ABE5-CEF1-4B39-82C3-F1FC644C0A8F}">
      <dsp:nvSpPr>
        <dsp:cNvPr id="0" name=""/>
        <dsp:cNvSpPr/>
      </dsp:nvSpPr>
      <dsp:spPr>
        <a:xfrm>
          <a:off x="4406125" y="140675"/>
          <a:ext cx="2087524" cy="626257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April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July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6125" y="140675"/>
        <a:ext cx="2087524" cy="626257"/>
      </dsp:txXfrm>
    </dsp:sp>
    <dsp:sp modelId="{D49AD3F7-B2B6-4709-A43B-C22DEB981B39}">
      <dsp:nvSpPr>
        <dsp:cNvPr id="0" name=""/>
        <dsp:cNvSpPr/>
      </dsp:nvSpPr>
      <dsp:spPr>
        <a:xfrm>
          <a:off x="4406125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Main production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6125" y="765521"/>
        <a:ext cx="2087524" cy="2160923"/>
      </dsp:txXfrm>
    </dsp:sp>
    <dsp:sp modelId="{4AE355A7-3A54-47B1-8CB5-F35120F77B1B}">
      <dsp:nvSpPr>
        <dsp:cNvPr id="0" name=""/>
        <dsp:cNvSpPr/>
      </dsp:nvSpPr>
      <dsp:spPr>
        <a:xfrm>
          <a:off x="6601438" y="140675"/>
          <a:ext cx="2087524" cy="626257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August </a:t>
          </a:r>
          <a:r>
            <a:rPr lang="en-US" sz="2000" b="1" kern="1200" dirty="0">
              <a:latin typeface="+mj-lt"/>
              <a:ea typeface="Calibri" charset="0"/>
              <a:cs typeface="Calibri" charset="0"/>
              <a:sym typeface="Wingdings" panose="05000000000000000000" pitchFamily="2" charset="2"/>
            </a:rPr>
            <a:t> September</a:t>
          </a:r>
          <a:endParaRPr lang="en-US" sz="2000" b="1" kern="1200" dirty="0">
            <a:latin typeface="+mj-lt"/>
            <a:ea typeface="Calibri" charset="0"/>
            <a:cs typeface="Calibri" charset="0"/>
          </a:endParaRPr>
        </a:p>
      </dsp:txBody>
      <dsp:txXfrm>
        <a:off x="6601438" y="140675"/>
        <a:ext cx="2087524" cy="626257"/>
      </dsp:txXfrm>
    </dsp:sp>
    <dsp:sp modelId="{C0A30CE6-D937-498A-8D1C-AB49CDB4AE52}">
      <dsp:nvSpPr>
        <dsp:cNvPr id="0" name=""/>
        <dsp:cNvSpPr/>
      </dsp:nvSpPr>
      <dsp:spPr>
        <a:xfrm>
          <a:off x="6601438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Bug fixes and gameplay balance tested</a:t>
          </a:r>
        </a:p>
      </dsp:txBody>
      <dsp:txXfrm>
        <a:off x="6601438" y="765521"/>
        <a:ext cx="2087524" cy="2160923"/>
      </dsp:txXfrm>
    </dsp:sp>
    <dsp:sp modelId="{1D3D5FCC-5789-4468-99A6-5D6A676B6013}">
      <dsp:nvSpPr>
        <dsp:cNvPr id="0" name=""/>
        <dsp:cNvSpPr/>
      </dsp:nvSpPr>
      <dsp:spPr>
        <a:xfrm>
          <a:off x="8796751" y="140675"/>
          <a:ext cx="2087524" cy="626257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61" tIns="164961" rIns="164961" bIns="16496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October</a:t>
          </a:r>
        </a:p>
      </dsp:txBody>
      <dsp:txXfrm>
        <a:off x="8796751" y="140675"/>
        <a:ext cx="2087524" cy="626257"/>
      </dsp:txXfrm>
    </dsp:sp>
    <dsp:sp modelId="{44C7D37A-568B-4A53-88BE-8330DEF7D4A3}">
      <dsp:nvSpPr>
        <dsp:cNvPr id="0" name=""/>
        <dsp:cNvSpPr/>
      </dsp:nvSpPr>
      <dsp:spPr>
        <a:xfrm>
          <a:off x="8796751" y="765521"/>
          <a:ext cx="2087524" cy="2160923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Pre-launch, beta testing, polishing</a:t>
          </a:r>
        </a:p>
      </dsp:txBody>
      <dsp:txXfrm>
        <a:off x="8796751" y="765521"/>
        <a:ext cx="2087524" cy="2160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D5FCC-5789-4468-99A6-5D6A676B6013}">
      <dsp:nvSpPr>
        <dsp:cNvPr id="0" name=""/>
        <dsp:cNvSpPr/>
      </dsp:nvSpPr>
      <dsp:spPr>
        <a:xfrm>
          <a:off x="0" y="287404"/>
          <a:ext cx="3507277" cy="1052183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53" tIns="277153" rIns="277153" bIns="27715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November</a:t>
          </a:r>
        </a:p>
      </dsp:txBody>
      <dsp:txXfrm>
        <a:off x="0" y="287404"/>
        <a:ext cx="3507277" cy="1052183"/>
      </dsp:txXfrm>
    </dsp:sp>
    <dsp:sp modelId="{44C7D37A-568B-4A53-88BE-8330DEF7D4A3}">
      <dsp:nvSpPr>
        <dsp:cNvPr id="0" name=""/>
        <dsp:cNvSpPr/>
      </dsp:nvSpPr>
      <dsp:spPr>
        <a:xfrm>
          <a:off x="0" y="1332712"/>
          <a:ext cx="3507277" cy="8029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charset="0"/>
              <a:ea typeface="Calibri" charset="0"/>
              <a:cs typeface="Calibri" charset="0"/>
            </a:rPr>
            <a:t>Main release</a:t>
          </a:r>
        </a:p>
      </dsp:txBody>
      <dsp:txXfrm>
        <a:off x="0" y="1332712"/>
        <a:ext cx="3507277" cy="802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1A6DF-0273-4C9F-A1CF-A320F9DB6FD1}">
      <dsp:nvSpPr>
        <dsp:cNvPr id="0" name=""/>
        <dsp:cNvSpPr/>
      </dsp:nvSpPr>
      <dsp:spPr>
        <a:xfrm>
          <a:off x="4869" y="868362"/>
          <a:ext cx="2091607" cy="6274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</a:endParaRPr>
        </a:p>
      </dsp:txBody>
      <dsp:txXfrm>
        <a:off x="4869" y="868362"/>
        <a:ext cx="2091607" cy="627482"/>
      </dsp:txXfrm>
    </dsp:sp>
    <dsp:sp modelId="{910C52EF-D1F5-4581-A150-24B263AF9343}">
      <dsp:nvSpPr>
        <dsp:cNvPr id="0" name=""/>
        <dsp:cNvSpPr/>
      </dsp:nvSpPr>
      <dsp:spPr>
        <a:xfrm>
          <a:off x="4869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869" y="1495844"/>
        <a:ext cx="2091607" cy="1977605"/>
      </dsp:txXfrm>
    </dsp:sp>
    <dsp:sp modelId="{1F484571-9C36-4EBC-94E8-740ECF59A9E8}">
      <dsp:nvSpPr>
        <dsp:cNvPr id="0" name=""/>
        <dsp:cNvSpPr/>
      </dsp:nvSpPr>
      <dsp:spPr>
        <a:xfrm>
          <a:off x="2204476" y="868362"/>
          <a:ext cx="2091607" cy="627482"/>
        </a:xfrm>
        <a:prstGeom prst="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accent2">
              <a:hueOff val="469008"/>
              <a:satOff val="8545"/>
              <a:lumOff val="1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2204476" y="868362"/>
        <a:ext cx="2091607" cy="627482"/>
      </dsp:txXfrm>
    </dsp:sp>
    <dsp:sp modelId="{8382FB71-379A-4A42-BEC2-AAF439B565D5}">
      <dsp:nvSpPr>
        <dsp:cNvPr id="0" name=""/>
        <dsp:cNvSpPr/>
      </dsp:nvSpPr>
      <dsp:spPr>
        <a:xfrm>
          <a:off x="2204476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699602"/>
            <a:satOff val="10600"/>
            <a:lumOff val="9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9602"/>
              <a:satOff val="10600"/>
              <a:lumOff val="9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2204476" y="1495844"/>
        <a:ext cx="2091607" cy="1977605"/>
      </dsp:txXfrm>
    </dsp:sp>
    <dsp:sp modelId="{6B33ABE5-CEF1-4B39-82C3-F1FC644C0A8F}">
      <dsp:nvSpPr>
        <dsp:cNvPr id="0" name=""/>
        <dsp:cNvSpPr/>
      </dsp:nvSpPr>
      <dsp:spPr>
        <a:xfrm>
          <a:off x="4404083" y="868362"/>
          <a:ext cx="2091607" cy="627482"/>
        </a:xfrm>
        <a:prstGeom prst="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accent2">
              <a:hueOff val="938015"/>
              <a:satOff val="1709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  <a:endParaRPr lang="en-US" sz="2100" b="1" kern="1200" dirty="0">
            <a:latin typeface="+mj-lt"/>
            <a:ea typeface="Calibri" charset="0"/>
            <a:cs typeface="Calibri" charset="0"/>
          </a:endParaRPr>
        </a:p>
      </dsp:txBody>
      <dsp:txXfrm>
        <a:off x="4404083" y="868362"/>
        <a:ext cx="2091607" cy="627482"/>
      </dsp:txXfrm>
    </dsp:sp>
    <dsp:sp modelId="{D49AD3F7-B2B6-4709-A43B-C22DEB981B39}">
      <dsp:nvSpPr>
        <dsp:cNvPr id="0" name=""/>
        <dsp:cNvSpPr/>
      </dsp:nvSpPr>
      <dsp:spPr>
        <a:xfrm>
          <a:off x="4404083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1399204"/>
            <a:satOff val="21201"/>
            <a:lumOff val="19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9204"/>
              <a:satOff val="21201"/>
              <a:lumOff val="1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4404083" y="1495844"/>
        <a:ext cx="2091607" cy="1977605"/>
      </dsp:txXfrm>
    </dsp:sp>
    <dsp:sp modelId="{4AE355A7-3A54-47B1-8CB5-F35120F77B1B}">
      <dsp:nvSpPr>
        <dsp:cNvPr id="0" name=""/>
        <dsp:cNvSpPr/>
      </dsp:nvSpPr>
      <dsp:spPr>
        <a:xfrm>
          <a:off x="6603691" y="868362"/>
          <a:ext cx="2091607" cy="627482"/>
        </a:xfrm>
        <a:prstGeom prst="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accent2">
              <a:hueOff val="1407023"/>
              <a:satOff val="25635"/>
              <a:lumOff val="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6603691" y="868362"/>
        <a:ext cx="2091607" cy="627482"/>
      </dsp:txXfrm>
    </dsp:sp>
    <dsp:sp modelId="{C0A30CE6-D937-498A-8D1C-AB49CDB4AE52}">
      <dsp:nvSpPr>
        <dsp:cNvPr id="0" name=""/>
        <dsp:cNvSpPr/>
      </dsp:nvSpPr>
      <dsp:spPr>
        <a:xfrm>
          <a:off x="6603691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098805"/>
            <a:satOff val="31801"/>
            <a:lumOff val="286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98805"/>
              <a:satOff val="31801"/>
              <a:lumOff val="2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6603691" y="1495844"/>
        <a:ext cx="2091607" cy="1977605"/>
      </dsp:txXfrm>
    </dsp:sp>
    <dsp:sp modelId="{1D3D5FCC-5789-4468-99A6-5D6A676B6013}">
      <dsp:nvSpPr>
        <dsp:cNvPr id="0" name=""/>
        <dsp:cNvSpPr/>
      </dsp:nvSpPr>
      <dsp:spPr>
        <a:xfrm>
          <a:off x="8803298" y="868362"/>
          <a:ext cx="2091607" cy="627482"/>
        </a:xfrm>
        <a:prstGeom prst="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accent2">
              <a:hueOff val="1876031"/>
              <a:satOff val="34180"/>
              <a:lumOff val="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83" tIns="165283" rIns="165283" bIns="16528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  <a:ea typeface="Calibri" charset="0"/>
              <a:cs typeface="Calibri" charset="0"/>
            </a:rPr>
            <a:t>Title</a:t>
          </a:r>
        </a:p>
      </dsp:txBody>
      <dsp:txXfrm>
        <a:off x="8803298" y="868362"/>
        <a:ext cx="2091607" cy="627482"/>
      </dsp:txXfrm>
    </dsp:sp>
    <dsp:sp modelId="{44C7D37A-568B-4A53-88BE-8330DEF7D4A3}">
      <dsp:nvSpPr>
        <dsp:cNvPr id="0" name=""/>
        <dsp:cNvSpPr/>
      </dsp:nvSpPr>
      <dsp:spPr>
        <a:xfrm>
          <a:off x="8803298" y="1495844"/>
          <a:ext cx="2091607" cy="1977605"/>
        </a:xfrm>
        <a:prstGeom prst="rect">
          <a:avLst/>
        </a:prstGeom>
        <a:solidFill>
          <a:schemeClr val="accent2">
            <a:tint val="40000"/>
            <a:alpha val="90000"/>
            <a:hueOff val="2798407"/>
            <a:satOff val="42402"/>
            <a:lumOff val="38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98407"/>
              <a:satOff val="42402"/>
              <a:lumOff val="3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text</a:t>
          </a:r>
          <a:endParaRPr lang="en-US" sz="1800" kern="1200" dirty="0">
            <a:latin typeface="Calibri" charset="0"/>
            <a:ea typeface="Calibri" charset="0"/>
            <a:cs typeface="Calibri" charset="0"/>
          </a:endParaRPr>
        </a:p>
      </dsp:txBody>
      <dsp:txXfrm>
        <a:off x="8803298" y="1495844"/>
        <a:ext cx="2091607" cy="197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0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16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Click to edit Master subtitle style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8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3" y="1201688"/>
            <a:ext cx="6815446" cy="25627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CT6018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PITCH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546" y="3764422"/>
            <a:ext cx="6437555" cy="6708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Joe Mason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Marketing Strategy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3623" y="1340669"/>
            <a:ext cx="4756714" cy="597604"/>
          </a:xfrm>
        </p:spPr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623" y="1817136"/>
            <a:ext cx="4922377" cy="2308195"/>
          </a:xfrm>
        </p:spPr>
        <p:txBody>
          <a:bodyPr>
            <a:normAutofit/>
          </a:bodyPr>
          <a:lstStyle/>
          <a:p>
            <a:r>
              <a:rPr lang="en-US" dirty="0"/>
              <a:t>Development blog - weekly updates</a:t>
            </a:r>
          </a:p>
          <a:p>
            <a:r>
              <a:rPr lang="en-US" dirty="0"/>
              <a:t>Planned features</a:t>
            </a:r>
          </a:p>
          <a:p>
            <a:r>
              <a:rPr lang="en-US" dirty="0"/>
              <a:t>Q&amp;A</a:t>
            </a:r>
          </a:p>
          <a:p>
            <a:r>
              <a:rPr lang="en-US" dirty="0"/>
              <a:t>Weekly redeemable codes</a:t>
            </a:r>
          </a:p>
          <a:p>
            <a:r>
              <a:rPr lang="en-US" dirty="0"/>
              <a:t>Customer Support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5885" y="1339318"/>
            <a:ext cx="4756714" cy="597604"/>
          </a:xfrm>
        </p:spPr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13BE1C0-386B-47CB-BDCE-A24D9918AE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5885" y="1802291"/>
            <a:ext cx="4756714" cy="2308195"/>
          </a:xfrm>
        </p:spPr>
        <p:txBody>
          <a:bodyPr/>
          <a:lstStyle/>
          <a:p>
            <a:r>
              <a:rPr lang="en-US" dirty="0"/>
              <a:t>Twitter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TikTok</a:t>
            </a:r>
          </a:p>
          <a:p>
            <a:r>
              <a:rPr lang="en-US" dirty="0"/>
              <a:t>YouTube</a:t>
            </a:r>
          </a:p>
          <a:p>
            <a:r>
              <a:rPr lang="en-US" dirty="0"/>
              <a:t>Live streams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A7723031-1344-6B54-21EC-ADC8006663B6}"/>
              </a:ext>
            </a:extLst>
          </p:cNvPr>
          <p:cNvSpPr txBox="1">
            <a:spLocks/>
          </p:cNvSpPr>
          <p:nvPr/>
        </p:nvSpPr>
        <p:spPr>
          <a:xfrm>
            <a:off x="1093776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Trailer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A299BD4C-B6A0-7AF4-7B38-34829DAD6839}"/>
              </a:ext>
            </a:extLst>
          </p:cNvPr>
          <p:cNvSpPr txBox="1">
            <a:spLocks/>
          </p:cNvSpPr>
          <p:nvPr/>
        </p:nvSpPr>
        <p:spPr>
          <a:xfrm>
            <a:off x="1093776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Gameplay footage</a:t>
            </a:r>
          </a:p>
          <a:p>
            <a:r>
              <a:rPr lang="en-US" dirty="0"/>
              <a:t>Mechanics highlight</a:t>
            </a:r>
          </a:p>
          <a:p>
            <a:r>
              <a:rPr lang="en-US" dirty="0"/>
              <a:t>Cosmetics showcase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CA7DAD5-DE7D-375F-832E-EF16018520F7}"/>
              </a:ext>
            </a:extLst>
          </p:cNvPr>
          <p:cNvSpPr txBox="1">
            <a:spLocks/>
          </p:cNvSpPr>
          <p:nvPr/>
        </p:nvSpPr>
        <p:spPr>
          <a:xfrm>
            <a:off x="6825885" y="4503076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Advertising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CB43021-FF40-1B39-71C4-9310FF7D7197}"/>
              </a:ext>
            </a:extLst>
          </p:cNvPr>
          <p:cNvSpPr txBox="1">
            <a:spLocks/>
          </p:cNvSpPr>
          <p:nvPr/>
        </p:nvSpPr>
        <p:spPr>
          <a:xfrm>
            <a:off x="6825885" y="4979544"/>
            <a:ext cx="4922377" cy="1332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Variety of advertisements</a:t>
            </a:r>
          </a:p>
          <a:p>
            <a:r>
              <a:rPr lang="en-US" dirty="0"/>
              <a:t>Sponsorships</a:t>
            </a:r>
          </a:p>
          <a:p>
            <a:r>
              <a:rPr lang="en-US" dirty="0"/>
              <a:t>Press kit for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5238F-3A82-7B73-B9B7-B009FF8D4F10}"/>
              </a:ext>
            </a:extLst>
          </p:cNvPr>
          <p:cNvSpPr txBox="1"/>
          <p:nvPr/>
        </p:nvSpPr>
        <p:spPr>
          <a:xfrm>
            <a:off x="4251069" y="4040555"/>
            <a:ext cx="2090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Expand on how – 2 slides</a:t>
            </a:r>
          </a:p>
        </p:txBody>
      </p:sp>
    </p:spTree>
    <p:extLst>
      <p:ext uri="{BB962C8B-B14F-4D97-AF65-F5344CB8AC3E}">
        <p14:creationId xmlns:p14="http://schemas.microsoft.com/office/powerpoint/2010/main" val="211942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r>
              <a:rPr lang="en-US" dirty="0"/>
              <a:t>Engagement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1300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32317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content from “growth strategy”, rename other to “growth”, show and explain benefit to users, income </a:t>
            </a:r>
            <a:r>
              <a:rPr lang="en-US" dirty="0" err="1"/>
              <a:t>etc</a:t>
            </a:r>
            <a:r>
              <a:rPr lang="en-US" dirty="0"/>
              <a:t> from the engagement tactics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25393" y="1764193"/>
            <a:ext cx="3327366" cy="597604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3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Growth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12</a:t>
            </a:fld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C07CF-0B58-D0FC-6837-9D9500A1A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6111" y="1560513"/>
            <a:ext cx="10967623" cy="4341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- Onboarding process for new users</a:t>
            </a:r>
          </a:p>
          <a:p>
            <a:pPr>
              <a:buFontTx/>
              <a:buChar char="-"/>
            </a:pPr>
            <a:r>
              <a:rPr lang="en-GB" dirty="0"/>
              <a:t>No account required, but recommended and rewarded</a:t>
            </a:r>
          </a:p>
          <a:p>
            <a:pPr>
              <a:buFontTx/>
              <a:buChar char="-"/>
            </a:pPr>
            <a:r>
              <a:rPr lang="en-GB" dirty="0"/>
              <a:t>Linking with socials rewarded, scaling rewards for inviting friends to the game</a:t>
            </a:r>
          </a:p>
          <a:p>
            <a:pPr>
              <a:buFontTx/>
              <a:buChar char="-"/>
            </a:pPr>
            <a:r>
              <a:rPr lang="en-GB" dirty="0"/>
              <a:t>Reward multiple loot boxes that each take an amount of time to open for free</a:t>
            </a:r>
          </a:p>
          <a:p>
            <a:pPr>
              <a:buFontTx/>
              <a:buChar char="-"/>
            </a:pPr>
            <a:r>
              <a:rPr lang="en-GB" dirty="0"/>
              <a:t>Targeted &amp; tailored push notifications</a:t>
            </a:r>
          </a:p>
          <a:p>
            <a:pPr>
              <a:buFontTx/>
              <a:buChar char="-"/>
            </a:pPr>
            <a:r>
              <a:rPr lang="en-GB" dirty="0"/>
              <a:t>Daily, weekly and monthly competitions</a:t>
            </a:r>
          </a:p>
          <a:p>
            <a:pPr>
              <a:buFontTx/>
              <a:buChar char="-"/>
            </a:pPr>
            <a:r>
              <a:rPr lang="en-GB" dirty="0"/>
              <a:t>Seasonal events Halloween Christmas etc</a:t>
            </a:r>
          </a:p>
          <a:p>
            <a:pPr>
              <a:buFontTx/>
              <a:buChar char="-"/>
            </a:pPr>
            <a:r>
              <a:rPr lang="en-GB" dirty="0"/>
              <a:t>Keep track of analytics to identify strong and weak areas</a:t>
            </a:r>
          </a:p>
        </p:txBody>
      </p:sp>
    </p:spTree>
    <p:extLst>
      <p:ext uri="{BB962C8B-B14F-4D97-AF65-F5344CB8AC3E}">
        <p14:creationId xmlns:p14="http://schemas.microsoft.com/office/powerpoint/2010/main" val="172593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Application Loop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246F2E-1FA8-4F5C-C42E-C4DA3737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0" y="1527389"/>
            <a:ext cx="7563906" cy="4648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78C9A-C252-C5B3-46E8-88C3D81D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046" y="1415799"/>
            <a:ext cx="2013234" cy="48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8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Example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054966" cy="3393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Video showing main menu </a:t>
            </a:r>
            <a:r>
              <a:rPr lang="en-US" dirty="0">
                <a:sym typeface="Wingdings" panose="05000000000000000000" pitchFamily="2" charset="2"/>
              </a:rPr>
              <a:t> finding game  lobby  starting game  basic movement, mining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r>
              <a:rPr lang="en-US" dirty="0">
                <a:sym typeface="Wingdings" panose="05000000000000000000" pitchFamily="2" charset="2"/>
              </a:rPr>
              <a:t> mechanics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300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Game Economy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9313" y="1582020"/>
            <a:ext cx="2363517" cy="597604"/>
          </a:xfrm>
        </p:spPr>
        <p:txBody>
          <a:bodyPr/>
          <a:lstStyle/>
          <a:p>
            <a:r>
              <a:rPr lang="en-US" dirty="0"/>
              <a:t>Silver Coins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9420" y="1967630"/>
            <a:ext cx="2650611" cy="4386180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unranked match wins</a:t>
            </a:r>
          </a:p>
          <a:p>
            <a:r>
              <a:rPr lang="en-US" sz="1800" dirty="0"/>
              <a:t>Very low amount rewarded from unranked match missions</a:t>
            </a:r>
          </a:p>
          <a:p>
            <a:r>
              <a:rPr lang="en-US" sz="1800" dirty="0"/>
              <a:t>Moderate amount rewarded from ranked matches</a:t>
            </a:r>
          </a:p>
          <a:p>
            <a:r>
              <a:rPr lang="en-US" sz="1800" dirty="0"/>
              <a:t>Purchasable with Gold Coins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97508" y="1582020"/>
            <a:ext cx="2363517" cy="597604"/>
          </a:xfrm>
        </p:spPr>
        <p:txBody>
          <a:bodyPr/>
          <a:lstStyle/>
          <a:p>
            <a:r>
              <a:rPr lang="en-US" dirty="0"/>
              <a:t>Gold Coins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97615" y="1957875"/>
            <a:ext cx="2650611" cy="4386181"/>
          </a:xfrm>
        </p:spPr>
        <p:txBody>
          <a:bodyPr>
            <a:normAutofit/>
          </a:bodyPr>
          <a:lstStyle/>
          <a:p>
            <a:r>
              <a:rPr lang="en-US" sz="1800" dirty="0"/>
              <a:t>Low amount rewarded from ranked match wins</a:t>
            </a:r>
          </a:p>
          <a:p>
            <a:r>
              <a:rPr lang="en-US" sz="1800" dirty="0"/>
              <a:t>Very low amount rewarded from ranked match missions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D68F73-4FB1-4145-BF89-FE36142E5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88883" y="1582020"/>
            <a:ext cx="3180304" cy="564479"/>
          </a:xfrm>
        </p:spPr>
        <p:txBody>
          <a:bodyPr>
            <a:normAutofit/>
          </a:bodyPr>
          <a:lstStyle/>
          <a:p>
            <a:r>
              <a:rPr lang="en-US" dirty="0"/>
              <a:t>Cosmetic Fragments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7F3EB6-BBF7-400D-831B-2949763446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8883" y="1967630"/>
            <a:ext cx="2677109" cy="4330234"/>
          </a:xfrm>
        </p:spPr>
        <p:txBody>
          <a:bodyPr>
            <a:normAutofit/>
          </a:bodyPr>
          <a:lstStyle/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Low, moderate or high amount rewarded from respective Loot Boxes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9E92AC51-7189-80A0-76B3-D326E9CD0BA3}"/>
              </a:ext>
            </a:extLst>
          </p:cNvPr>
          <p:cNvSpPr txBox="1">
            <a:spLocks/>
          </p:cNvSpPr>
          <p:nvPr/>
        </p:nvSpPr>
        <p:spPr>
          <a:xfrm>
            <a:off x="5918434" y="1582020"/>
            <a:ext cx="2271957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Loot Boxes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C9226DB8-80FB-00B2-1C34-FF841B0ACA1C}"/>
              </a:ext>
            </a:extLst>
          </p:cNvPr>
          <p:cNvSpPr txBox="1">
            <a:spLocks/>
          </p:cNvSpPr>
          <p:nvPr/>
        </p:nvSpPr>
        <p:spPr>
          <a:xfrm>
            <a:off x="5918434" y="1967630"/>
            <a:ext cx="2629366" cy="4330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Rarely awarded from ranked match wins</a:t>
            </a:r>
          </a:p>
          <a:p>
            <a:r>
              <a:rPr lang="en-US" sz="1800" dirty="0"/>
              <a:t>Can be obtained through daily login rewards</a:t>
            </a:r>
          </a:p>
          <a:p>
            <a:r>
              <a:rPr lang="en-US" sz="1800" dirty="0"/>
              <a:t>Purchasable with Gold Coins</a:t>
            </a:r>
          </a:p>
          <a:p>
            <a:r>
              <a:rPr lang="en-US" sz="1800" dirty="0"/>
              <a:t>Purchasable with money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72B1E1D-922A-C971-CC02-3859EFC2C0BC}"/>
              </a:ext>
            </a:extLst>
          </p:cNvPr>
          <p:cNvSpPr txBox="1">
            <a:spLocks/>
          </p:cNvSpPr>
          <p:nvPr/>
        </p:nvSpPr>
        <p:spPr>
          <a:xfrm>
            <a:off x="4962282" y="1220719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Simplify</a:t>
            </a:r>
          </a:p>
        </p:txBody>
      </p:sp>
    </p:spTree>
    <p:extLst>
      <p:ext uri="{BB962C8B-B14F-4D97-AF65-F5344CB8AC3E}">
        <p14:creationId xmlns:p14="http://schemas.microsoft.com/office/powerpoint/2010/main" val="255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16</a:t>
            </a:fld>
            <a:endParaRPr lang="en-US" noProof="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C1B1C0-2469-A343-99AF-6D92CA89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96551151"/>
              </p:ext>
            </p:extLst>
          </p:nvPr>
        </p:nvGraphicFramePr>
        <p:xfrm>
          <a:off x="781685" y="1209099"/>
          <a:ext cx="10899775" cy="343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9B9ACB0-4030-F5CA-8620-2A53885B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025496"/>
              </p:ext>
            </p:extLst>
          </p:nvPr>
        </p:nvGraphicFramePr>
        <p:xfrm>
          <a:off x="4342361" y="4079754"/>
          <a:ext cx="3507277" cy="2640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C45ED977-B00B-3813-05D8-BDD853C60592}"/>
              </a:ext>
            </a:extLst>
          </p:cNvPr>
          <p:cNvSpPr txBox="1">
            <a:spLocks/>
          </p:cNvSpPr>
          <p:nvPr/>
        </p:nvSpPr>
        <p:spPr>
          <a:xfrm>
            <a:off x="408464" y="4460694"/>
            <a:ext cx="3726601" cy="141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Check over, final release in august, development time much shorter using more skilled freelancers for less time</a:t>
            </a:r>
          </a:p>
        </p:txBody>
      </p:sp>
    </p:spTree>
    <p:extLst>
      <p:ext uri="{BB962C8B-B14F-4D97-AF65-F5344CB8AC3E}">
        <p14:creationId xmlns:p14="http://schemas.microsoft.com/office/powerpoint/2010/main" val="1854947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Financial Traction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10444478"/>
              </p:ext>
            </p:extLst>
          </p:nvPr>
        </p:nvGraphicFramePr>
        <p:xfrm>
          <a:off x="3422650" y="996950"/>
          <a:ext cx="8368869" cy="454429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05848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339628">
                  <a:extLst>
                    <a:ext uri="{9D8B030D-6E8A-4147-A177-3AD203B41FA5}">
                      <a16:colId xmlns:a16="http://schemas.microsoft.com/office/drawing/2014/main" val="3061238242"/>
                    </a:ext>
                  </a:extLst>
                </a:gridCol>
                <a:gridCol w="1472069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405848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User Count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Retention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Income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Gross Cost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dirty="0">
                          <a:solidFill>
                            <a:schemeClr val="accent3"/>
                          </a:solidFill>
                        </a:rPr>
                        <a:t>Net Profit</a:t>
                      </a:r>
                      <a:endParaRPr lang="en-US" sz="1800" b="1" i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£48,000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£95,000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-£52,000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£145,000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-£17,000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£228,000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£185,000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£43,000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90885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£340,000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£225,000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£115,000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17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13102-D375-DB87-5FA1-31BB1BCC564E}"/>
              </a:ext>
            </a:extLst>
          </p:cNvPr>
          <p:cNvSpPr txBox="1"/>
          <p:nvPr/>
        </p:nvSpPr>
        <p:spPr>
          <a:xfrm>
            <a:off x="4657458" y="196553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r>
              <a:rPr lang="en-GB" dirty="0"/>
              <a:t>Account for new costs e.g. smaller team using freelancers for around 4 months</a:t>
            </a:r>
          </a:p>
        </p:txBody>
      </p:sp>
    </p:spTree>
    <p:extLst>
      <p:ext uri="{BB962C8B-B14F-4D97-AF65-F5344CB8AC3E}">
        <p14:creationId xmlns:p14="http://schemas.microsoft.com/office/powerpoint/2010/main" val="237631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8E6A4D9-12A1-4CD4-99EA-5C5ECDEF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87" y="996950"/>
            <a:ext cx="2384425" cy="494665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Revenue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0E5A8-009D-4CBD-BADB-91488482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96A54E9-1AF6-4A17-A713-79D260FE325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36604029"/>
              </p:ext>
            </p:extLst>
          </p:nvPr>
        </p:nvGraphicFramePr>
        <p:xfrm>
          <a:off x="5243701" y="251840"/>
          <a:ext cx="5021322" cy="6101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3688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487105871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653984742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836887">
                  <a:extLst>
                    <a:ext uri="{9D8B030D-6E8A-4147-A177-3AD203B41FA5}">
                      <a16:colId xmlns:a16="http://schemas.microsoft.com/office/drawing/2014/main" val="3257071900"/>
                    </a:ext>
                  </a:extLst>
                </a:gridCol>
              </a:tblGrid>
              <a:tr h="610197">
                <a:tc rowSpan="2"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accent3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10197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7433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4734159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14188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05685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61019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88032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B91A-117A-42B4-842E-633AFA93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48E8-80F2-482E-B0AF-EE7EBC7C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A24-0826-6441-532A-6E6401C41855}"/>
              </a:ext>
            </a:extLst>
          </p:cNvPr>
          <p:cNvSpPr txBox="1"/>
          <p:nvPr/>
        </p:nvSpPr>
        <p:spPr>
          <a:xfrm>
            <a:off x="3114322" y="504190"/>
            <a:ext cx="6486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real examples for accuracy – </a:t>
            </a:r>
            <a:r>
              <a:rPr lang="en-GB" dirty="0" err="1"/>
              <a:t>avg</a:t>
            </a:r>
            <a:r>
              <a:rPr lang="en-GB" dirty="0"/>
              <a:t> for casual and stats for the games in competition slide</a:t>
            </a:r>
          </a:p>
          <a:p>
            <a:endParaRPr lang="en-GB" dirty="0"/>
          </a:p>
          <a:p>
            <a:r>
              <a:rPr lang="en-GB" dirty="0"/>
              <a:t>Split income and costs into as many categories as possible</a:t>
            </a:r>
          </a:p>
        </p:txBody>
      </p:sp>
    </p:spTree>
    <p:extLst>
      <p:ext uri="{BB962C8B-B14F-4D97-AF65-F5344CB8AC3E}">
        <p14:creationId xmlns:p14="http://schemas.microsoft.com/office/powerpoint/2010/main" val="2729895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59" y="194783"/>
            <a:ext cx="10022841" cy="7608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Funding Required</a:t>
            </a:r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293348"/>
              </p:ext>
            </p:extLst>
          </p:nvPr>
        </p:nvGraphicFramePr>
        <p:xfrm>
          <a:off x="646113" y="1560513"/>
          <a:ext cx="10899775" cy="4341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19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A2CDA-3860-6E5F-1266-8D8C8261547B}"/>
              </a:ext>
            </a:extLst>
          </p:cNvPr>
          <p:cNvSpPr txBox="1"/>
          <p:nvPr/>
        </p:nvSpPr>
        <p:spPr>
          <a:xfrm>
            <a:off x="3067940" y="1559243"/>
            <a:ext cx="648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much money is required for each section – salaries, marketing, development costs e.g. licensing, server hosting</a:t>
            </a:r>
          </a:p>
        </p:txBody>
      </p:sp>
    </p:spTree>
    <p:extLst>
      <p:ext uri="{BB962C8B-B14F-4D97-AF65-F5344CB8AC3E}">
        <p14:creationId xmlns:p14="http://schemas.microsoft.com/office/powerpoint/2010/main" val="372348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1" y="40801"/>
            <a:ext cx="6801085" cy="110454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Product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DA17F-F303-4811-96C4-AD8A09AB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r>
              <a:rPr lang="en-US" dirty="0"/>
              <a:t>OutDig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3480" y="2270836"/>
            <a:ext cx="4587352" cy="4509551"/>
          </a:xfrm>
        </p:spPr>
        <p:txBody>
          <a:bodyPr>
            <a:normAutofit lnSpcReduction="10000"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Genre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Casual, Action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lang="en-GB" b="1" dirty="0"/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Platformer, Sandbox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Casual &amp; competitive players, aged 7 upwards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Financials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(end of 2026)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~£340,000 total revenue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~£225,000 total cost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CF6D-DC44-4734-988C-0AAA60D5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2</a:t>
            </a:fld>
            <a:endParaRPr lang="en-US" noProof="0" dirty="0"/>
          </a:p>
        </p:txBody>
      </p:sp>
      <p:sp>
        <p:nvSpPr>
          <p:cNvPr id="2" name="Title 17">
            <a:extLst>
              <a:ext uri="{FF2B5EF4-FFF2-40B4-BE49-F238E27FC236}">
                <a16:creationId xmlns:a16="http://schemas.microsoft.com/office/drawing/2014/main" id="{B86EF493-69FC-2A55-A10B-D435B8FC2C4F}"/>
              </a:ext>
            </a:extLst>
          </p:cNvPr>
          <p:cNvSpPr txBox="1">
            <a:spLocks/>
          </p:cNvSpPr>
          <p:nvPr/>
        </p:nvSpPr>
        <p:spPr>
          <a:xfrm>
            <a:off x="-147212" y="1145344"/>
            <a:ext cx="4587351" cy="86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OutDig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94FE5-D639-2292-02DD-C1C9269D47E1}"/>
              </a:ext>
            </a:extLst>
          </p:cNvPr>
          <p:cNvSpPr txBox="1"/>
          <p:nvPr/>
        </p:nvSpPr>
        <p:spPr>
          <a:xfrm>
            <a:off x="9189720" y="212124"/>
            <a:ext cx="278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showing better what it is</a:t>
            </a:r>
          </a:p>
          <a:p>
            <a:endParaRPr lang="en-GB" dirty="0"/>
          </a:p>
          <a:p>
            <a:r>
              <a:rPr lang="en-GB" dirty="0"/>
              <a:t>Another slide with more examples to help explain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43E590-F98B-C809-9245-CCA1B6A9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836"/>
            <a:ext cx="7191829" cy="4213186"/>
          </a:xfrm>
          <a:prstGeom prst="rect">
            <a:avLst/>
          </a:prstGeom>
        </p:spPr>
      </p:pic>
      <p:sp>
        <p:nvSpPr>
          <p:cNvPr id="12" name="Content Placeholder 18">
            <a:extLst>
              <a:ext uri="{FF2B5EF4-FFF2-40B4-BE49-F238E27FC236}">
                <a16:creationId xmlns:a16="http://schemas.microsoft.com/office/drawing/2014/main" id="{C206C77A-5558-4DD0-9653-2929998E9874}"/>
              </a:ext>
            </a:extLst>
          </p:cNvPr>
          <p:cNvSpPr txBox="1">
            <a:spLocks/>
          </p:cNvSpPr>
          <p:nvPr/>
        </p:nvSpPr>
        <p:spPr>
          <a:xfrm>
            <a:off x="5178751" y="1447316"/>
            <a:ext cx="5436342" cy="867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Mine, fight and build to outplay your opponents in fast-paced, real-time battles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989456-4D9C-931B-697F-E0EB8A4D3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3175"/>
            <a:ext cx="7191829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92E93D-8BFB-4A21-A47E-78B6DCA2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9C1BDB-253B-4642-94A7-F84048E5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/>
          <a:lstStyle/>
          <a:p>
            <a:r>
              <a:rPr lang="en-US" dirty="0"/>
              <a:t>How much I need, time scale for development, expected revenue costs profit, how long the loaned money + 20% will take to repay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394FA6A-80EA-46C1-8A4C-B4D8E90A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pic>
        <p:nvPicPr>
          <p:cNvPr id="23" name="Picture Placeholder 22" descr="A picture containing mountain, outdoor, sky, rock, tent">
            <a:extLst>
              <a:ext uri="{FF2B5EF4-FFF2-40B4-BE49-F238E27FC236}">
                <a16:creationId xmlns:a16="http://schemas.microsoft.com/office/drawing/2014/main" id="{37330047-BDCE-48AE-A7A5-A6A79A7D2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38" y="665163"/>
            <a:ext cx="2214562" cy="2513012"/>
          </a:xfrm>
        </p:spPr>
      </p:pic>
      <p:pic>
        <p:nvPicPr>
          <p:cNvPr id="53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9AFE6654-29BC-4F7D-9F69-C78DCCF2A7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737" y="665579"/>
            <a:ext cx="2214562" cy="2513012"/>
          </a:xfrm>
        </p:spPr>
      </p:pic>
      <p:pic>
        <p:nvPicPr>
          <p:cNvPr id="19" name="Picture Placeholder 18" descr="A picture containing outdoor, mountain, sky, nature">
            <a:extLst>
              <a:ext uri="{FF2B5EF4-FFF2-40B4-BE49-F238E27FC236}">
                <a16:creationId xmlns:a16="http://schemas.microsoft.com/office/drawing/2014/main" id="{AA7C515C-968D-4E0E-AE9F-2B4791B73F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0854" y="3607271"/>
            <a:ext cx="2214562" cy="2513012"/>
          </a:xfrm>
        </p:spPr>
      </p:pic>
      <p:pic>
        <p:nvPicPr>
          <p:cNvPr id="25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74AF03B6-7ED2-47DC-A5B8-3F7DB422CEA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4845" y="3607271"/>
            <a:ext cx="2214562" cy="2513012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AEB8108-A042-4614-9BE5-EA75E865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88522D-FC32-4BD0-B916-ED439025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D39F39FF-F5CB-4ACA-9B46-4CCF89ECA75F}" type="slidenum">
              <a:rPr lang="en-US" noProof="0" smtClean="0"/>
              <a:pPr lvl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9808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0761B21-88ED-449E-B2B9-3FC40844C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/>
          <a:lstStyle/>
          <a:p>
            <a:r>
              <a:rPr lang="en-US" dirty="0"/>
              <a:t>OutDig</a:t>
            </a:r>
          </a:p>
          <a:p>
            <a:endParaRPr lang="en-US" dirty="0"/>
          </a:p>
          <a:p>
            <a:r>
              <a:rPr lang="en-US" dirty="0"/>
              <a:t>Joe’s Games</a:t>
            </a:r>
          </a:p>
        </p:txBody>
      </p:sp>
      <p:pic>
        <p:nvPicPr>
          <p:cNvPr id="52" name="Picture Placeholder 51" descr="A picture containing sky, outdoor, mountain, nature, stars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4546363"/>
          </a:xfrm>
        </p:spPr>
      </p:pic>
      <p:pic>
        <p:nvPicPr>
          <p:cNvPr id="58" name="Picture Placeholder 57" descr="A picture containing mountain, sky, outdoor, nature">
            <a:extLst>
              <a:ext uri="{FF2B5EF4-FFF2-40B4-BE49-F238E27FC236}">
                <a16:creationId xmlns:a16="http://schemas.microsoft.com/office/drawing/2014/main" id="{A51C462C-6D3B-4554-9CDC-86D00D0EA0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4532313"/>
            <a:ext cx="3048000" cy="2325687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1E8AF8-A94F-A923-7CDC-AB49737D5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417" y="2129039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1ABD2BE-8AC5-34F6-DED6-69ACF833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4788131">
            <a:off x="5409" y="-4467737"/>
            <a:ext cx="10849412" cy="129348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0064-0125-F7D0-119A-B4E85E7D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OutDig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8A3604-FA84-0C32-D6CF-FB7E449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2022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C520CC-C2C5-7C01-C81D-82003AC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4E155-D98F-E5CC-489B-ABA7D0AC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1151792"/>
            <a:ext cx="7798778" cy="43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3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3" y="776941"/>
            <a:ext cx="3828517" cy="5166659"/>
          </a:xfrm>
        </p:spPr>
        <p:txBody>
          <a:bodyPr anchor="t"/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Who are we?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Joe’s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Games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3429000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342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5896" y="3591468"/>
            <a:ext cx="7258807" cy="2599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Limited company, will be producing mobile games in the casual market, using freelancers for main development.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Myself as development lead, hire marketing analyst to take charge of finances and marketing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E93697D-BFA2-4D84-A860-BA620414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244D815C-8BF3-4ECF-A945-A2A7C2983AF9}" type="slidenum">
              <a:rPr lang="en-US" noProof="0" smtClean="0"/>
              <a:pPr lvl="0"/>
              <a:t>4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72CAF-C024-4F09-BEEE-0AE893955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771" y="4428101"/>
            <a:ext cx="2065166" cy="17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4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2D22322F-E79D-4BEF-8038-DE2C8F5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0500"/>
            <a:ext cx="10036292" cy="773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Core Mechanics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1A6601B-A3E2-47A2-B731-4FE03C43E2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9243" y="1764139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Fighting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AEE544-8FB3-4E56-91A9-A6964539D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09243" y="2374899"/>
            <a:ext cx="4576260" cy="13858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multiplayer fighting game, the fighting mechanics are very important. Fluid, accurate, physics reliant.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ADD5DF7-575E-4C10-815E-CDBBFAB58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7467" y="1764031"/>
            <a:ext cx="4756714" cy="59760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A3939E-B573-4FB2-AD69-18C1A75F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F65B39-4112-473E-B203-73AC0F56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800B7A-B486-4409-9EDD-0A7B9628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5</a:t>
            </a:fld>
            <a:endParaRPr lang="en-US" noProof="0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695C54-EDB8-29E6-AC74-53032D62845B}"/>
              </a:ext>
            </a:extLst>
          </p:cNvPr>
          <p:cNvSpPr txBox="1">
            <a:spLocks/>
          </p:cNvSpPr>
          <p:nvPr/>
        </p:nvSpPr>
        <p:spPr>
          <a:xfrm>
            <a:off x="1209243" y="4023398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3" name="Content Placeholder 12">
            <a:extLst>
              <a:ext uri="{FF2B5EF4-FFF2-40B4-BE49-F238E27FC236}">
                <a16:creationId xmlns:a16="http://schemas.microsoft.com/office/drawing/2014/main" id="{6E477520-90E0-1E94-6A0B-5D86FB19E03B}"/>
              </a:ext>
            </a:extLst>
          </p:cNvPr>
          <p:cNvSpPr txBox="1">
            <a:spLocks/>
          </p:cNvSpPr>
          <p:nvPr/>
        </p:nvSpPr>
        <p:spPr>
          <a:xfrm>
            <a:off x="1209243" y="4634159"/>
            <a:ext cx="4576260" cy="185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collected resources to strategically place down block tiles and outplay the opponents.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F7390E1A-9261-CD17-DDB9-B43F60195971}"/>
              </a:ext>
            </a:extLst>
          </p:cNvPr>
          <p:cNvSpPr txBox="1">
            <a:spLocks/>
          </p:cNvSpPr>
          <p:nvPr/>
        </p:nvSpPr>
        <p:spPr>
          <a:xfrm>
            <a:off x="6257467" y="2361635"/>
            <a:ext cx="4576260" cy="1385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Destruction of the environment; creating routes, mining ores, destroying player placed blocks.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C1E03CA-1E1C-936A-82BB-949B0E68B156}"/>
              </a:ext>
            </a:extLst>
          </p:cNvPr>
          <p:cNvSpPr txBox="1">
            <a:spLocks/>
          </p:cNvSpPr>
          <p:nvPr/>
        </p:nvSpPr>
        <p:spPr>
          <a:xfrm>
            <a:off x="6226045" y="3898654"/>
            <a:ext cx="4756714" cy="59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spc="-2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 Objective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CD920CE-5FB4-1D77-7AA4-3A8A6BB5CB08}"/>
              </a:ext>
            </a:extLst>
          </p:cNvPr>
          <p:cNvSpPr txBox="1">
            <a:spLocks/>
          </p:cNvSpPr>
          <p:nvPr/>
        </p:nvSpPr>
        <p:spPr>
          <a:xfrm>
            <a:off x="6226045" y="4496257"/>
            <a:ext cx="4576260" cy="199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win condition of the game loop.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selected game mode, destroy the enemies base or capture the enemies flag more times than they have captured yours.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8B4C4-D48B-8E4E-BC52-66AFF4D32DEF}"/>
              </a:ext>
            </a:extLst>
          </p:cNvPr>
          <p:cNvSpPr txBox="1"/>
          <p:nvPr/>
        </p:nvSpPr>
        <p:spPr>
          <a:xfrm>
            <a:off x="3626265" y="1342682"/>
            <a:ext cx="24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Split into 2 slides, use images as examples</a:t>
            </a:r>
          </a:p>
        </p:txBody>
      </p:sp>
    </p:spTree>
    <p:extLst>
      <p:ext uri="{BB962C8B-B14F-4D97-AF65-F5344CB8AC3E}">
        <p14:creationId xmlns:p14="http://schemas.microsoft.com/office/powerpoint/2010/main" val="40263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0" y="183988"/>
            <a:ext cx="9406372" cy="80338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Competition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5AC8F8-F459-42EB-AA23-F556AEDD72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296" y="1375146"/>
            <a:ext cx="3327366" cy="597604"/>
          </a:xfrm>
        </p:spPr>
        <p:txBody>
          <a:bodyPr/>
          <a:lstStyle/>
          <a:p>
            <a:r>
              <a:rPr lang="en-US" dirty="0"/>
              <a:t>Company 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FE8322-74A2-43C3-B71A-8DD6B2DC0D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9189" y="1985852"/>
            <a:ext cx="4118268" cy="436922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Market influence</a:t>
            </a:r>
          </a:p>
          <a:p>
            <a:pPr marL="0" lvl="0" indent="0">
              <a:buNone/>
            </a:pPr>
            <a:r>
              <a:rPr lang="en-US" dirty="0"/>
              <a:t>Financials</a:t>
            </a:r>
          </a:p>
          <a:p>
            <a:pPr marL="0" lvl="0" indent="0">
              <a:buNone/>
            </a:pPr>
            <a:r>
              <a:rPr lang="en-US" dirty="0"/>
              <a:t>Similarities</a:t>
            </a:r>
          </a:p>
          <a:p>
            <a:pPr marL="0" lvl="0" indent="0">
              <a:buNone/>
            </a:pPr>
            <a:r>
              <a:rPr lang="en-US" dirty="0"/>
              <a:t>Potential to overtake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Use lemmings as 3</a:t>
            </a:r>
            <a:r>
              <a:rPr lang="en-US" baseline="30000" dirty="0"/>
              <a:t>rd</a:t>
            </a:r>
            <a:r>
              <a:rPr lang="en-US" dirty="0"/>
              <a:t> example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8417E53-E35C-4BA6-B238-61D2C004A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70702" y="1375146"/>
            <a:ext cx="3327366" cy="597604"/>
          </a:xfrm>
        </p:spPr>
        <p:txBody>
          <a:bodyPr/>
          <a:lstStyle/>
          <a:p>
            <a:r>
              <a:rPr lang="en-US" dirty="0"/>
              <a:t>Company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2AA922F-7FCE-49A0-92E0-60263B0E00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70701" y="1985852"/>
            <a:ext cx="4118269" cy="436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“reflection.io”</a:t>
            </a:r>
          </a:p>
          <a:p>
            <a:pPr marL="0" indent="0">
              <a:buNone/>
            </a:pPr>
            <a:r>
              <a:rPr lang="en-US" dirty="0"/>
              <a:t>“brawlhalla”</a:t>
            </a:r>
          </a:p>
          <a:p>
            <a:r>
              <a:rPr lang="en-US" dirty="0"/>
              <a:t>10m total downloads (free)</a:t>
            </a:r>
          </a:p>
          <a:p>
            <a:r>
              <a:rPr lang="en-US" dirty="0"/>
              <a:t>1.02m new downloads per year</a:t>
            </a:r>
          </a:p>
          <a:p>
            <a:r>
              <a:rPr lang="en-US" dirty="0"/>
              <a:t>£325,000 revenue per year</a:t>
            </a:r>
          </a:p>
          <a:p>
            <a:pPr marL="0" indent="0">
              <a:buNone/>
            </a:pPr>
            <a:r>
              <a:rPr lang="en-US" dirty="0"/>
              <a:t>“terraria”</a:t>
            </a:r>
          </a:p>
          <a:p>
            <a:r>
              <a:rPr lang="en-US" dirty="0"/>
              <a:t>1.9m total downloads (£4.59)</a:t>
            </a:r>
          </a:p>
          <a:p>
            <a:r>
              <a:rPr lang="en-US" dirty="0"/>
              <a:t>240k new downloads per year</a:t>
            </a:r>
          </a:p>
          <a:p>
            <a:r>
              <a:rPr lang="en-US" dirty="0"/>
              <a:t>£465,000 revenue per year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lvl="0"/>
            <a:r>
              <a:rPr lang="en-US" noProof="0" dirty="0"/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/>
          <a:p>
            <a:pPr lvl="0"/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lvl="0"/>
            <a:fld id="{06B786C7-B8F9-4072-AAAA-17258464D730}" type="slidenum">
              <a:rPr lang="en-US" noProof="0" smtClean="0"/>
              <a:pPr lvl="0"/>
              <a:t>6</a:t>
            </a:fld>
            <a:endParaRPr lang="en-US" noProof="0" dirty="0"/>
          </a:p>
        </p:txBody>
      </p:sp>
      <p:pic>
        <p:nvPicPr>
          <p:cNvPr id="9" name="Picture Placeholder 52" descr="A picture containing mountain, sky, snow, outdoor">
            <a:extLst>
              <a:ext uri="{FF2B5EF4-FFF2-40B4-BE49-F238E27FC236}">
                <a16:creationId xmlns:a16="http://schemas.microsoft.com/office/drawing/2014/main" id="{A78D3100-7D1B-70DA-956C-E735495B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030" y="1219308"/>
            <a:ext cx="2214562" cy="2513012"/>
          </a:xfrm>
          <a:prstGeom prst="rect">
            <a:avLst/>
          </a:prstGeom>
        </p:spPr>
      </p:pic>
      <p:pic>
        <p:nvPicPr>
          <p:cNvPr id="10" name="Picture Placeholder 24" descr="A picture containing nature, outdoor, mountain, night sky">
            <a:extLst>
              <a:ext uri="{FF2B5EF4-FFF2-40B4-BE49-F238E27FC236}">
                <a16:creationId xmlns:a16="http://schemas.microsoft.com/office/drawing/2014/main" id="{886D81A3-668D-EF1A-2974-73B3B8B01C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1138" y="4161000"/>
            <a:ext cx="2214562" cy="25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2D3BCF-5FFD-4370-BBC0-949A4CAE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F7891E-857B-435C-B27A-FAA12E67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30F6403-11BB-440A-81D1-11DAFA7A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0500"/>
            <a:ext cx="10336013" cy="7737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300" spc="-40" dirty="0">
                <a:solidFill>
                  <a:srgbClr val="FFFFFF"/>
                </a:solidFill>
              </a:rPr>
              <a:t>Unique Selling 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3F48C-BFC1-4227-8BB0-C06C473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32E67-6C01-41FF-AA5B-AEEE3DF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3C4C9-9778-4A59-9001-6EC6F523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7</a:t>
            </a:fld>
            <a:endParaRPr lang="en-US" noProof="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6386ECC-44D1-4D37-AF78-36503EAC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906694569"/>
              </p:ext>
            </p:extLst>
          </p:nvPr>
        </p:nvGraphicFramePr>
        <p:xfrm>
          <a:off x="649288" y="1984375"/>
          <a:ext cx="10552112" cy="419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048ADD0-97F3-F1A8-BA3B-CFF19089621A}"/>
              </a:ext>
            </a:extLst>
          </p:cNvPr>
          <p:cNvSpPr txBox="1"/>
          <p:nvPr/>
        </p:nvSpPr>
        <p:spPr>
          <a:xfrm>
            <a:off x="2709017" y="1198089"/>
            <a:ext cx="40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will it make money</a:t>
            </a:r>
          </a:p>
        </p:txBody>
      </p:sp>
    </p:spTree>
    <p:extLst>
      <p:ext uri="{BB962C8B-B14F-4D97-AF65-F5344CB8AC3E}">
        <p14:creationId xmlns:p14="http://schemas.microsoft.com/office/powerpoint/2010/main" val="135167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8</a:t>
            </a:fld>
            <a:endParaRPr lang="en-US" noProof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78523" y="274262"/>
            <a:ext cx="2697059" cy="2931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Number of Unity games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published per genre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-20" dirty="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Casual up 53%,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Midcore up 54%,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Hardcore up 55%,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Hyper-casual up 137%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pc="-2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6B98B9-65D3-0B05-EAE9-E9DD49A1B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96"/>
          <a:stretch/>
        </p:blipFill>
        <p:spPr>
          <a:xfrm>
            <a:off x="5931609" y="81031"/>
            <a:ext cx="5692408" cy="32950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091F32-F283-B9C7-4380-2B1AA98AC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818" y="3416906"/>
            <a:ext cx="6634632" cy="34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8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A9750BD-DA78-42B2-B5A4-A84E29984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06A26C-8C0A-411E-BF72-5EE06043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0622F47C-D986-4C50-BD14-2C1E537C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81" y="637886"/>
            <a:ext cx="1826375" cy="1567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 spc="-40" dirty="0">
                <a:solidFill>
                  <a:srgbClr val="FFFFFF"/>
                </a:solidFill>
              </a:rPr>
              <a:t>Market Potential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20C49D-5E38-4E7C-A240-4B2D015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27134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kern="1200" noProof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OutDig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246A19-C527-A977-2EF3-43FB2869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98" y="0"/>
            <a:ext cx="1375162" cy="685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EE004-1220-7B14-EDF9-5227528EB89D}"/>
              </a:ext>
            </a:extLst>
          </p:cNvPr>
          <p:cNvSpPr txBox="1"/>
          <p:nvPr/>
        </p:nvSpPr>
        <p:spPr>
          <a:xfrm>
            <a:off x="2190994" y="363675"/>
            <a:ext cx="3318320" cy="3104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Revenue from in-app purchases and advertisements across regions.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600" spc="-2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2020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Total revenue grown by 30%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600" spc="-20" dirty="0"/>
              <a:t>From 2019 to 2021: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Ad revenue grown by 98%</a:t>
            </a: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-20" dirty="0"/>
              <a:t>EU IAP grown by 418%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A880E-EED8-078C-7AC8-4F7B918D20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87"/>
          <a:stretch/>
        </p:blipFill>
        <p:spPr>
          <a:xfrm>
            <a:off x="1952657" y="3561940"/>
            <a:ext cx="4574344" cy="3202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1F526F-368B-C0AE-D8B3-CCCB4EF0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793" y="3332636"/>
            <a:ext cx="5469928" cy="34316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2A479-805C-BD1F-5299-04E5BCFF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793" y="93758"/>
            <a:ext cx="5469926" cy="321239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6D34A-9686-45B2-97D0-AD20167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noProof="0" dirty="0"/>
              <a:t>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EC6D8-4D66-4B16-AD3F-2850D613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06B786C7-B8F9-4072-AAAA-17258464D730}" type="slidenum">
              <a:rPr lang="en-US" noProof="0" smtClean="0"/>
              <a:pPr lvl="0">
                <a:spcAft>
                  <a:spcPts val="600"/>
                </a:spcAft>
              </a:pPr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298949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{4386EBE0-4176-42C4-A590-C174236F4317}tf89117832_win32</Template>
  <TotalTime>1873</TotalTime>
  <Words>941</Words>
  <Application>Microsoft Office PowerPoint</Application>
  <PresentationFormat>Widescreen</PresentationFormat>
  <Paragraphs>283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 Next LT Pro</vt:lpstr>
      <vt:lpstr>Calibri</vt:lpstr>
      <vt:lpstr>ColorBlockVTI</vt:lpstr>
      <vt:lpstr>CT6018 PITCH</vt:lpstr>
      <vt:lpstr>Product Overview</vt:lpstr>
      <vt:lpstr>PowerPoint Presentation</vt:lpstr>
      <vt:lpstr>Who are we?   Joe’s Games</vt:lpstr>
      <vt:lpstr>Core Mechanics</vt:lpstr>
      <vt:lpstr>Competition</vt:lpstr>
      <vt:lpstr>Unique Selling Point</vt:lpstr>
      <vt:lpstr>Market Potential</vt:lpstr>
      <vt:lpstr>Market Potential</vt:lpstr>
      <vt:lpstr>Marketing Strategy</vt:lpstr>
      <vt:lpstr>Engagement</vt:lpstr>
      <vt:lpstr>Growth Strategy</vt:lpstr>
      <vt:lpstr>Application Loop</vt:lpstr>
      <vt:lpstr>Short Example</vt:lpstr>
      <vt:lpstr>Game Economy</vt:lpstr>
      <vt:lpstr>Action Plan</vt:lpstr>
      <vt:lpstr>Financial Traction</vt:lpstr>
      <vt:lpstr>Revenue</vt:lpstr>
      <vt:lpstr>Funding Required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Joe Mason</dc:creator>
  <cp:lastModifiedBy>Joe Mason</cp:lastModifiedBy>
  <cp:revision>169</cp:revision>
  <dcterms:created xsi:type="dcterms:W3CDTF">2022-11-21T19:22:08Z</dcterms:created>
  <dcterms:modified xsi:type="dcterms:W3CDTF">2022-11-30T20:24:54Z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