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6" r:id="rId6"/>
    <p:sldId id="267" r:id="rId7"/>
    <p:sldId id="294" r:id="rId8"/>
    <p:sldId id="277" r:id="rId9"/>
    <p:sldId id="295" r:id="rId10"/>
    <p:sldId id="292" r:id="rId11"/>
    <p:sldId id="280" r:id="rId12"/>
    <p:sldId id="279" r:id="rId13"/>
    <p:sldId id="293" r:id="rId14"/>
    <p:sldId id="281" r:id="rId15"/>
    <p:sldId id="282" r:id="rId16"/>
    <p:sldId id="286" r:id="rId17"/>
    <p:sldId id="283" r:id="rId18"/>
    <p:sldId id="285" r:id="rId19"/>
    <p:sldId id="287" r:id="rId20"/>
    <p:sldId id="289" r:id="rId21"/>
    <p:sldId id="288" r:id="rId22"/>
    <p:sldId id="290" r:id="rId23"/>
    <p:sldId id="291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014" autoAdjust="0"/>
  </p:normalViewPr>
  <p:slideViewPr>
    <p:cSldViewPr snapToGrid="0">
      <p:cViewPr varScale="1">
        <p:scale>
          <a:sx n="91" d="100"/>
          <a:sy n="91" d="100"/>
        </p:scale>
        <p:origin x="13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  <a:endParaRPr lang="en-US" b="1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170081F2-7295-4097-AFED-9EF1EE6940D4}" type="pres">
      <dgm:prSet presAssocID="{0DD8915E-DC14-41D6-9BB5-F49E1C265163}" presName="diagram" presStyleCnt="0">
        <dgm:presLayoutVars>
          <dgm:dir/>
          <dgm:resizeHandles val="exact"/>
        </dgm:presLayoutVars>
      </dgm:prSet>
      <dgm:spPr/>
    </dgm:pt>
    <dgm:pt modelId="{0C4764F2-6771-4DDF-AA07-1CFB58CD7393}" type="pres">
      <dgm:prSet presAssocID="{CEA68BC1-0214-475A-AAEB-F2C106BEDF3D}" presName="node" presStyleLbl="node1" presStyleIdx="0" presStyleCnt="5">
        <dgm:presLayoutVars>
          <dgm:bulletEnabled val="1"/>
        </dgm:presLayoutVars>
      </dgm:prSet>
      <dgm:spPr/>
    </dgm:pt>
    <dgm:pt modelId="{1517A623-3A53-438A-8ACB-1A8629B32E53}" type="pres">
      <dgm:prSet presAssocID="{D52D63DB-7300-43C9-9B4D-DCAB119753ED}" presName="sibTrans" presStyleCnt="0"/>
      <dgm:spPr/>
    </dgm:pt>
    <dgm:pt modelId="{E5710201-F26E-4606-8ED5-1AECADBA84A2}" type="pres">
      <dgm:prSet presAssocID="{57B30C7E-2C98-474C-972A-4A9F013596F6}" presName="node" presStyleLbl="node1" presStyleIdx="1" presStyleCnt="5">
        <dgm:presLayoutVars>
          <dgm:bulletEnabled val="1"/>
        </dgm:presLayoutVars>
      </dgm:prSet>
      <dgm:spPr/>
    </dgm:pt>
    <dgm:pt modelId="{D4488202-4E58-472F-BDA0-46DCFCBA7789}" type="pres">
      <dgm:prSet presAssocID="{7F14057D-1A20-4F64-A110-C77AC5F00602}" presName="sibTrans" presStyleCnt="0"/>
      <dgm:spPr/>
    </dgm:pt>
    <dgm:pt modelId="{B5A67127-A819-4111-B647-C489007CBD65}" type="pres">
      <dgm:prSet presAssocID="{0A954AA6-C6B0-4271-8792-CCCE30CE7D69}" presName="node" presStyleLbl="node1" presStyleIdx="2" presStyleCnt="5">
        <dgm:presLayoutVars>
          <dgm:bulletEnabled val="1"/>
        </dgm:presLayoutVars>
      </dgm:prSet>
      <dgm:spPr/>
    </dgm:pt>
    <dgm:pt modelId="{32620FD3-928B-42CA-A025-5B0C2C7EEDCA}" type="pres">
      <dgm:prSet presAssocID="{7635DF39-FFCE-4F67-A43A-C3F7B847830D}" presName="sibTrans" presStyleCnt="0"/>
      <dgm:spPr/>
    </dgm:pt>
    <dgm:pt modelId="{F416398C-AF6E-4B64-9CA4-AAFB7FF42521}" type="pres">
      <dgm:prSet presAssocID="{1E1BD5C7-7E98-4E9C-980A-6231C710F86D}" presName="node" presStyleLbl="node1" presStyleIdx="3" presStyleCnt="5">
        <dgm:presLayoutVars>
          <dgm:bulletEnabled val="1"/>
        </dgm:presLayoutVars>
      </dgm:prSet>
      <dgm:spPr/>
    </dgm:pt>
    <dgm:pt modelId="{6829AF2D-DEAD-46C7-BC83-BBC00576887F}" type="pres">
      <dgm:prSet presAssocID="{BDC49242-DD3A-494A-A4AF-E750AD6D3DAB}" presName="sibTrans" presStyleCnt="0"/>
      <dgm:spPr/>
    </dgm:pt>
    <dgm:pt modelId="{B1B227DE-7A07-456A-932B-0C19711C1C42}" type="pres">
      <dgm:prSet presAssocID="{13416990-6629-4AE4-B0B2-7DE8418884DB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24F04-D888-42B4-92D9-9D4D7175B684}" type="presOf" srcId="{0A954AA6-C6B0-4271-8792-CCCE30CE7D69}" destId="{B5A67127-A819-4111-B647-C489007CBD65}" srcOrd="0" destOrd="0" presId="urn:microsoft.com/office/officeart/2005/8/layout/default"/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E2ECE91B-2EB3-4889-BFD8-1FE0DD47FEC4}" type="presOf" srcId="{1E1BD5C7-7E98-4E9C-980A-6231C710F86D}" destId="{F416398C-AF6E-4B64-9CA4-AAFB7FF42521}" srcOrd="0" destOrd="0" presId="urn:microsoft.com/office/officeart/2005/8/layout/default"/>
    <dgm:cxn modelId="{77ACC01E-4809-4C57-902A-D7B6F308AC25}" type="presOf" srcId="{CEA68BC1-0214-475A-AAEB-F2C106BEDF3D}" destId="{0C4764F2-6771-4DDF-AA07-1CFB58CD7393}" srcOrd="0" destOrd="0" presId="urn:microsoft.com/office/officeart/2005/8/layout/defaul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6073655E-0BFF-4CB0-9950-BA9E476D8A30}" type="presOf" srcId="{B45FF3C1-5A75-4E4C-B2B6-84B0FAC421C2}" destId="{E5710201-F26E-4606-8ED5-1AECADBA84A2}" srcOrd="0" destOrd="1" presId="urn:microsoft.com/office/officeart/2005/8/layout/default"/>
    <dgm:cxn modelId="{89B4175F-C6DC-4FD4-AAB0-149FE66EA464}" type="presOf" srcId="{6E78410F-604C-43A6-A991-1F6A0685C76E}" destId="{0C4764F2-6771-4DDF-AA07-1CFB58CD7393}" srcOrd="0" destOrd="1" presId="urn:microsoft.com/office/officeart/2005/8/layout/default"/>
    <dgm:cxn modelId="{2D0B1B62-3D9E-43DD-BE23-1D9491E330E8}" type="presOf" srcId="{13416990-6629-4AE4-B0B2-7DE8418884DB}" destId="{B1B227DE-7A07-456A-932B-0C19711C1C42}" srcOrd="0" destOrd="0" presId="urn:microsoft.com/office/officeart/2005/8/layout/defaul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33255289-D452-4AAB-BE23-18CF81D20DDF}" type="presOf" srcId="{A0B60079-4AAF-49AC-8F08-8A2DFAEE29DB}" destId="{F416398C-AF6E-4B64-9CA4-AAFB7FF42521}" srcOrd="0" destOrd="1" presId="urn:microsoft.com/office/officeart/2005/8/layout/defaul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530A7CC3-8D15-46D8-8F00-469279193FF8}" type="presOf" srcId="{57B30C7E-2C98-474C-972A-4A9F013596F6}" destId="{E5710201-F26E-4606-8ED5-1AECADBA84A2}" srcOrd="0" destOrd="0" presId="urn:microsoft.com/office/officeart/2005/8/layout/default"/>
    <dgm:cxn modelId="{7AF7ABE6-D058-4137-AD70-FDF5E950D049}" type="presOf" srcId="{838BD54C-88AD-40D7-AF5F-AB65EB0898A5}" destId="{B5A67127-A819-4111-B647-C489007CBD65}" srcOrd="0" destOrd="1" presId="urn:microsoft.com/office/officeart/2005/8/layout/default"/>
    <dgm:cxn modelId="{7AE2FEF4-69B7-4248-8C11-B36588A7C4ED}" type="presOf" srcId="{0DD8915E-DC14-41D6-9BB5-F49E1C265163}" destId="{170081F2-7295-4097-AFED-9EF1EE6940D4}" srcOrd="0" destOrd="0" presId="urn:microsoft.com/office/officeart/2005/8/layout/defaul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CA08BDFF-BF7B-4735-A6B8-AC5C19127759}" type="presOf" srcId="{8FE81FEC-2664-411F-AEB3-065F29F52751}" destId="{B1B227DE-7A07-456A-932B-0C19711C1C42}" srcOrd="0" destOrd="1" presId="urn:microsoft.com/office/officeart/2005/8/layout/default"/>
    <dgm:cxn modelId="{9099A2CB-FB6F-4993-B513-67DA0A0FE32E}" type="presParOf" srcId="{170081F2-7295-4097-AFED-9EF1EE6940D4}" destId="{0C4764F2-6771-4DDF-AA07-1CFB58CD7393}" srcOrd="0" destOrd="0" presId="urn:microsoft.com/office/officeart/2005/8/layout/default"/>
    <dgm:cxn modelId="{16936C2D-88A4-4797-8A0E-154A2A6370C2}" type="presParOf" srcId="{170081F2-7295-4097-AFED-9EF1EE6940D4}" destId="{1517A623-3A53-438A-8ACB-1A8629B32E53}" srcOrd="1" destOrd="0" presId="urn:microsoft.com/office/officeart/2005/8/layout/default"/>
    <dgm:cxn modelId="{A67E5AB8-709A-4732-8753-D2325D0FDDB3}" type="presParOf" srcId="{170081F2-7295-4097-AFED-9EF1EE6940D4}" destId="{E5710201-F26E-4606-8ED5-1AECADBA84A2}" srcOrd="2" destOrd="0" presId="urn:microsoft.com/office/officeart/2005/8/layout/default"/>
    <dgm:cxn modelId="{6BA47AA6-C309-482D-B84E-1FC5A0DE8840}" type="presParOf" srcId="{170081F2-7295-4097-AFED-9EF1EE6940D4}" destId="{D4488202-4E58-472F-BDA0-46DCFCBA7789}" srcOrd="3" destOrd="0" presId="urn:microsoft.com/office/officeart/2005/8/layout/default"/>
    <dgm:cxn modelId="{DAFCC2EE-6ED3-4CFF-B329-065B909CD9C3}" type="presParOf" srcId="{170081F2-7295-4097-AFED-9EF1EE6940D4}" destId="{B5A67127-A819-4111-B647-C489007CBD65}" srcOrd="4" destOrd="0" presId="urn:microsoft.com/office/officeart/2005/8/layout/default"/>
    <dgm:cxn modelId="{29D28184-A300-440C-9D79-64566CAD4FA4}" type="presParOf" srcId="{170081F2-7295-4097-AFED-9EF1EE6940D4}" destId="{32620FD3-928B-42CA-A025-5B0C2C7EEDCA}" srcOrd="5" destOrd="0" presId="urn:microsoft.com/office/officeart/2005/8/layout/default"/>
    <dgm:cxn modelId="{F3469C98-5B13-4A77-85FD-1CBE526F5980}" type="presParOf" srcId="{170081F2-7295-4097-AFED-9EF1EE6940D4}" destId="{F416398C-AF6E-4B64-9CA4-AAFB7FF42521}" srcOrd="6" destOrd="0" presId="urn:microsoft.com/office/officeart/2005/8/layout/default"/>
    <dgm:cxn modelId="{A0C61896-4169-487A-A5D0-F92B7E32E558}" type="presParOf" srcId="{170081F2-7295-4097-AFED-9EF1EE6940D4}" destId="{6829AF2D-DEAD-46C7-BC83-BBC00576887F}" srcOrd="7" destOrd="0" presId="urn:microsoft.com/office/officeart/2005/8/layout/default"/>
    <dgm:cxn modelId="{28C531A5-BC55-4211-9F67-78A561E98738}" type="presParOf" srcId="{170081F2-7295-4097-AFED-9EF1EE6940D4}" destId="{B1B227DE-7A07-456A-932B-0C19711C1C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Development planning, finalising design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Pre-production, early prototyping</a:t>
          </a: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Main production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October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 custLinFactNeighborY="-59983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 custScaleY="15091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 custLinFactNeighborY="-58276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 custScaleY="150915" custLinFactNeighborY="30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 custLinFactNeighborY="-57981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 custScaleY="15091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 custLinFactNeighborY="-57981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 custScaleY="15091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 custLinFactNeighborY="-57981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 custScaleY="15091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November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l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Main release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0" presStyleCnt="1" custScaleY="100000" custLinFactX="-17980" custLinFactNeighborX="-100000" custLinFactNeighborY="-16438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0" presStyleCnt="1" custScaleY="150915" custLinFactNeighborX="476" custLinFactNeighborY="-8340">
        <dgm:presLayoutVars/>
      </dgm:prSet>
      <dgm:spPr/>
    </dgm:pt>
  </dgm:ptLst>
  <dgm:cxnLst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88C7DEFE-ACEF-4A9F-B154-781CBBFCBE18}" srcId="{0DD8915E-DC14-41D6-9BB5-F49E1C265163}" destId="{13416990-6629-4AE4-B0B2-7DE8418884DB}" srcOrd="0" destOrd="0" parTransId="{180D8207-97DB-48B4-AFB6-E1571502D51D}" sibTransId="{355D6E8A-518E-4B49-955A-8C7CE0CBDA24}"/>
    <dgm:cxn modelId="{008A04F8-CCA8-463D-A028-8F7B8B5DED82}" type="presParOf" srcId="{917788B4-4702-452B-A9BF-BD370AC7C91D}" destId="{F042507F-C824-490E-948D-BDF8D9C669BD}" srcOrd="0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764F2-6771-4DDF-AA07-1CFB58CD7393}">
      <dsp:nvSpPr>
        <dsp:cNvPr id="0" name=""/>
        <dsp:cNvSpPr/>
      </dsp:nvSpPr>
      <dsp:spPr>
        <a:xfrm>
          <a:off x="115413" y="2164"/>
          <a:ext cx="3225401" cy="1935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  <a:endParaRPr lang="en-US" sz="5100" b="1" kern="1200">
            <a:latin typeface="+mj-lt"/>
          </a:endParaRP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15413" y="2164"/>
        <a:ext cx="3225401" cy="1935240"/>
      </dsp:txXfrm>
    </dsp:sp>
    <dsp:sp modelId="{E5710201-F26E-4606-8ED5-1AECADBA84A2}">
      <dsp:nvSpPr>
        <dsp:cNvPr id="0" name=""/>
        <dsp:cNvSpPr/>
      </dsp:nvSpPr>
      <dsp:spPr>
        <a:xfrm>
          <a:off x="3663355" y="2164"/>
          <a:ext cx="3225401" cy="1935240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3663355" y="2164"/>
        <a:ext cx="3225401" cy="1935240"/>
      </dsp:txXfrm>
    </dsp:sp>
    <dsp:sp modelId="{B5A67127-A819-4111-B647-C489007CBD65}">
      <dsp:nvSpPr>
        <dsp:cNvPr id="0" name=""/>
        <dsp:cNvSpPr/>
      </dsp:nvSpPr>
      <dsp:spPr>
        <a:xfrm>
          <a:off x="7211296" y="2164"/>
          <a:ext cx="3225401" cy="1935240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7211296" y="2164"/>
        <a:ext cx="3225401" cy="1935240"/>
      </dsp:txXfrm>
    </dsp:sp>
    <dsp:sp modelId="{F416398C-AF6E-4B64-9CA4-AAFB7FF42521}">
      <dsp:nvSpPr>
        <dsp:cNvPr id="0" name=""/>
        <dsp:cNvSpPr/>
      </dsp:nvSpPr>
      <dsp:spPr>
        <a:xfrm>
          <a:off x="1889384" y="2259945"/>
          <a:ext cx="3225401" cy="1935240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889384" y="2259945"/>
        <a:ext cx="3225401" cy="1935240"/>
      </dsp:txXfrm>
    </dsp:sp>
    <dsp:sp modelId="{B1B227DE-7A07-456A-932B-0C19711C1C42}">
      <dsp:nvSpPr>
        <dsp:cNvPr id="0" name=""/>
        <dsp:cNvSpPr/>
      </dsp:nvSpPr>
      <dsp:spPr>
        <a:xfrm>
          <a:off x="5437326" y="2259945"/>
          <a:ext cx="3225401" cy="1935240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5437326" y="2259945"/>
        <a:ext cx="3225401" cy="193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5499" y="128137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kern="1200" dirty="0">
            <a:latin typeface="+mj-lt"/>
          </a:endParaRPr>
        </a:p>
      </dsp:txBody>
      <dsp:txXfrm>
        <a:off x="15499" y="128137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Development planning, finalising design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15499" y="765521"/>
        <a:ext cx="2087524" cy="2160923"/>
      </dsp:txXfrm>
    </dsp:sp>
    <dsp:sp modelId="{1F484571-9C36-4EBC-94E8-740ECF59A9E8}">
      <dsp:nvSpPr>
        <dsp:cNvPr id="0" name=""/>
        <dsp:cNvSpPr/>
      </dsp:nvSpPr>
      <dsp:spPr>
        <a:xfrm>
          <a:off x="2210812" y="138827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2210812" y="138827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76595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Pre-production, early prototyping</a:t>
          </a:r>
        </a:p>
      </dsp:txBody>
      <dsp:txXfrm>
        <a:off x="2210812" y="765951"/>
        <a:ext cx="2087524" cy="2160923"/>
      </dsp:txXfrm>
    </dsp:sp>
    <dsp:sp modelId="{6B33ABE5-CEF1-4B39-82C3-F1FC644C0A8F}">
      <dsp:nvSpPr>
        <dsp:cNvPr id="0" name=""/>
        <dsp:cNvSpPr/>
      </dsp:nvSpPr>
      <dsp:spPr>
        <a:xfrm>
          <a:off x="4406125" y="140675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6125" y="140675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Main production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6125" y="765521"/>
        <a:ext cx="2087524" cy="2160923"/>
      </dsp:txXfrm>
    </dsp:sp>
    <dsp:sp modelId="{4AE355A7-3A54-47B1-8CB5-F35120F77B1B}">
      <dsp:nvSpPr>
        <dsp:cNvPr id="0" name=""/>
        <dsp:cNvSpPr/>
      </dsp:nvSpPr>
      <dsp:spPr>
        <a:xfrm>
          <a:off x="6601438" y="140675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6601438" y="140675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sp:txBody>
      <dsp:txXfrm>
        <a:off x="6601438" y="765521"/>
        <a:ext cx="2087524" cy="2160923"/>
      </dsp:txXfrm>
    </dsp:sp>
    <dsp:sp modelId="{1D3D5FCC-5789-4468-99A6-5D6A676B6013}">
      <dsp:nvSpPr>
        <dsp:cNvPr id="0" name=""/>
        <dsp:cNvSpPr/>
      </dsp:nvSpPr>
      <dsp:spPr>
        <a:xfrm>
          <a:off x="8796751" y="140675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October</a:t>
          </a:r>
        </a:p>
      </dsp:txBody>
      <dsp:txXfrm>
        <a:off x="8796751" y="140675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sp:txBody>
      <dsp:txXfrm>
        <a:off x="8796751" y="765521"/>
        <a:ext cx="2087524" cy="2160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D5FCC-5789-4468-99A6-5D6A676B6013}">
      <dsp:nvSpPr>
        <dsp:cNvPr id="0" name=""/>
        <dsp:cNvSpPr/>
      </dsp:nvSpPr>
      <dsp:spPr>
        <a:xfrm>
          <a:off x="0" y="287404"/>
          <a:ext cx="3507277" cy="105218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53" tIns="277153" rIns="277153" bIns="2771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November</a:t>
          </a:r>
        </a:p>
      </dsp:txBody>
      <dsp:txXfrm>
        <a:off x="0" y="287404"/>
        <a:ext cx="3507277" cy="1052183"/>
      </dsp:txXfrm>
    </dsp:sp>
    <dsp:sp modelId="{44C7D37A-568B-4A53-88BE-8330DEF7D4A3}">
      <dsp:nvSpPr>
        <dsp:cNvPr id="0" name=""/>
        <dsp:cNvSpPr/>
      </dsp:nvSpPr>
      <dsp:spPr>
        <a:xfrm>
          <a:off x="0" y="1332712"/>
          <a:ext cx="3507277" cy="802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Main release</a:t>
          </a:r>
        </a:p>
      </dsp:txBody>
      <dsp:txXfrm>
        <a:off x="0" y="1332712"/>
        <a:ext cx="3507277" cy="80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4869" y="868362"/>
          <a:ext cx="2091607" cy="627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</a:endParaRPr>
        </a:p>
      </dsp:txBody>
      <dsp:txXfrm>
        <a:off x="4869" y="868362"/>
        <a:ext cx="2091607" cy="627482"/>
      </dsp:txXfrm>
    </dsp:sp>
    <dsp:sp modelId="{910C52EF-D1F5-4581-A150-24B263AF9343}">
      <dsp:nvSpPr>
        <dsp:cNvPr id="0" name=""/>
        <dsp:cNvSpPr/>
      </dsp:nvSpPr>
      <dsp:spPr>
        <a:xfrm>
          <a:off x="4869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869" y="1495844"/>
        <a:ext cx="2091607" cy="1977605"/>
      </dsp:txXfrm>
    </dsp:sp>
    <dsp:sp modelId="{1F484571-9C36-4EBC-94E8-740ECF59A9E8}">
      <dsp:nvSpPr>
        <dsp:cNvPr id="0" name=""/>
        <dsp:cNvSpPr/>
      </dsp:nvSpPr>
      <dsp:spPr>
        <a:xfrm>
          <a:off x="2204476" y="868362"/>
          <a:ext cx="2091607" cy="627482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2204476" y="868362"/>
        <a:ext cx="2091607" cy="627482"/>
      </dsp:txXfrm>
    </dsp:sp>
    <dsp:sp modelId="{8382FB71-379A-4A42-BEC2-AAF439B565D5}">
      <dsp:nvSpPr>
        <dsp:cNvPr id="0" name=""/>
        <dsp:cNvSpPr/>
      </dsp:nvSpPr>
      <dsp:spPr>
        <a:xfrm>
          <a:off x="2204476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04476" y="1495844"/>
        <a:ext cx="2091607" cy="1977605"/>
      </dsp:txXfrm>
    </dsp:sp>
    <dsp:sp modelId="{6B33ABE5-CEF1-4B39-82C3-F1FC644C0A8F}">
      <dsp:nvSpPr>
        <dsp:cNvPr id="0" name=""/>
        <dsp:cNvSpPr/>
      </dsp:nvSpPr>
      <dsp:spPr>
        <a:xfrm>
          <a:off x="4404083" y="868362"/>
          <a:ext cx="2091607" cy="627482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4083" y="868362"/>
        <a:ext cx="2091607" cy="627482"/>
      </dsp:txXfrm>
    </dsp:sp>
    <dsp:sp modelId="{D49AD3F7-B2B6-4709-A43B-C22DEB981B39}">
      <dsp:nvSpPr>
        <dsp:cNvPr id="0" name=""/>
        <dsp:cNvSpPr/>
      </dsp:nvSpPr>
      <dsp:spPr>
        <a:xfrm>
          <a:off x="4404083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4083" y="1495844"/>
        <a:ext cx="2091607" cy="1977605"/>
      </dsp:txXfrm>
    </dsp:sp>
    <dsp:sp modelId="{4AE355A7-3A54-47B1-8CB5-F35120F77B1B}">
      <dsp:nvSpPr>
        <dsp:cNvPr id="0" name=""/>
        <dsp:cNvSpPr/>
      </dsp:nvSpPr>
      <dsp:spPr>
        <a:xfrm>
          <a:off x="6603691" y="868362"/>
          <a:ext cx="2091607" cy="627482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6603691" y="868362"/>
        <a:ext cx="2091607" cy="627482"/>
      </dsp:txXfrm>
    </dsp:sp>
    <dsp:sp modelId="{C0A30CE6-D937-498A-8D1C-AB49CDB4AE52}">
      <dsp:nvSpPr>
        <dsp:cNvPr id="0" name=""/>
        <dsp:cNvSpPr/>
      </dsp:nvSpPr>
      <dsp:spPr>
        <a:xfrm>
          <a:off x="6603691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6603691" y="1495844"/>
        <a:ext cx="2091607" cy="1977605"/>
      </dsp:txXfrm>
    </dsp:sp>
    <dsp:sp modelId="{1D3D5FCC-5789-4468-99A6-5D6A676B6013}">
      <dsp:nvSpPr>
        <dsp:cNvPr id="0" name=""/>
        <dsp:cNvSpPr/>
      </dsp:nvSpPr>
      <dsp:spPr>
        <a:xfrm>
          <a:off x="8803298" y="868362"/>
          <a:ext cx="2091607" cy="627482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8803298" y="868362"/>
        <a:ext cx="2091607" cy="627482"/>
      </dsp:txXfrm>
    </dsp:sp>
    <dsp:sp modelId="{44C7D37A-568B-4A53-88BE-8330DEF7D4A3}">
      <dsp:nvSpPr>
        <dsp:cNvPr id="0" name=""/>
        <dsp:cNvSpPr/>
      </dsp:nvSpPr>
      <dsp:spPr>
        <a:xfrm>
          <a:off x="8803298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803298" y="1495844"/>
        <a:ext cx="2091607" cy="197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Unranked for strictly casual players, ranked for more competitive players</a:t>
            </a:r>
          </a:p>
          <a:p>
            <a:r>
              <a:rPr lang="en-GB" dirty="0"/>
              <a:t>Total costs through marketing, salaries, software etc</a:t>
            </a:r>
          </a:p>
          <a:p>
            <a:r>
              <a:rPr lang="en-GB" dirty="0"/>
              <a:t>Total revenue through In App Purchases, Ad Revenue</a:t>
            </a:r>
          </a:p>
          <a:p>
            <a:r>
              <a:rPr lang="en-GB" dirty="0"/>
              <a:t>Leaving a profit of x at the end of 4 years from development beginning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9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UI elements in corners</a:t>
            </a:r>
          </a:p>
          <a:p>
            <a:r>
              <a:rPr lang="en-GB" dirty="0"/>
              <a:t>Melee, ranged weapons, pickaxe, wood &amp; stone blocks</a:t>
            </a:r>
          </a:p>
          <a:p>
            <a:r>
              <a:rPr lang="en-GB" dirty="0"/>
              <a:t>Open inventory via backpack icon to manage ores</a:t>
            </a:r>
          </a:p>
          <a:p>
            <a:r>
              <a:rPr lang="en-GB" dirty="0"/>
              <a:t>Menu for audio, UI layouts, reporting, quitting</a:t>
            </a:r>
          </a:p>
          <a:p>
            <a:r>
              <a:rPr lang="en-GB" dirty="0"/>
              <a:t>Team shared line of sight player 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3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Focus on fighting mechanics – physics based, accurate on all players devices, fluid</a:t>
            </a:r>
          </a:p>
          <a:p>
            <a:endParaRPr lang="en-GB" dirty="0"/>
          </a:p>
          <a:p>
            <a:r>
              <a:rPr lang="en-GB" dirty="0"/>
              <a:t>Dig through environment with pickaxe, collecting ores, dirt, cobblestone.</a:t>
            </a:r>
          </a:p>
          <a:p>
            <a:r>
              <a:rPr lang="en-GB" dirty="0"/>
              <a:t>Sell for gold, ores also add to team’s total for unlocking equipment with that metal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4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3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1201688"/>
            <a:ext cx="6815446" cy="25627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CT6018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546" y="3764422"/>
            <a:ext cx="6437555" cy="6708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Joe Mason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90994" y="363675"/>
            <a:ext cx="3318320" cy="31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Revenue from in-app purchases and advertisements across regions.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600" spc="-2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2020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Total revenue grown by 30%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2019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Ad revenue grown by 98%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IAP grown by 418%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A880E-EED8-078C-7AC8-4F7B918D2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87"/>
          <a:stretch/>
        </p:blipFill>
        <p:spPr>
          <a:xfrm>
            <a:off x="1952657" y="3561940"/>
            <a:ext cx="4574344" cy="3202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F526F-368B-C0AE-D8B3-CCCB4EF0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93" y="3332636"/>
            <a:ext cx="5469928" cy="3431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2A479-805C-BD1F-5299-04E5BCFFE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793" y="93758"/>
            <a:ext cx="5469926" cy="321239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29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Marketing Strategy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3623" y="1340669"/>
            <a:ext cx="4756714" cy="597604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623" y="1817136"/>
            <a:ext cx="4922377" cy="2308195"/>
          </a:xfrm>
        </p:spPr>
        <p:txBody>
          <a:bodyPr>
            <a:normAutofit/>
          </a:bodyPr>
          <a:lstStyle/>
          <a:p>
            <a:r>
              <a:rPr lang="en-US" dirty="0"/>
              <a:t>Development blog - weekly updates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Weekly redeemable codes</a:t>
            </a:r>
          </a:p>
          <a:p>
            <a:r>
              <a:rPr lang="en-US" dirty="0"/>
              <a:t>Customer Support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5885" y="1339318"/>
            <a:ext cx="4756714" cy="597604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5885" y="1802291"/>
            <a:ext cx="4756714" cy="2308195"/>
          </a:xfrm>
        </p:spPr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TikTok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Live streams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A7723031-1344-6B54-21EC-ADC8006663B6}"/>
              </a:ext>
            </a:extLst>
          </p:cNvPr>
          <p:cNvSpPr txBox="1">
            <a:spLocks/>
          </p:cNvSpPr>
          <p:nvPr/>
        </p:nvSpPr>
        <p:spPr>
          <a:xfrm>
            <a:off x="1093776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Trailer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A299BD4C-B6A0-7AF4-7B38-34829DAD6839}"/>
              </a:ext>
            </a:extLst>
          </p:cNvPr>
          <p:cNvSpPr txBox="1">
            <a:spLocks/>
          </p:cNvSpPr>
          <p:nvPr/>
        </p:nvSpPr>
        <p:spPr>
          <a:xfrm>
            <a:off x="1093776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Gameplay footage</a:t>
            </a:r>
          </a:p>
          <a:p>
            <a:r>
              <a:rPr lang="en-US" dirty="0"/>
              <a:t>Mechanics highlight</a:t>
            </a:r>
          </a:p>
          <a:p>
            <a:r>
              <a:rPr lang="en-US" dirty="0"/>
              <a:t>Cosmetics showcase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FCA7DAD5-DE7D-375F-832E-EF16018520F7}"/>
              </a:ext>
            </a:extLst>
          </p:cNvPr>
          <p:cNvSpPr txBox="1">
            <a:spLocks/>
          </p:cNvSpPr>
          <p:nvPr/>
        </p:nvSpPr>
        <p:spPr>
          <a:xfrm>
            <a:off x="6825885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Advertising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CB43021-FF40-1B39-71C4-9310FF7D7197}"/>
              </a:ext>
            </a:extLst>
          </p:cNvPr>
          <p:cNvSpPr txBox="1">
            <a:spLocks/>
          </p:cNvSpPr>
          <p:nvPr/>
        </p:nvSpPr>
        <p:spPr>
          <a:xfrm>
            <a:off x="6825885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Variety of advertisements</a:t>
            </a:r>
          </a:p>
          <a:p>
            <a:r>
              <a:rPr lang="en-US" dirty="0"/>
              <a:t>Sponsorships</a:t>
            </a:r>
          </a:p>
          <a:p>
            <a:r>
              <a:rPr lang="en-US" dirty="0"/>
              <a:t>Press kit for 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5238F-3A82-7B73-B9B7-B009FF8D4F10}"/>
              </a:ext>
            </a:extLst>
          </p:cNvPr>
          <p:cNvSpPr txBox="1"/>
          <p:nvPr/>
        </p:nvSpPr>
        <p:spPr>
          <a:xfrm>
            <a:off x="4251069" y="4040555"/>
            <a:ext cx="209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Expand on how – 2 slides</a:t>
            </a:r>
          </a:p>
        </p:txBody>
      </p:sp>
    </p:spTree>
    <p:extLst>
      <p:ext uri="{BB962C8B-B14F-4D97-AF65-F5344CB8AC3E}">
        <p14:creationId xmlns:p14="http://schemas.microsoft.com/office/powerpoint/2010/main" val="211942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Engagement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content from “growth strategy”, rename other to “growth”, show and explain benefit to users, income </a:t>
            </a:r>
            <a:r>
              <a:rPr lang="en-US" dirty="0" err="1"/>
              <a:t>etc</a:t>
            </a:r>
            <a:r>
              <a:rPr lang="en-US" dirty="0"/>
              <a:t> from the engagement tactics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43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Growth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C07CF-0B58-D0FC-6837-9D9500A1A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6111" y="1560513"/>
            <a:ext cx="10967623" cy="4341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 Onboarding process for new users</a:t>
            </a:r>
          </a:p>
          <a:p>
            <a:pPr>
              <a:buFontTx/>
              <a:buChar char="-"/>
            </a:pPr>
            <a:r>
              <a:rPr lang="en-GB" dirty="0"/>
              <a:t>No account required, but recommended and rewarded</a:t>
            </a:r>
          </a:p>
          <a:p>
            <a:pPr>
              <a:buFontTx/>
              <a:buChar char="-"/>
            </a:pPr>
            <a:r>
              <a:rPr lang="en-GB" dirty="0"/>
              <a:t>Linking with socials rewarded, scaling rewards for inviting friends to the game</a:t>
            </a:r>
          </a:p>
          <a:p>
            <a:pPr>
              <a:buFontTx/>
              <a:buChar char="-"/>
            </a:pPr>
            <a:r>
              <a:rPr lang="en-GB" dirty="0"/>
              <a:t>Reward multiple loot boxes that each take an amount of time to open for free</a:t>
            </a:r>
          </a:p>
          <a:p>
            <a:pPr>
              <a:buFontTx/>
              <a:buChar char="-"/>
            </a:pPr>
            <a:r>
              <a:rPr lang="en-GB" dirty="0"/>
              <a:t>Targeted &amp; tailored push notifications</a:t>
            </a:r>
          </a:p>
          <a:p>
            <a:pPr>
              <a:buFontTx/>
              <a:buChar char="-"/>
            </a:pPr>
            <a:r>
              <a:rPr lang="en-GB" dirty="0"/>
              <a:t>Daily, weekly and monthly competitions</a:t>
            </a:r>
          </a:p>
          <a:p>
            <a:pPr>
              <a:buFontTx/>
              <a:buChar char="-"/>
            </a:pPr>
            <a:r>
              <a:rPr lang="en-GB" dirty="0"/>
              <a:t>Seasonal events Halloween Christmas etc</a:t>
            </a:r>
          </a:p>
          <a:p>
            <a:pPr>
              <a:buFontTx/>
              <a:buChar char="-"/>
            </a:pPr>
            <a:r>
              <a:rPr lang="en-GB" dirty="0"/>
              <a:t>Keep track of analytics to identify strong and weak areas</a:t>
            </a:r>
          </a:p>
        </p:txBody>
      </p:sp>
    </p:spTree>
    <p:extLst>
      <p:ext uri="{BB962C8B-B14F-4D97-AF65-F5344CB8AC3E}">
        <p14:creationId xmlns:p14="http://schemas.microsoft.com/office/powerpoint/2010/main" val="17259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Loop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46F2E-1FA8-4F5C-C42E-C4DA3737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0" y="1527389"/>
            <a:ext cx="7563906" cy="4648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B78C9A-C252-C5B3-46E8-88C3D81D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046" y="1415799"/>
            <a:ext cx="2013234" cy="48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8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 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054966" cy="3393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Video showing main menu </a:t>
            </a:r>
            <a:r>
              <a:rPr lang="en-US" dirty="0">
                <a:sym typeface="Wingdings" panose="05000000000000000000" pitchFamily="2" charset="2"/>
              </a:rPr>
              <a:t> finding game  lobby  starting game  basic movement, mining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mechanics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00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Game Economy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313" y="1582020"/>
            <a:ext cx="2363517" cy="597604"/>
          </a:xfrm>
        </p:spPr>
        <p:txBody>
          <a:bodyPr/>
          <a:lstStyle/>
          <a:p>
            <a:r>
              <a:rPr lang="en-US" dirty="0"/>
              <a:t>Silver Coins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9420" y="1967630"/>
            <a:ext cx="2650611" cy="4386180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unranked match wins</a:t>
            </a:r>
          </a:p>
          <a:p>
            <a:r>
              <a:rPr lang="en-US" sz="1800" dirty="0"/>
              <a:t>Very low amount rewarded from unranked match missions</a:t>
            </a:r>
          </a:p>
          <a:p>
            <a:r>
              <a:rPr lang="en-US" sz="1800" dirty="0"/>
              <a:t>Moderate amount rewarded from ranked matches</a:t>
            </a:r>
          </a:p>
          <a:p>
            <a:r>
              <a:rPr lang="en-US" sz="1800" dirty="0"/>
              <a:t>Purchasable with Gold Coins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7508" y="1582020"/>
            <a:ext cx="2363517" cy="597604"/>
          </a:xfrm>
        </p:spPr>
        <p:txBody>
          <a:bodyPr/>
          <a:lstStyle/>
          <a:p>
            <a:r>
              <a:rPr lang="en-US" dirty="0"/>
              <a:t>Gold Coins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7615" y="1957875"/>
            <a:ext cx="2650611" cy="4386181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ranked match wins</a:t>
            </a:r>
          </a:p>
          <a:p>
            <a:r>
              <a:rPr lang="en-US" sz="1800" dirty="0"/>
              <a:t>Very low amount rewarded from ranked match missions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88883" y="1582020"/>
            <a:ext cx="3180304" cy="564479"/>
          </a:xfrm>
        </p:spPr>
        <p:txBody>
          <a:bodyPr>
            <a:normAutofit/>
          </a:bodyPr>
          <a:lstStyle/>
          <a:p>
            <a:r>
              <a:rPr lang="en-US" dirty="0"/>
              <a:t>Cosmetic Fragments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8883" y="1967630"/>
            <a:ext cx="2677109" cy="4330234"/>
          </a:xfrm>
        </p:spPr>
        <p:txBody>
          <a:bodyPr>
            <a:normAutofit/>
          </a:bodyPr>
          <a:lstStyle/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Low, moderate or high amount rewarded from respective Loot Boxes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9E92AC51-7189-80A0-76B3-D326E9CD0BA3}"/>
              </a:ext>
            </a:extLst>
          </p:cNvPr>
          <p:cNvSpPr txBox="1">
            <a:spLocks/>
          </p:cNvSpPr>
          <p:nvPr/>
        </p:nvSpPr>
        <p:spPr>
          <a:xfrm>
            <a:off x="5918434" y="1582020"/>
            <a:ext cx="2271957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Loot Boxes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9226DB8-80FB-00B2-1C34-FF841B0ACA1C}"/>
              </a:ext>
            </a:extLst>
          </p:cNvPr>
          <p:cNvSpPr txBox="1">
            <a:spLocks/>
          </p:cNvSpPr>
          <p:nvPr/>
        </p:nvSpPr>
        <p:spPr>
          <a:xfrm>
            <a:off x="5918434" y="1967630"/>
            <a:ext cx="2629366" cy="433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Gold Coins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872B1E1D-922A-C971-CC02-3859EFC2C0BC}"/>
              </a:ext>
            </a:extLst>
          </p:cNvPr>
          <p:cNvSpPr txBox="1">
            <a:spLocks/>
          </p:cNvSpPr>
          <p:nvPr/>
        </p:nvSpPr>
        <p:spPr>
          <a:xfrm>
            <a:off x="4962282" y="1220719"/>
            <a:ext cx="3726601" cy="141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Simplify</a:t>
            </a:r>
          </a:p>
        </p:txBody>
      </p:sp>
    </p:spTree>
    <p:extLst>
      <p:ext uri="{BB962C8B-B14F-4D97-AF65-F5344CB8AC3E}">
        <p14:creationId xmlns:p14="http://schemas.microsoft.com/office/powerpoint/2010/main" val="255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17</a:t>
            </a:fld>
            <a:endParaRPr lang="en-US" noProof="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BC1B1C0-2469-A343-99AF-6D92CA895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96551151"/>
              </p:ext>
            </p:extLst>
          </p:nvPr>
        </p:nvGraphicFramePr>
        <p:xfrm>
          <a:off x="781685" y="1209099"/>
          <a:ext cx="10899775" cy="343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9B9ACB0-4030-F5CA-8620-2A53885B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25496"/>
              </p:ext>
            </p:extLst>
          </p:nvPr>
        </p:nvGraphicFramePr>
        <p:xfrm>
          <a:off x="4342361" y="4079754"/>
          <a:ext cx="3507277" cy="264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C45ED977-B00B-3813-05D8-BDD853C60592}"/>
              </a:ext>
            </a:extLst>
          </p:cNvPr>
          <p:cNvSpPr txBox="1">
            <a:spLocks/>
          </p:cNvSpPr>
          <p:nvPr/>
        </p:nvSpPr>
        <p:spPr>
          <a:xfrm>
            <a:off x="408464" y="4460694"/>
            <a:ext cx="3726601" cy="141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Check over, final release in august, development time much shorter using more skilled freelancers for less time</a:t>
            </a:r>
          </a:p>
        </p:txBody>
      </p:sp>
    </p:spTree>
    <p:extLst>
      <p:ext uri="{BB962C8B-B14F-4D97-AF65-F5344CB8AC3E}">
        <p14:creationId xmlns:p14="http://schemas.microsoft.com/office/powerpoint/2010/main" val="185494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Financial Traction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10444478"/>
              </p:ext>
            </p:extLst>
          </p:nvPr>
        </p:nvGraphicFramePr>
        <p:xfrm>
          <a:off x="3422650" y="996950"/>
          <a:ext cx="8368869" cy="45442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5848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3061238242"/>
                    </a:ext>
                  </a:extLst>
                </a:gridCol>
                <a:gridCol w="1472069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 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User Count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Retention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Income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Cost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chemeClr val="accent3"/>
                          </a:solidFill>
                        </a:rPr>
                        <a:t>Net Profit</a:t>
                      </a:r>
                      <a:endParaRPr lang="en-US" sz="1800" b="1" i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£48,000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£95,000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-£52,000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£185,000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£43,000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£340,000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£115,000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18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13102-D375-DB87-5FA1-31BB1BCC564E}"/>
              </a:ext>
            </a:extLst>
          </p:cNvPr>
          <p:cNvSpPr txBox="1"/>
          <p:nvPr/>
        </p:nvSpPr>
        <p:spPr>
          <a:xfrm>
            <a:off x="4657458" y="196553"/>
            <a:ext cx="648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real examples for accuracy – </a:t>
            </a:r>
            <a:r>
              <a:rPr lang="en-GB" dirty="0" err="1"/>
              <a:t>avg</a:t>
            </a:r>
            <a:r>
              <a:rPr lang="en-GB" dirty="0"/>
              <a:t> for casual and stats for the games in competition slide</a:t>
            </a:r>
          </a:p>
          <a:p>
            <a:r>
              <a:rPr lang="en-GB" dirty="0"/>
              <a:t>Account for new costs e.g. smaller team using freelancers for around 4 months</a:t>
            </a:r>
          </a:p>
        </p:txBody>
      </p:sp>
    </p:spTree>
    <p:extLst>
      <p:ext uri="{BB962C8B-B14F-4D97-AF65-F5344CB8AC3E}">
        <p14:creationId xmlns:p14="http://schemas.microsoft.com/office/powerpoint/2010/main" val="237631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Revenue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36604029"/>
              </p:ext>
            </p:extLst>
          </p:nvPr>
        </p:nvGraphicFramePr>
        <p:xfrm>
          <a:off x="5243701" y="251840"/>
          <a:ext cx="5021322" cy="61019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688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487105871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653984742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257071900"/>
                    </a:ext>
                  </a:extLst>
                </a:gridCol>
              </a:tblGrid>
              <a:tr h="610197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10197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474336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734159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14188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505685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88032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19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DA24-0826-6441-532A-6E6401C41855}"/>
              </a:ext>
            </a:extLst>
          </p:cNvPr>
          <p:cNvSpPr txBox="1"/>
          <p:nvPr/>
        </p:nvSpPr>
        <p:spPr>
          <a:xfrm>
            <a:off x="3114322" y="504190"/>
            <a:ext cx="648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real examples for accuracy – </a:t>
            </a:r>
            <a:r>
              <a:rPr lang="en-GB" dirty="0" err="1"/>
              <a:t>avg</a:t>
            </a:r>
            <a:r>
              <a:rPr lang="en-GB" dirty="0"/>
              <a:t> for casual and stats for the games in competition slide</a:t>
            </a:r>
          </a:p>
          <a:p>
            <a:endParaRPr lang="en-GB" dirty="0"/>
          </a:p>
          <a:p>
            <a:r>
              <a:rPr lang="en-GB" dirty="0"/>
              <a:t>Split income and costs into as many categories as possible</a:t>
            </a:r>
          </a:p>
        </p:txBody>
      </p:sp>
    </p:spTree>
    <p:extLst>
      <p:ext uri="{BB962C8B-B14F-4D97-AF65-F5344CB8AC3E}">
        <p14:creationId xmlns:p14="http://schemas.microsoft.com/office/powerpoint/2010/main" val="272989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B9F8E7-EAA1-4B1C-BC13-EEB5C78C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7734B-518B-46E3-AF41-1134F2FF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73" y="193589"/>
            <a:ext cx="11496269" cy="1919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  <a:br>
              <a:rPr lang="en-US" sz="54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67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Joe’s Games</a:t>
            </a:r>
            <a:endParaRPr lang="en-US" sz="5400" spc="-4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72CAF-C024-4F09-BEEE-0AE893955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0"/>
          <a:stretch/>
        </p:blipFill>
        <p:spPr>
          <a:xfrm>
            <a:off x="1" y="2286000"/>
            <a:ext cx="5067300" cy="457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24594" y="2681488"/>
            <a:ext cx="5610113" cy="35357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/>
            <a:r>
              <a:rPr lang="en-US" dirty="0"/>
              <a:t>Limited company founded by Joe Mason</a:t>
            </a:r>
          </a:p>
          <a:p>
            <a:pPr marL="0" indent="-228600"/>
            <a:r>
              <a:rPr lang="en-US" dirty="0"/>
              <a:t>Indie game studio producing games for mobile devices</a:t>
            </a:r>
          </a:p>
          <a:p>
            <a:pPr marL="0" indent="-228600"/>
            <a:r>
              <a:rPr lang="en-US" dirty="0"/>
              <a:t>Owner &amp; 1 employee, outsourcing for additional development</a:t>
            </a:r>
          </a:p>
          <a:p>
            <a:pPr marL="0" indent="-228600"/>
            <a:r>
              <a:rPr lang="en-US" dirty="0"/>
              <a:t>Based in Cheltenham, Gloucestershire</a:t>
            </a:r>
          </a:p>
          <a:p>
            <a:pPr marL="0" indent="-228600"/>
            <a:r>
              <a:rPr lang="en-US" dirty="0"/>
              <a:t>Content available worldwide on a range of mobile devices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Funding Required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04293348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20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A2CDA-3860-6E5F-1266-8D8C8261547B}"/>
              </a:ext>
            </a:extLst>
          </p:cNvPr>
          <p:cNvSpPr txBox="1"/>
          <p:nvPr/>
        </p:nvSpPr>
        <p:spPr>
          <a:xfrm>
            <a:off x="3067940" y="1559243"/>
            <a:ext cx="648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much money is required for each section – salaries, marketing, development costs e.g. licensing, server hosting</a:t>
            </a:r>
          </a:p>
        </p:txBody>
      </p:sp>
    </p:spTree>
    <p:extLst>
      <p:ext uri="{BB962C8B-B14F-4D97-AF65-F5344CB8AC3E}">
        <p14:creationId xmlns:p14="http://schemas.microsoft.com/office/powerpoint/2010/main" val="372348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/>
          <a:lstStyle/>
          <a:p>
            <a:r>
              <a:rPr lang="en-US" dirty="0"/>
              <a:t>How much I need, time scale for development, expected revenue costs profit, how long the loaned money + 20% will take to repay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pic>
        <p:nvPicPr>
          <p:cNvPr id="23" name="Picture Placeholder 22" descr="A picture containing mountain, outdoor, sky, rock, tent"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38" y="665163"/>
            <a:ext cx="2214562" cy="2513012"/>
          </a:xfrm>
        </p:spPr>
      </p:pic>
      <p:pic>
        <p:nvPicPr>
          <p:cNvPr id="53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737" y="665579"/>
            <a:ext cx="2214562" cy="2513012"/>
          </a:xfrm>
        </p:spPr>
      </p:pic>
      <p:pic>
        <p:nvPicPr>
          <p:cNvPr id="19" name="Picture Placeholder 18" descr="A picture containing outdoor, mountain, sky, nature"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54" y="3607271"/>
            <a:ext cx="2214562" cy="2513012"/>
          </a:xfrm>
        </p:spPr>
      </p:pic>
      <p:pic>
        <p:nvPicPr>
          <p:cNvPr id="25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845" y="3607271"/>
            <a:ext cx="2214562" cy="2513012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OutDig</a:t>
            </a:r>
          </a:p>
          <a:p>
            <a:endParaRPr lang="en-US" dirty="0"/>
          </a:p>
          <a:p>
            <a:r>
              <a:rPr lang="en-US" dirty="0"/>
              <a:t>Joe’s Games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4636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1E8AF8-A94F-A923-7CDC-AB49737D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347" y="2060673"/>
            <a:ext cx="2227303" cy="19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" y="40801"/>
            <a:ext cx="6801085" cy="110454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Product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OutDig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480" y="2270836"/>
            <a:ext cx="4587352" cy="4509551"/>
          </a:xfrm>
        </p:spPr>
        <p:txBody>
          <a:bodyPr>
            <a:normAutofit lnSpcReduction="10000"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Casual, Action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GB" b="1" dirty="0"/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Platformer, Sandbox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 &amp; competitive players, aged 7 upwards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Financials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(end of 2026)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~£340,000 total revenue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~£225,000 total cost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2" name="Title 17">
            <a:extLst>
              <a:ext uri="{FF2B5EF4-FFF2-40B4-BE49-F238E27FC236}">
                <a16:creationId xmlns:a16="http://schemas.microsoft.com/office/drawing/2014/main" id="{B86EF493-69FC-2A55-A10B-D435B8FC2C4F}"/>
              </a:ext>
            </a:extLst>
          </p:cNvPr>
          <p:cNvSpPr txBox="1">
            <a:spLocks/>
          </p:cNvSpPr>
          <p:nvPr/>
        </p:nvSpPr>
        <p:spPr>
          <a:xfrm>
            <a:off x="-147212" y="1145344"/>
            <a:ext cx="4587351" cy="8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OutDig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3E590-F98B-C809-9245-CCA1B6A9A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0836"/>
            <a:ext cx="7191829" cy="4213186"/>
          </a:xfrm>
          <a:prstGeom prst="rect">
            <a:avLst/>
          </a:prstGeom>
        </p:spPr>
      </p:pic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C206C77A-5558-4DD0-9653-2929998E9874}"/>
              </a:ext>
            </a:extLst>
          </p:cNvPr>
          <p:cNvSpPr txBox="1">
            <a:spLocks/>
          </p:cNvSpPr>
          <p:nvPr/>
        </p:nvSpPr>
        <p:spPr>
          <a:xfrm>
            <a:off x="5178751" y="1447316"/>
            <a:ext cx="5436342" cy="867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Mine, fight and build to outplay your opponents in fast-paced, real-time battles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989456-4D9C-931B-697F-E0EB8A4D3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96" y="6432609"/>
            <a:ext cx="7191829" cy="5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1ABD2BE-8AC5-34F6-DED6-69ACF833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4788131">
            <a:off x="-244055" y="-4643024"/>
            <a:ext cx="11213845" cy="133693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0064-0125-F7D0-119A-B4E85E7D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OutDig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08A3604-FA84-0C32-D6CF-FB7E4498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C520CC-C2C5-7C01-C81D-82003AC0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77DEA-BE57-86B6-4814-22BB9AF8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475" y="1161632"/>
            <a:ext cx="8069825" cy="4534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19385-E83B-FD95-60B8-00A71B827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424" y1="28713" x2="33333" y2="10891"/>
                        <a14:foregroundMark x1="48485" y1="14851" x2="61616" y2="17822"/>
                        <a14:foregroundMark x1="75758" y1="31683" x2="83838" y2="43564"/>
                        <a14:foregroundMark x1="80808" y1="32673" x2="84848" y2="39604"/>
                        <a14:foregroundMark x1="80808" y1="28713" x2="84848" y2="40594"/>
                        <a14:foregroundMark x1="80808" y1="31683" x2="85859" y2="48515"/>
                        <a14:foregroundMark x1="83838" y1="35644" x2="80808" y2="73267"/>
                        <a14:foregroundMark x1="84848" y1="62376" x2="71717" y2="82178"/>
                        <a14:foregroundMark x1="74747" y1="76238" x2="46465" y2="89109"/>
                        <a14:foregroundMark x1="59596" y1="88119" x2="55556" y2="88119"/>
                        <a14:foregroundMark x1="48485" y1="88119" x2="23232" y2="80198"/>
                        <a14:foregroundMark x1="18182" y1="75248" x2="9091" y2="57426"/>
                        <a14:foregroundMark x1="9091" y1="57426" x2="10101" y2="36634"/>
                        <a14:foregroundMark x1="10101" y1="36634" x2="12121" y2="306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1475" y="4414090"/>
            <a:ext cx="1325925" cy="1352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45A2A-9611-F46C-F64F-8779F37D0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25" b="94278" l="5040" r="93899">
                        <a14:foregroundMark x1="47215" y1="13079" x2="35809" y2="2997"/>
                        <a14:foregroundMark x1="35809" y1="2997" x2="35809" y2="4360"/>
                        <a14:foregroundMark x1="45093" y1="4360" x2="25729" y2="9264"/>
                        <a14:foregroundMark x1="40584" y1="5177" x2="22812" y2="14986"/>
                        <a14:foregroundMark x1="29178" y1="12807" x2="13528" y2="38147"/>
                        <a14:foregroundMark x1="13528" y1="38147" x2="11671" y2="46866"/>
                        <a14:foregroundMark x1="9019" y1="37057" x2="6631" y2="52316"/>
                        <a14:foregroundMark x1="5305" y1="45777" x2="10875" y2="32153"/>
                        <a14:foregroundMark x1="12467" y1="77657" x2="15915" y2="78747"/>
                        <a14:foregroundMark x1="22016" y1="85286" x2="36074" y2="91826"/>
                        <a14:foregroundMark x1="30769" y1="91553" x2="42175" y2="94278"/>
                        <a14:foregroundMark x1="93899" y1="50954" x2="92042" y2="65395"/>
                        <a14:foregroundMark x1="59947" y1="4360" x2="53050" y2="4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3390" y="4349208"/>
            <a:ext cx="1325925" cy="1290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BE7EFC-C14F-9129-2AF4-25D31F2B57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316" b="92632" l="7509" r="92833">
                        <a14:foregroundMark x1="56655" y1="43860" x2="47440" y2="42807"/>
                        <a14:foregroundMark x1="61775" y1="43158" x2="44710" y2="68070"/>
                        <a14:foregroundMark x1="53925" y1="58596" x2="53925" y2="68772"/>
                        <a14:foregroundMark x1="46075" y1="43158" x2="59727" y2="56140"/>
                        <a14:foregroundMark x1="59727" y1="56140" x2="59044" y2="51930"/>
                        <a14:foregroundMark x1="40614" y1="57193" x2="62116" y2="51228"/>
                        <a14:foregroundMark x1="62116" y1="51228" x2="54949" y2="41053"/>
                        <a14:foregroundMark x1="49694" y1="22909" x2="30717" y2="37895"/>
                        <a14:foregroundMark x1="34747" y1="27011" x2="31058" y2="36140"/>
                        <a14:foregroundMark x1="51475" y1="20460" x2="48590" y2="20491"/>
                        <a14:foregroundMark x1="22930" y1="17447" x2="19454" y2="20000"/>
                        <a14:foregroundMark x1="29010" y1="12982" x2="25089" y2="15861"/>
                        <a14:foregroundMark x1="7509" y1="39298" x2="9215" y2="52982"/>
                        <a14:foregroundMark x1="34471" y1="89825" x2="38908" y2="89474"/>
                        <a14:foregroundMark x1="38225" y1="92281" x2="45392" y2="92281"/>
                        <a14:foregroundMark x1="48464" y1="93684" x2="55973" y2="93684"/>
                        <a14:foregroundMark x1="92491" y1="58596" x2="87372" y2="68070"/>
                        <a14:foregroundMark x1="93174" y1="48421" x2="92833" y2="63158"/>
                        <a14:foregroundMark x1="65529" y1="9825" x2="56655" y2="9123"/>
                        <a14:foregroundMark x1="44710" y1="6316" x2="41638" y2="8070"/>
                        <a14:foregroundMark x1="47782" y1="48772" x2="49147" y2="59649"/>
                        <a14:foregroundMark x1="42662" y1="47719" x2="41980" y2="58246"/>
                        <a14:foregroundMark x1="37884" y1="45614" x2="36860" y2="52982"/>
                        <a14:foregroundMark x1="36519" y1="40351" x2="37543" y2="48421"/>
                        <a14:foregroundMark x1="38225" y1="38596" x2="45051" y2="37544"/>
                        <a14:foregroundMark x1="42662" y1="34737" x2="63823" y2="40702"/>
                        <a14:foregroundMark x1="63823" y1="40702" x2="60068" y2="49474"/>
                        <a14:foregroundMark x1="61433" y1="38947" x2="44710" y2="37193"/>
                        <a14:foregroundMark x1="60751" y1="37544" x2="42662" y2="37193"/>
                        <a14:foregroundMark x1="61433" y1="55439" x2="55290" y2="70877"/>
                        <a14:foregroundMark x1="61775" y1="57544" x2="59727" y2="71228"/>
                        <a14:foregroundMark x1="63140" y1="58246" x2="60751" y2="71228"/>
                        <a14:foregroundMark x1="64164" y1="62807" x2="47782" y2="73684"/>
                        <a14:foregroundMark x1="39249" y1="57895" x2="41980" y2="75789"/>
                        <a14:foregroundMark x1="41980" y1="75789" x2="44710" y2="75088"/>
                        <a14:foregroundMark x1="36860" y1="58246" x2="40273" y2="69123"/>
                        <a14:foregroundMark x1="35495" y1="59649" x2="40273" y2="70877"/>
                        <a14:backgroundMark x1="29352" y1="21754" x2="29352" y2="23860"/>
                        <a14:backgroundMark x1="26962" y1="27719" x2="20478" y2="32982"/>
                        <a14:backgroundMark x1="18771" y1="33333" x2="18430" y2="40351"/>
                        <a14:backgroundMark x1="19795" y1="32281" x2="16724" y2="49825"/>
                        <a14:backgroundMark x1="17065" y1="40000" x2="21502" y2="29474"/>
                        <a14:backgroundMark x1="17747" y1="34737" x2="22526" y2="29123"/>
                        <a14:backgroundMark x1="22867" y1="24211" x2="32082" y2="21404"/>
                        <a14:backgroundMark x1="28669" y1="23509" x2="43003" y2="17895"/>
                        <a14:backgroundMark x1="46416" y1="15088" x2="25939" y2="21404"/>
                        <a14:backgroundMark x1="27986" y1="21754" x2="20478" y2="27719"/>
                        <a14:backgroundMark x1="53242" y1="18246" x2="59727" y2="20702"/>
                        <a14:backgroundMark x1="63823" y1="21754" x2="59727" y2="18246"/>
                        <a14:backgroundMark x1="58362" y1="19649" x2="63823" y2="21404"/>
                        <a14:backgroundMark x1="36519" y1="23860" x2="36177" y2="24912"/>
                        <a14:backgroundMark x1="48805" y1="18947" x2="49147" y2="20351"/>
                        <a14:backgroundMark x1="36860" y1="24912" x2="33447" y2="249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7364" y="4729494"/>
            <a:ext cx="936026" cy="910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29956B-EE24-4DAB-E085-6D3B42F6E1E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9141" y="1232897"/>
            <a:ext cx="2658321" cy="826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565090-A906-CAC5-C039-FF2F85869BCF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1045" y="1302102"/>
            <a:ext cx="1467055" cy="419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D3760-2B66-499F-3A39-8F8AE524AB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331" b="96457" l="3175" r="94048">
                        <a14:foregroundMark x1="49206" y1="5906" x2="41270" y2="6693"/>
                        <a14:foregroundMark x1="91667" y1="42520" x2="90476" y2="48031"/>
                        <a14:foregroundMark x1="53571" y1="31102" x2="40873" y2="33071"/>
                        <a14:foregroundMark x1="67460" y1="32677" x2="34524" y2="34252"/>
                        <a14:foregroundMark x1="44444" y1="31890" x2="28571" y2="29921"/>
                        <a14:foregroundMark x1="29762" y1="50394" x2="71825" y2="50394"/>
                        <a14:foregroundMark x1="73016" y1="66142" x2="23810" y2="67717"/>
                        <a14:foregroundMark x1="42460" y1="89764" x2="52381" y2="89764"/>
                        <a14:foregroundMark x1="52778" y1="92913" x2="47619" y2="93307"/>
                        <a14:foregroundMark x1="8333" y1="46457" x2="9524" y2="61024"/>
                        <a14:foregroundMark x1="4365" y1="47244" x2="4762" y2="52756"/>
                        <a14:foregroundMark x1="78968" y1="37402" x2="78571" y2="49606"/>
                        <a14:foregroundMark x1="73016" y1="32677" x2="75794" y2="49213"/>
                        <a14:foregroundMark x1="71429" y1="23228" x2="82540" y2="48425"/>
                        <a14:foregroundMark x1="75397" y1="24409" x2="83333" y2="37402"/>
                        <a14:foregroundMark x1="84127" y1="49213" x2="80952" y2="68110"/>
                        <a14:foregroundMark x1="78175" y1="72441" x2="57937" y2="80709"/>
                        <a14:foregroundMark x1="44048" y1="85039" x2="36508" y2="82283"/>
                        <a14:foregroundMark x1="44048" y1="55512" x2="59127" y2="59055"/>
                        <a14:foregroundMark x1="60317" y1="78740" x2="45635" y2="78740"/>
                        <a14:foregroundMark x1="53968" y1="90551" x2="65476" y2="84252"/>
                        <a14:foregroundMark x1="54365" y1="92913" x2="45238" y2="93701"/>
                        <a14:foregroundMark x1="89286" y1="38189" x2="91270" y2="62992"/>
                        <a14:foregroundMark x1="67857" y1="65354" x2="43254" y2="66929"/>
                        <a14:foregroundMark x1="45635" y1="60236" x2="36111" y2="72047"/>
                        <a14:foregroundMark x1="92460" y1="40157" x2="90476" y2="51575"/>
                        <a14:foregroundMark x1="92857" y1="43701" x2="92063" y2="51181"/>
                        <a14:foregroundMark x1="94841" y1="46850" x2="92857" y2="51575"/>
                        <a14:foregroundMark x1="4365" y1="48031" x2="3175" y2="50394"/>
                        <a14:foregroundMark x1="55556" y1="8268" x2="48413" y2="4724"/>
                        <a14:foregroundMark x1="53175" y1="93307" x2="50397" y2="964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7810" y="1232897"/>
            <a:ext cx="579735" cy="5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3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Core Mechanics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38988" y="1574953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Fighting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8988" y="2061209"/>
            <a:ext cx="4576260" cy="19594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Sword for Melee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Bow for ranged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Physics based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Smooth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695C54-EDB8-29E6-AC74-53032D62845B}"/>
              </a:ext>
            </a:extLst>
          </p:cNvPr>
          <p:cNvSpPr txBox="1">
            <a:spLocks/>
          </p:cNvSpPr>
          <p:nvPr/>
        </p:nvSpPr>
        <p:spPr>
          <a:xfrm>
            <a:off x="1638988" y="4199187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6E477520-90E0-1E94-6A0B-5D86FB19E03B}"/>
              </a:ext>
            </a:extLst>
          </p:cNvPr>
          <p:cNvSpPr txBox="1">
            <a:spLocks/>
          </p:cNvSpPr>
          <p:nvPr/>
        </p:nvSpPr>
        <p:spPr>
          <a:xfrm>
            <a:off x="1638988" y="4685444"/>
            <a:ext cx="3969310" cy="185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 through environment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Sell scrap for gold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enough ores to unlock better equipment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936CFB-721A-0C12-8D2F-0CEB9114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8" y="1450532"/>
            <a:ext cx="5368404" cy="24238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B041CB-8CCD-BC9F-2A9A-A69847F8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323" y="4020708"/>
            <a:ext cx="3506894" cy="25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Core Mechanics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695C54-EDB8-29E6-AC74-53032D62845B}"/>
              </a:ext>
            </a:extLst>
          </p:cNvPr>
          <p:cNvSpPr txBox="1">
            <a:spLocks/>
          </p:cNvSpPr>
          <p:nvPr/>
        </p:nvSpPr>
        <p:spPr>
          <a:xfrm>
            <a:off x="1625798" y="4167503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 Objective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6E477520-90E0-1E94-6A0B-5D86FB19E03B}"/>
              </a:ext>
            </a:extLst>
          </p:cNvPr>
          <p:cNvSpPr txBox="1">
            <a:spLocks/>
          </p:cNvSpPr>
          <p:nvPr/>
        </p:nvSpPr>
        <p:spPr>
          <a:xfrm>
            <a:off x="1625798" y="4674801"/>
            <a:ext cx="3808050" cy="19926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Smaller missions for rewards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objective is win condition of inner game loop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the flag or Siege game modes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F7390E1A-9261-CD17-DDB9-B43F60195971}"/>
              </a:ext>
            </a:extLst>
          </p:cNvPr>
          <p:cNvSpPr txBox="1">
            <a:spLocks/>
          </p:cNvSpPr>
          <p:nvPr/>
        </p:nvSpPr>
        <p:spPr>
          <a:xfrm>
            <a:off x="6257467" y="2361635"/>
            <a:ext cx="4576260" cy="138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21E63-7190-79C7-80CE-E057B15B8F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25798" y="2058953"/>
            <a:ext cx="3808050" cy="21085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Buy building blocks for coins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determines strength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 off tunnels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walls to setup a defense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43E8306-1308-CB0F-BB0C-E3AA2FA418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5798" y="1551654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</p:spTree>
    <p:extLst>
      <p:ext uri="{BB962C8B-B14F-4D97-AF65-F5344CB8AC3E}">
        <p14:creationId xmlns:p14="http://schemas.microsoft.com/office/powerpoint/2010/main" val="20194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Competition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296" y="1375146"/>
            <a:ext cx="3327366" cy="597604"/>
          </a:xfrm>
        </p:spPr>
        <p:txBody>
          <a:bodyPr/>
          <a:lstStyle/>
          <a:p>
            <a:r>
              <a:rPr lang="en-US" dirty="0"/>
              <a:t>Company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9189" y="1985852"/>
            <a:ext cx="4118268" cy="43692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Market influence</a:t>
            </a:r>
          </a:p>
          <a:p>
            <a:pPr marL="0" lvl="0" indent="0">
              <a:buNone/>
            </a:pPr>
            <a:r>
              <a:rPr lang="en-US" dirty="0"/>
              <a:t>Financials</a:t>
            </a:r>
          </a:p>
          <a:p>
            <a:pPr marL="0" lvl="0" indent="0">
              <a:buNone/>
            </a:pPr>
            <a:r>
              <a:rPr lang="en-US" dirty="0"/>
              <a:t>Similarities</a:t>
            </a:r>
          </a:p>
          <a:p>
            <a:pPr marL="0" lvl="0" indent="0">
              <a:buNone/>
            </a:pPr>
            <a:r>
              <a:rPr lang="en-US" dirty="0"/>
              <a:t>Potential to overtake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Use lemmings as 3</a:t>
            </a:r>
            <a:r>
              <a:rPr lang="en-US" baseline="30000" dirty="0"/>
              <a:t>rd</a:t>
            </a:r>
            <a:r>
              <a:rPr lang="en-US" dirty="0"/>
              <a:t> example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0702" y="1375146"/>
            <a:ext cx="3327366" cy="597604"/>
          </a:xfrm>
        </p:spPr>
        <p:txBody>
          <a:bodyPr/>
          <a:lstStyle/>
          <a:p>
            <a:r>
              <a:rPr lang="en-US" dirty="0"/>
              <a:t>Company 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70701" y="1985852"/>
            <a:ext cx="4118269" cy="4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“reflection.io”</a:t>
            </a:r>
          </a:p>
          <a:p>
            <a:pPr marL="0" indent="0">
              <a:buNone/>
            </a:pPr>
            <a:r>
              <a:rPr lang="en-US" dirty="0"/>
              <a:t>“brawlhalla”</a:t>
            </a:r>
          </a:p>
          <a:p>
            <a:r>
              <a:rPr lang="en-US" dirty="0"/>
              <a:t>10m total downloads (free)</a:t>
            </a:r>
          </a:p>
          <a:p>
            <a:r>
              <a:rPr lang="en-US" dirty="0"/>
              <a:t>1.02m new downloads per year</a:t>
            </a:r>
          </a:p>
          <a:p>
            <a:r>
              <a:rPr lang="en-US" dirty="0"/>
              <a:t>£325,000 revenue per year</a:t>
            </a:r>
          </a:p>
          <a:p>
            <a:pPr marL="0" indent="0">
              <a:buNone/>
            </a:pPr>
            <a:r>
              <a:rPr lang="en-US" dirty="0"/>
              <a:t>“terraria”</a:t>
            </a:r>
          </a:p>
          <a:p>
            <a:r>
              <a:rPr lang="en-US" dirty="0"/>
              <a:t>1.9m total downloads (£4.59)</a:t>
            </a:r>
          </a:p>
          <a:p>
            <a:r>
              <a:rPr lang="en-US" dirty="0"/>
              <a:t>240k new downloads per year</a:t>
            </a:r>
          </a:p>
          <a:p>
            <a:r>
              <a:rPr lang="en-US" dirty="0"/>
              <a:t>£465,000 revenue per year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pic>
        <p:nvPicPr>
          <p:cNvPr id="9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A78D3100-7D1B-70DA-956C-E735495B8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030" y="1219308"/>
            <a:ext cx="2214562" cy="2513012"/>
          </a:xfrm>
          <a:prstGeom prst="rect">
            <a:avLst/>
          </a:prstGeom>
        </p:spPr>
      </p:pic>
      <p:pic>
        <p:nvPicPr>
          <p:cNvPr id="10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886D81A3-668D-EF1A-2974-73B3B8B01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1138" y="4161000"/>
            <a:ext cx="2214562" cy="25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2D3BCF-5FFD-4370-BBC0-949A4CAEC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F7891E-857B-435C-B27A-FAA12E672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0500"/>
            <a:ext cx="10336013" cy="7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300" spc="-40" dirty="0">
                <a:solidFill>
                  <a:srgbClr val="FFFFFF"/>
                </a:solidFill>
              </a:rPr>
              <a:t>Unique Selling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06694569"/>
              </p:ext>
            </p:extLst>
          </p:nvPr>
        </p:nvGraphicFramePr>
        <p:xfrm>
          <a:off x="649288" y="1984375"/>
          <a:ext cx="10552112" cy="419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48ADD0-97F3-F1A8-BA3B-CFF19089621A}"/>
              </a:ext>
            </a:extLst>
          </p:cNvPr>
          <p:cNvSpPr txBox="1"/>
          <p:nvPr/>
        </p:nvSpPr>
        <p:spPr>
          <a:xfrm>
            <a:off x="2709017" y="1198089"/>
            <a:ext cx="40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will it make money</a:t>
            </a:r>
          </a:p>
        </p:txBody>
      </p:sp>
    </p:spTree>
    <p:extLst>
      <p:ext uri="{BB962C8B-B14F-4D97-AF65-F5344CB8AC3E}">
        <p14:creationId xmlns:p14="http://schemas.microsoft.com/office/powerpoint/2010/main" val="135167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78523" y="274262"/>
            <a:ext cx="2697059" cy="29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Number of Unity games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published per genre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-2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Casual up 53%,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Midcore up 54%,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Hardcore up 55%,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Hyper-casual up 137%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2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86B98B9-65D3-0B05-EAE9-E9DD49A1B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96"/>
          <a:stretch/>
        </p:blipFill>
        <p:spPr>
          <a:xfrm>
            <a:off x="5931609" y="81031"/>
            <a:ext cx="5692408" cy="32950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091F32-F283-B9C7-4380-2B1AA98AC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818" y="3416906"/>
            <a:ext cx="6634632" cy="34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767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{4386EBE0-4176-42C4-A590-C174236F4317}tf89117832_win32</Template>
  <TotalTime>2156</TotalTime>
  <Words>1038</Words>
  <Application>Microsoft Office PowerPoint</Application>
  <PresentationFormat>Widescreen</PresentationFormat>
  <Paragraphs>312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Calibri</vt:lpstr>
      <vt:lpstr>ColorBlockVTI</vt:lpstr>
      <vt:lpstr>CT6018 PITCH</vt:lpstr>
      <vt:lpstr>Who are we?      Joe’s Games</vt:lpstr>
      <vt:lpstr>Product Overview</vt:lpstr>
      <vt:lpstr>PowerPoint Presentation</vt:lpstr>
      <vt:lpstr>Core Mechanics</vt:lpstr>
      <vt:lpstr>Core Mechanics</vt:lpstr>
      <vt:lpstr>Competition</vt:lpstr>
      <vt:lpstr>Unique Selling Point</vt:lpstr>
      <vt:lpstr>Market Potential</vt:lpstr>
      <vt:lpstr>Market Potential</vt:lpstr>
      <vt:lpstr>Marketing Strategy</vt:lpstr>
      <vt:lpstr>Engagement</vt:lpstr>
      <vt:lpstr>Growth Strategy</vt:lpstr>
      <vt:lpstr>Application Loop</vt:lpstr>
      <vt:lpstr>Short Example</vt:lpstr>
      <vt:lpstr>Game Economy</vt:lpstr>
      <vt:lpstr>Action Plan</vt:lpstr>
      <vt:lpstr>Financial Traction</vt:lpstr>
      <vt:lpstr>Revenue</vt:lpstr>
      <vt:lpstr>Funding Required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Joe Mason</dc:creator>
  <cp:lastModifiedBy>Joe Mason</cp:lastModifiedBy>
  <cp:revision>239</cp:revision>
  <dcterms:created xsi:type="dcterms:W3CDTF">2022-11-21T19:22:08Z</dcterms:created>
  <dcterms:modified xsi:type="dcterms:W3CDTF">2022-12-01T01:10:25Z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